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6"/>
  </p:notesMasterIdLst>
  <p:sldIdLst>
    <p:sldId id="262" r:id="rId5"/>
    <p:sldId id="263" r:id="rId6"/>
    <p:sldId id="264" r:id="rId7"/>
    <p:sldId id="269" r:id="rId8"/>
    <p:sldId id="265" r:id="rId9"/>
    <p:sldId id="266" r:id="rId10"/>
    <p:sldId id="267" r:id="rId11"/>
    <p:sldId id="268" r:id="rId12"/>
    <p:sldId id="270" r:id="rId13"/>
    <p:sldId id="271" r:id="rId14"/>
    <p:sldId id="272" r:id="rId1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838"/>
    <a:srgbClr val="83519C"/>
    <a:srgbClr val="FFFF66"/>
    <a:srgbClr val="E97805"/>
    <a:srgbClr val="BB9BC8"/>
    <a:srgbClr val="D4DAFF"/>
    <a:srgbClr val="7484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14CB00-0377-E63E-6ED5-82D863944F02}" v="152" dt="2024-07-25T09:11:41.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82" d="100"/>
          <a:sy n="82" d="100"/>
        </p:scale>
        <p:origin x="29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24/10/2024</a:t>
            </a:fld>
            <a:endParaRPr lang="en-GB"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dirty="0"/>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dirty="0"/>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24/10/2024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dirty="0"/>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24/10/2024</a:t>
            </a:fld>
            <a:endParaRPr lang="en-GB"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dirty="0"/>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16.png"/><Relationship Id="rId10" Type="http://schemas.openxmlformats.org/officeDocument/2006/relationships/image" Target="../media/image8.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5.png"/><Relationship Id="rId7" Type="http://schemas.openxmlformats.org/officeDocument/2006/relationships/image" Target="../media/image25.png"/><Relationship Id="rId12"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image" Target="../media/image10.png"/><Relationship Id="rId4" Type="http://schemas.openxmlformats.org/officeDocument/2006/relationships/image" Target="../media/image2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2.png"/><Relationship Id="rId3" Type="http://schemas.openxmlformats.org/officeDocument/2006/relationships/image" Target="../media/image25.png"/><Relationship Id="rId7" Type="http://schemas.openxmlformats.org/officeDocument/2006/relationships/image" Target="../media/image8.png"/><Relationship Id="rId12"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12.png"/><Relationship Id="rId5" Type="http://schemas.openxmlformats.org/officeDocument/2006/relationships/image" Target="../media/image20.png"/><Relationship Id="rId1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19.png"/><Relationship Id="rId9" Type="http://schemas.openxmlformats.org/officeDocument/2006/relationships/image" Target="../media/image29.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8" name="Picture 7" descr="A screen shot of a phone&#10;&#10;Description automatically generated">
            <a:extLst>
              <a:ext uri="{FF2B5EF4-FFF2-40B4-BE49-F238E27FC236}">
                <a16:creationId xmlns:a16="http://schemas.microsoft.com/office/drawing/2014/main" id="{F1961E9F-C40A-E2AC-4217-C0ADA258F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D&amp;T</a:t>
            </a:r>
          </a:p>
        </p:txBody>
      </p:sp>
      <p:sp>
        <p:nvSpPr>
          <p:cNvPr id="2" name="TextBox 1">
            <a:extLst>
              <a:ext uri="{FF2B5EF4-FFF2-40B4-BE49-F238E27FC236}">
                <a16:creationId xmlns:a16="http://schemas.microsoft.com/office/drawing/2014/main" id="{9A38FE4A-8B45-BDB1-945C-B57BABD921DA}"/>
              </a:ext>
            </a:extLst>
          </p:cNvPr>
          <p:cNvSpPr txBox="1"/>
          <p:nvPr/>
        </p:nvSpPr>
        <p:spPr>
          <a:xfrm>
            <a:off x="0" y="9996882"/>
            <a:ext cx="7559675" cy="461665"/>
          </a:xfrm>
          <a:prstGeom prst="rect">
            <a:avLst/>
          </a:prstGeom>
          <a:noFill/>
        </p:spPr>
        <p:txBody>
          <a:bodyPr wrap="square"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7" name="TextBox 6">
            <a:extLst>
              <a:ext uri="{FF2B5EF4-FFF2-40B4-BE49-F238E27FC236}">
                <a16:creationId xmlns:a16="http://schemas.microsoft.com/office/drawing/2014/main" id="{65F5E33D-DA98-4FA7-B02E-FD0342BCEB78}"/>
              </a:ext>
            </a:extLst>
          </p:cNvPr>
          <p:cNvSpPr txBox="1"/>
          <p:nvPr/>
        </p:nvSpPr>
        <p:spPr>
          <a:xfrm>
            <a:off x="1710889" y="7890452"/>
            <a:ext cx="4137891" cy="707886"/>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Our Lady and </a:t>
            </a: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St Thomas</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41754D2-0316-516F-A43C-282A73ED9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SEND</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4" name="Rectangle 3">
            <a:extLst>
              <a:ext uri="{FF2B5EF4-FFF2-40B4-BE49-F238E27FC236}">
                <a16:creationId xmlns:a16="http://schemas.microsoft.com/office/drawing/2014/main" id="{209F3398-35F0-468B-A324-9088ACCAD842}"/>
              </a:ext>
            </a:extLst>
          </p:cNvPr>
          <p:cNvSpPr/>
          <p:nvPr/>
        </p:nvSpPr>
        <p:spPr>
          <a:xfrm>
            <a:off x="139950" y="1066601"/>
            <a:ext cx="7275444" cy="8910131"/>
          </a:xfrm>
          <a:prstGeom prst="rect">
            <a:avLst/>
          </a:prstGeom>
        </p:spPr>
        <p:txBody>
          <a:bodyPr wrap="square" lIns="91440" tIns="45720" rIns="91440" bIns="45720" anchor="t">
            <a:spAutoFit/>
          </a:bodyPr>
          <a:lstStyle/>
          <a:p>
            <a:pPr algn="just" fontAlgn="base"/>
            <a:r>
              <a:rPr lang="en-GB" sz="1100" dirty="0">
                <a:solidFill>
                  <a:srgbClr val="000000"/>
                </a:solidFill>
              </a:rPr>
              <a:t>The BHCET DT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100" dirty="0">
                <a:solidFill>
                  <a:srgbClr val="000000"/>
                </a:solidFill>
              </a:rPr>
              <a:t>​</a:t>
            </a:r>
          </a:p>
          <a:p>
            <a:pPr algn="just" fontAlgn="base"/>
            <a:r>
              <a:rPr lang="en-GB" sz="1100" dirty="0">
                <a:solidFill>
                  <a:srgbClr val="000000"/>
                </a:solidFill>
              </a:rPr>
              <a:t>​</a:t>
            </a:r>
          </a:p>
          <a:p>
            <a:pPr algn="just" fontAlgn="base"/>
            <a:r>
              <a:rPr lang="en-GB" sz="1100" dirty="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100" dirty="0">
                <a:solidFill>
                  <a:srgbClr val="000000"/>
                </a:solidFill>
              </a:rPr>
              <a:t>​</a:t>
            </a:r>
          </a:p>
          <a:p>
            <a:pPr algn="just" fontAlgn="base"/>
            <a:r>
              <a:rPr lang="en-GB" sz="1100" dirty="0">
                <a:solidFill>
                  <a:srgbClr val="000000"/>
                </a:solidFill>
              </a:rPr>
              <a:t>Other strategies of adaptation are outlined through the EEF’s Five-a-Day principles, which include explicit instruction, metacognitive strategies, flexible grouping and the use of technology:</a:t>
            </a:r>
            <a:r>
              <a:rPr lang="en-US" sz="1100" dirty="0">
                <a:solidFill>
                  <a:srgbClr val="000000"/>
                </a:solidFill>
              </a:rPr>
              <a:t>​</a:t>
            </a:r>
          </a:p>
          <a:p>
            <a:pPr algn="just" fontAlgn="base"/>
            <a:endParaRPr lang="en-US" sz="1100" dirty="0">
              <a:solidFill>
                <a:srgbClr val="000000"/>
              </a:solidFill>
            </a:endParaRPr>
          </a:p>
          <a:p>
            <a:pPr algn="just" fontAlgn="base"/>
            <a:r>
              <a:rPr lang="en-GB" sz="1100" b="1" u="sng" dirty="0">
                <a:solidFill>
                  <a:srgbClr val="000000"/>
                </a:solidFill>
              </a:rPr>
              <a:t>Scaffolding</a:t>
            </a:r>
            <a:r>
              <a:rPr lang="en-GB" sz="1100" dirty="0">
                <a:solidFill>
                  <a:srgbClr val="000000"/>
                </a:solidFill>
              </a:rPr>
              <a:t>​</a:t>
            </a:r>
          </a:p>
          <a:p>
            <a:pPr algn="just" fontAlgn="base"/>
            <a:r>
              <a:rPr lang="en-GB" sz="1100" dirty="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100" dirty="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100" dirty="0">
                <a:solidFill>
                  <a:srgbClr val="000000"/>
                </a:solidFill>
              </a:rPr>
              <a:t>​</a:t>
            </a:r>
          </a:p>
          <a:p>
            <a:pPr algn="just" fontAlgn="base"/>
            <a:r>
              <a:rPr lang="en-GB" sz="1100" dirty="0">
                <a:solidFill>
                  <a:srgbClr val="000000"/>
                </a:solidFill>
              </a:rPr>
              <a:t>​</a:t>
            </a:r>
          </a:p>
          <a:p>
            <a:pPr algn="just" fontAlgn="base"/>
            <a:r>
              <a:rPr lang="en-GB" sz="1100" b="1" u="sng" dirty="0">
                <a:solidFill>
                  <a:srgbClr val="000000"/>
                </a:solidFill>
              </a:rPr>
              <a:t>Explicit Instruction</a:t>
            </a:r>
            <a:r>
              <a:rPr lang="en-GB" sz="1100" dirty="0">
                <a:solidFill>
                  <a:srgbClr val="000000"/>
                </a:solidFill>
              </a:rPr>
              <a:t>​</a:t>
            </a:r>
          </a:p>
          <a:p>
            <a:pPr algn="just" fontAlgn="base"/>
            <a:r>
              <a:rPr lang="en-GB" sz="1100" dirty="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Rosenshine’s  ‘Principles of Instruction’.</a:t>
            </a:r>
            <a:r>
              <a:rPr lang="en-US" sz="1100" dirty="0">
                <a:solidFill>
                  <a:srgbClr val="000000"/>
                </a:solidFill>
              </a:rPr>
              <a:t>​</a:t>
            </a:r>
          </a:p>
          <a:p>
            <a:pPr algn="just" fontAlgn="base"/>
            <a:r>
              <a:rPr lang="en-GB" sz="1100" dirty="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100" dirty="0">
                <a:solidFill>
                  <a:srgbClr val="000000"/>
                </a:solidFill>
              </a:rPr>
              <a:t>​</a:t>
            </a:r>
          </a:p>
          <a:p>
            <a:pPr algn="just" fontAlgn="base"/>
            <a:r>
              <a:rPr lang="en-GB" sz="1100" dirty="0">
                <a:solidFill>
                  <a:srgbClr val="000000"/>
                </a:solidFill>
              </a:rPr>
              <a:t>​</a:t>
            </a:r>
          </a:p>
          <a:p>
            <a:pPr algn="just" fontAlgn="base"/>
            <a:r>
              <a:rPr lang="en-GB" sz="1100" b="1" u="sng" dirty="0">
                <a:solidFill>
                  <a:srgbClr val="000000"/>
                </a:solidFill>
              </a:rPr>
              <a:t>Cognitive and Metacognitive Strategies</a:t>
            </a:r>
            <a:r>
              <a:rPr lang="en-GB" sz="1100" dirty="0">
                <a:solidFill>
                  <a:srgbClr val="000000"/>
                </a:solidFill>
              </a:rPr>
              <a:t>​</a:t>
            </a:r>
          </a:p>
          <a:p>
            <a:pPr algn="just" fontAlgn="base"/>
            <a:r>
              <a:rPr lang="en-GB" sz="1100" dirty="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100" dirty="0">
                <a:solidFill>
                  <a:srgbClr val="000000"/>
                </a:solidFill>
              </a:rPr>
              <a:t>​</a:t>
            </a:r>
          </a:p>
          <a:p>
            <a:pPr algn="just" fontAlgn="base"/>
            <a:r>
              <a:rPr lang="en-GB" sz="1100" dirty="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100" dirty="0">
                <a:solidFill>
                  <a:srgbClr val="000000"/>
                </a:solidFill>
              </a:rPr>
              <a:t>​</a:t>
            </a:r>
          </a:p>
          <a:p>
            <a:pPr algn="just" fontAlgn="base"/>
            <a:r>
              <a:rPr lang="en-GB" sz="1100" dirty="0">
                <a:solidFill>
                  <a:srgbClr val="000000"/>
                </a:solidFill>
              </a:rPr>
              <a:t>Prompt sheets that help pupils to evaluate their progress, with ideas for further support.</a:t>
            </a:r>
            <a:r>
              <a:rPr lang="en-US" sz="1100" dirty="0">
                <a:solidFill>
                  <a:srgbClr val="000000"/>
                </a:solidFill>
              </a:rPr>
              <a:t>​</a:t>
            </a:r>
          </a:p>
          <a:p>
            <a:pPr algn="just" fontAlgn="base"/>
            <a:r>
              <a:rPr lang="en-GB" sz="1100" dirty="0">
                <a:solidFill>
                  <a:srgbClr val="000000"/>
                </a:solidFill>
              </a:rPr>
              <a:t>​</a:t>
            </a:r>
          </a:p>
          <a:p>
            <a:pPr algn="just" fontAlgn="base"/>
            <a:r>
              <a:rPr lang="en-GB" sz="1100" b="1" u="sng" dirty="0">
                <a:solidFill>
                  <a:srgbClr val="000000"/>
                </a:solidFill>
              </a:rPr>
              <a:t>Flexible Grouping</a:t>
            </a:r>
            <a:r>
              <a:rPr lang="en-GB" sz="1100" dirty="0">
                <a:solidFill>
                  <a:srgbClr val="000000"/>
                </a:solidFill>
              </a:rPr>
              <a:t>​</a:t>
            </a:r>
          </a:p>
          <a:p>
            <a:pPr algn="just" fontAlgn="base"/>
            <a:r>
              <a:rPr lang="en-GB" sz="1100" dirty="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100" dirty="0">
                <a:solidFill>
                  <a:srgbClr val="000000"/>
                </a:solidFill>
              </a:rPr>
              <a:t>​</a:t>
            </a:r>
          </a:p>
          <a:p>
            <a:pPr algn="just" fontAlgn="base"/>
            <a:r>
              <a:rPr lang="en-GB" sz="1100" dirty="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100" dirty="0">
                <a:solidFill>
                  <a:srgbClr val="000000"/>
                </a:solidFill>
              </a:rPr>
              <a:t>​</a:t>
            </a:r>
          </a:p>
          <a:p>
            <a:pPr algn="just" fontAlgn="base"/>
            <a:r>
              <a:rPr lang="en-GB" sz="1100" dirty="0">
                <a:solidFill>
                  <a:srgbClr val="000000"/>
                </a:solidFill>
              </a:rPr>
              <a:t>​</a:t>
            </a:r>
          </a:p>
          <a:p>
            <a:pPr algn="just" fontAlgn="base"/>
            <a:r>
              <a:rPr lang="en-GB" sz="1100" b="1" u="sng" dirty="0">
                <a:solidFill>
                  <a:srgbClr val="000000"/>
                </a:solidFill>
              </a:rPr>
              <a:t>Use of Technology</a:t>
            </a:r>
            <a:r>
              <a:rPr lang="en-GB" sz="1100" dirty="0">
                <a:solidFill>
                  <a:srgbClr val="000000"/>
                </a:solidFill>
              </a:rPr>
              <a:t>​</a:t>
            </a:r>
          </a:p>
          <a:p>
            <a:pPr algn="just" fontAlgn="base"/>
            <a:r>
              <a:rPr lang="en-GB" sz="1100" dirty="0">
                <a:solidFill>
                  <a:srgbClr val="000000"/>
                </a:solidFill>
              </a:rPr>
              <a:t>Technology can assist teacher modelling. Technology, as a method to provide feedback to pupils and/ or parents can be effective, especially when the pupil can act on this feedback. </a:t>
            </a:r>
            <a:r>
              <a:rPr lang="en-US" sz="1100" dirty="0">
                <a:solidFill>
                  <a:srgbClr val="000000"/>
                </a:solidFill>
              </a:rPr>
              <a:t>​</a:t>
            </a:r>
          </a:p>
          <a:p>
            <a:pPr algn="just" fontAlgn="base"/>
            <a:r>
              <a:rPr lang="en-GB" sz="1100" dirty="0">
                <a:solidFill>
                  <a:srgbClr val="000000"/>
                </a:solidFill>
              </a:rPr>
              <a:t>Examples: Use a visualizer to model worked examples. Technology applications, such as online quizzes can prove effective. Speech generating apps to enable note-taking and extended writing can be helpful.</a:t>
            </a:r>
          </a:p>
          <a:p>
            <a:pPr lvl="0" algn="just">
              <a:tabLst>
                <a:tab pos="457200" algn="l"/>
              </a:tabLst>
            </a:pP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26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41754D2-0316-516F-A43C-282A73ED9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Assessment </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4" name="Rectangle 3">
            <a:extLst>
              <a:ext uri="{FF2B5EF4-FFF2-40B4-BE49-F238E27FC236}">
                <a16:creationId xmlns:a16="http://schemas.microsoft.com/office/drawing/2014/main" id="{209F3398-35F0-468B-A324-9088ACCAD842}"/>
              </a:ext>
            </a:extLst>
          </p:cNvPr>
          <p:cNvSpPr/>
          <p:nvPr/>
        </p:nvSpPr>
        <p:spPr>
          <a:xfrm>
            <a:off x="139950" y="1066601"/>
            <a:ext cx="7275444" cy="6878806"/>
          </a:xfrm>
          <a:prstGeom prst="rect">
            <a:avLst/>
          </a:prstGeom>
        </p:spPr>
        <p:txBody>
          <a:bodyPr wrap="square" lIns="91440" tIns="45720" rIns="91440" bIns="45720" anchor="t">
            <a:spAutoFit/>
          </a:bodyPr>
          <a:lstStyle/>
          <a:p>
            <a:pPr algn="just"/>
            <a:r>
              <a:rPr lang="en-GB" sz="1100" b="1" dirty="0">
                <a:ea typeface="Arial"/>
                <a:cs typeface="Calibri"/>
              </a:rPr>
              <a:t>Assessment comprises two </a:t>
            </a:r>
            <a:r>
              <a:rPr lang="en-GB" sz="1100" b="1" u="sng" dirty="0">
                <a:ea typeface="Arial"/>
                <a:cs typeface="Calibri"/>
              </a:rPr>
              <a:t>linked</a:t>
            </a:r>
            <a:r>
              <a:rPr lang="en-GB" sz="1100" b="1" dirty="0">
                <a:ea typeface="Arial"/>
                <a:cs typeface="Calibri"/>
              </a:rPr>
              <a:t> processes:</a:t>
            </a:r>
          </a:p>
          <a:p>
            <a:pPr algn="just"/>
            <a:endParaRPr lang="en-GB" sz="1100" b="1" dirty="0">
              <a:ea typeface="Arial"/>
              <a:cs typeface="Calibri"/>
            </a:endParaRPr>
          </a:p>
          <a:p>
            <a:pPr algn="just"/>
            <a:r>
              <a:rPr lang="en-GB" sz="1100" b="1" dirty="0">
                <a:ea typeface="Arial"/>
                <a:cs typeface="Calibri"/>
              </a:rPr>
              <a:t>Formative Assessment:</a:t>
            </a:r>
            <a:r>
              <a:rPr lang="en-GB" sz="1100" dirty="0">
                <a:ea typeface="Arial"/>
                <a:cs typeface="Calibri"/>
              </a:rPr>
              <a:t> provides Assessment </a:t>
            </a:r>
            <a:r>
              <a:rPr lang="en-GB" sz="1100" b="1" u="sng" dirty="0">
                <a:ea typeface="Arial"/>
                <a:cs typeface="Calibri"/>
              </a:rPr>
              <a:t>for</a:t>
            </a:r>
            <a:r>
              <a:rPr lang="en-GB" sz="1100" b="1" dirty="0">
                <a:ea typeface="Arial"/>
                <a:cs typeface="Calibri"/>
              </a:rPr>
              <a:t> </a:t>
            </a:r>
            <a:r>
              <a:rPr lang="en-GB" sz="1100" dirty="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100" b="1" u="sng" dirty="0">
                <a:solidFill>
                  <a:srgbClr val="000000"/>
                </a:solidFill>
                <a:ea typeface="Arial"/>
                <a:cs typeface="Calibri"/>
              </a:rPr>
              <a:t>as</a:t>
            </a:r>
            <a:r>
              <a:rPr lang="en-GB" sz="1100" b="1" u="sng" dirty="0">
                <a:solidFill>
                  <a:srgbClr val="FF0000"/>
                </a:solidFill>
                <a:ea typeface="Arial"/>
                <a:cs typeface="Calibri"/>
              </a:rPr>
              <a:t> </a:t>
            </a:r>
            <a:r>
              <a:rPr lang="en-GB" sz="1100" dirty="0">
                <a:ea typeface="Arial"/>
                <a:cs typeface="Calibri"/>
              </a:rPr>
              <a:t>Learning.  Self-regulated learners are aware of their strengths and weaknesses, and can motivate themselves to engage in, and improve, their learning. Pupils start by </a:t>
            </a:r>
            <a:r>
              <a:rPr lang="en-GB" sz="1100" b="1" dirty="0">
                <a:ea typeface="Arial"/>
                <a:cs typeface="Calibri"/>
              </a:rPr>
              <a:t>planning</a:t>
            </a:r>
            <a:r>
              <a:rPr lang="en-GB" sz="1100" dirty="0">
                <a:ea typeface="Arial"/>
                <a:cs typeface="Calibri"/>
              </a:rPr>
              <a:t> how to undertake a task, working on it while </a:t>
            </a:r>
            <a:r>
              <a:rPr lang="en-GB" sz="1100" b="1" dirty="0">
                <a:ea typeface="Arial"/>
                <a:cs typeface="Calibri"/>
              </a:rPr>
              <a:t>monitoring</a:t>
            </a:r>
            <a:r>
              <a:rPr lang="en-GB" sz="1100" dirty="0">
                <a:ea typeface="Arial"/>
                <a:cs typeface="Calibri"/>
              </a:rPr>
              <a:t> the strategy to check progress, then </a:t>
            </a:r>
            <a:r>
              <a:rPr lang="en-GB" sz="1100" b="1" dirty="0">
                <a:ea typeface="Arial"/>
                <a:cs typeface="Calibri"/>
              </a:rPr>
              <a:t>evaluating</a:t>
            </a:r>
            <a:r>
              <a:rPr lang="en-GB" sz="1100" dirty="0">
                <a:ea typeface="Arial"/>
                <a:cs typeface="Calibri"/>
              </a:rPr>
              <a:t> the overall success.</a:t>
            </a:r>
            <a:endParaRPr lang="en-GB" sz="1100" dirty="0">
              <a:cs typeface="Calibri" panose="020F0502020204030204"/>
            </a:endParaRPr>
          </a:p>
          <a:p>
            <a:endParaRPr lang="en-GB" sz="1200" dirty="0">
              <a:cs typeface="Calibri" panose="020F0502020204030204"/>
            </a:endParaRPr>
          </a:p>
          <a:p>
            <a:endParaRPr lang="en-GB" sz="1200" dirty="0">
              <a:ea typeface="Arial"/>
              <a:cs typeface="Calibri"/>
            </a:endParaRPr>
          </a:p>
          <a:p>
            <a:pPr algn="just"/>
            <a:endParaRPr lang="en-GB" sz="1200"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endParaRPr lang="en-GB" sz="1200" b="1" dirty="0">
              <a:ea typeface="Arial"/>
              <a:cs typeface="Calibri"/>
            </a:endParaRPr>
          </a:p>
          <a:p>
            <a:pPr algn="just"/>
            <a:r>
              <a:rPr lang="en-GB" sz="1100" b="1" dirty="0">
                <a:ea typeface="Arial"/>
                <a:cs typeface="Calibri"/>
              </a:rPr>
              <a:t>Summative Assessment:</a:t>
            </a:r>
            <a:r>
              <a:rPr lang="en-GB" sz="1100" dirty="0">
                <a:ea typeface="Arial"/>
                <a:cs typeface="Calibri"/>
              </a:rPr>
              <a:t> provides Assessment </a:t>
            </a:r>
            <a:r>
              <a:rPr lang="en-GB" sz="1100" b="1" u="sng" dirty="0">
                <a:ea typeface="Arial"/>
                <a:cs typeface="Calibri"/>
              </a:rPr>
              <a:t>of</a:t>
            </a:r>
            <a:r>
              <a:rPr lang="en-GB" sz="1100" dirty="0">
                <a:ea typeface="Arial"/>
                <a:cs typeface="Calibri"/>
              </a:rPr>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sz="1100" dirty="0">
              <a:cs typeface="Calibri"/>
            </a:endParaRPr>
          </a:p>
          <a:p>
            <a:pPr algn="just"/>
            <a:endParaRPr lang="en-GB" sz="1100" b="1" dirty="0">
              <a:solidFill>
                <a:srgbClr val="1F3864"/>
              </a:solidFill>
              <a:ea typeface="Arial"/>
              <a:cs typeface="Calibri"/>
            </a:endParaRPr>
          </a:p>
          <a:p>
            <a:pPr algn="just"/>
            <a:r>
              <a:rPr lang="en-GB" sz="1100" b="1" dirty="0">
                <a:ea typeface="Arial"/>
                <a:cs typeface="Calibri"/>
              </a:rPr>
              <a:t>Assessment</a:t>
            </a:r>
            <a:r>
              <a:rPr lang="en-GB" sz="1100" dirty="0">
                <a:ea typeface="Arial"/>
                <a:cs typeface="Calibri"/>
              </a:rPr>
              <a:t> is a continuous process which is integral to teaching and learning and:</a:t>
            </a:r>
          </a:p>
          <a:p>
            <a:pPr algn="just">
              <a:buChar char="•"/>
            </a:pPr>
            <a:r>
              <a:rPr lang="en-GB" sz="1100" dirty="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100" dirty="0">
                <a:ea typeface="Arial"/>
                <a:cs typeface="Calibri"/>
              </a:rPr>
              <a:t>Incorporates a wide range of assessment techniques to be used in different contexts/purposes. </a:t>
            </a:r>
          </a:p>
          <a:p>
            <a:pPr lvl="0" algn="just">
              <a:buChar char="•"/>
            </a:pPr>
            <a:r>
              <a:rPr lang="en-GB" sz="1100" dirty="0">
                <a:ea typeface="Arial"/>
                <a:cs typeface="Calibri"/>
              </a:rPr>
              <a:t>Is accompanied by </a:t>
            </a:r>
            <a:r>
              <a:rPr lang="en-GB" sz="1100" b="1" dirty="0">
                <a:ea typeface="Arial"/>
                <a:cs typeface="Calibri"/>
              </a:rPr>
              <a:t>clear assessment criteria</a:t>
            </a:r>
            <a:r>
              <a:rPr lang="en-GB" sz="1100" dirty="0">
                <a:ea typeface="Arial"/>
                <a:cs typeface="Calibri"/>
              </a:rPr>
              <a:t> that enables effective marking and feedback, a reliable progress evaluation to be given and demonstrates clearly what a pupil must do to improve.</a:t>
            </a:r>
          </a:p>
          <a:p>
            <a:pPr algn="just">
              <a:buChar char="•"/>
            </a:pPr>
            <a:r>
              <a:rPr lang="en-GB" sz="1100" dirty="0">
                <a:ea typeface="Arial"/>
                <a:cs typeface="Calibri"/>
              </a:rPr>
              <a:t>Provides feedback recognising achievement, increasing pupil confidence/motivation. </a:t>
            </a:r>
          </a:p>
          <a:p>
            <a:pPr lvl="0" algn="just">
              <a:buChar char="•"/>
            </a:pPr>
            <a:r>
              <a:rPr lang="en-GB" sz="1100" dirty="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100" dirty="0">
                <a:ea typeface="Arial"/>
                <a:cs typeface="Calibri"/>
              </a:rPr>
              <a:t>Allows regular subject specific extended writing and access to high quality text/ reading.</a:t>
            </a:r>
          </a:p>
          <a:p>
            <a:pPr lvl="0" algn="just">
              <a:buChar char="•"/>
            </a:pPr>
            <a:r>
              <a:rPr lang="en-GB" sz="1100" dirty="0">
                <a:ea typeface="Arial"/>
                <a:cs typeface="Calibri"/>
              </a:rPr>
              <a:t>Should be moderated and standardised to ensure </a:t>
            </a:r>
            <a:r>
              <a:rPr lang="en-GB" sz="1100" b="1" u="sng" dirty="0">
                <a:ea typeface="Arial"/>
                <a:cs typeface="Calibri"/>
              </a:rPr>
              <a:t>purposeful, meaningful, and timely feedback.</a:t>
            </a:r>
          </a:p>
          <a:p>
            <a:pPr lvl="0" algn="just">
              <a:buChar char="•"/>
            </a:pPr>
            <a:r>
              <a:rPr lang="en-GB" sz="1100" dirty="0">
                <a:ea typeface="Arial"/>
                <a:cs typeface="Calibri"/>
              </a:rPr>
              <a:t>Includes feedback to pupils to help them understand what they need to improve, challenging them to achieve their target rather than a grade.</a:t>
            </a:r>
          </a:p>
          <a:p>
            <a:pPr>
              <a:buChar char="•"/>
            </a:pPr>
            <a:r>
              <a:rPr lang="en-GB" sz="1100" dirty="0">
                <a:ea typeface="Arial"/>
                <a:cs typeface="Calibri"/>
              </a:rPr>
              <a:t>Allows leaders and staff to make timely adaptations to the curriculum. </a:t>
            </a:r>
            <a:endParaRPr lang="en-GB" sz="11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AF3F6BB-CE27-443D-99B3-6FC3926A0147}"/>
              </a:ext>
            </a:extLst>
          </p:cNvPr>
          <p:cNvPicPr>
            <a:picLocks noChangeAspect="1"/>
          </p:cNvPicPr>
          <p:nvPr/>
        </p:nvPicPr>
        <p:blipFill>
          <a:blip r:embed="rId3"/>
          <a:stretch>
            <a:fillRect/>
          </a:stretch>
        </p:blipFill>
        <p:spPr>
          <a:xfrm>
            <a:off x="2442681" y="2724978"/>
            <a:ext cx="2267909" cy="1438781"/>
          </a:xfrm>
          <a:prstGeom prst="rect">
            <a:avLst/>
          </a:prstGeom>
        </p:spPr>
      </p:pic>
      <p:pic>
        <p:nvPicPr>
          <p:cNvPr id="6" name="Picture 5">
            <a:extLst>
              <a:ext uri="{FF2B5EF4-FFF2-40B4-BE49-F238E27FC236}">
                <a16:creationId xmlns:a16="http://schemas.microsoft.com/office/drawing/2014/main" id="{AEAA31DE-3B82-4C44-8819-F9AEF455A4C9}"/>
              </a:ext>
            </a:extLst>
          </p:cNvPr>
          <p:cNvPicPr>
            <a:picLocks noChangeAspect="1"/>
          </p:cNvPicPr>
          <p:nvPr/>
        </p:nvPicPr>
        <p:blipFill>
          <a:blip r:embed="rId4"/>
          <a:stretch>
            <a:fillRect/>
          </a:stretch>
        </p:blipFill>
        <p:spPr>
          <a:xfrm>
            <a:off x="2722102" y="4204777"/>
            <a:ext cx="1810669" cy="335309"/>
          </a:xfrm>
          <a:prstGeom prst="rect">
            <a:avLst/>
          </a:prstGeom>
        </p:spPr>
      </p:pic>
      <p:pic>
        <p:nvPicPr>
          <p:cNvPr id="7" name="Picture 6">
            <a:extLst>
              <a:ext uri="{FF2B5EF4-FFF2-40B4-BE49-F238E27FC236}">
                <a16:creationId xmlns:a16="http://schemas.microsoft.com/office/drawing/2014/main" id="{932C6396-3597-46F8-9A72-81759B14D021}"/>
              </a:ext>
            </a:extLst>
          </p:cNvPr>
          <p:cNvPicPr>
            <a:picLocks noChangeAspect="1"/>
          </p:cNvPicPr>
          <p:nvPr/>
        </p:nvPicPr>
        <p:blipFill>
          <a:blip r:embed="rId5"/>
          <a:stretch>
            <a:fillRect/>
          </a:stretch>
        </p:blipFill>
        <p:spPr>
          <a:xfrm>
            <a:off x="1284192" y="7856716"/>
            <a:ext cx="4986960" cy="2310584"/>
          </a:xfrm>
          <a:prstGeom prst="rect">
            <a:avLst/>
          </a:prstGeom>
        </p:spPr>
      </p:pic>
    </p:spTree>
    <p:extLst>
      <p:ext uri="{BB962C8B-B14F-4D97-AF65-F5344CB8AC3E}">
        <p14:creationId xmlns:p14="http://schemas.microsoft.com/office/powerpoint/2010/main" val="798942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C3F3370F-2498-E2A5-99C1-C346B90426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pic>
        <p:nvPicPr>
          <p:cNvPr id="11" name="Picture 10" descr="A computer screen shot of a spiral&#10;&#10;Description automatically generated">
            <a:extLst>
              <a:ext uri="{FF2B5EF4-FFF2-40B4-BE49-F238E27FC236}">
                <a16:creationId xmlns:a16="http://schemas.microsoft.com/office/drawing/2014/main" id="{CA97EE0F-F4F2-3308-14B8-4C5AFCBA2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 y="28149"/>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 name="Rectangle 1">
            <a:extLst>
              <a:ext uri="{FF2B5EF4-FFF2-40B4-BE49-F238E27FC236}">
                <a16:creationId xmlns:a16="http://schemas.microsoft.com/office/drawing/2014/main" id="{52924718-CB18-4EB6-A6CE-21AAA68E932A}"/>
              </a:ext>
            </a:extLst>
          </p:cNvPr>
          <p:cNvSpPr/>
          <p:nvPr/>
        </p:nvSpPr>
        <p:spPr>
          <a:xfrm>
            <a:off x="5542823" y="8615607"/>
            <a:ext cx="741978" cy="677108"/>
          </a:xfrm>
          <a:prstGeom prst="rect">
            <a:avLst/>
          </a:prstGeom>
        </p:spPr>
        <p:txBody>
          <a:bodyPr wrap="square">
            <a:spAutoFit/>
          </a:bodyPr>
          <a:lstStyle/>
          <a:p>
            <a:pPr algn="ctr"/>
            <a:r>
              <a:rPr lang="en-GB" sz="600" b="1" u="sng" dirty="0">
                <a:solidFill>
                  <a:srgbClr val="FFCCFF"/>
                </a:solidFill>
              </a:rPr>
              <a:t>Structures  </a:t>
            </a:r>
            <a:r>
              <a:rPr lang="en-GB" sz="600" b="1" u="sng" dirty="0">
                <a:solidFill>
                  <a:schemeClr val="bg1"/>
                </a:solidFill>
              </a:rPr>
              <a:t>                      </a:t>
            </a:r>
          </a:p>
          <a:p>
            <a:pPr algn="ctr"/>
            <a:r>
              <a:rPr lang="en-GB" sz="600" dirty="0">
                <a:solidFill>
                  <a:schemeClr val="bg1"/>
                </a:solidFill>
              </a:rPr>
              <a:t>Junk</a:t>
            </a:r>
          </a:p>
          <a:p>
            <a:pPr algn="ctr"/>
            <a:r>
              <a:rPr lang="en-GB" sz="600" dirty="0">
                <a:solidFill>
                  <a:schemeClr val="bg1"/>
                </a:solidFill>
              </a:rPr>
              <a:t> modelling </a:t>
            </a:r>
          </a:p>
          <a:p>
            <a:pPr algn="ctr"/>
            <a:endParaRPr lang="en-GB" sz="600" dirty="0">
              <a:solidFill>
                <a:schemeClr val="bg1"/>
              </a:solidFill>
            </a:endParaRPr>
          </a:p>
          <a:p>
            <a:pPr algn="ctr"/>
            <a:r>
              <a:rPr lang="en-GB" sz="600" dirty="0">
                <a:solidFill>
                  <a:schemeClr val="bg1"/>
                </a:solidFill>
              </a:rPr>
              <a:t>Construction            </a:t>
            </a:r>
            <a:r>
              <a:rPr lang="en-GB" sz="700" dirty="0">
                <a:solidFill>
                  <a:schemeClr val="bg1"/>
                </a:solidFill>
              </a:rPr>
              <a:t>   	</a:t>
            </a:r>
          </a:p>
        </p:txBody>
      </p:sp>
      <p:sp>
        <p:nvSpPr>
          <p:cNvPr id="3" name="Rectangle 2">
            <a:extLst>
              <a:ext uri="{FF2B5EF4-FFF2-40B4-BE49-F238E27FC236}">
                <a16:creationId xmlns:a16="http://schemas.microsoft.com/office/drawing/2014/main" id="{F4D360D3-7B02-45A9-A831-D9B0AA4D4291}"/>
              </a:ext>
            </a:extLst>
          </p:cNvPr>
          <p:cNvSpPr/>
          <p:nvPr/>
        </p:nvSpPr>
        <p:spPr>
          <a:xfrm>
            <a:off x="4268469" y="8736737"/>
            <a:ext cx="1051992" cy="369332"/>
          </a:xfrm>
          <a:prstGeom prst="rect">
            <a:avLst/>
          </a:prstGeom>
        </p:spPr>
        <p:txBody>
          <a:bodyPr wrap="square">
            <a:spAutoFit/>
          </a:bodyPr>
          <a:lstStyle/>
          <a:p>
            <a:pPr algn="ctr"/>
            <a:r>
              <a:rPr lang="en-GB" sz="600" b="1" u="sng" dirty="0">
                <a:solidFill>
                  <a:srgbClr val="00CCFF"/>
                </a:solidFill>
              </a:rPr>
              <a:t>Textiles</a:t>
            </a:r>
            <a:r>
              <a:rPr lang="en-GB" sz="600" dirty="0">
                <a:solidFill>
                  <a:schemeClr val="bg1"/>
                </a:solidFill>
              </a:rPr>
              <a:t>                  </a:t>
            </a:r>
          </a:p>
          <a:p>
            <a:pPr algn="ctr"/>
            <a:r>
              <a:rPr lang="en-GB" sz="600" dirty="0">
                <a:solidFill>
                  <a:schemeClr val="bg1"/>
                </a:solidFill>
              </a:rPr>
              <a:t>Threading and weaving</a:t>
            </a:r>
          </a:p>
          <a:p>
            <a:pPr algn="ctr"/>
            <a:r>
              <a:rPr lang="en-GB" sz="600" dirty="0">
                <a:solidFill>
                  <a:schemeClr val="bg1"/>
                </a:solidFill>
              </a:rPr>
              <a:t>Exploring materials</a:t>
            </a:r>
          </a:p>
        </p:txBody>
      </p:sp>
      <p:sp>
        <p:nvSpPr>
          <p:cNvPr id="6" name="Rectangle 5">
            <a:extLst>
              <a:ext uri="{FF2B5EF4-FFF2-40B4-BE49-F238E27FC236}">
                <a16:creationId xmlns:a16="http://schemas.microsoft.com/office/drawing/2014/main" id="{4EFDAD43-FBCD-4D3D-AA35-2A221E5749D1}"/>
              </a:ext>
            </a:extLst>
          </p:cNvPr>
          <p:cNvSpPr/>
          <p:nvPr/>
        </p:nvSpPr>
        <p:spPr>
          <a:xfrm>
            <a:off x="2466952" y="8830279"/>
            <a:ext cx="1500910" cy="461665"/>
          </a:xfrm>
          <a:prstGeom prst="rect">
            <a:avLst/>
          </a:prstGeom>
        </p:spPr>
        <p:txBody>
          <a:bodyPr wrap="square">
            <a:spAutoFit/>
          </a:bodyPr>
          <a:lstStyle/>
          <a:p>
            <a:pPr lvl="0" algn="ctr"/>
            <a:r>
              <a:rPr lang="en-GB" sz="600" b="1" u="sng" dirty="0">
                <a:solidFill>
                  <a:srgbClr val="FFFF00"/>
                </a:solidFill>
              </a:rPr>
              <a:t>Cooking and nutrition</a:t>
            </a:r>
          </a:p>
          <a:p>
            <a:pPr lvl="0" algn="ctr"/>
            <a:r>
              <a:rPr lang="en-GB" sz="600" dirty="0">
                <a:solidFill>
                  <a:prstClr val="white"/>
                </a:solidFill>
              </a:rPr>
              <a:t>Exploring food, taste and texture</a:t>
            </a:r>
          </a:p>
          <a:p>
            <a:pPr lvl="0" algn="ctr"/>
            <a:r>
              <a:rPr lang="en-GB" sz="600" dirty="0">
                <a:solidFill>
                  <a:prstClr val="white"/>
                </a:solidFill>
              </a:rPr>
              <a:t>Hygiene</a:t>
            </a:r>
          </a:p>
          <a:p>
            <a:pPr lvl="0" algn="ctr"/>
            <a:r>
              <a:rPr lang="en-GB" sz="600" dirty="0">
                <a:solidFill>
                  <a:prstClr val="white"/>
                </a:solidFill>
              </a:rPr>
              <a:t>Play -Doh exploration</a:t>
            </a:r>
          </a:p>
        </p:txBody>
      </p:sp>
      <p:sp>
        <p:nvSpPr>
          <p:cNvPr id="10" name="Rectangle 9">
            <a:extLst>
              <a:ext uri="{FF2B5EF4-FFF2-40B4-BE49-F238E27FC236}">
                <a16:creationId xmlns:a16="http://schemas.microsoft.com/office/drawing/2014/main" id="{FC585889-870F-4289-A56B-BC87C9EDB3B8}"/>
              </a:ext>
            </a:extLst>
          </p:cNvPr>
          <p:cNvSpPr/>
          <p:nvPr/>
        </p:nvSpPr>
        <p:spPr>
          <a:xfrm>
            <a:off x="4562670" y="7743688"/>
            <a:ext cx="1440884" cy="461665"/>
          </a:xfrm>
          <a:prstGeom prst="rect">
            <a:avLst/>
          </a:prstGeom>
        </p:spPr>
        <p:txBody>
          <a:bodyPr wrap="square">
            <a:spAutoFit/>
          </a:bodyPr>
          <a:lstStyle/>
          <a:p>
            <a:pPr lvl="0" algn="ctr"/>
            <a:r>
              <a:rPr lang="en-GB" sz="800" b="1" u="sng" dirty="0">
                <a:solidFill>
                  <a:srgbClr val="FFFF00"/>
                </a:solidFill>
              </a:rPr>
              <a:t>Cooking and nutrition</a:t>
            </a:r>
          </a:p>
          <a:p>
            <a:pPr algn="ctr"/>
            <a:r>
              <a:rPr lang="en-GB" sz="800" dirty="0">
                <a:solidFill>
                  <a:prstClr val="white"/>
                </a:solidFill>
              </a:rPr>
              <a:t>A smoothie</a:t>
            </a:r>
          </a:p>
          <a:p>
            <a:pPr lvl="0" algn="ctr"/>
            <a:endParaRPr lang="en-GB" sz="800" b="1" u="sng" dirty="0">
              <a:solidFill>
                <a:srgbClr val="FFFF00"/>
              </a:solidFill>
            </a:endParaRPr>
          </a:p>
        </p:txBody>
      </p:sp>
      <p:sp>
        <p:nvSpPr>
          <p:cNvPr id="12" name="Rectangle 11">
            <a:extLst>
              <a:ext uri="{FF2B5EF4-FFF2-40B4-BE49-F238E27FC236}">
                <a16:creationId xmlns:a16="http://schemas.microsoft.com/office/drawing/2014/main" id="{E818FC57-EF49-4019-A6D5-204122D8FEA7}"/>
              </a:ext>
            </a:extLst>
          </p:cNvPr>
          <p:cNvSpPr/>
          <p:nvPr/>
        </p:nvSpPr>
        <p:spPr>
          <a:xfrm>
            <a:off x="2903856" y="7767491"/>
            <a:ext cx="1285026" cy="338554"/>
          </a:xfrm>
          <a:prstGeom prst="rect">
            <a:avLst/>
          </a:prstGeom>
        </p:spPr>
        <p:txBody>
          <a:bodyPr wrap="square">
            <a:spAutoFit/>
          </a:bodyPr>
          <a:lstStyle/>
          <a:p>
            <a:pPr lvl="0" algn="ctr"/>
            <a:r>
              <a:rPr lang="en-GB" sz="800" b="1" u="sng" dirty="0">
                <a:solidFill>
                  <a:srgbClr val="CCFF99"/>
                </a:solidFill>
              </a:rPr>
              <a:t>Mechanisms</a:t>
            </a:r>
          </a:p>
          <a:p>
            <a:pPr lvl="0" algn="ctr"/>
            <a:r>
              <a:rPr lang="en-GB" sz="800" dirty="0">
                <a:solidFill>
                  <a:prstClr val="white"/>
                </a:solidFill>
              </a:rPr>
              <a:t>A moving storyboard </a:t>
            </a:r>
          </a:p>
        </p:txBody>
      </p:sp>
      <p:sp>
        <p:nvSpPr>
          <p:cNvPr id="13" name="Rectangle 12">
            <a:extLst>
              <a:ext uri="{FF2B5EF4-FFF2-40B4-BE49-F238E27FC236}">
                <a16:creationId xmlns:a16="http://schemas.microsoft.com/office/drawing/2014/main" id="{8A7E32EF-6EB5-431A-9592-E874A2FAE4C1}"/>
              </a:ext>
            </a:extLst>
          </p:cNvPr>
          <p:cNvSpPr/>
          <p:nvPr/>
        </p:nvSpPr>
        <p:spPr>
          <a:xfrm>
            <a:off x="1290970" y="7652750"/>
            <a:ext cx="1239098" cy="461665"/>
          </a:xfrm>
          <a:prstGeom prst="rect">
            <a:avLst/>
          </a:prstGeom>
        </p:spPr>
        <p:txBody>
          <a:bodyPr wrap="square">
            <a:spAutoFit/>
          </a:bodyPr>
          <a:lstStyle/>
          <a:p>
            <a:pPr lvl="0" algn="ctr"/>
            <a:r>
              <a:rPr lang="en-GB" sz="800" b="1" u="sng" dirty="0">
                <a:solidFill>
                  <a:srgbClr val="FFCCFF"/>
                </a:solidFill>
              </a:rPr>
              <a:t>Structures:</a:t>
            </a:r>
            <a:endParaRPr lang="en-GB" sz="800" b="1" dirty="0">
              <a:solidFill>
                <a:srgbClr val="FFCCFF"/>
              </a:solidFill>
            </a:endParaRPr>
          </a:p>
          <a:p>
            <a:pPr lvl="0" algn="ctr"/>
            <a:r>
              <a:rPr lang="en-GB" sz="800" dirty="0">
                <a:solidFill>
                  <a:prstClr val="white"/>
                </a:solidFill>
              </a:rPr>
              <a:t>A  strong chair for Baby Bear</a:t>
            </a:r>
          </a:p>
        </p:txBody>
      </p:sp>
      <p:sp>
        <p:nvSpPr>
          <p:cNvPr id="14" name="Rectangle 13">
            <a:extLst>
              <a:ext uri="{FF2B5EF4-FFF2-40B4-BE49-F238E27FC236}">
                <a16:creationId xmlns:a16="http://schemas.microsoft.com/office/drawing/2014/main" id="{4D987DCC-08D7-4A9A-87EE-9B7492B0FBBB}"/>
              </a:ext>
            </a:extLst>
          </p:cNvPr>
          <p:cNvSpPr/>
          <p:nvPr/>
        </p:nvSpPr>
        <p:spPr>
          <a:xfrm>
            <a:off x="1497835" y="6581362"/>
            <a:ext cx="1338406" cy="461665"/>
          </a:xfrm>
          <a:prstGeom prst="rect">
            <a:avLst/>
          </a:prstGeom>
        </p:spPr>
        <p:txBody>
          <a:bodyPr wrap="square">
            <a:spAutoFit/>
          </a:bodyPr>
          <a:lstStyle/>
          <a:p>
            <a:pPr lvl="0" algn="ctr"/>
            <a:r>
              <a:rPr lang="en-GB" sz="800" b="1" u="sng" dirty="0">
                <a:solidFill>
                  <a:srgbClr val="FFFF00"/>
                </a:solidFill>
              </a:rPr>
              <a:t>Cooking and nutrition</a:t>
            </a:r>
          </a:p>
          <a:p>
            <a:pPr algn="ctr"/>
            <a:r>
              <a:rPr lang="en-GB" sz="800" dirty="0">
                <a:solidFill>
                  <a:prstClr val="white"/>
                </a:solidFill>
              </a:rPr>
              <a:t>A Rainbow Salad</a:t>
            </a:r>
            <a:endParaRPr lang="en-GB" sz="800" dirty="0"/>
          </a:p>
          <a:p>
            <a:pPr lvl="0" algn="ctr"/>
            <a:endParaRPr lang="en-GB" sz="800" dirty="0">
              <a:solidFill>
                <a:prstClr val="white"/>
              </a:solidFill>
            </a:endParaRPr>
          </a:p>
        </p:txBody>
      </p:sp>
      <p:sp>
        <p:nvSpPr>
          <p:cNvPr id="15" name="Rectangle 14">
            <a:extLst>
              <a:ext uri="{FF2B5EF4-FFF2-40B4-BE49-F238E27FC236}">
                <a16:creationId xmlns:a16="http://schemas.microsoft.com/office/drawing/2014/main" id="{518520C6-717C-464C-80C3-79B6447EB74E}"/>
              </a:ext>
            </a:extLst>
          </p:cNvPr>
          <p:cNvSpPr/>
          <p:nvPr/>
        </p:nvSpPr>
        <p:spPr>
          <a:xfrm>
            <a:off x="3008770" y="6567992"/>
            <a:ext cx="1528348" cy="338554"/>
          </a:xfrm>
          <a:prstGeom prst="rect">
            <a:avLst/>
          </a:prstGeom>
        </p:spPr>
        <p:txBody>
          <a:bodyPr wrap="square">
            <a:spAutoFit/>
          </a:bodyPr>
          <a:lstStyle/>
          <a:p>
            <a:pPr lvl="0" algn="ctr"/>
            <a:r>
              <a:rPr lang="en-GB" sz="800" b="1" u="sng" dirty="0">
                <a:solidFill>
                  <a:srgbClr val="CCFF99"/>
                </a:solidFill>
              </a:rPr>
              <a:t>Mechanisms</a:t>
            </a:r>
          </a:p>
          <a:p>
            <a:pPr lvl="0" algn="ctr"/>
            <a:r>
              <a:rPr lang="en-GB" sz="800" dirty="0">
                <a:solidFill>
                  <a:prstClr val="white"/>
                </a:solidFill>
              </a:rPr>
              <a:t>A small wheeled trolley</a:t>
            </a:r>
          </a:p>
        </p:txBody>
      </p:sp>
      <p:sp>
        <p:nvSpPr>
          <p:cNvPr id="16" name="Rectangle 15">
            <a:extLst>
              <a:ext uri="{FF2B5EF4-FFF2-40B4-BE49-F238E27FC236}">
                <a16:creationId xmlns:a16="http://schemas.microsoft.com/office/drawing/2014/main" id="{44C3AAA7-7A9D-4ED0-869C-764F449A9486}"/>
              </a:ext>
            </a:extLst>
          </p:cNvPr>
          <p:cNvSpPr/>
          <p:nvPr/>
        </p:nvSpPr>
        <p:spPr>
          <a:xfrm>
            <a:off x="4992654" y="6487954"/>
            <a:ext cx="1073426" cy="461665"/>
          </a:xfrm>
          <a:prstGeom prst="rect">
            <a:avLst/>
          </a:prstGeom>
        </p:spPr>
        <p:txBody>
          <a:bodyPr wrap="square">
            <a:spAutoFit/>
          </a:bodyPr>
          <a:lstStyle/>
          <a:p>
            <a:pPr lvl="0" algn="ctr"/>
            <a:r>
              <a:rPr lang="en-GB" sz="800" b="1" u="sng" dirty="0">
                <a:solidFill>
                  <a:srgbClr val="00CCFF"/>
                </a:solidFill>
              </a:rPr>
              <a:t>Textiles</a:t>
            </a:r>
          </a:p>
          <a:p>
            <a:pPr lvl="0" algn="ctr"/>
            <a:r>
              <a:rPr lang="en-GB" sz="800" dirty="0">
                <a:solidFill>
                  <a:prstClr val="white"/>
                </a:solidFill>
              </a:rPr>
              <a:t>A puppet to retell a story</a:t>
            </a:r>
            <a:endParaRPr lang="en-GB" dirty="0"/>
          </a:p>
        </p:txBody>
      </p:sp>
      <p:sp>
        <p:nvSpPr>
          <p:cNvPr id="17" name="Rectangle 16">
            <a:extLst>
              <a:ext uri="{FF2B5EF4-FFF2-40B4-BE49-F238E27FC236}">
                <a16:creationId xmlns:a16="http://schemas.microsoft.com/office/drawing/2014/main" id="{EB4D6E44-9509-4055-8C22-3C0A746AAEAF}"/>
              </a:ext>
            </a:extLst>
          </p:cNvPr>
          <p:cNvSpPr/>
          <p:nvPr/>
        </p:nvSpPr>
        <p:spPr>
          <a:xfrm>
            <a:off x="4808527" y="5444398"/>
            <a:ext cx="1385225" cy="338554"/>
          </a:xfrm>
          <a:prstGeom prst="rect">
            <a:avLst/>
          </a:prstGeom>
        </p:spPr>
        <p:txBody>
          <a:bodyPr wrap="square">
            <a:spAutoFit/>
          </a:bodyPr>
          <a:lstStyle/>
          <a:p>
            <a:pPr lvl="0"/>
            <a:r>
              <a:rPr lang="en-GB" sz="800" b="1" u="sng" dirty="0">
                <a:solidFill>
                  <a:srgbClr val="FFFF00"/>
                </a:solidFill>
              </a:rPr>
              <a:t>Cooking and nutrition</a:t>
            </a:r>
          </a:p>
          <a:p>
            <a:pPr lvl="0"/>
            <a:r>
              <a:rPr lang="en-GB" sz="800" b="1" dirty="0">
                <a:solidFill>
                  <a:prstClr val="white"/>
                </a:solidFill>
              </a:rPr>
              <a:t> </a:t>
            </a:r>
            <a:r>
              <a:rPr lang="en-GB" sz="800" dirty="0">
                <a:solidFill>
                  <a:prstClr val="white"/>
                </a:solidFill>
              </a:rPr>
              <a:t>A bread-based product</a:t>
            </a:r>
          </a:p>
        </p:txBody>
      </p:sp>
      <p:sp>
        <p:nvSpPr>
          <p:cNvPr id="18" name="Rectangle 17">
            <a:extLst>
              <a:ext uri="{FF2B5EF4-FFF2-40B4-BE49-F238E27FC236}">
                <a16:creationId xmlns:a16="http://schemas.microsoft.com/office/drawing/2014/main" id="{03F8B53E-3445-4EA6-9F3B-3A5419DE7854}"/>
              </a:ext>
            </a:extLst>
          </p:cNvPr>
          <p:cNvSpPr/>
          <p:nvPr/>
        </p:nvSpPr>
        <p:spPr>
          <a:xfrm>
            <a:off x="2673549" y="5374056"/>
            <a:ext cx="1742790" cy="461665"/>
          </a:xfrm>
          <a:prstGeom prst="rect">
            <a:avLst/>
          </a:prstGeom>
        </p:spPr>
        <p:txBody>
          <a:bodyPr wrap="square">
            <a:spAutoFit/>
          </a:bodyPr>
          <a:lstStyle/>
          <a:p>
            <a:pPr lvl="0" algn="ctr"/>
            <a:r>
              <a:rPr lang="en-GB" sz="800" b="1" u="sng" dirty="0">
                <a:solidFill>
                  <a:srgbClr val="FFCCFF"/>
                </a:solidFill>
              </a:rPr>
              <a:t>Structures</a:t>
            </a:r>
          </a:p>
          <a:p>
            <a:pPr lvl="0" algn="ctr"/>
            <a:r>
              <a:rPr lang="en-GB" sz="800" dirty="0">
                <a:solidFill>
                  <a:prstClr val="white"/>
                </a:solidFill>
              </a:rPr>
              <a:t>CAD-based packaging to protect </a:t>
            </a:r>
          </a:p>
          <a:p>
            <a:pPr lvl="0" algn="ctr"/>
            <a:r>
              <a:rPr lang="en-GB" sz="800" dirty="0">
                <a:solidFill>
                  <a:prstClr val="white"/>
                </a:solidFill>
              </a:rPr>
              <a:t>and display a food product for sale</a:t>
            </a:r>
          </a:p>
        </p:txBody>
      </p:sp>
      <p:sp>
        <p:nvSpPr>
          <p:cNvPr id="19" name="Rectangle 18">
            <a:extLst>
              <a:ext uri="{FF2B5EF4-FFF2-40B4-BE49-F238E27FC236}">
                <a16:creationId xmlns:a16="http://schemas.microsoft.com/office/drawing/2014/main" id="{B1576503-A8AA-41CB-9585-5485A5273EDF}"/>
              </a:ext>
            </a:extLst>
          </p:cNvPr>
          <p:cNvSpPr/>
          <p:nvPr/>
        </p:nvSpPr>
        <p:spPr>
          <a:xfrm>
            <a:off x="1233648" y="5372031"/>
            <a:ext cx="1154408" cy="338554"/>
          </a:xfrm>
          <a:prstGeom prst="rect">
            <a:avLst/>
          </a:prstGeom>
        </p:spPr>
        <p:txBody>
          <a:bodyPr wrap="square" lIns="91440" tIns="45720" rIns="91440" bIns="45720" anchor="t">
            <a:spAutoFit/>
          </a:bodyPr>
          <a:lstStyle/>
          <a:p>
            <a:pPr lvl="0" algn="ctr"/>
            <a:r>
              <a:rPr lang="en-GB" sz="800" b="1" u="sng" dirty="0">
                <a:solidFill>
                  <a:srgbClr val="00CCFF"/>
                </a:solidFill>
              </a:rPr>
              <a:t>Textiles:</a:t>
            </a:r>
          </a:p>
          <a:p>
            <a:pPr algn="ctr"/>
            <a:r>
              <a:rPr lang="en-GB" sz="800" dirty="0">
                <a:solidFill>
                  <a:prstClr val="white"/>
                </a:solidFill>
              </a:rPr>
              <a:t>A stuffed toy </a:t>
            </a:r>
            <a:endParaRPr lang="en-GB" sz="800" dirty="0">
              <a:solidFill>
                <a:prstClr val="white"/>
              </a:solidFill>
              <a:ea typeface="Calibri"/>
              <a:cs typeface="Calibri"/>
            </a:endParaRPr>
          </a:p>
        </p:txBody>
      </p:sp>
      <p:sp>
        <p:nvSpPr>
          <p:cNvPr id="20" name="Rectangle 19">
            <a:extLst>
              <a:ext uri="{FF2B5EF4-FFF2-40B4-BE49-F238E27FC236}">
                <a16:creationId xmlns:a16="http://schemas.microsoft.com/office/drawing/2014/main" id="{09DB6F6A-2AF5-40B3-B0A7-3C1E21E702ED}"/>
              </a:ext>
            </a:extLst>
          </p:cNvPr>
          <p:cNvSpPr/>
          <p:nvPr/>
        </p:nvSpPr>
        <p:spPr>
          <a:xfrm>
            <a:off x="1651586" y="4319209"/>
            <a:ext cx="1464737" cy="338554"/>
          </a:xfrm>
          <a:prstGeom prst="rect">
            <a:avLst/>
          </a:prstGeom>
        </p:spPr>
        <p:txBody>
          <a:bodyPr wrap="square">
            <a:spAutoFit/>
          </a:bodyPr>
          <a:lstStyle/>
          <a:p>
            <a:pPr lvl="0"/>
            <a:r>
              <a:rPr lang="en-GB" sz="800" b="1" u="sng" dirty="0">
                <a:solidFill>
                  <a:srgbClr val="FFFF00"/>
                </a:solidFill>
              </a:rPr>
              <a:t>Cooking and nutrition:</a:t>
            </a:r>
            <a:endParaRPr lang="en-GB" sz="800" b="1" dirty="0">
              <a:solidFill>
                <a:srgbClr val="FFFF00"/>
              </a:solidFill>
            </a:endParaRPr>
          </a:p>
          <a:p>
            <a:pPr lvl="0"/>
            <a:r>
              <a:rPr lang="en-GB" sz="800" dirty="0">
                <a:solidFill>
                  <a:prstClr val="white"/>
                </a:solidFill>
              </a:rPr>
              <a:t>A puff pastry tart/pizza</a:t>
            </a:r>
          </a:p>
        </p:txBody>
      </p:sp>
      <p:sp>
        <p:nvSpPr>
          <p:cNvPr id="21" name="Rectangle 20">
            <a:extLst>
              <a:ext uri="{FF2B5EF4-FFF2-40B4-BE49-F238E27FC236}">
                <a16:creationId xmlns:a16="http://schemas.microsoft.com/office/drawing/2014/main" id="{20846C1E-3293-46EA-8622-CD233BA50726}"/>
              </a:ext>
            </a:extLst>
          </p:cNvPr>
          <p:cNvSpPr/>
          <p:nvPr/>
        </p:nvSpPr>
        <p:spPr>
          <a:xfrm>
            <a:off x="3116323" y="4205977"/>
            <a:ext cx="1550203" cy="461665"/>
          </a:xfrm>
          <a:prstGeom prst="rect">
            <a:avLst/>
          </a:prstGeom>
        </p:spPr>
        <p:txBody>
          <a:bodyPr wrap="square">
            <a:spAutoFit/>
          </a:bodyPr>
          <a:lstStyle/>
          <a:p>
            <a:pPr lvl="0" algn="ctr"/>
            <a:r>
              <a:rPr lang="en-GB" sz="800" b="1" u="sng" dirty="0">
                <a:solidFill>
                  <a:srgbClr val="FFC000"/>
                </a:solidFill>
              </a:rPr>
              <a:t>Electrical systems</a:t>
            </a:r>
          </a:p>
          <a:p>
            <a:pPr lvl="0" algn="ctr"/>
            <a:r>
              <a:rPr lang="en-GB" sz="800" dirty="0">
                <a:solidFill>
                  <a:prstClr val="white"/>
                </a:solidFill>
              </a:rPr>
              <a:t>A night light for a sibling or friend</a:t>
            </a:r>
          </a:p>
        </p:txBody>
      </p:sp>
      <p:sp>
        <p:nvSpPr>
          <p:cNvPr id="22" name="Rectangle 21">
            <a:extLst>
              <a:ext uri="{FF2B5EF4-FFF2-40B4-BE49-F238E27FC236}">
                <a16:creationId xmlns:a16="http://schemas.microsoft.com/office/drawing/2014/main" id="{6E785298-6361-42C2-85A2-53D1A610219A}"/>
              </a:ext>
            </a:extLst>
          </p:cNvPr>
          <p:cNvSpPr/>
          <p:nvPr/>
        </p:nvSpPr>
        <p:spPr>
          <a:xfrm>
            <a:off x="4933144" y="4245239"/>
            <a:ext cx="1385225" cy="338554"/>
          </a:xfrm>
          <a:prstGeom prst="rect">
            <a:avLst/>
          </a:prstGeom>
        </p:spPr>
        <p:txBody>
          <a:bodyPr wrap="square">
            <a:spAutoFit/>
          </a:bodyPr>
          <a:lstStyle/>
          <a:p>
            <a:pPr lvl="0" algn="ctr"/>
            <a:r>
              <a:rPr lang="en-GB" sz="800" b="1" u="sng" dirty="0">
                <a:solidFill>
                  <a:srgbClr val="CCFF99"/>
                </a:solidFill>
              </a:rPr>
              <a:t>Mechanical systems</a:t>
            </a:r>
          </a:p>
          <a:p>
            <a:pPr lvl="0" algn="ctr"/>
            <a:r>
              <a:rPr lang="en-GB" sz="800" dirty="0">
                <a:solidFill>
                  <a:prstClr val="white"/>
                </a:solidFill>
              </a:rPr>
              <a:t>A greeting card</a:t>
            </a:r>
          </a:p>
        </p:txBody>
      </p:sp>
      <p:sp>
        <p:nvSpPr>
          <p:cNvPr id="23" name="Rectangle 22">
            <a:extLst>
              <a:ext uri="{FF2B5EF4-FFF2-40B4-BE49-F238E27FC236}">
                <a16:creationId xmlns:a16="http://schemas.microsoft.com/office/drawing/2014/main" id="{FAA2BB08-0163-4677-AFD8-D8BC6A89DDF4}"/>
              </a:ext>
            </a:extLst>
          </p:cNvPr>
          <p:cNvSpPr/>
          <p:nvPr/>
        </p:nvSpPr>
        <p:spPr>
          <a:xfrm>
            <a:off x="4623383" y="3171320"/>
            <a:ext cx="1198132" cy="338554"/>
          </a:xfrm>
          <a:prstGeom prst="rect">
            <a:avLst/>
          </a:prstGeom>
        </p:spPr>
        <p:txBody>
          <a:bodyPr wrap="square">
            <a:spAutoFit/>
          </a:bodyPr>
          <a:lstStyle/>
          <a:p>
            <a:pPr lvl="0"/>
            <a:r>
              <a:rPr lang="en-GB" sz="800" b="1" u="sng" dirty="0">
                <a:solidFill>
                  <a:srgbClr val="FFFF00"/>
                </a:solidFill>
              </a:rPr>
              <a:t>Cooking and nutrition</a:t>
            </a:r>
          </a:p>
          <a:p>
            <a:pPr lvl="0"/>
            <a:r>
              <a:rPr lang="en-GB" sz="800" dirty="0">
                <a:solidFill>
                  <a:prstClr val="white"/>
                </a:solidFill>
              </a:rPr>
              <a:t>A yeast-based snack</a:t>
            </a:r>
          </a:p>
        </p:txBody>
      </p:sp>
      <p:sp>
        <p:nvSpPr>
          <p:cNvPr id="24" name="Rectangle 23">
            <a:extLst>
              <a:ext uri="{FF2B5EF4-FFF2-40B4-BE49-F238E27FC236}">
                <a16:creationId xmlns:a16="http://schemas.microsoft.com/office/drawing/2014/main" id="{AA40C05B-9C56-4F22-B049-D05A0F925E4A}"/>
              </a:ext>
            </a:extLst>
          </p:cNvPr>
          <p:cNvSpPr/>
          <p:nvPr/>
        </p:nvSpPr>
        <p:spPr>
          <a:xfrm>
            <a:off x="2775945" y="3139012"/>
            <a:ext cx="1439549" cy="338554"/>
          </a:xfrm>
          <a:prstGeom prst="rect">
            <a:avLst/>
          </a:prstGeom>
        </p:spPr>
        <p:txBody>
          <a:bodyPr wrap="square" lIns="91440" tIns="45720" rIns="91440" bIns="45720" anchor="t">
            <a:spAutoFit/>
          </a:bodyPr>
          <a:lstStyle/>
          <a:p>
            <a:pPr lvl="0" algn="ctr"/>
            <a:r>
              <a:rPr lang="en-GB" sz="800" b="1" u="sng" dirty="0">
                <a:solidFill>
                  <a:srgbClr val="FFCCFF"/>
                </a:solidFill>
              </a:rPr>
              <a:t>Structures</a:t>
            </a:r>
            <a:endParaRPr lang="en-GB" sz="800" b="1" dirty="0">
              <a:solidFill>
                <a:srgbClr val="FFCCFF"/>
              </a:solidFill>
            </a:endParaRPr>
          </a:p>
          <a:p>
            <a:pPr lvl="0" algn="ctr"/>
            <a:r>
              <a:rPr lang="en-GB" sz="800" dirty="0">
                <a:solidFill>
                  <a:prstClr val="white"/>
                </a:solidFill>
              </a:rPr>
              <a:t>A small -scale bird hide</a:t>
            </a:r>
            <a:endParaRPr lang="en-GB" sz="800" dirty="0">
              <a:solidFill>
                <a:prstClr val="white"/>
              </a:solidFill>
              <a:ea typeface="Calibri"/>
              <a:cs typeface="Calibri"/>
            </a:endParaRPr>
          </a:p>
        </p:txBody>
      </p:sp>
      <p:sp>
        <p:nvSpPr>
          <p:cNvPr id="25" name="Rectangle 24">
            <a:extLst>
              <a:ext uri="{FF2B5EF4-FFF2-40B4-BE49-F238E27FC236}">
                <a16:creationId xmlns:a16="http://schemas.microsoft.com/office/drawing/2014/main" id="{1D04EF27-1E5B-49F5-B8B6-96683FFE99BE}"/>
              </a:ext>
            </a:extLst>
          </p:cNvPr>
          <p:cNvSpPr/>
          <p:nvPr/>
        </p:nvSpPr>
        <p:spPr>
          <a:xfrm>
            <a:off x="1372587" y="3071056"/>
            <a:ext cx="966536" cy="338554"/>
          </a:xfrm>
          <a:prstGeom prst="rect">
            <a:avLst/>
          </a:prstGeom>
        </p:spPr>
        <p:txBody>
          <a:bodyPr wrap="square" lIns="91440" tIns="45720" rIns="91440" bIns="45720" anchor="t">
            <a:spAutoFit/>
          </a:bodyPr>
          <a:lstStyle/>
          <a:p>
            <a:pPr lvl="0" algn="ctr"/>
            <a:r>
              <a:rPr lang="en-GB" sz="800" b="1" u="sng" dirty="0">
                <a:solidFill>
                  <a:srgbClr val="00CCFF"/>
                </a:solidFill>
              </a:rPr>
              <a:t>Textiles</a:t>
            </a:r>
            <a:endParaRPr lang="en-GB" sz="800" b="1" dirty="0">
              <a:solidFill>
                <a:srgbClr val="00CCFF"/>
              </a:solidFill>
            </a:endParaRPr>
          </a:p>
          <a:p>
            <a:pPr algn="ctr"/>
            <a:r>
              <a:rPr lang="en-GB" sz="800" dirty="0">
                <a:solidFill>
                  <a:prstClr val="white"/>
                </a:solidFill>
              </a:rPr>
              <a:t>A tablet case</a:t>
            </a:r>
            <a:endParaRPr lang="en-GB" sz="800" dirty="0">
              <a:solidFill>
                <a:prstClr val="white"/>
              </a:solidFill>
              <a:ea typeface="Calibri"/>
              <a:cs typeface="Calibri"/>
            </a:endParaRPr>
          </a:p>
        </p:txBody>
      </p:sp>
      <p:sp>
        <p:nvSpPr>
          <p:cNvPr id="26" name="Rectangle 25">
            <a:extLst>
              <a:ext uri="{FF2B5EF4-FFF2-40B4-BE49-F238E27FC236}">
                <a16:creationId xmlns:a16="http://schemas.microsoft.com/office/drawing/2014/main" id="{E7004256-B7D4-4D61-975C-1F090853F7CC}"/>
              </a:ext>
            </a:extLst>
          </p:cNvPr>
          <p:cNvSpPr/>
          <p:nvPr/>
        </p:nvSpPr>
        <p:spPr>
          <a:xfrm>
            <a:off x="1427241" y="2008729"/>
            <a:ext cx="1292507" cy="338554"/>
          </a:xfrm>
          <a:prstGeom prst="rect">
            <a:avLst/>
          </a:prstGeom>
        </p:spPr>
        <p:txBody>
          <a:bodyPr wrap="square">
            <a:spAutoFit/>
          </a:bodyPr>
          <a:lstStyle/>
          <a:p>
            <a:pPr lvl="0" algn="ctr"/>
            <a:r>
              <a:rPr lang="en-GB" sz="800" b="1" u="sng" dirty="0">
                <a:solidFill>
                  <a:srgbClr val="FFFF00"/>
                </a:solidFill>
              </a:rPr>
              <a:t>Cooking and nutrition</a:t>
            </a:r>
          </a:p>
          <a:p>
            <a:pPr lvl="0" algn="ctr"/>
            <a:r>
              <a:rPr lang="en-GB" sz="800" dirty="0">
                <a:solidFill>
                  <a:prstClr val="white"/>
                </a:solidFill>
              </a:rPr>
              <a:t>Bolognese</a:t>
            </a:r>
          </a:p>
        </p:txBody>
      </p:sp>
      <p:sp>
        <p:nvSpPr>
          <p:cNvPr id="27" name="Rectangle 26">
            <a:extLst>
              <a:ext uri="{FF2B5EF4-FFF2-40B4-BE49-F238E27FC236}">
                <a16:creationId xmlns:a16="http://schemas.microsoft.com/office/drawing/2014/main" id="{2C74C77C-C178-4081-875C-C977F5B92317}"/>
              </a:ext>
            </a:extLst>
          </p:cNvPr>
          <p:cNvSpPr/>
          <p:nvPr/>
        </p:nvSpPr>
        <p:spPr>
          <a:xfrm>
            <a:off x="2867298" y="2024063"/>
            <a:ext cx="1288284" cy="338554"/>
          </a:xfrm>
          <a:prstGeom prst="rect">
            <a:avLst/>
          </a:prstGeom>
        </p:spPr>
        <p:txBody>
          <a:bodyPr wrap="square" lIns="91440" tIns="45720" rIns="91440" bIns="45720" anchor="t">
            <a:spAutoFit/>
          </a:bodyPr>
          <a:lstStyle/>
          <a:p>
            <a:pPr lvl="0" algn="ctr"/>
            <a:r>
              <a:rPr lang="en-GB" sz="800" b="1" u="sng" dirty="0">
                <a:solidFill>
                  <a:srgbClr val="CCFF99"/>
                </a:solidFill>
              </a:rPr>
              <a:t>Mechanical systems</a:t>
            </a:r>
          </a:p>
          <a:p>
            <a:pPr algn="ctr"/>
            <a:r>
              <a:rPr lang="en-GB" sz="800" dirty="0">
                <a:solidFill>
                  <a:prstClr val="white"/>
                </a:solidFill>
              </a:rPr>
              <a:t>A moving toy</a:t>
            </a:r>
            <a:endParaRPr lang="en-GB" sz="800" dirty="0">
              <a:solidFill>
                <a:prstClr val="white"/>
              </a:solidFill>
              <a:cs typeface="Calibri"/>
            </a:endParaRPr>
          </a:p>
        </p:txBody>
      </p:sp>
      <p:sp>
        <p:nvSpPr>
          <p:cNvPr id="28" name="Rectangle 27">
            <a:extLst>
              <a:ext uri="{FF2B5EF4-FFF2-40B4-BE49-F238E27FC236}">
                <a16:creationId xmlns:a16="http://schemas.microsoft.com/office/drawing/2014/main" id="{6E2AA73B-9A87-4364-924E-9112A3A8DC64}"/>
              </a:ext>
            </a:extLst>
          </p:cNvPr>
          <p:cNvSpPr/>
          <p:nvPr/>
        </p:nvSpPr>
        <p:spPr>
          <a:xfrm>
            <a:off x="4338717" y="1990651"/>
            <a:ext cx="1124564" cy="415498"/>
          </a:xfrm>
          <a:prstGeom prst="rect">
            <a:avLst/>
          </a:prstGeom>
        </p:spPr>
        <p:txBody>
          <a:bodyPr wrap="square">
            <a:spAutoFit/>
          </a:bodyPr>
          <a:lstStyle/>
          <a:p>
            <a:pPr lvl="0" algn="ctr"/>
            <a:r>
              <a:rPr lang="en-GB" sz="700" b="1" u="sng" dirty="0">
                <a:solidFill>
                  <a:srgbClr val="FFC000"/>
                </a:solidFill>
              </a:rPr>
              <a:t>Electrical systems</a:t>
            </a:r>
          </a:p>
          <a:p>
            <a:pPr lvl="0" algn="ctr"/>
            <a:r>
              <a:rPr lang="en-GB" sz="700" dirty="0">
                <a:solidFill>
                  <a:prstClr val="white"/>
                </a:solidFill>
              </a:rPr>
              <a:t>An alarm to protect </a:t>
            </a:r>
          </a:p>
          <a:p>
            <a:pPr lvl="0" algn="ctr"/>
            <a:r>
              <a:rPr lang="en-GB" sz="700" dirty="0">
                <a:solidFill>
                  <a:prstClr val="white"/>
                </a:solidFill>
              </a:rPr>
              <a:t>a valuable artefact</a:t>
            </a:r>
          </a:p>
        </p:txBody>
      </p:sp>
      <p:pic>
        <p:nvPicPr>
          <p:cNvPr id="5" name="Picture 4">
            <a:extLst>
              <a:ext uri="{FF2B5EF4-FFF2-40B4-BE49-F238E27FC236}">
                <a16:creationId xmlns:a16="http://schemas.microsoft.com/office/drawing/2014/main" id="{BEC72E5B-1771-4E6A-8E60-D62B923705F7}"/>
              </a:ext>
            </a:extLst>
          </p:cNvPr>
          <p:cNvPicPr>
            <a:picLocks noChangeAspect="1"/>
          </p:cNvPicPr>
          <p:nvPr/>
        </p:nvPicPr>
        <p:blipFill>
          <a:blip r:embed="rId4"/>
          <a:stretch>
            <a:fillRect/>
          </a:stretch>
        </p:blipFill>
        <p:spPr>
          <a:xfrm>
            <a:off x="5832851" y="7989909"/>
            <a:ext cx="341406" cy="341406"/>
          </a:xfrm>
          <a:prstGeom prst="rect">
            <a:avLst/>
          </a:prstGeom>
        </p:spPr>
      </p:pic>
      <p:pic>
        <p:nvPicPr>
          <p:cNvPr id="30" name="Picture 29">
            <a:extLst>
              <a:ext uri="{FF2B5EF4-FFF2-40B4-BE49-F238E27FC236}">
                <a16:creationId xmlns:a16="http://schemas.microsoft.com/office/drawing/2014/main" id="{7BC101CF-E1B5-4A5C-825D-A27DE7FB29CE}"/>
              </a:ext>
            </a:extLst>
          </p:cNvPr>
          <p:cNvPicPr>
            <a:picLocks noChangeAspect="1"/>
          </p:cNvPicPr>
          <p:nvPr/>
        </p:nvPicPr>
        <p:blipFill>
          <a:blip r:embed="rId4"/>
          <a:stretch>
            <a:fillRect/>
          </a:stretch>
        </p:blipFill>
        <p:spPr>
          <a:xfrm>
            <a:off x="1247677" y="6840074"/>
            <a:ext cx="341406" cy="341406"/>
          </a:xfrm>
          <a:prstGeom prst="rect">
            <a:avLst/>
          </a:prstGeom>
        </p:spPr>
      </p:pic>
      <p:pic>
        <p:nvPicPr>
          <p:cNvPr id="31" name="Picture 30">
            <a:extLst>
              <a:ext uri="{FF2B5EF4-FFF2-40B4-BE49-F238E27FC236}">
                <a16:creationId xmlns:a16="http://schemas.microsoft.com/office/drawing/2014/main" id="{357359FA-ACAE-462B-8332-F3023DAA231E}"/>
              </a:ext>
            </a:extLst>
          </p:cNvPr>
          <p:cNvPicPr>
            <a:picLocks noChangeAspect="1"/>
          </p:cNvPicPr>
          <p:nvPr/>
        </p:nvPicPr>
        <p:blipFill>
          <a:blip r:embed="rId4"/>
          <a:stretch>
            <a:fillRect/>
          </a:stretch>
        </p:blipFill>
        <p:spPr>
          <a:xfrm>
            <a:off x="5881731" y="5760409"/>
            <a:ext cx="341406" cy="341406"/>
          </a:xfrm>
          <a:prstGeom prst="rect">
            <a:avLst/>
          </a:prstGeom>
        </p:spPr>
      </p:pic>
      <p:pic>
        <p:nvPicPr>
          <p:cNvPr id="32" name="Picture 31">
            <a:extLst>
              <a:ext uri="{FF2B5EF4-FFF2-40B4-BE49-F238E27FC236}">
                <a16:creationId xmlns:a16="http://schemas.microsoft.com/office/drawing/2014/main" id="{AC661721-F98B-4D43-B3B4-40BF5EE4A989}"/>
              </a:ext>
            </a:extLst>
          </p:cNvPr>
          <p:cNvPicPr>
            <a:picLocks noChangeAspect="1"/>
          </p:cNvPicPr>
          <p:nvPr/>
        </p:nvPicPr>
        <p:blipFill>
          <a:blip r:embed="rId5"/>
          <a:stretch>
            <a:fillRect/>
          </a:stretch>
        </p:blipFill>
        <p:spPr>
          <a:xfrm>
            <a:off x="1279922" y="4488486"/>
            <a:ext cx="341406" cy="341406"/>
          </a:xfrm>
          <a:prstGeom prst="rect">
            <a:avLst/>
          </a:prstGeom>
        </p:spPr>
      </p:pic>
      <p:pic>
        <p:nvPicPr>
          <p:cNvPr id="33" name="Picture 32">
            <a:extLst>
              <a:ext uri="{FF2B5EF4-FFF2-40B4-BE49-F238E27FC236}">
                <a16:creationId xmlns:a16="http://schemas.microsoft.com/office/drawing/2014/main" id="{088A6FD3-E1C8-468D-A087-54A96CAC264F}"/>
              </a:ext>
            </a:extLst>
          </p:cNvPr>
          <p:cNvPicPr>
            <a:picLocks noChangeAspect="1"/>
          </p:cNvPicPr>
          <p:nvPr/>
        </p:nvPicPr>
        <p:blipFill>
          <a:blip r:embed="rId5"/>
          <a:stretch>
            <a:fillRect/>
          </a:stretch>
        </p:blipFill>
        <p:spPr>
          <a:xfrm>
            <a:off x="5743109" y="3348346"/>
            <a:ext cx="341406" cy="341406"/>
          </a:xfrm>
          <a:prstGeom prst="rect">
            <a:avLst/>
          </a:prstGeom>
        </p:spPr>
      </p:pic>
      <p:pic>
        <p:nvPicPr>
          <p:cNvPr id="34" name="Picture 33">
            <a:extLst>
              <a:ext uri="{FF2B5EF4-FFF2-40B4-BE49-F238E27FC236}">
                <a16:creationId xmlns:a16="http://schemas.microsoft.com/office/drawing/2014/main" id="{38099841-F0DE-4BB3-9E6C-10CB994CEEDF}"/>
              </a:ext>
            </a:extLst>
          </p:cNvPr>
          <p:cNvPicPr>
            <a:picLocks noChangeAspect="1"/>
          </p:cNvPicPr>
          <p:nvPr/>
        </p:nvPicPr>
        <p:blipFill>
          <a:blip r:embed="rId5"/>
          <a:stretch>
            <a:fillRect/>
          </a:stretch>
        </p:blipFill>
        <p:spPr>
          <a:xfrm>
            <a:off x="1247677" y="2207644"/>
            <a:ext cx="341406" cy="341406"/>
          </a:xfrm>
          <a:prstGeom prst="rect">
            <a:avLst/>
          </a:prstGeom>
        </p:spPr>
      </p:pic>
      <p:pic>
        <p:nvPicPr>
          <p:cNvPr id="35" name="Picture 34">
            <a:extLst>
              <a:ext uri="{FF2B5EF4-FFF2-40B4-BE49-F238E27FC236}">
                <a16:creationId xmlns:a16="http://schemas.microsoft.com/office/drawing/2014/main" id="{8A76F8B1-2094-40A1-ABA5-89868C3EE212}"/>
              </a:ext>
            </a:extLst>
          </p:cNvPr>
          <p:cNvPicPr>
            <a:picLocks noChangeAspect="1"/>
          </p:cNvPicPr>
          <p:nvPr/>
        </p:nvPicPr>
        <p:blipFill>
          <a:blip r:embed="rId6"/>
          <a:stretch>
            <a:fillRect/>
          </a:stretch>
        </p:blipFill>
        <p:spPr>
          <a:xfrm>
            <a:off x="2527437" y="7767738"/>
            <a:ext cx="353599" cy="353599"/>
          </a:xfrm>
          <a:prstGeom prst="rect">
            <a:avLst/>
          </a:prstGeom>
        </p:spPr>
      </p:pic>
      <p:pic>
        <p:nvPicPr>
          <p:cNvPr id="36" name="Picture 35">
            <a:extLst>
              <a:ext uri="{FF2B5EF4-FFF2-40B4-BE49-F238E27FC236}">
                <a16:creationId xmlns:a16="http://schemas.microsoft.com/office/drawing/2014/main" id="{61EBA02E-4ABB-4E07-AE00-645BF5DEAD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6992" y="5477225"/>
            <a:ext cx="353411" cy="353411"/>
          </a:xfrm>
          <a:prstGeom prst="rect">
            <a:avLst/>
          </a:prstGeom>
        </p:spPr>
      </p:pic>
      <p:pic>
        <p:nvPicPr>
          <p:cNvPr id="37" name="Picture 36">
            <a:extLst>
              <a:ext uri="{FF2B5EF4-FFF2-40B4-BE49-F238E27FC236}">
                <a16:creationId xmlns:a16="http://schemas.microsoft.com/office/drawing/2014/main" id="{AB94A53A-49A1-4F80-9B79-9D8DCFCDC71C}"/>
              </a:ext>
            </a:extLst>
          </p:cNvPr>
          <p:cNvPicPr>
            <a:picLocks noChangeAspect="1"/>
          </p:cNvPicPr>
          <p:nvPr/>
        </p:nvPicPr>
        <p:blipFill>
          <a:blip r:embed="rId6"/>
          <a:stretch>
            <a:fillRect/>
          </a:stretch>
        </p:blipFill>
        <p:spPr>
          <a:xfrm>
            <a:off x="4126983" y="3156275"/>
            <a:ext cx="353599" cy="353599"/>
          </a:xfrm>
          <a:prstGeom prst="rect">
            <a:avLst/>
          </a:prstGeom>
        </p:spPr>
      </p:pic>
      <p:pic>
        <p:nvPicPr>
          <p:cNvPr id="39" name="Picture 38">
            <a:extLst>
              <a:ext uri="{FF2B5EF4-FFF2-40B4-BE49-F238E27FC236}">
                <a16:creationId xmlns:a16="http://schemas.microsoft.com/office/drawing/2014/main" id="{91B31DF0-3BD5-4A27-BB49-E798043F094E}"/>
              </a:ext>
            </a:extLst>
          </p:cNvPr>
          <p:cNvPicPr>
            <a:picLocks noChangeAspect="1"/>
          </p:cNvPicPr>
          <p:nvPr/>
        </p:nvPicPr>
        <p:blipFill>
          <a:blip r:embed="rId8"/>
          <a:stretch>
            <a:fillRect/>
          </a:stretch>
        </p:blipFill>
        <p:spPr>
          <a:xfrm>
            <a:off x="2853777" y="6608213"/>
            <a:ext cx="341406" cy="341406"/>
          </a:xfrm>
          <a:prstGeom prst="rect">
            <a:avLst/>
          </a:prstGeom>
        </p:spPr>
      </p:pic>
      <p:pic>
        <p:nvPicPr>
          <p:cNvPr id="40" name="Picture 39">
            <a:extLst>
              <a:ext uri="{FF2B5EF4-FFF2-40B4-BE49-F238E27FC236}">
                <a16:creationId xmlns:a16="http://schemas.microsoft.com/office/drawing/2014/main" id="{EF3A36D8-906A-4675-AA7D-4E2885B6125D}"/>
              </a:ext>
            </a:extLst>
          </p:cNvPr>
          <p:cNvPicPr>
            <a:picLocks noChangeAspect="1"/>
          </p:cNvPicPr>
          <p:nvPr/>
        </p:nvPicPr>
        <p:blipFill>
          <a:blip r:embed="rId8"/>
          <a:stretch>
            <a:fillRect/>
          </a:stretch>
        </p:blipFill>
        <p:spPr>
          <a:xfrm>
            <a:off x="4175625" y="7788120"/>
            <a:ext cx="341406" cy="341406"/>
          </a:xfrm>
          <a:prstGeom prst="rect">
            <a:avLst/>
          </a:prstGeom>
        </p:spPr>
      </p:pic>
      <p:pic>
        <p:nvPicPr>
          <p:cNvPr id="41" name="Picture 40">
            <a:extLst>
              <a:ext uri="{FF2B5EF4-FFF2-40B4-BE49-F238E27FC236}">
                <a16:creationId xmlns:a16="http://schemas.microsoft.com/office/drawing/2014/main" id="{0A4B2604-7115-44F7-BA6A-940398AC45DA}"/>
              </a:ext>
            </a:extLst>
          </p:cNvPr>
          <p:cNvPicPr>
            <a:picLocks noChangeAspect="1"/>
          </p:cNvPicPr>
          <p:nvPr/>
        </p:nvPicPr>
        <p:blipFill>
          <a:blip r:embed="rId9"/>
          <a:stretch>
            <a:fillRect/>
          </a:stretch>
        </p:blipFill>
        <p:spPr>
          <a:xfrm>
            <a:off x="4480582" y="6575852"/>
            <a:ext cx="371888" cy="371888"/>
          </a:xfrm>
          <a:prstGeom prst="rect">
            <a:avLst/>
          </a:prstGeom>
        </p:spPr>
      </p:pic>
      <p:pic>
        <p:nvPicPr>
          <p:cNvPr id="42" name="Picture 41">
            <a:extLst>
              <a:ext uri="{FF2B5EF4-FFF2-40B4-BE49-F238E27FC236}">
                <a16:creationId xmlns:a16="http://schemas.microsoft.com/office/drawing/2014/main" id="{DD07AB74-D360-4599-A734-48C3878FA612}"/>
              </a:ext>
            </a:extLst>
          </p:cNvPr>
          <p:cNvPicPr>
            <a:picLocks noChangeAspect="1"/>
          </p:cNvPicPr>
          <p:nvPr/>
        </p:nvPicPr>
        <p:blipFill>
          <a:blip r:embed="rId9"/>
          <a:stretch>
            <a:fillRect/>
          </a:stretch>
        </p:blipFill>
        <p:spPr>
          <a:xfrm>
            <a:off x="2332348" y="5425082"/>
            <a:ext cx="371888" cy="371888"/>
          </a:xfrm>
          <a:prstGeom prst="rect">
            <a:avLst/>
          </a:prstGeom>
        </p:spPr>
      </p:pic>
      <p:pic>
        <p:nvPicPr>
          <p:cNvPr id="43" name="Picture 42">
            <a:extLst>
              <a:ext uri="{FF2B5EF4-FFF2-40B4-BE49-F238E27FC236}">
                <a16:creationId xmlns:a16="http://schemas.microsoft.com/office/drawing/2014/main" id="{27697D79-B28E-460E-B9B4-4A60E7A0A703}"/>
              </a:ext>
            </a:extLst>
          </p:cNvPr>
          <p:cNvPicPr>
            <a:picLocks noChangeAspect="1"/>
          </p:cNvPicPr>
          <p:nvPr/>
        </p:nvPicPr>
        <p:blipFill>
          <a:blip r:embed="rId9"/>
          <a:stretch>
            <a:fillRect/>
          </a:stretch>
        </p:blipFill>
        <p:spPr>
          <a:xfrm>
            <a:off x="2397338" y="3140651"/>
            <a:ext cx="371888" cy="371888"/>
          </a:xfrm>
          <a:prstGeom prst="rect">
            <a:avLst/>
          </a:prstGeom>
        </p:spPr>
      </p:pic>
      <p:pic>
        <p:nvPicPr>
          <p:cNvPr id="44" name="Picture 43">
            <a:extLst>
              <a:ext uri="{FF2B5EF4-FFF2-40B4-BE49-F238E27FC236}">
                <a16:creationId xmlns:a16="http://schemas.microsoft.com/office/drawing/2014/main" id="{AEBE3DCC-0269-4EC3-8186-96D046A2A09D}"/>
              </a:ext>
            </a:extLst>
          </p:cNvPr>
          <p:cNvPicPr>
            <a:picLocks noChangeAspect="1"/>
          </p:cNvPicPr>
          <p:nvPr/>
        </p:nvPicPr>
        <p:blipFill>
          <a:blip r:embed="rId10"/>
          <a:stretch>
            <a:fillRect/>
          </a:stretch>
        </p:blipFill>
        <p:spPr>
          <a:xfrm>
            <a:off x="4724845" y="4294112"/>
            <a:ext cx="341406" cy="341406"/>
          </a:xfrm>
          <a:prstGeom prst="rect">
            <a:avLst/>
          </a:prstGeom>
        </p:spPr>
      </p:pic>
      <p:pic>
        <p:nvPicPr>
          <p:cNvPr id="45" name="Picture 44">
            <a:extLst>
              <a:ext uri="{FF2B5EF4-FFF2-40B4-BE49-F238E27FC236}">
                <a16:creationId xmlns:a16="http://schemas.microsoft.com/office/drawing/2014/main" id="{D3D9C0F0-7EFE-4137-8161-2CCF2B03A80A}"/>
              </a:ext>
            </a:extLst>
          </p:cNvPr>
          <p:cNvPicPr>
            <a:picLocks noChangeAspect="1"/>
          </p:cNvPicPr>
          <p:nvPr/>
        </p:nvPicPr>
        <p:blipFill>
          <a:blip r:embed="rId10"/>
          <a:stretch>
            <a:fillRect/>
          </a:stretch>
        </p:blipFill>
        <p:spPr>
          <a:xfrm>
            <a:off x="2649917" y="2025983"/>
            <a:ext cx="341406" cy="341406"/>
          </a:xfrm>
          <a:prstGeom prst="rect">
            <a:avLst/>
          </a:prstGeom>
        </p:spPr>
      </p:pic>
      <p:pic>
        <p:nvPicPr>
          <p:cNvPr id="46" name="Picture 45">
            <a:extLst>
              <a:ext uri="{FF2B5EF4-FFF2-40B4-BE49-F238E27FC236}">
                <a16:creationId xmlns:a16="http://schemas.microsoft.com/office/drawing/2014/main" id="{DFA19F52-ED5D-42DD-BCA3-E6440C87D9A2}"/>
              </a:ext>
            </a:extLst>
          </p:cNvPr>
          <p:cNvPicPr>
            <a:picLocks noChangeAspect="1"/>
          </p:cNvPicPr>
          <p:nvPr/>
        </p:nvPicPr>
        <p:blipFill>
          <a:blip r:embed="rId11"/>
          <a:stretch>
            <a:fillRect/>
          </a:stretch>
        </p:blipFill>
        <p:spPr>
          <a:xfrm>
            <a:off x="2858967" y="4289575"/>
            <a:ext cx="377985" cy="371888"/>
          </a:xfrm>
          <a:prstGeom prst="rect">
            <a:avLst/>
          </a:prstGeom>
        </p:spPr>
      </p:pic>
      <p:pic>
        <p:nvPicPr>
          <p:cNvPr id="47" name="Picture 46">
            <a:extLst>
              <a:ext uri="{FF2B5EF4-FFF2-40B4-BE49-F238E27FC236}">
                <a16:creationId xmlns:a16="http://schemas.microsoft.com/office/drawing/2014/main" id="{8D8E0929-2F92-4459-A9AC-AA2187316F1A}"/>
              </a:ext>
            </a:extLst>
          </p:cNvPr>
          <p:cNvPicPr>
            <a:picLocks noChangeAspect="1"/>
          </p:cNvPicPr>
          <p:nvPr/>
        </p:nvPicPr>
        <p:blipFill>
          <a:blip r:embed="rId11"/>
          <a:stretch>
            <a:fillRect/>
          </a:stretch>
        </p:blipFill>
        <p:spPr>
          <a:xfrm>
            <a:off x="4095446" y="2025983"/>
            <a:ext cx="377985" cy="371888"/>
          </a:xfrm>
          <a:prstGeom prst="rect">
            <a:avLst/>
          </a:prstGeom>
        </p:spPr>
      </p:pic>
      <p:pic>
        <p:nvPicPr>
          <p:cNvPr id="48" name="Picture 47">
            <a:extLst>
              <a:ext uri="{FF2B5EF4-FFF2-40B4-BE49-F238E27FC236}">
                <a16:creationId xmlns:a16="http://schemas.microsoft.com/office/drawing/2014/main" id="{A1433ABE-1F21-463E-85AC-B8567914CB92}"/>
              </a:ext>
            </a:extLst>
          </p:cNvPr>
          <p:cNvPicPr>
            <a:picLocks noChangeAspect="1"/>
          </p:cNvPicPr>
          <p:nvPr/>
        </p:nvPicPr>
        <p:blipFill>
          <a:blip r:embed="rId5"/>
          <a:stretch>
            <a:fillRect/>
          </a:stretch>
        </p:blipFill>
        <p:spPr>
          <a:xfrm>
            <a:off x="2338765" y="8931078"/>
            <a:ext cx="341406" cy="341406"/>
          </a:xfrm>
          <a:prstGeom prst="rect">
            <a:avLst/>
          </a:prstGeom>
        </p:spPr>
      </p:pic>
      <p:pic>
        <p:nvPicPr>
          <p:cNvPr id="49" name="Picture 48">
            <a:extLst>
              <a:ext uri="{FF2B5EF4-FFF2-40B4-BE49-F238E27FC236}">
                <a16:creationId xmlns:a16="http://schemas.microsoft.com/office/drawing/2014/main" id="{AD832903-0DC4-41D3-BBD3-2572F28F467F}"/>
              </a:ext>
            </a:extLst>
          </p:cNvPr>
          <p:cNvPicPr>
            <a:picLocks noChangeAspect="1"/>
          </p:cNvPicPr>
          <p:nvPr/>
        </p:nvPicPr>
        <p:blipFill>
          <a:blip r:embed="rId12"/>
          <a:stretch>
            <a:fillRect/>
          </a:stretch>
        </p:blipFill>
        <p:spPr>
          <a:xfrm>
            <a:off x="3989681" y="8801675"/>
            <a:ext cx="371888" cy="371888"/>
          </a:xfrm>
          <a:prstGeom prst="rect">
            <a:avLst/>
          </a:prstGeom>
        </p:spPr>
      </p:pic>
      <p:pic>
        <p:nvPicPr>
          <p:cNvPr id="50" name="Picture 49">
            <a:extLst>
              <a:ext uri="{FF2B5EF4-FFF2-40B4-BE49-F238E27FC236}">
                <a16:creationId xmlns:a16="http://schemas.microsoft.com/office/drawing/2014/main" id="{983B1139-1473-4586-A7BD-06412DC0ED10}"/>
              </a:ext>
            </a:extLst>
          </p:cNvPr>
          <p:cNvPicPr>
            <a:picLocks noChangeAspect="1"/>
          </p:cNvPicPr>
          <p:nvPr/>
        </p:nvPicPr>
        <p:blipFill>
          <a:blip r:embed="rId6"/>
          <a:stretch>
            <a:fillRect/>
          </a:stretch>
        </p:blipFill>
        <p:spPr>
          <a:xfrm>
            <a:off x="5272157" y="8857499"/>
            <a:ext cx="353599" cy="353599"/>
          </a:xfrm>
          <a:prstGeom prst="rect">
            <a:avLst/>
          </a:prstGeom>
        </p:spPr>
      </p:pic>
      <p:sp>
        <p:nvSpPr>
          <p:cNvPr id="53" name="Rectangle 52">
            <a:extLst>
              <a:ext uri="{FF2B5EF4-FFF2-40B4-BE49-F238E27FC236}">
                <a16:creationId xmlns:a16="http://schemas.microsoft.com/office/drawing/2014/main" id="{1617FE73-96BE-4DAE-A303-DA6A8C955C53}"/>
              </a:ext>
            </a:extLst>
          </p:cNvPr>
          <p:cNvSpPr/>
          <p:nvPr/>
        </p:nvSpPr>
        <p:spPr>
          <a:xfrm>
            <a:off x="4126983" y="9070962"/>
            <a:ext cx="1374156" cy="461665"/>
          </a:xfrm>
          <a:prstGeom prst="rect">
            <a:avLst/>
          </a:prstGeom>
        </p:spPr>
        <p:txBody>
          <a:bodyPr wrap="square">
            <a:spAutoFit/>
          </a:bodyPr>
          <a:lstStyle/>
          <a:p>
            <a:pPr lvl="0" algn="ctr"/>
            <a:r>
              <a:rPr lang="en-GB" sz="600" b="1" u="sng" dirty="0">
                <a:solidFill>
                  <a:srgbClr val="CCFF99"/>
                </a:solidFill>
              </a:rPr>
              <a:t>Mechanisms</a:t>
            </a:r>
          </a:p>
          <a:p>
            <a:pPr lvl="0" algn="ctr"/>
            <a:r>
              <a:rPr lang="en-GB" sz="600" dirty="0">
                <a:solidFill>
                  <a:prstClr val="white"/>
                </a:solidFill>
              </a:rPr>
              <a:t>Play and exploration with </a:t>
            </a:r>
          </a:p>
          <a:p>
            <a:pPr lvl="0" algn="ctr"/>
            <a:r>
              <a:rPr lang="en-GB" sz="600" dirty="0">
                <a:solidFill>
                  <a:prstClr val="white"/>
                </a:solidFill>
              </a:rPr>
              <a:t> with props and toys, e.g. vehicles </a:t>
            </a:r>
          </a:p>
          <a:p>
            <a:pPr lvl="0" algn="ctr"/>
            <a:endParaRPr lang="en-GB" sz="600" dirty="0">
              <a:solidFill>
                <a:prstClr val="white"/>
              </a:solidFill>
            </a:endParaRPr>
          </a:p>
        </p:txBody>
      </p:sp>
      <p:pic>
        <p:nvPicPr>
          <p:cNvPr id="54" name="Picture 53">
            <a:extLst>
              <a:ext uri="{FF2B5EF4-FFF2-40B4-BE49-F238E27FC236}">
                <a16:creationId xmlns:a16="http://schemas.microsoft.com/office/drawing/2014/main" id="{09879714-B7C9-4BD0-8A74-01CB19EB7650}"/>
              </a:ext>
            </a:extLst>
          </p:cNvPr>
          <p:cNvPicPr>
            <a:picLocks noChangeAspect="1"/>
          </p:cNvPicPr>
          <p:nvPr/>
        </p:nvPicPr>
        <p:blipFill>
          <a:blip r:embed="rId10"/>
          <a:stretch>
            <a:fillRect/>
          </a:stretch>
        </p:blipFill>
        <p:spPr>
          <a:xfrm>
            <a:off x="3683952" y="9028949"/>
            <a:ext cx="341406" cy="341406"/>
          </a:xfrm>
          <a:prstGeom prst="rect">
            <a:avLst/>
          </a:prstGeom>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D4449F42-7715-9974-24EE-B2258306F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381345733"/>
              </p:ext>
            </p:extLst>
          </p:nvPr>
        </p:nvGraphicFramePr>
        <p:xfrm>
          <a:off x="65112" y="1140616"/>
          <a:ext cx="1842718" cy="5457480"/>
        </p:xfrm>
        <a:graphic>
          <a:graphicData uri="http://schemas.openxmlformats.org/drawingml/2006/table">
            <a:tbl>
              <a:tblPr firstRow="1" bandRow="1">
                <a:tableStyleId>{6E25E649-3F16-4E02-A733-19D2CDBF48F0}</a:tableStyleId>
              </a:tblPr>
              <a:tblGrid>
                <a:gridCol w="1842718">
                  <a:extLst>
                    <a:ext uri="{9D8B030D-6E8A-4147-A177-3AD203B41FA5}">
                      <a16:colId xmlns:a16="http://schemas.microsoft.com/office/drawing/2014/main" val="4071917207"/>
                    </a:ext>
                  </a:extLst>
                </a:gridCol>
              </a:tblGrid>
              <a:tr h="245400">
                <a:tc>
                  <a:txBody>
                    <a:bodyPr/>
                    <a:lstStyle/>
                    <a:p>
                      <a:pPr algn="ctr"/>
                      <a:r>
                        <a:rPr lang="en-GB" sz="1000" dirty="0">
                          <a:latin typeface="Open Sans"/>
                          <a:ea typeface="Open Sans"/>
                          <a:cs typeface="Open Sans"/>
                        </a:rPr>
                        <a:t>Why do Designers Read?</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FAB838"/>
                    </a:solidFill>
                  </a:tcPr>
                </a:tc>
                <a:extLst>
                  <a:ext uri="{0D108BD9-81ED-4DB2-BD59-A6C34878D82A}">
                    <a16:rowId xmlns:a16="http://schemas.microsoft.com/office/drawing/2014/main" val="3088175293"/>
                  </a:ext>
                </a:extLst>
              </a:tr>
              <a:tr h="5000056">
                <a:tc>
                  <a:txBody>
                    <a:bodyPr/>
                    <a:lstStyle/>
                    <a:p>
                      <a:r>
                        <a:rPr lang="en-GB" sz="1200" kern="1200" dirty="0">
                          <a:solidFill>
                            <a:schemeClr val="dk1"/>
                          </a:solidFill>
                          <a:effectLst/>
                          <a:latin typeface="+mn-lt"/>
                          <a:ea typeface="+mn-ea"/>
                          <a:cs typeface="+mn-cs"/>
                        </a:rPr>
                        <a:t>To find out specific information about products (materials, processes etc…)</a:t>
                      </a:r>
                      <a:endParaRPr lang="en-GB" sz="1200" dirty="0"/>
                    </a:p>
                    <a:p>
                      <a:endParaRPr lang="en-GB" sz="1200" dirty="0"/>
                    </a:p>
                    <a:p>
                      <a:r>
                        <a:rPr lang="en-GB" sz="1200" kern="1200" dirty="0">
                          <a:solidFill>
                            <a:schemeClr val="dk1"/>
                          </a:solidFill>
                          <a:effectLst/>
                          <a:latin typeface="+mn-lt"/>
                          <a:ea typeface="+mn-ea"/>
                          <a:cs typeface="+mn-cs"/>
                        </a:rPr>
                        <a:t>To gain inspiration.</a:t>
                      </a:r>
                    </a:p>
                    <a:p>
                      <a:pPr lvl="0">
                        <a:buNone/>
                      </a:pPr>
                      <a:endParaRPr lang="en-GB" sz="1200" kern="1200" dirty="0">
                        <a:solidFill>
                          <a:schemeClr val="dk1"/>
                        </a:solidFill>
                        <a:effectLst/>
                        <a:latin typeface="+mn-lt"/>
                        <a:ea typeface="+mn-ea"/>
                        <a:cs typeface="+mn-cs"/>
                      </a:endParaRPr>
                    </a:p>
                    <a:p>
                      <a:pPr lvl="0">
                        <a:buNone/>
                      </a:pPr>
                      <a:r>
                        <a:rPr lang="en-GB" sz="1200" kern="1200" dirty="0">
                          <a:solidFill>
                            <a:schemeClr val="dk1"/>
                          </a:solidFill>
                          <a:effectLst/>
                          <a:latin typeface="+mn-lt"/>
                          <a:ea typeface="+mn-ea"/>
                          <a:cs typeface="+mn-cs"/>
                        </a:rPr>
                        <a:t>To learn about past and present influential people.</a:t>
                      </a:r>
                    </a:p>
                    <a:p>
                      <a:endParaRPr lang="en-GB" sz="1200" kern="1200" dirty="0">
                        <a:solidFill>
                          <a:schemeClr val="dk1"/>
                        </a:solidFill>
                        <a:effectLst/>
                        <a:latin typeface="+mn-lt"/>
                        <a:ea typeface="+mn-ea"/>
                        <a:cs typeface="+mn-cs"/>
                      </a:endParaRPr>
                    </a:p>
                    <a:p>
                      <a:r>
                        <a:rPr lang="en-GB" sz="1200" kern="1200" dirty="0">
                          <a:solidFill>
                            <a:schemeClr val="dk1"/>
                          </a:solidFill>
                          <a:effectLst/>
                          <a:latin typeface="+mn-lt"/>
                          <a:ea typeface="+mn-ea"/>
                          <a:cs typeface="+mn-cs"/>
                        </a:rPr>
                        <a:t>To learn about the history of products.</a:t>
                      </a:r>
                      <a:endParaRPr lang="en-GB" sz="1200" dirty="0"/>
                    </a:p>
                    <a:p>
                      <a:endParaRPr lang="en-GB" sz="1200" dirty="0"/>
                    </a:p>
                    <a:p>
                      <a:r>
                        <a:rPr lang="en-GB" sz="1200" kern="1200" dirty="0">
                          <a:solidFill>
                            <a:schemeClr val="dk1"/>
                          </a:solidFill>
                          <a:effectLst/>
                          <a:latin typeface="+mn-lt"/>
                          <a:ea typeface="+mn-ea"/>
                          <a:cs typeface="+mn-cs"/>
                        </a:rPr>
                        <a:t>To help develop their own creative skills.</a:t>
                      </a:r>
                      <a:endParaRPr lang="en-GB" sz="1200" dirty="0"/>
                    </a:p>
                    <a:p>
                      <a:pPr lvl="0">
                        <a:buNone/>
                      </a:pPr>
                      <a:endParaRPr lang="en-GB" sz="1200" kern="1200" dirty="0">
                        <a:solidFill>
                          <a:schemeClr val="dk1"/>
                        </a:solidFill>
                        <a:effectLst/>
                        <a:latin typeface="+mn-lt"/>
                        <a:ea typeface="+mn-ea"/>
                        <a:cs typeface="+mn-cs"/>
                      </a:endParaRPr>
                    </a:p>
                    <a:p>
                      <a:pPr lvl="0">
                        <a:buNone/>
                      </a:pPr>
                      <a:r>
                        <a:rPr lang="en-GB" sz="1200" kern="1200" dirty="0">
                          <a:solidFill>
                            <a:schemeClr val="dk1"/>
                          </a:solidFill>
                          <a:effectLst/>
                          <a:latin typeface="+mn-lt"/>
                          <a:ea typeface="+mn-ea"/>
                          <a:cs typeface="+mn-cs"/>
                        </a:rPr>
                        <a:t>To follow recipes and instructions.</a:t>
                      </a:r>
                    </a:p>
                    <a:p>
                      <a:endParaRPr lang="en-GB" sz="1200" dirty="0"/>
                    </a:p>
                    <a:p>
                      <a:endParaRPr lang="en-GB" sz="1200" dirty="0"/>
                    </a:p>
                    <a:p>
                      <a:endParaRPr lang="en-GB" sz="1200" dirty="0"/>
                    </a:p>
                    <a:p>
                      <a:endParaRPr lang="en-GB" sz="1200" dirty="0"/>
                    </a:p>
                    <a:p>
                      <a:endParaRPr lang="en-GB" sz="1200" dirty="0"/>
                    </a:p>
                    <a:p>
                      <a:endParaRPr lang="en-GB" sz="1200" dirty="0"/>
                    </a:p>
                    <a:p>
                      <a:pPr lvl="0">
                        <a:buNone/>
                      </a:pPr>
                      <a:endParaRPr lang="en-GB" sz="1200" dirty="0"/>
                    </a:p>
                    <a:p>
                      <a:pPr lvl="0">
                        <a:buNone/>
                      </a:pPr>
                      <a:endParaRPr lang="en-GB" sz="1200" dirty="0"/>
                    </a:p>
                    <a:p>
                      <a:pPr lvl="0">
                        <a:buNone/>
                      </a:pPr>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pic>
        <p:nvPicPr>
          <p:cNvPr id="13" name="Picture 12" descr="A close up of a wall&#10;&#10;Description automatically generated with medium confidence">
            <a:extLst>
              <a:ext uri="{FF2B5EF4-FFF2-40B4-BE49-F238E27FC236}">
                <a16:creationId xmlns:a16="http://schemas.microsoft.com/office/drawing/2014/main" id="{13E24883-D9F1-780B-B06D-E80995570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21" y="5138636"/>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2539774858"/>
              </p:ext>
            </p:extLst>
          </p:nvPr>
        </p:nvGraphicFramePr>
        <p:xfrm>
          <a:off x="2119203" y="1140614"/>
          <a:ext cx="2400300" cy="5498901"/>
        </p:xfrm>
        <a:graphic>
          <a:graphicData uri="http://schemas.openxmlformats.org/drawingml/2006/table">
            <a:tbl>
              <a:tblPr firstRow="1" bandRow="1">
                <a:tableStyleId>{6E25E649-3F16-4E02-A733-19D2CDBF48F0}</a:tableStyleId>
              </a:tblPr>
              <a:tblGrid>
                <a:gridCol w="2400300">
                  <a:extLst>
                    <a:ext uri="{9D8B030D-6E8A-4147-A177-3AD203B41FA5}">
                      <a16:colId xmlns:a16="http://schemas.microsoft.com/office/drawing/2014/main" val="4071917207"/>
                    </a:ext>
                  </a:extLst>
                </a:gridCol>
              </a:tblGrid>
              <a:tr h="286821">
                <a:tc>
                  <a:txBody>
                    <a:bodyPr/>
                    <a:lstStyle/>
                    <a:p>
                      <a:pPr algn="ctr"/>
                      <a:r>
                        <a:rPr lang="en-GB" sz="1000" dirty="0">
                          <a:latin typeface="Open Sans"/>
                          <a:ea typeface="Open Sans"/>
                          <a:cs typeface="Open Sans"/>
                        </a:rPr>
                        <a:t>Write like a Designer</a:t>
                      </a: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FAB838"/>
                    </a:solidFill>
                  </a:tcPr>
                </a:tc>
                <a:extLst>
                  <a:ext uri="{0D108BD9-81ED-4DB2-BD59-A6C34878D82A}">
                    <a16:rowId xmlns:a16="http://schemas.microsoft.com/office/drawing/2014/main" val="3088175293"/>
                  </a:ext>
                </a:extLst>
              </a:tr>
              <a:tr h="4499724">
                <a:tc>
                  <a:txBody>
                    <a:bodyPr/>
                    <a:lstStyle/>
                    <a:p>
                      <a:pPr algn="just"/>
                      <a:r>
                        <a:rPr lang="en-GB" sz="1200" kern="1200" dirty="0">
                          <a:solidFill>
                            <a:schemeClr val="dk1"/>
                          </a:solidFill>
                          <a:effectLst/>
                          <a:latin typeface="+mn-lt"/>
                          <a:ea typeface="+mn-ea"/>
                          <a:cs typeface="+mn-cs"/>
                        </a:rPr>
                        <a:t>Write for real purposes and audiences.</a:t>
                      </a:r>
                    </a:p>
                    <a:p>
                      <a:pPr lvl="0" algn="just">
                        <a:buNone/>
                      </a:pPr>
                      <a:endParaRPr lang="en-GB" sz="1200" kern="1200" dirty="0">
                        <a:solidFill>
                          <a:schemeClr val="dk1"/>
                        </a:solidFill>
                        <a:effectLst/>
                        <a:latin typeface="+mn-lt"/>
                        <a:ea typeface="+mn-ea"/>
                        <a:cs typeface="+mn-cs"/>
                      </a:endParaRPr>
                    </a:p>
                    <a:p>
                      <a:pPr lvl="0" algn="just">
                        <a:buNone/>
                      </a:pPr>
                      <a:r>
                        <a:rPr lang="en-GB" sz="1200" kern="1200" dirty="0">
                          <a:solidFill>
                            <a:schemeClr val="dk1"/>
                          </a:solidFill>
                          <a:effectLst/>
                          <a:latin typeface="+mn-lt"/>
                          <a:ea typeface="+mn-ea"/>
                          <a:cs typeface="+mn-cs"/>
                        </a:rPr>
                        <a:t>Create design plans, explaining thought processes.</a:t>
                      </a:r>
                    </a:p>
                    <a:p>
                      <a:pPr algn="just"/>
                      <a:endParaRPr lang="en-GB" sz="1200" b="1" kern="1200" dirty="0">
                        <a:solidFill>
                          <a:schemeClr val="dk1"/>
                        </a:solidFill>
                        <a:effectLst/>
                        <a:latin typeface="+mn-lt"/>
                        <a:ea typeface="+mn-ea"/>
                        <a:cs typeface="+mn-cs"/>
                      </a:endParaRPr>
                    </a:p>
                    <a:p>
                      <a:pPr algn="just"/>
                      <a:r>
                        <a:rPr lang="en-GB" sz="1200" kern="1200" dirty="0">
                          <a:solidFill>
                            <a:schemeClr val="dk1"/>
                          </a:solidFill>
                          <a:effectLst/>
                          <a:latin typeface="+mn-lt"/>
                          <a:ea typeface="+mn-ea"/>
                          <a:cs typeface="+mn-cs"/>
                        </a:rPr>
                        <a:t>Evaluate own products as well as pre-existing products, organising it under e.g. headings, subheadings.</a:t>
                      </a:r>
                    </a:p>
                    <a:p>
                      <a:pPr algn="just"/>
                      <a:endParaRPr lang="en-GB" sz="1200" kern="1200" dirty="0">
                        <a:solidFill>
                          <a:schemeClr val="dk1"/>
                        </a:solidFill>
                        <a:effectLst/>
                        <a:latin typeface="+mn-lt"/>
                        <a:ea typeface="+mn-ea"/>
                        <a:cs typeface="+mn-cs"/>
                      </a:endParaRPr>
                    </a:p>
                    <a:p>
                      <a:pPr algn="just"/>
                      <a:r>
                        <a:rPr lang="en-GB" sz="1200" kern="1200" dirty="0">
                          <a:solidFill>
                            <a:schemeClr val="dk1"/>
                          </a:solidFill>
                          <a:effectLst/>
                          <a:latin typeface="+mn-lt"/>
                          <a:ea typeface="+mn-ea"/>
                          <a:cs typeface="+mn-cs"/>
                        </a:rPr>
                        <a:t>Produce questionnaires to acquire customer views.</a:t>
                      </a:r>
                    </a:p>
                    <a:p>
                      <a:pPr algn="just"/>
                      <a:endParaRPr lang="en-GB" sz="1200" b="1" kern="1200" dirty="0">
                        <a:solidFill>
                          <a:schemeClr val="dk1"/>
                        </a:solidFill>
                        <a:effectLst/>
                        <a:latin typeface="+mn-lt"/>
                        <a:ea typeface="+mn-ea"/>
                        <a:cs typeface="+mn-cs"/>
                      </a:endParaRPr>
                    </a:p>
                    <a:p>
                      <a:pPr algn="just"/>
                      <a:r>
                        <a:rPr lang="en-GB" sz="1200" kern="1200" dirty="0">
                          <a:solidFill>
                            <a:schemeClr val="dk1"/>
                          </a:solidFill>
                          <a:effectLst/>
                          <a:latin typeface="+mn-lt"/>
                          <a:ea typeface="+mn-ea"/>
                          <a:cs typeface="+mn-cs"/>
                        </a:rPr>
                        <a:t>Collate research to present design ideas/products.</a:t>
                      </a:r>
                    </a:p>
                    <a:p>
                      <a:pPr algn="just"/>
                      <a:endParaRPr lang="en-GB" sz="1200" b="1" kern="1200" dirty="0">
                        <a:solidFill>
                          <a:schemeClr val="dk1"/>
                        </a:solidFill>
                        <a:effectLst/>
                        <a:latin typeface="+mn-lt"/>
                        <a:ea typeface="+mn-ea"/>
                        <a:cs typeface="+mn-cs"/>
                      </a:endParaRPr>
                    </a:p>
                    <a:p>
                      <a:pPr algn="just"/>
                      <a:r>
                        <a:rPr lang="en-GB" sz="1200" kern="1200" dirty="0">
                          <a:solidFill>
                            <a:schemeClr val="dk1"/>
                          </a:solidFill>
                          <a:effectLst/>
                          <a:latin typeface="+mn-lt"/>
                          <a:ea typeface="+mn-ea"/>
                          <a:cs typeface="+mn-cs"/>
                        </a:rPr>
                        <a:t>Correctly use design vocabulary and technological key terms</a:t>
                      </a:r>
                    </a:p>
                    <a:p>
                      <a:pPr algn="just"/>
                      <a:endParaRPr lang="en-GB" sz="1200" b="1" kern="1200" dirty="0">
                        <a:solidFill>
                          <a:schemeClr val="dk1"/>
                        </a:solidFill>
                        <a:effectLst/>
                        <a:latin typeface="+mn-lt"/>
                        <a:ea typeface="+mn-ea"/>
                        <a:cs typeface="+mn-cs"/>
                      </a:endParaRPr>
                    </a:p>
                    <a:p>
                      <a:pPr algn="just"/>
                      <a:r>
                        <a:rPr lang="en-GB" sz="1200" kern="1200" dirty="0">
                          <a:solidFill>
                            <a:schemeClr val="dk1"/>
                          </a:solidFill>
                          <a:effectLst/>
                          <a:latin typeface="+mn-lt"/>
                          <a:ea typeface="+mn-ea"/>
                          <a:cs typeface="+mn-cs"/>
                        </a:rPr>
                        <a:t>Use labels and annotations on diagrams.</a:t>
                      </a:r>
                      <a:endParaRPr lang="en-GB" sz="1200" b="1" dirty="0"/>
                    </a:p>
                    <a:p>
                      <a:pPr lvl="0" algn="just">
                        <a:buNone/>
                      </a:pPr>
                      <a:endParaRPr lang="en-GB" sz="1200" kern="1200" dirty="0">
                        <a:solidFill>
                          <a:schemeClr val="dk1"/>
                        </a:solidFill>
                        <a:effectLst/>
                        <a:latin typeface="+mn-lt"/>
                        <a:ea typeface="+mn-ea"/>
                        <a:cs typeface="+mn-cs"/>
                      </a:endParaRPr>
                    </a:p>
                    <a:p>
                      <a:pPr lvl="0" algn="just">
                        <a:buNone/>
                      </a:pPr>
                      <a:r>
                        <a:rPr lang="en-GB" sz="1200" kern="1200" dirty="0">
                          <a:solidFill>
                            <a:schemeClr val="dk1"/>
                          </a:solidFill>
                          <a:effectLst/>
                          <a:latin typeface="+mn-lt"/>
                          <a:ea typeface="+mn-ea"/>
                          <a:cs typeface="+mn-cs"/>
                        </a:rPr>
                        <a:t>Instructions on how to make a product and how to prepare food.</a:t>
                      </a:r>
                    </a:p>
                    <a:p>
                      <a:pPr lvl="0" algn="just">
                        <a:buNone/>
                      </a:pPr>
                      <a:endParaRPr lang="en-GB" sz="1200" kern="1200" dirty="0">
                        <a:solidFill>
                          <a:schemeClr val="dk1"/>
                        </a:solidFill>
                        <a:effectLst/>
                        <a:latin typeface="+mn-lt"/>
                        <a:ea typeface="+mn-ea"/>
                        <a:cs typeface="+mn-cs"/>
                      </a:endParaRPr>
                    </a:p>
                    <a:p>
                      <a:pPr lvl="0" algn="just">
                        <a:buNone/>
                      </a:pPr>
                      <a:r>
                        <a:rPr lang="en-GB" sz="1200" kern="1200" dirty="0">
                          <a:solidFill>
                            <a:schemeClr val="dk1"/>
                          </a:solidFill>
                          <a:effectLst/>
                          <a:latin typeface="+mn-lt"/>
                          <a:ea typeface="+mn-ea"/>
                          <a:cs typeface="+mn-cs"/>
                        </a:rPr>
                        <a:t>Write persuasively to promote their product.</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1628051463"/>
              </p:ext>
            </p:extLst>
          </p:nvPr>
        </p:nvGraphicFramePr>
        <p:xfrm>
          <a:off x="4759228" y="1140615"/>
          <a:ext cx="2671678" cy="5518240"/>
        </p:xfrm>
        <a:graphic>
          <a:graphicData uri="http://schemas.openxmlformats.org/drawingml/2006/table">
            <a:tbl>
              <a:tblPr firstRow="1" bandRow="1">
                <a:tableStyleId>{6E25E649-3F16-4E02-A733-19D2CDBF48F0}</a:tableStyleId>
              </a:tblPr>
              <a:tblGrid>
                <a:gridCol w="576101">
                  <a:extLst>
                    <a:ext uri="{9D8B030D-6E8A-4147-A177-3AD203B41FA5}">
                      <a16:colId xmlns:a16="http://schemas.microsoft.com/office/drawing/2014/main" val="4071917207"/>
                    </a:ext>
                  </a:extLst>
                </a:gridCol>
                <a:gridCol w="2095577">
                  <a:extLst>
                    <a:ext uri="{9D8B030D-6E8A-4147-A177-3AD203B41FA5}">
                      <a16:colId xmlns:a16="http://schemas.microsoft.com/office/drawing/2014/main" val="2522831374"/>
                    </a:ext>
                  </a:extLst>
                </a:gridCol>
              </a:tblGrid>
              <a:tr h="306160">
                <a:tc gridSpan="2">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Threshold Concepts</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FAB838"/>
                    </a:solidFill>
                  </a:tcPr>
                </a:tc>
                <a:tc hMerge="1">
                  <a:txBody>
                    <a:bodyPr/>
                    <a:lstStyle/>
                    <a:p>
                      <a:endParaRPr lang="en-GB"/>
                    </a:p>
                  </a:txBody>
                  <a:tcPr/>
                </a:tc>
                <a:extLst>
                  <a:ext uri="{0D108BD9-81ED-4DB2-BD59-A6C34878D82A}">
                    <a16:rowId xmlns:a16="http://schemas.microsoft.com/office/drawing/2014/main" val="3088175293"/>
                  </a:ext>
                </a:extLst>
              </a:tr>
              <a:tr h="4703262">
                <a:tc>
                  <a:txBody>
                    <a:bodyPr/>
                    <a:lstStyle/>
                    <a:p>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171450" indent="-171450">
                        <a:buFont typeface="Arial" panose="020B0604020202020204" pitchFamily="34" charset="0"/>
                        <a:buChar char="•"/>
                      </a:pPr>
                      <a:endParaRPr lang="en-GB" sz="1200" dirty="0"/>
                    </a:p>
                    <a:p>
                      <a:pPr marL="171450" lvl="0" indent="-171450">
                        <a:buFont typeface="Arial" panose="020B0604020202020204" pitchFamily="34" charset="0"/>
                        <a:buChar char="•"/>
                      </a:pPr>
                      <a:r>
                        <a:rPr lang="en-GB" sz="1200" dirty="0"/>
                        <a:t>Design</a:t>
                      </a:r>
                      <a:endParaRPr lang="en-US" dirty="0"/>
                    </a:p>
                    <a:p>
                      <a:pPr marL="0" indent="0">
                        <a:buFont typeface="Arial" panose="020B0604020202020204" pitchFamily="34" charset="0"/>
                        <a:buNone/>
                      </a:pPr>
                      <a:endParaRPr lang="en-GB" sz="1200" dirty="0"/>
                    </a:p>
                    <a:p>
                      <a:pPr marL="171450" indent="-171450">
                        <a:buFont typeface="Arial" panose="020B0604020202020204" pitchFamily="34" charset="0"/>
                        <a:buChar char="•"/>
                      </a:pPr>
                      <a:r>
                        <a:rPr lang="en-GB" sz="1200" dirty="0"/>
                        <a:t>Make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Evaluate</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Technical Knowledge</a:t>
                      </a:r>
                    </a:p>
                    <a:p>
                      <a:endParaRPr lang="en-GB" sz="1200" dirty="0"/>
                    </a:p>
                    <a:p>
                      <a:r>
                        <a:rPr lang="en-GB" sz="1200" b="1" dirty="0"/>
                        <a:t>Key Areas: </a:t>
                      </a:r>
                    </a:p>
                    <a:p>
                      <a:pPr marL="171450" indent="-171450">
                        <a:buFont typeface="Arial" panose="020B0604020202020204" pitchFamily="34" charset="0"/>
                        <a:buChar char="•"/>
                      </a:pPr>
                      <a:r>
                        <a:rPr lang="en-GB" sz="1200" kern="1200" dirty="0">
                          <a:solidFill>
                            <a:schemeClr val="dk1"/>
                          </a:solidFill>
                          <a:effectLst/>
                          <a:latin typeface="+mn-lt"/>
                          <a:ea typeface="+mn-ea"/>
                          <a:cs typeface="+mn-cs"/>
                        </a:rPr>
                        <a:t>Cooking and nutrition</a:t>
                      </a:r>
                    </a:p>
                    <a:p>
                      <a:pPr marL="171450" indent="-171450">
                        <a:buFont typeface="Arial" panose="020B0604020202020204" pitchFamily="34" charset="0"/>
                        <a:buChar char="•"/>
                      </a:pPr>
                      <a:endParaRPr lang="en-GB" sz="1200" kern="1200" dirty="0">
                        <a:solidFill>
                          <a:schemeClr val="dk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dk1"/>
                          </a:solidFill>
                          <a:effectLst/>
                          <a:latin typeface="+mn-lt"/>
                          <a:ea typeface="+mn-ea"/>
                          <a:cs typeface="+mn-cs"/>
                        </a:rPr>
                        <a:t>Mechanisms and Mechanical systems</a:t>
                      </a:r>
                    </a:p>
                    <a:p>
                      <a:pPr marL="171450" indent="-171450">
                        <a:buFont typeface="Arial" panose="020B0604020202020204" pitchFamily="34" charset="0"/>
                        <a:buChar char="•"/>
                      </a:pPr>
                      <a:endParaRPr lang="en-GB" sz="1200" kern="1200" dirty="0">
                        <a:solidFill>
                          <a:schemeClr val="dk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dk1"/>
                          </a:solidFill>
                          <a:effectLst/>
                          <a:latin typeface="+mn-lt"/>
                          <a:ea typeface="+mn-ea"/>
                          <a:cs typeface="+mn-cs"/>
                        </a:rPr>
                        <a:t>Structures </a:t>
                      </a:r>
                    </a:p>
                    <a:p>
                      <a:pPr marL="171450" indent="-171450">
                        <a:buFont typeface="Arial" panose="020B0604020202020204" pitchFamily="34" charset="0"/>
                        <a:buChar char="•"/>
                      </a:pPr>
                      <a:endParaRPr lang="en-GB" sz="1200" kern="1200" dirty="0">
                        <a:solidFill>
                          <a:schemeClr val="dk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dk1"/>
                          </a:solidFill>
                          <a:effectLst/>
                          <a:latin typeface="+mn-lt"/>
                          <a:ea typeface="+mn-ea"/>
                          <a:cs typeface="+mn-cs"/>
                        </a:rPr>
                        <a:t>Textiles</a:t>
                      </a:r>
                    </a:p>
                    <a:p>
                      <a:pPr marL="0" indent="0">
                        <a:buFont typeface="Arial" panose="020B0604020202020204" pitchFamily="34" charset="0"/>
                        <a:buNone/>
                      </a:pPr>
                      <a:endParaRPr lang="en-GB" sz="1200" kern="1200" dirty="0">
                        <a:solidFill>
                          <a:schemeClr val="dk1"/>
                        </a:solidFill>
                        <a:effectLst/>
                        <a:latin typeface="+mn-lt"/>
                        <a:ea typeface="+mn-ea"/>
                        <a:cs typeface="+mn-cs"/>
                      </a:endParaRPr>
                    </a:p>
                    <a:p>
                      <a:pPr marL="0" indent="0">
                        <a:buFont typeface="Arial" panose="020B0604020202020204" pitchFamily="34" charset="0"/>
                        <a:buNone/>
                      </a:pPr>
                      <a:r>
                        <a:rPr lang="en-GB" sz="1200" b="1" i="1" kern="1200" dirty="0">
                          <a:solidFill>
                            <a:schemeClr val="dk1"/>
                          </a:solidFill>
                          <a:effectLst/>
                          <a:latin typeface="+mn-lt"/>
                          <a:ea typeface="+mn-ea"/>
                          <a:cs typeface="+mn-cs"/>
                        </a:rPr>
                        <a:t>     Key Stage 2 only:</a:t>
                      </a:r>
                    </a:p>
                    <a:p>
                      <a:pPr marL="171450" indent="-171450">
                        <a:buFont typeface="Arial" panose="020B0604020202020204" pitchFamily="34" charset="0"/>
                        <a:buChar char="•"/>
                      </a:pPr>
                      <a:r>
                        <a:rPr lang="en-GB" sz="1200" kern="1200" dirty="0">
                          <a:solidFill>
                            <a:schemeClr val="dk1"/>
                          </a:solidFill>
                          <a:effectLst/>
                          <a:latin typeface="+mn-lt"/>
                          <a:ea typeface="+mn-ea"/>
                          <a:cs typeface="+mn-cs"/>
                        </a:rPr>
                        <a:t>Electrical systems </a:t>
                      </a:r>
                    </a:p>
                    <a:p>
                      <a:pPr marL="171450" indent="-171450">
                        <a:buFont typeface="Arial" panose="020B0604020202020204" pitchFamily="34" charset="0"/>
                        <a:buChar char="•"/>
                      </a:pPr>
                      <a:endParaRPr lang="en-GB" sz="1200" kern="1200" dirty="0">
                        <a:solidFill>
                          <a:schemeClr val="dk1"/>
                        </a:solidFill>
                        <a:effectLst/>
                        <a:latin typeface="+mn-lt"/>
                        <a:ea typeface="+mn-ea"/>
                        <a:cs typeface="+mn-cs"/>
                      </a:endParaRPr>
                    </a:p>
                    <a:p>
                      <a:pPr marL="171450" indent="-171450">
                        <a:buFont typeface="Arial" panose="020B0604020202020204" pitchFamily="34" charset="0"/>
                        <a:buChar char="•"/>
                      </a:pPr>
                      <a:r>
                        <a:rPr lang="en-GB" sz="1200" i="1" kern="1200" dirty="0">
                          <a:solidFill>
                            <a:schemeClr val="dk1"/>
                          </a:solidFill>
                          <a:effectLst/>
                          <a:latin typeface="+mn-lt"/>
                          <a:ea typeface="+mn-ea"/>
                          <a:cs typeface="+mn-cs"/>
                        </a:rPr>
                        <a:t>Application of the </a:t>
                      </a:r>
                      <a:r>
                        <a:rPr lang="en-GB" sz="1200" kern="1200" dirty="0">
                          <a:solidFill>
                            <a:schemeClr val="dk1"/>
                          </a:solidFill>
                          <a:effectLst/>
                          <a:latin typeface="+mn-lt"/>
                          <a:ea typeface="+mn-ea"/>
                          <a:cs typeface="+mn-cs"/>
                        </a:rPr>
                        <a:t>Digital world</a:t>
                      </a:r>
                    </a:p>
                    <a:p>
                      <a:endParaRPr lang="en-GB" sz="1200" dirty="0"/>
                    </a:p>
                    <a:p>
                      <a:endParaRPr lang="en-GB" sz="1200" dirty="0"/>
                    </a:p>
                    <a:p>
                      <a:pPr lvl="0">
                        <a:buNone/>
                      </a:pPr>
                      <a:endParaRPr lang="en-GB" sz="1200" dirty="0"/>
                    </a:p>
                    <a:p>
                      <a:pPr lvl="0">
                        <a:buNone/>
                      </a:pPr>
                      <a:endParaRPr lang="en-GB" sz="12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71473" y="6915827"/>
            <a:ext cx="7344414" cy="3231654"/>
          </a:xfrm>
          <a:prstGeom prst="rect">
            <a:avLst/>
          </a:prstGeom>
          <a:noFill/>
        </p:spPr>
        <p:txBody>
          <a:bodyPr wrap="square" lIns="91440" tIns="45720" rIns="91440" bIns="45720" rtlCol="0" anchor="t">
            <a:spAutoFit/>
          </a:bodyPr>
          <a:lstStyle/>
          <a:p>
            <a:pPr algn="just">
              <a:spcAft>
                <a:spcPts val="0"/>
              </a:spcAft>
            </a:pPr>
            <a:r>
              <a:rPr lang="en-GB" sz="1200" b="1" dirty="0">
                <a:solidFill>
                  <a:srgbClr val="000000"/>
                </a:solidFill>
                <a:ea typeface="Times New Roman" panose="02020603050405020304" pitchFamily="18" charset="0"/>
                <a:cs typeface="Times New Roman" panose="02020603050405020304" pitchFamily="18" charset="0"/>
              </a:rPr>
              <a:t>Intent</a:t>
            </a:r>
            <a:endParaRPr lang="en-GB" sz="1200" dirty="0">
              <a:ea typeface="Times New Roman" panose="02020603050405020304" pitchFamily="18" charset="0"/>
            </a:endParaRPr>
          </a:p>
          <a:p>
            <a:pPr algn="just">
              <a:spcAft>
                <a:spcPts val="0"/>
              </a:spcAf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Design and Technology is an inspiring, rigorous and practical subject. </a:t>
            </a:r>
            <a:r>
              <a:rPr lang="en-GB" sz="1200" dirty="0"/>
              <a:t>It enables children and young people to actively contribute to the creativity, culture, wealth and well-being of themselves, their community and their nation. </a:t>
            </a: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Using creativity and imagination, children design and make products that solve real and relevant problems within a variety of contexts, considering their own and others’ needs, wants and values. </a:t>
            </a:r>
            <a:endParaRPr lang="en-GB" sz="1200" dirty="0">
              <a:latin typeface="Times New Roman" panose="02020603050405020304" pitchFamily="18" charset="0"/>
              <a:ea typeface="Times New Roman" panose="02020603050405020304" pitchFamily="18" charset="0"/>
            </a:endParaRPr>
          </a:p>
          <a:p>
            <a:pPr algn="just">
              <a:spcAft>
                <a:spcPts val="0"/>
              </a:spcAft>
            </a:pPr>
            <a:endParaRPr lang="en-GB" sz="1200" dirty="0">
              <a:latin typeface="Times New Roman" panose="02020603050405020304" pitchFamily="18" charset="0"/>
              <a:ea typeface="Times New Roman" panose="02020603050405020304" pitchFamily="18" charset="0"/>
            </a:endParaRPr>
          </a:p>
          <a:p>
            <a:pPr algn="just"/>
            <a:r>
              <a:rPr lang="en-GB" sz="1200" dirty="0">
                <a:solidFill>
                  <a:srgbClr val="000000"/>
                </a:solidFill>
                <a:latin typeface="Calibri"/>
                <a:ea typeface="Times New Roman" panose="02020603050405020304" pitchFamily="18" charset="0"/>
                <a:cs typeface="Calibri"/>
              </a:rPr>
              <a:t>We intend to build and apply a repertoire of skills, knowledge and vocabulary for children to design and make high-quality prototypes and products for a wide range of users. We </a:t>
            </a:r>
            <a:r>
              <a:rPr lang="en-GB" sz="1200" dirty="0">
                <a:solidFill>
                  <a:srgbClr val="000000"/>
                </a:solidFill>
                <a:latin typeface="Calibri"/>
                <a:ea typeface="Times New Roman" panose="02020603050405020304" pitchFamily="18" charset="0"/>
                <a:cs typeface="Times New Roman"/>
              </a:rPr>
              <a:t>draw on disciplines such as mathematics, science, engineering, computing and art. Children learn how to take risks, becoming resourceful, innovative, enterprising and capable citizens. Through the evaluation of past and present design and technology, they develop a critical understanding of its impact on daily life; the wider world; and </a:t>
            </a:r>
            <a:r>
              <a:rPr lang="en-GB" sz="1200" dirty="0">
                <a:solidFill>
                  <a:srgbClr val="000000"/>
                </a:solidFill>
                <a:latin typeface="Calibri"/>
                <a:ea typeface="Times New Roman" panose="02020603050405020304" pitchFamily="18" charset="0"/>
                <a:cs typeface="Calibri"/>
              </a:rPr>
              <a:t>an increasing technological world.</a:t>
            </a:r>
            <a:r>
              <a:rPr lang="en-GB" sz="1200" dirty="0">
                <a:solidFill>
                  <a:srgbClr val="000000"/>
                </a:solidFill>
                <a:latin typeface="Calibri"/>
                <a:ea typeface="Times New Roman" panose="02020603050405020304" pitchFamily="18" charset="0"/>
                <a:cs typeface="Times New Roman"/>
              </a:rPr>
              <a:t> High-quality design and technology education makes an essential contribution to the creativity, culture, wealth and well-being of the nation.</a:t>
            </a:r>
            <a:r>
              <a:rPr lang="en-GB" sz="1200" b="1" dirty="0">
                <a:solidFill>
                  <a:srgbClr val="000000"/>
                </a:solidFill>
                <a:latin typeface="Calibri"/>
                <a:ea typeface="Times New Roman" panose="02020603050405020304" pitchFamily="18" charset="0"/>
                <a:cs typeface="Times New Roman"/>
              </a:rPr>
              <a:t> </a:t>
            </a:r>
            <a:r>
              <a:rPr lang="en-GB" sz="1200" dirty="0">
                <a:solidFill>
                  <a:srgbClr val="000000"/>
                </a:solidFill>
                <a:latin typeface="Calibri"/>
                <a:ea typeface="Times New Roman" panose="02020603050405020304" pitchFamily="18" charset="0"/>
                <a:cs typeface="Calibri"/>
              </a:rPr>
              <a:t>We encourage children to use their creativity and imagination, to design and make products that solve real and relevant problems within a variety of contexts, considering their own and others’ needs, wants and values.  At BHCET, we encourage children apply the Catholic virtues; to learn to think and intervene creatively to solve problems as individuals and as members of a team.</a:t>
            </a:r>
            <a:endParaRPr lang="en-GB" sz="1200" dirty="0">
              <a:latin typeface="Calibri"/>
              <a:ea typeface="Times New Roman" panose="02020603050405020304" pitchFamily="18" charset="0"/>
              <a:cs typeface="Calibri"/>
            </a:endParaRPr>
          </a:p>
          <a:p>
            <a:pPr algn="just">
              <a:spcAft>
                <a:spcPts val="0"/>
              </a:spcAft>
            </a:pPr>
            <a:endParaRPr lang="en-GB" sz="1200" dirty="0">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89125958-A172-42A0-8134-7C2E0A1D3F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297" y="1610619"/>
            <a:ext cx="341406" cy="341406"/>
          </a:xfrm>
          <a:prstGeom prst="rect">
            <a:avLst/>
          </a:prstGeom>
        </p:spPr>
      </p:pic>
      <p:pic>
        <p:nvPicPr>
          <p:cNvPr id="11" name="Picture 10">
            <a:extLst>
              <a:ext uri="{FF2B5EF4-FFF2-40B4-BE49-F238E27FC236}">
                <a16:creationId xmlns:a16="http://schemas.microsoft.com/office/drawing/2014/main" id="{A5082437-A639-474D-BBE2-BA04FAD5D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577" y="1952622"/>
            <a:ext cx="371888" cy="371888"/>
          </a:xfrm>
          <a:prstGeom prst="rect">
            <a:avLst/>
          </a:prstGeom>
        </p:spPr>
      </p:pic>
      <p:pic>
        <p:nvPicPr>
          <p:cNvPr id="14" name="Picture 13">
            <a:extLst>
              <a:ext uri="{FF2B5EF4-FFF2-40B4-BE49-F238E27FC236}">
                <a16:creationId xmlns:a16="http://schemas.microsoft.com/office/drawing/2014/main" id="{2444F76F-71A0-48B9-97A5-7A3AD50FD2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931422" y="2323212"/>
            <a:ext cx="358552" cy="358552"/>
          </a:xfrm>
          <a:prstGeom prst="rect">
            <a:avLst/>
          </a:prstGeom>
        </p:spPr>
      </p:pic>
      <p:pic>
        <p:nvPicPr>
          <p:cNvPr id="16" name="Picture 15">
            <a:extLst>
              <a:ext uri="{FF2B5EF4-FFF2-40B4-BE49-F238E27FC236}">
                <a16:creationId xmlns:a16="http://schemas.microsoft.com/office/drawing/2014/main" id="{8DFA36EF-0FF2-47D5-92D6-A210DCB83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422" y="2683234"/>
            <a:ext cx="358552" cy="358552"/>
          </a:xfrm>
          <a:prstGeom prst="rect">
            <a:avLst/>
          </a:prstGeom>
        </p:spPr>
      </p:pic>
      <p:pic>
        <p:nvPicPr>
          <p:cNvPr id="17" name="Picture 16">
            <a:extLst>
              <a:ext uri="{FF2B5EF4-FFF2-40B4-BE49-F238E27FC236}">
                <a16:creationId xmlns:a16="http://schemas.microsoft.com/office/drawing/2014/main" id="{3BBD86D8-9B94-4B70-A9C5-49BC99DF51D7}"/>
              </a:ext>
            </a:extLst>
          </p:cNvPr>
          <p:cNvPicPr>
            <a:picLocks noChangeAspect="1"/>
          </p:cNvPicPr>
          <p:nvPr/>
        </p:nvPicPr>
        <p:blipFill>
          <a:blip r:embed="rId8"/>
          <a:stretch>
            <a:fillRect/>
          </a:stretch>
        </p:blipFill>
        <p:spPr>
          <a:xfrm>
            <a:off x="4923913" y="3283451"/>
            <a:ext cx="358552" cy="358552"/>
          </a:xfrm>
          <a:prstGeom prst="rect">
            <a:avLst/>
          </a:prstGeom>
        </p:spPr>
      </p:pic>
      <p:pic>
        <p:nvPicPr>
          <p:cNvPr id="19" name="Picture 18">
            <a:extLst>
              <a:ext uri="{FF2B5EF4-FFF2-40B4-BE49-F238E27FC236}">
                <a16:creationId xmlns:a16="http://schemas.microsoft.com/office/drawing/2014/main" id="{E6146DB5-6637-44FA-9614-7CE50FA7CF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09736" y="3717888"/>
            <a:ext cx="371887" cy="371887"/>
          </a:xfrm>
          <a:prstGeom prst="rect">
            <a:avLst/>
          </a:prstGeom>
        </p:spPr>
      </p:pic>
      <p:pic>
        <p:nvPicPr>
          <p:cNvPr id="21" name="Picture 20">
            <a:extLst>
              <a:ext uri="{FF2B5EF4-FFF2-40B4-BE49-F238E27FC236}">
                <a16:creationId xmlns:a16="http://schemas.microsoft.com/office/drawing/2014/main" id="{933B3986-4516-4726-AE4B-C5A300994F7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5722" y="4190530"/>
            <a:ext cx="353411" cy="353411"/>
          </a:xfrm>
          <a:prstGeom prst="rect">
            <a:avLst/>
          </a:prstGeom>
        </p:spPr>
      </p:pic>
      <p:pic>
        <p:nvPicPr>
          <p:cNvPr id="18" name="Picture 17">
            <a:extLst>
              <a:ext uri="{FF2B5EF4-FFF2-40B4-BE49-F238E27FC236}">
                <a16:creationId xmlns:a16="http://schemas.microsoft.com/office/drawing/2014/main" id="{0FA5034C-FAB4-4AD3-85A5-7F180D9D1A2F}"/>
              </a:ext>
            </a:extLst>
          </p:cNvPr>
          <p:cNvPicPr>
            <a:picLocks noChangeAspect="1"/>
          </p:cNvPicPr>
          <p:nvPr/>
        </p:nvPicPr>
        <p:blipFill>
          <a:blip r:embed="rId11"/>
          <a:stretch>
            <a:fillRect/>
          </a:stretch>
        </p:blipFill>
        <p:spPr>
          <a:xfrm>
            <a:off x="4931422" y="4637023"/>
            <a:ext cx="371888" cy="371888"/>
          </a:xfrm>
          <a:prstGeom prst="rect">
            <a:avLst/>
          </a:prstGeom>
        </p:spPr>
      </p:pic>
      <p:pic>
        <p:nvPicPr>
          <p:cNvPr id="22" name="Picture 21">
            <a:extLst>
              <a:ext uri="{FF2B5EF4-FFF2-40B4-BE49-F238E27FC236}">
                <a16:creationId xmlns:a16="http://schemas.microsoft.com/office/drawing/2014/main" id="{A142625A-C8A7-47B1-B539-C62F37142132}"/>
              </a:ext>
            </a:extLst>
          </p:cNvPr>
          <p:cNvPicPr>
            <a:picLocks noChangeAspect="1"/>
          </p:cNvPicPr>
          <p:nvPr/>
        </p:nvPicPr>
        <p:blipFill>
          <a:blip r:embed="rId12"/>
          <a:stretch>
            <a:fillRect/>
          </a:stretch>
        </p:blipFill>
        <p:spPr>
          <a:xfrm>
            <a:off x="4931422" y="5136853"/>
            <a:ext cx="377985" cy="371888"/>
          </a:xfrm>
          <a:prstGeom prst="rect">
            <a:avLst/>
          </a:prstGeom>
        </p:spPr>
      </p:pic>
      <p:pic>
        <p:nvPicPr>
          <p:cNvPr id="23" name="Picture 22">
            <a:extLst>
              <a:ext uri="{FF2B5EF4-FFF2-40B4-BE49-F238E27FC236}">
                <a16:creationId xmlns:a16="http://schemas.microsoft.com/office/drawing/2014/main" id="{62EA1330-D97E-4380-BC4A-0BC655B90CCA}"/>
              </a:ext>
            </a:extLst>
          </p:cNvPr>
          <p:cNvPicPr>
            <a:picLocks noChangeAspect="1"/>
          </p:cNvPicPr>
          <p:nvPr/>
        </p:nvPicPr>
        <p:blipFill>
          <a:blip r:embed="rId13"/>
          <a:stretch>
            <a:fillRect/>
          </a:stretch>
        </p:blipFill>
        <p:spPr>
          <a:xfrm>
            <a:off x="4931422" y="5624038"/>
            <a:ext cx="377985" cy="377985"/>
          </a:xfrm>
          <a:prstGeom prst="rect">
            <a:avLst/>
          </a:prstGeom>
        </p:spPr>
      </p:pic>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41754D2-0316-516F-A43C-282A73ED9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4" name="Rectangle 3">
            <a:extLst>
              <a:ext uri="{FF2B5EF4-FFF2-40B4-BE49-F238E27FC236}">
                <a16:creationId xmlns:a16="http://schemas.microsoft.com/office/drawing/2014/main" id="{209F3398-35F0-468B-A324-9088ACCAD842}"/>
              </a:ext>
            </a:extLst>
          </p:cNvPr>
          <p:cNvSpPr/>
          <p:nvPr/>
        </p:nvSpPr>
        <p:spPr>
          <a:xfrm>
            <a:off x="139950" y="1530151"/>
            <a:ext cx="7275444" cy="7711085"/>
          </a:xfrm>
          <a:prstGeom prst="rect">
            <a:avLst/>
          </a:prstGeom>
        </p:spPr>
        <p:txBody>
          <a:bodyPr wrap="square" lIns="91440" tIns="45720" rIns="91440" bIns="45720" anchor="t">
            <a:spAutoFit/>
          </a:bodyPr>
          <a:lstStyle/>
          <a:p>
            <a:pPr algn="just">
              <a:spcAft>
                <a:spcPts val="0"/>
              </a:spcAft>
            </a:pPr>
            <a:r>
              <a:rPr lang="en-GB" sz="1200" b="1" dirty="0">
                <a:solidFill>
                  <a:srgbClr val="000000"/>
                </a:solidFill>
                <a:ea typeface="Times New Roman" panose="02020603050405020304" pitchFamily="18" charset="0"/>
                <a:cs typeface="Times New Roman" panose="02020603050405020304" pitchFamily="18" charset="0"/>
              </a:rPr>
              <a:t>Implementation</a:t>
            </a:r>
            <a:endParaRPr lang="en-GB" sz="1200" dirty="0">
              <a:ea typeface="Times New Roman" panose="02020603050405020304" pitchFamily="18" charset="0"/>
            </a:endParaRPr>
          </a:p>
          <a:p>
            <a:pPr algn="just">
              <a:lnSpc>
                <a:spcPct val="107000"/>
              </a:lnSpc>
              <a:spcAft>
                <a:spcPts val="800"/>
              </a:spcAft>
            </a:pPr>
            <a:r>
              <a:rPr lang="en-GB" sz="1200" dirty="0"/>
              <a:t>Our Design Technology curriculum aims to excite and ignite our pupils’ interest in design and technology and prepare them to participate in the development of a rapidly changing world. </a:t>
            </a:r>
            <a:r>
              <a:rPr lang="en-GB" sz="1200" dirty="0">
                <a:solidFill>
                  <a:srgbClr val="000000"/>
                </a:solidFill>
                <a:ea typeface="Calibri"/>
                <a:cs typeface="Times New Roman"/>
              </a:rPr>
              <a:t>The </a:t>
            </a:r>
            <a:r>
              <a:rPr lang="en-GB" sz="1200" b="1" dirty="0">
                <a:solidFill>
                  <a:srgbClr val="000000"/>
                </a:solidFill>
                <a:ea typeface="Calibri"/>
                <a:cs typeface="Times New Roman"/>
              </a:rPr>
              <a:t>threshold concepts </a:t>
            </a:r>
            <a:r>
              <a:rPr lang="en-GB" sz="1200" dirty="0">
                <a:solidFill>
                  <a:srgbClr val="000000"/>
                </a:solidFill>
                <a:ea typeface="Calibri"/>
                <a:cs typeface="Times New Roman"/>
              </a:rPr>
              <a:t>across the Design </a:t>
            </a:r>
            <a:r>
              <a:rPr lang="en-GB" sz="1200" dirty="0">
                <a:solidFill>
                  <a:srgbClr val="000000"/>
                </a:solidFill>
                <a:ea typeface="Calibri"/>
                <a:cs typeface="Calibri"/>
              </a:rPr>
              <a:t>and Technology curriculum are taught sequentially over time to develop technical knowledge, skills and understanding from EYFS to Y6 and beyond. </a:t>
            </a:r>
            <a:r>
              <a:rPr lang="en-GB" sz="1200" dirty="0">
                <a:ea typeface="Calibri"/>
                <a:cs typeface="Calibri"/>
              </a:rPr>
              <a:t>There are </a:t>
            </a:r>
            <a:r>
              <a:rPr lang="en-GB" sz="1200" b="1" dirty="0">
                <a:ea typeface="Calibri"/>
                <a:cs typeface="Calibri"/>
              </a:rPr>
              <a:t>6 key areas</a:t>
            </a:r>
            <a:r>
              <a:rPr lang="en-GB" sz="1200" dirty="0">
                <a:ea typeface="Calibri"/>
                <a:cs typeface="Calibri"/>
              </a:rPr>
              <a:t> from Years 1 to 6: Cooking and nutrition, Mechanisms and Mechanical systems, Structures and Textiles, with Electrical systems and the application of the Digital world beginning in KS2.</a:t>
            </a:r>
            <a:r>
              <a:rPr lang="en-GB" sz="1200" dirty="0">
                <a:ea typeface="Calibri"/>
                <a:cs typeface="Times New Roman"/>
              </a:rPr>
              <a:t> To equip children with a breadth and depth of knowledge, the curriculum embeds these threshold concepts and key areas through the completion of </a:t>
            </a:r>
            <a:r>
              <a:rPr lang="en-GB" sz="1200" b="1" dirty="0">
                <a:ea typeface="Calibri"/>
                <a:cs typeface="Times New Roman"/>
              </a:rPr>
              <a:t>three projects in each year group</a:t>
            </a:r>
            <a:r>
              <a:rPr lang="en-GB" sz="1200" dirty="0">
                <a:ea typeface="Calibri"/>
                <a:cs typeface="Times New Roman"/>
              </a:rPr>
              <a:t>. Each project has a planning resource document to help teachers implement the curriculum consistently and effectively; </a:t>
            </a:r>
            <a:r>
              <a:rPr lang="en-GB" sz="1200" dirty="0">
                <a:ea typeface="+mn-lt"/>
                <a:cs typeface="Times New Roman"/>
              </a:rPr>
              <a:t>it is b</a:t>
            </a:r>
            <a:r>
              <a:rPr lang="en-GB" sz="1200" dirty="0">
                <a:ea typeface="+mn-lt"/>
                <a:cs typeface="+mn-lt"/>
              </a:rPr>
              <a:t>ased on universal principles of effective teaching and learning in D&amp;T.  Each project ensures children carry out </a:t>
            </a:r>
            <a:r>
              <a:rPr lang="en-GB" sz="1200" i="1" dirty="0">
                <a:ea typeface="+mn-lt"/>
                <a:cs typeface="+mn-lt"/>
              </a:rPr>
              <a:t>Investigative and Evaluative Activities, Focused Tasks</a:t>
            </a:r>
            <a:r>
              <a:rPr lang="en-GB" sz="1200" dirty="0">
                <a:ea typeface="+mn-lt"/>
                <a:cs typeface="+mn-lt"/>
              </a:rPr>
              <a:t> and </a:t>
            </a:r>
            <a:r>
              <a:rPr lang="en-GB" sz="1200" i="1" dirty="0">
                <a:ea typeface="+mn-lt"/>
                <a:cs typeface="+mn-lt"/>
              </a:rPr>
              <a:t>Design, Make and Evaluate Assignments. </a:t>
            </a:r>
          </a:p>
          <a:p>
            <a:pPr algn="just">
              <a:spcAft>
                <a:spcPts val="0"/>
              </a:spcAft>
            </a:pPr>
            <a:r>
              <a:rPr lang="en-GB" sz="1200" dirty="0">
                <a:solidFill>
                  <a:srgbClr val="000000"/>
                </a:solidFill>
                <a:ea typeface="Times New Roman" panose="02020603050405020304" pitchFamily="18" charset="0"/>
                <a:cs typeface="Times New Roman" panose="02020603050405020304" pitchFamily="18" charset="0"/>
              </a:rPr>
              <a:t>The curriculum aims to ensure that all children: </a:t>
            </a:r>
            <a:endParaRPr lang="en-GB" sz="1200" dirty="0">
              <a:ea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en-GB" sz="1200" dirty="0">
                <a:solidFill>
                  <a:srgbClr val="000000"/>
                </a:solidFill>
                <a:ea typeface="Times New Roman" panose="02020603050405020304" pitchFamily="18" charset="0"/>
                <a:cs typeface="Times New Roman"/>
              </a:rPr>
              <a:t>Develop the creative, technical and practical expertise needed to perform everyday tasks confidently and to participate successfully in an increasingly technological world.</a:t>
            </a:r>
            <a:endParaRPr lang="en-GB" sz="1200" dirty="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457200" algn="l"/>
              </a:tabLst>
            </a:pPr>
            <a:r>
              <a:rPr lang="en-GB" sz="1200" dirty="0">
                <a:solidFill>
                  <a:srgbClr val="000000"/>
                </a:solidFill>
                <a:ea typeface="Times New Roman" panose="02020603050405020304" pitchFamily="18" charset="0"/>
                <a:cs typeface="Times New Roman"/>
              </a:rPr>
              <a:t>Build and apply a repertoire of knowledge, understanding and skills to design and make high-quality prototypes and products for a wide range of users. </a:t>
            </a:r>
            <a:endParaRPr lang="en-GB" sz="1200" dirty="0">
              <a:ea typeface="Times New Roman" panose="02020603050405020304" pitchFamily="18" charset="0"/>
              <a:cs typeface="Times New Roman" panose="02020603050405020304" pitchFamily="18" charset="0"/>
            </a:endParaRPr>
          </a:p>
          <a:p>
            <a:pPr marL="342900" lvl="0" indent="-342900" algn="just">
              <a:spcAft>
                <a:spcPts val="0"/>
              </a:spcAft>
              <a:buFont typeface="Arial" panose="020B0604020202020204" pitchFamily="34" charset="0"/>
              <a:buChar char="•"/>
              <a:tabLst>
                <a:tab pos="457200" algn="l"/>
              </a:tabLst>
            </a:pPr>
            <a:r>
              <a:rPr lang="en-GB" sz="1200" dirty="0">
                <a:solidFill>
                  <a:srgbClr val="000000"/>
                </a:solidFill>
                <a:ea typeface="Times New Roman" panose="02020603050405020304" pitchFamily="18" charset="0"/>
                <a:cs typeface="Times New Roman"/>
              </a:rPr>
              <a:t>Critique, evaluate and test their ideas and products and the work of others.</a:t>
            </a:r>
            <a:endParaRPr lang="en-GB" sz="1200" dirty="0">
              <a:ea typeface="Times New Roman" panose="02020603050405020304" pitchFamily="18" charset="0"/>
              <a:cs typeface="Times New Roman" panose="02020603050405020304" pitchFamily="18" charset="0"/>
            </a:endParaRPr>
          </a:p>
          <a:p>
            <a:pPr lvl="0"/>
            <a:endParaRPr lang="en-GB" sz="1200" b="1" dirty="0">
              <a:solidFill>
                <a:srgbClr val="000000"/>
              </a:solidFill>
              <a:latin typeface="Ink Free" panose="03080402000500000000" pitchFamily="66" charset="0"/>
              <a:ea typeface="Times New Roman" panose="02020603050405020304" pitchFamily="18" charset="0"/>
              <a:cs typeface="Times New Roman" panose="02020603050405020304" pitchFamily="18" charset="0"/>
            </a:endParaRPr>
          </a:p>
          <a:p>
            <a:pPr lvl="0"/>
            <a:endParaRPr lang="en-GB" sz="1200" b="1" dirty="0">
              <a:solidFill>
                <a:srgbClr val="000000"/>
              </a:solidFill>
              <a:latin typeface="Ink Free" panose="03080402000500000000" pitchFamily="66" charset="0"/>
              <a:ea typeface="Times New Roman" panose="02020603050405020304" pitchFamily="18" charset="0"/>
              <a:cs typeface="Times New Roman" panose="02020603050405020304" pitchFamily="18" charset="0"/>
            </a:endParaRPr>
          </a:p>
          <a:p>
            <a:pPr lvl="0"/>
            <a:r>
              <a:rPr lang="en-GB" sz="1200" b="1" dirty="0">
                <a:solidFill>
                  <a:srgbClr val="000000"/>
                </a:solidFill>
                <a:ea typeface="Times New Roman" panose="02020603050405020304" pitchFamily="18" charset="0"/>
                <a:cs typeface="Times New Roman" panose="02020603050405020304" pitchFamily="18" charset="0"/>
              </a:rPr>
              <a:t>Impact</a:t>
            </a:r>
            <a:endParaRPr lang="en-GB" sz="1200" dirty="0">
              <a:solidFill>
                <a:prstClr val="black"/>
              </a:solidFill>
              <a:ea typeface="Times New Roman" panose="02020603050405020304" pitchFamily="18" charset="0"/>
            </a:endParaRPr>
          </a:p>
          <a:p>
            <a:pPr lvl="0" algn="just"/>
            <a:r>
              <a:rPr lang="en-GB" sz="1200" dirty="0">
                <a:solidFill>
                  <a:srgbClr val="000000"/>
                </a:solidFill>
                <a:latin typeface="Calibri" panose="020F0502020204030204" pitchFamily="34" charset="0"/>
                <a:ea typeface="Times New Roman" panose="02020603050405020304" pitchFamily="18" charset="0"/>
              </a:rPr>
              <a:t>The Design and Technology curriculum at BHCET allows all children:</a:t>
            </a:r>
            <a:endParaRPr lang="en-GB" sz="1200" dirty="0">
              <a:solidFill>
                <a:prstClr val="black"/>
              </a:solidFill>
              <a:latin typeface="Times New Roman" panose="02020603050405020304" pitchFamily="18" charset="0"/>
              <a:ea typeface="Times New Roman" panose="02020603050405020304" pitchFamily="18" charset="0"/>
            </a:endParaRPr>
          </a:p>
          <a:p>
            <a:pPr lvl="0" algn="just"/>
            <a:endParaRPr lang="en-GB" sz="1200" dirty="0">
              <a:solidFill>
                <a:prstClr val="black"/>
              </a:solidFill>
              <a:latin typeface="Times New Roman" panose="02020603050405020304" pitchFamily="18" charset="0"/>
              <a:ea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develop their God given talents and gain the technical knowledge and skills needed to become confident individuals</a:t>
            </a: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Understand the functional and aesthetic properties of a range of materials and resources.</a:t>
            </a: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Understand how to use and combine tools to carry out different processes for shaping, decorating, and manufacturing products.</a:t>
            </a: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Build and apply a repertoire of skills, knowledge and understanding to produce high quality, innovative outcomes, including models, prototypes, CAD, and products to fulfil the needs of users, clients, and scenarios.</a:t>
            </a: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tabLst>
                <a:tab pos="457200" algn="l"/>
              </a:tabLst>
            </a:pPr>
            <a:r>
              <a:rPr lang="en-GB" sz="1200" dirty="0">
                <a:solidFill>
                  <a:prstClr val="black"/>
                </a:solidFill>
                <a:latin typeface="Calibri"/>
                <a:ea typeface="Times New Roman" panose="02020603050405020304" pitchFamily="18" charset="0"/>
                <a:cs typeface="Times New Roman"/>
              </a:rPr>
              <a:t>Understand and apply the principles of healthy eating and culture, including key processes, food groups and cooking equipment.</a:t>
            </a:r>
          </a:p>
          <a:p>
            <a:pPr marL="342900" lvl="0" indent="-342900" algn="just">
              <a:buFont typeface="Arial" panose="020B0604020202020204" pitchFamily="34" charset="0"/>
              <a:buChar char="•"/>
              <a:tabLst>
                <a:tab pos="457200" algn="l"/>
              </a:tabLs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understand and evaluate technical information.</a:t>
            </a: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make informed decisions that impact on their own lives and the lives of those around them. </a:t>
            </a: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develop an increasing awareness of the moral and ethical dilemmas technical discovery can bring.</a:t>
            </a: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become active citizens of the world.</a:t>
            </a: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receive regular oral and written feedback so children are aware of their position on the learning journey, their strengths and targets, which they consider when taking their next steps.</a:t>
            </a: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Arial" panose="020B0604020202020204" pitchFamily="34" charset="0"/>
              <a:buChar char="•"/>
              <a:tabLst>
                <a:tab pos="457200" algn="l"/>
              </a:tabLst>
            </a:pPr>
            <a:r>
              <a:rPr lang="en-GB"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Self-evaluate and reflect on learning at different stages and identify areas to improve.</a:t>
            </a:r>
          </a:p>
          <a:p>
            <a:pPr lvl="0" algn="just">
              <a:tabLst>
                <a:tab pos="457200" algn="l"/>
              </a:tabLst>
            </a:pPr>
            <a:endParaRPr lang="en-GB" sz="1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69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641754D2-0316-516F-A43C-282A73ED95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658772" y="975163"/>
            <a:ext cx="6704195" cy="5816977"/>
          </a:xfrm>
          <a:prstGeom prst="rect">
            <a:avLst/>
          </a:prstGeom>
          <a:noFill/>
        </p:spPr>
        <p:txBody>
          <a:bodyPr wrap="square" lIns="91440" tIns="45720" rIns="91440" bIns="45720" rtlCol="0" anchor="t">
            <a:spAutoFit/>
          </a:bodyPr>
          <a:lstStyle/>
          <a:p>
            <a:pPr algn="just"/>
            <a:endParaRPr lang="en-GB" sz="1200" b="1" dirty="0">
              <a:latin typeface="Open Sans"/>
              <a:ea typeface="Open Sans"/>
              <a:cs typeface="Open Sans"/>
            </a:endParaRPr>
          </a:p>
          <a:p>
            <a:pPr algn="just">
              <a:spcAft>
                <a:spcPts val="0"/>
              </a:spcAft>
            </a:pPr>
            <a:endParaRPr lang="en-GB" sz="1200" b="1" dirty="0">
              <a:latin typeface="Open Sans"/>
              <a:ea typeface="Open Sans"/>
              <a:cs typeface="Open Sans"/>
            </a:endParaRPr>
          </a:p>
          <a:p>
            <a:pPr algn="just"/>
            <a:endParaRPr lang="en-GB" sz="1200" b="1" dirty="0">
              <a:solidFill>
                <a:srgbClr val="000000"/>
              </a:solidFill>
              <a:latin typeface="Open Sans"/>
              <a:ea typeface="Open Sans"/>
              <a:cs typeface="Open Sans"/>
            </a:endParaRPr>
          </a:p>
          <a:p>
            <a:pPr algn="just"/>
            <a:endParaRPr lang="en-GB" sz="1200" dirty="0">
              <a:solidFill>
                <a:srgbClr val="000000"/>
              </a:solidFill>
              <a:latin typeface="Calibri" panose="020F0502020204030204"/>
              <a:ea typeface="Open Sans"/>
              <a:cs typeface="Calibri" panose="020F0502020204030204"/>
            </a:endParaRPr>
          </a:p>
          <a:p>
            <a:pPr algn="just">
              <a:spcAft>
                <a:spcPts val="0"/>
              </a:spcAft>
            </a:pPr>
            <a:r>
              <a:rPr lang="en-GB" sz="1200" b="1" u="sng" dirty="0">
                <a:solidFill>
                  <a:srgbClr val="000000"/>
                </a:solidFill>
                <a:ea typeface="Times New Roman" panose="02020603050405020304" pitchFamily="18" charset="0"/>
              </a:rPr>
              <a:t>Design:</a:t>
            </a:r>
            <a:endParaRPr lang="en-GB"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200" dirty="0">
                <a:solidFill>
                  <a:srgbClr val="000000"/>
                </a:solidFill>
                <a:ea typeface="Times New Roman" panose="02020603050405020304" pitchFamily="18" charset="0"/>
              </a:rPr>
              <a:t>Using research and exploration to identify and understand user needs.</a:t>
            </a:r>
            <a:endParaRPr lang="en-GB"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200" dirty="0">
                <a:solidFill>
                  <a:srgbClr val="000000"/>
                </a:solidFill>
                <a:ea typeface="Times New Roman" panose="02020603050405020304" pitchFamily="18" charset="0"/>
              </a:rPr>
              <a:t>Identifying and solving design problems.</a:t>
            </a:r>
            <a:endParaRPr lang="en-GB" sz="1200" dirty="0">
              <a:ea typeface="Times New Roman" panose="02020603050405020304" pitchFamily="18" charset="0"/>
            </a:endParaRPr>
          </a:p>
          <a:p>
            <a:pPr marL="342900" indent="-342900" algn="just">
              <a:buFont typeface="Symbol" panose="05050102010706020507" pitchFamily="18" charset="2"/>
              <a:buChar char=""/>
            </a:pPr>
            <a:r>
              <a:rPr lang="en-GB" sz="1200" dirty="0">
                <a:solidFill>
                  <a:srgbClr val="000000"/>
                </a:solidFill>
                <a:ea typeface="Times New Roman" panose="02020603050405020304" pitchFamily="18" charset="0"/>
              </a:rPr>
              <a:t>Developing design specifications to inform the design of innovative, functional and appealing products in a variety of situations.</a:t>
            </a:r>
            <a:endParaRPr lang="en-GB"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200" dirty="0">
                <a:solidFill>
                  <a:srgbClr val="000000"/>
                </a:solidFill>
                <a:ea typeface="Times New Roman" panose="02020603050405020304" pitchFamily="18" charset="0"/>
              </a:rPr>
              <a:t>Using a variety of approaches to generate creative ideas.</a:t>
            </a:r>
            <a:endParaRPr lang="en-GB"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200" dirty="0">
                <a:solidFill>
                  <a:srgbClr val="000000"/>
                </a:solidFill>
                <a:ea typeface="Times New Roman" panose="02020603050405020304" pitchFamily="18" charset="0"/>
              </a:rPr>
              <a:t>Developing and communicating design ideas in a variety of formats.</a:t>
            </a:r>
            <a:endParaRPr lang="en-GB" sz="1200" dirty="0">
              <a:ea typeface="Times New Roman" panose="02020603050405020304" pitchFamily="18" charset="0"/>
            </a:endParaRPr>
          </a:p>
          <a:p>
            <a:pPr algn="just">
              <a:spcAft>
                <a:spcPts val="0"/>
              </a:spcAft>
            </a:pPr>
            <a:endParaRPr lang="en-GB" sz="1200" dirty="0">
              <a:ea typeface="Times New Roman" panose="02020603050405020304" pitchFamily="18" charset="0"/>
            </a:endParaRPr>
          </a:p>
          <a:p>
            <a:pPr algn="just">
              <a:spcAft>
                <a:spcPts val="0"/>
              </a:spcAft>
            </a:pPr>
            <a:r>
              <a:rPr lang="en-GB" sz="1200" b="1" u="sng" dirty="0">
                <a:ea typeface="Times New Roman" panose="02020603050405020304" pitchFamily="18" charset="0"/>
              </a:rPr>
              <a:t>Make:</a:t>
            </a:r>
            <a:endParaRPr lang="en-GB"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Selecting and using specialist tools, techniques, processes, equipment and machinery.</a:t>
            </a:r>
            <a:endParaRPr lang="en-GB" sz="1200" dirty="0">
              <a:ea typeface="Times New Roman" panose="02020603050405020304" pitchFamily="18" charset="0"/>
              <a:cs typeface="Calibri"/>
            </a:endParaRP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Selecting and using a wide and complex range of materials, components and ingredients – considering their properties.</a:t>
            </a:r>
            <a:endParaRPr lang="en-GB" sz="1200" dirty="0">
              <a:ea typeface="Times New Roman" panose="02020603050405020304" pitchFamily="18" charset="0"/>
              <a:cs typeface="Calibri"/>
            </a:endParaRP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Preparing and cooking a variety of dishes using a range of cooking techniques.</a:t>
            </a:r>
            <a:endParaRPr lang="en-GB" sz="1200" dirty="0">
              <a:ea typeface="Times New Roman" panose="02020603050405020304" pitchFamily="18" charset="0"/>
              <a:cs typeface="Calibri"/>
            </a:endParaRPr>
          </a:p>
          <a:p>
            <a:pPr algn="just">
              <a:spcAft>
                <a:spcPts val="0"/>
              </a:spcAft>
            </a:pPr>
            <a:endParaRPr lang="en-GB" sz="1200" dirty="0">
              <a:ea typeface="Times New Roman" panose="02020603050405020304" pitchFamily="18" charset="0"/>
            </a:endParaRPr>
          </a:p>
          <a:p>
            <a:pPr algn="just">
              <a:spcAft>
                <a:spcPts val="0"/>
              </a:spcAft>
            </a:pPr>
            <a:r>
              <a:rPr lang="en-GB" sz="1200" b="1" u="sng" dirty="0">
                <a:ea typeface="Times New Roman" panose="02020603050405020304" pitchFamily="18" charset="0"/>
              </a:rPr>
              <a:t>Evaluate:</a:t>
            </a:r>
            <a:endParaRPr lang="en-GB"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Analysing the work of past and present influencers.</a:t>
            </a:r>
            <a:endParaRPr lang="en-GB" sz="1200" dirty="0">
              <a:ea typeface="Times New Roman" panose="02020603050405020304" pitchFamily="18" charset="0"/>
              <a:cs typeface="Calibri"/>
            </a:endParaRP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Investigating new and emerging technologies.</a:t>
            </a: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Using a design specification and user feedback to test, evaluate and refine ideas.</a:t>
            </a: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Exploring the impact of design and technology on society and the environment.</a:t>
            </a:r>
          </a:p>
          <a:p>
            <a:pPr marL="342900" lvl="0" indent="-342900" algn="just">
              <a:spcAft>
                <a:spcPts val="0"/>
              </a:spcAft>
              <a:buFont typeface="Symbol" panose="05050102010706020507" pitchFamily="18" charset="2"/>
              <a:buChar char=""/>
            </a:pPr>
            <a:endParaRPr lang="en-GB" sz="1200" b="1" u="sng" dirty="0">
              <a:ea typeface="Times New Roman" panose="02020603050405020304" pitchFamily="18" charset="0"/>
            </a:endParaRPr>
          </a:p>
          <a:p>
            <a:pPr lvl="0" algn="just">
              <a:spcAft>
                <a:spcPts val="0"/>
              </a:spcAft>
            </a:pPr>
            <a:r>
              <a:rPr lang="en-GB" sz="1200" b="1" u="sng" dirty="0">
                <a:ea typeface="Times New Roman" panose="02020603050405020304" pitchFamily="18" charset="0"/>
              </a:rPr>
              <a:t>Technical Knowledge:</a:t>
            </a:r>
            <a:endParaRPr lang="en-GB" sz="1200" dirty="0">
              <a:ea typeface="Times New Roman" panose="02020603050405020304" pitchFamily="18" charset="0"/>
            </a:endParaRP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Understanding and using materials based on their properties and structural performance.</a:t>
            </a: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Understanding how mechanical systems are used in products to change movement and force.</a:t>
            </a: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Understanding how electrical and electronic systems are used and can be powered within products.</a:t>
            </a: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Applying computing and programmable computers to embed intelligence into products.</a:t>
            </a: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Understanding the principles of a healthy and varied diet. </a:t>
            </a:r>
          </a:p>
          <a:p>
            <a:pPr marL="342900" lvl="0" indent="-342900" algn="just">
              <a:spcAft>
                <a:spcPts val="0"/>
              </a:spcAft>
              <a:buFont typeface="Symbol" panose="05050102010706020507" pitchFamily="18" charset="2"/>
              <a:buChar char=""/>
            </a:pPr>
            <a:r>
              <a:rPr lang="en-GB" sz="1200" dirty="0">
                <a:ea typeface="Times New Roman" panose="02020603050405020304" pitchFamily="18" charset="0"/>
              </a:rPr>
              <a:t>Understanding seasonality and food sources.</a:t>
            </a:r>
            <a:endParaRPr lang="en-GB" sz="1200" b="1" dirty="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533BA593-DFA2-4CD2-B485-9F3C0A1CA3E0}"/>
              </a:ext>
            </a:extLst>
          </p:cNvPr>
          <p:cNvGraphicFramePr>
            <a:graphicFrameLocks noGrp="1"/>
          </p:cNvGraphicFramePr>
          <p:nvPr>
            <p:extLst>
              <p:ext uri="{D42A27DB-BD31-4B8C-83A1-F6EECF244321}">
                <p14:modId xmlns:p14="http://schemas.microsoft.com/office/powerpoint/2010/main" val="1827833864"/>
              </p:ext>
            </p:extLst>
          </p:nvPr>
        </p:nvGraphicFramePr>
        <p:xfrm>
          <a:off x="195415" y="7315022"/>
          <a:ext cx="7051547" cy="2859384"/>
        </p:xfrm>
        <a:graphic>
          <a:graphicData uri="http://schemas.openxmlformats.org/drawingml/2006/table">
            <a:tbl>
              <a:tblPr firstRow="1" bandRow="1">
                <a:tableStyleId>{5940675A-B579-460E-94D1-54222C63F5DA}</a:tableStyleId>
              </a:tblPr>
              <a:tblGrid>
                <a:gridCol w="2340951">
                  <a:extLst>
                    <a:ext uri="{9D8B030D-6E8A-4147-A177-3AD203B41FA5}">
                      <a16:colId xmlns:a16="http://schemas.microsoft.com/office/drawing/2014/main" val="2475979879"/>
                    </a:ext>
                  </a:extLst>
                </a:gridCol>
                <a:gridCol w="2355298">
                  <a:extLst>
                    <a:ext uri="{9D8B030D-6E8A-4147-A177-3AD203B41FA5}">
                      <a16:colId xmlns:a16="http://schemas.microsoft.com/office/drawing/2014/main" val="96570488"/>
                    </a:ext>
                  </a:extLst>
                </a:gridCol>
                <a:gridCol w="2355298">
                  <a:extLst>
                    <a:ext uri="{9D8B030D-6E8A-4147-A177-3AD203B41FA5}">
                      <a16:colId xmlns:a16="http://schemas.microsoft.com/office/drawing/2014/main" val="3651580642"/>
                    </a:ext>
                  </a:extLst>
                </a:gridCol>
              </a:tblGrid>
              <a:tr h="616485">
                <a:tc>
                  <a:txBody>
                    <a:bodyPr/>
                    <a:lstStyle/>
                    <a:p>
                      <a:pPr algn="ctr"/>
                      <a:r>
                        <a:rPr lang="en-GB" sz="1200" b="1" dirty="0"/>
                        <a:t>Cooking and nutrition</a:t>
                      </a:r>
                    </a:p>
                  </a:txBody>
                  <a:tcPr>
                    <a:lnL w="6350">
                      <a:solidFill>
                        <a:schemeClr val="bg1"/>
                      </a:solidFill>
                    </a:lnL>
                    <a:lnR w="6350">
                      <a:solidFill>
                        <a:schemeClr val="bg1"/>
                      </a:solidFill>
                    </a:lnR>
                    <a:lnT w="6350">
                      <a:solidFill>
                        <a:schemeClr val="bg1"/>
                      </a:solidFill>
                    </a:lnT>
                    <a:lnB w="6350">
                      <a:solidFill>
                        <a:schemeClr val="bg1"/>
                      </a:solidFill>
                    </a:lnB>
                    <a:solidFill>
                      <a:srgbClr val="FAB838"/>
                    </a:solidFill>
                  </a:tcPr>
                </a:tc>
                <a:tc>
                  <a:txBody>
                    <a:bodyPr/>
                    <a:lstStyle/>
                    <a:p>
                      <a:pPr algn="ctr"/>
                      <a:r>
                        <a:rPr lang="en-GB" sz="1200" b="1" dirty="0"/>
                        <a:t>Mechanisms/Mechanical systems</a:t>
                      </a:r>
                    </a:p>
                  </a:txBody>
                  <a:tcPr>
                    <a:lnL w="6350">
                      <a:solidFill>
                        <a:schemeClr val="bg1"/>
                      </a:solidFill>
                    </a:lnL>
                    <a:lnR w="6350">
                      <a:solidFill>
                        <a:schemeClr val="bg1"/>
                      </a:solidFill>
                    </a:lnR>
                    <a:lnT w="6350">
                      <a:solidFill>
                        <a:schemeClr val="bg1"/>
                      </a:solidFill>
                    </a:lnT>
                    <a:lnB w="6350">
                      <a:solidFill>
                        <a:schemeClr val="bg1"/>
                      </a:solidFill>
                    </a:lnB>
                    <a:solidFill>
                      <a:srgbClr val="FAB838"/>
                    </a:solidFill>
                  </a:tcPr>
                </a:tc>
                <a:tc>
                  <a:txBody>
                    <a:bodyPr/>
                    <a:lstStyle/>
                    <a:p>
                      <a:pPr algn="ctr"/>
                      <a:r>
                        <a:rPr lang="en-GB" sz="1200" b="1" dirty="0"/>
                        <a:t>Structures</a:t>
                      </a:r>
                    </a:p>
                    <a:p>
                      <a:pPr algn="ctr"/>
                      <a:endParaRPr lang="en-GB" sz="1200" b="1" dirty="0"/>
                    </a:p>
                  </a:txBody>
                  <a:tcPr>
                    <a:lnL w="6350">
                      <a:solidFill>
                        <a:schemeClr val="bg1"/>
                      </a:solidFill>
                    </a:lnL>
                    <a:lnR w="6350">
                      <a:solidFill>
                        <a:schemeClr val="bg1"/>
                      </a:solidFill>
                    </a:lnR>
                    <a:lnT w="6350">
                      <a:solidFill>
                        <a:schemeClr val="bg1"/>
                      </a:solidFill>
                    </a:lnT>
                    <a:lnB w="6350">
                      <a:solidFill>
                        <a:schemeClr val="bg1"/>
                      </a:solidFill>
                    </a:lnB>
                    <a:solidFill>
                      <a:srgbClr val="FAB838"/>
                    </a:solidFill>
                  </a:tcPr>
                </a:tc>
                <a:extLst>
                  <a:ext uri="{0D108BD9-81ED-4DB2-BD59-A6C34878D82A}">
                    <a16:rowId xmlns:a16="http://schemas.microsoft.com/office/drawing/2014/main" val="1977628022"/>
                  </a:ext>
                </a:extLst>
              </a:tr>
              <a:tr h="798081">
                <a:tc>
                  <a:txBody>
                    <a:bodyPr/>
                    <a:lstStyle/>
                    <a:p>
                      <a:pPr algn="l"/>
                      <a:r>
                        <a:rPr lang="en-GB" sz="1200" dirty="0"/>
                        <a:t>Where food comes from, balanced diet, preparation and cooking skills. Kitchen hygiene and safety. Following recipes</a:t>
                      </a:r>
                    </a:p>
                  </a:txBody>
                  <a:tcPr>
                    <a:lnL w="6350">
                      <a:solidFill>
                        <a:schemeClr val="bg1"/>
                      </a:solidFill>
                    </a:lnL>
                    <a:lnR w="6350">
                      <a:solidFill>
                        <a:schemeClr val="bg1"/>
                      </a:solidFill>
                    </a:lnR>
                    <a:lnT w="6350">
                      <a:solidFill>
                        <a:schemeClr val="bg1"/>
                      </a:solidFill>
                    </a:lnT>
                    <a:lnB w="6350">
                      <a:solidFill>
                        <a:schemeClr val="bg1"/>
                      </a:solidFill>
                    </a:lnB>
                  </a:tcPr>
                </a:tc>
                <a:tc>
                  <a:txBody>
                    <a:bodyPr/>
                    <a:lstStyle/>
                    <a:p>
                      <a:pPr algn="l"/>
                      <a:r>
                        <a:rPr lang="en-GB" sz="1200" dirty="0"/>
                        <a:t>Mimic natural movements using mechanisms such as cams, followers, levers and sliders.</a:t>
                      </a:r>
                    </a:p>
                  </a:txBody>
                  <a:tcPr>
                    <a:lnL w="6350">
                      <a:solidFill>
                        <a:schemeClr val="bg1"/>
                      </a:solidFill>
                    </a:lnL>
                    <a:lnR w="6350">
                      <a:solidFill>
                        <a:schemeClr val="bg1"/>
                      </a:solidFill>
                    </a:lnR>
                    <a:lnT w="6350">
                      <a:solidFill>
                        <a:schemeClr val="bg1"/>
                      </a:solidFill>
                    </a:lnT>
                    <a:lnB w="6350">
                      <a:solidFill>
                        <a:schemeClr val="bg1"/>
                      </a:solidFill>
                    </a:lnB>
                  </a:tcPr>
                </a:tc>
                <a:tc>
                  <a:txBody>
                    <a:bodyPr/>
                    <a:lstStyle/>
                    <a:p>
                      <a:pPr algn="l"/>
                      <a:r>
                        <a:rPr lang="en-GB" sz="1200" dirty="0"/>
                        <a:t>Material functional and aesthetic properties, strength and stability, stiffen and reinforce structures.</a:t>
                      </a:r>
                    </a:p>
                  </a:txBody>
                  <a:tcPr>
                    <a:lnL w="6350">
                      <a:solidFill>
                        <a:schemeClr val="bg1"/>
                      </a:solidFill>
                    </a:lnL>
                    <a:lnR w="6350">
                      <a:solidFill>
                        <a:schemeClr val="bg1"/>
                      </a:solidFill>
                    </a:lnR>
                    <a:lnT w="6350">
                      <a:solidFill>
                        <a:schemeClr val="bg1"/>
                      </a:solidFill>
                    </a:lnT>
                    <a:lnB w="6350">
                      <a:solidFill>
                        <a:schemeClr val="bg1"/>
                      </a:solidFill>
                    </a:lnB>
                  </a:tcPr>
                </a:tc>
                <a:extLst>
                  <a:ext uri="{0D108BD9-81ED-4DB2-BD59-A6C34878D82A}">
                    <a16:rowId xmlns:a16="http://schemas.microsoft.com/office/drawing/2014/main" val="179160564"/>
                  </a:ext>
                </a:extLst>
              </a:tr>
              <a:tr h="557943">
                <a:tc>
                  <a:txBody>
                    <a:bodyPr/>
                    <a:lstStyle/>
                    <a:p>
                      <a:pPr algn="ctr"/>
                      <a:r>
                        <a:rPr lang="en-GB" sz="1200" b="1" dirty="0"/>
                        <a:t>Textiles</a:t>
                      </a:r>
                    </a:p>
                  </a:txBody>
                  <a:tcPr>
                    <a:lnL w="6350">
                      <a:solidFill>
                        <a:schemeClr val="bg1"/>
                      </a:solidFill>
                    </a:lnL>
                    <a:lnR w="6350">
                      <a:solidFill>
                        <a:schemeClr val="bg1"/>
                      </a:solidFill>
                    </a:lnR>
                    <a:lnT w="6350">
                      <a:solidFill>
                        <a:schemeClr val="bg1"/>
                      </a:solidFill>
                    </a:lnT>
                    <a:lnB w="6350">
                      <a:solidFill>
                        <a:schemeClr val="bg1"/>
                      </a:solidFill>
                    </a:lnB>
                    <a:solidFill>
                      <a:srgbClr val="FAB838"/>
                    </a:solidFill>
                  </a:tcPr>
                </a:tc>
                <a:tc>
                  <a:txBody>
                    <a:bodyPr/>
                    <a:lstStyle/>
                    <a:p>
                      <a:pPr algn="ctr"/>
                      <a:r>
                        <a:rPr lang="en-GB" sz="1200" b="1" dirty="0"/>
                        <a:t>Electrical systems </a:t>
                      </a:r>
                      <a:r>
                        <a:rPr lang="en-GB" sz="1050" b="1" dirty="0"/>
                        <a:t>(Key Stage 2 only)</a:t>
                      </a:r>
                    </a:p>
                  </a:txBody>
                  <a:tcPr>
                    <a:lnL w="6350">
                      <a:solidFill>
                        <a:schemeClr val="bg1"/>
                      </a:solidFill>
                    </a:lnL>
                    <a:lnR w="6350">
                      <a:solidFill>
                        <a:schemeClr val="bg1"/>
                      </a:solidFill>
                    </a:lnR>
                    <a:lnT w="6350">
                      <a:solidFill>
                        <a:schemeClr val="bg1"/>
                      </a:solidFill>
                    </a:lnT>
                    <a:lnB w="6350">
                      <a:solidFill>
                        <a:schemeClr val="bg1"/>
                      </a:solidFill>
                    </a:lnB>
                    <a:solidFill>
                      <a:srgbClr val="FAB838"/>
                    </a:solidFill>
                  </a:tcPr>
                </a:tc>
                <a:tc>
                  <a:txBody>
                    <a:bodyPr/>
                    <a:lstStyle/>
                    <a:p>
                      <a:pPr algn="ctr"/>
                      <a:r>
                        <a:rPr lang="en-GB" sz="1200" b="1" dirty="0"/>
                        <a:t>Digital world </a:t>
                      </a:r>
                      <a:r>
                        <a:rPr lang="en-GB" sz="1050" b="1" dirty="0"/>
                        <a:t>(Key Stage 2 only)</a:t>
                      </a:r>
                    </a:p>
                  </a:txBody>
                  <a:tcPr>
                    <a:lnL w="6350">
                      <a:solidFill>
                        <a:schemeClr val="bg1"/>
                      </a:solidFill>
                    </a:lnL>
                    <a:lnR w="6350">
                      <a:solidFill>
                        <a:schemeClr val="bg1"/>
                      </a:solidFill>
                    </a:lnR>
                    <a:lnT w="6350">
                      <a:solidFill>
                        <a:schemeClr val="bg1"/>
                      </a:solidFill>
                    </a:lnT>
                    <a:lnB w="6350">
                      <a:solidFill>
                        <a:schemeClr val="bg1"/>
                      </a:solidFill>
                    </a:lnB>
                    <a:solidFill>
                      <a:srgbClr val="FAB838"/>
                    </a:solidFill>
                  </a:tcPr>
                </a:tc>
                <a:extLst>
                  <a:ext uri="{0D108BD9-81ED-4DB2-BD59-A6C34878D82A}">
                    <a16:rowId xmlns:a16="http://schemas.microsoft.com/office/drawing/2014/main" val="629103857"/>
                  </a:ext>
                </a:extLst>
              </a:tr>
              <a:tr h="861996">
                <a:tc>
                  <a:txBody>
                    <a:bodyPr/>
                    <a:lstStyle/>
                    <a:p>
                      <a:r>
                        <a:rPr lang="en-GB" sz="1200" dirty="0"/>
                        <a:t>Fastening, sewing, decorative and functional fabric techniques including cross stitch, blanket stitch and applique.</a:t>
                      </a:r>
                    </a:p>
                  </a:txBody>
                  <a:tcPr>
                    <a:lnL w="6350">
                      <a:solidFill>
                        <a:schemeClr val="bg1"/>
                      </a:solidFill>
                    </a:lnL>
                    <a:lnR w="6350">
                      <a:solidFill>
                        <a:schemeClr val="bg1"/>
                      </a:solidFill>
                    </a:lnR>
                    <a:lnT w="6350">
                      <a:solidFill>
                        <a:schemeClr val="bg1"/>
                      </a:solidFill>
                    </a:lnT>
                    <a:lnB w="6350">
                      <a:solidFill>
                        <a:schemeClr val="bg1"/>
                      </a:solidFill>
                    </a:lnB>
                  </a:tcPr>
                </a:tc>
                <a:tc>
                  <a:txBody>
                    <a:bodyPr/>
                    <a:lstStyle/>
                    <a:p>
                      <a:r>
                        <a:rPr lang="en-GB" sz="1200" dirty="0"/>
                        <a:t>Operational series circuits. Circuit components, circuit diagrams and symbols, combined to create various electrical products.</a:t>
                      </a:r>
                    </a:p>
                  </a:txBody>
                  <a:tcPr>
                    <a:lnL w="6350">
                      <a:solidFill>
                        <a:schemeClr val="bg1"/>
                      </a:solidFill>
                    </a:lnL>
                    <a:lnR w="6350">
                      <a:solidFill>
                        <a:schemeClr val="bg1"/>
                      </a:solidFill>
                    </a:lnR>
                    <a:lnT w="6350">
                      <a:solidFill>
                        <a:schemeClr val="bg1"/>
                      </a:solidFill>
                    </a:lnT>
                    <a:lnB w="6350">
                      <a:solidFill>
                        <a:schemeClr val="bg1"/>
                      </a:solidFill>
                    </a:lnB>
                  </a:tcPr>
                </a:tc>
                <a:tc>
                  <a:txBody>
                    <a:bodyPr/>
                    <a:lstStyle/>
                    <a:p>
                      <a:r>
                        <a:rPr lang="en-GB" sz="1200" dirty="0"/>
                        <a:t>Program products to monitor and control, develop designs and virtual models using 2D and 3D CAD software.</a:t>
                      </a:r>
                    </a:p>
                  </a:txBody>
                  <a:tcPr>
                    <a:lnL w="6350">
                      <a:solidFill>
                        <a:schemeClr val="bg1"/>
                      </a:solidFill>
                    </a:lnL>
                    <a:lnR w="6350">
                      <a:solidFill>
                        <a:schemeClr val="bg1"/>
                      </a:solidFill>
                    </a:lnR>
                    <a:lnT w="6350">
                      <a:solidFill>
                        <a:schemeClr val="bg1"/>
                      </a:solidFill>
                    </a:lnT>
                    <a:lnB w="6350">
                      <a:solidFill>
                        <a:schemeClr val="bg1"/>
                      </a:solidFill>
                    </a:lnB>
                  </a:tcPr>
                </a:tc>
                <a:extLst>
                  <a:ext uri="{0D108BD9-81ED-4DB2-BD59-A6C34878D82A}">
                    <a16:rowId xmlns:a16="http://schemas.microsoft.com/office/drawing/2014/main" val="3780905807"/>
                  </a:ext>
                </a:extLst>
              </a:tr>
            </a:tbl>
          </a:graphicData>
        </a:graphic>
      </p:graphicFrame>
      <p:pic>
        <p:nvPicPr>
          <p:cNvPr id="10" name="Picture 9">
            <a:extLst>
              <a:ext uri="{FF2B5EF4-FFF2-40B4-BE49-F238E27FC236}">
                <a16:creationId xmlns:a16="http://schemas.microsoft.com/office/drawing/2014/main" id="{6FEAB463-9A20-4CC4-A710-7A03AA5DA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 y="2132431"/>
            <a:ext cx="678014" cy="650093"/>
          </a:xfrm>
          <a:prstGeom prst="rect">
            <a:avLst/>
          </a:prstGeom>
        </p:spPr>
      </p:pic>
      <p:pic>
        <p:nvPicPr>
          <p:cNvPr id="4" name="Picture 3">
            <a:extLst>
              <a:ext uri="{FF2B5EF4-FFF2-40B4-BE49-F238E27FC236}">
                <a16:creationId xmlns:a16="http://schemas.microsoft.com/office/drawing/2014/main" id="{7EA48278-91F5-45B7-8BD4-11E312E7A030}"/>
              </a:ext>
            </a:extLst>
          </p:cNvPr>
          <p:cNvPicPr>
            <a:picLocks noChangeAspect="1"/>
          </p:cNvPicPr>
          <p:nvPr/>
        </p:nvPicPr>
        <p:blipFill>
          <a:blip r:embed="rId4"/>
          <a:stretch>
            <a:fillRect/>
          </a:stretch>
        </p:blipFill>
        <p:spPr>
          <a:xfrm>
            <a:off x="-324" y="3519690"/>
            <a:ext cx="680446" cy="652513"/>
          </a:xfrm>
          <a:prstGeom prst="rect">
            <a:avLst/>
          </a:prstGeom>
        </p:spPr>
      </p:pic>
      <p:pic>
        <p:nvPicPr>
          <p:cNvPr id="5" name="Picture 4">
            <a:extLst>
              <a:ext uri="{FF2B5EF4-FFF2-40B4-BE49-F238E27FC236}">
                <a16:creationId xmlns:a16="http://schemas.microsoft.com/office/drawing/2014/main" id="{CD128262-4E4B-4250-88ED-BCE4EE2256B7}"/>
              </a:ext>
            </a:extLst>
          </p:cNvPr>
          <p:cNvPicPr>
            <a:picLocks noChangeAspect="1"/>
          </p:cNvPicPr>
          <p:nvPr/>
        </p:nvPicPr>
        <p:blipFill>
          <a:blip r:embed="rId5"/>
          <a:stretch>
            <a:fillRect/>
          </a:stretch>
        </p:blipFill>
        <p:spPr>
          <a:xfrm>
            <a:off x="-7803" y="4695958"/>
            <a:ext cx="668253" cy="654351"/>
          </a:xfrm>
          <a:prstGeom prst="rect">
            <a:avLst/>
          </a:prstGeom>
        </p:spPr>
      </p:pic>
      <p:pic>
        <p:nvPicPr>
          <p:cNvPr id="11" name="Picture 10">
            <a:extLst>
              <a:ext uri="{FF2B5EF4-FFF2-40B4-BE49-F238E27FC236}">
                <a16:creationId xmlns:a16="http://schemas.microsoft.com/office/drawing/2014/main" id="{102B8E40-B42B-4AF4-A55A-8855EDCFDE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88" y="5819138"/>
            <a:ext cx="667110" cy="653209"/>
          </a:xfrm>
          <a:prstGeom prst="rect">
            <a:avLst/>
          </a:prstGeom>
        </p:spPr>
      </p:pic>
      <p:pic>
        <p:nvPicPr>
          <p:cNvPr id="12" name="Picture 11">
            <a:extLst>
              <a:ext uri="{FF2B5EF4-FFF2-40B4-BE49-F238E27FC236}">
                <a16:creationId xmlns:a16="http://schemas.microsoft.com/office/drawing/2014/main" id="{5741EF30-A8D9-4834-9178-E159956D20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8430" y="7558753"/>
            <a:ext cx="341406" cy="341406"/>
          </a:xfrm>
          <a:prstGeom prst="rect">
            <a:avLst/>
          </a:prstGeom>
        </p:spPr>
      </p:pic>
      <p:pic>
        <p:nvPicPr>
          <p:cNvPr id="6" name="Picture 5">
            <a:extLst>
              <a:ext uri="{FF2B5EF4-FFF2-40B4-BE49-F238E27FC236}">
                <a16:creationId xmlns:a16="http://schemas.microsoft.com/office/drawing/2014/main" id="{C3ED220F-210E-4C94-A9AE-55A9C4935D62}"/>
              </a:ext>
            </a:extLst>
          </p:cNvPr>
          <p:cNvPicPr>
            <a:picLocks noChangeAspect="1"/>
          </p:cNvPicPr>
          <p:nvPr/>
        </p:nvPicPr>
        <p:blipFill>
          <a:blip r:embed="rId8"/>
          <a:stretch>
            <a:fillRect/>
          </a:stretch>
        </p:blipFill>
        <p:spPr>
          <a:xfrm>
            <a:off x="3450399" y="7539647"/>
            <a:ext cx="353411" cy="353411"/>
          </a:xfrm>
          <a:prstGeom prst="rect">
            <a:avLst/>
          </a:prstGeom>
        </p:spPr>
      </p:pic>
      <p:pic>
        <p:nvPicPr>
          <p:cNvPr id="14" name="Picture 13">
            <a:extLst>
              <a:ext uri="{FF2B5EF4-FFF2-40B4-BE49-F238E27FC236}">
                <a16:creationId xmlns:a16="http://schemas.microsoft.com/office/drawing/2014/main" id="{9977DD60-8100-4C1B-8301-3B656229CB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07278" y="7548961"/>
            <a:ext cx="353411" cy="353411"/>
          </a:xfrm>
          <a:prstGeom prst="rect">
            <a:avLst/>
          </a:prstGeom>
        </p:spPr>
      </p:pic>
      <p:pic>
        <p:nvPicPr>
          <p:cNvPr id="13" name="Picture 12">
            <a:extLst>
              <a:ext uri="{FF2B5EF4-FFF2-40B4-BE49-F238E27FC236}">
                <a16:creationId xmlns:a16="http://schemas.microsoft.com/office/drawing/2014/main" id="{92FD5360-4292-4A22-9C21-75EBAC29398B}"/>
              </a:ext>
            </a:extLst>
          </p:cNvPr>
          <p:cNvPicPr>
            <a:picLocks noChangeAspect="1"/>
          </p:cNvPicPr>
          <p:nvPr/>
        </p:nvPicPr>
        <p:blipFill>
          <a:blip r:embed="rId10"/>
          <a:stretch>
            <a:fillRect/>
          </a:stretch>
        </p:blipFill>
        <p:spPr>
          <a:xfrm>
            <a:off x="1192586" y="8950562"/>
            <a:ext cx="341405" cy="341405"/>
          </a:xfrm>
          <a:prstGeom prst="rect">
            <a:avLst/>
          </a:prstGeom>
        </p:spPr>
      </p:pic>
      <p:pic>
        <p:nvPicPr>
          <p:cNvPr id="15" name="Picture 14">
            <a:extLst>
              <a:ext uri="{FF2B5EF4-FFF2-40B4-BE49-F238E27FC236}">
                <a16:creationId xmlns:a16="http://schemas.microsoft.com/office/drawing/2014/main" id="{C9E2D0C0-E985-41FA-9AFC-A894BDFD3226}"/>
              </a:ext>
            </a:extLst>
          </p:cNvPr>
          <p:cNvPicPr>
            <a:picLocks noChangeAspect="1"/>
          </p:cNvPicPr>
          <p:nvPr/>
        </p:nvPicPr>
        <p:blipFill>
          <a:blip r:embed="rId11"/>
          <a:stretch>
            <a:fillRect/>
          </a:stretch>
        </p:blipFill>
        <p:spPr>
          <a:xfrm>
            <a:off x="3469412" y="8972036"/>
            <a:ext cx="331743" cy="326392"/>
          </a:xfrm>
          <a:prstGeom prst="rect">
            <a:avLst/>
          </a:prstGeom>
        </p:spPr>
      </p:pic>
      <p:pic>
        <p:nvPicPr>
          <p:cNvPr id="16" name="Picture 15">
            <a:extLst>
              <a:ext uri="{FF2B5EF4-FFF2-40B4-BE49-F238E27FC236}">
                <a16:creationId xmlns:a16="http://schemas.microsoft.com/office/drawing/2014/main" id="{38888D23-0223-4E0F-8CE2-732B88AA3523}"/>
              </a:ext>
            </a:extLst>
          </p:cNvPr>
          <p:cNvPicPr>
            <a:picLocks noChangeAspect="1"/>
          </p:cNvPicPr>
          <p:nvPr/>
        </p:nvPicPr>
        <p:blipFill>
          <a:blip r:embed="rId12"/>
          <a:stretch>
            <a:fillRect/>
          </a:stretch>
        </p:blipFill>
        <p:spPr>
          <a:xfrm>
            <a:off x="5907278" y="8960031"/>
            <a:ext cx="353411" cy="353411"/>
          </a:xfrm>
          <a:prstGeom prst="rect">
            <a:avLst/>
          </a:prstGeom>
        </p:spPr>
      </p:pic>
      <p:sp>
        <p:nvSpPr>
          <p:cNvPr id="7" name="TextBox 6">
            <a:extLst>
              <a:ext uri="{FF2B5EF4-FFF2-40B4-BE49-F238E27FC236}">
                <a16:creationId xmlns:a16="http://schemas.microsoft.com/office/drawing/2014/main" id="{B3E70120-56FB-1930-F109-E25F5CDF0586}"/>
              </a:ext>
            </a:extLst>
          </p:cNvPr>
          <p:cNvSpPr txBox="1"/>
          <p:nvPr/>
        </p:nvSpPr>
        <p:spPr>
          <a:xfrm>
            <a:off x="-17065" y="881756"/>
            <a:ext cx="756792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b="1" dirty="0">
                <a:latin typeface="Calibri"/>
                <a:ea typeface="Calibri"/>
                <a:cs typeface="Segoe UI"/>
              </a:rPr>
              <a:t>Threshold Concepts</a:t>
            </a:r>
            <a:r>
              <a:rPr lang="en-US" sz="1200" dirty="0">
                <a:latin typeface="Open Sans"/>
                <a:cs typeface="Segoe UI"/>
              </a:rPr>
              <a:t>​</a:t>
            </a:r>
          </a:p>
          <a:p>
            <a:pPr algn="just"/>
            <a:r>
              <a:rPr lang="en-GB" sz="1200" dirty="0">
                <a:latin typeface="Open Sans"/>
                <a:cs typeface="Segoe UI"/>
              </a:rPr>
              <a:t>​</a:t>
            </a:r>
            <a:endParaRPr lang="en-GB" sz="1200" dirty="0">
              <a:latin typeface="Open Sans"/>
              <a:ea typeface="Open Sans"/>
              <a:cs typeface="Segoe UI"/>
            </a:endParaRPr>
          </a:p>
          <a:p>
            <a:pPr algn="just"/>
            <a:r>
              <a:rPr lang="en-GB" sz="1200" dirty="0">
                <a:cs typeface="Segoe UI"/>
              </a:rPr>
              <a:t>To equip children with a breadth and depth of knowledge, the curriculum embeds these </a:t>
            </a:r>
            <a:r>
              <a:rPr lang="en-GB" sz="1200" b="1" dirty="0">
                <a:cs typeface="Segoe UI"/>
              </a:rPr>
              <a:t>threshold concepts </a:t>
            </a:r>
            <a:r>
              <a:rPr lang="en-GB" sz="1200" dirty="0">
                <a:cs typeface="Segoe UI"/>
              </a:rPr>
              <a:t>and </a:t>
            </a:r>
            <a:r>
              <a:rPr lang="en-GB" sz="1200" b="1" dirty="0">
                <a:cs typeface="Segoe UI"/>
              </a:rPr>
              <a:t>key areas </a:t>
            </a:r>
            <a:r>
              <a:rPr lang="en-GB" sz="1200" dirty="0">
                <a:cs typeface="Segoe UI"/>
              </a:rPr>
              <a:t>through the completion of three projects in each year group: </a:t>
            </a:r>
            <a:endParaRPr lang="en-GB" sz="1200" dirty="0">
              <a:ea typeface="Calibri"/>
              <a:cs typeface="Segoe UI"/>
            </a:endParaRPr>
          </a:p>
        </p:txBody>
      </p:sp>
      <p:sp>
        <p:nvSpPr>
          <p:cNvPr id="17" name="TextBox 16">
            <a:extLst>
              <a:ext uri="{FF2B5EF4-FFF2-40B4-BE49-F238E27FC236}">
                <a16:creationId xmlns:a16="http://schemas.microsoft.com/office/drawing/2014/main" id="{3E9886E9-9B40-A3FE-0FD9-60C073254F37}"/>
              </a:ext>
            </a:extLst>
          </p:cNvPr>
          <p:cNvSpPr txBox="1"/>
          <p:nvPr/>
        </p:nvSpPr>
        <p:spPr>
          <a:xfrm>
            <a:off x="-17071" y="6800306"/>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200">
                <a:cs typeface="Segoe UI"/>
              </a:rPr>
              <a:t>​</a:t>
            </a:r>
          </a:p>
          <a:p>
            <a:pPr algn="just"/>
            <a:r>
              <a:rPr lang="en-GB" sz="1200" b="1">
                <a:cs typeface="Segoe UI"/>
              </a:rPr>
              <a:t>Key Areas:</a:t>
            </a:r>
            <a:r>
              <a:rPr lang="en-US" sz="1200">
                <a:cs typeface="Segoe UI"/>
              </a:rPr>
              <a:t>​</a:t>
            </a:r>
          </a:p>
        </p:txBody>
      </p:sp>
    </p:spTree>
    <p:extLst>
      <p:ext uri="{BB962C8B-B14F-4D97-AF65-F5344CB8AC3E}">
        <p14:creationId xmlns:p14="http://schemas.microsoft.com/office/powerpoint/2010/main" val="2034811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DE2998CC-A535-9337-81B0-803572CA6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787788266"/>
              </p:ext>
            </p:extLst>
          </p:nvPr>
        </p:nvGraphicFramePr>
        <p:xfrm>
          <a:off x="127221" y="1570300"/>
          <a:ext cx="7320610" cy="8435119"/>
        </p:xfrm>
        <a:graphic>
          <a:graphicData uri="http://schemas.openxmlformats.org/drawingml/2006/table">
            <a:tbl>
              <a:tblPr firstRow="1" bandRow="1">
                <a:tableStyleId>{6E25E649-3F16-4E02-A733-19D2CDBF48F0}</a:tableStyleId>
              </a:tblPr>
              <a:tblGrid>
                <a:gridCol w="646136">
                  <a:extLst>
                    <a:ext uri="{9D8B030D-6E8A-4147-A177-3AD203B41FA5}">
                      <a16:colId xmlns:a16="http://schemas.microsoft.com/office/drawing/2014/main" val="4071917207"/>
                    </a:ext>
                  </a:extLst>
                </a:gridCol>
                <a:gridCol w="375098">
                  <a:extLst>
                    <a:ext uri="{9D8B030D-6E8A-4147-A177-3AD203B41FA5}">
                      <a16:colId xmlns:a16="http://schemas.microsoft.com/office/drawing/2014/main" val="4189815118"/>
                    </a:ext>
                  </a:extLst>
                </a:gridCol>
                <a:gridCol w="415638">
                  <a:extLst>
                    <a:ext uri="{9D8B030D-6E8A-4147-A177-3AD203B41FA5}">
                      <a16:colId xmlns:a16="http://schemas.microsoft.com/office/drawing/2014/main" val="2882456411"/>
                    </a:ext>
                  </a:extLst>
                </a:gridCol>
                <a:gridCol w="1637382">
                  <a:extLst>
                    <a:ext uri="{9D8B030D-6E8A-4147-A177-3AD203B41FA5}">
                      <a16:colId xmlns:a16="http://schemas.microsoft.com/office/drawing/2014/main" val="3146045241"/>
                    </a:ext>
                  </a:extLst>
                </a:gridCol>
                <a:gridCol w="400466">
                  <a:extLst>
                    <a:ext uri="{9D8B030D-6E8A-4147-A177-3AD203B41FA5}">
                      <a16:colId xmlns:a16="http://schemas.microsoft.com/office/drawing/2014/main" val="3991867393"/>
                    </a:ext>
                  </a:extLst>
                </a:gridCol>
                <a:gridCol w="1740113">
                  <a:extLst>
                    <a:ext uri="{9D8B030D-6E8A-4147-A177-3AD203B41FA5}">
                      <a16:colId xmlns:a16="http://schemas.microsoft.com/office/drawing/2014/main" val="96208107"/>
                    </a:ext>
                  </a:extLst>
                </a:gridCol>
                <a:gridCol w="415035">
                  <a:extLst>
                    <a:ext uri="{9D8B030D-6E8A-4147-A177-3AD203B41FA5}">
                      <a16:colId xmlns:a16="http://schemas.microsoft.com/office/drawing/2014/main" val="4243711080"/>
                    </a:ext>
                  </a:extLst>
                </a:gridCol>
                <a:gridCol w="1690742">
                  <a:extLst>
                    <a:ext uri="{9D8B030D-6E8A-4147-A177-3AD203B41FA5}">
                      <a16:colId xmlns:a16="http://schemas.microsoft.com/office/drawing/2014/main" val="1334848434"/>
                    </a:ext>
                  </a:extLst>
                </a:gridCol>
              </a:tblGrid>
              <a:tr h="355564">
                <a:tc gridSpan="8">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Curriculum Coverage</a:t>
                      </a: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lnL>
                      <a:noFill/>
                    </a:lnL>
                    <a:lnR>
                      <a:noFill/>
                    </a:lnR>
                    <a:lnT w="254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088175293"/>
                  </a:ext>
                </a:extLst>
              </a:tr>
              <a:tr h="1330668">
                <a:tc rowSpan="2">
                  <a:txBody>
                    <a:bodyPr/>
                    <a:lstStyle/>
                    <a:p>
                      <a:pPr algn="ctr"/>
                      <a:r>
                        <a:rPr lang="en-GB" sz="1200" b="1" dirty="0">
                          <a:solidFill>
                            <a:schemeClr val="tx1"/>
                          </a:solidFill>
                        </a:rPr>
                        <a:t>Upper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B838"/>
                    </a:solidFill>
                  </a:tcPr>
                </a:tc>
                <a:tc>
                  <a:txBody>
                    <a:bodyPr/>
                    <a:lstStyle/>
                    <a:p>
                      <a:pPr algn="ctr"/>
                      <a:r>
                        <a:rPr lang="en-GB" sz="1200" b="1" dirty="0"/>
                        <a:t>Y6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lnSpc>
                          <a:spcPct val="107000"/>
                        </a:lnSpc>
                        <a:spcAft>
                          <a:spcPts val="0"/>
                        </a:spcAft>
                      </a:pPr>
                      <a:r>
                        <a:rPr lang="en-GB" sz="900" b="1" dirty="0">
                          <a:solidFill>
                            <a:srgbClr val="FAB838"/>
                          </a:solidFill>
                          <a:effectLst/>
                          <a:latin typeface="Calibri" panose="020F0502020204030204" pitchFamily="34" charset="0"/>
                          <a:ea typeface="Calibri" panose="020F0502020204030204" pitchFamily="34" charset="0"/>
                          <a:cs typeface="Times New Roman" panose="02020603050405020304" pitchFamily="18" charset="0"/>
                        </a:rPr>
                        <a:t>Cooking and nutrition:</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Bolognese</a:t>
                      </a:r>
                    </a:p>
                    <a:p>
                      <a:pPr algn="just">
                        <a:lnSpc>
                          <a:spcPct val="107000"/>
                        </a:lnSpc>
                        <a:spcAft>
                          <a:spcPts val="0"/>
                        </a:spcAft>
                      </a:pP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 for learning:</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Celebrating culture and seasonality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lnSpc>
                          <a:spcPct val="107000"/>
                        </a:lnSpc>
                        <a:spcAft>
                          <a:spcPts val="0"/>
                        </a:spcAft>
                      </a:pPr>
                      <a:r>
                        <a:rPr lang="en-GB" sz="900" b="1" dirty="0">
                          <a:solidFill>
                            <a:srgbClr val="FF0000"/>
                          </a:solidFill>
                          <a:effectLst/>
                          <a:latin typeface="Calibri"/>
                          <a:ea typeface="Calibri" panose="020F0502020204030204" pitchFamily="34" charset="0"/>
                          <a:cs typeface="Times New Roman"/>
                        </a:rPr>
                        <a:t>Mechanical systems:  </a:t>
                      </a:r>
                      <a:r>
                        <a:rPr lang="en-GB" sz="900" b="1" dirty="0">
                          <a:solidFill>
                            <a:srgbClr val="000000"/>
                          </a:solidFill>
                          <a:effectLst/>
                          <a:latin typeface="Calibri"/>
                          <a:ea typeface="Calibri" panose="020F0502020204030204" pitchFamily="34" charset="0"/>
                          <a:cs typeface="Times New Roman"/>
                        </a:rPr>
                        <a:t>A moving toy</a:t>
                      </a:r>
                    </a:p>
                    <a:p>
                      <a:pPr algn="just">
                        <a:lnSpc>
                          <a:spcPct val="107000"/>
                        </a:lnSpc>
                        <a:spcAft>
                          <a:spcPts val="0"/>
                        </a:spcAft>
                      </a:pP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i="1" dirty="0">
                          <a:solidFill>
                            <a:srgbClr val="000000"/>
                          </a:solidFill>
                          <a:effectLst/>
                          <a:latin typeface="Calibri"/>
                          <a:ea typeface="Calibri" panose="020F0502020204030204" pitchFamily="34" charset="0"/>
                          <a:cs typeface="Calibri"/>
                        </a:rPr>
                        <a:t>Focus for learning:</a:t>
                      </a:r>
                      <a:r>
                        <a:rPr lang="en-GB" sz="900" dirty="0">
                          <a:solidFill>
                            <a:srgbClr val="000000"/>
                          </a:solidFill>
                          <a:effectLst/>
                          <a:latin typeface="Calibri"/>
                          <a:ea typeface="Calibri" panose="020F0502020204030204" pitchFamily="34" charset="0"/>
                          <a:cs typeface="Calibri"/>
                        </a:rPr>
                        <a:t> </a:t>
                      </a:r>
                      <a:r>
                        <a:rPr lang="en-GB" sz="900" dirty="0">
                          <a:solidFill>
                            <a:srgbClr val="000000"/>
                          </a:solidFill>
                          <a:effectLst/>
                          <a:latin typeface="Calibri"/>
                          <a:ea typeface="Calibri" panose="020F0502020204030204" pitchFamily="34" charset="0"/>
                          <a:cs typeface="Times New Roman"/>
                        </a:rPr>
                        <a:t>Cams</a:t>
                      </a:r>
                    </a:p>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lnSpc>
                          <a:spcPct val="107000"/>
                        </a:lnSpc>
                        <a:spcAft>
                          <a:spcPts val="0"/>
                        </a:spcAft>
                      </a:pPr>
                      <a:r>
                        <a:rPr lang="en-GB" sz="9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Electrical systems: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alarm to protect a valuable artefact</a:t>
                      </a: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R="635" algn="just">
                        <a:lnSpc>
                          <a:spcPct val="107000"/>
                        </a:lnSpc>
                        <a:spcAft>
                          <a:spcPts val="0"/>
                        </a:spcAft>
                      </a:pPr>
                      <a:r>
                        <a:rPr lang="en-GB"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 for learning:</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More complex circuits and switches (including programming, monitoring and control)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1734076">
                <a:tc vMerge="1">
                  <a:txBody>
                    <a:bodyPr/>
                    <a:lstStyle/>
                    <a:p>
                      <a:endParaRPr lang="en-GB"/>
                    </a:p>
                  </a:txBody>
                  <a:tcPr/>
                </a:tc>
                <a:tc>
                  <a:txBody>
                    <a:bodyPr/>
                    <a:lstStyle/>
                    <a:p>
                      <a:pPr algn="ctr"/>
                      <a:r>
                        <a:rPr lang="en-GB" sz="1200" b="1" dirty="0"/>
                        <a:t>Y5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lnSpc>
                          <a:spcPct val="107000"/>
                        </a:lnSpc>
                        <a:spcAft>
                          <a:spcPts val="0"/>
                        </a:spcAft>
                      </a:pPr>
                      <a:r>
                        <a:rPr lang="en-GB" sz="900" b="1" dirty="0">
                          <a:solidFill>
                            <a:srgbClr val="FAB838"/>
                          </a:solidFill>
                          <a:effectLst/>
                          <a:latin typeface="Calibri"/>
                          <a:ea typeface="Calibri"/>
                          <a:cs typeface="Times New Roman"/>
                        </a:rPr>
                        <a:t>Cooking and nutrition:  </a:t>
                      </a:r>
                      <a:r>
                        <a:rPr lang="en-GB" sz="900" b="1" dirty="0">
                          <a:solidFill>
                            <a:srgbClr val="000000"/>
                          </a:solidFill>
                          <a:effectLst/>
                          <a:latin typeface="Calibri"/>
                          <a:ea typeface="Calibri"/>
                          <a:cs typeface="Times New Roman"/>
                        </a:rPr>
                        <a:t>A yeast-based snack (pretzels) for parents and children participating in…(e.g. Mass, school sports day, Stay and Read)</a:t>
                      </a:r>
                      <a:endPar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 for learning:</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Celebrating culture and seasonality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lnSpc>
                          <a:spcPct val="107000"/>
                        </a:lnSpc>
                        <a:spcAft>
                          <a:spcPts val="0"/>
                        </a:spcAft>
                      </a:pPr>
                      <a:r>
                        <a:rPr lang="en-GB" sz="900" b="1" dirty="0">
                          <a:solidFill>
                            <a:srgbClr val="83519C"/>
                          </a:solidFill>
                          <a:effectLst/>
                          <a:latin typeface="Calibri"/>
                          <a:ea typeface="Calibri"/>
                          <a:cs typeface="Times New Roman"/>
                        </a:rPr>
                        <a:t>Structures: </a:t>
                      </a:r>
                      <a:r>
                        <a:rPr lang="en-GB" sz="900" b="1" dirty="0">
                          <a:solidFill>
                            <a:srgbClr val="000000"/>
                          </a:solidFill>
                          <a:effectLst/>
                          <a:latin typeface="Calibri"/>
                          <a:ea typeface="Calibri"/>
                          <a:cs typeface="Times New Roman"/>
                        </a:rPr>
                        <a:t>A small-scale bird hide for children to use in the school wildlife area/pavilion for the local park</a:t>
                      </a:r>
                    </a:p>
                    <a:p>
                      <a:pPr algn="just">
                        <a:lnSpc>
                          <a:spcPct val="107000"/>
                        </a:lnSpc>
                        <a:spcAft>
                          <a:spcPts val="0"/>
                        </a:spcAft>
                      </a:pP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 for learning:</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Frame structures</a:t>
                      </a:r>
                    </a:p>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lnSpc>
                          <a:spcPct val="107000"/>
                        </a:lnSpc>
                        <a:spcAft>
                          <a:spcPts val="0"/>
                        </a:spcAft>
                      </a:pPr>
                      <a:r>
                        <a:rPr lang="en-GB" sz="900" b="1" dirty="0">
                          <a:solidFill>
                            <a:srgbClr val="00B0F0"/>
                          </a:solidFill>
                          <a:effectLst/>
                          <a:latin typeface="Calibri"/>
                          <a:ea typeface="Calibri"/>
                          <a:cs typeface="Times New Roman"/>
                        </a:rPr>
                        <a:t>Textiles: </a:t>
                      </a:r>
                      <a:r>
                        <a:rPr lang="en-GB" sz="900" b="1" dirty="0">
                          <a:solidFill>
                            <a:srgbClr val="000000"/>
                          </a:solidFill>
                          <a:effectLst/>
                          <a:latin typeface="Calibri"/>
                          <a:ea typeface="Calibri"/>
                          <a:cs typeface="Times New Roman"/>
                        </a:rPr>
                        <a:t>A tablet case</a:t>
                      </a:r>
                      <a:endPar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R="635" algn="just">
                        <a:lnSpc>
                          <a:spcPct val="107000"/>
                        </a:lnSpc>
                        <a:spcAft>
                          <a:spcPts val="0"/>
                        </a:spcAft>
                      </a:pPr>
                      <a:r>
                        <a:rPr lang="en-GB" sz="900" i="1" dirty="0">
                          <a:solidFill>
                            <a:srgbClr val="000000"/>
                          </a:solidFill>
                          <a:effectLst/>
                          <a:latin typeface="Calibri"/>
                          <a:ea typeface="Calibri" panose="020F0502020204030204" pitchFamily="34" charset="0"/>
                          <a:cs typeface="Calibri"/>
                        </a:rPr>
                        <a:t>Focus for learning:</a:t>
                      </a:r>
                      <a:r>
                        <a:rPr lang="en-GB" sz="900" dirty="0">
                          <a:solidFill>
                            <a:srgbClr val="000000"/>
                          </a:solidFill>
                          <a:effectLst/>
                          <a:latin typeface="Calibri"/>
                          <a:ea typeface="Calibri" panose="020F0502020204030204" pitchFamily="34" charset="0"/>
                          <a:cs typeface="Calibri"/>
                        </a:rPr>
                        <a:t> Fastenings</a:t>
                      </a:r>
                      <a:r>
                        <a:rPr lang="en-GB" sz="900" dirty="0">
                          <a:solidFill>
                            <a:srgbClr val="000000"/>
                          </a:solidFill>
                          <a:effectLst/>
                          <a:latin typeface="Calibri"/>
                          <a:ea typeface="Calibri" panose="020F0502020204030204" pitchFamily="34" charset="0"/>
                          <a:cs typeface="Times New Roman"/>
                        </a:rPr>
                        <a:t> (including computer-aided design)</a:t>
                      </a:r>
                    </a:p>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3286614"/>
                  </a:ext>
                </a:extLst>
              </a:tr>
              <a:tr h="1396544">
                <a:tc rowSpan="2">
                  <a:txBody>
                    <a:bodyPr/>
                    <a:lstStyle/>
                    <a:p>
                      <a:pPr algn="ctr"/>
                      <a:r>
                        <a:rPr lang="en-GB" sz="1200" b="1" dirty="0"/>
                        <a:t>Lower KS2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200" b="1" dirty="0"/>
                        <a:t>Y4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lnSpc>
                          <a:spcPct val="107000"/>
                        </a:lnSpc>
                        <a:spcAft>
                          <a:spcPts val="0"/>
                        </a:spcAft>
                      </a:pPr>
                      <a:r>
                        <a:rPr lang="en-GB" sz="900" b="1" dirty="0">
                          <a:solidFill>
                            <a:srgbClr val="FAB838"/>
                          </a:solidFill>
                          <a:effectLst/>
                          <a:latin typeface="Calibri" panose="020F0502020204030204" pitchFamily="34" charset="0"/>
                          <a:ea typeface="Calibri" panose="020F0502020204030204" pitchFamily="34" charset="0"/>
                          <a:cs typeface="Times New Roman" panose="02020603050405020304" pitchFamily="18" charset="0"/>
                        </a:rPr>
                        <a:t>Cooking and nutrition: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puff pastry tart using seasonal vegetables and fruit/A pizza using seasonal vegetables and fruit</a:t>
                      </a:r>
                    </a:p>
                    <a:p>
                      <a:pPr algn="just">
                        <a:lnSpc>
                          <a:spcPct val="107000"/>
                        </a:lnSpc>
                        <a:spcAft>
                          <a:spcPts val="0"/>
                        </a:spcAft>
                      </a:pP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i="1" dirty="0">
                          <a:solidFill>
                            <a:srgbClr val="000000"/>
                          </a:solidFill>
                          <a:effectLst/>
                          <a:latin typeface="Calibri"/>
                          <a:ea typeface="Calibri"/>
                          <a:cs typeface="Calibri"/>
                        </a:rPr>
                        <a:t>Focus for learning:</a:t>
                      </a:r>
                      <a:r>
                        <a:rPr lang="en-GB" sz="900" dirty="0">
                          <a:solidFill>
                            <a:srgbClr val="000000"/>
                          </a:solidFill>
                          <a:effectLst/>
                          <a:latin typeface="Calibri"/>
                          <a:ea typeface="Calibri"/>
                          <a:cs typeface="Calibri"/>
                        </a:rPr>
                        <a:t> </a:t>
                      </a:r>
                      <a:r>
                        <a:rPr lang="en-GB" sz="900" dirty="0">
                          <a:solidFill>
                            <a:srgbClr val="000000"/>
                          </a:solidFill>
                          <a:effectLst/>
                          <a:latin typeface="Calibri"/>
                          <a:ea typeface="Calibri"/>
                          <a:cs typeface="Times New Roman"/>
                        </a:rPr>
                        <a:t>Healthy and varied diet and culture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lnSpc>
                          <a:spcPct val="107000"/>
                        </a:lnSpc>
                        <a:spcAft>
                          <a:spcPts val="0"/>
                        </a:spcAft>
                      </a:pPr>
                      <a:r>
                        <a:rPr lang="en-GB" sz="9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Electrical systems: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night light for a sibling or friend</a:t>
                      </a:r>
                    </a:p>
                    <a:p>
                      <a:pPr algn="just">
                        <a:lnSpc>
                          <a:spcPct val="107000"/>
                        </a:lnSpc>
                        <a:spcAft>
                          <a:spcPts val="0"/>
                        </a:spcAft>
                      </a:pP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 for learning:</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Simple circuits and switches (including programming and control)</a:t>
                      </a: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lnSpc>
                          <a:spcPct val="107000"/>
                        </a:lnSpc>
                        <a:spcAft>
                          <a:spcPts val="0"/>
                        </a:spcAft>
                      </a:pPr>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Mechanical systems: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greeting card</a:t>
                      </a:r>
                    </a:p>
                    <a:p>
                      <a:pPr algn="just">
                        <a:lnSpc>
                          <a:spcPct val="107000"/>
                        </a:lnSpc>
                        <a:spcAft>
                          <a:spcPts val="0"/>
                        </a:spcAft>
                      </a:pP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 for learning:</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Levers and linkages</a:t>
                      </a: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51148411"/>
                  </a:ext>
                </a:extLst>
              </a:tr>
              <a:tr h="1357980">
                <a:tc vMerge="1">
                  <a:txBody>
                    <a:bodyPr/>
                    <a:lstStyle/>
                    <a:p>
                      <a:endParaRPr lang="en-GB"/>
                    </a:p>
                  </a:txBody>
                  <a:tcPr/>
                </a:tc>
                <a:tc>
                  <a:txBody>
                    <a:bodyPr/>
                    <a:lstStyle/>
                    <a:p>
                      <a:pPr algn="ctr"/>
                      <a:r>
                        <a:rPr lang="en-GB" sz="1200" b="1" dirty="0"/>
                        <a:t>Y3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AB838"/>
                          </a:solidFill>
                          <a:effectLst/>
                          <a:uLnTx/>
                          <a:uFillTx/>
                          <a:latin typeface="Calibri"/>
                          <a:ea typeface="Calibri"/>
                          <a:cs typeface="Times New Roman"/>
                        </a:rPr>
                        <a:t>Cooking and nutrition: </a:t>
                      </a:r>
                      <a:r>
                        <a:rPr kumimoji="0" lang="en-GB" sz="900" b="1" i="0" u="none" strike="noStrike" kern="1200" cap="none" spc="0" normalizeH="0" baseline="0" noProof="0" dirty="0">
                          <a:ln>
                            <a:noFill/>
                          </a:ln>
                          <a:solidFill>
                            <a:srgbClr val="000000"/>
                          </a:solidFill>
                          <a:effectLst/>
                          <a:uLnTx/>
                          <a:uFillTx/>
                          <a:latin typeface="Calibri"/>
                          <a:ea typeface="Calibri"/>
                          <a:cs typeface="Times New Roman"/>
                        </a:rPr>
                        <a:t>A bread-based product (wrap, sandwich, roll, blini, toastie</a:t>
                      </a:r>
                      <a:r>
                        <a:rPr lang="en-GB" sz="900" b="1" i="0" u="none" strike="noStrike" kern="1200" cap="none" spc="0" normalizeH="0" baseline="0" noProof="0" dirty="0">
                          <a:ln>
                            <a:noFill/>
                          </a:ln>
                          <a:solidFill>
                            <a:srgbClr val="000000"/>
                          </a:solidFill>
                          <a:effectLst/>
                          <a:uLnTx/>
                          <a:uFillTx/>
                          <a:latin typeface="Calibri"/>
                          <a:ea typeface="Calibri"/>
                          <a:cs typeface="Times New Roman"/>
                        </a:rPr>
                        <a:t>)</a:t>
                      </a:r>
                      <a:endPar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Focus for learning:</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Healthy and varied diet</a:t>
                      </a:r>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83519C"/>
                          </a:solidFill>
                          <a:effectLst/>
                          <a:uLnTx/>
                          <a:uFillTx/>
                          <a:latin typeface="Calibri"/>
                          <a:ea typeface="Calibri"/>
                          <a:cs typeface="Times New Roman"/>
                        </a:rPr>
                        <a:t>Structures: </a:t>
                      </a:r>
                      <a:r>
                        <a:rPr kumimoji="0" lang="en-GB" sz="900" b="1" i="0" u="none" strike="noStrike" kern="1200" cap="none" spc="0" normalizeH="0" baseline="0" noProof="0" dirty="0">
                          <a:ln>
                            <a:noFill/>
                          </a:ln>
                          <a:solidFill>
                            <a:srgbClr val="000000"/>
                          </a:solidFill>
                          <a:effectLst/>
                          <a:uLnTx/>
                          <a:uFillTx/>
                          <a:latin typeface="Calibri"/>
                          <a:ea typeface="Calibri"/>
                          <a:cs typeface="Times New Roman"/>
                        </a:rPr>
                        <a:t>CAD-based packaging to protect and display a food product for sale</a:t>
                      </a:r>
                    </a:p>
                    <a:p>
                      <a:pPr marL="0" marR="0" lvl="0" indent="0" algn="just" defTabSz="755934"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Focus for learning:</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Shell structures (including computer aided design)</a:t>
                      </a:r>
                    </a:p>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rtl="0" eaLnBrk="1" fontAlgn="auto" latinLnBrk="0" hangingPunct="1">
                        <a:lnSpc>
                          <a:spcPct val="107000"/>
                        </a:lnSpc>
                        <a:spcBef>
                          <a:spcPts val="0"/>
                        </a:spcBef>
                        <a:spcAft>
                          <a:spcPts val="0"/>
                        </a:spcAft>
                        <a:buClrTx/>
                        <a:buSzTx/>
                        <a:buFontTx/>
                        <a:buNone/>
                      </a:pPr>
                      <a:r>
                        <a:rPr kumimoji="0" lang="en-GB" sz="900" b="1" i="0" u="none" strike="noStrike" kern="1200" cap="none" spc="0" normalizeH="0" baseline="0" noProof="0" dirty="0">
                          <a:ln>
                            <a:noFill/>
                          </a:ln>
                          <a:solidFill>
                            <a:srgbClr val="00B0F0"/>
                          </a:solidFill>
                          <a:effectLst/>
                          <a:uLnTx/>
                          <a:uFillTx/>
                          <a:latin typeface="Calibri"/>
                          <a:ea typeface="Calibri"/>
                          <a:cs typeface="Times New Roman"/>
                        </a:rPr>
                        <a:t>Textiles: </a:t>
                      </a:r>
                      <a:r>
                        <a:rPr kumimoji="0" lang="en-GB" sz="900" b="1" i="0" u="none" strike="noStrike" kern="1200" cap="none" spc="0" normalizeH="0" baseline="0" noProof="0" dirty="0">
                          <a:ln>
                            <a:noFill/>
                          </a:ln>
                          <a:solidFill>
                            <a:srgbClr val="000000"/>
                          </a:solidFill>
                          <a:effectLst/>
                          <a:uLnTx/>
                          <a:uFillTx/>
                          <a:latin typeface="Calibri"/>
                          <a:ea typeface="Calibri"/>
                          <a:cs typeface="Times New Roman"/>
                        </a:rPr>
                        <a:t>A </a:t>
                      </a:r>
                      <a:r>
                        <a:rPr lang="en-GB" sz="900" b="1" i="0" u="none" strike="noStrike" kern="1200" cap="none" spc="0" normalizeH="0" baseline="0" noProof="0" dirty="0">
                          <a:ln>
                            <a:noFill/>
                          </a:ln>
                          <a:solidFill>
                            <a:srgbClr val="000000"/>
                          </a:solidFill>
                          <a:effectLst/>
                          <a:uLnTx/>
                          <a:uFillTx/>
                          <a:latin typeface="Calibri"/>
                          <a:ea typeface="Calibri"/>
                          <a:cs typeface="Times New Roman"/>
                        </a:rPr>
                        <a:t>stuffed toy for a younger child</a:t>
                      </a:r>
                      <a:endParaRPr kumimoji="0" lang="en-GB" sz="900" b="1"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just" defTabSz="755934"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Focus for learning:</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2-D shape to 3-D product</a:t>
                      </a:r>
                    </a:p>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02947492"/>
                  </a:ext>
                </a:extLst>
              </a:tr>
              <a:tr h="1236948">
                <a:tc rowSpan="2">
                  <a:txBody>
                    <a:bodyPr/>
                    <a:lstStyle/>
                    <a:p>
                      <a:pPr algn="ctr"/>
                      <a:r>
                        <a:rPr lang="en-GB" sz="1200" b="1" dirty="0">
                          <a:solidFill>
                            <a:schemeClr val="tx1"/>
                          </a:solidFill>
                        </a:rPr>
                        <a:t>KS1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B838"/>
                    </a:solidFill>
                  </a:tcPr>
                </a:tc>
                <a:tc>
                  <a:txBody>
                    <a:bodyPr/>
                    <a:lstStyle/>
                    <a:p>
                      <a:pPr algn="ctr"/>
                      <a:r>
                        <a:rPr lang="en-GB" sz="1200" b="1" dirty="0"/>
                        <a:t>Y2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AB838"/>
                          </a:solidFill>
                          <a:effectLst/>
                          <a:uLnTx/>
                          <a:uFillTx/>
                          <a:latin typeface="Calibri" panose="020F0502020204030204" pitchFamily="34" charset="0"/>
                          <a:ea typeface="Calibri" panose="020F0502020204030204" pitchFamily="34" charset="0"/>
                          <a:cs typeface="Times New Roman" panose="02020603050405020304" pitchFamily="18" charset="0"/>
                        </a:rPr>
                        <a:t>Cooking and nutrition: </a:t>
                      </a: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 Rainbow Salad</a:t>
                      </a:r>
                    </a:p>
                    <a:p>
                      <a:pPr marL="0" marR="0" lvl="0" indent="0" algn="just" defTabSz="755934"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Focus for learning:</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Preparing fruit and vegetables</a:t>
                      </a:r>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0000"/>
                          </a:solidFill>
                          <a:effectLst/>
                          <a:uLnTx/>
                          <a:uFillTx/>
                          <a:latin typeface="Calibri"/>
                          <a:ea typeface="Calibri"/>
                          <a:cs typeface="Times New Roman"/>
                        </a:rPr>
                        <a:t>Mechanisms: </a:t>
                      </a:r>
                      <a:r>
                        <a:rPr kumimoji="0" lang="en-GB" sz="900" b="1" i="0" u="none" strike="noStrike" kern="1200" cap="none" spc="0" normalizeH="0" baseline="0" noProof="0" dirty="0">
                          <a:ln>
                            <a:noFill/>
                          </a:ln>
                          <a:solidFill>
                            <a:srgbClr val="000000"/>
                          </a:solidFill>
                          <a:effectLst/>
                          <a:uLnTx/>
                          <a:uFillTx/>
                          <a:latin typeface="Calibri"/>
                          <a:ea typeface="Calibri"/>
                          <a:cs typeface="Times New Roman"/>
                        </a:rPr>
                        <a:t>A small wheeled trolley that will carry tools to use in a school garden or for a character in a story</a:t>
                      </a:r>
                    </a:p>
                    <a:p>
                      <a:pPr marL="0" marR="0" lvl="0" indent="0" algn="just" defTabSz="755934"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a:ea typeface="Calibri"/>
                        <a:cs typeface="Times New Roman"/>
                      </a:endParaRPr>
                    </a:p>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000000"/>
                          </a:solidFill>
                          <a:effectLst/>
                          <a:uLnTx/>
                          <a:uFillTx/>
                          <a:latin typeface="Calibri"/>
                          <a:ea typeface="Calibri"/>
                          <a:cs typeface="Calibri"/>
                        </a:rPr>
                        <a:t>Focus for learning:</a:t>
                      </a:r>
                      <a:r>
                        <a:rPr kumimoji="0" lang="en-GB" sz="900" b="0" i="0" u="none" strike="noStrike" kern="1200" cap="none" spc="0" normalizeH="0" baseline="0" noProof="0" dirty="0">
                          <a:ln>
                            <a:noFill/>
                          </a:ln>
                          <a:solidFill>
                            <a:srgbClr val="000000"/>
                          </a:solidFill>
                          <a:effectLst/>
                          <a:uLnTx/>
                          <a:uFillTx/>
                          <a:latin typeface="Calibri"/>
                          <a:ea typeface="Calibri"/>
                          <a:cs typeface="Calibri"/>
                        </a:rPr>
                        <a:t> </a:t>
                      </a:r>
                      <a:r>
                        <a:rPr kumimoji="0" lang="en-GB" sz="9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GriffithGothic-Regular"/>
                        </a:rPr>
                        <a:t>Wheels and axles</a:t>
                      </a:r>
                      <a:endParaRPr kumimoji="0" lang="en-GB" sz="9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endParaRPr>
                    </a:p>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905" marR="0" lvl="0" indent="0" algn="just" defTabSz="755934"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B0F0"/>
                          </a:solidFill>
                          <a:effectLst/>
                          <a:uLnTx/>
                          <a:uFillTx/>
                          <a:latin typeface="Calibri" panose="020F0502020204030204" pitchFamily="34" charset="0"/>
                          <a:ea typeface="Calibri" panose="020F0502020204030204" pitchFamily="34" charset="0"/>
                          <a:cs typeface="Times New Roman" panose="02020603050405020304" pitchFamily="18" charset="0"/>
                        </a:rPr>
                        <a:t>Textiles: </a:t>
                      </a: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 puppet to retell a story</a:t>
                      </a:r>
                    </a:p>
                    <a:p>
                      <a:pPr marL="1905" marR="0" lvl="0" indent="0" algn="just" defTabSz="755934"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905" marR="0" lvl="0" indent="0" algn="just" defTabSz="755934" rtl="0" eaLnBrk="1" fontAlgn="auto" latinLnBrk="0" hangingPunct="1">
                        <a:lnSpc>
                          <a:spcPct val="107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Focus for learning:</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Template and joining techniques</a:t>
                      </a: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33988441"/>
                  </a:ext>
                </a:extLst>
              </a:tr>
              <a:tr h="1004447">
                <a:tc vMerge="1">
                  <a:txBody>
                    <a:bodyPr/>
                    <a:lstStyle/>
                    <a:p>
                      <a:endParaRPr lang="en-GB"/>
                    </a:p>
                  </a:txBody>
                  <a:tcPr/>
                </a:tc>
                <a:tc>
                  <a:txBody>
                    <a:bodyPr/>
                    <a:lstStyle/>
                    <a:p>
                      <a:pPr algn="ctr"/>
                      <a:r>
                        <a:rPr lang="en-GB" sz="1200" b="1" dirty="0"/>
                        <a:t>Y1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GB" sz="10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AB838"/>
                          </a:solidFill>
                          <a:effectLst/>
                          <a:uLnTx/>
                          <a:uFillTx/>
                          <a:latin typeface="Calibri" panose="020F0502020204030204" pitchFamily="34" charset="0"/>
                          <a:ea typeface="Calibri" panose="020F0502020204030204" pitchFamily="34" charset="0"/>
                          <a:cs typeface="Times New Roman" panose="02020603050405020304" pitchFamily="18" charset="0"/>
                        </a:rPr>
                        <a:t>Cooking and nutrition: </a:t>
                      </a:r>
                      <a:r>
                        <a:rPr kumimoji="0" lang="en-GB" sz="9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 smoothie</a:t>
                      </a: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0"/>
                        </a:spcAft>
                        <a:buClrTx/>
                        <a:buSzTx/>
                        <a:buFontTx/>
                        <a:buNone/>
                        <a:tabLst/>
                        <a:defRPr/>
                      </a:pPr>
                      <a:r>
                        <a:rPr kumimoji="0" lang="en-GB" sz="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Focus for learning:</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Preparing fruit and vegetables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lnSpc>
                          <a:spcPct val="107000"/>
                        </a:lnSpc>
                        <a:spcAft>
                          <a:spcPts val="0"/>
                        </a:spcAft>
                      </a:pPr>
                      <a:r>
                        <a:rPr lang="en-GB" sz="900" b="1" dirty="0">
                          <a:solidFill>
                            <a:srgbClr val="83519C"/>
                          </a:solidFill>
                          <a:effectLst/>
                          <a:latin typeface="Calibri"/>
                          <a:ea typeface="Calibri"/>
                          <a:cs typeface="Times New Roman"/>
                        </a:rPr>
                        <a:t>Structures: </a:t>
                      </a:r>
                      <a:r>
                        <a:rPr lang="en-GB" sz="900" b="1" dirty="0">
                          <a:solidFill>
                            <a:srgbClr val="000000"/>
                          </a:solidFill>
                          <a:effectLst/>
                          <a:latin typeface="Calibri"/>
                          <a:ea typeface="Calibri"/>
                          <a:cs typeface="Times New Roman"/>
                        </a:rPr>
                        <a:t>A strong chair for Baby Bear</a:t>
                      </a:r>
                      <a:endParaRPr lang="en-GB" sz="900" dirty="0">
                        <a:solidFill>
                          <a:srgbClr val="000000"/>
                        </a:solidFill>
                        <a:effectLst/>
                        <a:latin typeface="Calibri"/>
                        <a:ea typeface="Calibri"/>
                        <a:cs typeface="Times New Roman"/>
                      </a:endParaRPr>
                    </a:p>
                    <a:p>
                      <a:pPr marL="1270" algn="just">
                        <a:lnSpc>
                          <a:spcPct val="107000"/>
                        </a:lnSpc>
                        <a:spcAft>
                          <a:spcPts val="0"/>
                        </a:spcAft>
                      </a:pPr>
                      <a:r>
                        <a:rPr lang="en-GB" sz="9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Focus for learning:</a:t>
                      </a:r>
                      <a:r>
                        <a:rPr lang="en-GB"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Free standing structure</a:t>
                      </a: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a:lnSpc>
                          <a:spcPct val="107000"/>
                        </a:lnSpc>
                        <a:spcAft>
                          <a:spcPts val="0"/>
                        </a:spcAft>
                      </a:pPr>
                      <a:r>
                        <a:rPr lang="en-GB" sz="9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Mechanisms: </a:t>
                      </a:r>
                      <a:r>
                        <a:rPr lang="en-GB" sz="9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moving storyboard to retell a fairy tale to the class</a:t>
                      </a:r>
                      <a:endParaRPr lang="en-GB"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900" i="1" dirty="0">
                          <a:solidFill>
                            <a:srgbClr val="000000"/>
                          </a:solidFill>
                          <a:effectLst/>
                          <a:latin typeface="Calibri"/>
                          <a:ea typeface="Calibri"/>
                          <a:cs typeface="Calibri"/>
                        </a:rPr>
                        <a:t>Focus for learning:</a:t>
                      </a:r>
                      <a:r>
                        <a:rPr lang="en-GB" sz="900" dirty="0">
                          <a:solidFill>
                            <a:srgbClr val="000000"/>
                          </a:solidFill>
                          <a:effectLst/>
                          <a:latin typeface="Calibri"/>
                          <a:ea typeface="Calibri"/>
                          <a:cs typeface="Calibri"/>
                        </a:rPr>
                        <a:t> </a:t>
                      </a:r>
                      <a:r>
                        <a:rPr lang="en-GB" sz="900" dirty="0">
                          <a:solidFill>
                            <a:srgbClr val="000000"/>
                          </a:solidFill>
                          <a:effectLst/>
                          <a:latin typeface="Calibri"/>
                          <a:ea typeface="Times New Roman" panose="02020603050405020304" pitchFamily="18" charset="0"/>
                          <a:cs typeface="GriffithGothic-Regular"/>
                        </a:rPr>
                        <a:t>Sliders and levers</a:t>
                      </a:r>
                      <a:endParaRPr lang="en-GB" sz="900" dirty="0">
                        <a:solidFill>
                          <a:srgbClr val="000000"/>
                        </a:solidFill>
                        <a:effectLst/>
                        <a:latin typeface="Calibri"/>
                        <a:ea typeface="Calibri" panose="020F0502020204030204" pitchFamily="34" charset="0"/>
                        <a:cs typeface="Times New Roman" panose="02020603050405020304" pitchFamily="18" charset="0"/>
                      </a:endParaRPr>
                    </a:p>
                    <a:p>
                      <a:pPr marL="0" marR="0" lvl="0" indent="0" algn="just" defTabSz="755934" rtl="0" eaLnBrk="1" fontAlgn="auto" latinLnBrk="0" hangingPunct="1">
                        <a:lnSpc>
                          <a:spcPct val="107000"/>
                        </a:lnSpc>
                        <a:spcBef>
                          <a:spcPts val="0"/>
                        </a:spcBef>
                        <a:spcAft>
                          <a:spcPts val="0"/>
                        </a:spcAft>
                        <a:buClrTx/>
                        <a:buSzTx/>
                        <a:buFontTx/>
                        <a:buNone/>
                        <a:tabLst/>
                        <a:defRPr/>
                      </a:pPr>
                      <a:endParaRPr lang="en-GB" sz="9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11609948"/>
                  </a:ext>
                </a:extLst>
              </a:tr>
            </a:tbl>
          </a:graphicData>
        </a:graphic>
      </p:graphicFrame>
      <p:sp>
        <p:nvSpPr>
          <p:cNvPr id="3" name="TextBox 2">
            <a:extLst>
              <a:ext uri="{FF2B5EF4-FFF2-40B4-BE49-F238E27FC236}">
                <a16:creationId xmlns:a16="http://schemas.microsoft.com/office/drawing/2014/main" id="{9DAA6775-15D2-0FBC-8F72-CEDE3ED5C752}"/>
              </a:ext>
            </a:extLst>
          </p:cNvPr>
          <p:cNvSpPr txBox="1"/>
          <p:nvPr/>
        </p:nvSpPr>
        <p:spPr>
          <a:xfrm>
            <a:off x="24674" y="1016301"/>
            <a:ext cx="7558636" cy="553998"/>
          </a:xfrm>
          <a:prstGeom prst="rect">
            <a:avLst/>
          </a:prstGeom>
          <a:noFill/>
        </p:spPr>
        <p:txBody>
          <a:bodyPr wrap="square" rtlCol="0">
            <a:spAutoFit/>
          </a:bodyPr>
          <a:lstStyle/>
          <a:p>
            <a:pPr algn="ctr"/>
            <a:r>
              <a:rPr lang="en-GB" sz="1000" b="1" i="1" dirty="0">
                <a:solidFill>
                  <a:srgbClr val="E97805"/>
                </a:solidFill>
                <a:latin typeface="Open Sans" panose="020B0606030504020204" pitchFamily="34" charset="0"/>
                <a:ea typeface="Open Sans" panose="020B0606030504020204" pitchFamily="34" charset="0"/>
                <a:cs typeface="Open Sans" panose="020B0606030504020204" pitchFamily="34" charset="0"/>
              </a:rPr>
              <a:t>“If you want to eat well, you have to cook yourself, there’s no magic to it.” </a:t>
            </a:r>
          </a:p>
          <a:p>
            <a:pPr algn="ctr"/>
            <a:endParaRPr lang="en-GB" sz="1000" b="1" dirty="0">
              <a:solidFill>
                <a:srgbClr val="E97805"/>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1000" b="1" dirty="0">
                <a:solidFill>
                  <a:srgbClr val="E97805"/>
                </a:solidFill>
                <a:latin typeface="Open Sans" panose="020B0606030504020204" pitchFamily="34" charset="0"/>
                <a:ea typeface="Open Sans" panose="020B0606030504020204" pitchFamily="34" charset="0"/>
                <a:cs typeface="Open Sans" panose="020B0606030504020204" pitchFamily="34" charset="0"/>
              </a:rPr>
              <a:t>Jamie Oliver</a:t>
            </a:r>
          </a:p>
        </p:txBody>
      </p:sp>
      <p:pic>
        <p:nvPicPr>
          <p:cNvPr id="14" name="Picture 13">
            <a:extLst>
              <a:ext uri="{FF2B5EF4-FFF2-40B4-BE49-F238E27FC236}">
                <a16:creationId xmlns:a16="http://schemas.microsoft.com/office/drawing/2014/main" id="{6B15E570-1705-4FBF-914A-9D0E98767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427" y="2462728"/>
            <a:ext cx="341406" cy="341406"/>
          </a:xfrm>
          <a:prstGeom prst="rect">
            <a:avLst/>
          </a:prstGeom>
        </p:spPr>
      </p:pic>
      <p:pic>
        <p:nvPicPr>
          <p:cNvPr id="15" name="Picture 14">
            <a:extLst>
              <a:ext uri="{FF2B5EF4-FFF2-40B4-BE49-F238E27FC236}">
                <a16:creationId xmlns:a16="http://schemas.microsoft.com/office/drawing/2014/main" id="{E37E6380-EC72-4713-8BE2-4C27C6E97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176" y="3942482"/>
            <a:ext cx="341406" cy="341406"/>
          </a:xfrm>
          <a:prstGeom prst="rect">
            <a:avLst/>
          </a:prstGeom>
        </p:spPr>
      </p:pic>
      <p:pic>
        <p:nvPicPr>
          <p:cNvPr id="16" name="Picture 15">
            <a:extLst>
              <a:ext uri="{FF2B5EF4-FFF2-40B4-BE49-F238E27FC236}">
                <a16:creationId xmlns:a16="http://schemas.microsoft.com/office/drawing/2014/main" id="{6A54ECFD-9FC1-46D5-814A-E822A6A536BD}"/>
              </a:ext>
            </a:extLst>
          </p:cNvPr>
          <p:cNvPicPr>
            <a:picLocks noChangeAspect="1"/>
          </p:cNvPicPr>
          <p:nvPr/>
        </p:nvPicPr>
        <p:blipFill>
          <a:blip r:embed="rId4"/>
          <a:stretch>
            <a:fillRect/>
          </a:stretch>
        </p:blipFill>
        <p:spPr>
          <a:xfrm>
            <a:off x="1207176" y="5494196"/>
            <a:ext cx="341406" cy="341406"/>
          </a:xfrm>
          <a:prstGeom prst="rect">
            <a:avLst/>
          </a:prstGeom>
        </p:spPr>
      </p:pic>
      <p:pic>
        <p:nvPicPr>
          <p:cNvPr id="17" name="Picture 16">
            <a:extLst>
              <a:ext uri="{FF2B5EF4-FFF2-40B4-BE49-F238E27FC236}">
                <a16:creationId xmlns:a16="http://schemas.microsoft.com/office/drawing/2014/main" id="{E5E47C2B-8F90-42B5-BB81-C61AA7DAD8C6}"/>
              </a:ext>
            </a:extLst>
          </p:cNvPr>
          <p:cNvPicPr>
            <a:picLocks noChangeAspect="1"/>
          </p:cNvPicPr>
          <p:nvPr/>
        </p:nvPicPr>
        <p:blipFill>
          <a:blip r:embed="rId4"/>
          <a:stretch>
            <a:fillRect/>
          </a:stretch>
        </p:blipFill>
        <p:spPr>
          <a:xfrm>
            <a:off x="1207176" y="6875207"/>
            <a:ext cx="341406" cy="341406"/>
          </a:xfrm>
          <a:prstGeom prst="rect">
            <a:avLst/>
          </a:prstGeom>
        </p:spPr>
      </p:pic>
      <p:pic>
        <p:nvPicPr>
          <p:cNvPr id="18" name="Picture 17">
            <a:extLst>
              <a:ext uri="{FF2B5EF4-FFF2-40B4-BE49-F238E27FC236}">
                <a16:creationId xmlns:a16="http://schemas.microsoft.com/office/drawing/2014/main" id="{FDC53966-E36D-4E9D-8C00-DCD3BDB32244}"/>
              </a:ext>
            </a:extLst>
          </p:cNvPr>
          <p:cNvPicPr>
            <a:picLocks noChangeAspect="1"/>
          </p:cNvPicPr>
          <p:nvPr/>
        </p:nvPicPr>
        <p:blipFill>
          <a:blip r:embed="rId4"/>
          <a:stretch>
            <a:fillRect/>
          </a:stretch>
        </p:blipFill>
        <p:spPr>
          <a:xfrm>
            <a:off x="1207176" y="8211589"/>
            <a:ext cx="341406" cy="341406"/>
          </a:xfrm>
          <a:prstGeom prst="rect">
            <a:avLst/>
          </a:prstGeom>
        </p:spPr>
      </p:pic>
      <p:pic>
        <p:nvPicPr>
          <p:cNvPr id="19" name="Picture 18">
            <a:extLst>
              <a:ext uri="{FF2B5EF4-FFF2-40B4-BE49-F238E27FC236}">
                <a16:creationId xmlns:a16="http://schemas.microsoft.com/office/drawing/2014/main" id="{15C6D572-826B-4499-8861-A195BD9772E7}"/>
              </a:ext>
            </a:extLst>
          </p:cNvPr>
          <p:cNvPicPr>
            <a:picLocks noChangeAspect="1"/>
          </p:cNvPicPr>
          <p:nvPr/>
        </p:nvPicPr>
        <p:blipFill>
          <a:blip r:embed="rId4"/>
          <a:stretch>
            <a:fillRect/>
          </a:stretch>
        </p:blipFill>
        <p:spPr>
          <a:xfrm>
            <a:off x="1192427" y="9334106"/>
            <a:ext cx="341406" cy="341406"/>
          </a:xfrm>
          <a:prstGeom prst="rect">
            <a:avLst/>
          </a:prstGeom>
        </p:spPr>
      </p:pic>
      <p:pic>
        <p:nvPicPr>
          <p:cNvPr id="21" name="Picture 20">
            <a:extLst>
              <a:ext uri="{FF2B5EF4-FFF2-40B4-BE49-F238E27FC236}">
                <a16:creationId xmlns:a16="http://schemas.microsoft.com/office/drawing/2014/main" id="{1FF994E7-A13B-475A-8CFE-E2A74B308F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821" y="2415897"/>
            <a:ext cx="341406" cy="341406"/>
          </a:xfrm>
          <a:prstGeom prst="rect">
            <a:avLst/>
          </a:prstGeom>
        </p:spPr>
      </p:pic>
      <p:pic>
        <p:nvPicPr>
          <p:cNvPr id="22" name="Picture 21">
            <a:extLst>
              <a:ext uri="{FF2B5EF4-FFF2-40B4-BE49-F238E27FC236}">
                <a16:creationId xmlns:a16="http://schemas.microsoft.com/office/drawing/2014/main" id="{E9C3700F-31AD-4C18-995B-F7E3E8B154D1}"/>
              </a:ext>
            </a:extLst>
          </p:cNvPr>
          <p:cNvPicPr>
            <a:picLocks noChangeAspect="1"/>
          </p:cNvPicPr>
          <p:nvPr/>
        </p:nvPicPr>
        <p:blipFill>
          <a:blip r:embed="rId6"/>
          <a:stretch>
            <a:fillRect/>
          </a:stretch>
        </p:blipFill>
        <p:spPr>
          <a:xfrm>
            <a:off x="5377227" y="5480022"/>
            <a:ext cx="341406" cy="341406"/>
          </a:xfrm>
          <a:prstGeom prst="rect">
            <a:avLst/>
          </a:prstGeom>
        </p:spPr>
      </p:pic>
      <p:pic>
        <p:nvPicPr>
          <p:cNvPr id="23" name="Picture 22">
            <a:extLst>
              <a:ext uri="{FF2B5EF4-FFF2-40B4-BE49-F238E27FC236}">
                <a16:creationId xmlns:a16="http://schemas.microsoft.com/office/drawing/2014/main" id="{54520181-57B7-45BC-943E-01C4B2F895AD}"/>
              </a:ext>
            </a:extLst>
          </p:cNvPr>
          <p:cNvPicPr>
            <a:picLocks noChangeAspect="1"/>
          </p:cNvPicPr>
          <p:nvPr/>
        </p:nvPicPr>
        <p:blipFill>
          <a:blip r:embed="rId6"/>
          <a:stretch>
            <a:fillRect/>
          </a:stretch>
        </p:blipFill>
        <p:spPr>
          <a:xfrm>
            <a:off x="3237821" y="8211589"/>
            <a:ext cx="341406" cy="341406"/>
          </a:xfrm>
          <a:prstGeom prst="rect">
            <a:avLst/>
          </a:prstGeom>
        </p:spPr>
      </p:pic>
      <p:pic>
        <p:nvPicPr>
          <p:cNvPr id="24" name="Picture 23">
            <a:extLst>
              <a:ext uri="{FF2B5EF4-FFF2-40B4-BE49-F238E27FC236}">
                <a16:creationId xmlns:a16="http://schemas.microsoft.com/office/drawing/2014/main" id="{8FC78741-6219-4498-8C95-16700A479722}"/>
              </a:ext>
            </a:extLst>
          </p:cNvPr>
          <p:cNvPicPr>
            <a:picLocks noChangeAspect="1"/>
          </p:cNvPicPr>
          <p:nvPr/>
        </p:nvPicPr>
        <p:blipFill>
          <a:blip r:embed="rId6"/>
          <a:stretch>
            <a:fillRect/>
          </a:stretch>
        </p:blipFill>
        <p:spPr>
          <a:xfrm>
            <a:off x="5395774" y="9334106"/>
            <a:ext cx="341406" cy="341406"/>
          </a:xfrm>
          <a:prstGeom prst="rect">
            <a:avLst/>
          </a:prstGeom>
        </p:spPr>
      </p:pic>
      <p:pic>
        <p:nvPicPr>
          <p:cNvPr id="26" name="Picture 25">
            <a:extLst>
              <a:ext uri="{FF2B5EF4-FFF2-40B4-BE49-F238E27FC236}">
                <a16:creationId xmlns:a16="http://schemas.microsoft.com/office/drawing/2014/main" id="{6FF0DDF3-086A-4B30-8DA3-D165153FCD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7820" y="3930477"/>
            <a:ext cx="353411" cy="353411"/>
          </a:xfrm>
          <a:prstGeom prst="rect">
            <a:avLst/>
          </a:prstGeom>
        </p:spPr>
      </p:pic>
      <p:pic>
        <p:nvPicPr>
          <p:cNvPr id="27" name="Picture 26">
            <a:extLst>
              <a:ext uri="{FF2B5EF4-FFF2-40B4-BE49-F238E27FC236}">
                <a16:creationId xmlns:a16="http://schemas.microsoft.com/office/drawing/2014/main" id="{0EF72B26-374C-4108-8BF6-F4E1DAF26E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7820" y="6642890"/>
            <a:ext cx="353411" cy="353411"/>
          </a:xfrm>
          <a:prstGeom prst="rect">
            <a:avLst/>
          </a:prstGeom>
        </p:spPr>
      </p:pic>
      <p:pic>
        <p:nvPicPr>
          <p:cNvPr id="28" name="Picture 27">
            <a:extLst>
              <a:ext uri="{FF2B5EF4-FFF2-40B4-BE49-F238E27FC236}">
                <a16:creationId xmlns:a16="http://schemas.microsoft.com/office/drawing/2014/main" id="{DBDC4076-33E9-4163-BFF9-E5DAB70C83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7820" y="9334106"/>
            <a:ext cx="353411" cy="353411"/>
          </a:xfrm>
          <a:prstGeom prst="rect">
            <a:avLst/>
          </a:prstGeom>
        </p:spPr>
      </p:pic>
      <p:pic>
        <p:nvPicPr>
          <p:cNvPr id="30" name="Picture 29">
            <a:extLst>
              <a:ext uri="{FF2B5EF4-FFF2-40B4-BE49-F238E27FC236}">
                <a16:creationId xmlns:a16="http://schemas.microsoft.com/office/drawing/2014/main" id="{526848B5-ADB0-4629-8BCE-18E9722108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3905" y="3686023"/>
            <a:ext cx="376137" cy="376137"/>
          </a:xfrm>
          <a:prstGeom prst="rect">
            <a:avLst/>
          </a:prstGeom>
        </p:spPr>
      </p:pic>
      <p:pic>
        <p:nvPicPr>
          <p:cNvPr id="31" name="Picture 30">
            <a:extLst>
              <a:ext uri="{FF2B5EF4-FFF2-40B4-BE49-F238E27FC236}">
                <a16:creationId xmlns:a16="http://schemas.microsoft.com/office/drawing/2014/main" id="{6C55E0F3-BA68-443A-BAEA-9773B92478FF}"/>
              </a:ext>
            </a:extLst>
          </p:cNvPr>
          <p:cNvPicPr>
            <a:picLocks noChangeAspect="1"/>
          </p:cNvPicPr>
          <p:nvPr/>
        </p:nvPicPr>
        <p:blipFill>
          <a:blip r:embed="rId9"/>
          <a:stretch>
            <a:fillRect/>
          </a:stretch>
        </p:blipFill>
        <p:spPr>
          <a:xfrm>
            <a:off x="5367325" y="6825631"/>
            <a:ext cx="376137" cy="376137"/>
          </a:xfrm>
          <a:prstGeom prst="rect">
            <a:avLst/>
          </a:prstGeom>
        </p:spPr>
      </p:pic>
      <p:pic>
        <p:nvPicPr>
          <p:cNvPr id="32" name="Picture 31">
            <a:extLst>
              <a:ext uri="{FF2B5EF4-FFF2-40B4-BE49-F238E27FC236}">
                <a16:creationId xmlns:a16="http://schemas.microsoft.com/office/drawing/2014/main" id="{3C4D60D9-56D1-4C55-B566-EEAC5BC9227B}"/>
              </a:ext>
            </a:extLst>
          </p:cNvPr>
          <p:cNvPicPr>
            <a:picLocks noChangeAspect="1"/>
          </p:cNvPicPr>
          <p:nvPr/>
        </p:nvPicPr>
        <p:blipFill>
          <a:blip r:embed="rId9"/>
          <a:stretch>
            <a:fillRect/>
          </a:stretch>
        </p:blipFill>
        <p:spPr>
          <a:xfrm>
            <a:off x="5395774" y="8180991"/>
            <a:ext cx="376137" cy="376137"/>
          </a:xfrm>
          <a:prstGeom prst="rect">
            <a:avLst/>
          </a:prstGeom>
        </p:spPr>
      </p:pic>
      <p:pic>
        <p:nvPicPr>
          <p:cNvPr id="34" name="Picture 33">
            <a:extLst>
              <a:ext uri="{FF2B5EF4-FFF2-40B4-BE49-F238E27FC236}">
                <a16:creationId xmlns:a16="http://schemas.microsoft.com/office/drawing/2014/main" id="{1FDD602F-3445-40B6-A998-FAF23BA743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95774" y="2173385"/>
            <a:ext cx="376137" cy="376137"/>
          </a:xfrm>
          <a:prstGeom prst="rect">
            <a:avLst/>
          </a:prstGeom>
        </p:spPr>
      </p:pic>
      <p:pic>
        <p:nvPicPr>
          <p:cNvPr id="35" name="Picture 34">
            <a:extLst>
              <a:ext uri="{FF2B5EF4-FFF2-40B4-BE49-F238E27FC236}">
                <a16:creationId xmlns:a16="http://schemas.microsoft.com/office/drawing/2014/main" id="{546FB669-1582-4937-9DDA-EED35134D333}"/>
              </a:ext>
            </a:extLst>
          </p:cNvPr>
          <p:cNvPicPr>
            <a:picLocks noChangeAspect="1"/>
          </p:cNvPicPr>
          <p:nvPr/>
        </p:nvPicPr>
        <p:blipFill>
          <a:blip r:embed="rId11"/>
          <a:stretch>
            <a:fillRect/>
          </a:stretch>
        </p:blipFill>
        <p:spPr>
          <a:xfrm>
            <a:off x="3219531" y="5293011"/>
            <a:ext cx="377985" cy="371888"/>
          </a:xfrm>
          <a:prstGeom prst="rect">
            <a:avLst/>
          </a:prstGeom>
        </p:spPr>
      </p:pic>
      <p:pic>
        <p:nvPicPr>
          <p:cNvPr id="37" name="Picture 36">
            <a:extLst>
              <a:ext uri="{FF2B5EF4-FFF2-40B4-BE49-F238E27FC236}">
                <a16:creationId xmlns:a16="http://schemas.microsoft.com/office/drawing/2014/main" id="{14AF666A-D5DC-4E60-B1DC-73DEEC9B66E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37820" y="7042116"/>
            <a:ext cx="377985" cy="377985"/>
          </a:xfrm>
          <a:prstGeom prst="rect">
            <a:avLst/>
          </a:prstGeom>
        </p:spPr>
      </p:pic>
      <p:pic>
        <p:nvPicPr>
          <p:cNvPr id="38" name="Picture 37">
            <a:extLst>
              <a:ext uri="{FF2B5EF4-FFF2-40B4-BE49-F238E27FC236}">
                <a16:creationId xmlns:a16="http://schemas.microsoft.com/office/drawing/2014/main" id="{37860D94-ADE4-4EFC-BDD3-BE8E7C2AE759}"/>
              </a:ext>
            </a:extLst>
          </p:cNvPr>
          <p:cNvPicPr>
            <a:picLocks noChangeAspect="1"/>
          </p:cNvPicPr>
          <p:nvPr/>
        </p:nvPicPr>
        <p:blipFill>
          <a:blip r:embed="rId13"/>
          <a:stretch>
            <a:fillRect/>
          </a:stretch>
        </p:blipFill>
        <p:spPr>
          <a:xfrm>
            <a:off x="3219530" y="5718315"/>
            <a:ext cx="377985" cy="377985"/>
          </a:xfrm>
          <a:prstGeom prst="rect">
            <a:avLst/>
          </a:prstGeom>
        </p:spPr>
      </p:pic>
      <p:pic>
        <p:nvPicPr>
          <p:cNvPr id="39" name="Picture 38">
            <a:extLst>
              <a:ext uri="{FF2B5EF4-FFF2-40B4-BE49-F238E27FC236}">
                <a16:creationId xmlns:a16="http://schemas.microsoft.com/office/drawing/2014/main" id="{695A2DA5-6552-43EB-8848-06AE03A63EB8}"/>
              </a:ext>
            </a:extLst>
          </p:cNvPr>
          <p:cNvPicPr>
            <a:picLocks noChangeAspect="1"/>
          </p:cNvPicPr>
          <p:nvPr/>
        </p:nvPicPr>
        <p:blipFill>
          <a:blip r:embed="rId14"/>
          <a:stretch>
            <a:fillRect/>
          </a:stretch>
        </p:blipFill>
        <p:spPr>
          <a:xfrm>
            <a:off x="5372057" y="4107182"/>
            <a:ext cx="377985" cy="377985"/>
          </a:xfrm>
          <a:prstGeom prst="rect">
            <a:avLst/>
          </a:prstGeom>
        </p:spPr>
      </p:pic>
      <p:pic>
        <p:nvPicPr>
          <p:cNvPr id="40" name="Picture 39">
            <a:extLst>
              <a:ext uri="{FF2B5EF4-FFF2-40B4-BE49-F238E27FC236}">
                <a16:creationId xmlns:a16="http://schemas.microsoft.com/office/drawing/2014/main" id="{E1A6EDF6-F674-48B3-B860-50B750895507}"/>
              </a:ext>
            </a:extLst>
          </p:cNvPr>
          <p:cNvPicPr>
            <a:picLocks noChangeAspect="1"/>
          </p:cNvPicPr>
          <p:nvPr/>
        </p:nvPicPr>
        <p:blipFill>
          <a:blip r:embed="rId15"/>
          <a:stretch>
            <a:fillRect/>
          </a:stretch>
        </p:blipFill>
        <p:spPr>
          <a:xfrm>
            <a:off x="5387135" y="2586600"/>
            <a:ext cx="377985" cy="384081"/>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324893CD-EE4A-9350-A06F-C31DB030C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3831" y="1077247"/>
            <a:ext cx="7287681" cy="9140964"/>
          </a:xfrm>
          <a:prstGeom prst="rect">
            <a:avLst/>
          </a:prstGeom>
          <a:noFill/>
        </p:spPr>
        <p:txBody>
          <a:bodyPr wrap="square" lIns="91440" tIns="45720" rIns="91440" bIns="45720" rtlCol="0" anchor="t">
            <a:spAutoFit/>
          </a:bodyPr>
          <a:lstStyle/>
          <a:p>
            <a:pPr lvl="0"/>
            <a:r>
              <a:rPr lang="en-GB" sz="1200" b="1" dirty="0">
                <a:solidFill>
                  <a:prstClr val="black"/>
                </a:solidFill>
                <a:latin typeface="Calibri"/>
                <a:ea typeface="Open Sans"/>
                <a:cs typeface="Open Sans"/>
              </a:rPr>
              <a:t>Curriculum Coverage</a:t>
            </a:r>
          </a:p>
          <a:p>
            <a:pPr lvl="0"/>
            <a:endParaRPr lang="en-GB" sz="1200" dirty="0">
              <a:solidFill>
                <a:prstClr val="black"/>
              </a:solidFill>
            </a:endParaRPr>
          </a:p>
          <a:p>
            <a:pPr algn="just"/>
            <a:r>
              <a:rPr lang="en-GB" sz="1200" dirty="0">
                <a:solidFill>
                  <a:prstClr val="black"/>
                </a:solidFill>
                <a:ea typeface="Times New Roman" panose="02020603050405020304" pitchFamily="18" charset="0"/>
              </a:rPr>
              <a:t>In </a:t>
            </a:r>
            <a:r>
              <a:rPr lang="en-GB" sz="1200" b="1" dirty="0">
                <a:solidFill>
                  <a:prstClr val="black"/>
                </a:solidFill>
                <a:ea typeface="Times New Roman" panose="02020603050405020304" pitchFamily="18" charset="0"/>
              </a:rPr>
              <a:t>EYFS</a:t>
            </a:r>
            <a:r>
              <a:rPr lang="en-GB" sz="1200" dirty="0">
                <a:solidFill>
                  <a:prstClr val="black"/>
                </a:solidFill>
                <a:ea typeface="Times New Roman" panose="02020603050405020304" pitchFamily="18" charset="0"/>
              </a:rPr>
              <a:t>, pupils will be introduced to Cooking and nutrition by preparing and tasting a range of fruits and vegetables. They will explore and make food linked to their topic and learn about basic hygiene. They will develop their cooking skills and techniques by playing and experimenting with Play Doh. Structural design and make skills will be developed through junk modelling and construction, providing opportunities to use a range of motor skills. Children will explore a range of materials and apply a range of techniques, including cutting, joining, threading and weaving. </a:t>
            </a:r>
            <a:r>
              <a:rPr lang="en-GB" sz="1200" dirty="0">
                <a:ea typeface="Times New Roman" panose="02020603050405020304" pitchFamily="18" charset="0"/>
              </a:rPr>
              <a:t>Through free play, they will explore mechanisms through different vehicles and moving toys and books with simple sliders.</a:t>
            </a:r>
            <a:endParaRPr lang="en-GB" sz="1200" dirty="0">
              <a:ea typeface="Times New Roman" panose="02020603050405020304" pitchFamily="18" charset="0"/>
              <a:cs typeface="Calibri"/>
            </a:endParaRPr>
          </a:p>
          <a:p>
            <a:pPr lvl="0" algn="just"/>
            <a:endParaRPr lang="en-GB" sz="1200" dirty="0">
              <a:solidFill>
                <a:prstClr val="black"/>
              </a:solidFill>
              <a:ea typeface="Times New Roman" panose="02020603050405020304" pitchFamily="18" charset="0"/>
            </a:endParaRPr>
          </a:p>
          <a:p>
            <a:pPr algn="just"/>
            <a:r>
              <a:rPr lang="en-GB" sz="1200" dirty="0">
                <a:solidFill>
                  <a:prstClr val="black"/>
                </a:solidFill>
                <a:ea typeface="Times New Roman" panose="02020603050405020304" pitchFamily="18" charset="0"/>
              </a:rPr>
              <a:t>As they move into </a:t>
            </a:r>
            <a:r>
              <a:rPr lang="en-GB" sz="1200" b="1" dirty="0">
                <a:solidFill>
                  <a:prstClr val="black"/>
                </a:solidFill>
                <a:ea typeface="Times New Roman" panose="02020603050405020304" pitchFamily="18" charset="0"/>
              </a:rPr>
              <a:t>Year 1</a:t>
            </a:r>
            <a:r>
              <a:rPr lang="en-GB" sz="1200" dirty="0">
                <a:solidFill>
                  <a:prstClr val="black"/>
                </a:solidFill>
                <a:ea typeface="Times New Roman" panose="02020603050405020304" pitchFamily="18" charset="0"/>
              </a:rPr>
              <a:t>, pupils will further develop their design skills by making a ‘moving storyboard’ to retell a fairy tale to the class; simple sliders and levers will be introduced. Their structural knowledge will be enhanced by designing and making a free-standing structure, e.g. a strong chair for Baby Bear. A smoothie for themselves will be created, allowing them to prepare fruit and vegetables and investigate food sources and origins.</a:t>
            </a:r>
            <a:endParaRPr lang="en-GB" sz="1200" dirty="0">
              <a:solidFill>
                <a:prstClr val="black"/>
              </a:solidFill>
              <a:ea typeface="Times New Roman" panose="02020603050405020304" pitchFamily="18" charset="0"/>
              <a:cs typeface="Calibri"/>
            </a:endParaRPr>
          </a:p>
          <a:p>
            <a:pPr lvl="0" algn="just"/>
            <a:endParaRPr lang="en-GB" sz="1200" dirty="0">
              <a:solidFill>
                <a:prstClr val="black"/>
              </a:solidFill>
              <a:ea typeface="Times New Roman" panose="02020603050405020304" pitchFamily="18" charset="0"/>
            </a:endParaRPr>
          </a:p>
          <a:p>
            <a:pPr algn="just"/>
            <a:r>
              <a:rPr lang="en-GB" sz="1200" dirty="0">
                <a:solidFill>
                  <a:prstClr val="black"/>
                </a:solidFill>
                <a:ea typeface="Times New Roman" panose="02020603050405020304" pitchFamily="18" charset="0"/>
              </a:rPr>
              <a:t>In </a:t>
            </a:r>
            <a:r>
              <a:rPr lang="en-GB" sz="1200" b="1" dirty="0">
                <a:solidFill>
                  <a:prstClr val="black"/>
                </a:solidFill>
                <a:ea typeface="Times New Roman" panose="02020603050405020304" pitchFamily="18" charset="0"/>
              </a:rPr>
              <a:t>Year 2</a:t>
            </a:r>
            <a:r>
              <a:rPr lang="en-GB" sz="1200" dirty="0">
                <a:solidFill>
                  <a:prstClr val="black"/>
                </a:solidFill>
                <a:ea typeface="Times New Roman" panose="02020603050405020304" pitchFamily="18" charset="0"/>
              </a:rPr>
              <a:t>, pupils will continue to investigate food sources and origins by making a Rainbow Salad; they will practise a greater range of food processing skills. A puppet to retell a story will be created, allowing them to develop textile skills, focusing on template and joining techniques. Their mechanical understanding will be developed further by using wheels and axels to make a wheeled trolley.  </a:t>
            </a:r>
            <a:endParaRPr lang="en-GB" sz="1200" dirty="0">
              <a:solidFill>
                <a:prstClr val="black"/>
              </a:solidFill>
              <a:ea typeface="Times New Roman" panose="02020603050405020304" pitchFamily="18" charset="0"/>
              <a:cs typeface="Calibri" panose="020F0502020204030204"/>
            </a:endParaRPr>
          </a:p>
          <a:p>
            <a:pPr algn="just"/>
            <a:endParaRPr lang="en-GB" sz="1200" dirty="0">
              <a:solidFill>
                <a:prstClr val="black"/>
              </a:solidFill>
              <a:ea typeface="Times New Roman" panose="02020603050405020304" pitchFamily="18" charset="0"/>
              <a:cs typeface="Calibri" panose="020F0502020204030204"/>
            </a:endParaRPr>
          </a:p>
          <a:p>
            <a:pPr algn="just"/>
            <a:r>
              <a:rPr lang="en-GB" sz="1200" dirty="0">
                <a:solidFill>
                  <a:prstClr val="black"/>
                </a:solidFill>
                <a:ea typeface="Times New Roman" panose="02020603050405020304" pitchFamily="18" charset="0"/>
              </a:rPr>
              <a:t>On entering </a:t>
            </a:r>
            <a:r>
              <a:rPr lang="en-GB" sz="1200" b="1" dirty="0">
                <a:solidFill>
                  <a:prstClr val="black"/>
                </a:solidFill>
                <a:ea typeface="Times New Roman" panose="02020603050405020304" pitchFamily="18" charset="0"/>
              </a:rPr>
              <a:t>Year 3</a:t>
            </a:r>
            <a:r>
              <a:rPr lang="en-GB" sz="1200" dirty="0">
                <a:solidFill>
                  <a:prstClr val="black"/>
                </a:solidFill>
                <a:ea typeface="Times New Roman" panose="02020603050405020304" pitchFamily="18" charset="0"/>
              </a:rPr>
              <a:t>, the pupils will further develop their design skills by designing and making their own packaging to protect and display a food product for sale. They will be introduced to computer aided design to make their structure. A bread-based product will be made, allowing pupils to gain skills in food preparation and understand a healthy and varied diet. Pupils will continue with textiles and make a stuffed toy for a younger child.</a:t>
            </a:r>
            <a:endParaRPr lang="en-GB" sz="1200" dirty="0">
              <a:solidFill>
                <a:prstClr val="black"/>
              </a:solidFill>
              <a:ea typeface="Times New Roman" panose="02020603050405020304" pitchFamily="18" charset="0"/>
              <a:cs typeface="Calibri"/>
            </a:endParaRPr>
          </a:p>
          <a:p>
            <a:pPr lvl="0" algn="just"/>
            <a:endParaRPr lang="en-GB" sz="1200" dirty="0">
              <a:solidFill>
                <a:prstClr val="black"/>
              </a:solidFill>
              <a:ea typeface="Times New Roman" panose="02020603050405020304" pitchFamily="18" charset="0"/>
            </a:endParaRPr>
          </a:p>
          <a:p>
            <a:pPr algn="just"/>
            <a:r>
              <a:rPr lang="en-GB" sz="1200" dirty="0">
                <a:solidFill>
                  <a:prstClr val="black"/>
                </a:solidFill>
                <a:ea typeface="Times New Roman" panose="02020603050405020304" pitchFamily="18" charset="0"/>
              </a:rPr>
              <a:t>Moving into </a:t>
            </a:r>
            <a:r>
              <a:rPr lang="en-GB" sz="1200" b="1" dirty="0">
                <a:solidFill>
                  <a:prstClr val="black"/>
                </a:solidFill>
                <a:ea typeface="Times New Roman" panose="02020603050405020304" pitchFamily="18" charset="0"/>
              </a:rPr>
              <a:t>Year 4</a:t>
            </a:r>
            <a:r>
              <a:rPr lang="en-GB" sz="1200" dirty="0">
                <a:solidFill>
                  <a:prstClr val="black"/>
                </a:solidFill>
                <a:ea typeface="Times New Roman" panose="02020603050405020304" pitchFamily="18" charset="0"/>
              </a:rPr>
              <a:t>, pupils will continue to focus on a healthy balanced diet and seasonality by cooking their own tart or pizza using seasonal vegetables and/or fruit.  A night light for a sibling or friend will be designed focusing on simple circuits and switches, including programming and control.  For mechanical systems, a greeting card will be made using levers and linkages.  </a:t>
            </a:r>
            <a:endParaRPr lang="en-GB" sz="1200" dirty="0">
              <a:solidFill>
                <a:prstClr val="black"/>
              </a:solidFill>
              <a:ea typeface="Times New Roman" panose="02020603050405020304" pitchFamily="18" charset="0"/>
              <a:cs typeface="Calibri"/>
            </a:endParaRPr>
          </a:p>
          <a:p>
            <a:pPr lvl="0" algn="just"/>
            <a:endParaRPr lang="en-GB" sz="1200" dirty="0">
              <a:solidFill>
                <a:prstClr val="black"/>
              </a:solidFill>
              <a:ea typeface="Times New Roman" panose="02020603050405020304" pitchFamily="18" charset="0"/>
            </a:endParaRPr>
          </a:p>
          <a:p>
            <a:pPr algn="just"/>
            <a:r>
              <a:rPr lang="en-GB" sz="1200" dirty="0">
                <a:solidFill>
                  <a:prstClr val="black"/>
                </a:solidFill>
                <a:ea typeface="Times New Roman" panose="02020603050405020304" pitchFamily="18" charset="0"/>
              </a:rPr>
              <a:t>In </a:t>
            </a:r>
            <a:r>
              <a:rPr lang="en-GB" sz="1200" b="1" dirty="0">
                <a:solidFill>
                  <a:prstClr val="black"/>
                </a:solidFill>
                <a:ea typeface="Times New Roman" panose="02020603050405020304" pitchFamily="18" charset="0"/>
              </a:rPr>
              <a:t>Year 5</a:t>
            </a:r>
            <a:r>
              <a:rPr lang="en-GB" sz="1200" dirty="0">
                <a:solidFill>
                  <a:prstClr val="black"/>
                </a:solidFill>
                <a:ea typeface="Times New Roman" panose="02020603050405020304" pitchFamily="18" charset="0"/>
              </a:rPr>
              <a:t>, pupils will build upon their knowledge of structures to design and make a frame structure. This could be a bird hide for children to use in the school wildlife area, or a pavilion for their local park. Sewing skills will be honed during the textiles project to make a tablet case, focusing upon different types of fastenings, stitch and applique techniques, including computer-aided design. To celebrate culture and seasonality, a yeast-based snack, e.g. pretzels will be prepared and made.  </a:t>
            </a:r>
            <a:endParaRPr lang="en-GB" sz="1200" dirty="0">
              <a:solidFill>
                <a:prstClr val="black"/>
              </a:solidFill>
              <a:ea typeface="Times New Roman" panose="02020603050405020304" pitchFamily="18" charset="0"/>
              <a:cs typeface="Calibri"/>
            </a:endParaRPr>
          </a:p>
          <a:p>
            <a:pPr lvl="0" algn="just"/>
            <a:endParaRPr lang="en-GB" sz="1200" dirty="0">
              <a:solidFill>
                <a:prstClr val="black"/>
              </a:solidFill>
              <a:ea typeface="Times New Roman" panose="02020603050405020304" pitchFamily="18" charset="0"/>
            </a:endParaRPr>
          </a:p>
          <a:p>
            <a:pPr algn="just"/>
            <a:r>
              <a:rPr lang="en-GB" sz="1200" dirty="0">
                <a:solidFill>
                  <a:prstClr val="black"/>
                </a:solidFill>
                <a:ea typeface="Times New Roman" panose="02020603050405020304" pitchFamily="18" charset="0"/>
              </a:rPr>
              <a:t>As they enter </a:t>
            </a:r>
            <a:r>
              <a:rPr lang="en-GB" sz="1200" b="1" dirty="0">
                <a:solidFill>
                  <a:prstClr val="black"/>
                </a:solidFill>
                <a:ea typeface="Times New Roman" panose="02020603050405020304" pitchFamily="18" charset="0"/>
              </a:rPr>
              <a:t>Year 6</a:t>
            </a:r>
            <a:r>
              <a:rPr lang="en-GB" sz="1200" dirty="0">
                <a:solidFill>
                  <a:prstClr val="black"/>
                </a:solidFill>
                <a:ea typeface="Times New Roman" panose="02020603050405020304" pitchFamily="18" charset="0"/>
              </a:rPr>
              <a:t> pupils will utilise the mechanical skills gained from prior learning by designing and making a moving toy with a cam mechanism. An alarm to protect a valuable artefact will allow them to gain further knowledge about electrical systems during their work with more complex circuits and switches, including programming, monitoring and control. While cooking a Bolognese, pupils will learn more about recipe adaptation and further develop their food hygiene and preparation skills.   </a:t>
            </a:r>
            <a:endParaRPr lang="en-GB" sz="1200" dirty="0">
              <a:solidFill>
                <a:prstClr val="black"/>
              </a:solidFill>
              <a:ea typeface="Times New Roman" panose="02020603050405020304" pitchFamily="18" charset="0"/>
              <a:cs typeface="Calibri"/>
            </a:endParaRPr>
          </a:p>
          <a:p>
            <a:pPr lvl="0" algn="just"/>
            <a:r>
              <a:rPr lang="en-GB" sz="1200" i="1" dirty="0">
                <a:solidFill>
                  <a:prstClr val="black"/>
                </a:solidFill>
                <a:ea typeface="Times New Roman" panose="02020603050405020304" pitchFamily="18" charset="0"/>
              </a:rPr>
              <a:t> </a:t>
            </a:r>
            <a:r>
              <a:rPr lang="en-GB" sz="1200" dirty="0">
                <a:solidFill>
                  <a:prstClr val="black"/>
                </a:solidFill>
                <a:ea typeface="Times New Roman" panose="02020603050405020304" pitchFamily="18" charset="0"/>
              </a:rPr>
              <a:t> </a:t>
            </a:r>
          </a:p>
          <a:p>
            <a:pPr algn="just"/>
            <a:r>
              <a:rPr lang="en-GB" sz="1200" dirty="0">
                <a:solidFill>
                  <a:prstClr val="black"/>
                </a:solidFill>
                <a:ea typeface="Times New Roman" panose="02020603050405020304" pitchFamily="18" charset="0"/>
              </a:rPr>
              <a:t>Each project has been specially designed to provide children with the wide range of skills and technical knowledge needed to allow them to succeed and thrive in Design and Technology. Materials have been designed to ensure clarity and consistency of delivery to ensure an agreed standard. Core skills are sequenced to be revisited at least once within each key stage to ensure that knowledge is built upon and developed through retrieval and skill practice. Recall is a feature of theory sessions, developing student’s ability to transfer skills between projects and different media. </a:t>
            </a:r>
            <a:endParaRPr lang="en-GB" sz="1200" dirty="0">
              <a:solidFill>
                <a:prstClr val="black"/>
              </a:solidFill>
              <a:ea typeface="Times New Roman" panose="02020603050405020304" pitchFamily="18" charset="0"/>
              <a:cs typeface="Calibri"/>
            </a:endParaRPr>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5E0C436C-CE45-5D06-29B3-1CEBC560D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563981616"/>
              </p:ext>
            </p:extLst>
          </p:nvPr>
        </p:nvGraphicFramePr>
        <p:xfrm>
          <a:off x="134914" y="2032541"/>
          <a:ext cx="7285516" cy="8120880"/>
        </p:xfrm>
        <a:graphic>
          <a:graphicData uri="http://schemas.openxmlformats.org/drawingml/2006/table">
            <a:tbl>
              <a:tblPr firstRow="1" bandRow="1">
                <a:tableStyleId>{6E25E649-3F16-4E02-A733-19D2CDBF48F0}</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8971">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Design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97805"/>
                    </a:solidFill>
                  </a:tcPr>
                </a:tc>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Make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97805"/>
                    </a:solidFill>
                  </a:tcPr>
                </a:tc>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Evaluate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97805"/>
                    </a:solidFill>
                  </a:tcPr>
                </a:tc>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Technical Knowledge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97805"/>
                    </a:solidFill>
                  </a:tcPr>
                </a:tc>
                <a:extLst>
                  <a:ext uri="{0D108BD9-81ED-4DB2-BD59-A6C34878D82A}">
                    <a16:rowId xmlns:a16="http://schemas.microsoft.com/office/drawing/2014/main" val="3088175293"/>
                  </a:ext>
                </a:extLst>
              </a:tr>
              <a:tr h="480720">
                <a:tc gridSpan="4">
                  <a:txBody>
                    <a:bodyPr/>
                    <a:lstStyle/>
                    <a:p>
                      <a:pPr algn="ctr">
                        <a:lnSpc>
                          <a:spcPct val="107000"/>
                        </a:lnSpc>
                        <a:spcAft>
                          <a:spcPts val="800"/>
                        </a:spcAft>
                      </a:pPr>
                      <a:endParaRPr lang="en-GB"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FAB83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1631418">
                <a:tc>
                  <a:txBody>
                    <a:bodyPr/>
                    <a:lstStyle/>
                    <a:p>
                      <a:pPr algn="just"/>
                      <a:r>
                        <a:rPr lang="en-GB" sz="900" b="1" u="sng" dirty="0">
                          <a:solidFill>
                            <a:srgbClr val="83519C"/>
                          </a:solidFill>
                        </a:rPr>
                        <a:t>Structures</a:t>
                      </a:r>
                    </a:p>
                    <a:p>
                      <a:pPr marL="171450" indent="-171450" algn="just">
                        <a:buFont typeface="Arial" panose="020B0604020202020204" pitchFamily="34" charset="0"/>
                        <a:buChar char="•"/>
                      </a:pPr>
                      <a:r>
                        <a:rPr lang="en-GB" sz="900" dirty="0"/>
                        <a:t>Making verbal plans and material choices</a:t>
                      </a:r>
                    </a:p>
                    <a:p>
                      <a:pPr marL="171450" indent="-171450" algn="just">
                        <a:buFont typeface="Arial" panose="020B0604020202020204" pitchFamily="34" charset="0"/>
                        <a:buChar char="•"/>
                      </a:pPr>
                      <a:endParaRPr lang="en-GB" sz="900" dirty="0"/>
                    </a:p>
                    <a:p>
                      <a:pPr marL="171450" indent="-171450" algn="just">
                        <a:buFont typeface="Arial" panose="020B0604020202020204" pitchFamily="34" charset="0"/>
                        <a:buChar char="•"/>
                      </a:pPr>
                      <a:r>
                        <a:rPr lang="en-GB" sz="900" dirty="0"/>
                        <a:t>Developing a junk model. </a:t>
                      </a:r>
                    </a:p>
                    <a:p>
                      <a:pPr marL="0" indent="0" algn="just">
                        <a:buFont typeface="Arial" panose="020B0604020202020204" pitchFamily="34" charset="0"/>
                        <a:buNone/>
                      </a:pPr>
                      <a:endParaRPr lang="en-GB" sz="900" dirty="0"/>
                    </a:p>
                    <a:p>
                      <a:pPr marL="171450" indent="-171450" algn="just">
                        <a:buFont typeface="Arial" panose="020B0604020202020204" pitchFamily="34" charset="0"/>
                        <a:buChar char="•"/>
                      </a:pPr>
                      <a:r>
                        <a:rPr lang="en-GB" sz="900" dirty="0"/>
                        <a:t>Designing through construction materials, such as Lego, Duplo and various building blocks</a:t>
                      </a:r>
                    </a:p>
                    <a:p>
                      <a:pPr algn="just"/>
                      <a:endParaRPr lang="en-GB" sz="900" dirty="0"/>
                    </a:p>
                    <a:p>
                      <a:pPr algn="just"/>
                      <a:endParaRPr lang="en-GB" sz="9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900" b="1" u="sng" dirty="0">
                          <a:solidFill>
                            <a:srgbClr val="83519C"/>
                          </a:solidFill>
                        </a:rPr>
                        <a:t>Structures</a:t>
                      </a:r>
                    </a:p>
                    <a:p>
                      <a:pPr marL="171450" indent="-171450" algn="just">
                        <a:buFont typeface="Arial" panose="020B0604020202020204" pitchFamily="34" charset="0"/>
                        <a:buChar char="•"/>
                      </a:pPr>
                      <a:r>
                        <a:rPr lang="en-GB" sz="900" dirty="0"/>
                        <a:t>Improving fine motor/scissor skills with a variety of materials. </a:t>
                      </a:r>
                    </a:p>
                    <a:p>
                      <a:pPr marL="171450" indent="-171450" algn="just">
                        <a:buFont typeface="Arial" panose="020B0604020202020204" pitchFamily="34" charset="0"/>
                        <a:buChar char="•"/>
                      </a:pPr>
                      <a:r>
                        <a:rPr lang="en-GB" sz="900" dirty="0"/>
                        <a:t>Joining materials in a variety of ways (temporary and permanent). </a:t>
                      </a:r>
                    </a:p>
                    <a:p>
                      <a:pPr marL="171450" indent="-171450" algn="just">
                        <a:buFont typeface="Arial" panose="020B0604020202020204" pitchFamily="34" charset="0"/>
                        <a:buChar char="•"/>
                      </a:pPr>
                      <a:r>
                        <a:rPr lang="en-GB" sz="900" dirty="0"/>
                        <a:t>Joining different materials together. </a:t>
                      </a:r>
                    </a:p>
                    <a:p>
                      <a:pPr marL="171450" indent="-171450" algn="just">
                        <a:buFont typeface="Arial" panose="020B0604020202020204" pitchFamily="34" charset="0"/>
                        <a:buChar char="•"/>
                      </a:pPr>
                      <a:r>
                        <a:rPr lang="en-GB" sz="900" dirty="0"/>
                        <a:t>Describing their junk model, and how they intend to put it together. </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fontAlgn="base"/>
                      <a:r>
                        <a:rPr lang="en-GB" sz="900" b="1" u="sng" dirty="0">
                          <a:solidFill>
                            <a:srgbClr val="83519C"/>
                          </a:solidFill>
                        </a:rPr>
                        <a:t>Structures</a:t>
                      </a:r>
                    </a:p>
                    <a:p>
                      <a:pPr marL="171450" indent="-171450" algn="just" fontAlgn="base">
                        <a:buFont typeface="Arial" panose="020B0604020202020204" pitchFamily="34" charset="0"/>
                        <a:buChar char="•"/>
                      </a:pPr>
                      <a:r>
                        <a:rPr lang="en-GB" sz="900" dirty="0"/>
                        <a:t>Giving a verbal evaluation of their own and others’ junk models with adult support.</a:t>
                      </a:r>
                    </a:p>
                    <a:p>
                      <a:pPr marL="171450" indent="-171450" algn="just" fontAlgn="base">
                        <a:buFont typeface="Arial" panose="020B0604020202020204" pitchFamily="34" charset="0"/>
                        <a:buChar char="•"/>
                      </a:pPr>
                      <a:r>
                        <a:rPr lang="en-GB" sz="900" dirty="0"/>
                        <a:t>Checking to see if their model matches their plan.</a:t>
                      </a:r>
                    </a:p>
                    <a:p>
                      <a:pPr marL="171450" indent="-171450" algn="just" fontAlgn="base">
                        <a:buFont typeface="Arial" panose="020B0604020202020204" pitchFamily="34" charset="0"/>
                        <a:buChar char="•"/>
                      </a:pPr>
                      <a:r>
                        <a:rPr lang="en-GB" sz="900" dirty="0"/>
                        <a:t>Considering what they would do differently if they were to do it again.</a:t>
                      </a:r>
                    </a:p>
                    <a:p>
                      <a:pPr marL="171450" indent="-171450" algn="just" fontAlgn="base">
                        <a:buFont typeface="Arial" panose="020B0604020202020204" pitchFamily="34" charset="0"/>
                        <a:buChar char="•"/>
                      </a:pPr>
                      <a:r>
                        <a:rPr lang="en-GB" sz="900" dirty="0"/>
                        <a:t>Describing their favourite and least favourite part of their model.</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algn="just"/>
                      <a:r>
                        <a:rPr lang="en-GB" sz="900" b="1" u="sng" dirty="0">
                          <a:solidFill>
                            <a:srgbClr val="83519C"/>
                          </a:solidFill>
                        </a:rPr>
                        <a:t>Structures</a:t>
                      </a:r>
                    </a:p>
                    <a:p>
                      <a:pPr marL="171450" indent="-171450" algn="just">
                        <a:buFont typeface="Arial" panose="020B0604020202020204" pitchFamily="34" charset="0"/>
                        <a:buChar char="•"/>
                      </a:pPr>
                      <a:r>
                        <a:rPr lang="en-GB" sz="900" dirty="0"/>
                        <a:t>To know there are a range to different materials that can be used to make a model and that they are all slightly different. </a:t>
                      </a:r>
                    </a:p>
                    <a:p>
                      <a:pPr marL="171450" indent="-171450" algn="just">
                        <a:buFont typeface="Arial" panose="020B0604020202020204" pitchFamily="34" charset="0"/>
                        <a:buChar char="•"/>
                      </a:pPr>
                      <a:r>
                        <a:rPr lang="en-GB" sz="900" dirty="0"/>
                        <a:t>Making simple suggestions to fix their junk model.</a:t>
                      </a:r>
                    </a:p>
                    <a:p>
                      <a:pPr algn="just"/>
                      <a:endParaRPr lang="en-GB" sz="900" dirty="0"/>
                    </a:p>
                    <a:p>
                      <a:pPr algn="just"/>
                      <a:endParaRPr lang="en-GB" sz="9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1502622">
                <a:tc>
                  <a:txBody>
                    <a:bodyPr/>
                    <a:lstStyle/>
                    <a:p>
                      <a:pPr algn="just"/>
                      <a:r>
                        <a:rPr lang="en-GB" sz="900" b="1" u="sng" kern="1200" dirty="0">
                          <a:solidFill>
                            <a:srgbClr val="00B0F0"/>
                          </a:solidFill>
                          <a:effectLst/>
                          <a:latin typeface="+mn-lt"/>
                          <a:ea typeface="+mn-ea"/>
                          <a:cs typeface="+mn-cs"/>
                        </a:rPr>
                        <a:t>Textiles</a:t>
                      </a:r>
                    </a:p>
                    <a:p>
                      <a:pPr marL="171450" indent="-171450" algn="just">
                        <a:buFont typeface="Arial" panose="020B0604020202020204" pitchFamily="34" charset="0"/>
                        <a:buChar char="•"/>
                      </a:pPr>
                      <a:r>
                        <a:rPr lang="en-GB" sz="900" dirty="0"/>
                        <a:t>Discussing what a good design needs. </a:t>
                      </a:r>
                    </a:p>
                    <a:p>
                      <a:pPr marL="171450" indent="-171450" algn="just">
                        <a:buFont typeface="Arial" panose="020B0604020202020204" pitchFamily="34" charset="0"/>
                        <a:buChar char="•"/>
                      </a:pPr>
                      <a:r>
                        <a:rPr lang="en-GB" sz="900" dirty="0"/>
                        <a:t>Designing a simple pattern with paper. </a:t>
                      </a:r>
                    </a:p>
                    <a:p>
                      <a:pPr marL="171450" indent="-171450" algn="just">
                        <a:buFont typeface="Arial" panose="020B0604020202020204" pitchFamily="34" charset="0"/>
                        <a:buChar char="•"/>
                      </a:pPr>
                      <a:r>
                        <a:rPr lang="en-GB" sz="900" dirty="0"/>
                        <a:t>Designing a specific product linked to the termly topic.</a:t>
                      </a:r>
                    </a:p>
                    <a:p>
                      <a:pPr marL="171450" indent="-171450" algn="just">
                        <a:buFont typeface="Arial" panose="020B0604020202020204" pitchFamily="34" charset="0"/>
                        <a:buChar char="•"/>
                      </a:pPr>
                      <a:r>
                        <a:rPr lang="en-GB" sz="900" dirty="0"/>
                        <a:t>Choosing from available materials.</a:t>
                      </a:r>
                    </a:p>
                    <a:p>
                      <a:pPr algn="just"/>
                      <a:endParaRPr lang="en-GB" sz="9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900" b="1" u="sng" kern="1200" dirty="0">
                          <a:solidFill>
                            <a:srgbClr val="00B0F0"/>
                          </a:solidFill>
                          <a:effectLst/>
                          <a:latin typeface="+mn-lt"/>
                          <a:ea typeface="+mn-ea"/>
                          <a:cs typeface="+mn-cs"/>
                        </a:rPr>
                        <a:t>Textiles</a:t>
                      </a:r>
                    </a:p>
                    <a:p>
                      <a:pPr marL="171450" indent="-171450" algn="just">
                        <a:buFont typeface="Arial" panose="020B0604020202020204" pitchFamily="34" charset="0"/>
                        <a:buChar char="•"/>
                      </a:pPr>
                      <a:r>
                        <a:rPr lang="en-GB" sz="900" dirty="0"/>
                        <a:t>Developing fine motor/cutting skills with scissors. </a:t>
                      </a:r>
                    </a:p>
                    <a:p>
                      <a:pPr marL="171450" indent="-171450" algn="just">
                        <a:buFont typeface="Arial" panose="020B0604020202020204" pitchFamily="34" charset="0"/>
                        <a:buChar char="•"/>
                      </a:pPr>
                      <a:r>
                        <a:rPr lang="en-GB" sz="900" dirty="0"/>
                        <a:t>Exploring fine motor/threading and weaving (under, over technique) with a variety of materials. </a:t>
                      </a:r>
                    </a:p>
                    <a:p>
                      <a:pPr marL="171450" indent="-171450" algn="just">
                        <a:buFont typeface="Arial" panose="020B0604020202020204" pitchFamily="34" charset="0"/>
                        <a:buChar char="•"/>
                      </a:pPr>
                      <a:r>
                        <a:rPr lang="en-GB" sz="900" dirty="0"/>
                        <a:t>Using a prepared needle and wool to practise threading. </a:t>
                      </a:r>
                    </a:p>
                    <a:p>
                      <a:pPr marL="171450" indent="-171450" algn="just">
                        <a:buFont typeface="Arial" panose="020B0604020202020204" pitchFamily="34" charset="0"/>
                        <a:buChar char="•"/>
                      </a:pPr>
                      <a:r>
                        <a:rPr lang="en-GB" sz="900" dirty="0"/>
                        <a:t>Exploring different materials, such as card, fabric, wool.</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base" latinLnBrk="0" hangingPunct="1">
                        <a:lnSpc>
                          <a:spcPct val="100000"/>
                        </a:lnSpc>
                        <a:spcBef>
                          <a:spcPts val="0"/>
                        </a:spcBef>
                        <a:spcAft>
                          <a:spcPts val="0"/>
                        </a:spcAft>
                        <a:buClrTx/>
                        <a:buSzTx/>
                        <a:buFontTx/>
                        <a:buNone/>
                        <a:tabLst/>
                        <a:defRPr/>
                      </a:pPr>
                      <a:r>
                        <a:rPr lang="en-GB" sz="900" b="1" u="sng" kern="1200" dirty="0">
                          <a:solidFill>
                            <a:srgbClr val="00B0F0"/>
                          </a:solidFill>
                          <a:effectLst/>
                          <a:latin typeface="+mn-lt"/>
                          <a:ea typeface="+mn-ea"/>
                          <a:cs typeface="+mn-cs"/>
                        </a:rPr>
                        <a:t>Textiles</a:t>
                      </a:r>
                    </a:p>
                    <a:p>
                      <a:pPr marL="171450" indent="-171450" algn="just" fontAlgn="base">
                        <a:buFont typeface="Arial" panose="020B0604020202020204" pitchFamily="34" charset="0"/>
                        <a:buChar char="•"/>
                      </a:pPr>
                      <a:r>
                        <a:rPr lang="en-GB" sz="900" dirty="0"/>
                        <a:t>Reflecting on a finished product and comparing to their design.</a:t>
                      </a:r>
                    </a:p>
                    <a:p>
                      <a:pPr algn="just"/>
                      <a:endParaRPr lang="en-GB" sz="9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900" b="1" u="sng" kern="1200" dirty="0">
                          <a:solidFill>
                            <a:srgbClr val="00B0F0"/>
                          </a:solidFill>
                          <a:effectLst/>
                          <a:latin typeface="+mn-lt"/>
                          <a:ea typeface="+mn-ea"/>
                          <a:cs typeface="+mn-cs"/>
                        </a:rPr>
                        <a:t>Textiles</a:t>
                      </a:r>
                    </a:p>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To know that a design is a way of planning our idea before we start. </a:t>
                      </a:r>
                    </a:p>
                    <a:p>
                      <a:pPr marL="171450" marR="0" lvl="0" indent="-171450" algn="just"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To know that threading is putting one material through an object.</a:t>
                      </a:r>
                      <a:endParaRPr lang="en-GB" sz="900" b="1" u="sng" kern="1200" dirty="0">
                        <a:solidFill>
                          <a:schemeClr val="dk1"/>
                        </a:solidFill>
                        <a:effectLst/>
                        <a:latin typeface="+mn-lt"/>
                        <a:ea typeface="+mn-ea"/>
                        <a:cs typeface="+mn-cs"/>
                      </a:endParaRPr>
                    </a:p>
                    <a:p>
                      <a:pPr algn="just"/>
                      <a:endParaRPr lang="en-GB" sz="9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18827117"/>
                  </a:ext>
                </a:extLst>
              </a:tr>
              <a:tr h="2017807">
                <a:tc>
                  <a:txBody>
                    <a:bodyPr/>
                    <a:lstStyle/>
                    <a:p>
                      <a:pPr algn="just"/>
                      <a:r>
                        <a:rPr lang="en-GB" sz="900" b="1" u="sng" kern="1200" dirty="0">
                          <a:solidFill>
                            <a:srgbClr val="FAB838"/>
                          </a:solidFill>
                          <a:effectLst/>
                          <a:latin typeface="+mn-lt"/>
                          <a:ea typeface="+mn-ea"/>
                          <a:cs typeface="+mn-cs"/>
                        </a:rPr>
                        <a:t>Cooking and Nutrition</a:t>
                      </a:r>
                    </a:p>
                    <a:p>
                      <a:pPr marL="171450" indent="-171450" algn="just">
                        <a:buFont typeface="Arial" panose="020B0604020202020204" pitchFamily="34" charset="0"/>
                        <a:buChar char="•"/>
                      </a:pPr>
                      <a:r>
                        <a:rPr lang="en-GB" sz="900" dirty="0"/>
                        <a:t>Designing a recipe as a class.</a:t>
                      </a:r>
                    </a:p>
                    <a:p>
                      <a:pPr marL="171450" indent="-171450" algn="just">
                        <a:buFont typeface="Arial" panose="020B0604020202020204" pitchFamily="34" charset="0"/>
                        <a:buChar char="•"/>
                      </a:pPr>
                      <a:r>
                        <a:rPr lang="en-GB" sz="900" dirty="0"/>
                        <a:t>Designing packaging.</a:t>
                      </a:r>
                    </a:p>
                    <a:p>
                      <a:pPr algn="just"/>
                      <a:endParaRPr lang="en-GB" sz="900" kern="1200" dirty="0">
                        <a:solidFill>
                          <a:schemeClr val="dk1"/>
                        </a:solidFill>
                        <a:effectLst/>
                        <a:latin typeface="+mn-lt"/>
                        <a:ea typeface="+mn-ea"/>
                        <a:cs typeface="+mn-cs"/>
                      </a:endParaRPr>
                    </a:p>
                    <a:p>
                      <a:pPr algn="just"/>
                      <a:endParaRPr lang="en-GB" sz="9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900" b="1" u="sng" kern="1200" dirty="0">
                          <a:solidFill>
                            <a:srgbClr val="FAB838"/>
                          </a:solidFill>
                          <a:effectLst/>
                          <a:latin typeface="+mn-lt"/>
                          <a:ea typeface="+mn-ea"/>
                          <a:cs typeface="+mn-cs"/>
                        </a:rPr>
                        <a:t>Cooking and Nutrition</a:t>
                      </a:r>
                    </a:p>
                    <a:p>
                      <a:pPr marL="171450" indent="-171450" algn="just">
                        <a:buFont typeface="Arial" panose="020B0604020202020204" pitchFamily="34" charset="0"/>
                        <a:buChar char="•"/>
                      </a:pPr>
                      <a:r>
                        <a:rPr lang="en-GB" sz="900" dirty="0"/>
                        <a:t>Chopping plasticine and Play-Doh safely. </a:t>
                      </a:r>
                    </a:p>
                    <a:p>
                      <a:pPr marL="171450" indent="-171450" algn="just">
                        <a:buFont typeface="Arial" panose="020B0604020202020204" pitchFamily="34" charset="0"/>
                        <a:buChar char="•"/>
                      </a:pPr>
                      <a:r>
                        <a:rPr lang="en-GB" sz="900" dirty="0"/>
                        <a:t>Chopping fruit and vegetables with support. </a:t>
                      </a:r>
                    </a:p>
                    <a:p>
                      <a:pPr marL="171450" indent="-171450" algn="just">
                        <a:buFont typeface="Arial" panose="020B0604020202020204" pitchFamily="34" charset="0"/>
                        <a:buChar char="•"/>
                      </a:pPr>
                      <a:r>
                        <a:rPr lang="en-GB" sz="900" dirty="0"/>
                        <a:t>Develop cutting, slicing, spreading, rolling, scooping, kneading etc through preparing simple dishes and experimenting with Play-Doh. </a:t>
                      </a:r>
                    </a:p>
                    <a:p>
                      <a:pPr algn="just"/>
                      <a:endParaRPr lang="en-GB" sz="9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base" latinLnBrk="0" hangingPunct="1">
                        <a:lnSpc>
                          <a:spcPct val="100000"/>
                        </a:lnSpc>
                        <a:spcBef>
                          <a:spcPts val="0"/>
                        </a:spcBef>
                        <a:spcAft>
                          <a:spcPts val="0"/>
                        </a:spcAft>
                        <a:buClrTx/>
                        <a:buSzTx/>
                        <a:buFontTx/>
                        <a:buNone/>
                        <a:tabLst/>
                        <a:defRPr/>
                      </a:pPr>
                      <a:r>
                        <a:rPr lang="en-GB" sz="900" b="1" u="sng" kern="1200" dirty="0">
                          <a:solidFill>
                            <a:srgbClr val="FAB838"/>
                          </a:solidFill>
                          <a:effectLst/>
                          <a:latin typeface="+mn-lt"/>
                          <a:ea typeface="+mn-ea"/>
                          <a:cs typeface="+mn-cs"/>
                        </a:rPr>
                        <a:t>Cooking and Nutrition</a:t>
                      </a:r>
                    </a:p>
                    <a:p>
                      <a:pPr marL="171450" indent="-171450" algn="just" fontAlgn="base">
                        <a:buFont typeface="Arial" panose="020B0604020202020204" pitchFamily="34" charset="0"/>
                        <a:buChar char="•"/>
                      </a:pPr>
                      <a:r>
                        <a:rPr lang="en-GB" sz="900" dirty="0"/>
                        <a:t>Tasting different food and giving opinions.</a:t>
                      </a:r>
                    </a:p>
                    <a:p>
                      <a:pPr marL="171450" indent="-171450" algn="just" fontAlgn="base">
                        <a:buFont typeface="Arial" panose="020B0604020202020204" pitchFamily="34" charset="0"/>
                        <a:buChar char="•"/>
                      </a:pPr>
                      <a:r>
                        <a:rPr lang="en-GB" sz="900" dirty="0"/>
                        <a:t>Describing some of the following when tasting food: look, feel, smell and taste. </a:t>
                      </a:r>
                    </a:p>
                    <a:p>
                      <a:pPr marL="171450" indent="-171450" algn="just" fontAlgn="base">
                        <a:buFont typeface="Arial" panose="020B0604020202020204" pitchFamily="34" charset="0"/>
                        <a:buChar char="•"/>
                      </a:pPr>
                      <a:r>
                        <a:rPr lang="en-GB" sz="900" dirty="0"/>
                        <a:t>Choosing their favourite packaging design and explaining why. </a:t>
                      </a:r>
                    </a:p>
                    <a:p>
                      <a:pPr algn="just"/>
                      <a:endParaRPr lang="en-GB" sz="9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900" b="1" u="sng" kern="1200" dirty="0">
                          <a:solidFill>
                            <a:srgbClr val="FAB838"/>
                          </a:solidFill>
                          <a:effectLst/>
                          <a:latin typeface="+mn-lt"/>
                          <a:ea typeface="+mn-ea"/>
                          <a:cs typeface="+mn-cs"/>
                        </a:rPr>
                        <a:t>Cooking and Nutrition</a:t>
                      </a:r>
                    </a:p>
                    <a:p>
                      <a:pPr marL="171450" indent="-171450" algn="just">
                        <a:buFont typeface="Arial" panose="020B0604020202020204" pitchFamily="34" charset="0"/>
                        <a:buChar char="•"/>
                      </a:pPr>
                      <a:r>
                        <a:rPr lang="en-GB" sz="900" dirty="0"/>
                        <a:t>To know that food can be made of different  ingredients </a:t>
                      </a:r>
                    </a:p>
                    <a:p>
                      <a:pPr marL="171450" indent="-171450" algn="just">
                        <a:buFont typeface="Arial" panose="020B0604020202020204" pitchFamily="34" charset="0"/>
                        <a:buChar char="•"/>
                      </a:pPr>
                      <a:r>
                        <a:rPr lang="en-GB" sz="900" dirty="0"/>
                        <a:t>To know that vegetables are grown. </a:t>
                      </a:r>
                    </a:p>
                    <a:p>
                      <a:pPr marL="171450" indent="-171450" algn="just">
                        <a:buFont typeface="Arial" panose="020B0604020202020204" pitchFamily="34" charset="0"/>
                        <a:buChar char="•"/>
                      </a:pPr>
                      <a:r>
                        <a:rPr lang="en-GB" sz="900" dirty="0"/>
                        <a:t>To recognise and name some common fruits and vegetables.</a:t>
                      </a:r>
                    </a:p>
                    <a:p>
                      <a:pPr marL="171450" indent="-171450" algn="just">
                        <a:buFont typeface="Arial" panose="020B0604020202020204" pitchFamily="34" charset="0"/>
                        <a:buChar char="•"/>
                      </a:pPr>
                      <a:r>
                        <a:rPr lang="en-GB" sz="900" dirty="0"/>
                        <a:t>To know that different food,  fruits and vegetables taste different. </a:t>
                      </a:r>
                    </a:p>
                    <a:p>
                      <a:pPr marL="171450" indent="-171450" algn="just">
                        <a:buFont typeface="Arial" panose="020B0604020202020204" pitchFamily="34" charset="0"/>
                        <a:buChar char="•"/>
                      </a:pPr>
                      <a:r>
                        <a:rPr lang="en-GB" sz="900" dirty="0"/>
                        <a:t>To know that eating fruits and vegetables is good for us. </a:t>
                      </a:r>
                    </a:p>
                    <a:p>
                      <a:pPr marL="171450" indent="-171450" algn="just">
                        <a:buFont typeface="Arial" panose="020B0604020202020204" pitchFamily="34" charset="0"/>
                        <a:buChar char="•"/>
                      </a:pPr>
                      <a:r>
                        <a:rPr lang="en-GB" sz="900" dirty="0"/>
                        <a:t>To discuss why different packages might be used for different foods.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6565944"/>
                  </a:ext>
                </a:extLst>
              </a:tr>
              <a:tr h="1878703">
                <a:tc>
                  <a:txBody>
                    <a:bodyPr/>
                    <a:lstStyle/>
                    <a:p>
                      <a:pPr algn="just"/>
                      <a:r>
                        <a:rPr lang="en-GB" sz="900" b="1" u="sng" dirty="0">
                          <a:solidFill>
                            <a:srgbClr val="FF0000"/>
                          </a:solidFill>
                        </a:rPr>
                        <a:t>Mechanisms</a:t>
                      </a:r>
                    </a:p>
                    <a:p>
                      <a:pPr marL="171450" indent="-171450" algn="just">
                        <a:buFont typeface="Arial" panose="020B0604020202020204" pitchFamily="34" charset="0"/>
                        <a:buChar char="•"/>
                      </a:pPr>
                      <a:r>
                        <a:rPr lang="en-GB" sz="900" b="0" u="none" dirty="0"/>
                        <a:t>Design a character prop for a play/story with a simple moving  part.</a:t>
                      </a:r>
                    </a:p>
                    <a:p>
                      <a:pPr marL="171450" indent="-171450" algn="just">
                        <a:buFont typeface="Arial" panose="020B0604020202020204" pitchFamily="34" charset="0"/>
                        <a:buChar char="•"/>
                      </a:pPr>
                      <a:r>
                        <a:rPr lang="en-GB" sz="900" b="0" u="none" dirty="0"/>
                        <a:t>Design a model with moving parts using a range of construction materials.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900" b="1" u="sng" dirty="0">
                          <a:solidFill>
                            <a:srgbClr val="FF0000"/>
                          </a:solidFill>
                        </a:rPr>
                        <a:t>Mechanisms</a:t>
                      </a:r>
                    </a:p>
                    <a:p>
                      <a:pPr marL="171450" indent="-171450" algn="just">
                        <a:buFont typeface="Arial" panose="020B0604020202020204" pitchFamily="34" charset="0"/>
                        <a:buChar char="•"/>
                      </a:pPr>
                      <a:r>
                        <a:rPr lang="en-GB" sz="900" b="0" i="0" kern="1200" dirty="0">
                          <a:solidFill>
                            <a:schemeClr val="dk1"/>
                          </a:solidFill>
                          <a:effectLst/>
                          <a:latin typeface="+mn-lt"/>
                          <a:ea typeface="+mn-ea"/>
                          <a:cs typeface="+mn-cs"/>
                        </a:rPr>
                        <a:t>Make use of props and materials when role playing characters in narratives and stories.</a:t>
                      </a:r>
                    </a:p>
                    <a:p>
                      <a:pPr marL="171450" indent="-171450" algn="just">
                        <a:buFont typeface="Arial" panose="020B0604020202020204" pitchFamily="34" charset="0"/>
                        <a:buChar char="•"/>
                      </a:pPr>
                      <a:r>
                        <a:rPr lang="en-GB" sz="900" b="0" i="0" kern="1200" dirty="0">
                          <a:solidFill>
                            <a:schemeClr val="dk1"/>
                          </a:solidFill>
                          <a:effectLst/>
                          <a:latin typeface="+mn-lt"/>
                          <a:ea typeface="+mn-ea"/>
                          <a:cs typeface="+mn-cs"/>
                        </a:rPr>
                        <a:t>Construct models with moving parts, such as Lego vehicles.</a:t>
                      </a:r>
                      <a:endParaRPr lang="en-GB" sz="9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900" b="1" u="sng" dirty="0">
                          <a:solidFill>
                            <a:srgbClr val="FF0000"/>
                          </a:solidFill>
                        </a:rPr>
                        <a:t>Mechanisms</a:t>
                      </a:r>
                    </a:p>
                    <a:p>
                      <a:pPr marL="171450" indent="-171450" algn="just">
                        <a:buFont typeface="Arial" panose="020B0604020202020204" pitchFamily="34" charset="0"/>
                        <a:buChar char="•"/>
                      </a:pPr>
                      <a:r>
                        <a:rPr lang="en-GB" sz="900" dirty="0"/>
                        <a:t>Reflecting on a finished model or product and assessing if it works and moves.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900" b="1" u="sng" dirty="0">
                          <a:solidFill>
                            <a:srgbClr val="FF0000"/>
                          </a:solidFill>
                        </a:rPr>
                        <a:t>Mechanisms</a:t>
                      </a:r>
                    </a:p>
                    <a:p>
                      <a:pPr marL="171450" indent="-171450" algn="just">
                        <a:buFont typeface="Arial" panose="020B0604020202020204" pitchFamily="34" charset="0"/>
                        <a:buChar char="•"/>
                      </a:pPr>
                      <a:r>
                        <a:rPr lang="en-GB" sz="900" dirty="0"/>
                        <a:t>To know how to make objects move through wheels and simple sliders.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88928206"/>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4914" y="919030"/>
            <a:ext cx="7287681" cy="1113510"/>
          </a:xfrm>
          <a:prstGeom prst="rect">
            <a:avLst/>
          </a:prstGeom>
          <a:noFill/>
        </p:spPr>
        <p:txBody>
          <a:bodyPr wrap="square" lIns="91440" tIns="45720" rIns="91440" bIns="45720" rtlCol="0" anchor="t">
            <a:spAutoFit/>
          </a:bodyPr>
          <a:lstStyle/>
          <a:p>
            <a:pPr>
              <a:lnSpc>
                <a:spcPct val="107000"/>
              </a:lnSpc>
              <a:spcAft>
                <a:spcPts val="800"/>
              </a:spcAft>
            </a:pPr>
            <a:r>
              <a:rPr lang="en-GB" sz="1000" b="1" dirty="0">
                <a:effectLst/>
                <a:latin typeface="Calibri"/>
                <a:ea typeface="Open Sans"/>
                <a:cs typeface="Open Sans"/>
              </a:rPr>
              <a:t>Threshold Concepts</a:t>
            </a:r>
          </a:p>
          <a:p>
            <a:pPr algn="just">
              <a:lnSpc>
                <a:spcPct val="107000"/>
              </a:lnSpc>
              <a:spcAft>
                <a:spcPts val="800"/>
              </a:spcAft>
            </a:pPr>
            <a:r>
              <a:rPr lang="en-GB" sz="1000" b="1" dirty="0">
                <a:effectLst/>
                <a:latin typeface="Calibri"/>
                <a:ea typeface="Calibri"/>
                <a:cs typeface="Times New Roman"/>
              </a:rPr>
              <a:t>How does the Early Years Framework fit within the four threshold concepts?</a:t>
            </a:r>
          </a:p>
          <a:p>
            <a:pPr algn="just">
              <a:lnSpc>
                <a:spcPct val="107000"/>
              </a:lnSpc>
              <a:spcAft>
                <a:spcPts val="800"/>
              </a:spcAft>
            </a:pPr>
            <a:r>
              <a:rPr lang="en-GB" sz="1000" dirty="0"/>
              <a:t>Planning, designing, making and developing skills and knowledge are all fundamental parts of our EYFS. Children will have plenty of opportunities through child-led learning to get to know each of these areas, as they explore different materials, processes and outcomes. Adults support and scaffold their learning, offering suggestions or listening to their ideas.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DB25DC5-92BA-4506-A3AC-AEAC211DE6D0}"/>
              </a:ext>
            </a:extLst>
          </p:cNvPr>
          <p:cNvPicPr>
            <a:picLocks noChangeAspect="1"/>
          </p:cNvPicPr>
          <p:nvPr/>
        </p:nvPicPr>
        <p:blipFill>
          <a:blip r:embed="rId3"/>
          <a:stretch>
            <a:fillRect/>
          </a:stretch>
        </p:blipFill>
        <p:spPr>
          <a:xfrm>
            <a:off x="844356" y="2314015"/>
            <a:ext cx="409801" cy="409801"/>
          </a:xfrm>
          <a:prstGeom prst="rect">
            <a:avLst/>
          </a:prstGeom>
        </p:spPr>
      </p:pic>
      <p:pic>
        <p:nvPicPr>
          <p:cNvPr id="5" name="Picture 4">
            <a:extLst>
              <a:ext uri="{FF2B5EF4-FFF2-40B4-BE49-F238E27FC236}">
                <a16:creationId xmlns:a16="http://schemas.microsoft.com/office/drawing/2014/main" id="{873B1471-255F-4FA2-B6B5-FD660EC7F618}"/>
              </a:ext>
            </a:extLst>
          </p:cNvPr>
          <p:cNvPicPr>
            <a:picLocks noChangeAspect="1"/>
          </p:cNvPicPr>
          <p:nvPr/>
        </p:nvPicPr>
        <p:blipFill>
          <a:blip r:embed="rId4"/>
          <a:stretch>
            <a:fillRect/>
          </a:stretch>
        </p:blipFill>
        <p:spPr>
          <a:xfrm>
            <a:off x="2664743" y="2314014"/>
            <a:ext cx="409801" cy="409801"/>
          </a:xfrm>
          <a:prstGeom prst="rect">
            <a:avLst/>
          </a:prstGeom>
        </p:spPr>
      </p:pic>
      <p:pic>
        <p:nvPicPr>
          <p:cNvPr id="6" name="Picture 5">
            <a:extLst>
              <a:ext uri="{FF2B5EF4-FFF2-40B4-BE49-F238E27FC236}">
                <a16:creationId xmlns:a16="http://schemas.microsoft.com/office/drawing/2014/main" id="{6E9825E1-EE90-4371-895A-1D6506FF2CDD}"/>
              </a:ext>
            </a:extLst>
          </p:cNvPr>
          <p:cNvPicPr>
            <a:picLocks noChangeAspect="1"/>
          </p:cNvPicPr>
          <p:nvPr/>
        </p:nvPicPr>
        <p:blipFill>
          <a:blip r:embed="rId5"/>
          <a:stretch>
            <a:fillRect/>
          </a:stretch>
        </p:blipFill>
        <p:spPr>
          <a:xfrm>
            <a:off x="4485130" y="2305157"/>
            <a:ext cx="409801" cy="409801"/>
          </a:xfrm>
          <a:prstGeom prst="rect">
            <a:avLst/>
          </a:prstGeom>
        </p:spPr>
      </p:pic>
      <p:pic>
        <p:nvPicPr>
          <p:cNvPr id="7" name="Picture 6">
            <a:extLst>
              <a:ext uri="{FF2B5EF4-FFF2-40B4-BE49-F238E27FC236}">
                <a16:creationId xmlns:a16="http://schemas.microsoft.com/office/drawing/2014/main" id="{BC702A95-C8DA-43EA-B0D5-659D21EFDDFA}"/>
              </a:ext>
            </a:extLst>
          </p:cNvPr>
          <p:cNvPicPr>
            <a:picLocks noChangeAspect="1"/>
          </p:cNvPicPr>
          <p:nvPr/>
        </p:nvPicPr>
        <p:blipFill>
          <a:blip r:embed="rId6"/>
          <a:stretch>
            <a:fillRect/>
          </a:stretch>
        </p:blipFill>
        <p:spPr>
          <a:xfrm>
            <a:off x="6305517" y="2305157"/>
            <a:ext cx="409801" cy="409801"/>
          </a:xfrm>
          <a:prstGeom prst="rect">
            <a:avLst/>
          </a:prstGeom>
        </p:spPr>
      </p:pic>
    </p:spTree>
    <p:extLst>
      <p:ext uri="{BB962C8B-B14F-4D97-AF65-F5344CB8AC3E}">
        <p14:creationId xmlns:p14="http://schemas.microsoft.com/office/powerpoint/2010/main" val="208426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5E0C436C-CE45-5D06-29B3-1CEBC560D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 at the Centre, Children at the Heart </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997440862"/>
              </p:ext>
            </p:extLst>
          </p:nvPr>
        </p:nvGraphicFramePr>
        <p:xfrm>
          <a:off x="134914" y="1518191"/>
          <a:ext cx="7285516" cy="8245514"/>
        </p:xfrm>
        <a:graphic>
          <a:graphicData uri="http://schemas.openxmlformats.org/drawingml/2006/table">
            <a:tbl>
              <a:tblPr firstRow="1" bandRow="1">
                <a:tableStyleId>{6E25E649-3F16-4E02-A733-19D2CDBF48F0}</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4451">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Design</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97805"/>
                    </a:solidFill>
                  </a:tcPr>
                </a:tc>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Make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97805"/>
                    </a:solidFill>
                  </a:tcPr>
                </a:tc>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Evaluate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97805"/>
                    </a:solidFill>
                  </a:tcPr>
                </a:tc>
                <a:tc>
                  <a:txBody>
                    <a:bodyPr/>
                    <a:lstStyle/>
                    <a:p>
                      <a:pPr algn="ctr"/>
                      <a:r>
                        <a:rPr lang="en-GB" sz="1000" dirty="0">
                          <a:latin typeface="Open Sans" panose="020B0606030504020204" pitchFamily="34" charset="0"/>
                          <a:ea typeface="Open Sans" panose="020B0606030504020204" pitchFamily="34" charset="0"/>
                          <a:cs typeface="Open Sans" panose="020B0606030504020204" pitchFamily="34" charset="0"/>
                        </a:rPr>
                        <a:t>Technical Knowledge</a:t>
                      </a:r>
                    </a:p>
                  </a:txBody>
                  <a:tcPr anchor="ctr">
                    <a:lnL>
                      <a:noFill/>
                    </a:lnL>
                    <a:lnR>
                      <a:noFill/>
                    </a:lnR>
                    <a:lnT w="25400" cmpd="sng">
                      <a:noFill/>
                    </a:lnT>
                    <a:lnB w="25400" cmpd="sng">
                      <a:noFill/>
                    </a:lnB>
                    <a:lnTlToBr w="12700" cmpd="sng">
                      <a:noFill/>
                      <a:prstDash val="solid"/>
                    </a:lnTlToBr>
                    <a:lnBlToTr w="12700" cmpd="sng">
                      <a:noFill/>
                      <a:prstDash val="solid"/>
                    </a:lnBlToTr>
                    <a:solidFill>
                      <a:srgbClr val="E97805"/>
                    </a:solidFill>
                  </a:tcPr>
                </a:tc>
                <a:extLst>
                  <a:ext uri="{0D108BD9-81ED-4DB2-BD59-A6C34878D82A}">
                    <a16:rowId xmlns:a16="http://schemas.microsoft.com/office/drawing/2014/main" val="3088175293"/>
                  </a:ext>
                </a:extLst>
              </a:tr>
              <a:tr h="471230">
                <a:tc gridSpan="4">
                  <a:txBody>
                    <a:bodyPr/>
                    <a:lstStyle/>
                    <a:p>
                      <a:pPr algn="ctr">
                        <a:lnSpc>
                          <a:spcPct val="107000"/>
                        </a:lnSpc>
                        <a:spcAft>
                          <a:spcPts val="800"/>
                        </a:spcAft>
                      </a:pPr>
                      <a:endParaRPr lang="en-GB"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a:noFill/>
                    </a:lnL>
                    <a:lnR>
                      <a:noFill/>
                    </a:lnR>
                    <a:lnT w="25400" cmpd="sng">
                      <a:noFill/>
                    </a:lnT>
                    <a:lnB w="25400" cmpd="sng">
                      <a:noFill/>
                    </a:lnB>
                    <a:lnTlToBr w="12700" cmpd="sng">
                      <a:noFill/>
                      <a:prstDash val="solid"/>
                    </a:lnTlToBr>
                    <a:lnBlToTr w="12700" cmpd="sng">
                      <a:noFill/>
                      <a:prstDash val="solid"/>
                    </a:lnBlToTr>
                    <a:solidFill>
                      <a:srgbClr val="FAB83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227607">
                <a:tc gridSpan="4">
                  <a:txBody>
                    <a:bodyPr/>
                    <a:lstStyle/>
                    <a:p>
                      <a:pPr algn="ctr">
                        <a:lnSpc>
                          <a:spcPct val="107000"/>
                        </a:lnSpc>
                        <a:spcAft>
                          <a:spcPts val="800"/>
                        </a:spcAft>
                      </a:pPr>
                      <a:r>
                        <a:rPr lang="en-GB"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Key Stage 1</a:t>
                      </a:r>
                    </a:p>
                  </a:txBody>
                  <a:tcPr anchor="ctr">
                    <a:lnL>
                      <a:noFill/>
                    </a:lnL>
                    <a:lnR>
                      <a:noFill/>
                    </a:lnR>
                    <a:lnT w="25400" cmpd="sng">
                      <a:noFill/>
                    </a:lnT>
                    <a:lnB w="25400" cmpd="sng">
                      <a:noFill/>
                    </a:lnB>
                    <a:lnTlToBr w="12700" cmpd="sng">
                      <a:noFill/>
                      <a:prstDash val="solid"/>
                    </a:lnTlToBr>
                    <a:lnBlToTr w="12700" cmpd="sng">
                      <a:noFill/>
                      <a:prstDash val="solid"/>
                    </a:lnBlToTr>
                    <a:solidFill>
                      <a:schemeClr val="accent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35734891"/>
                  </a:ext>
                </a:extLst>
              </a:tr>
              <a:tr h="1485613">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kern="1200" dirty="0">
                          <a:solidFill>
                            <a:srgbClr val="FAB838"/>
                          </a:solidFill>
                          <a:effectLst/>
                          <a:latin typeface="+mn-lt"/>
                          <a:ea typeface="+mn-ea"/>
                          <a:cs typeface="+mn-cs"/>
                        </a:rPr>
                        <a:t>Cooking and Nutrition</a:t>
                      </a:r>
                    </a:p>
                    <a:p>
                      <a:pPr algn="just"/>
                      <a:r>
                        <a:rPr lang="en-GB" sz="800" dirty="0"/>
                        <a:t>• Design appealing products for a particular user based on simple design criteria.</a:t>
                      </a:r>
                    </a:p>
                    <a:p>
                      <a:pPr algn="just"/>
                      <a:r>
                        <a:rPr lang="en-GB" sz="800" dirty="0"/>
                        <a:t>• Generate initial ideas and design criteria through investigating a variety of fruit and vegetables.</a:t>
                      </a:r>
                    </a:p>
                    <a:p>
                      <a:pPr algn="just"/>
                      <a:r>
                        <a:rPr lang="en-GB" sz="800" dirty="0"/>
                        <a:t>• Communicate these ideas through talk and drawings.</a:t>
                      </a:r>
                    </a:p>
                    <a:p>
                      <a:pPr algn="just"/>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kern="1200" dirty="0">
                          <a:solidFill>
                            <a:srgbClr val="FAB838"/>
                          </a:solidFill>
                          <a:effectLst/>
                          <a:latin typeface="+mn-lt"/>
                          <a:ea typeface="+mn-ea"/>
                          <a:cs typeface="+mn-cs"/>
                        </a:rPr>
                        <a:t>Cooking and Nutrition</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Use simple utensils and equipment to e.g. peel, cut, slice, squeeze, grate and chop safely.</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Select from a range of fruit and vegetables according to their characteristics e.g. colour, texture and taste to create a chosen product.</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base" latinLnBrk="0" hangingPunct="1">
                        <a:lnSpc>
                          <a:spcPct val="100000"/>
                        </a:lnSpc>
                        <a:spcBef>
                          <a:spcPts val="0"/>
                        </a:spcBef>
                        <a:spcAft>
                          <a:spcPts val="0"/>
                        </a:spcAft>
                        <a:buClrTx/>
                        <a:buSzTx/>
                        <a:buFontTx/>
                        <a:buNone/>
                        <a:tabLst/>
                        <a:defRPr/>
                      </a:pPr>
                      <a:r>
                        <a:rPr lang="en-GB" sz="800" b="1" u="sng" kern="1200" dirty="0">
                          <a:solidFill>
                            <a:srgbClr val="FAB838"/>
                          </a:solidFill>
                          <a:effectLst/>
                          <a:latin typeface="+mn-lt"/>
                          <a:ea typeface="+mn-ea"/>
                          <a:cs typeface="+mn-cs"/>
                        </a:rPr>
                        <a:t>Cooking and Nutrition</a:t>
                      </a:r>
                    </a:p>
                    <a:p>
                      <a:pPr algn="just" fontAlgn="base"/>
                      <a:r>
                        <a:rPr lang="en-GB" sz="800" dirty="0"/>
                        <a:t>• Taste and evaluate a range of fruit and vegetables to determine the intended user’s preferences.</a:t>
                      </a:r>
                    </a:p>
                    <a:p>
                      <a:pPr algn="just" fontAlgn="base"/>
                      <a:r>
                        <a:rPr lang="en-GB" sz="800" dirty="0"/>
                        <a:t>• Evaluate ideas and finished products against design criteria, including intended user and purpose.</a:t>
                      </a:r>
                    </a:p>
                    <a:p>
                      <a:pPr algn="just" fontAlgn="base"/>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kern="1200" dirty="0">
                          <a:solidFill>
                            <a:srgbClr val="FAB838"/>
                          </a:solidFill>
                          <a:effectLst/>
                          <a:latin typeface="+mn-lt"/>
                          <a:ea typeface="+mn-ea"/>
                          <a:cs typeface="+mn-cs"/>
                        </a:rPr>
                        <a:t>Cooking and Nutrition</a:t>
                      </a:r>
                    </a:p>
                    <a:p>
                      <a:pPr algn="just"/>
                      <a:r>
                        <a:rPr lang="en-GB" sz="800" dirty="0"/>
                        <a:t>• Understand where a range of fruit and vegetables come from e.g. farmed or grown at home.</a:t>
                      </a:r>
                    </a:p>
                    <a:p>
                      <a:pPr algn="just"/>
                      <a:r>
                        <a:rPr lang="en-GB" sz="800" dirty="0"/>
                        <a:t>• Understand and use basic principles of a healthy and varied diet to prepare dishes, including how fruit and vegetables are part of The Eatwell Guide.</a:t>
                      </a:r>
                    </a:p>
                    <a:p>
                      <a:pPr algn="just"/>
                      <a:r>
                        <a:rPr lang="en-GB" sz="800" dirty="0"/>
                        <a:t>• Know and use technical and sensory vocabulary relevant to the project.</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6337711"/>
                  </a:ext>
                </a:extLst>
              </a:tr>
              <a:tr h="122809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dirty="0">
                          <a:solidFill>
                            <a:srgbClr val="83519C"/>
                          </a:solidFill>
                        </a:rPr>
                        <a:t>Structures</a:t>
                      </a:r>
                    </a:p>
                    <a:p>
                      <a:pPr algn="just"/>
                      <a:r>
                        <a:rPr lang="en-GB" sz="800" dirty="0"/>
                        <a:t>• Generate ideas based on simple design criteria and their own experiences,</a:t>
                      </a:r>
                    </a:p>
                    <a:p>
                      <a:pPr algn="just"/>
                      <a:r>
                        <a:rPr lang="en-GB" sz="800" dirty="0"/>
                        <a:t>explaining what they could make.</a:t>
                      </a:r>
                    </a:p>
                    <a:p>
                      <a:pPr algn="just"/>
                      <a:r>
                        <a:rPr lang="en-GB" sz="800" dirty="0"/>
                        <a:t>• Develop, model and communicate their ideas through talking, mock-ups and drawings.</a:t>
                      </a:r>
                    </a:p>
                    <a:p>
                      <a:pPr algn="just"/>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dirty="0">
                          <a:solidFill>
                            <a:srgbClr val="83519C"/>
                          </a:solidFill>
                        </a:rPr>
                        <a:t>Structures</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Plan by suggesting what to do next.</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Select and use tools, skills and techniques, explaining their choices.</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Select new and reclaimed materials and construction kits to build their structures.</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Use simple finishing techniques suitable for the structure they are creating.</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base" latinLnBrk="0" hangingPunct="1">
                        <a:lnSpc>
                          <a:spcPct val="100000"/>
                        </a:lnSpc>
                        <a:spcBef>
                          <a:spcPts val="0"/>
                        </a:spcBef>
                        <a:spcAft>
                          <a:spcPts val="0"/>
                        </a:spcAft>
                        <a:buClrTx/>
                        <a:buSzTx/>
                        <a:buFontTx/>
                        <a:buNone/>
                        <a:tabLst/>
                        <a:defRPr/>
                      </a:pPr>
                      <a:r>
                        <a:rPr lang="en-GB" sz="800" b="1" u="sng" dirty="0">
                          <a:solidFill>
                            <a:srgbClr val="83519C"/>
                          </a:solidFill>
                        </a:rPr>
                        <a:t>Structures</a:t>
                      </a:r>
                    </a:p>
                    <a:p>
                      <a:pPr algn="just" fontAlgn="base"/>
                      <a:r>
                        <a:rPr lang="en-GB" sz="800" dirty="0"/>
                        <a:t>• Explore a range of existing freestanding</a:t>
                      </a:r>
                    </a:p>
                    <a:p>
                      <a:pPr algn="just" fontAlgn="base"/>
                      <a:r>
                        <a:rPr lang="en-GB" sz="800" dirty="0"/>
                        <a:t>structures in the school and local environment e.g. everyday products and buildings.</a:t>
                      </a:r>
                    </a:p>
                    <a:p>
                      <a:pPr algn="just" fontAlgn="base"/>
                      <a:r>
                        <a:rPr lang="en-GB" sz="800" dirty="0"/>
                        <a:t>• Evaluate their product by discussing how well it works in relation to the purpose, the user and whether it meets the original design criteria.</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dirty="0">
                          <a:solidFill>
                            <a:srgbClr val="83519C"/>
                          </a:solidFill>
                        </a:rPr>
                        <a:t>Structures</a:t>
                      </a:r>
                    </a:p>
                    <a:p>
                      <a:pPr algn="just"/>
                      <a:r>
                        <a:rPr lang="en-GB" sz="800" dirty="0"/>
                        <a:t>• Know how to make freestanding structures stronger, stiffer and more stable.</a:t>
                      </a:r>
                    </a:p>
                    <a:p>
                      <a:pPr algn="just"/>
                      <a:r>
                        <a:rPr lang="en-GB" sz="800" dirty="0"/>
                        <a:t>• Know and use technical vocabulary relevant to the project.</a:t>
                      </a:r>
                    </a:p>
                    <a:p>
                      <a:pPr algn="just"/>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093764"/>
                  </a:ext>
                </a:extLst>
              </a:tr>
              <a:tr h="270764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dirty="0">
                          <a:solidFill>
                            <a:srgbClr val="FF0000"/>
                          </a:solidFill>
                        </a:rPr>
                        <a:t>Mechanisms</a:t>
                      </a:r>
                    </a:p>
                    <a:p>
                      <a:pPr algn="just"/>
                      <a:r>
                        <a:rPr lang="en-GB" sz="800" dirty="0"/>
                        <a:t>• Generate ideas based on simple design criteria and their own experiences, explaining what they could make.</a:t>
                      </a:r>
                    </a:p>
                    <a:p>
                      <a:pPr algn="just"/>
                      <a:r>
                        <a:rPr lang="en-GB" sz="800" dirty="0"/>
                        <a:t>• Develop, model and communicate their ideas through drawings and mock-ups with card and paper.</a:t>
                      </a:r>
                    </a:p>
                    <a:p>
                      <a:pPr algn="just"/>
                      <a:endParaRPr lang="en-GB" sz="800" dirty="0"/>
                    </a:p>
                    <a:p>
                      <a:pPr algn="just"/>
                      <a:endParaRPr lang="en-GB" sz="800" dirty="0"/>
                    </a:p>
                    <a:p>
                      <a:pPr algn="just"/>
                      <a:r>
                        <a:rPr lang="en-GB" sz="800" dirty="0"/>
                        <a:t>• Generate initial ideas and simple design</a:t>
                      </a:r>
                    </a:p>
                    <a:p>
                      <a:pPr algn="just"/>
                      <a:r>
                        <a:rPr lang="en-GB" sz="800" dirty="0"/>
                        <a:t>criteria through talking and using own experiences.</a:t>
                      </a:r>
                    </a:p>
                    <a:p>
                      <a:pPr algn="just"/>
                      <a:r>
                        <a:rPr lang="en-GB" sz="800" dirty="0"/>
                        <a:t>• Develop and communicate ideas through drawings and mock-ups.</a:t>
                      </a:r>
                    </a:p>
                    <a:p>
                      <a:pPr algn="just"/>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dirty="0">
                          <a:solidFill>
                            <a:srgbClr val="FF0000"/>
                          </a:solidFill>
                        </a:rPr>
                        <a:t>Mechanisms</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Plan by suggesting what to do next.</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Select and use tools, explaining their choices,</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to cut, shape and join paper and card.</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Use simple finishing techniques suitable for</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the product they are creating.</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en-GB" sz="800" dirty="0"/>
                    </a:p>
                    <a:p>
                      <a:pPr marL="0" marR="0" lvl="0" indent="0" algn="just" defTabSz="755934" rtl="0" eaLnBrk="1" fontAlgn="auto" latinLnBrk="0" hangingPunct="1">
                        <a:lnSpc>
                          <a:spcPct val="100000"/>
                        </a:lnSpc>
                        <a:spcBef>
                          <a:spcPts val="0"/>
                        </a:spcBef>
                        <a:spcAft>
                          <a:spcPts val="0"/>
                        </a:spcAft>
                        <a:buClrTx/>
                        <a:buSzTx/>
                        <a:buFontTx/>
                        <a:buNone/>
                        <a:tabLst/>
                        <a:defRPr/>
                      </a:pPr>
                      <a:endParaRPr lang="en-GB" sz="800" dirty="0"/>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Select from and use a range of tools and</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equipment to perform practical tasks such as</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cutting and joining to allow movement and</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finishing.</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Select from and use a range of materials and</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components such as paper, card, plastic and</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wood according to their characteristics.</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dirty="0">
                          <a:solidFill>
                            <a:srgbClr val="FF0000"/>
                          </a:solidFill>
                        </a:rPr>
                        <a:t>Mechanisms</a:t>
                      </a:r>
                    </a:p>
                    <a:p>
                      <a:pPr algn="just"/>
                      <a:r>
                        <a:rPr lang="en-GB" sz="800" dirty="0"/>
                        <a:t>• Explore a range of existing books and</a:t>
                      </a:r>
                    </a:p>
                    <a:p>
                      <a:pPr algn="just"/>
                      <a:r>
                        <a:rPr lang="en-GB" sz="800" dirty="0"/>
                        <a:t>everyday products that use simple sliders and levers.</a:t>
                      </a:r>
                    </a:p>
                    <a:p>
                      <a:pPr algn="just"/>
                      <a:r>
                        <a:rPr lang="en-GB" sz="800" dirty="0"/>
                        <a:t>• Evaluate their product by discussing how well it works in relation to the purpose and the</a:t>
                      </a:r>
                    </a:p>
                    <a:p>
                      <a:pPr algn="just"/>
                      <a:r>
                        <a:rPr lang="en-GB" sz="800" dirty="0"/>
                        <a:t>user and whether it meets design criteria.</a:t>
                      </a:r>
                    </a:p>
                    <a:p>
                      <a:pPr algn="just"/>
                      <a:endParaRPr lang="en-GB" sz="800" dirty="0"/>
                    </a:p>
                    <a:p>
                      <a:pPr algn="just"/>
                      <a:r>
                        <a:rPr lang="en-GB" sz="800" dirty="0"/>
                        <a:t>• Explore and evaluate a range of products with wheels and axles.</a:t>
                      </a:r>
                    </a:p>
                    <a:p>
                      <a:pPr algn="just"/>
                      <a:r>
                        <a:rPr lang="en-GB" sz="800" dirty="0"/>
                        <a:t>• Evaluate their ideas throughout and their</a:t>
                      </a:r>
                    </a:p>
                    <a:p>
                      <a:pPr algn="just"/>
                      <a:r>
                        <a:rPr lang="en-GB" sz="800" dirty="0"/>
                        <a:t>products against original criteria.</a:t>
                      </a:r>
                    </a:p>
                    <a:p>
                      <a:pPr algn="just"/>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dirty="0">
                          <a:solidFill>
                            <a:srgbClr val="FF0000"/>
                          </a:solidFill>
                        </a:rPr>
                        <a:t>Mechanisms</a:t>
                      </a:r>
                    </a:p>
                    <a:p>
                      <a:pPr algn="just"/>
                      <a:r>
                        <a:rPr lang="en-GB" sz="800" dirty="0"/>
                        <a:t>• Explore and use sliders and levers.</a:t>
                      </a:r>
                    </a:p>
                    <a:p>
                      <a:pPr algn="just"/>
                      <a:r>
                        <a:rPr lang="en-GB" sz="800" dirty="0"/>
                        <a:t>• Understand that different mechanisms</a:t>
                      </a:r>
                    </a:p>
                    <a:p>
                      <a:pPr algn="just"/>
                      <a:r>
                        <a:rPr lang="en-GB" sz="800" dirty="0"/>
                        <a:t>produce different types of movement.</a:t>
                      </a:r>
                    </a:p>
                    <a:p>
                      <a:pPr algn="just"/>
                      <a:r>
                        <a:rPr lang="en-GB" sz="800" dirty="0"/>
                        <a:t>• Know and use technical vocabulary relevant to the project.</a:t>
                      </a:r>
                    </a:p>
                    <a:p>
                      <a:pPr algn="just"/>
                      <a:endParaRPr lang="en-GB" sz="800" dirty="0"/>
                    </a:p>
                    <a:p>
                      <a:pPr algn="just"/>
                      <a:endParaRPr lang="en-GB" sz="800" dirty="0"/>
                    </a:p>
                    <a:p>
                      <a:pPr algn="just"/>
                      <a:endParaRPr lang="en-GB" sz="800" dirty="0"/>
                    </a:p>
                    <a:p>
                      <a:pPr algn="just"/>
                      <a:r>
                        <a:rPr lang="en-GB" sz="800" dirty="0"/>
                        <a:t>• Explore and use wheels, axles and axle</a:t>
                      </a:r>
                    </a:p>
                    <a:p>
                      <a:pPr algn="just"/>
                      <a:r>
                        <a:rPr lang="en-GB" sz="800" dirty="0"/>
                        <a:t>holders.</a:t>
                      </a:r>
                    </a:p>
                    <a:p>
                      <a:pPr algn="just"/>
                      <a:r>
                        <a:rPr lang="en-GB" sz="800" dirty="0"/>
                        <a:t>• Distinguish between fixed and freely moving</a:t>
                      </a:r>
                    </a:p>
                    <a:p>
                      <a:pPr algn="just"/>
                      <a:r>
                        <a:rPr lang="en-GB" sz="800" dirty="0"/>
                        <a:t>axles.</a:t>
                      </a:r>
                    </a:p>
                    <a:p>
                      <a:pPr algn="just"/>
                      <a:r>
                        <a:rPr lang="en-GB" sz="800" dirty="0"/>
                        <a:t>• Know and use technical vocabulary relevant</a:t>
                      </a:r>
                    </a:p>
                    <a:p>
                      <a:pPr algn="just"/>
                      <a:r>
                        <a:rPr lang="en-GB" sz="800" dirty="0"/>
                        <a:t>to the project.</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18827117"/>
                  </a:ext>
                </a:extLst>
              </a:tr>
              <a:tr h="1672535">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kern="1200" dirty="0">
                          <a:solidFill>
                            <a:srgbClr val="00B0F0"/>
                          </a:solidFill>
                          <a:effectLst/>
                          <a:latin typeface="+mn-lt"/>
                          <a:ea typeface="+mn-ea"/>
                          <a:cs typeface="+mn-cs"/>
                        </a:rPr>
                        <a:t>Textiles</a:t>
                      </a:r>
                    </a:p>
                    <a:p>
                      <a:pPr algn="just"/>
                      <a:r>
                        <a:rPr lang="en-GB" sz="800" dirty="0"/>
                        <a:t>• Design a functional and appealing product for a chosen user and purpose based on simple design criteria. </a:t>
                      </a:r>
                    </a:p>
                    <a:p>
                      <a:pPr algn="just"/>
                      <a:r>
                        <a:rPr lang="en-GB" sz="800" dirty="0"/>
                        <a:t>• Generate, develop, model and communicate their ideas as appropriate through talking, drawing, templates, mock-ups and information and communication technology.</a:t>
                      </a:r>
                    </a:p>
                    <a:p>
                      <a:pPr algn="just"/>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kern="1200" dirty="0">
                          <a:solidFill>
                            <a:srgbClr val="00B0F0"/>
                          </a:solidFill>
                          <a:effectLst/>
                          <a:latin typeface="+mn-lt"/>
                          <a:ea typeface="+mn-ea"/>
                          <a:cs typeface="+mn-cs"/>
                        </a:rPr>
                        <a:t>Textiles</a:t>
                      </a:r>
                    </a:p>
                    <a:p>
                      <a:pPr algn="just"/>
                      <a:r>
                        <a:rPr lang="en-GB" sz="800" dirty="0"/>
                        <a:t>• Select from and use a range of tools and equipment to perform practical tasks such as marking out, cutting, joining and finishing. </a:t>
                      </a:r>
                    </a:p>
                    <a:p>
                      <a:pPr algn="just"/>
                      <a:r>
                        <a:rPr lang="en-GB" sz="800" dirty="0"/>
                        <a:t>• Select from and use textiles according to their characteristics.</a:t>
                      </a:r>
                    </a:p>
                    <a:p>
                      <a:pPr algn="just"/>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kern="1200" dirty="0">
                          <a:solidFill>
                            <a:srgbClr val="00B0F0"/>
                          </a:solidFill>
                          <a:effectLst/>
                          <a:latin typeface="+mn-lt"/>
                          <a:ea typeface="+mn-ea"/>
                          <a:cs typeface="+mn-cs"/>
                        </a:rPr>
                        <a:t>Textiles</a:t>
                      </a:r>
                    </a:p>
                    <a:p>
                      <a:pPr algn="just"/>
                      <a:r>
                        <a:rPr lang="en-GB" sz="800" dirty="0"/>
                        <a:t>• Explore and evaluate a range of existing textile products relevant to the project being undertaken. </a:t>
                      </a:r>
                    </a:p>
                    <a:p>
                      <a:pPr algn="just"/>
                      <a:r>
                        <a:rPr lang="en-GB" sz="800" dirty="0"/>
                        <a:t>• Evaluate their ideas throughout and their final products against original design criteria.</a:t>
                      </a:r>
                    </a:p>
                    <a:p>
                      <a:pPr algn="just"/>
                      <a:endParaRPr lang="en-GB" sz="800" dirty="0"/>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b="1" u="sng" kern="1200" dirty="0">
                          <a:solidFill>
                            <a:srgbClr val="00B0F0"/>
                          </a:solidFill>
                          <a:effectLst/>
                          <a:latin typeface="+mn-lt"/>
                          <a:ea typeface="+mn-ea"/>
                          <a:cs typeface="+mn-cs"/>
                        </a:rPr>
                        <a:t>Textiles</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Understand how simple 3-D textile products are made, using a template to create two identical shapes. </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Understand how to join fabrics using different techniques e.g. running stitch, glue, over stitch, stapling. </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Explore different finishing techniques e.g. using painting, fabric crayons, stitching, sequins, buttons and ribbons. </a:t>
                      </a:r>
                    </a:p>
                    <a:p>
                      <a:pPr marL="0" marR="0" lvl="0" indent="0" algn="just" defTabSz="755934" rtl="0" eaLnBrk="1" fontAlgn="auto" latinLnBrk="0" hangingPunct="1">
                        <a:lnSpc>
                          <a:spcPct val="100000"/>
                        </a:lnSpc>
                        <a:spcBef>
                          <a:spcPts val="0"/>
                        </a:spcBef>
                        <a:spcAft>
                          <a:spcPts val="0"/>
                        </a:spcAft>
                        <a:buClrTx/>
                        <a:buSzTx/>
                        <a:buFontTx/>
                        <a:buNone/>
                        <a:tabLst/>
                        <a:defRPr/>
                      </a:pPr>
                      <a:r>
                        <a:rPr lang="en-GB" sz="800" dirty="0"/>
                        <a:t>• Know and use technical vocabulary relevant to the project.</a:t>
                      </a:r>
                    </a:p>
                  </a:txBody>
                  <a:tcPr>
                    <a:lnL>
                      <a:noFill/>
                    </a:lnL>
                    <a:lnR>
                      <a:noFill/>
                    </a:lnR>
                    <a:lnT w="25400" cmpd="sng">
                      <a:noFill/>
                    </a:lnT>
                    <a:lnB w="254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46565944"/>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0" y="1146552"/>
            <a:ext cx="7287681" cy="249684"/>
          </a:xfrm>
          <a:prstGeom prst="rect">
            <a:avLst/>
          </a:prstGeom>
          <a:noFill/>
        </p:spPr>
        <p:txBody>
          <a:bodyPr wrap="square" lIns="91440" tIns="45720" rIns="91440" bIns="45720" rtlCol="0" anchor="t">
            <a:spAutoFit/>
          </a:bodyPr>
          <a:lstStyle/>
          <a:p>
            <a:pPr>
              <a:lnSpc>
                <a:spcPct val="107000"/>
              </a:lnSpc>
              <a:spcAft>
                <a:spcPts val="800"/>
              </a:spcAft>
            </a:pPr>
            <a:r>
              <a:rPr lang="en-GB" sz="1000" b="1" dirty="0">
                <a:effectLst/>
                <a:latin typeface="Calibri"/>
                <a:ea typeface="Open Sans"/>
                <a:cs typeface="Open Sans"/>
              </a:rPr>
              <a:t>What are the Key Stage 1 end points?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DB25DC5-92BA-4506-A3AC-AEAC211DE6D0}"/>
              </a:ext>
            </a:extLst>
          </p:cNvPr>
          <p:cNvPicPr>
            <a:picLocks noChangeAspect="1"/>
          </p:cNvPicPr>
          <p:nvPr/>
        </p:nvPicPr>
        <p:blipFill>
          <a:blip r:embed="rId3"/>
          <a:stretch>
            <a:fillRect/>
          </a:stretch>
        </p:blipFill>
        <p:spPr>
          <a:xfrm>
            <a:off x="825306" y="1799665"/>
            <a:ext cx="409801" cy="409801"/>
          </a:xfrm>
          <a:prstGeom prst="rect">
            <a:avLst/>
          </a:prstGeom>
        </p:spPr>
      </p:pic>
      <p:pic>
        <p:nvPicPr>
          <p:cNvPr id="5" name="Picture 4">
            <a:extLst>
              <a:ext uri="{FF2B5EF4-FFF2-40B4-BE49-F238E27FC236}">
                <a16:creationId xmlns:a16="http://schemas.microsoft.com/office/drawing/2014/main" id="{873B1471-255F-4FA2-B6B5-FD660EC7F618}"/>
              </a:ext>
            </a:extLst>
          </p:cNvPr>
          <p:cNvPicPr>
            <a:picLocks noChangeAspect="1"/>
          </p:cNvPicPr>
          <p:nvPr/>
        </p:nvPicPr>
        <p:blipFill>
          <a:blip r:embed="rId4"/>
          <a:stretch>
            <a:fillRect/>
          </a:stretch>
        </p:blipFill>
        <p:spPr>
          <a:xfrm>
            <a:off x="2645693" y="1806730"/>
            <a:ext cx="409801" cy="409801"/>
          </a:xfrm>
          <a:prstGeom prst="rect">
            <a:avLst/>
          </a:prstGeom>
        </p:spPr>
      </p:pic>
      <p:pic>
        <p:nvPicPr>
          <p:cNvPr id="6" name="Picture 5">
            <a:extLst>
              <a:ext uri="{FF2B5EF4-FFF2-40B4-BE49-F238E27FC236}">
                <a16:creationId xmlns:a16="http://schemas.microsoft.com/office/drawing/2014/main" id="{6E9825E1-EE90-4371-895A-1D6506FF2CDD}"/>
              </a:ext>
            </a:extLst>
          </p:cNvPr>
          <p:cNvPicPr>
            <a:picLocks noChangeAspect="1"/>
          </p:cNvPicPr>
          <p:nvPr/>
        </p:nvPicPr>
        <p:blipFill>
          <a:blip r:embed="rId5"/>
          <a:stretch>
            <a:fillRect/>
          </a:stretch>
        </p:blipFill>
        <p:spPr>
          <a:xfrm>
            <a:off x="4504181" y="1816457"/>
            <a:ext cx="409801" cy="409801"/>
          </a:xfrm>
          <a:prstGeom prst="rect">
            <a:avLst/>
          </a:prstGeom>
        </p:spPr>
      </p:pic>
      <p:pic>
        <p:nvPicPr>
          <p:cNvPr id="7" name="Picture 6">
            <a:extLst>
              <a:ext uri="{FF2B5EF4-FFF2-40B4-BE49-F238E27FC236}">
                <a16:creationId xmlns:a16="http://schemas.microsoft.com/office/drawing/2014/main" id="{BC702A95-C8DA-43EA-B0D5-659D21EFDDFA}"/>
              </a:ext>
            </a:extLst>
          </p:cNvPr>
          <p:cNvPicPr>
            <a:picLocks noChangeAspect="1"/>
          </p:cNvPicPr>
          <p:nvPr/>
        </p:nvPicPr>
        <p:blipFill>
          <a:blip r:embed="rId6"/>
          <a:stretch>
            <a:fillRect/>
          </a:stretch>
        </p:blipFill>
        <p:spPr>
          <a:xfrm>
            <a:off x="6324568" y="1806730"/>
            <a:ext cx="409801" cy="409801"/>
          </a:xfrm>
          <a:prstGeom prst="rect">
            <a:avLst/>
          </a:prstGeom>
        </p:spPr>
      </p:pic>
    </p:spTree>
    <p:extLst>
      <p:ext uri="{BB962C8B-B14F-4D97-AF65-F5344CB8AC3E}">
        <p14:creationId xmlns:p14="http://schemas.microsoft.com/office/powerpoint/2010/main" val="29459343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f14ffed-4913-4c98-8c1a-95267fcad62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C7D8C213D4ED43A6DC2631E2BAF33E" ma:contentTypeVersion="18" ma:contentTypeDescription="Create a new document." ma:contentTypeScope="" ma:versionID="c11312dad60cd6564fe42160c6211fa8">
  <xsd:schema xmlns:xsd="http://www.w3.org/2001/XMLSchema" xmlns:xs="http://www.w3.org/2001/XMLSchema" xmlns:p="http://schemas.microsoft.com/office/2006/metadata/properties" xmlns:ns3="7f14ffed-4913-4c98-8c1a-95267fcad62b" xmlns:ns4="85c3f3a3-3e5b-44e4-ba41-3947e82dc2c0" targetNamespace="http://schemas.microsoft.com/office/2006/metadata/properties" ma:root="true" ma:fieldsID="ffbf08bdd9ae4780b1a65ab300a422c9" ns3:_="" ns4:_="">
    <xsd:import namespace="7f14ffed-4913-4c98-8c1a-95267fcad62b"/>
    <xsd:import namespace="85c3f3a3-3e5b-44e4-ba41-3947e82dc2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4ffed-4913-4c98-8c1a-95267fcad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3f3a3-3e5b-44e4-ba41-3947e82dc2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44E4E4-083D-4495-ADCA-852F2C973001}">
  <ds:schemaRefs>
    <ds:schemaRef ds:uri="http://schemas.microsoft.com/sharepoint/v3/contenttype/forms"/>
  </ds:schemaRefs>
</ds:datastoreItem>
</file>

<file path=customXml/itemProps2.xml><?xml version="1.0" encoding="utf-8"?>
<ds:datastoreItem xmlns:ds="http://schemas.openxmlformats.org/officeDocument/2006/customXml" ds:itemID="{507C925A-3450-48E2-A66E-80B34BCEF17C}">
  <ds:schemaRefs>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purl.org/dc/terms/"/>
    <ds:schemaRef ds:uri="85c3f3a3-3e5b-44e4-ba41-3947e82dc2c0"/>
    <ds:schemaRef ds:uri="7f14ffed-4913-4c98-8c1a-95267fcad62b"/>
    <ds:schemaRef ds:uri="http://www.w3.org/XML/1998/namespace"/>
  </ds:schemaRefs>
</ds:datastoreItem>
</file>

<file path=customXml/itemProps3.xml><?xml version="1.0" encoding="utf-8"?>
<ds:datastoreItem xmlns:ds="http://schemas.openxmlformats.org/officeDocument/2006/customXml" ds:itemID="{535E82A4-6A63-4D5D-8C40-7030D387E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4ffed-4913-4c98-8c1a-95267fcad62b"/>
    <ds:schemaRef ds:uri="85c3f3a3-3e5b-44e4-ba41-3947e82dc2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729</TotalTime>
  <Words>5427</Words>
  <Application>Microsoft Office PowerPoint</Application>
  <PresentationFormat>Custom</PresentationFormat>
  <Paragraphs>509</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Calibri</vt:lpstr>
      <vt:lpstr>Calibri Light</vt:lpstr>
      <vt:lpstr>GriffithGothic-Regular</vt:lpstr>
      <vt:lpstr>Ink Free</vt:lpstr>
      <vt:lpstr>Open Sans</vt:lpstr>
      <vt:lpstr>Segoe UI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Ruth Veitch</cp:lastModifiedBy>
  <cp:revision>339</cp:revision>
  <dcterms:created xsi:type="dcterms:W3CDTF">2023-09-18T13:33:59Z</dcterms:created>
  <dcterms:modified xsi:type="dcterms:W3CDTF">2024-10-24T12:10:47Z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0x01010040C7D8C213D4ED43A6DC2631E2BAF33E</vt:lpwstr>
  </property>
  <property fmtid="{D5CDD505-2E9C-101B-9397-08002B2CF9AE}" pid="3" name="MediaServiceImageTags">
    <vt:lpwstr/>
  </property>
</Properties>
</file>