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2" r:id="rId5"/>
    <p:sldId id="263" r:id="rId6"/>
    <p:sldId id="264" r:id="rId7"/>
    <p:sldId id="265" r:id="rId8"/>
    <p:sldId id="271" r:id="rId9"/>
    <p:sldId id="266" r:id="rId10"/>
    <p:sldId id="267" r:id="rId11"/>
    <p:sldId id="274" r:id="rId12"/>
    <p:sldId id="273" r:id="rId13"/>
    <p:sldId id="268" r:id="rId14"/>
    <p:sldId id="269" r:id="rId15"/>
    <p:sldId id="270" r:id="rId16"/>
    <p:sldId id="272" r:id="rId17"/>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15ABA-4BC9-78F5-83DE-82D63E69202E}" v="273" dt="2024-07-25T09:21:23.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82" d="100"/>
          <a:sy n="82" d="100"/>
        </p:scale>
        <p:origin x="29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24/10/2024</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24/10/2024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24/10/2024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24/10/2024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29.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8" name="Picture 7" descr="A green and black cover with a logo&#10;&#10;Description automatically generated">
            <a:extLst>
              <a:ext uri="{FF2B5EF4-FFF2-40B4-BE49-F238E27FC236}">
                <a16:creationId xmlns:a16="http://schemas.microsoft.com/office/drawing/2014/main" id="{3F06B2C9-8799-AD7E-0990-6109FDD0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Our Lady and St Thomas</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
        <p:nvSpPr>
          <p:cNvPr id="2" name="TextBox 1">
            <a:extLst>
              <a:ext uri="{FF2B5EF4-FFF2-40B4-BE49-F238E27FC236}">
                <a16:creationId xmlns:a16="http://schemas.microsoft.com/office/drawing/2014/main" id="{B6FC452B-52A3-1B49-3BDF-035079C45CFE}"/>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288539588"/>
              </p:ext>
            </p:extLst>
          </p:nvPr>
        </p:nvGraphicFramePr>
        <p:xfrm>
          <a:off x="138163" y="2527535"/>
          <a:ext cx="7280668" cy="6766560"/>
        </p:xfrm>
        <a:graphic>
          <a:graphicData uri="http://schemas.openxmlformats.org/drawingml/2006/table">
            <a:tbl>
              <a:tblPr firstRow="1" bandRow="1">
                <a:tableStyleId>{6E25E649-3F16-4E02-A733-19D2CDBF48F0}</a:tableStyleId>
              </a:tblPr>
              <a:tblGrid>
                <a:gridCol w="1820167">
                  <a:extLst>
                    <a:ext uri="{9D8B030D-6E8A-4147-A177-3AD203B41FA5}">
                      <a16:colId xmlns:a16="http://schemas.microsoft.com/office/drawing/2014/main" val="4071917207"/>
                    </a:ext>
                  </a:extLst>
                </a:gridCol>
                <a:gridCol w="1820167">
                  <a:extLst>
                    <a:ext uri="{9D8B030D-6E8A-4147-A177-3AD203B41FA5}">
                      <a16:colId xmlns:a16="http://schemas.microsoft.com/office/drawing/2014/main" val="1240094198"/>
                    </a:ext>
                  </a:extLst>
                </a:gridCol>
                <a:gridCol w="1820167">
                  <a:extLst>
                    <a:ext uri="{9D8B030D-6E8A-4147-A177-3AD203B41FA5}">
                      <a16:colId xmlns:a16="http://schemas.microsoft.com/office/drawing/2014/main" val="4190830973"/>
                    </a:ext>
                  </a:extLst>
                </a:gridCol>
                <a:gridCol w="1820167">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Location and Place Knowledge</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Human Interaction with the Environment</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Geographical Techniques</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dirty="0">
                          <a:solidFill>
                            <a:schemeClr val="dk1"/>
                          </a:solidFill>
                          <a:effectLst/>
                          <a:latin typeface="+mn-lt"/>
                          <a:ea typeface="+mn-ea"/>
                          <a:cs typeface="+mn-cs"/>
                        </a:rPr>
                        <a:t>Understanding the World,</a:t>
                      </a:r>
                      <a:r>
                        <a:rPr lang="en-GB" sz="1000" b="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People, Culture and Communities</a:t>
                      </a:r>
                      <a:endParaRPr lang="en-GB" sz="1000" b="1" dirty="0">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rtl="0" fontAlgn="base"/>
                      <a:r>
                        <a:rPr lang="en-GB" sz="900" b="0" i="0" kern="1200" dirty="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Know that there are different countries in the world and talk about the differences they have experienced, seen in photos or read about.</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Begins to ask questions and can compare features of different environments.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Develop an understanding of the position of other countries in the world.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Observe and compare features in the environment by pointing/looking closely.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Naming simple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trees, wall, grass, road.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Using some descriptive vocabulary to describe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tall trees.</a:t>
                      </a:r>
                    </a:p>
                    <a:p>
                      <a:pPr algn="just" fontAlgn="base"/>
                      <a:r>
                        <a:rPr lang="en-GB" sz="900" kern="1200" dirty="0">
                          <a:solidFill>
                            <a:schemeClr val="dk1"/>
                          </a:solidFill>
                          <a:effectLst/>
                          <a:latin typeface="+mn-lt"/>
                          <a:ea typeface="+mn-ea"/>
                          <a:cs typeface="+mn-cs"/>
                        </a:rPr>
                        <a:t>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Understand that the weather changes with the seasons (linked to walks in school/local area).</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of plants and weather in their environment and talk about changes.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Enrich and widen children’s vocabulary through the use of geographical language: forest, sea, ocean, river, road.</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p>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Know there are different types of housing.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about their local environment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park, school, home.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Introduce vocabulary to help express opinions e.g. busy, quiet, pollution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 to make marks to represent buildings, roads and trees. Show an awareness of the different shapes of buildings when drawing.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Describe their immediate environment using knowledge from observation, discussion, stories, non-fiction texts and maps;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Draw information from a simple map.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Visits to the local park, high street, church etc and local area walks to notice features of the geographical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a camera or iPad to take still and moving images of the local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Add detail to a map of a familiar place - bedroom, classroom, local area.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positional language through stories e.g. Rosie’s Walk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Describe their relative position e.g. next to, behind.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Can follow positional instructions. Using stories as a basis, draw simple maps to show journey taken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Red Riding Hood.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road mats for small world play.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Show an interest in maps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treasure maps, road maps Use a simple map with a programmable toy.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 Use road mats for small world play.</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084704"/>
            <a:ext cx="7287681" cy="1442831"/>
          </a:xfrm>
          <a:prstGeom prst="rect">
            <a:avLst/>
          </a:prstGeom>
          <a:noFill/>
        </p:spPr>
        <p:txBody>
          <a:bodyPr wrap="square" rtlCol="0">
            <a:spAutoFit/>
          </a:bodyPr>
          <a:lstStyle/>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0" name="Table 19">
            <a:extLst>
              <a:ext uri="{FF2B5EF4-FFF2-40B4-BE49-F238E27FC236}">
                <a16:creationId xmlns:a16="http://schemas.microsoft.com/office/drawing/2014/main" id="{62920377-1AC1-4EE7-A336-967476BD82CF}"/>
              </a:ext>
            </a:extLst>
          </p:cNvPr>
          <p:cNvGraphicFramePr>
            <a:graphicFrameLocks noGrp="1"/>
          </p:cNvGraphicFramePr>
          <p:nvPr>
            <p:extLst>
              <p:ext uri="{D42A27DB-BD31-4B8C-83A1-F6EECF244321}">
                <p14:modId xmlns:p14="http://schemas.microsoft.com/office/powerpoint/2010/main" val="452738501"/>
              </p:ext>
            </p:extLst>
          </p:nvPr>
        </p:nvGraphicFramePr>
        <p:xfrm>
          <a:off x="134000" y="1422275"/>
          <a:ext cx="7297109" cy="7848033"/>
        </p:xfrm>
        <a:graphic>
          <a:graphicData uri="http://schemas.openxmlformats.org/drawingml/2006/table">
            <a:tbl>
              <a:tblPr/>
              <a:tblGrid>
                <a:gridCol w="1837127">
                  <a:extLst>
                    <a:ext uri="{9D8B030D-6E8A-4147-A177-3AD203B41FA5}">
                      <a16:colId xmlns:a16="http://schemas.microsoft.com/office/drawing/2014/main" val="3352946144"/>
                    </a:ext>
                  </a:extLst>
                </a:gridCol>
                <a:gridCol w="1819994">
                  <a:extLst>
                    <a:ext uri="{9D8B030D-6E8A-4147-A177-3AD203B41FA5}">
                      <a16:colId xmlns:a16="http://schemas.microsoft.com/office/drawing/2014/main" val="1688493608"/>
                    </a:ext>
                  </a:extLst>
                </a:gridCol>
                <a:gridCol w="1819994">
                  <a:extLst>
                    <a:ext uri="{9D8B030D-6E8A-4147-A177-3AD203B41FA5}">
                      <a16:colId xmlns:a16="http://schemas.microsoft.com/office/drawing/2014/main" val="623537533"/>
                    </a:ext>
                  </a:extLst>
                </a:gridCol>
                <a:gridCol w="1819994">
                  <a:extLst>
                    <a:ext uri="{9D8B030D-6E8A-4147-A177-3AD203B41FA5}">
                      <a16:colId xmlns:a16="http://schemas.microsoft.com/office/drawing/2014/main" val="198896777"/>
                    </a:ext>
                  </a:extLst>
                </a:gridCol>
              </a:tblGrid>
              <a:tr h="471353">
                <a:tc>
                  <a:txBody>
                    <a:bodyPr/>
                    <a:lstStyle/>
                    <a:p>
                      <a:pPr algn="ctr" rtl="0" fontAlgn="base"/>
                      <a:r>
                        <a:rPr lang="en-GB" sz="1000" b="1" i="0">
                          <a:solidFill>
                            <a:srgbClr val="FFFFFF"/>
                          </a:solidFill>
                          <a:effectLst/>
                          <a:latin typeface="+mn-lt"/>
                        </a:rPr>
                        <a:t>Location and Place Knowledge​</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Physical features and processes​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Human interaction with the environment​</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Geographical Techniques​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1891586206"/>
                  </a:ext>
                </a:extLst>
              </a:tr>
              <a:tr h="6312034">
                <a:tc>
                  <a:txBody>
                    <a:bodyPr/>
                    <a:lstStyle/>
                    <a:p>
                      <a:pPr algn="just" rtl="0" fontAlgn="base"/>
                      <a:r>
                        <a:rPr lang="en-GB" sz="1000" b="0" i="0" dirty="0">
                          <a:solidFill>
                            <a:srgbClr val="000000"/>
                          </a:solidFill>
                          <a:effectLst/>
                          <a:latin typeface="+mn-lt"/>
                        </a:rPr>
                        <a:t>Name and locate the four countries and four capital cities of England, Wales, Scotland and Northern Island.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Name and locate the seven continents of the world and the five oceans.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Label features of a coastal place and compare the features to where they live.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Locate hot and cold areas of the world using the equator and the poles.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Use atlases, globes, maps,  aerial photographs and videos.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Compare their town to a non-European country. ​</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u="none" strike="noStrike" dirty="0">
                          <a:solidFill>
                            <a:srgbClr val="000000"/>
                          </a:solidFill>
                          <a:effectLst/>
                          <a:latin typeface="+mn-lt"/>
                        </a:rPr>
                        <a:t>Use basic vocabulary to refer to physical features, including beach, cliff, coasts, forest, hill, mountain, sea, ocean, river, soil, valley, vegetation, season, winter.</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Understand what is meant by physical geography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Sort human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Identify human features found in their local area and the UK.</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Know and identify the following physical features: mountain, lake, island, valley, river, cliff, forest and beach.</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Explain why features may occur and what they are used for.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a:solidFill>
                            <a:srgbClr val="000000"/>
                          </a:solidFill>
                          <a:effectLst/>
                          <a:latin typeface="+mn-lt"/>
                        </a:rPr>
                        <a:t>Use basic vocabulary </a:t>
                      </a:r>
                      <a:r>
                        <a:rPr lang="en-GB" sz="1000" b="0" i="0" u="none" strike="noStrike">
                          <a:solidFill>
                            <a:srgbClr val="000000"/>
                          </a:solidFill>
                          <a:effectLst/>
                          <a:latin typeface="+mn-lt"/>
                        </a:rPr>
                        <a:t>to human features: city, town, village, factory, farm, house, office, port, harbour and shop.</a:t>
                      </a:r>
                      <a:r>
                        <a:rPr lang="en-GB" sz="1000" b="0" i="0">
                          <a:solidFill>
                            <a:srgbClr val="000000"/>
                          </a:solidFill>
                          <a:effectLst/>
                          <a:latin typeface="+mn-lt"/>
                        </a:rPr>
                        <a:t>​</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Understand what is meant by human geography and human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Sort human and physical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Identify human features found in their local area and the UK.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List some advantages and disadvantages of living in a city, town or village.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why features may occur and what they are used for.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what impact humans are having on the local area/the world.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Name different types of settlements and explain some differences between them.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that weather patterns are different in different parts of the world, in relation to the equator and the poles and begin to explain why.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weather can impact the way of life of different people.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 can have a positive impact on the environment/climate.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dirty="0">
                          <a:solidFill>
                            <a:srgbClr val="000000"/>
                          </a:solidFill>
                          <a:effectLst/>
                          <a:latin typeface="+mn-lt"/>
                        </a:rPr>
                        <a:t>Use maps and atlases, including Google Earth.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Devise simple maps with common keys.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Explain why it is important for all streets to have a name, including post code.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Follow a simple road map and recognise key landmarks/features.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Make a model using road strips and toy buildings that show features of an area.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Talk about the main differences between a world map and a globe.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simple compass directions (North, East, South, West).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locational and directional language </a:t>
                      </a:r>
                      <a:r>
                        <a:rPr lang="en-GB" sz="1000" b="0" i="0" u="none" strike="noStrike" dirty="0">
                          <a:solidFill>
                            <a:srgbClr val="000000"/>
                          </a:solidFill>
                          <a:effectLst/>
                          <a:latin typeface="+mn-lt"/>
                        </a:rPr>
                        <a:t>[</a:t>
                      </a:r>
                      <a:r>
                        <a:rPr lang="en-GB" sz="1000" b="0" i="0" u="none" strike="noStrike" dirty="0" err="1">
                          <a:solidFill>
                            <a:srgbClr val="000000"/>
                          </a:solidFill>
                          <a:effectLst/>
                          <a:latin typeface="+mn-lt"/>
                        </a:rPr>
                        <a:t>e.g</a:t>
                      </a:r>
                      <a:r>
                        <a:rPr lang="en-GB" sz="1000" b="0" i="0" u="none" strike="noStrike" dirty="0">
                          <a:solidFill>
                            <a:srgbClr val="000000"/>
                          </a:solidFill>
                          <a:effectLst/>
                          <a:latin typeface="+mn-lt"/>
                        </a:rPr>
                        <a:t>, near and far; left and right], to describe the location of features and routes on a map.</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Talk and ask questions about their local area and the features found there.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Observe and record information.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Use a range of geographical resources to investigate questions they are asked. </a:t>
                      </a:r>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8468501"/>
                  </a:ext>
                </a:extLst>
              </a:tr>
            </a:tbl>
          </a:graphicData>
        </a:graphic>
      </p:graphicFrame>
      <p:sp>
        <p:nvSpPr>
          <p:cNvPr id="31" name="Rectangle 30">
            <a:extLst>
              <a:ext uri="{FF2B5EF4-FFF2-40B4-BE49-F238E27FC236}">
                <a16:creationId xmlns:a16="http://schemas.microsoft.com/office/drawing/2014/main" id="{77D15E2F-DCFA-4C76-A3FD-29D6ABE14519}"/>
              </a:ext>
            </a:extLst>
          </p:cNvPr>
          <p:cNvSpPr/>
          <p:nvPr/>
        </p:nvSpPr>
        <p:spPr>
          <a:xfrm>
            <a:off x="134000" y="1031440"/>
            <a:ext cx="6176648" cy="369332"/>
          </a:xfrm>
          <a:prstGeom prst="rect">
            <a:avLst/>
          </a:prstGeom>
        </p:spPr>
        <p:txBody>
          <a:bodyPr wrap="square">
            <a:spAutoFit/>
          </a:bodyPr>
          <a:lstStyle/>
          <a:p>
            <a:r>
              <a:rPr lang="en-GB" sz="1000" b="1" dirty="0">
                <a:solidFill>
                  <a:srgbClr val="000000"/>
                </a:solidFill>
                <a:latin typeface="Calibri" panose="020F0502020204030204" pitchFamily="34" charset="0"/>
              </a:rPr>
              <a:t>What are the Key Stage One Geographical Skills?</a:t>
            </a:r>
            <a:r>
              <a:rPr lang="en-GB" b="1"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31234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effectLst/>
                <a:latin typeface="Calibri"/>
                <a:ea typeface="Calibri" panose="020F0502020204030204" pitchFamily="34" charset="0"/>
                <a:cs typeface="Times New Roman"/>
              </a:rPr>
              <a:t> </a:t>
            </a:r>
            <a:r>
              <a:rPr lang="en-GB" b="1" dirty="0">
                <a:solidFill>
                  <a:schemeClr val="bg1"/>
                </a:solidFill>
                <a:latin typeface="Calibri"/>
                <a:ea typeface="Calibri" panose="020F0502020204030204" pitchFamily="34" charset="0"/>
                <a:cs typeface="Times New Roman"/>
              </a:rPr>
              <a:t>SEND</a:t>
            </a:r>
            <a:endParaRPr lang="en-GB" dirty="0">
              <a:solidFill>
                <a:schemeClr val="bg1"/>
              </a:solidFill>
              <a:effectLst/>
              <a:latin typeface="Calibri"/>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Rectangle 6">
            <a:extLst>
              <a:ext uri="{FF2B5EF4-FFF2-40B4-BE49-F238E27FC236}">
                <a16:creationId xmlns:a16="http://schemas.microsoft.com/office/drawing/2014/main" id="{E9012EB8-C707-45D7-A7F2-235830A666BF}"/>
              </a:ext>
            </a:extLst>
          </p:cNvPr>
          <p:cNvSpPr/>
          <p:nvPr/>
        </p:nvSpPr>
        <p:spPr>
          <a:xfrm>
            <a:off x="306816" y="1038475"/>
            <a:ext cx="6941712" cy="8333050"/>
          </a:xfrm>
          <a:prstGeom prst="rect">
            <a:avLst/>
          </a:prstGeom>
        </p:spPr>
        <p:txBody>
          <a:bodyPr wrap="square">
            <a:spAutoFit/>
          </a:bodyPr>
          <a:lstStyle/>
          <a:p>
            <a:pPr algn="just" fontAlgn="base"/>
            <a:r>
              <a:rPr lang="en-GB" sz="1050" dirty="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dirty="0">
                <a:solidFill>
                  <a:srgbClr val="000000"/>
                </a:solidFill>
              </a:rPr>
              <a:t>​</a:t>
            </a:r>
          </a:p>
          <a:p>
            <a:pPr algn="just" fontAlgn="base"/>
            <a:r>
              <a:rPr lang="en-GB" sz="1050" dirty="0">
                <a:solidFill>
                  <a:srgbClr val="000000"/>
                </a:solidFill>
              </a:rPr>
              <a:t>​</a:t>
            </a:r>
          </a:p>
          <a:p>
            <a:pPr algn="just" fontAlgn="base"/>
            <a:r>
              <a:rPr lang="en-GB" sz="105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dirty="0">
                <a:solidFill>
                  <a:srgbClr val="000000"/>
                </a:solidFill>
              </a:rPr>
              <a:t>​</a:t>
            </a:r>
          </a:p>
          <a:p>
            <a:pPr algn="just" fontAlgn="base"/>
            <a:r>
              <a:rPr lang="en-GB" sz="1050" dirty="0">
                <a:solidFill>
                  <a:srgbClr val="000000"/>
                </a:solidFill>
              </a:rPr>
              <a:t>Other strategies of adaptation are outlined through the EEF’s Five-a-Day principles, which include explicit instruction, metacognitive strategies, flexible grouping and the use of technology:</a:t>
            </a:r>
            <a:r>
              <a:rPr lang="en-US" sz="1050" dirty="0">
                <a:solidFill>
                  <a:srgbClr val="000000"/>
                </a:solidFill>
              </a:rPr>
              <a:t>​</a:t>
            </a:r>
          </a:p>
          <a:p>
            <a:pPr algn="just" fontAlgn="base"/>
            <a:endParaRPr lang="en-US" sz="1050" dirty="0">
              <a:solidFill>
                <a:srgbClr val="000000"/>
              </a:solidFill>
            </a:endParaRPr>
          </a:p>
          <a:p>
            <a:pPr algn="just" fontAlgn="base"/>
            <a:r>
              <a:rPr lang="en-GB" sz="1050" b="1" u="sng" dirty="0">
                <a:solidFill>
                  <a:srgbClr val="000000"/>
                </a:solidFill>
              </a:rPr>
              <a:t>Scaffolding</a:t>
            </a:r>
            <a:r>
              <a:rPr lang="en-GB" sz="1050" dirty="0">
                <a:solidFill>
                  <a:srgbClr val="000000"/>
                </a:solidFill>
              </a:rPr>
              <a:t>​</a:t>
            </a:r>
          </a:p>
          <a:p>
            <a:pPr algn="just" fontAlgn="base"/>
            <a:r>
              <a:rPr lang="en-GB" sz="105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Explicit Instruction</a:t>
            </a:r>
            <a:r>
              <a:rPr lang="en-GB" sz="1050" dirty="0">
                <a:solidFill>
                  <a:srgbClr val="000000"/>
                </a:solidFill>
              </a:rPr>
              <a:t>​</a:t>
            </a:r>
          </a:p>
          <a:p>
            <a:pPr algn="just" fontAlgn="base"/>
            <a:r>
              <a:rPr lang="en-GB" sz="105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dirty="0" err="1">
                <a:solidFill>
                  <a:srgbClr val="000000"/>
                </a:solidFill>
              </a:rPr>
              <a:t>Rosenshine’s</a:t>
            </a:r>
            <a:r>
              <a:rPr lang="en-GB" sz="1050" dirty="0">
                <a:solidFill>
                  <a:srgbClr val="000000"/>
                </a:solidFill>
              </a:rPr>
              <a:t>  ‘Principles of Instruction’.</a:t>
            </a:r>
            <a:r>
              <a:rPr lang="en-US" sz="1050" dirty="0">
                <a:solidFill>
                  <a:srgbClr val="000000"/>
                </a:solidFill>
              </a:rPr>
              <a:t>​</a:t>
            </a:r>
          </a:p>
          <a:p>
            <a:pPr algn="just" fontAlgn="base"/>
            <a:r>
              <a:rPr lang="en-GB" sz="105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Cognitive and Metacognitive Strategies</a:t>
            </a:r>
            <a:r>
              <a:rPr lang="en-GB" sz="1050" dirty="0">
                <a:solidFill>
                  <a:srgbClr val="000000"/>
                </a:solidFill>
              </a:rPr>
              <a:t>​</a:t>
            </a:r>
          </a:p>
          <a:p>
            <a:pPr algn="just" fontAlgn="base"/>
            <a:r>
              <a:rPr lang="en-GB" sz="105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dirty="0">
                <a:solidFill>
                  <a:srgbClr val="000000"/>
                </a:solidFill>
              </a:rPr>
              <a:t>​</a:t>
            </a:r>
          </a:p>
          <a:p>
            <a:pPr algn="just" fontAlgn="base"/>
            <a:r>
              <a:rPr lang="en-GB" sz="105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dirty="0">
                <a:solidFill>
                  <a:srgbClr val="000000"/>
                </a:solidFill>
              </a:rPr>
              <a:t>​</a:t>
            </a:r>
          </a:p>
          <a:p>
            <a:pPr algn="just" fontAlgn="base"/>
            <a:r>
              <a:rPr lang="en-GB" sz="1050" dirty="0">
                <a:solidFill>
                  <a:srgbClr val="000000"/>
                </a:solidFill>
              </a:rPr>
              <a:t>Prompt sheets that help pupils to evaluate their progress, with ideas for further support.</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Flexible Grouping</a:t>
            </a:r>
            <a:r>
              <a:rPr lang="en-GB" sz="1050" dirty="0">
                <a:solidFill>
                  <a:srgbClr val="000000"/>
                </a:solidFill>
              </a:rPr>
              <a:t>​</a:t>
            </a:r>
          </a:p>
          <a:p>
            <a:pPr algn="just" fontAlgn="base"/>
            <a:r>
              <a:rPr lang="en-GB" sz="105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dirty="0">
                <a:solidFill>
                  <a:srgbClr val="000000"/>
                </a:solidFill>
              </a:rPr>
              <a:t>​</a:t>
            </a:r>
          </a:p>
          <a:p>
            <a:pPr algn="just" fontAlgn="base"/>
            <a:r>
              <a:rPr lang="en-GB" sz="105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Use of Technology</a:t>
            </a:r>
            <a:r>
              <a:rPr lang="en-GB" sz="1050" dirty="0">
                <a:solidFill>
                  <a:srgbClr val="000000"/>
                </a:solidFill>
              </a:rPr>
              <a:t>​</a:t>
            </a:r>
          </a:p>
          <a:p>
            <a:pPr algn="just" fontAlgn="base"/>
            <a:r>
              <a:rPr lang="en-GB" sz="1050" dirty="0">
                <a:solidFill>
                  <a:srgbClr val="000000"/>
                </a:solidFill>
              </a:rPr>
              <a:t>Technology can assist teacher modelling. Technology, as a method to provide feedback to pupils and/ or parents can be effective, especially when the pupil can act on this feedback. </a:t>
            </a:r>
            <a:r>
              <a:rPr lang="en-US" sz="1050" dirty="0">
                <a:solidFill>
                  <a:srgbClr val="000000"/>
                </a:solidFill>
              </a:rPr>
              <a:t>​</a:t>
            </a:r>
          </a:p>
          <a:p>
            <a:pPr algn="just" fontAlgn="base"/>
            <a:r>
              <a:rPr lang="en-GB" sz="1050" dirty="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dirty="0">
              <a:solidFill>
                <a:srgbClr val="000000"/>
              </a:solidFill>
              <a:effectLst/>
            </a:endParaRPr>
          </a:p>
        </p:txBody>
      </p:sp>
    </p:spTree>
    <p:extLst>
      <p:ext uri="{BB962C8B-B14F-4D97-AF65-F5344CB8AC3E}">
        <p14:creationId xmlns:p14="http://schemas.microsoft.com/office/powerpoint/2010/main" val="96063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68C0-EDB0-31B7-13EF-30A4C9738F89}"/>
            </a:ext>
          </a:extLst>
        </p:cNvPr>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37CB8BB7-3AA5-2795-A297-6E284EC91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0A3ADF90-5F27-329F-B7AD-E9F708E28AF8}"/>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latin typeface="Calibri"/>
                <a:ea typeface="Calibri" panose="020F0502020204030204" pitchFamily="34" charset="0"/>
                <a:cs typeface="Times New Roman"/>
              </a:rPr>
              <a:t>Assessment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5F3E75-CB19-21A4-CF33-A5F0CC597161}"/>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2">
            <a:extLst>
              <a:ext uri="{FF2B5EF4-FFF2-40B4-BE49-F238E27FC236}">
                <a16:creationId xmlns:a16="http://schemas.microsoft.com/office/drawing/2014/main" id="{7395E8A6-7179-D446-79C5-C15AA865F2F8}"/>
              </a:ext>
            </a:extLst>
          </p:cNvPr>
          <p:cNvSpPr txBox="1"/>
          <p:nvPr/>
        </p:nvSpPr>
        <p:spPr>
          <a:xfrm>
            <a:off x="192918" y="1058415"/>
            <a:ext cx="7178742" cy="67172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a:ea typeface="Arial"/>
              <a:cs typeface="Calibri"/>
            </a:endParaRPr>
          </a:p>
          <a:p>
            <a:pPr algn="just"/>
            <a:r>
              <a:rPr lang="en-GB" sz="1050" b="1" dirty="0">
                <a:ea typeface="Arial"/>
                <a:cs typeface="Calibri"/>
              </a:rPr>
              <a:t>Formative Assessment:</a:t>
            </a:r>
            <a:r>
              <a:rPr lang="en-GB" sz="1050" dirty="0">
                <a:ea typeface="Arial"/>
                <a:cs typeface="Calibri"/>
              </a:rPr>
              <a:t> provides Assessment </a:t>
            </a:r>
            <a:r>
              <a:rPr lang="en-GB" sz="1050" b="1" u="sng" dirty="0">
                <a:ea typeface="Arial"/>
                <a:cs typeface="Calibri"/>
              </a:rPr>
              <a:t>for</a:t>
            </a:r>
            <a:r>
              <a:rPr lang="en-GB" sz="1050" b="1" dirty="0">
                <a:ea typeface="Arial"/>
                <a:cs typeface="Calibri"/>
              </a:rPr>
              <a:t> </a:t>
            </a:r>
            <a:r>
              <a:rPr lang="en-GB" sz="105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dirty="0">
                <a:solidFill>
                  <a:srgbClr val="000000"/>
                </a:solidFill>
                <a:ea typeface="Arial"/>
                <a:cs typeface="Calibri"/>
              </a:rPr>
              <a:t>as</a:t>
            </a:r>
            <a:r>
              <a:rPr lang="en-GB" sz="1050" b="1" u="sng" dirty="0">
                <a:solidFill>
                  <a:srgbClr val="FF0000"/>
                </a:solidFill>
                <a:ea typeface="Arial"/>
                <a:cs typeface="Calibri"/>
              </a:rPr>
              <a:t> </a:t>
            </a:r>
            <a:r>
              <a:rPr lang="en-GB" sz="1050" dirty="0">
                <a:ea typeface="Arial"/>
                <a:cs typeface="Calibri"/>
              </a:rPr>
              <a:t>Learning.  Self-regulated learners are aware of their strengths and weaknesses, and can motivate themselves to engage in, and improve, their learning. Pupils start by </a:t>
            </a:r>
            <a:r>
              <a:rPr lang="en-GB" sz="1050" b="1" dirty="0">
                <a:ea typeface="Arial"/>
                <a:cs typeface="Calibri"/>
              </a:rPr>
              <a:t>planning</a:t>
            </a:r>
            <a:r>
              <a:rPr lang="en-GB" sz="1050" dirty="0">
                <a:ea typeface="Arial"/>
                <a:cs typeface="Calibri"/>
              </a:rPr>
              <a:t> how to undertake a task, working on it while </a:t>
            </a:r>
            <a:r>
              <a:rPr lang="en-GB" sz="1050" b="1" dirty="0">
                <a:ea typeface="Arial"/>
                <a:cs typeface="Calibri"/>
              </a:rPr>
              <a:t>monitoring</a:t>
            </a:r>
            <a:r>
              <a:rPr lang="en-GB" sz="1050" dirty="0">
                <a:ea typeface="Arial"/>
                <a:cs typeface="Calibri"/>
              </a:rPr>
              <a:t> the strategy to check progress, then </a:t>
            </a:r>
            <a:r>
              <a:rPr lang="en-GB" sz="1050" b="1" dirty="0">
                <a:ea typeface="Arial"/>
                <a:cs typeface="Calibri"/>
              </a:rPr>
              <a:t>evaluating</a:t>
            </a:r>
            <a:r>
              <a:rPr lang="en-GB" sz="1050" dirty="0">
                <a:ea typeface="Arial"/>
                <a:cs typeface="Calibri"/>
              </a:rPr>
              <a:t> the overall success.</a:t>
            </a:r>
            <a:endParaRPr lang="en-GB" sz="1050" dirty="0">
              <a:cs typeface="Calibri" panose="020F0502020204030204"/>
            </a:endParaRPr>
          </a:p>
          <a:p>
            <a:endParaRPr lang="en-GB" sz="1050">
              <a:cs typeface="Calibri" panose="020F0502020204030204"/>
            </a:endParaRPr>
          </a:p>
          <a:p>
            <a:endParaRPr lang="en-GB" sz="1050">
              <a:ea typeface="Arial"/>
              <a:cs typeface="Calibri"/>
            </a:endParaRPr>
          </a:p>
          <a:p>
            <a:pPr algn="just"/>
            <a:endParaRPr lang="en-GB" sz="1050">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dirty="0">
              <a:cs typeface="Calibri"/>
            </a:endParaRPr>
          </a:p>
          <a:p>
            <a:pPr algn="just"/>
            <a:endParaRPr lang="en-GB" sz="1050" b="1">
              <a:solidFill>
                <a:srgbClr val="1F3864"/>
              </a:solidFill>
              <a:ea typeface="Arial"/>
              <a:cs typeface="Calibri"/>
            </a:endParaRPr>
          </a:p>
          <a:p>
            <a:pPr algn="just"/>
            <a:r>
              <a:rPr lang="en-GB" sz="1050" b="1" dirty="0">
                <a:ea typeface="Arial"/>
                <a:cs typeface="Calibri"/>
              </a:rPr>
              <a:t>Assessment</a:t>
            </a:r>
            <a:r>
              <a:rPr lang="en-GB" sz="1050" dirty="0">
                <a:ea typeface="Arial"/>
                <a:cs typeface="Calibri"/>
              </a:rPr>
              <a:t> is a continuous process which is integral to teaching and learning and:</a:t>
            </a:r>
          </a:p>
          <a:p>
            <a:pPr algn="just">
              <a:buChar char="•"/>
            </a:pPr>
            <a:r>
              <a:rPr lang="en-GB" sz="1050" dirty="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dirty="0">
                <a:ea typeface="Arial"/>
                <a:cs typeface="Calibri"/>
              </a:rPr>
              <a:t>Incorporates a wide range of assessment techniques to be used in different contexts/purposes. </a:t>
            </a:r>
          </a:p>
          <a:p>
            <a:pPr lvl="0" algn="just">
              <a:buChar char="•"/>
            </a:pPr>
            <a:r>
              <a:rPr lang="en-GB" sz="1050" dirty="0">
                <a:ea typeface="Arial"/>
                <a:cs typeface="Calibri"/>
              </a:rPr>
              <a:t>Is accompanied by </a:t>
            </a:r>
            <a:r>
              <a:rPr lang="en-GB" sz="1050" b="1" dirty="0">
                <a:ea typeface="Arial"/>
                <a:cs typeface="Calibri"/>
              </a:rPr>
              <a:t>clear assessment criteria</a:t>
            </a:r>
            <a:r>
              <a:rPr lang="en-GB" sz="1050" dirty="0">
                <a:ea typeface="Arial"/>
                <a:cs typeface="Calibri"/>
              </a:rPr>
              <a:t> that enables effective marking and feedback, a reliable progress evaluation to be given and demonstrates clearly what a pupil must do to improve.</a:t>
            </a:r>
          </a:p>
          <a:p>
            <a:pPr algn="just">
              <a:buChar char="•"/>
            </a:pPr>
            <a:r>
              <a:rPr lang="en-GB" sz="1050" dirty="0">
                <a:ea typeface="Arial"/>
                <a:cs typeface="Calibri"/>
              </a:rPr>
              <a:t>Provides feedback recognising achievement, increasing pupil confidence/motivation. </a:t>
            </a:r>
          </a:p>
          <a:p>
            <a:pPr lvl="0" algn="just">
              <a:buChar char="•"/>
            </a:pPr>
            <a:r>
              <a:rPr lang="en-GB" sz="1050" dirty="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dirty="0">
                <a:ea typeface="Arial"/>
                <a:cs typeface="Calibri"/>
              </a:rPr>
              <a:t>Allows regular subject specific extended writing and access to high quality text/ reading.</a:t>
            </a:r>
          </a:p>
          <a:p>
            <a:pPr lvl="0" algn="just">
              <a:buChar char="•"/>
            </a:pPr>
            <a:r>
              <a:rPr lang="en-GB" sz="1050" dirty="0">
                <a:ea typeface="Arial"/>
                <a:cs typeface="Calibri"/>
              </a:rPr>
              <a:t>Should be moderated and standardised to ensure </a:t>
            </a:r>
            <a:r>
              <a:rPr lang="en-GB" sz="1050" b="1" u="sng" dirty="0">
                <a:ea typeface="Arial"/>
                <a:cs typeface="Calibri"/>
              </a:rPr>
              <a:t>purposeful, meaningful, and timely feedback.</a:t>
            </a:r>
          </a:p>
          <a:p>
            <a:pPr lvl="0" algn="just">
              <a:buChar char="•"/>
            </a:pPr>
            <a:r>
              <a:rPr lang="en-GB" sz="1050" dirty="0">
                <a:ea typeface="Arial"/>
                <a:cs typeface="Calibri"/>
              </a:rPr>
              <a:t>Includes feedback to pupils to help them understand what they need to improve, challenging them to achieve their target rather than a grade.</a:t>
            </a:r>
          </a:p>
          <a:p>
            <a:pPr>
              <a:buChar char="•"/>
            </a:pPr>
            <a:r>
              <a:rPr lang="en-GB" sz="1050" dirty="0">
                <a:ea typeface="Arial"/>
                <a:cs typeface="Calibri"/>
              </a:rPr>
              <a:t>Allows leaders and staff to make timely adaptations to the curriculum. </a:t>
            </a:r>
            <a:endParaRPr lang="en-GB" sz="1050" dirty="0">
              <a:cs typeface="Calibri"/>
            </a:endParaRPr>
          </a:p>
        </p:txBody>
      </p:sp>
      <p:pic>
        <p:nvPicPr>
          <p:cNvPr id="4" name="Picture 3" descr="A diagram of a learning&#10;&#10;Description automatically generated">
            <a:extLst>
              <a:ext uri="{FF2B5EF4-FFF2-40B4-BE49-F238E27FC236}">
                <a16:creationId xmlns:a16="http://schemas.microsoft.com/office/drawing/2014/main" id="{9700065E-F9A5-59C9-6254-D60CFE8E8B3B}"/>
              </a:ext>
            </a:extLst>
          </p:cNvPr>
          <p:cNvPicPr>
            <a:picLocks noChangeAspect="1"/>
          </p:cNvPicPr>
          <p:nvPr/>
        </p:nvPicPr>
        <p:blipFill>
          <a:blip r:embed="rId3"/>
          <a:stretch>
            <a:fillRect/>
          </a:stretch>
        </p:blipFill>
        <p:spPr>
          <a:xfrm>
            <a:off x="1335153" y="7781487"/>
            <a:ext cx="4985067" cy="2305050"/>
          </a:xfrm>
          <a:prstGeom prst="rect">
            <a:avLst/>
          </a:prstGeom>
        </p:spPr>
      </p:pic>
      <p:pic>
        <p:nvPicPr>
          <p:cNvPr id="5" name="Picture 4" descr="A screen shot of a device&#10;&#10;Description automatically generated">
            <a:extLst>
              <a:ext uri="{FF2B5EF4-FFF2-40B4-BE49-F238E27FC236}">
                <a16:creationId xmlns:a16="http://schemas.microsoft.com/office/drawing/2014/main" id="{BC9D8EAD-5AF3-6E52-D5AE-7E1AFCD7E977}"/>
              </a:ext>
            </a:extLst>
          </p:cNvPr>
          <p:cNvPicPr>
            <a:picLocks noChangeAspect="1"/>
          </p:cNvPicPr>
          <p:nvPr/>
        </p:nvPicPr>
        <p:blipFill>
          <a:blip r:embed="rId4"/>
          <a:stretch>
            <a:fillRect/>
          </a:stretch>
        </p:blipFill>
        <p:spPr>
          <a:xfrm>
            <a:off x="2635243" y="2580838"/>
            <a:ext cx="2268539" cy="1438275"/>
          </a:xfrm>
          <a:prstGeom prst="rect">
            <a:avLst/>
          </a:prstGeom>
        </p:spPr>
      </p:pic>
      <p:pic>
        <p:nvPicPr>
          <p:cNvPr id="6" name="Picture 5">
            <a:extLst>
              <a:ext uri="{FF2B5EF4-FFF2-40B4-BE49-F238E27FC236}">
                <a16:creationId xmlns:a16="http://schemas.microsoft.com/office/drawing/2014/main" id="{AE0B689A-744A-EA45-75BF-9926A43FECB9}"/>
              </a:ext>
            </a:extLst>
          </p:cNvPr>
          <p:cNvPicPr>
            <a:picLocks noChangeAspect="1"/>
          </p:cNvPicPr>
          <p:nvPr/>
        </p:nvPicPr>
        <p:blipFill>
          <a:blip r:embed="rId5"/>
          <a:stretch>
            <a:fillRect/>
          </a:stretch>
        </p:blipFill>
        <p:spPr>
          <a:xfrm>
            <a:off x="2918474" y="4247931"/>
            <a:ext cx="1811019" cy="333375"/>
          </a:xfrm>
          <a:prstGeom prst="rect">
            <a:avLst/>
          </a:prstGeom>
        </p:spPr>
      </p:pic>
    </p:spTree>
    <p:extLst>
      <p:ext uri="{BB962C8B-B14F-4D97-AF65-F5344CB8AC3E}">
        <p14:creationId xmlns:p14="http://schemas.microsoft.com/office/powerpoint/2010/main" val="172052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dirty="0">
                <a:solidFill>
                  <a:schemeClr val="bg1"/>
                </a:solidFill>
              </a:rPr>
              <a:t>People and places and the world we live in: </a:t>
            </a:r>
            <a:r>
              <a:rPr lang="en-GB" sz="900" dirty="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349" y="4094318"/>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131" y="7625311"/>
            <a:ext cx="1563627" cy="478537"/>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504FD58-065E-4910-DF93-31D2F1CA4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9349" y="2913563"/>
            <a:ext cx="1466091"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5131" y="5276571"/>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5131" y="2878093"/>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5131" y="4055270"/>
            <a:ext cx="929642" cy="478537"/>
          </a:xfrm>
          <a:prstGeom prst="rect">
            <a:avLst/>
          </a:prstGeom>
        </p:spPr>
      </p:pic>
      <p:pic>
        <p:nvPicPr>
          <p:cNvPr id="38" name="Picture 37" descr="A green circle with white text&#10;&#10;Description automatically generated">
            <a:extLst>
              <a:ext uri="{FF2B5EF4-FFF2-40B4-BE49-F238E27FC236}">
                <a16:creationId xmlns:a16="http://schemas.microsoft.com/office/drawing/2014/main" id="{F70F0D6D-946F-A59A-0AD0-CB3510FCAA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5131" y="1709995"/>
            <a:ext cx="1362459"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31" y="6453716"/>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9349" y="5257428"/>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9349" y="1709995"/>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49349" y="7625311"/>
            <a:ext cx="1234443" cy="478537"/>
          </a:xfrm>
          <a:prstGeom prst="rect">
            <a:avLst/>
          </a:prstGeom>
        </p:spPr>
      </p:pic>
      <p:pic>
        <p:nvPicPr>
          <p:cNvPr id="4" name="Picture 3">
            <a:extLst>
              <a:ext uri="{FF2B5EF4-FFF2-40B4-BE49-F238E27FC236}">
                <a16:creationId xmlns:a16="http://schemas.microsoft.com/office/drawing/2014/main" id="{7915D923-9586-4EA0-920A-2B1FFD4185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49349" y="6453716"/>
            <a:ext cx="1091186" cy="478537"/>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7413"/>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dirty="0"/>
                        <a:t>To find out specific information</a:t>
                      </a:r>
                    </a:p>
                    <a:p>
                      <a:r>
                        <a:rPr lang="en-GB" sz="1000" dirty="0"/>
                        <a:t>about places</a:t>
                      </a:r>
                    </a:p>
                    <a:p>
                      <a:endParaRPr lang="en-GB" sz="1000" dirty="0"/>
                    </a:p>
                    <a:p>
                      <a:r>
                        <a:rPr lang="en-GB" sz="1000" dirty="0"/>
                        <a:t>To interpret data</a:t>
                      </a:r>
                    </a:p>
                    <a:p>
                      <a:endParaRPr lang="en-GB" sz="1000" dirty="0"/>
                    </a:p>
                    <a:p>
                      <a:r>
                        <a:rPr lang="en-GB" sz="1000" dirty="0"/>
                        <a:t>To learn about past and future Events</a:t>
                      </a:r>
                    </a:p>
                    <a:p>
                      <a:endParaRPr lang="en-GB" sz="1000" dirty="0"/>
                    </a:p>
                    <a:p>
                      <a:r>
                        <a:rPr lang="en-GB" sz="1000" dirty="0"/>
                        <a:t>To help recognise their own impacts on the world</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44508207"/>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pPr algn="just"/>
                      <a:r>
                        <a:rPr lang="en-GB" sz="1000" b="1" dirty="0"/>
                        <a:t>Cause - </a:t>
                      </a:r>
                      <a:r>
                        <a:rPr lang="en-GB" sz="1000" b="0" dirty="0"/>
                        <a:t>the human physical processes</a:t>
                      </a:r>
                    </a:p>
                    <a:p>
                      <a:pPr algn="just"/>
                      <a:endParaRPr lang="en-GB" sz="1000" b="0" dirty="0"/>
                    </a:p>
                    <a:p>
                      <a:pPr algn="just"/>
                      <a:r>
                        <a:rPr lang="en-GB" sz="1000" b="1" dirty="0"/>
                        <a:t>Consequence</a:t>
                      </a:r>
                      <a:r>
                        <a:rPr lang="en-GB" sz="1000" b="0" dirty="0"/>
                        <a:t> - the social, economic and environmental impacts</a:t>
                      </a:r>
                    </a:p>
                    <a:p>
                      <a:pPr algn="just"/>
                      <a:endParaRPr lang="en-GB" sz="1000" b="0" dirty="0"/>
                    </a:p>
                    <a:p>
                      <a:pPr algn="just"/>
                      <a:r>
                        <a:rPr lang="en-GB" sz="1000" b="1" dirty="0"/>
                        <a:t>Change and continuity </a:t>
                      </a:r>
                      <a:r>
                        <a:rPr lang="en-GB" sz="1000" b="0" dirty="0"/>
                        <a:t>- Global, national and local</a:t>
                      </a:r>
                    </a:p>
                    <a:p>
                      <a:pPr algn="just"/>
                      <a:endParaRPr lang="en-GB" sz="1000" b="0" dirty="0"/>
                    </a:p>
                    <a:p>
                      <a:pPr algn="just"/>
                      <a:r>
                        <a:rPr lang="en-GB" sz="1000" b="1" dirty="0"/>
                        <a:t>Similarity and difference </a:t>
                      </a:r>
                      <a:r>
                        <a:rPr lang="en-GB" sz="1000" b="0" dirty="0"/>
                        <a:t>- A place you have studied to support your writing</a:t>
                      </a:r>
                    </a:p>
                    <a:p>
                      <a:pPr algn="just"/>
                      <a:endParaRPr lang="en-GB" sz="1000" b="0" dirty="0"/>
                    </a:p>
                    <a:p>
                      <a:pPr algn="just"/>
                      <a:r>
                        <a:rPr lang="en-GB" sz="1000" b="1" dirty="0"/>
                        <a:t>Correctly use geographical key terms</a:t>
                      </a:r>
                    </a:p>
                    <a:p>
                      <a:pPr algn="just"/>
                      <a:endParaRPr lang="en-GB" sz="1000" b="1" dirty="0"/>
                    </a:p>
                    <a:p>
                      <a:pPr algn="just"/>
                      <a:r>
                        <a:rPr lang="en-GB" sz="1000" b="1" dirty="0"/>
                        <a:t>Use labels and annotations on </a:t>
                      </a:r>
                    </a:p>
                    <a:p>
                      <a:pPr algn="just"/>
                      <a:r>
                        <a:rPr lang="en-GB" sz="1000" b="1" dirty="0"/>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981006739"/>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dirty="0"/>
                        <a:t>LOCATION &amp; PLACE KNOWLEDGE</a:t>
                      </a:r>
                    </a:p>
                    <a:p>
                      <a:pPr algn="just"/>
                      <a:r>
                        <a:rPr lang="en-GB" sz="1000" dirty="0"/>
                        <a:t>Name, locate and identify places on </a:t>
                      </a:r>
                    </a:p>
                    <a:p>
                      <a:pPr algn="just"/>
                      <a:r>
                        <a:rPr lang="en-GB" sz="1000" dirty="0"/>
                        <a:t>a global, national and local scale.</a:t>
                      </a:r>
                    </a:p>
                    <a:p>
                      <a:pPr algn="just"/>
                      <a:endParaRPr lang="en-GB" sz="1000" dirty="0"/>
                    </a:p>
                    <a:p>
                      <a:pPr algn="just"/>
                      <a:r>
                        <a:rPr lang="en-GB" sz="1000" b="1" dirty="0"/>
                        <a:t>GEOGRAPHICAL TECHNIQUES </a:t>
                      </a:r>
                    </a:p>
                    <a:p>
                      <a:pPr algn="just"/>
                      <a:r>
                        <a:rPr lang="en-GB" sz="1000" dirty="0"/>
                        <a:t>Use geographical terms and vocabulary. Use geographical skills, including maps and graphical methods</a:t>
                      </a:r>
                    </a:p>
                    <a:p>
                      <a:pPr algn="just"/>
                      <a:endParaRPr lang="en-GB" sz="1000" dirty="0"/>
                    </a:p>
                    <a:p>
                      <a:pPr algn="just"/>
                      <a:r>
                        <a:rPr lang="en-GB" sz="1000" b="1" dirty="0"/>
                        <a:t>PHYSICAL FEATURES &amp; PROCESSES </a:t>
                      </a:r>
                    </a:p>
                    <a:p>
                      <a:pPr algn="just"/>
                      <a:r>
                        <a:rPr lang="en-GB" sz="1000" dirty="0"/>
                        <a:t>Describe the formation and changes of natural landscapes over time.</a:t>
                      </a:r>
                    </a:p>
                    <a:p>
                      <a:pPr algn="just"/>
                      <a:endParaRPr lang="en-GB" sz="1000" dirty="0"/>
                    </a:p>
                    <a:p>
                      <a:pPr algn="just"/>
                      <a:r>
                        <a:rPr lang="en-GB" sz="1000" b="1" dirty="0"/>
                        <a:t>HUMAN INTERACTION WITH </a:t>
                      </a:r>
                    </a:p>
                    <a:p>
                      <a:pPr algn="just"/>
                      <a:r>
                        <a:rPr lang="en-GB" sz="1000" b="1" dirty="0"/>
                        <a:t>THE ENVIRONMENT </a:t>
                      </a:r>
                    </a:p>
                    <a:p>
                      <a:pPr algn="just"/>
                      <a:r>
                        <a:rPr lang="en-GB" sz="1000" dirty="0"/>
                        <a:t>Identify land use. Discuss the relationships between human activity</a:t>
                      </a:r>
                    </a:p>
                    <a:p>
                      <a:pPr algn="just"/>
                      <a:r>
                        <a:rPr lang="en-GB" sz="1000" dirty="0"/>
                        <a:t>and places. Recognise how the environment is managed.</a:t>
                      </a:r>
                    </a:p>
                    <a:p>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478423"/>
          </a:xfrm>
          <a:prstGeom prst="rect">
            <a:avLst/>
          </a:prstGeom>
          <a:noFill/>
        </p:spPr>
        <p:txBody>
          <a:bodyPr wrap="square" rtlCol="0">
            <a:spAutoFit/>
          </a:bodyPr>
          <a:lstStyle/>
          <a:p>
            <a:pPr algn="just"/>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resources, including the Earth’s key physical and human processes. The study of geography should give students an understanding of their place in World. </a:t>
            </a:r>
          </a:p>
          <a:p>
            <a:pPr algn="just"/>
            <a:endParaRPr lang="en-GB" sz="1000" dirty="0"/>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endParaRPr lang="en-GB" sz="1000" dirty="0"/>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p>
          <a:p>
            <a:pPr algn="just"/>
            <a:r>
              <a:rPr lang="en-GB" sz="1000" dirty="0"/>
              <a:t> </a:t>
            </a: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p>
          <a:p>
            <a:pPr algn="just"/>
            <a:endParaRPr lang="en-GB" sz="1000" dirty="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p>
          <a:p>
            <a:pPr algn="just"/>
            <a:endParaRPr lang="en-GB" sz="1000" dirty="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371813"/>
            <a:ext cx="6972300" cy="1169551"/>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00" dirty="0"/>
          </a:p>
          <a:p>
            <a:pPr algn="just"/>
            <a:r>
              <a:rPr lang="en-GB" sz="1000" dirty="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4899" y="4879160"/>
            <a:ext cx="6257925" cy="4708981"/>
          </a:xfrm>
          <a:prstGeom prst="rect">
            <a:avLst/>
          </a:prstGeom>
          <a:noFill/>
        </p:spPr>
        <p:txBody>
          <a:bodyPr wrap="square" rtlCol="0">
            <a:spAutoFit/>
          </a:bodyPr>
          <a:lstStyle/>
          <a:p>
            <a:pPr algn="just"/>
            <a:r>
              <a:rPr lang="en-GB" sz="1000" b="1" dirty="0"/>
              <a:t>Location and Place Knowledge</a:t>
            </a:r>
          </a:p>
          <a:p>
            <a:pPr algn="just"/>
            <a:r>
              <a:rPr lang="en-GB" sz="1000" dirty="0"/>
              <a:t>Location and place knowledge is not simply about knowing where a place is in the world. It includes:</a:t>
            </a:r>
          </a:p>
          <a:p>
            <a:pPr algn="just"/>
            <a:r>
              <a:rPr lang="en-GB" sz="1000" dirty="0"/>
              <a:t>• Location Knowledge: world countries, regions, environments, continents, physical features (rivers and mountains)</a:t>
            </a:r>
          </a:p>
          <a:p>
            <a:pPr algn="just"/>
            <a:r>
              <a:rPr lang="en-GB" sz="1000" dirty="0"/>
              <a:t>• Physical Knowledge: similarities and differences between places (physical and human), cultures, cities, capitals</a:t>
            </a:r>
          </a:p>
          <a:p>
            <a:pPr algn="just"/>
            <a:r>
              <a:rPr lang="en-GB" sz="1000" dirty="0"/>
              <a:t>• Map Literacy: latitude, longitude, equator, northern hemisphere, southern hemisphere, the Tropics of Cancer and Capricorn, Arctic and Antarctic Circle, the Prime/Greenwich Meridian and time zones</a:t>
            </a:r>
          </a:p>
          <a:p>
            <a:pPr algn="just"/>
            <a:endParaRPr lang="en-GB" sz="1000" dirty="0"/>
          </a:p>
          <a:p>
            <a:pPr algn="just"/>
            <a:r>
              <a:rPr lang="en-GB" sz="1000" b="1" dirty="0"/>
              <a:t>Geographical Techniques</a:t>
            </a:r>
          </a:p>
          <a:p>
            <a:pPr algn="just"/>
            <a:r>
              <a:rPr lang="en-GB" sz="1000" dirty="0"/>
              <a:t>The use of geographical techniques such as fieldwork, but also the use of terminology and geographer traits, such as:</a:t>
            </a:r>
          </a:p>
          <a:p>
            <a:pPr algn="just"/>
            <a:r>
              <a:rPr lang="en-GB" sz="1000" dirty="0"/>
              <a:t>• Map literacy, Ordinance Survey maps, grid references, latitude and longitude, atlases, globes, GIS (Google maps), aerial photos.</a:t>
            </a:r>
          </a:p>
          <a:p>
            <a:pPr algn="just"/>
            <a:r>
              <a:rPr lang="en-GB" sz="1000" dirty="0"/>
              <a:t>• Numeracy and graphicacy, manipulating data, interpreting graphs and tables, constructing graphs.</a:t>
            </a:r>
          </a:p>
          <a:p>
            <a:pPr algn="just"/>
            <a:r>
              <a:rPr lang="en-GB" sz="1000" dirty="0"/>
              <a:t>• Literacy skills using key terminology, constructing and writing arguments, writing persuasively.</a:t>
            </a:r>
          </a:p>
          <a:p>
            <a:pPr algn="just"/>
            <a:r>
              <a:rPr lang="en-GB" sz="1000" dirty="0"/>
              <a:t>• Annotating diagrams/photos, using case studies, causes, effects, responses, processes leading to landforms, inferring information and making judgements.</a:t>
            </a:r>
          </a:p>
          <a:p>
            <a:pPr algn="just"/>
            <a:endParaRPr lang="en-GB" sz="1000" dirty="0"/>
          </a:p>
          <a:p>
            <a:pPr algn="just"/>
            <a:r>
              <a:rPr lang="en-GB" sz="1000" b="1" dirty="0"/>
              <a:t>Physical Features and Processes</a:t>
            </a:r>
          </a:p>
          <a:p>
            <a:pPr algn="just"/>
            <a:r>
              <a:rPr lang="en-GB" sz="1000" dirty="0"/>
              <a:t>Looking at the natural landscapes, features and the processes which create them. This is done in two stages:</a:t>
            </a:r>
          </a:p>
          <a:p>
            <a:pPr algn="just"/>
            <a:r>
              <a:rPr lang="en-GB" sz="1000" dirty="0"/>
              <a:t>1. Characteristics (describe) What does the feature look like? What makes it unique? What are its dimensions? Observations (figures, photos, diagrams).</a:t>
            </a:r>
          </a:p>
          <a:p>
            <a:pPr algn="just"/>
            <a:r>
              <a:rPr lang="en-GB" sz="1000" dirty="0"/>
              <a:t>2. Processes (explain) Why does the feature/event occur? Step-by-step formation, directly link how the processes create the characteristics.</a:t>
            </a:r>
          </a:p>
          <a:p>
            <a:pPr algn="just"/>
            <a:endParaRPr lang="en-GB" sz="1000" dirty="0"/>
          </a:p>
          <a:p>
            <a:pPr algn="just"/>
            <a:r>
              <a:rPr lang="en-GB" sz="1000" b="1" dirty="0"/>
              <a:t>Human Interaction with the Environment</a:t>
            </a:r>
          </a:p>
          <a:p>
            <a:pPr algn="just"/>
            <a:r>
              <a:rPr lang="en-GB" sz="1000" dirty="0"/>
              <a:t>Humans interact in a number of ways including:</a:t>
            </a:r>
          </a:p>
          <a:p>
            <a:pPr algn="just"/>
            <a:r>
              <a:rPr lang="en-GB" sz="1000" dirty="0"/>
              <a:t>• Land use, types of settlement, economic activity including trade links, distribution of natural resources.</a:t>
            </a:r>
          </a:p>
          <a:p>
            <a:pPr algn="just"/>
            <a:r>
              <a:rPr lang="en-GB" sz="1000" dirty="0"/>
              <a:t>• Human impacts on the natural environment, human induced hazards, impacts of natural hazards on people.</a:t>
            </a:r>
          </a:p>
          <a:p>
            <a:pPr algn="just"/>
            <a:r>
              <a:rPr lang="en-GB" sz="1000" dirty="0"/>
              <a:t>• Human responses to natural hazards and to human induced hazards.</a:t>
            </a:r>
          </a:p>
          <a:p>
            <a:endParaRPr lang="en-GB" sz="1000" dirty="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 y="6032134"/>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58" y="8457679"/>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58" y="4965640"/>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58" y="7388599"/>
            <a:ext cx="480622" cy="480622"/>
          </a:xfrm>
          <a:prstGeom prst="rect">
            <a:avLst/>
          </a:prstGeom>
        </p:spPr>
      </p:pic>
      <p:sp>
        <p:nvSpPr>
          <p:cNvPr id="4" name="Rectangle 3">
            <a:extLst>
              <a:ext uri="{FF2B5EF4-FFF2-40B4-BE49-F238E27FC236}">
                <a16:creationId xmlns:a16="http://schemas.microsoft.com/office/drawing/2014/main" id="{43582DA2-1CB3-4A76-B79A-7BBA779FB1B9}"/>
              </a:ext>
            </a:extLst>
          </p:cNvPr>
          <p:cNvSpPr/>
          <p:nvPr/>
        </p:nvSpPr>
        <p:spPr>
          <a:xfrm>
            <a:off x="295276" y="1103672"/>
            <a:ext cx="6972300" cy="1938992"/>
          </a:xfrm>
          <a:prstGeom prst="rect">
            <a:avLst/>
          </a:prstGeom>
        </p:spPr>
        <p:txBody>
          <a:bodyPr wrap="square">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Year 5, they will develop an understanding of North America which will continue into Year 6.</a:t>
            </a:r>
            <a:r>
              <a:rPr lang="en-US" sz="1000" dirty="0">
                <a:solidFill>
                  <a:srgbClr val="000000"/>
                </a:solidFill>
              </a:rPr>
              <a:t> ​</a:t>
            </a:r>
          </a:p>
          <a:p>
            <a:pPr algn="just" fontAlgn="base"/>
            <a:r>
              <a:rPr lang="en-US" sz="1000" dirty="0">
                <a:solidFill>
                  <a:srgbClr val="000000"/>
                </a:solidFill>
              </a:rPr>
              <a:t>​</a:t>
            </a:r>
          </a:p>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000" dirty="0">
                <a:solidFill>
                  <a:srgbClr val="000000"/>
                </a:solidFill>
              </a:rPr>
              <a:t> </a:t>
            </a:r>
            <a:endParaRPr lang="en-US" sz="1000" b="0" i="0" dirty="0">
              <a:solidFill>
                <a:srgbClr val="000000"/>
              </a:solidFill>
              <a:effectLst/>
            </a:endParaRP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096C-DDA7-D1FF-A54B-E5DFA40ECE28}"/>
            </a:ext>
          </a:extLst>
        </p:cNvPr>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347DF54F-502B-7048-77C3-FF2469B37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9" y="-20838"/>
            <a:ext cx="7573304" cy="10691813"/>
          </a:xfrm>
          <a:prstGeom prst="rect">
            <a:avLst/>
          </a:prstGeom>
        </p:spPr>
      </p:pic>
      <p:sp>
        <p:nvSpPr>
          <p:cNvPr id="8" name="TextBox 7">
            <a:extLst>
              <a:ext uri="{FF2B5EF4-FFF2-40B4-BE49-F238E27FC236}">
                <a16:creationId xmlns:a16="http://schemas.microsoft.com/office/drawing/2014/main" id="{C124C399-AB88-2A70-2ED1-6B162012F44B}"/>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FC96F20C-E3FE-DE7D-55CC-20E263F05947}"/>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Rectangle 3">
            <a:extLst>
              <a:ext uri="{FF2B5EF4-FFF2-40B4-BE49-F238E27FC236}">
                <a16:creationId xmlns:a16="http://schemas.microsoft.com/office/drawing/2014/main" id="{340D9B46-7B59-0829-EB04-B6D23A8B4B12}"/>
              </a:ext>
            </a:extLst>
          </p:cNvPr>
          <p:cNvSpPr/>
          <p:nvPr/>
        </p:nvSpPr>
        <p:spPr>
          <a:xfrm>
            <a:off x="144541" y="6335199"/>
            <a:ext cx="7308908" cy="1015663"/>
          </a:xfrm>
          <a:prstGeom prst="rect">
            <a:avLst/>
          </a:prstGeom>
        </p:spPr>
        <p:txBody>
          <a:bodyPr wrap="square" lIns="91440" tIns="45720" rIns="91440" bIns="45720" anchor="t">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where possible, pupils will develop knowledge of the North East of England and the United Kingdom. They will also use comparative skills to develop their knowledge of Australia and Brazil. As they move into Year 5, they will develop an understanding of North America which will continue into Year 6.</a:t>
            </a:r>
            <a:r>
              <a:rPr lang="en-US" sz="1000" dirty="0">
                <a:solidFill>
                  <a:srgbClr val="000000"/>
                </a:solidFill>
              </a:rPr>
              <a:t> ​</a:t>
            </a:r>
          </a:p>
          <a:p>
            <a:pPr algn="just" fontAlgn="base"/>
            <a:endParaRPr lang="en-US" sz="1000" dirty="0">
              <a:solidFill>
                <a:srgbClr val="000000"/>
              </a:solidFill>
            </a:endParaRPr>
          </a:p>
        </p:txBody>
      </p:sp>
      <p:sp>
        <p:nvSpPr>
          <p:cNvPr id="5" name="TextBox 10">
            <a:extLst>
              <a:ext uri="{FF2B5EF4-FFF2-40B4-BE49-F238E27FC236}">
                <a16:creationId xmlns:a16="http://schemas.microsoft.com/office/drawing/2014/main" id="{14857EBE-A960-42B0-A13E-B573AF211041}"/>
              </a:ext>
            </a:extLst>
          </p:cNvPr>
          <p:cNvSpPr txBox="1"/>
          <p:nvPr/>
        </p:nvSpPr>
        <p:spPr>
          <a:xfrm>
            <a:off x="144541" y="1141638"/>
            <a:ext cx="7242296" cy="126188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200" b="1" dirty="0">
                <a:ea typeface="Open Sans"/>
                <a:cs typeface="Open Sans"/>
              </a:rPr>
              <a:t>Common Threads</a:t>
            </a:r>
          </a:p>
          <a:p>
            <a:pPr algn="just"/>
            <a:endParaRPr lang="en-GB" sz="1000" dirty="0"/>
          </a:p>
          <a:p>
            <a:pPr algn="just"/>
            <a:r>
              <a:rPr lang="en-GB" sz="1000" dirty="0"/>
              <a:t>To ensure the units are cohesive, the curriculum has been developed with key threads underpinning the different units. These threads run through the different units to ensure pupils build an in-depth knowledge of places and can make comparisons. </a:t>
            </a:r>
            <a:endParaRPr lang="en-GB" sz="1000" dirty="0">
              <a:cs typeface="Calibri"/>
            </a:endParaRPr>
          </a:p>
          <a:p>
            <a:pPr algn="just"/>
            <a:endParaRPr lang="en-GB" sz="1200" dirty="0"/>
          </a:p>
          <a:p>
            <a:pPr algn="just"/>
            <a:endParaRPr lang="en-GB" sz="1200" b="1" dirty="0">
              <a:cs typeface="Calibri"/>
            </a:endParaRPr>
          </a:p>
          <a:p>
            <a:pPr algn="just"/>
            <a:endParaRPr lang="en-GB" sz="1000" dirty="0">
              <a:cs typeface="Calibri"/>
            </a:endParaRPr>
          </a:p>
        </p:txBody>
      </p:sp>
      <p:pic>
        <p:nvPicPr>
          <p:cNvPr id="13" name="Picture 12" descr="A green and white circle with a map in the middle&#10;&#10;Description automatically generated">
            <a:extLst>
              <a:ext uri="{FF2B5EF4-FFF2-40B4-BE49-F238E27FC236}">
                <a16:creationId xmlns:a16="http://schemas.microsoft.com/office/drawing/2014/main" id="{94AE97A8-4D3E-D40B-3A17-CFDB83F4227F}"/>
              </a:ext>
            </a:extLst>
          </p:cNvPr>
          <p:cNvPicPr>
            <a:picLocks noChangeAspect="1"/>
          </p:cNvPicPr>
          <p:nvPr/>
        </p:nvPicPr>
        <p:blipFill>
          <a:blip r:embed="rId3"/>
          <a:stretch>
            <a:fillRect/>
          </a:stretch>
        </p:blipFill>
        <p:spPr>
          <a:xfrm>
            <a:off x="502463" y="3378236"/>
            <a:ext cx="1039115" cy="1023862"/>
          </a:xfrm>
          <a:prstGeom prst="rect">
            <a:avLst/>
          </a:prstGeom>
        </p:spPr>
      </p:pic>
      <p:sp>
        <p:nvSpPr>
          <p:cNvPr id="17" name="Rectangle 16">
            <a:extLst>
              <a:ext uri="{FF2B5EF4-FFF2-40B4-BE49-F238E27FC236}">
                <a16:creationId xmlns:a16="http://schemas.microsoft.com/office/drawing/2014/main" id="{07CB0FEE-FE7D-4CC1-A5A5-A3BDAF06C888}"/>
              </a:ext>
            </a:extLst>
          </p:cNvPr>
          <p:cNvSpPr/>
          <p:nvPr/>
        </p:nvSpPr>
        <p:spPr>
          <a:xfrm>
            <a:off x="1688818" y="2617784"/>
            <a:ext cx="3125896" cy="2662267"/>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t>North East</a:t>
            </a:r>
            <a:endParaRPr lang="en-GB" sz="1200" b="1" dirty="0">
              <a:cs typeface="Calibri"/>
            </a:endParaRPr>
          </a:p>
          <a:p>
            <a:pPr algn="just"/>
            <a:endParaRPr lang="en-GB" sz="1200" b="1" dirty="0"/>
          </a:p>
          <a:p>
            <a:pPr algn="just"/>
            <a:endParaRPr lang="en-GB" sz="1200" b="1" dirty="0"/>
          </a:p>
          <a:p>
            <a:pPr algn="just"/>
            <a:endParaRPr lang="en-GB" sz="1200" b="1" dirty="0"/>
          </a:p>
          <a:p>
            <a:pPr algn="just"/>
            <a:endParaRPr lang="en-GB" sz="1200" b="1" dirty="0">
              <a:cs typeface="Calibri"/>
            </a:endParaRPr>
          </a:p>
          <a:p>
            <a:pPr algn="just"/>
            <a:endParaRPr lang="en-GB" sz="1200" b="1" dirty="0">
              <a:cs typeface="Calibri"/>
            </a:endParaRPr>
          </a:p>
          <a:p>
            <a:r>
              <a:rPr lang="en-GB" sz="1200" b="1" dirty="0"/>
              <a:t>UK</a:t>
            </a:r>
            <a:endParaRPr lang="en-GB" sz="1200" b="1" dirty="0">
              <a:cs typeface="Calibri"/>
            </a:endParaRPr>
          </a:p>
          <a:p>
            <a:endParaRPr lang="en-GB" sz="1200" b="1" dirty="0"/>
          </a:p>
          <a:p>
            <a:endParaRPr lang="en-GB" sz="1100" b="1" dirty="0"/>
          </a:p>
          <a:p>
            <a:endParaRPr lang="en-GB" sz="1200" b="1" dirty="0"/>
          </a:p>
          <a:p>
            <a:endParaRPr lang="en-GB" sz="1200" b="1" dirty="0"/>
          </a:p>
          <a:p>
            <a:endParaRPr lang="en-GB" sz="1200" b="1" dirty="0">
              <a:cs typeface="Calibri"/>
            </a:endParaRPr>
          </a:p>
          <a:p>
            <a:endParaRPr lang="en-GB" sz="1200" b="1" dirty="0">
              <a:cs typeface="Calibri"/>
            </a:endParaRPr>
          </a:p>
          <a:p>
            <a:r>
              <a:rPr lang="en-GB" sz="1200" b="1" dirty="0">
                <a:cs typeface="Calibri"/>
              </a:rPr>
              <a:t>Brazil</a:t>
            </a:r>
          </a:p>
        </p:txBody>
      </p:sp>
      <p:pic>
        <p:nvPicPr>
          <p:cNvPr id="6" name="Picture 5" descr="A green and white circle with a map of australia&#10;&#10;Description automatically generated">
            <a:extLst>
              <a:ext uri="{FF2B5EF4-FFF2-40B4-BE49-F238E27FC236}">
                <a16:creationId xmlns:a16="http://schemas.microsoft.com/office/drawing/2014/main" id="{85E0A2BA-5F36-4F9F-B417-26B5202305CD}"/>
              </a:ext>
            </a:extLst>
          </p:cNvPr>
          <p:cNvPicPr>
            <a:picLocks noChangeAspect="1"/>
          </p:cNvPicPr>
          <p:nvPr/>
        </p:nvPicPr>
        <p:blipFill>
          <a:blip r:embed="rId4"/>
          <a:stretch>
            <a:fillRect/>
          </a:stretch>
        </p:blipFill>
        <p:spPr>
          <a:xfrm>
            <a:off x="3976869" y="2252887"/>
            <a:ext cx="1045525" cy="1069976"/>
          </a:xfrm>
          <a:prstGeom prst="rect">
            <a:avLst/>
          </a:prstGeom>
        </p:spPr>
      </p:pic>
      <p:pic>
        <p:nvPicPr>
          <p:cNvPr id="7" name="Picture 6" descr="A green and white circle with a map in the middle&#10;&#10;Description automatically generated">
            <a:extLst>
              <a:ext uri="{FF2B5EF4-FFF2-40B4-BE49-F238E27FC236}">
                <a16:creationId xmlns:a16="http://schemas.microsoft.com/office/drawing/2014/main" id="{67728E0A-8298-593B-466B-8B8423F2C110}"/>
              </a:ext>
            </a:extLst>
          </p:cNvPr>
          <p:cNvPicPr>
            <a:picLocks noChangeAspect="1"/>
          </p:cNvPicPr>
          <p:nvPr/>
        </p:nvPicPr>
        <p:blipFill>
          <a:blip r:embed="rId5"/>
          <a:stretch>
            <a:fillRect/>
          </a:stretch>
        </p:blipFill>
        <p:spPr>
          <a:xfrm>
            <a:off x="502463" y="4506807"/>
            <a:ext cx="1042550" cy="1037402"/>
          </a:xfrm>
          <a:prstGeom prst="rect">
            <a:avLst/>
          </a:prstGeom>
        </p:spPr>
      </p:pic>
      <p:pic>
        <p:nvPicPr>
          <p:cNvPr id="10" name="Picture 9" descr="A green and white circle with a map in the middle&#10;&#10;Description automatically generated">
            <a:extLst>
              <a:ext uri="{FF2B5EF4-FFF2-40B4-BE49-F238E27FC236}">
                <a16:creationId xmlns:a16="http://schemas.microsoft.com/office/drawing/2014/main" id="{FDF5FA78-D635-D47C-D6F1-6594F550E83A}"/>
              </a:ext>
            </a:extLst>
          </p:cNvPr>
          <p:cNvPicPr>
            <a:picLocks noChangeAspect="1"/>
          </p:cNvPicPr>
          <p:nvPr/>
        </p:nvPicPr>
        <p:blipFill>
          <a:blip r:embed="rId6"/>
          <a:stretch>
            <a:fillRect/>
          </a:stretch>
        </p:blipFill>
        <p:spPr>
          <a:xfrm>
            <a:off x="508465" y="2252887"/>
            <a:ext cx="1049265" cy="1040570"/>
          </a:xfrm>
          <a:prstGeom prst="rect">
            <a:avLst/>
          </a:prstGeom>
        </p:spPr>
      </p:pic>
      <p:pic>
        <p:nvPicPr>
          <p:cNvPr id="3" name="Picture 2" descr="A green and white circle with a map in the middle&#10;&#10;Description automatically generated">
            <a:extLst>
              <a:ext uri="{FF2B5EF4-FFF2-40B4-BE49-F238E27FC236}">
                <a16:creationId xmlns:a16="http://schemas.microsoft.com/office/drawing/2014/main" id="{C17BBB4E-177C-3B8D-CCB2-CE5B8103171B}"/>
              </a:ext>
            </a:extLst>
          </p:cNvPr>
          <p:cNvPicPr>
            <a:picLocks noChangeAspect="1"/>
          </p:cNvPicPr>
          <p:nvPr/>
        </p:nvPicPr>
        <p:blipFill>
          <a:blip r:embed="rId7"/>
          <a:stretch>
            <a:fillRect/>
          </a:stretch>
        </p:blipFill>
        <p:spPr>
          <a:xfrm>
            <a:off x="3959028" y="3394998"/>
            <a:ext cx="1043735" cy="1037530"/>
          </a:xfrm>
          <a:prstGeom prst="rect">
            <a:avLst/>
          </a:prstGeom>
        </p:spPr>
      </p:pic>
      <p:pic>
        <p:nvPicPr>
          <p:cNvPr id="11" name="Picture 10" descr="A light bulb with a leaf inside&#10;&#10;Description automatically generated">
            <a:extLst>
              <a:ext uri="{FF2B5EF4-FFF2-40B4-BE49-F238E27FC236}">
                <a16:creationId xmlns:a16="http://schemas.microsoft.com/office/drawing/2014/main" id="{5A4E7B45-6C5E-3A72-276A-B0A41D70B89A}"/>
              </a:ext>
            </a:extLst>
          </p:cNvPr>
          <p:cNvPicPr>
            <a:picLocks noChangeAspect="1"/>
          </p:cNvPicPr>
          <p:nvPr/>
        </p:nvPicPr>
        <p:blipFill>
          <a:blip r:embed="rId8"/>
          <a:stretch>
            <a:fillRect/>
          </a:stretch>
        </p:blipFill>
        <p:spPr>
          <a:xfrm>
            <a:off x="3959028" y="4503639"/>
            <a:ext cx="1013794" cy="1021686"/>
          </a:xfrm>
          <a:prstGeom prst="rect">
            <a:avLst/>
          </a:prstGeom>
        </p:spPr>
      </p:pic>
      <p:sp>
        <p:nvSpPr>
          <p:cNvPr id="14" name="TextBox 13">
            <a:extLst>
              <a:ext uri="{FF2B5EF4-FFF2-40B4-BE49-F238E27FC236}">
                <a16:creationId xmlns:a16="http://schemas.microsoft.com/office/drawing/2014/main" id="{2F9FF6AE-CED7-031B-772B-606897B62875}"/>
              </a:ext>
            </a:extLst>
          </p:cNvPr>
          <p:cNvSpPr txBox="1"/>
          <p:nvPr/>
        </p:nvSpPr>
        <p:spPr>
          <a:xfrm>
            <a:off x="5102454" y="2610956"/>
            <a:ext cx="2284383" cy="2677656"/>
          </a:xfrm>
          <a:prstGeom prst="rect">
            <a:avLst/>
          </a:prstGeom>
          <a:noFill/>
        </p:spPr>
        <p:txBody>
          <a:bodyPr wrap="square">
            <a:spAutoFit/>
          </a:bodyPr>
          <a:lstStyle/>
          <a:p>
            <a:r>
              <a:rPr lang="en-GB" sz="1200" b="1" dirty="0"/>
              <a:t>Australia</a:t>
            </a: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r>
              <a:rPr lang="en-GB" sz="1200" b="1" dirty="0">
                <a:cs typeface="Calibri" panose="020F0502020204030204"/>
              </a:rPr>
              <a:t>North America</a:t>
            </a:r>
            <a:endParaRPr lang="en-GB" sz="1200" b="1" dirty="0">
              <a:ea typeface="Calibri"/>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r>
              <a:rPr lang="en-GB" sz="1200" b="1" dirty="0">
                <a:cs typeface="Calibri" panose="020F0502020204030204"/>
              </a:rPr>
              <a:t>Climate Change</a:t>
            </a:r>
            <a:endParaRPr lang="en-GB" sz="1200" dirty="0"/>
          </a:p>
        </p:txBody>
      </p:sp>
      <p:sp>
        <p:nvSpPr>
          <p:cNvPr id="18" name="TextBox 17">
            <a:extLst>
              <a:ext uri="{FF2B5EF4-FFF2-40B4-BE49-F238E27FC236}">
                <a16:creationId xmlns:a16="http://schemas.microsoft.com/office/drawing/2014/main" id="{DE00E3F6-F828-2C8A-33A9-2ADB0606B3B9}"/>
              </a:ext>
            </a:extLst>
          </p:cNvPr>
          <p:cNvSpPr txBox="1"/>
          <p:nvPr/>
        </p:nvSpPr>
        <p:spPr>
          <a:xfrm>
            <a:off x="144541" y="7486894"/>
            <a:ext cx="6063248" cy="1292662"/>
          </a:xfrm>
          <a:prstGeom prst="rect">
            <a:avLst/>
          </a:prstGeom>
          <a:noFill/>
        </p:spPr>
        <p:txBody>
          <a:bodyPr wrap="square">
            <a:spAutoFit/>
          </a:bodyPr>
          <a:lstStyle/>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800" dirty="0">
                <a:solidFill>
                  <a:srgbClr val="000000"/>
                </a:solidFill>
              </a:rPr>
              <a:t> </a:t>
            </a:r>
            <a:endParaRPr lang="en-US" sz="1800" b="0" i="0" dirty="0">
              <a:solidFill>
                <a:srgbClr val="000000"/>
              </a:solidFill>
              <a:effectLst/>
            </a:endParaRPr>
          </a:p>
        </p:txBody>
      </p:sp>
      <p:pic>
        <p:nvPicPr>
          <p:cNvPr id="20" name="Picture 19" descr="A green and white circle with a compass&#10;&#10;Description automatically generated">
            <a:extLst>
              <a:ext uri="{FF2B5EF4-FFF2-40B4-BE49-F238E27FC236}">
                <a16:creationId xmlns:a16="http://schemas.microsoft.com/office/drawing/2014/main" id="{47253CDC-9B1F-9715-ECD5-F67840213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7789" y="7657027"/>
            <a:ext cx="1013794" cy="1013794"/>
          </a:xfrm>
          <a:prstGeom prst="rect">
            <a:avLst/>
          </a:prstGeom>
        </p:spPr>
      </p:pic>
    </p:spTree>
    <p:extLst>
      <p:ext uri="{BB962C8B-B14F-4D97-AF65-F5344CB8AC3E}">
        <p14:creationId xmlns:p14="http://schemas.microsoft.com/office/powerpoint/2010/main" val="119978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136383268"/>
              </p:ext>
            </p:extLst>
          </p:nvPr>
        </p:nvGraphicFramePr>
        <p:xfrm>
          <a:off x="135998" y="1753312"/>
          <a:ext cx="7287680" cy="4458241"/>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b="1" dirty="0"/>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North America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Tsunami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dirty="0"/>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Deserts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Climate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GB" sz="1200" b="1" dirty="0"/>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Coasts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Angry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b="1" dirty="0"/>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Rivers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Rainforests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dirty="0"/>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Planet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Exploring the World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dirty="0"/>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Where I live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Beside the Seaside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6353175"/>
            <a:ext cx="7287681" cy="3785652"/>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Intent</a:t>
            </a:r>
          </a:p>
          <a:p>
            <a:endParaRPr lang="en-GB" sz="1000" dirty="0"/>
          </a:p>
          <a:p>
            <a:pPr algn="just"/>
            <a:r>
              <a:rPr lang="en-GB" sz="1000" dirty="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pPr algn="just"/>
            <a:r>
              <a:rPr lang="en-GB" sz="1000" dirty="0"/>
              <a:t>•	Locational knowledge of globally significant places;</a:t>
            </a:r>
          </a:p>
          <a:p>
            <a:pPr algn="just"/>
            <a:r>
              <a:rPr lang="en-GB" sz="1000" dirty="0"/>
              <a:t>•	Have opportunities to experience physical geography and human geography throughout the learning journey;</a:t>
            </a:r>
          </a:p>
          <a:p>
            <a:pPr algn="just"/>
            <a:r>
              <a:rPr lang="en-GB" sz="1000" dirty="0"/>
              <a:t>•	Have opportunities to experience geography outside the classroom, where pupils will have the geographical skills. to be 	competent in:</a:t>
            </a:r>
          </a:p>
          <a:p>
            <a:pPr algn="just"/>
            <a:r>
              <a:rPr lang="en-GB" sz="1000" dirty="0"/>
              <a:t>	-	fieldwork to observe, measure record and present the human and physical features in the local area;</a:t>
            </a:r>
          </a:p>
          <a:p>
            <a:pPr algn="just"/>
            <a:r>
              <a:rPr lang="en-GB" sz="1000" dirty="0"/>
              <a:t>	-	using a range of sources of geographical information, including maps, diagrams, globes, aerial photographs and </a:t>
            </a:r>
          </a:p>
          <a:p>
            <a:pPr algn="just"/>
            <a:r>
              <a:rPr lang="en-GB" sz="1000" dirty="0"/>
              <a:t>		Geographical Information Systems (GIS);</a:t>
            </a:r>
          </a:p>
          <a:p>
            <a:r>
              <a:rPr lang="en-GB" sz="1000" dirty="0"/>
              <a:t>	-	communicate geographical information in a variety of ways, including through maps, numerical skills and writing </a:t>
            </a:r>
          </a:p>
          <a:p>
            <a:r>
              <a:rPr lang="en-GB" sz="1000" dirty="0"/>
              <a:t>		at length.</a:t>
            </a:r>
            <a:endParaRPr lang="en-GB" dirty="0"/>
          </a:p>
        </p:txBody>
      </p:sp>
      <p:pic>
        <p:nvPicPr>
          <p:cNvPr id="7" name="Picture 6" descr="A green and white logo&#10;&#10;Description automatically generated">
            <a:extLst>
              <a:ext uri="{FF2B5EF4-FFF2-40B4-BE49-F238E27FC236}">
                <a16:creationId xmlns:a16="http://schemas.microsoft.com/office/drawing/2014/main" id="{C32EBEC0-8DD9-176C-2FAD-23F41CBAA884}"/>
              </a:ext>
            </a:extLst>
          </p:cNvPr>
          <p:cNvPicPr>
            <a:picLocks noChangeAspect="1"/>
          </p:cNvPicPr>
          <p:nvPr/>
        </p:nvPicPr>
        <p:blipFill rotWithShape="1">
          <a:blip r:embed="rId3">
            <a:extLst>
              <a:ext uri="{28A0092B-C50C-407E-A947-70E740481C1C}">
                <a14:useLocalDpi xmlns:a14="http://schemas.microsoft.com/office/drawing/2010/main" val="0"/>
              </a:ext>
            </a:extLst>
          </a:blip>
          <a:srcRect r="56491"/>
          <a:stretch/>
        </p:blipFill>
        <p:spPr>
          <a:xfrm>
            <a:off x="4851710" y="3594395"/>
            <a:ext cx="518520" cy="478537"/>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AD92A8C8-CA1E-84DB-E7FE-B0D760927E6C}"/>
              </a:ext>
            </a:extLst>
          </p:cNvPr>
          <p:cNvPicPr>
            <a:picLocks noChangeAspect="1"/>
          </p:cNvPicPr>
          <p:nvPr/>
        </p:nvPicPr>
        <p:blipFill rotWithShape="1">
          <a:blip r:embed="rId4">
            <a:extLst>
              <a:ext uri="{28A0092B-C50C-407E-A947-70E740481C1C}">
                <a14:useLocalDpi xmlns:a14="http://schemas.microsoft.com/office/drawing/2010/main" val="0"/>
              </a:ext>
            </a:extLst>
          </a:blip>
          <a:srcRect r="67130"/>
          <a:stretch/>
        </p:blipFill>
        <p:spPr>
          <a:xfrm>
            <a:off x="4856271" y="5624886"/>
            <a:ext cx="513959" cy="478537"/>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206D6138-475A-6845-0982-D8D0632CB44B}"/>
              </a:ext>
            </a:extLst>
          </p:cNvPr>
          <p:cNvPicPr>
            <a:picLocks noChangeAspect="1"/>
          </p:cNvPicPr>
          <p:nvPr/>
        </p:nvPicPr>
        <p:blipFill rotWithShape="1">
          <a:blip r:embed="rId5">
            <a:extLst>
              <a:ext uri="{28A0092B-C50C-407E-A947-70E740481C1C}">
                <a14:useLocalDpi xmlns:a14="http://schemas.microsoft.com/office/drawing/2010/main" val="0"/>
              </a:ext>
            </a:extLst>
          </a:blip>
          <a:srcRect r="64633"/>
          <a:stretch/>
        </p:blipFill>
        <p:spPr>
          <a:xfrm>
            <a:off x="2063855" y="2886714"/>
            <a:ext cx="518519"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7525D46-863C-F8AC-1F59-F9EC4D5033C4}"/>
              </a:ext>
            </a:extLst>
          </p:cNvPr>
          <p:cNvPicPr>
            <a:picLocks noChangeAspect="1"/>
          </p:cNvPicPr>
          <p:nvPr/>
        </p:nvPicPr>
        <p:blipFill rotWithShape="1">
          <a:blip r:embed="rId6">
            <a:extLst>
              <a:ext uri="{28A0092B-C50C-407E-A947-70E740481C1C}">
                <a14:useLocalDpi xmlns:a14="http://schemas.microsoft.com/office/drawing/2010/main" val="0"/>
              </a:ext>
            </a:extLst>
          </a:blip>
          <a:srcRect r="67602"/>
          <a:stretch/>
        </p:blipFill>
        <p:spPr>
          <a:xfrm>
            <a:off x="4856271" y="4232504"/>
            <a:ext cx="538186" cy="478537"/>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2D837A01-BD3F-3688-3AE5-D8AFEA8B1254}"/>
              </a:ext>
            </a:extLst>
          </p:cNvPr>
          <p:cNvPicPr>
            <a:picLocks noChangeAspect="1"/>
          </p:cNvPicPr>
          <p:nvPr/>
        </p:nvPicPr>
        <p:blipFill rotWithShape="1">
          <a:blip r:embed="rId7">
            <a:extLst>
              <a:ext uri="{28A0092B-C50C-407E-A947-70E740481C1C}">
                <a14:useLocalDpi xmlns:a14="http://schemas.microsoft.com/office/drawing/2010/main" val="0"/>
              </a:ext>
            </a:extLst>
          </a:blip>
          <a:srcRect r="62363"/>
          <a:stretch/>
        </p:blipFill>
        <p:spPr>
          <a:xfrm>
            <a:off x="4856271" y="2906426"/>
            <a:ext cx="518520" cy="478537"/>
          </a:xfrm>
          <a:prstGeom prst="rect">
            <a:avLst/>
          </a:prstGeom>
        </p:spPr>
      </p:pic>
      <p:pic>
        <p:nvPicPr>
          <p:cNvPr id="18" name="Picture 17" descr="A green and white circle with a lighthouse in it&#10;&#10;Description automatically generated">
            <a:extLst>
              <a:ext uri="{FF2B5EF4-FFF2-40B4-BE49-F238E27FC236}">
                <a16:creationId xmlns:a16="http://schemas.microsoft.com/office/drawing/2014/main" id="{9C61DD51-E45E-5D8E-7278-2584D85AA8F2}"/>
              </a:ext>
            </a:extLst>
          </p:cNvPr>
          <p:cNvPicPr>
            <a:picLocks noChangeAspect="1"/>
          </p:cNvPicPr>
          <p:nvPr/>
        </p:nvPicPr>
        <p:blipFill rotWithShape="1">
          <a:blip r:embed="rId8">
            <a:extLst>
              <a:ext uri="{28A0092B-C50C-407E-A947-70E740481C1C}">
                <a14:useLocalDpi xmlns:a14="http://schemas.microsoft.com/office/drawing/2010/main" val="0"/>
              </a:ext>
            </a:extLst>
          </a:blip>
          <a:srcRect r="44224"/>
          <a:stretch/>
        </p:blipFill>
        <p:spPr>
          <a:xfrm>
            <a:off x="2054339" y="3589622"/>
            <a:ext cx="518519" cy="478537"/>
          </a:xfrm>
          <a:prstGeom prst="rect">
            <a:avLst/>
          </a:prstGeom>
        </p:spPr>
      </p:pic>
      <p:pic>
        <p:nvPicPr>
          <p:cNvPr id="27" name="Picture 26" descr="A green and white circle with a logo&#10;&#10;Description automatically generated">
            <a:extLst>
              <a:ext uri="{FF2B5EF4-FFF2-40B4-BE49-F238E27FC236}">
                <a16:creationId xmlns:a16="http://schemas.microsoft.com/office/drawing/2014/main" id="{6CBFE7ED-9657-1098-D274-3E44CFE4A6A8}"/>
              </a:ext>
            </a:extLst>
          </p:cNvPr>
          <p:cNvPicPr>
            <a:picLocks noChangeAspect="1"/>
          </p:cNvPicPr>
          <p:nvPr/>
        </p:nvPicPr>
        <p:blipFill rotWithShape="1">
          <a:blip r:embed="rId9">
            <a:extLst>
              <a:ext uri="{28A0092B-C50C-407E-A947-70E740481C1C}">
                <a14:useLocalDpi xmlns:a14="http://schemas.microsoft.com/office/drawing/2010/main" val="0"/>
              </a:ext>
            </a:extLst>
          </a:blip>
          <a:srcRect r="52899"/>
          <a:stretch/>
        </p:blipFill>
        <p:spPr>
          <a:xfrm>
            <a:off x="4868384" y="4935412"/>
            <a:ext cx="513959" cy="478537"/>
          </a:xfrm>
          <a:prstGeom prst="rect">
            <a:avLst/>
          </a:prstGeom>
        </p:spPr>
      </p:pic>
      <p:pic>
        <p:nvPicPr>
          <p:cNvPr id="28" name="Picture 27" descr="A green circle with white text&#10;&#10;Description automatically generated">
            <a:extLst>
              <a:ext uri="{FF2B5EF4-FFF2-40B4-BE49-F238E27FC236}">
                <a16:creationId xmlns:a16="http://schemas.microsoft.com/office/drawing/2014/main" id="{F4D574A7-E49E-184E-DC4A-932AE1325AA4}"/>
              </a:ext>
            </a:extLst>
          </p:cNvPr>
          <p:cNvPicPr>
            <a:picLocks noChangeAspect="1"/>
          </p:cNvPicPr>
          <p:nvPr/>
        </p:nvPicPr>
        <p:blipFill rotWithShape="1">
          <a:blip r:embed="rId10">
            <a:extLst>
              <a:ext uri="{28A0092B-C50C-407E-A947-70E740481C1C}">
                <a14:useLocalDpi xmlns:a14="http://schemas.microsoft.com/office/drawing/2010/main" val="0"/>
              </a:ext>
            </a:extLst>
          </a:blip>
          <a:srcRect r="61942"/>
          <a:stretch/>
        </p:blipFill>
        <p:spPr>
          <a:xfrm>
            <a:off x="2063855" y="2201381"/>
            <a:ext cx="518519" cy="478537"/>
          </a:xfrm>
          <a:prstGeom prst="rect">
            <a:avLst/>
          </a:prstGeom>
        </p:spPr>
      </p:pic>
      <p:pic>
        <p:nvPicPr>
          <p:cNvPr id="29" name="Picture 28" descr="A green and white circle with white text&#10;&#10;Description automatically generated">
            <a:extLst>
              <a:ext uri="{FF2B5EF4-FFF2-40B4-BE49-F238E27FC236}">
                <a16:creationId xmlns:a16="http://schemas.microsoft.com/office/drawing/2014/main" id="{86E2C6C7-4F1D-7C39-ECE8-12A5E7D05EB2}"/>
              </a:ext>
            </a:extLst>
          </p:cNvPr>
          <p:cNvPicPr>
            <a:picLocks noChangeAspect="1"/>
          </p:cNvPicPr>
          <p:nvPr/>
        </p:nvPicPr>
        <p:blipFill rotWithShape="1">
          <a:blip r:embed="rId11">
            <a:extLst>
              <a:ext uri="{28A0092B-C50C-407E-A947-70E740481C1C}">
                <a14:useLocalDpi xmlns:a14="http://schemas.microsoft.com/office/drawing/2010/main" val="0"/>
              </a:ext>
            </a:extLst>
          </a:blip>
          <a:srcRect r="58569"/>
          <a:stretch/>
        </p:blipFill>
        <p:spPr>
          <a:xfrm>
            <a:off x="2058900" y="4960860"/>
            <a:ext cx="513959" cy="478537"/>
          </a:xfrm>
          <a:prstGeom prst="rect">
            <a:avLst/>
          </a:prstGeom>
        </p:spPr>
      </p:pic>
      <p:pic>
        <p:nvPicPr>
          <p:cNvPr id="30" name="Picture 29" descr="A green and white circle with a black background&#10;&#10;Description automatically generated">
            <a:extLst>
              <a:ext uri="{FF2B5EF4-FFF2-40B4-BE49-F238E27FC236}">
                <a16:creationId xmlns:a16="http://schemas.microsoft.com/office/drawing/2014/main" id="{14E2E575-7A4A-DFE7-79D0-C475B77DC2DE}"/>
              </a:ext>
            </a:extLst>
          </p:cNvPr>
          <p:cNvPicPr>
            <a:picLocks noChangeAspect="1"/>
          </p:cNvPicPr>
          <p:nvPr/>
        </p:nvPicPr>
        <p:blipFill rotWithShape="1">
          <a:blip r:embed="rId12">
            <a:extLst>
              <a:ext uri="{28A0092B-C50C-407E-A947-70E740481C1C}">
                <a14:useLocalDpi xmlns:a14="http://schemas.microsoft.com/office/drawing/2010/main" val="0"/>
              </a:ext>
            </a:extLst>
          </a:blip>
          <a:srcRect r="42137"/>
          <a:stretch/>
        </p:blipFill>
        <p:spPr>
          <a:xfrm>
            <a:off x="2054340" y="4246624"/>
            <a:ext cx="518519" cy="478537"/>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161FD0B5-1113-B23B-A113-B651D073D1E8}"/>
              </a:ext>
            </a:extLst>
          </p:cNvPr>
          <p:cNvPicPr>
            <a:picLocks noChangeAspect="1"/>
          </p:cNvPicPr>
          <p:nvPr/>
        </p:nvPicPr>
        <p:blipFill rotWithShape="1">
          <a:blip r:embed="rId13">
            <a:extLst>
              <a:ext uri="{28A0092B-C50C-407E-A947-70E740481C1C}">
                <a14:useLocalDpi xmlns:a14="http://schemas.microsoft.com/office/drawing/2010/main" val="0"/>
              </a:ext>
            </a:extLst>
          </a:blip>
          <a:srcRect r="50690"/>
          <a:stretch/>
        </p:blipFill>
        <p:spPr>
          <a:xfrm>
            <a:off x="4856271" y="2193109"/>
            <a:ext cx="518519" cy="478537"/>
          </a:xfrm>
          <a:prstGeom prst="rect">
            <a:avLst/>
          </a:prstGeom>
        </p:spPr>
      </p:pic>
      <p:pic>
        <p:nvPicPr>
          <p:cNvPr id="32" name="Picture 31" descr="A green and white circle with white text&#10;&#10;Description automatically generated">
            <a:extLst>
              <a:ext uri="{FF2B5EF4-FFF2-40B4-BE49-F238E27FC236}">
                <a16:creationId xmlns:a16="http://schemas.microsoft.com/office/drawing/2014/main" id="{C9C498F3-AE2C-6858-AFA9-DF7C2A0FFBD9}"/>
              </a:ext>
            </a:extLst>
          </p:cNvPr>
          <p:cNvPicPr>
            <a:picLocks noChangeAspect="1"/>
          </p:cNvPicPr>
          <p:nvPr/>
        </p:nvPicPr>
        <p:blipFill rotWithShape="1">
          <a:blip r:embed="rId14">
            <a:extLst>
              <a:ext uri="{28A0092B-C50C-407E-A947-70E740481C1C}">
                <a14:useLocalDpi xmlns:a14="http://schemas.microsoft.com/office/drawing/2010/main" val="0"/>
              </a:ext>
            </a:extLst>
          </a:blip>
          <a:srcRect r="58365"/>
          <a:stretch/>
        </p:blipFill>
        <p:spPr>
          <a:xfrm>
            <a:off x="2058899" y="5624886"/>
            <a:ext cx="513960" cy="47853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063198"/>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00" dirty="0"/>
          </a:p>
          <a:p>
            <a:pPr algn="just"/>
            <a:endParaRPr lang="en-GB" sz="1000" dirty="0"/>
          </a:p>
          <a:p>
            <a:pPr algn="just"/>
            <a:r>
              <a:rPr lang="en-GB" sz="1000" dirty="0"/>
              <a:t>The key threshold concepts across the Geography curriculum are taught throughout the units to develop geographically knowledge and skills. This forms part of a larger progressive curriculum from EYFS to Year 6 and into KS3 and KS4. The curriculum is designed for progression and built around the threshold concepts (with content structured as a narrative over time) to ensure essential knowledge is learned, applied and accessible for all pupils. The curriculum narrative is led by the four threshold concepts:</a:t>
            </a:r>
          </a:p>
          <a:p>
            <a:pPr algn="just"/>
            <a:endParaRPr lang="en-GB" sz="1000" dirty="0"/>
          </a:p>
          <a:p>
            <a:pPr algn="just"/>
            <a:r>
              <a:rPr lang="en-GB" sz="1000" dirty="0"/>
              <a:t>•	Location and place knowledge;</a:t>
            </a:r>
          </a:p>
          <a:p>
            <a:pPr algn="just"/>
            <a:r>
              <a:rPr lang="en-GB" sz="1000" dirty="0"/>
              <a:t>•	Geographical skills and communication;</a:t>
            </a:r>
          </a:p>
          <a:p>
            <a:pPr algn="just"/>
            <a:r>
              <a:rPr lang="en-GB" sz="1000" dirty="0"/>
              <a:t>•	Physical processes and landscapes;</a:t>
            </a:r>
          </a:p>
          <a:p>
            <a:pPr algn="just"/>
            <a:r>
              <a:rPr lang="en-GB" sz="1000" dirty="0"/>
              <a:t>•	Human interaction with the environment.</a:t>
            </a:r>
          </a:p>
          <a:p>
            <a:pPr algn="just"/>
            <a:endParaRPr lang="en-GB" sz="1000" dirty="0"/>
          </a:p>
          <a:p>
            <a:pPr algn="just"/>
            <a:r>
              <a:rPr lang="en-GB" sz="1000" dirty="0"/>
              <a:t>Research about cognitive science is used to help pupils learn and remember more. Understanding is checked through spaced retrieval exercises. Throughout units of work teachers will make links and encourage pupils to make links between past learning and geographical knowledge or skills being taught.</a:t>
            </a:r>
          </a:p>
          <a:p>
            <a:pPr algn="just"/>
            <a:endParaRPr lang="en-GB" sz="1000" dirty="0"/>
          </a:p>
          <a:p>
            <a:pPr algn="just"/>
            <a:r>
              <a:rPr lang="en-GB" sz="1000" dirty="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pPr algn="just"/>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Impact</a:t>
            </a:r>
          </a:p>
          <a:p>
            <a:pPr algn="just"/>
            <a:endParaRPr lang="en-GB" sz="1000" dirty="0"/>
          </a:p>
          <a:p>
            <a:pPr algn="just"/>
            <a:r>
              <a:rPr lang="en-GB" sz="1000" dirty="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p>
          <a:p>
            <a:pPr algn="just"/>
            <a:r>
              <a:rPr lang="en-GB" sz="1000" dirty="0"/>
              <a:t> </a:t>
            </a:r>
          </a:p>
          <a:p>
            <a:pPr algn="just"/>
            <a:r>
              <a:rPr lang="en-GB" sz="100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a:p>
            <a:endParaRPr lang="en-GB" dirty="0"/>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CURRICULUM COVERAGE - KS1</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4" name="Table 3">
            <a:extLst>
              <a:ext uri="{FF2B5EF4-FFF2-40B4-BE49-F238E27FC236}">
                <a16:creationId xmlns:a16="http://schemas.microsoft.com/office/drawing/2014/main" id="{27289C7F-04B1-EEBD-1C22-58C55AF473F9}"/>
              </a:ext>
            </a:extLst>
          </p:cNvPr>
          <p:cNvGraphicFramePr>
            <a:graphicFrameLocks noGrp="1"/>
          </p:cNvGraphicFramePr>
          <p:nvPr>
            <p:extLst>
              <p:ext uri="{D42A27DB-BD31-4B8C-83A1-F6EECF244321}">
                <p14:modId xmlns:p14="http://schemas.microsoft.com/office/powerpoint/2010/main" val="4170135093"/>
              </p:ext>
            </p:extLst>
          </p:nvPr>
        </p:nvGraphicFramePr>
        <p:xfrm>
          <a:off x="336516" y="1127453"/>
          <a:ext cx="6867430" cy="7071491"/>
        </p:xfrm>
        <a:graphic>
          <a:graphicData uri="http://schemas.openxmlformats.org/drawingml/2006/table">
            <a:tbl>
              <a:tblPr bandRow="1">
                <a:tableStyleId>{5C22544A-7EE6-4342-B048-85BDC9FD1C3A}</a:tableStyleId>
              </a:tblPr>
              <a:tblGrid>
                <a:gridCol w="4932075">
                  <a:extLst>
                    <a:ext uri="{9D8B030D-6E8A-4147-A177-3AD203B41FA5}">
                      <a16:colId xmlns:a16="http://schemas.microsoft.com/office/drawing/2014/main" val="1457251008"/>
                    </a:ext>
                  </a:extLst>
                </a:gridCol>
                <a:gridCol w="1935355">
                  <a:extLst>
                    <a:ext uri="{9D8B030D-6E8A-4147-A177-3AD203B41FA5}">
                      <a16:colId xmlns:a16="http://schemas.microsoft.com/office/drawing/2014/main" val="2757210841"/>
                    </a:ext>
                  </a:extLst>
                </a:gridCol>
              </a:tblGrid>
              <a:tr h="516153">
                <a:tc>
                  <a:txBody>
                    <a:bodyPr/>
                    <a:lstStyle/>
                    <a:p>
                      <a:pPr algn="ctr" fontAlgn="base"/>
                      <a:r>
                        <a:rPr lang="en-GB" sz="1450" b="1" i="0" dirty="0">
                          <a:solidFill>
                            <a:srgbClr val="FFFFFF"/>
                          </a:solidFill>
                          <a:effectLst/>
                          <a:latin typeface="Calibri"/>
                        </a:rPr>
                        <a:t>National Curriculum Statement</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tc>
                  <a:txBody>
                    <a:bodyPr/>
                    <a:lstStyle/>
                    <a:p>
                      <a:pPr algn="ctr" fontAlgn="base"/>
                      <a:r>
                        <a:rPr lang="en-GB" sz="1450" b="1" i="0" dirty="0">
                          <a:solidFill>
                            <a:srgbClr val="FFFFFF"/>
                          </a:solidFill>
                          <a:effectLst/>
                          <a:latin typeface="Calibri"/>
                        </a:rPr>
                        <a:t>BHCET Geography Unit </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658134467"/>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name and locate the world’s seven continents and five oceans</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Exploring the world</a:t>
                      </a:r>
                      <a:endParaRPr lang="en-GB"/>
                    </a:p>
                    <a:p>
                      <a:pPr lvl="0" algn="just">
                        <a:lnSpc>
                          <a:spcPct val="100000"/>
                        </a:lnSpc>
                        <a:spcBef>
                          <a:spcPts val="0"/>
                        </a:spcBef>
                        <a:spcAft>
                          <a:spcPts val="0"/>
                        </a:spcAft>
                        <a:buNone/>
                      </a:pPr>
                      <a:r>
                        <a:rPr lang="en-GB" sz="1100" b="0" i="0" u="none" strike="noStrike" noProof="0" dirty="0">
                          <a:solidFill>
                            <a:srgbClr val="000000"/>
                          </a:solidFill>
                          <a:effectLst/>
                          <a:latin typeface="Calibri"/>
                        </a:rPr>
                        <a:t>Planet Earth</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35075494"/>
                  </a:ext>
                </a:extLst>
              </a:tr>
              <a:tr h="54651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name, locate and identify characteristics of the four countries and capital cities of the United Kingdom and its surrounding seas Place knowledge</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Where I live</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0871038"/>
                  </a:ext>
                </a:extLst>
              </a:tr>
              <a:tr h="69832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understand geographical similarities and differences through studying the human and physical geography of a small area of the United Kingdom, and of a small area in a contrasting non-European country</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000" b="0" i="0" u="none" strike="noStrike" noProof="0">
                          <a:solidFill>
                            <a:srgbClr val="000000"/>
                          </a:solidFill>
                          <a:effectLst/>
                          <a:latin typeface="Calibri"/>
                        </a:rPr>
                        <a:t>Exploring the world</a:t>
                      </a:r>
                      <a:endParaRPr lang="en-GB"/>
                    </a:p>
                    <a:p>
                      <a:pPr lvl="0" algn="just">
                        <a:lnSpc>
                          <a:spcPct val="100000"/>
                        </a:lnSpc>
                        <a:spcBef>
                          <a:spcPts val="0"/>
                        </a:spcBef>
                        <a:spcAft>
                          <a:spcPts val="0"/>
                        </a:spcAft>
                        <a:buNone/>
                      </a:pPr>
                      <a:r>
                        <a:rPr lang="en-GB" sz="1100" b="0" i="0" u="none" strike="noStrike" noProof="0" dirty="0">
                          <a:solidFill>
                            <a:srgbClr val="000000"/>
                          </a:solidFill>
                          <a:effectLst/>
                          <a:latin typeface="Calibri"/>
                        </a:rPr>
                        <a:t>Weather</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27251791"/>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identify seasonal and daily weather patterns in the United Kingdom and the location of hot and cold areas of the world in relation to the Equator and the North and South Poles</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Weather </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Exploring the world</a:t>
                      </a:r>
                      <a:endParaRPr lang="en-GB"/>
                    </a:p>
                    <a:p>
                      <a:pPr lvl="0" algn="just">
                        <a:lnSpc>
                          <a:spcPct val="100000"/>
                        </a:lnSpc>
                        <a:spcBef>
                          <a:spcPts val="0"/>
                        </a:spcBef>
                        <a:spcAft>
                          <a:spcPts val="0"/>
                        </a:spcAft>
                        <a:buNone/>
                      </a:pPr>
                      <a:r>
                        <a:rPr lang="en-GB" sz="1100" b="0" i="0" u="none" strike="noStrike" noProof="0" dirty="0">
                          <a:solidFill>
                            <a:srgbClr val="000000"/>
                          </a:solidFill>
                          <a:effectLst/>
                          <a:latin typeface="Calibri"/>
                        </a:rPr>
                        <a:t>Planet Earth </a:t>
                      </a:r>
                      <a:endParaRPr lang="en-US"/>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77137736"/>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use basic geographical vocabulary to refer to</a:t>
                      </a:r>
                      <a:endParaRPr lang="en-GB" dirty="0"/>
                    </a:p>
                    <a:p>
                      <a:pPr marL="171450" lvl="0" indent="-171450" algn="just">
                        <a:lnSpc>
                          <a:spcPct val="100000"/>
                        </a:lnSpc>
                        <a:spcBef>
                          <a:spcPts val="0"/>
                        </a:spcBef>
                        <a:spcAft>
                          <a:spcPts val="0"/>
                        </a:spcAft>
                        <a:buFont typeface="Arial"/>
                        <a:buChar char="•"/>
                      </a:pPr>
                      <a:r>
                        <a:rPr lang="en-GB" sz="1000" b="0" i="0" u="none" strike="noStrike" noProof="0" dirty="0">
                          <a:solidFill>
                            <a:srgbClr val="000000"/>
                          </a:solidFill>
                          <a:effectLst/>
                          <a:latin typeface="Calibri"/>
                        </a:rPr>
                        <a:t>key physical features, including: beach, cliff, coast, forest, hill, mountain, sea, ocean, river, soil, valley, vegetation, season and weather</a:t>
                      </a:r>
                      <a:endParaRPr lang="en-GB" dirty="0"/>
                    </a:p>
                    <a:p>
                      <a:pPr marL="171450" lvl="0" indent="-171450" algn="just">
                        <a:lnSpc>
                          <a:spcPct val="100000"/>
                        </a:lnSpc>
                        <a:spcBef>
                          <a:spcPts val="0"/>
                        </a:spcBef>
                        <a:spcAft>
                          <a:spcPts val="0"/>
                        </a:spcAft>
                        <a:buFont typeface="Arial"/>
                        <a:buChar char="•"/>
                      </a:pPr>
                      <a:r>
                        <a:rPr lang="en-GB" sz="1100" b="0" i="0" u="none" strike="noStrike" noProof="0" dirty="0">
                          <a:solidFill>
                            <a:srgbClr val="000000"/>
                          </a:solidFill>
                          <a:effectLst/>
                          <a:latin typeface="Calibri"/>
                        </a:rPr>
                        <a:t>key human features, including: city, town, village, factory, farm, house, office, port, harbour and shop</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0190100"/>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Fieldwork</a:t>
                      </a:r>
                      <a:endParaRPr lang="en-US" dirty="0">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use world maps, atlases and globes to identify the United Kingdom and its countries, as well as the countries, continents and oceans studied at this key stage</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695754641"/>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use simple compass directions (North, South, East and West) and locational and directional language [for example, near and far; left and right], to describe the location of features and routes on a map</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rPr>
                        <a:t>Beside the Seaside</a:t>
                      </a:r>
                      <a:endParaRPr lang="en-GB"/>
                    </a:p>
                    <a:p>
                      <a:pPr lvl="0" algn="jus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0181319"/>
                  </a:ext>
                </a:extLst>
              </a:tr>
              <a:tr h="70329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use aerial photographs and plan perspectives to recognise landmarks and basic human and physical features; devise a simple map; and use and construct basic symbols in a key</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Where I live</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1380649"/>
                  </a:ext>
                </a:extLst>
              </a:tr>
              <a:tr h="703295">
                <a:tc>
                  <a:txBody>
                    <a:bodyPr/>
                    <a:lstStyle/>
                    <a:p>
                      <a:pPr lvl="0" algn="just">
                        <a:buNone/>
                      </a:pPr>
                      <a:r>
                        <a:rPr lang="en-GB" sz="1100" b="0" i="0" u="none" strike="noStrike" noProof="0" dirty="0">
                          <a:solidFill>
                            <a:srgbClr val="000000"/>
                          </a:solidFill>
                          <a:effectLst/>
                          <a:latin typeface="Calibri"/>
                        </a:rPr>
                        <a:t>use simple fieldwork and observational skills to study the geography of their school and its grounds and the key human and physical features of its surrounding environment.</a:t>
                      </a:r>
                      <a:endParaRPr lang="en-US" dirty="0"/>
                    </a:p>
                  </a:txBody>
                  <a:tcPr>
                    <a:lnL w="17793">
                      <a:solidFill>
                        <a:srgbClr val="FFFFFF"/>
                      </a:solidFill>
                    </a:lnL>
                    <a:lnR w="17793">
                      <a:solidFill>
                        <a:srgbClr val="FFFFFF"/>
                      </a:solidFill>
                    </a:lnR>
                    <a:lnT w="17793">
                      <a:solidFill>
                        <a:srgbClr val="FFFFFF"/>
                      </a:solidFill>
                    </a:lnT>
                    <a:lnB w="17793">
                      <a:solidFill>
                        <a:srgbClr val="FFFFFF"/>
                      </a:solidFill>
                    </a:lnB>
                    <a:solidFill>
                      <a:schemeClr val="bg1">
                        <a:lumMod val="95000"/>
                      </a:schemeClr>
                    </a:solidFill>
                  </a:tcPr>
                </a:tc>
                <a:tc>
                  <a:txBody>
                    <a:bodyPr/>
                    <a:lstStyle/>
                    <a:p>
                      <a:pPr lvl="0" algn="just">
                        <a:buNone/>
                      </a:pPr>
                      <a:r>
                        <a:rPr lang="en-GB" sz="1100" b="0" i="0" u="none" strike="noStrike" noProof="0" dirty="0">
                          <a:solidFill>
                            <a:srgbClr val="000000"/>
                          </a:solidFill>
                          <a:effectLst/>
                          <a:latin typeface="Calibri"/>
                        </a:rPr>
                        <a:t>Where I live</a:t>
                      </a:r>
                      <a:endParaRPr lang="en-US" dirty="0"/>
                    </a:p>
                  </a:txBody>
                  <a:tcPr>
                    <a:lnL w="17793">
                      <a:solidFill>
                        <a:srgbClr val="FFFFFF"/>
                      </a:solidFill>
                    </a:lnL>
                    <a:lnR w="17793">
                      <a:solidFill>
                        <a:srgbClr val="FFFFFF"/>
                      </a:solidFill>
                    </a:lnR>
                    <a:lnT w="17793">
                      <a:solidFill>
                        <a:srgbClr val="FFFFFF"/>
                      </a:solidFill>
                    </a:lnT>
                    <a:lnB w="17793">
                      <a:solidFill>
                        <a:srgbClr val="FFFFFF"/>
                      </a:solidFill>
                    </a:lnB>
                    <a:solidFill>
                      <a:schemeClr val="bg1">
                        <a:lumMod val="95000"/>
                      </a:schemeClr>
                    </a:solidFill>
                  </a:tcPr>
                </a:tc>
                <a:extLst>
                  <a:ext uri="{0D108BD9-81ED-4DB2-BD59-A6C34878D82A}">
                    <a16:rowId xmlns:a16="http://schemas.microsoft.com/office/drawing/2014/main" val="2334766331"/>
                  </a:ext>
                </a:extLst>
              </a:tr>
            </a:tbl>
          </a:graphicData>
        </a:graphic>
      </p:graphicFrame>
    </p:spTree>
    <p:extLst>
      <p:ext uri="{BB962C8B-B14F-4D97-AF65-F5344CB8AC3E}">
        <p14:creationId xmlns:p14="http://schemas.microsoft.com/office/powerpoint/2010/main" val="276035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CURRICULUM COVERAGE - KS2</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4" name="Table 3">
            <a:extLst>
              <a:ext uri="{FF2B5EF4-FFF2-40B4-BE49-F238E27FC236}">
                <a16:creationId xmlns:a16="http://schemas.microsoft.com/office/drawing/2014/main" id="{27289C7F-04B1-EEBD-1C22-58C55AF473F9}"/>
              </a:ext>
            </a:extLst>
          </p:cNvPr>
          <p:cNvGraphicFramePr>
            <a:graphicFrameLocks noGrp="1"/>
          </p:cNvGraphicFramePr>
          <p:nvPr>
            <p:extLst>
              <p:ext uri="{D42A27DB-BD31-4B8C-83A1-F6EECF244321}">
                <p14:modId xmlns:p14="http://schemas.microsoft.com/office/powerpoint/2010/main" val="1976441836"/>
              </p:ext>
            </p:extLst>
          </p:nvPr>
        </p:nvGraphicFramePr>
        <p:xfrm>
          <a:off x="336516" y="1127453"/>
          <a:ext cx="6867430" cy="7726680"/>
        </p:xfrm>
        <a:graphic>
          <a:graphicData uri="http://schemas.openxmlformats.org/drawingml/2006/table">
            <a:tbl>
              <a:tblPr bandRow="1">
                <a:tableStyleId>{5C22544A-7EE6-4342-B048-85BDC9FD1C3A}</a:tableStyleId>
              </a:tblPr>
              <a:tblGrid>
                <a:gridCol w="4932075">
                  <a:extLst>
                    <a:ext uri="{9D8B030D-6E8A-4147-A177-3AD203B41FA5}">
                      <a16:colId xmlns:a16="http://schemas.microsoft.com/office/drawing/2014/main" val="1457251008"/>
                    </a:ext>
                  </a:extLst>
                </a:gridCol>
                <a:gridCol w="1935355">
                  <a:extLst>
                    <a:ext uri="{9D8B030D-6E8A-4147-A177-3AD203B41FA5}">
                      <a16:colId xmlns:a16="http://schemas.microsoft.com/office/drawing/2014/main" val="2757210841"/>
                    </a:ext>
                  </a:extLst>
                </a:gridCol>
              </a:tblGrid>
              <a:tr h="516153">
                <a:tc>
                  <a:txBody>
                    <a:bodyPr/>
                    <a:lstStyle/>
                    <a:p>
                      <a:pPr algn="ctr" fontAlgn="base"/>
                      <a:r>
                        <a:rPr lang="en-GB" sz="1450" b="1" i="0" dirty="0">
                          <a:solidFill>
                            <a:srgbClr val="FFFFFF"/>
                          </a:solidFill>
                          <a:effectLst/>
                          <a:latin typeface="Calibri"/>
                        </a:rPr>
                        <a:t>National Curriculum Statement</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tc>
                  <a:txBody>
                    <a:bodyPr/>
                    <a:lstStyle/>
                    <a:p>
                      <a:pPr algn="ctr" fontAlgn="base"/>
                      <a:r>
                        <a:rPr lang="en-GB" sz="1450" b="1" i="0" dirty="0">
                          <a:solidFill>
                            <a:srgbClr val="FFFFFF"/>
                          </a:solidFill>
                          <a:effectLst/>
                          <a:latin typeface="Calibri"/>
                        </a:rPr>
                        <a:t>BHCET Geography Unit </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658134467"/>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locate the world’s countries, using maps to focus on Europe (including the location of Russia) and North and South America, concentrating on their environmental regions, key physical and human characteristics, countries, and major cities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Biomes Rainforest</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North America</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Deserts</a:t>
                      </a:r>
                      <a:r>
                        <a:rPr lang="en-GB" sz="1000" b="0" i="0" dirty="0">
                          <a:solidFill>
                            <a:srgbClr val="000000"/>
                          </a:solidFill>
                          <a:effectLst/>
                          <a:latin typeface="Calibri"/>
                        </a:rPr>
                        <a:t> </a:t>
                      </a:r>
                      <a:endParaRPr lang="en-GB"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35075494"/>
                  </a:ext>
                </a:extLst>
              </a:tr>
              <a:tr h="546516">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Rivers</a:t>
                      </a:r>
                      <a:endParaRPr lang="en-GB"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0871038"/>
                  </a:ext>
                </a:extLst>
              </a:tr>
              <a:tr h="698326">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identify the position and significance of latitude, longitude, Equator, Northern Hemisphere, Southern Hemisphere, the Tropics of Cancer and Capricorn, Arctic and Antarctic Circle, the Prime/Greenwich Meridian and time zones (including day and night)</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Biomes Rainforest</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North America</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27251791"/>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understand geographical similarities and differences through the study of human and physical geography of a region of the United Kingdom, a region in a European country, and a region within North or South America</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US"/>
                    </a:p>
                    <a:p>
                      <a:pPr lvl="0" algn="just">
                        <a:lnSpc>
                          <a:spcPct val="100000"/>
                        </a:lnSpc>
                        <a:spcBef>
                          <a:spcPts val="0"/>
                        </a:spcBef>
                        <a:spcAft>
                          <a:spcPts val="0"/>
                        </a:spcAft>
                        <a:buNone/>
                      </a:pPr>
                      <a:r>
                        <a:rPr lang="en-GB" sz="1000" b="0" i="0" u="none" strike="noStrike" noProof="0">
                          <a:solidFill>
                            <a:srgbClr val="000000"/>
                          </a:solidFill>
                          <a:effectLst/>
                        </a:rPr>
                        <a:t>Europe</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77137736"/>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describe and understand key aspects of: </a:t>
                      </a:r>
                      <a:endParaRPr lang="en-US"/>
                    </a:p>
                    <a:p>
                      <a:pPr marL="285750" lvl="0" indent="-285750" algn="just">
                        <a:lnSpc>
                          <a:spcPct val="100000"/>
                        </a:lnSpc>
                        <a:spcBef>
                          <a:spcPts val="0"/>
                        </a:spcBef>
                        <a:spcAft>
                          <a:spcPts val="0"/>
                        </a:spcAft>
                        <a:buFont typeface="Arial"/>
                        <a:buChar char="•"/>
                      </a:pPr>
                      <a:r>
                        <a:rPr lang="en-GB" sz="1000" b="0" i="0" u="none" strike="noStrike" noProof="0" dirty="0">
                          <a:solidFill>
                            <a:srgbClr val="000000"/>
                          </a:solidFill>
                          <a:effectLst/>
                        </a:rPr>
                        <a:t>physical geography, including: climate zones, biomes and vegetation belts, rivers, mountains, volcanoes and earthquakes, and the water cycle</a:t>
                      </a:r>
                      <a:endParaRPr lang="en-GB" dirty="0"/>
                    </a:p>
                    <a:p>
                      <a:pPr marL="285750" lvl="0" indent="-285750" algn="just">
                        <a:lnSpc>
                          <a:spcPct val="100000"/>
                        </a:lnSpc>
                        <a:spcBef>
                          <a:spcPts val="0"/>
                        </a:spcBef>
                        <a:spcAft>
                          <a:spcPts val="0"/>
                        </a:spcAft>
                        <a:buFont typeface="Arial"/>
                        <a:buChar char="•"/>
                      </a:pPr>
                      <a:r>
                        <a:rPr lang="en-GB" sz="1000" b="0" i="0" u="none" strike="noStrike" noProof="0" dirty="0">
                          <a:solidFill>
                            <a:srgbClr val="000000"/>
                          </a:solidFill>
                          <a:effectLst/>
                        </a:rPr>
                        <a:t> human geography, including: types of settlement and land use, economic activity including trade links, and the distribution of natural resources including energy, food, minerals and water</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Europe</a:t>
                      </a:r>
                      <a:endParaRPr lang="en-US"/>
                    </a:p>
                    <a:p>
                      <a:pPr lvl="0" algn="just">
                        <a:lnSpc>
                          <a:spcPct val="100000"/>
                        </a:lnSpc>
                        <a:spcBef>
                          <a:spcPts val="0"/>
                        </a:spcBef>
                        <a:spcAft>
                          <a:spcPts val="0"/>
                        </a:spcAft>
                        <a:buNone/>
                      </a:pPr>
                      <a:r>
                        <a:rPr lang="en-GB" sz="1000" b="0" i="0" u="none" strike="noStrike" noProof="0">
                          <a:solidFill>
                            <a:srgbClr val="000000"/>
                          </a:solidFill>
                          <a:effectLst/>
                        </a:rPr>
                        <a:t>Biomes Rainforest</a:t>
                      </a:r>
                      <a:endParaRPr lang="en-GB"/>
                    </a:p>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Biomes Deserts</a:t>
                      </a:r>
                      <a:endParaRPr lang="en-GB" dirty="0"/>
                    </a:p>
                    <a:p>
                      <a:pPr lvl="0" algn="just">
                        <a:buNone/>
                      </a:pPr>
                      <a:r>
                        <a:rPr lang="en-GB" sz="1100" b="0" i="0" u="none" strike="noStrike" noProof="0" dirty="0">
                          <a:solidFill>
                            <a:srgbClr val="000000"/>
                          </a:solidFill>
                          <a:effectLst/>
                          <a:latin typeface="Calibri"/>
                        </a:rPr>
                        <a:t>Climate change</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0190100"/>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Fieldwork</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use maps, atlases, globes and digital/computer mapping to locate countries and describe features studied</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Europe</a:t>
                      </a:r>
                      <a:endParaRPr lang="en-US"/>
                    </a:p>
                    <a:p>
                      <a:pPr lvl="0" algn="just">
                        <a:lnSpc>
                          <a:spcPct val="100000"/>
                        </a:lnSpc>
                        <a:spcBef>
                          <a:spcPts val="0"/>
                        </a:spcBef>
                        <a:spcAft>
                          <a:spcPts val="0"/>
                        </a:spcAft>
                        <a:buNone/>
                      </a:pPr>
                      <a:r>
                        <a:rPr lang="en-GB" sz="1000" b="0" i="0" u="none" strike="noStrike" noProof="0">
                          <a:solidFill>
                            <a:srgbClr val="000000"/>
                          </a:solidFill>
                          <a:effectLst/>
                        </a:rPr>
                        <a:t>Biomes Rainforest</a:t>
                      </a:r>
                      <a:endParaRPr lang="en-GB"/>
                    </a:p>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GB"/>
                    </a:p>
                    <a:p>
                      <a:pPr lvl="0" algn="just">
                        <a:lnSpc>
                          <a:spcPct val="100000"/>
                        </a:lnSpc>
                        <a:spcBef>
                          <a:spcPts val="0"/>
                        </a:spcBef>
                        <a:spcAft>
                          <a:spcPts val="0"/>
                        </a:spcAft>
                        <a:buNone/>
                      </a:pPr>
                      <a:r>
                        <a:rPr lang="en-GB" sz="1000" b="0" i="0" u="none" strike="noStrike" noProof="0">
                          <a:solidFill>
                            <a:srgbClr val="000000"/>
                          </a:solidFill>
                          <a:effectLst/>
                        </a:rPr>
                        <a:t>Japanese Tsunami</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Deserts</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695754641"/>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use the eight points of a compass, four and six-figure grid references, symbols and key (including the use of Ordnance Survey maps) to build their knowledge of the United Kingdom and the wider world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algn="just" fontAlgn="base"/>
                      <a:r>
                        <a:rPr lang="en-GB" sz="1000" b="0" i="0" u="none" strike="noStrike" noProof="0" dirty="0">
                          <a:solidFill>
                            <a:srgbClr val="000000"/>
                          </a:solidFill>
                          <a:effectLst/>
                        </a:rPr>
                        <a:t>Europe</a:t>
                      </a:r>
                      <a:r>
                        <a:rPr lang="en-GB" sz="1000" b="0" i="0" dirty="0">
                          <a:solidFill>
                            <a:srgbClr val="000000"/>
                          </a:solidFill>
                          <a:effectLst/>
                          <a:latin typeface="Calibri"/>
                        </a:rPr>
                        <a:t> </a:t>
                      </a:r>
                      <a:endParaRPr lang="en-GB"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0181319"/>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use fieldwork to observe, measure, record and present the human and physical features in the local area using a range of methods, including sketch maps, plans and graphs, and digital technologies.</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fontAlgn="base">
                        <a:lnSpc>
                          <a:spcPct val="100000"/>
                        </a:lnSpc>
                        <a:spcBef>
                          <a:spcPts val="0"/>
                        </a:spcBef>
                        <a:spcAft>
                          <a:spcPts val="0"/>
                        </a:spcAft>
                      </a:pPr>
                      <a:r>
                        <a:rPr lang="en-GB" sz="1000" b="0" i="0" u="none" strike="noStrike" noProof="0" dirty="0">
                          <a:solidFill>
                            <a:srgbClr val="000000"/>
                          </a:solidFill>
                          <a:effectLst/>
                        </a:rPr>
                        <a:t>Biomes Deserts</a:t>
                      </a:r>
                      <a:endParaRPr lang="en-GB" b="0" i="0" dirty="0">
                        <a:solidFill>
                          <a:srgbClr val="000000"/>
                        </a:solidFill>
                        <a:effectLst/>
                        <a:latin typeface="Calibri"/>
                      </a:endParaRPr>
                    </a:p>
                    <a:p>
                      <a:pPr lvl="0" algn="just">
                        <a:buNone/>
                      </a:pPr>
                      <a:r>
                        <a:rPr lang="en-GB" sz="1100" b="0" i="0" u="none" strike="noStrike" noProof="0" dirty="0">
                          <a:solidFill>
                            <a:srgbClr val="000000"/>
                          </a:solidFill>
                          <a:effectLst/>
                          <a:latin typeface="Calibri"/>
                        </a:rPr>
                        <a:t>North America</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1380649"/>
                  </a:ext>
                </a:extLst>
              </a:tr>
            </a:tbl>
          </a:graphicData>
        </a:graphic>
      </p:graphicFrame>
    </p:spTree>
    <p:extLst>
      <p:ext uri="{BB962C8B-B14F-4D97-AF65-F5344CB8AC3E}">
        <p14:creationId xmlns:p14="http://schemas.microsoft.com/office/powerpoint/2010/main" val="1551388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14ffed-4913-4c98-8c1a-95267fcad6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C7D8C213D4ED43A6DC2631E2BAF33E" ma:contentTypeVersion="18" ma:contentTypeDescription="Create a new document." ma:contentTypeScope="" ma:versionID="c11312dad60cd6564fe42160c6211fa8">
  <xsd:schema xmlns:xsd="http://www.w3.org/2001/XMLSchema" xmlns:xs="http://www.w3.org/2001/XMLSchema" xmlns:p="http://schemas.microsoft.com/office/2006/metadata/properties" xmlns:ns3="7f14ffed-4913-4c98-8c1a-95267fcad62b" xmlns:ns4="85c3f3a3-3e5b-44e4-ba41-3947e82dc2c0" targetNamespace="http://schemas.microsoft.com/office/2006/metadata/properties" ma:root="true" ma:fieldsID="ffbf08bdd9ae4780b1a65ab300a422c9" ns3:_="" ns4:_="">
    <xsd:import namespace="7f14ffed-4913-4c98-8c1a-95267fcad62b"/>
    <xsd:import namespace="85c3f3a3-3e5b-44e4-ba41-3947e82dc2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4ffed-4913-4c98-8c1a-95267fcad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3f3a3-3e5b-44e4-ba41-3947e82dc2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53058-B8B1-48B7-BD47-0129064A3E6A}">
  <ds:schemaRefs>
    <ds:schemaRef ds:uri="http://purl.org/dc/elements/1.1/"/>
    <ds:schemaRef ds:uri="85c3f3a3-3e5b-44e4-ba41-3947e82dc2c0"/>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7f14ffed-4913-4c98-8c1a-95267fcad62b"/>
    <ds:schemaRef ds:uri="http://www.w3.org/XML/1998/namespace"/>
    <ds:schemaRef ds:uri="http://purl.org/dc/terms/"/>
  </ds:schemaRefs>
</ds:datastoreItem>
</file>

<file path=customXml/itemProps2.xml><?xml version="1.0" encoding="utf-8"?>
<ds:datastoreItem xmlns:ds="http://schemas.openxmlformats.org/officeDocument/2006/customXml" ds:itemID="{D9CCEE85-6755-4F93-A0C9-9B0A36344C5C}">
  <ds:schemaRefs>
    <ds:schemaRef ds:uri="http://schemas.microsoft.com/sharepoint/v3/contenttype/forms"/>
  </ds:schemaRefs>
</ds:datastoreItem>
</file>

<file path=customXml/itemProps3.xml><?xml version="1.0" encoding="utf-8"?>
<ds:datastoreItem xmlns:ds="http://schemas.openxmlformats.org/officeDocument/2006/customXml" ds:itemID="{E1E603A0-4636-4F23-90E6-262215640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4ffed-4913-4c98-8c1a-95267fcad62b"/>
    <ds:schemaRef ds:uri="85c3f3a3-3e5b-44e4-ba41-3947e82d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TotalTime>
  <Words>6201</Words>
  <Application>Microsoft Office PowerPoint</Application>
  <PresentationFormat>Custom</PresentationFormat>
  <Paragraphs>474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Ruth Veitch</cp:lastModifiedBy>
  <cp:revision>156</cp:revision>
  <cp:lastPrinted>2024-02-07T08:24:55Z</cp:lastPrinted>
  <dcterms:created xsi:type="dcterms:W3CDTF">2023-09-18T13:33:59Z</dcterms:created>
  <dcterms:modified xsi:type="dcterms:W3CDTF">2024-10-24T12:09:26Z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0x01010040C7D8C213D4ED43A6DC2631E2BAF33E</vt:lpwstr>
  </property>
  <property fmtid="{D5CDD505-2E9C-101B-9397-08002B2CF9AE}" pid="3" name="MediaServiceImageTags">
    <vt:lpwstr/>
  </property>
</Properties>
</file>