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704" r:id="rId2"/>
  </p:sldMasterIdLst>
  <p:notesMasterIdLst>
    <p:notesMasterId r:id="rId12"/>
  </p:notesMasterIdLst>
  <p:handoutMasterIdLst>
    <p:handoutMasterId r:id="rId13"/>
  </p:handoutMasterIdLst>
  <p:sldIdLst>
    <p:sldId id="256" r:id="rId3"/>
    <p:sldId id="264" r:id="rId4"/>
    <p:sldId id="265" r:id="rId5"/>
    <p:sldId id="266" r:id="rId6"/>
    <p:sldId id="269" r:id="rId7"/>
    <p:sldId id="271" r:id="rId8"/>
    <p:sldId id="267" r:id="rId9"/>
    <p:sldId id="268" r:id="rId10"/>
    <p:sldId id="270" r:id="rId11"/>
  </p:sldIdLst>
  <p:sldSz cx="9144000" cy="6858000" type="screen4x3"/>
  <p:notesSz cx="6858000" cy="9926638"/>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irby Richard (RBK) Walsall Healthcare NHS Trust" initial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3E0EB"/>
    <a:srgbClr val="FEECDE"/>
    <a:srgbClr val="E5DFEF"/>
    <a:srgbClr val="E6EAF6"/>
    <a:srgbClr val="DDEFE4"/>
    <a:srgbClr val="332D7C"/>
    <a:srgbClr val="2157A3"/>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33" autoAdjust="0"/>
    <p:restoredTop sz="78114" autoAdjust="0"/>
  </p:normalViewPr>
  <p:slideViewPr>
    <p:cSldViewPr>
      <p:cViewPr>
        <p:scale>
          <a:sx n="100" d="100"/>
          <a:sy n="100" d="100"/>
        </p:scale>
        <p:origin x="-468" y="118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handoutMaster" Target="handoutMasters/handoutMaster1.xml"/><Relationship Id="rId1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notesMaster" Target="notesMasters/notesMaster1.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presProps" Target="presProp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6888"/>
          </a:xfrm>
          <a:prstGeom prst="rect">
            <a:avLst/>
          </a:prstGeom>
        </p:spPr>
        <p:txBody>
          <a:bodyPr vert="horz" lIns="93320" tIns="46660" rIns="93320" bIns="46660" rtlCol="0"/>
          <a:lstStyle>
            <a:lvl1pPr algn="l" fontAlgn="auto">
              <a:spcBef>
                <a:spcPts val="0"/>
              </a:spcBef>
              <a:spcAft>
                <a:spcPts val="0"/>
              </a:spcAft>
              <a:defRPr sz="1200">
                <a:latin typeface="+mn-lt"/>
                <a:cs typeface="+mn-cs"/>
              </a:defRPr>
            </a:lvl1pPr>
          </a:lstStyle>
          <a:p>
            <a:pPr>
              <a:defRPr/>
            </a:pPr>
            <a:endParaRPr lang="en-GB"/>
          </a:p>
        </p:txBody>
      </p:sp>
      <p:sp>
        <p:nvSpPr>
          <p:cNvPr id="3" name="Date Placeholder 2"/>
          <p:cNvSpPr>
            <a:spLocks noGrp="1"/>
          </p:cNvSpPr>
          <p:nvPr>
            <p:ph type="dt" sz="quarter" idx="1"/>
          </p:nvPr>
        </p:nvSpPr>
        <p:spPr>
          <a:xfrm>
            <a:off x="3884613" y="0"/>
            <a:ext cx="2971800" cy="496888"/>
          </a:xfrm>
          <a:prstGeom prst="rect">
            <a:avLst/>
          </a:prstGeom>
        </p:spPr>
        <p:txBody>
          <a:bodyPr vert="horz" lIns="93320" tIns="46660" rIns="93320" bIns="46660" rtlCol="0"/>
          <a:lstStyle>
            <a:lvl1pPr algn="r" fontAlgn="auto">
              <a:spcBef>
                <a:spcPts val="0"/>
              </a:spcBef>
              <a:spcAft>
                <a:spcPts val="0"/>
              </a:spcAft>
              <a:defRPr sz="1200">
                <a:latin typeface="+mn-lt"/>
                <a:cs typeface="+mn-cs"/>
              </a:defRPr>
            </a:lvl1pPr>
          </a:lstStyle>
          <a:p>
            <a:pPr>
              <a:defRPr/>
            </a:pPr>
            <a:fld id="{0CFCDD21-1DFF-4E43-A872-83DA3FF8B88C}" type="datetimeFigureOut">
              <a:rPr lang="en-GB"/>
              <a:pPr>
                <a:defRPr/>
              </a:pPr>
              <a:t>16/04/2019</a:t>
            </a:fld>
            <a:endParaRPr lang="en-GB"/>
          </a:p>
        </p:txBody>
      </p:sp>
      <p:sp>
        <p:nvSpPr>
          <p:cNvPr id="4" name="Footer Placeholder 3"/>
          <p:cNvSpPr>
            <a:spLocks noGrp="1"/>
          </p:cNvSpPr>
          <p:nvPr>
            <p:ph type="ftr" sz="quarter" idx="2"/>
          </p:nvPr>
        </p:nvSpPr>
        <p:spPr>
          <a:xfrm>
            <a:off x="0" y="9428163"/>
            <a:ext cx="2971800" cy="496887"/>
          </a:xfrm>
          <a:prstGeom prst="rect">
            <a:avLst/>
          </a:prstGeom>
        </p:spPr>
        <p:txBody>
          <a:bodyPr vert="horz" lIns="93320" tIns="46660" rIns="93320" bIns="46660" rtlCol="0" anchor="b"/>
          <a:lstStyle>
            <a:lvl1pPr algn="l" fontAlgn="auto">
              <a:spcBef>
                <a:spcPts val="0"/>
              </a:spcBef>
              <a:spcAft>
                <a:spcPts val="0"/>
              </a:spcAft>
              <a:defRPr sz="1200">
                <a:latin typeface="+mn-lt"/>
                <a:cs typeface="+mn-cs"/>
              </a:defRPr>
            </a:lvl1pPr>
          </a:lstStyle>
          <a:p>
            <a:pPr>
              <a:defRPr/>
            </a:pPr>
            <a:endParaRPr lang="en-GB"/>
          </a:p>
        </p:txBody>
      </p:sp>
      <p:sp>
        <p:nvSpPr>
          <p:cNvPr id="5" name="Slide Number Placeholder 4"/>
          <p:cNvSpPr>
            <a:spLocks noGrp="1"/>
          </p:cNvSpPr>
          <p:nvPr>
            <p:ph type="sldNum" sz="quarter" idx="3"/>
          </p:nvPr>
        </p:nvSpPr>
        <p:spPr>
          <a:xfrm>
            <a:off x="3884613" y="9428163"/>
            <a:ext cx="2971800" cy="496887"/>
          </a:xfrm>
          <a:prstGeom prst="rect">
            <a:avLst/>
          </a:prstGeom>
        </p:spPr>
        <p:txBody>
          <a:bodyPr vert="horz" lIns="93320" tIns="46660" rIns="93320" bIns="46660" rtlCol="0" anchor="b"/>
          <a:lstStyle>
            <a:lvl1pPr algn="r" fontAlgn="auto">
              <a:spcBef>
                <a:spcPts val="0"/>
              </a:spcBef>
              <a:spcAft>
                <a:spcPts val="0"/>
              </a:spcAft>
              <a:defRPr sz="1200">
                <a:latin typeface="+mn-lt"/>
                <a:cs typeface="+mn-cs"/>
              </a:defRPr>
            </a:lvl1pPr>
          </a:lstStyle>
          <a:p>
            <a:pPr>
              <a:defRPr/>
            </a:pPr>
            <a:fld id="{4F0B1357-DFFB-4D70-9996-8D3717D58705}" type="slidenum">
              <a:rPr lang="en-GB"/>
              <a:pPr>
                <a:defRPr/>
              </a:pPr>
              <a:t>‹#›</a:t>
            </a:fld>
            <a:endParaRPr lang="en-GB"/>
          </a:p>
        </p:txBody>
      </p:sp>
    </p:spTree>
    <p:extLst>
      <p:ext uri="{BB962C8B-B14F-4D97-AF65-F5344CB8AC3E}">
        <p14:creationId xmlns:p14="http://schemas.microsoft.com/office/powerpoint/2010/main" val="37310563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8475"/>
          </a:xfrm>
          <a:prstGeom prst="rect">
            <a:avLst/>
          </a:prstGeom>
        </p:spPr>
        <p:txBody>
          <a:bodyPr vert="horz" lIns="92452" tIns="46226" rIns="92452" bIns="46226"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98475"/>
          </a:xfrm>
          <a:prstGeom prst="rect">
            <a:avLst/>
          </a:prstGeom>
        </p:spPr>
        <p:txBody>
          <a:bodyPr vert="horz" lIns="92452" tIns="46226" rIns="92452" bIns="46226" rtlCol="0"/>
          <a:lstStyle>
            <a:lvl1pPr algn="r" fontAlgn="auto">
              <a:spcBef>
                <a:spcPts val="0"/>
              </a:spcBef>
              <a:spcAft>
                <a:spcPts val="0"/>
              </a:spcAft>
              <a:defRPr sz="1200">
                <a:latin typeface="+mn-lt"/>
                <a:cs typeface="+mn-cs"/>
              </a:defRPr>
            </a:lvl1pPr>
          </a:lstStyle>
          <a:p>
            <a:pPr>
              <a:defRPr/>
            </a:pPr>
            <a:fld id="{FD55C7CA-6CD5-4EB4-8E1D-A6C9C3D2F5DA}" type="datetimeFigureOut">
              <a:rPr lang="en-US"/>
              <a:pPr>
                <a:defRPr/>
              </a:pPr>
              <a:t>4/16/2019</a:t>
            </a:fld>
            <a:endParaRPr lang="en-US"/>
          </a:p>
        </p:txBody>
      </p:sp>
      <p:sp>
        <p:nvSpPr>
          <p:cNvPr id="4" name="Slide Image Placeholder 3"/>
          <p:cNvSpPr>
            <a:spLocks noGrp="1" noRot="1" noChangeAspect="1"/>
          </p:cNvSpPr>
          <p:nvPr>
            <p:ph type="sldImg" idx="2"/>
          </p:nvPr>
        </p:nvSpPr>
        <p:spPr>
          <a:xfrm>
            <a:off x="1195388" y="1239838"/>
            <a:ext cx="4467225" cy="3351212"/>
          </a:xfrm>
          <a:prstGeom prst="rect">
            <a:avLst/>
          </a:prstGeom>
          <a:noFill/>
          <a:ln w="12700">
            <a:solidFill>
              <a:prstClr val="black"/>
            </a:solidFill>
          </a:ln>
        </p:spPr>
        <p:txBody>
          <a:bodyPr vert="horz" lIns="92452" tIns="46226" rIns="92452" bIns="46226" rtlCol="0" anchor="ctr"/>
          <a:lstStyle/>
          <a:p>
            <a:pPr lvl="0"/>
            <a:endParaRPr lang="en-US" noProof="0"/>
          </a:p>
        </p:txBody>
      </p:sp>
      <p:sp>
        <p:nvSpPr>
          <p:cNvPr id="5" name="Notes Placeholder 4"/>
          <p:cNvSpPr>
            <a:spLocks noGrp="1"/>
          </p:cNvSpPr>
          <p:nvPr>
            <p:ph type="body" sz="quarter" idx="3"/>
          </p:nvPr>
        </p:nvSpPr>
        <p:spPr>
          <a:xfrm>
            <a:off x="685800" y="4776788"/>
            <a:ext cx="5486400" cy="3908425"/>
          </a:xfrm>
          <a:prstGeom prst="rect">
            <a:avLst/>
          </a:prstGeom>
        </p:spPr>
        <p:txBody>
          <a:bodyPr vert="horz" lIns="92452" tIns="46226" rIns="92452" bIns="46226" rtlCol="0"/>
          <a:lstStyle/>
          <a:p>
            <a:pPr lvl="0"/>
            <a:r>
              <a:rPr lang="en-US" noProof="0"/>
              <a:t>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428163"/>
            <a:ext cx="2971800" cy="498475"/>
          </a:xfrm>
          <a:prstGeom prst="rect">
            <a:avLst/>
          </a:prstGeom>
        </p:spPr>
        <p:txBody>
          <a:bodyPr vert="horz" lIns="92452" tIns="46226" rIns="92452" bIns="46226"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9428163"/>
            <a:ext cx="2971800" cy="498475"/>
          </a:xfrm>
          <a:prstGeom prst="rect">
            <a:avLst/>
          </a:prstGeom>
        </p:spPr>
        <p:txBody>
          <a:bodyPr vert="horz" lIns="92452" tIns="46226" rIns="92452" bIns="46226" rtlCol="0" anchor="b"/>
          <a:lstStyle>
            <a:lvl1pPr algn="r" fontAlgn="auto">
              <a:spcBef>
                <a:spcPts val="0"/>
              </a:spcBef>
              <a:spcAft>
                <a:spcPts val="0"/>
              </a:spcAft>
              <a:defRPr sz="1200">
                <a:latin typeface="+mn-lt"/>
                <a:cs typeface="+mn-cs"/>
              </a:defRPr>
            </a:lvl1pPr>
          </a:lstStyle>
          <a:p>
            <a:pPr>
              <a:defRPr/>
            </a:pPr>
            <a:fld id="{35BADDDD-CE78-4821-AD9E-E9D95BEE1403}" type="slidenum">
              <a:rPr lang="en-US"/>
              <a:pPr>
                <a:defRPr/>
              </a:pPr>
              <a:t>‹#›</a:t>
            </a:fld>
            <a:endParaRPr lang="en-US"/>
          </a:p>
        </p:txBody>
      </p:sp>
    </p:spTree>
    <p:extLst>
      <p:ext uri="{BB962C8B-B14F-4D97-AF65-F5344CB8AC3E}">
        <p14:creationId xmlns:p14="http://schemas.microsoft.com/office/powerpoint/2010/main" val="1959700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When it is time for your child to move</a:t>
            </a:r>
            <a:r>
              <a:rPr lang="en-GB" baseline="0" dirty="0" smtClean="0"/>
              <a:t> to full time school it can be both exciting and a worrying time for you, as a parents/carer and for your child.</a:t>
            </a:r>
          </a:p>
          <a:p>
            <a:endParaRPr lang="en-GB" baseline="0" dirty="0" smtClean="0"/>
          </a:p>
          <a:p>
            <a:r>
              <a:rPr lang="en-GB" baseline="0" dirty="0" smtClean="0"/>
              <a:t>Ask parents what </a:t>
            </a:r>
          </a:p>
          <a:p>
            <a:pPr marL="171450" indent="-171450">
              <a:buFont typeface="Arial" pitchFamily="34" charset="0"/>
              <a:buChar char="•"/>
            </a:pPr>
            <a:r>
              <a:rPr lang="en-GB" baseline="0" dirty="0" smtClean="0"/>
              <a:t>Worries them</a:t>
            </a:r>
          </a:p>
          <a:p>
            <a:pPr marL="171450" indent="-171450">
              <a:buFont typeface="Arial" pitchFamily="34" charset="0"/>
              <a:buChar char="•"/>
            </a:pPr>
            <a:r>
              <a:rPr lang="en-GB" baseline="0" dirty="0" smtClean="0"/>
              <a:t>Are the positives and what are the exciting parts of transition </a:t>
            </a:r>
            <a:endParaRPr lang="en-GB" dirty="0"/>
          </a:p>
        </p:txBody>
      </p:sp>
      <p:sp>
        <p:nvSpPr>
          <p:cNvPr id="4" name="Slide Number Placeholder 3"/>
          <p:cNvSpPr>
            <a:spLocks noGrp="1"/>
          </p:cNvSpPr>
          <p:nvPr>
            <p:ph type="sldNum" sz="quarter" idx="10"/>
          </p:nvPr>
        </p:nvSpPr>
        <p:spPr/>
        <p:txBody>
          <a:bodyPr/>
          <a:lstStyle/>
          <a:p>
            <a:pPr>
              <a:defRPr/>
            </a:pPr>
            <a:fld id="{35BADDDD-CE78-4821-AD9E-E9D95BEE1403}" type="slidenum">
              <a:rPr lang="en-US" smtClean="0"/>
              <a:pPr>
                <a:defRPr/>
              </a:pPr>
              <a:t>2</a:t>
            </a:fld>
            <a:endParaRPr lang="en-US"/>
          </a:p>
        </p:txBody>
      </p:sp>
    </p:spTree>
    <p:extLst>
      <p:ext uri="{BB962C8B-B14F-4D97-AF65-F5344CB8AC3E}">
        <p14:creationId xmlns:p14="http://schemas.microsoft.com/office/powerpoint/2010/main" val="35439307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Positive preparations for September</a:t>
            </a:r>
            <a:r>
              <a:rPr lang="en-US" dirty="0" smtClean="0">
                <a:effectLst/>
              </a:rPr>
              <a:t/>
            </a:r>
            <a:br>
              <a:rPr lang="en-US" dirty="0" smtClean="0">
                <a:effectLst/>
              </a:rPr>
            </a:br>
            <a:r>
              <a:rPr lang="en-US" sz="1200" kern="1200" dirty="0" smtClean="0">
                <a:solidFill>
                  <a:schemeClr val="tx1"/>
                </a:solidFill>
                <a:effectLst/>
                <a:latin typeface="+mn-lt"/>
                <a:ea typeface="+mn-ea"/>
                <a:cs typeface="+mn-cs"/>
              </a:rPr>
              <a:t>As we approach the end of the Summer holiday, there will be many parents preparing for their child to start full-time education. For some, the foundations for this major move have already been set, with nurseries and playgroups helping bridge that gap from infancy, to a child’s growing independence. For others, and even for those accustomed to time away from their child, September can be a troublesome and traumatic month. </a:t>
            </a:r>
            <a:endParaRPr lang="en-US" dirty="0" smtClean="0">
              <a:effectLst/>
            </a:endParaRPr>
          </a:p>
          <a:p>
            <a:r>
              <a:rPr lang="en-US" dirty="0" smtClean="0">
                <a:effectLst/>
              </a:rPr>
              <a:t> </a:t>
            </a:r>
          </a:p>
          <a:p>
            <a:endParaRPr lang="en-US" dirty="0" smtClean="0">
              <a:effectLst/>
            </a:endParaRPr>
          </a:p>
          <a:p>
            <a:r>
              <a:rPr lang="en-US" sz="1200" b="1" kern="1200" dirty="0" smtClean="0">
                <a:solidFill>
                  <a:schemeClr val="tx1"/>
                </a:solidFill>
                <a:effectLst/>
                <a:latin typeface="+mn-lt"/>
                <a:ea typeface="+mn-ea"/>
                <a:cs typeface="+mn-cs"/>
              </a:rPr>
              <a:t>Check out your thinking</a:t>
            </a:r>
            <a:r>
              <a:rPr lang="en-US" sz="1200" b="1" kern="1200" baseline="0" dirty="0" smtClean="0">
                <a:solidFill>
                  <a:schemeClr val="tx1"/>
                </a:solidFill>
                <a:effectLst/>
                <a:latin typeface="+mn-lt"/>
                <a:ea typeface="+mn-ea"/>
                <a:cs typeface="+mn-cs"/>
              </a:rPr>
              <a:t> </a:t>
            </a:r>
            <a:r>
              <a:rPr lang="en-US" dirty="0" smtClean="0">
                <a:effectLst/>
              </a:rPr>
              <a:t/>
            </a:r>
            <a:br>
              <a:rPr lang="en-US" dirty="0" smtClean="0">
                <a:effectLst/>
              </a:rPr>
            </a:br>
            <a:r>
              <a:rPr lang="en-US" sz="1200" kern="1200" dirty="0" smtClean="0">
                <a:solidFill>
                  <a:schemeClr val="tx1"/>
                </a:solidFill>
                <a:effectLst/>
                <a:latin typeface="+mn-lt"/>
                <a:ea typeface="+mn-ea"/>
                <a:cs typeface="+mn-cs"/>
              </a:rPr>
              <a:t>Children are adept at picking up on tension and conflict in the adults around them, long before they are familiar with the language used in conversations that fall over their heads. So, a starting point for positive preparations is to self-monitor thought processes and to regulate emotional responses to change ahead. Psychology tells us that we are driven towards our dominant thoughts. So, the parent who suspects their child is not ready, socially, emotionally or academically for the move to full-time education, will seek evidence to support that notion despite what support may be put in place to assist the transition to school. </a:t>
            </a:r>
            <a:endParaRPr lang="en-US" dirty="0" smtClean="0">
              <a:effectLst/>
            </a:endParaRP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endParaRPr lang="en-US" dirty="0" smtClean="0">
              <a:effectLst/>
            </a:endParaRPr>
          </a:p>
          <a:p>
            <a:r>
              <a:rPr lang="en-US" sz="1200" b="1" kern="1200" dirty="0" smtClean="0">
                <a:solidFill>
                  <a:schemeClr val="tx1"/>
                </a:solidFill>
                <a:effectLst/>
                <a:latin typeface="+mn-lt"/>
                <a:ea typeface="+mn-ea"/>
                <a:cs typeface="+mn-cs"/>
              </a:rPr>
              <a:t>Maintaining confidence and a positive outlook </a:t>
            </a:r>
            <a:r>
              <a:rPr lang="en-US" dirty="0" smtClean="0">
                <a:effectLst/>
              </a:rPr>
              <a:t/>
            </a:r>
            <a:br>
              <a:rPr lang="en-US" dirty="0" smtClean="0">
                <a:effectLst/>
              </a:rPr>
            </a:br>
            <a:r>
              <a:rPr lang="en-US" sz="1200" kern="1200" dirty="0" smtClean="0">
                <a:solidFill>
                  <a:schemeClr val="tx1"/>
                </a:solidFill>
                <a:effectLst/>
                <a:latin typeface="+mn-lt"/>
                <a:ea typeface="+mn-ea"/>
                <a:cs typeface="+mn-cs"/>
              </a:rPr>
              <a:t>Transition</a:t>
            </a:r>
            <a:r>
              <a:rPr lang="en-US" sz="1200" kern="1200" baseline="0" dirty="0" smtClean="0">
                <a:solidFill>
                  <a:schemeClr val="tx1"/>
                </a:solidFill>
                <a:effectLst/>
                <a:latin typeface="+mn-lt"/>
                <a:ea typeface="+mn-ea"/>
                <a:cs typeface="+mn-cs"/>
              </a:rPr>
              <a:t> to full time school presents many opportunities for children and is an important next step in their development. Think about what your child is doing well, what progress that they have been making towards independence over the past months and what opportunities they will have. </a:t>
            </a:r>
            <a:r>
              <a:rPr lang="en-US" sz="1200" kern="1200" dirty="0" smtClean="0">
                <a:solidFill>
                  <a:schemeClr val="tx1"/>
                </a:solidFill>
                <a:effectLst/>
                <a:latin typeface="+mn-lt"/>
                <a:ea typeface="+mn-ea"/>
                <a:cs typeface="+mn-cs"/>
              </a:rPr>
              <a:t>One of the best ways to counter negative thoughts is to keep a sense of perspective about a child’s progress over a period of time, rather than take an inventory of deficits and problems in the now. </a:t>
            </a:r>
            <a:endParaRPr lang="en-US" dirty="0" smtClean="0">
              <a:effectLst/>
            </a:endParaRP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endParaRPr lang="en-US" dirty="0" smtClean="0">
              <a:effectLst/>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GB" b="1" dirty="0" smtClean="0"/>
              <a:t>As the time nears, keep a check on your feelings </a:t>
            </a:r>
          </a:p>
          <a:p>
            <a:r>
              <a:rPr lang="en-US" sz="1200" kern="1200" dirty="0" smtClean="0">
                <a:solidFill>
                  <a:schemeClr val="tx1"/>
                </a:solidFill>
                <a:effectLst/>
                <a:latin typeface="+mn-lt"/>
                <a:ea typeface="+mn-ea"/>
                <a:cs typeface="+mn-cs"/>
              </a:rPr>
              <a:t>In the build up to September, parents may be hyper-sensitive to observations that tell them that all is not well, that their child may not cope, or may be subject to bullying, or academic failure, or social isolation. A risk is that our fear(s) can take control. It is a double-edged sword – the parent/</a:t>
            </a:r>
            <a:r>
              <a:rPr lang="en-US" sz="1200" kern="1200" dirty="0" err="1" smtClean="0">
                <a:solidFill>
                  <a:schemeClr val="tx1"/>
                </a:solidFill>
                <a:effectLst/>
                <a:latin typeface="+mn-lt"/>
                <a:ea typeface="+mn-ea"/>
                <a:cs typeface="+mn-cs"/>
              </a:rPr>
              <a:t>carer</a:t>
            </a:r>
            <a:r>
              <a:rPr lang="en-US" sz="1200" kern="1200" dirty="0" smtClean="0">
                <a:solidFill>
                  <a:schemeClr val="tx1"/>
                </a:solidFill>
                <a:effectLst/>
                <a:latin typeface="+mn-lt"/>
                <a:ea typeface="+mn-ea"/>
                <a:cs typeface="+mn-cs"/>
              </a:rPr>
              <a:t> who feels anxious about her child’s capacity to cope with school life will be hyper-vigilant to evidence that supports those fears and at the same time, is questioning their own competencies as a parent over this past four years. Try to keep a calm focus instead, on all the possibilities that lie ahead for your child to develop and grow into a self-confident, capable young person.</a:t>
            </a:r>
            <a:endParaRPr lang="en-US" dirty="0" smtClean="0">
              <a:effectLst/>
            </a:endParaRPr>
          </a:p>
          <a:p>
            <a:endParaRPr lang="en-GB" dirty="0"/>
          </a:p>
        </p:txBody>
      </p:sp>
      <p:sp>
        <p:nvSpPr>
          <p:cNvPr id="4" name="Slide Number Placeholder 3"/>
          <p:cNvSpPr>
            <a:spLocks noGrp="1"/>
          </p:cNvSpPr>
          <p:nvPr>
            <p:ph type="sldNum" sz="quarter" idx="10"/>
          </p:nvPr>
        </p:nvSpPr>
        <p:spPr/>
        <p:txBody>
          <a:bodyPr/>
          <a:lstStyle/>
          <a:p>
            <a:pPr>
              <a:defRPr/>
            </a:pPr>
            <a:fld id="{35BADDDD-CE78-4821-AD9E-E9D95BEE1403}" type="slidenum">
              <a:rPr lang="en-US" smtClean="0"/>
              <a:pPr>
                <a:defRPr/>
              </a:pPr>
              <a:t>3</a:t>
            </a:fld>
            <a:endParaRPr lang="en-US"/>
          </a:p>
        </p:txBody>
      </p:sp>
    </p:spTree>
    <p:extLst>
      <p:ext uri="{BB962C8B-B14F-4D97-AF65-F5344CB8AC3E}">
        <p14:creationId xmlns:p14="http://schemas.microsoft.com/office/powerpoint/2010/main" val="1112940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Communications between schools and parents </a:t>
            </a:r>
            <a:endParaRPr lang="en-US" dirty="0" smtClean="0">
              <a:effectLst/>
            </a:endParaRPr>
          </a:p>
          <a:p>
            <a:r>
              <a:rPr lang="en-US" sz="1200" kern="1200" dirty="0" smtClean="0">
                <a:solidFill>
                  <a:schemeClr val="tx1"/>
                </a:solidFill>
                <a:effectLst/>
                <a:latin typeface="+mn-lt"/>
                <a:ea typeface="+mn-ea"/>
                <a:cs typeface="+mn-cs"/>
              </a:rPr>
              <a:t>The focus can be on the child’s anxiety or worries about going</a:t>
            </a:r>
            <a:r>
              <a:rPr lang="en-US" sz="1200" kern="1200" baseline="0" dirty="0" smtClean="0">
                <a:solidFill>
                  <a:schemeClr val="tx1"/>
                </a:solidFill>
                <a:effectLst/>
                <a:latin typeface="+mn-lt"/>
                <a:ea typeface="+mn-ea"/>
                <a:cs typeface="+mn-cs"/>
              </a:rPr>
              <a:t> to schools and </a:t>
            </a:r>
            <a:r>
              <a:rPr lang="en-US" sz="1200" kern="1200" dirty="0" smtClean="0">
                <a:solidFill>
                  <a:schemeClr val="tx1"/>
                </a:solidFill>
                <a:effectLst/>
                <a:latin typeface="+mn-lt"/>
                <a:ea typeface="+mn-ea"/>
                <a:cs typeface="+mn-cs"/>
              </a:rPr>
              <a:t>sometimes anxieties</a:t>
            </a:r>
            <a:r>
              <a:rPr lang="en-US" sz="1200" kern="1200" baseline="0" dirty="0" smtClean="0">
                <a:solidFill>
                  <a:schemeClr val="tx1"/>
                </a:solidFill>
                <a:effectLst/>
                <a:latin typeface="+mn-lt"/>
                <a:ea typeface="+mn-ea"/>
                <a:cs typeface="+mn-cs"/>
              </a:rPr>
              <a:t> and worries of </a:t>
            </a:r>
            <a:r>
              <a:rPr lang="en-US" sz="1200" kern="1200" dirty="0" smtClean="0">
                <a:solidFill>
                  <a:schemeClr val="tx1"/>
                </a:solidFill>
                <a:effectLst/>
                <a:latin typeface="+mn-lt"/>
                <a:ea typeface="+mn-ea"/>
                <a:cs typeface="+mn-cs"/>
              </a:rPr>
              <a:t>can be overlooked. It is a good idea, if you are</a:t>
            </a:r>
            <a:r>
              <a:rPr lang="en-US" sz="1200" kern="1200" baseline="0" dirty="0" smtClean="0">
                <a:solidFill>
                  <a:schemeClr val="tx1"/>
                </a:solidFill>
                <a:effectLst/>
                <a:latin typeface="+mn-lt"/>
                <a:ea typeface="+mn-ea"/>
                <a:cs typeface="+mn-cs"/>
              </a:rPr>
              <a:t> concerned about any aspect of your child starting full time school to make time to talk to appropriate staff in school. This way you can work with school to help allay your fears, or help address and put plans in place to address issues. </a:t>
            </a:r>
            <a:endParaRPr lang="en-US" sz="1200" kern="1200" dirty="0" smtClean="0">
              <a:solidFill>
                <a:schemeClr val="tx1"/>
              </a:solidFill>
              <a:effectLst/>
              <a:latin typeface="+mn-lt"/>
              <a:ea typeface="+mn-ea"/>
              <a:cs typeface="+mn-cs"/>
            </a:endParaRPr>
          </a:p>
          <a:p>
            <a:r>
              <a:rPr lang="en-US" dirty="0" smtClean="0">
                <a:effectLst/>
              </a:rPr>
              <a:t> </a:t>
            </a:r>
          </a:p>
          <a:p>
            <a:r>
              <a:rPr lang="en-US" sz="1200" b="1" kern="1200" dirty="0" smtClean="0">
                <a:solidFill>
                  <a:schemeClr val="tx1"/>
                </a:solidFill>
                <a:effectLst/>
                <a:latin typeface="+mn-lt"/>
                <a:ea typeface="+mn-ea"/>
                <a:cs typeface="+mn-cs"/>
              </a:rPr>
              <a:t>Building up a picture of a child’s Can Do’s </a:t>
            </a:r>
            <a:endParaRPr lang="en-US" dirty="0" smtClean="0">
              <a:effectLst/>
            </a:endParaRPr>
          </a:p>
          <a:p>
            <a:r>
              <a:rPr lang="en-US" sz="1200" kern="1200" dirty="0" smtClean="0">
                <a:solidFill>
                  <a:schemeClr val="tx1"/>
                </a:solidFill>
                <a:effectLst/>
                <a:latin typeface="+mn-lt"/>
                <a:ea typeface="+mn-ea"/>
                <a:cs typeface="+mn-cs"/>
              </a:rPr>
              <a:t>There can be a tendency to start</a:t>
            </a:r>
            <a:r>
              <a:rPr lang="en-US" sz="1200" kern="1200" baseline="0" dirty="0" smtClean="0">
                <a:solidFill>
                  <a:schemeClr val="tx1"/>
                </a:solidFill>
                <a:effectLst/>
                <a:latin typeface="+mn-lt"/>
                <a:ea typeface="+mn-ea"/>
                <a:cs typeface="+mn-cs"/>
              </a:rPr>
              <a:t> to think about what a</a:t>
            </a:r>
            <a:r>
              <a:rPr lang="en-US" sz="1200" kern="1200" dirty="0" smtClean="0">
                <a:solidFill>
                  <a:schemeClr val="tx1"/>
                </a:solidFill>
                <a:effectLst/>
                <a:latin typeface="+mn-lt"/>
                <a:ea typeface="+mn-ea"/>
                <a:cs typeface="+mn-cs"/>
              </a:rPr>
              <a:t> child might or does struggle with e.g.  is not good at making friends, at sharing, at deciding when to go to the toilet, at dressing themselves, at doing what they are told when they are told.</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Self-regulating thought processes means that we call a halt to thoughts that lead to ‘what if…’ scenarios where that scenario reflects our worst fears.  Instead, build up a positive picture of your child’s Can Do’s. You can include you child by making a</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visual and fun exercise, using a home-made or a chart bought from a stationery shop. Encourage your child to be aware of when they have mastered new skills and add these to the chart, giving praise frequently and lavishly for effort and achievement. </a:t>
            </a:r>
            <a:endParaRPr lang="en-US" dirty="0" smtClean="0">
              <a:effectLst/>
            </a:endParaRPr>
          </a:p>
          <a:p>
            <a:r>
              <a:rPr lang="en-US" sz="1200" kern="1200" dirty="0" smtClean="0">
                <a:solidFill>
                  <a:schemeClr val="tx1"/>
                </a:solidFill>
                <a:effectLst/>
                <a:latin typeface="+mn-lt"/>
                <a:ea typeface="+mn-ea"/>
                <a:cs typeface="+mn-cs"/>
              </a:rPr>
              <a:t/>
            </a:r>
            <a:br>
              <a:rPr lang="en-US" sz="1200" kern="1200" dirty="0" smtClean="0">
                <a:solidFill>
                  <a:schemeClr val="tx1"/>
                </a:solidFill>
                <a:effectLst/>
                <a:latin typeface="+mn-lt"/>
                <a:ea typeface="+mn-ea"/>
                <a:cs typeface="+mn-cs"/>
              </a:rPr>
            </a:br>
            <a:r>
              <a:rPr lang="en-US" sz="1200" b="1" kern="1200" dirty="0" smtClean="0">
                <a:solidFill>
                  <a:schemeClr val="tx1"/>
                </a:solidFill>
                <a:effectLst/>
                <a:latin typeface="+mn-lt"/>
                <a:ea typeface="+mn-ea"/>
                <a:cs typeface="+mn-cs"/>
              </a:rPr>
              <a:t>Accepting a child’s difficulties </a:t>
            </a:r>
            <a:endParaRPr lang="en-US" dirty="0" smtClean="0">
              <a:effectLst/>
            </a:endParaRPr>
          </a:p>
          <a:p>
            <a:r>
              <a:rPr lang="en-US" sz="1200" kern="1200" dirty="0" smtClean="0">
                <a:solidFill>
                  <a:schemeClr val="tx1"/>
                </a:solidFill>
                <a:effectLst/>
                <a:latin typeface="+mn-lt"/>
                <a:ea typeface="+mn-ea"/>
                <a:cs typeface="+mn-cs"/>
              </a:rPr>
              <a:t>Children can have certain needs and/or experience difficulties.</a:t>
            </a:r>
            <a:r>
              <a:rPr lang="en-US" sz="1200" kern="1200" baseline="0" dirty="0" smtClean="0">
                <a:solidFill>
                  <a:schemeClr val="tx1"/>
                </a:solidFill>
                <a:effectLst/>
                <a:latin typeface="+mn-lt"/>
                <a:ea typeface="+mn-ea"/>
                <a:cs typeface="+mn-cs"/>
              </a:rPr>
              <a:t> Children are usually not perfect in all areas?</a:t>
            </a:r>
            <a:r>
              <a:rPr lang="en-US" sz="1200" kern="1200" dirty="0" smtClean="0">
                <a:solidFill>
                  <a:schemeClr val="tx1"/>
                </a:solidFill>
                <a:effectLst/>
                <a:latin typeface="+mn-lt"/>
                <a:ea typeface="+mn-ea"/>
                <a:cs typeface="+mn-cs"/>
              </a:rPr>
              <a:t> Remember that the difficulty does not define your child. Try to keep the focus small, so that it does not dominate the language you use around and about your child. E.g.</a:t>
            </a:r>
            <a:r>
              <a:rPr lang="en-US" sz="1200" kern="1200" baseline="0" dirty="0" smtClean="0">
                <a:solidFill>
                  <a:schemeClr val="tx1"/>
                </a:solidFill>
                <a:effectLst/>
                <a:latin typeface="+mn-lt"/>
                <a:ea typeface="+mn-ea"/>
                <a:cs typeface="+mn-cs"/>
              </a:rPr>
              <a:t> t</a:t>
            </a:r>
            <a:r>
              <a:rPr lang="en-US" sz="1200" kern="1200" dirty="0" smtClean="0">
                <a:solidFill>
                  <a:schemeClr val="tx1"/>
                </a:solidFill>
                <a:effectLst/>
                <a:latin typeface="+mn-lt"/>
                <a:ea typeface="+mn-ea"/>
                <a:cs typeface="+mn-cs"/>
              </a:rPr>
              <a:t>he child who may not be adept at dressing themselves or going to the toilet in time, may be the most caring and considerate to others. In this instance, the child’s social competences (or Personal, Social and Emotional Development) have over-taken their physical competencies (Physical Development). </a:t>
            </a:r>
            <a:endParaRPr lang="en-US" dirty="0" smtClean="0">
              <a:effectLst/>
            </a:endParaRPr>
          </a:p>
          <a:p>
            <a:r>
              <a:rPr lang="en-US" dirty="0" smtClean="0">
                <a:effectLst/>
              </a:rPr>
              <a:t> </a:t>
            </a:r>
          </a:p>
          <a:p>
            <a:r>
              <a:rPr lang="en-US" sz="1200" b="1" kern="1200" dirty="0" smtClean="0">
                <a:solidFill>
                  <a:schemeClr val="tx1"/>
                </a:solidFill>
                <a:effectLst/>
                <a:latin typeface="+mn-lt"/>
                <a:ea typeface="+mn-ea"/>
                <a:cs typeface="+mn-cs"/>
              </a:rPr>
              <a:t>Keep your focus on the child’s strengths </a:t>
            </a:r>
            <a:endParaRPr lang="en-US" dirty="0" smtClean="0">
              <a:effectLst/>
            </a:endParaRPr>
          </a:p>
          <a:p>
            <a:r>
              <a:rPr lang="en-US" sz="1200" kern="1200" dirty="0" smtClean="0">
                <a:solidFill>
                  <a:schemeClr val="tx1"/>
                </a:solidFill>
                <a:effectLst/>
                <a:latin typeface="+mn-lt"/>
                <a:ea typeface="+mn-ea"/>
                <a:cs typeface="+mn-cs"/>
              </a:rPr>
              <a:t>Parents may feel acutely conscious of the perceived </a:t>
            </a:r>
            <a:r>
              <a:rPr lang="en-US" sz="1200" kern="1200" dirty="0" err="1" smtClean="0">
                <a:solidFill>
                  <a:schemeClr val="tx1"/>
                </a:solidFill>
                <a:effectLst/>
                <a:latin typeface="+mn-lt"/>
                <a:ea typeface="+mn-ea"/>
                <a:cs typeface="+mn-cs"/>
              </a:rPr>
              <a:t>judgement</a:t>
            </a:r>
            <a:r>
              <a:rPr lang="en-US" sz="1200" kern="1200" dirty="0" smtClean="0">
                <a:solidFill>
                  <a:schemeClr val="tx1"/>
                </a:solidFill>
                <a:effectLst/>
                <a:latin typeface="+mn-lt"/>
                <a:ea typeface="+mn-ea"/>
                <a:cs typeface="+mn-cs"/>
              </a:rPr>
              <a:t> of others. The start of the school term is rife with opportunities for generating insecurities in parents. The spoken or unspoken views of other parents, of teachers, teaching assistants, lunch-time supervisors, all may suddenly seem to matter and take on a significance that can be frightening.</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 conscious of those times when our own assessment of our child’s strength and difficulties, may be influenced by the perceived </a:t>
            </a:r>
            <a:r>
              <a:rPr lang="en-US" sz="1200" kern="1200" dirty="0" err="1" smtClean="0">
                <a:solidFill>
                  <a:schemeClr val="tx1"/>
                </a:solidFill>
                <a:effectLst/>
                <a:latin typeface="+mn-lt"/>
                <a:ea typeface="+mn-ea"/>
                <a:cs typeface="+mn-cs"/>
              </a:rPr>
              <a:t>judgement</a:t>
            </a:r>
            <a:r>
              <a:rPr lang="en-US" sz="1200" kern="1200" dirty="0" smtClean="0">
                <a:solidFill>
                  <a:schemeClr val="tx1"/>
                </a:solidFill>
                <a:effectLst/>
                <a:latin typeface="+mn-lt"/>
                <a:ea typeface="+mn-ea"/>
                <a:cs typeface="+mn-cs"/>
              </a:rPr>
              <a:t> of others. Do not allow your confidence in your child to be under-mined. Most importantly, do not allow your love for your child to be under-mined by doubt and insecurities. </a:t>
            </a:r>
            <a:endParaRPr lang="en-US" dirty="0" smtClean="0">
              <a:effectLst/>
            </a:endParaRPr>
          </a:p>
          <a:p>
            <a:endParaRPr lang="en-GB" dirty="0"/>
          </a:p>
        </p:txBody>
      </p:sp>
      <p:sp>
        <p:nvSpPr>
          <p:cNvPr id="4" name="Slide Number Placeholder 3"/>
          <p:cNvSpPr>
            <a:spLocks noGrp="1"/>
          </p:cNvSpPr>
          <p:nvPr>
            <p:ph type="sldNum" sz="quarter" idx="10"/>
          </p:nvPr>
        </p:nvSpPr>
        <p:spPr/>
        <p:txBody>
          <a:bodyPr/>
          <a:lstStyle/>
          <a:p>
            <a:pPr>
              <a:defRPr/>
            </a:pPr>
            <a:fld id="{35BADDDD-CE78-4821-AD9E-E9D95BEE1403}" type="slidenum">
              <a:rPr lang="en-US" smtClean="0"/>
              <a:pPr>
                <a:defRPr/>
              </a:pPr>
              <a:t>4</a:t>
            </a:fld>
            <a:endParaRPr lang="en-US"/>
          </a:p>
        </p:txBody>
      </p:sp>
    </p:spTree>
    <p:extLst>
      <p:ext uri="{BB962C8B-B14F-4D97-AF65-F5344CB8AC3E}">
        <p14:creationId xmlns:p14="http://schemas.microsoft.com/office/powerpoint/2010/main" val="705612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35BADDDD-CE78-4821-AD9E-E9D95BEE1403}" type="slidenum">
              <a:rPr lang="en-US" smtClean="0"/>
              <a:pPr>
                <a:defRPr/>
              </a:pPr>
              <a:t>6</a:t>
            </a:fld>
            <a:endParaRPr lang="en-US"/>
          </a:p>
        </p:txBody>
      </p:sp>
    </p:spTree>
    <p:extLst>
      <p:ext uri="{BB962C8B-B14F-4D97-AF65-F5344CB8AC3E}">
        <p14:creationId xmlns:p14="http://schemas.microsoft.com/office/powerpoint/2010/main" val="412657878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7.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0.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1.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13.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5" name="Picture 7" descr="Footer-Title-Slide2.png"/>
          <p:cNvPicPr>
            <a:picLocks noChangeAspect="1"/>
          </p:cNvPicPr>
          <p:nvPr userDrawn="1"/>
        </p:nvPicPr>
        <p:blipFill>
          <a:blip r:embed="rId2"/>
          <a:srcRect/>
          <a:stretch>
            <a:fillRect/>
          </a:stretch>
        </p:blipFill>
        <p:spPr bwMode="auto">
          <a:xfrm>
            <a:off x="0" y="3124200"/>
            <a:ext cx="9169400" cy="3760788"/>
          </a:xfrm>
          <a:prstGeom prst="rect">
            <a:avLst/>
          </a:prstGeom>
          <a:noFill/>
          <a:ln w="9525">
            <a:noFill/>
            <a:miter lim="800000"/>
            <a:headEnd/>
            <a:tailEnd/>
          </a:ln>
        </p:spPr>
      </p:pic>
      <p:pic>
        <p:nvPicPr>
          <p:cNvPr id="6" name="Picture 5" descr="Footer-Vision.png"/>
          <p:cNvPicPr>
            <a:picLocks noChangeAspect="1"/>
          </p:cNvPicPr>
          <p:nvPr userDrawn="1"/>
        </p:nvPicPr>
        <p:blipFill>
          <a:blip r:embed="rId3"/>
          <a:srcRect/>
          <a:stretch>
            <a:fillRect/>
          </a:stretch>
        </p:blipFill>
        <p:spPr bwMode="auto">
          <a:xfrm>
            <a:off x="420688" y="6169025"/>
            <a:ext cx="8472487" cy="715963"/>
          </a:xfrm>
          <a:prstGeom prst="rect">
            <a:avLst/>
          </a:prstGeom>
          <a:noFill/>
          <a:ln w="9525">
            <a:noFill/>
            <a:miter lim="800000"/>
            <a:headEnd/>
            <a:tailEnd/>
          </a:ln>
        </p:spPr>
      </p:pic>
      <p:sp>
        <p:nvSpPr>
          <p:cNvPr id="7" name="Content Placeholder 2"/>
          <p:cNvSpPr txBox="1">
            <a:spLocks/>
          </p:cNvSpPr>
          <p:nvPr userDrawn="1"/>
        </p:nvSpPr>
        <p:spPr>
          <a:xfrm>
            <a:off x="446088" y="4005263"/>
            <a:ext cx="8229600" cy="64770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sz="2800" b="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fontAlgn="auto">
              <a:spcAft>
                <a:spcPts val="0"/>
              </a:spcAft>
              <a:defRPr/>
            </a:pPr>
            <a:endParaRPr lang="en-US" sz="1600" dirty="0">
              <a:solidFill>
                <a:srgbClr val="FFFFFF"/>
              </a:solidFill>
            </a:endParaRPr>
          </a:p>
        </p:txBody>
      </p:sp>
      <p:sp>
        <p:nvSpPr>
          <p:cNvPr id="9" name="Title Placeholder 8"/>
          <p:cNvSpPr>
            <a:spLocks noGrp="1"/>
          </p:cNvSpPr>
          <p:nvPr>
            <p:ph type="title"/>
          </p:nvPr>
        </p:nvSpPr>
        <p:spPr>
          <a:xfrm>
            <a:off x="457200" y="1772816"/>
            <a:ext cx="8229600" cy="576064"/>
          </a:xfrm>
          <a:prstGeom prst="rect">
            <a:avLst/>
          </a:prstGeom>
        </p:spPr>
        <p:txBody>
          <a:bodyPr vert="horz" lIns="91440" tIns="45720" rIns="91440" bIns="45720" rtlCol="0" anchor="ctr">
            <a:normAutofit/>
          </a:bodyPr>
          <a:lstStyle>
            <a:lvl1pPr>
              <a:defRPr sz="4000">
                <a:solidFill>
                  <a:srgbClr val="332D7C"/>
                </a:solidFill>
              </a:defRPr>
            </a:lvl1pPr>
          </a:lstStyle>
          <a:p>
            <a:r>
              <a:rPr lang="en-GB" dirty="0" smtClean="0"/>
              <a:t>Click to edit slide title</a:t>
            </a:r>
            <a:endParaRPr lang="en-US" dirty="0"/>
          </a:p>
        </p:txBody>
      </p:sp>
      <p:sp>
        <p:nvSpPr>
          <p:cNvPr id="11" name="Text Placeholder 11"/>
          <p:cNvSpPr>
            <a:spLocks noGrp="1"/>
          </p:cNvSpPr>
          <p:nvPr>
            <p:ph idx="1"/>
          </p:nvPr>
        </p:nvSpPr>
        <p:spPr>
          <a:xfrm>
            <a:off x="457200" y="2348880"/>
            <a:ext cx="8229600" cy="504056"/>
          </a:xfrm>
          <a:prstGeom prst="rect">
            <a:avLst/>
          </a:prstGeom>
        </p:spPr>
        <p:txBody>
          <a:bodyPr vert="horz" lIns="91440" tIns="45720" rIns="91440" bIns="45720" rtlCol="0">
            <a:noAutofit/>
          </a:bodyPr>
          <a:lstStyle>
            <a:lvl1pPr>
              <a:defRPr sz="2800" b="0">
                <a:solidFill>
                  <a:schemeClr val="tx1"/>
                </a:solidFill>
              </a:defRPr>
            </a:lvl1pPr>
          </a:lstStyle>
          <a:p>
            <a:pPr lvl="0"/>
            <a:r>
              <a:rPr lang="en-US" dirty="0" smtClean="0"/>
              <a:t>Click to edit Master text styles</a:t>
            </a:r>
          </a:p>
        </p:txBody>
      </p:sp>
      <p:sp>
        <p:nvSpPr>
          <p:cNvPr id="24" name="Text Placeholder 2"/>
          <p:cNvSpPr>
            <a:spLocks noGrp="1"/>
          </p:cNvSpPr>
          <p:nvPr>
            <p:ph type="body" sz="quarter" idx="10"/>
          </p:nvPr>
        </p:nvSpPr>
        <p:spPr>
          <a:xfrm>
            <a:off x="468313" y="3932858"/>
            <a:ext cx="3455987" cy="576262"/>
          </a:xfrm>
          <a:prstGeom prst="rect">
            <a:avLst/>
          </a:prstGeom>
          <a:noFill/>
          <a:ln>
            <a:noFill/>
          </a:ln>
        </p:spPr>
        <p:txBody>
          <a:bodyPr vert="horz"/>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600" b="0">
                <a:solidFill>
                  <a:schemeClr val="bg1"/>
                </a:solidFill>
              </a:defRPr>
            </a:lvl1pPr>
          </a:lstStyle>
          <a:p>
            <a:pPr lvl="0"/>
            <a:r>
              <a:rPr lang="en-US" dirty="0" smtClean="0"/>
              <a:t>Click to edit Master text styles</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pic>
        <p:nvPicPr>
          <p:cNvPr id="4" name="Picture 5" descr="Footer-Title-Slide2.png"/>
          <p:cNvPicPr>
            <a:picLocks noChangeAspect="1"/>
          </p:cNvPicPr>
          <p:nvPr userDrawn="1"/>
        </p:nvPicPr>
        <p:blipFill>
          <a:blip r:embed="rId2"/>
          <a:srcRect b="72484"/>
          <a:stretch>
            <a:fillRect/>
          </a:stretch>
        </p:blipFill>
        <p:spPr bwMode="auto">
          <a:xfrm>
            <a:off x="-3175" y="5840413"/>
            <a:ext cx="9159875" cy="1035050"/>
          </a:xfrm>
          <a:prstGeom prst="rect">
            <a:avLst/>
          </a:prstGeom>
          <a:noFill/>
          <a:ln w="9525">
            <a:noFill/>
            <a:miter lim="800000"/>
            <a:headEnd/>
            <a:tailEnd/>
          </a:ln>
        </p:spPr>
      </p:pic>
      <p:pic>
        <p:nvPicPr>
          <p:cNvPr id="6" name="Picture 6" descr="Footer-Vision.png"/>
          <p:cNvPicPr>
            <a:picLocks noChangeAspect="1"/>
          </p:cNvPicPr>
          <p:nvPr userDrawn="1"/>
        </p:nvPicPr>
        <p:blipFill>
          <a:blip r:embed="rId3"/>
          <a:srcRect/>
          <a:stretch>
            <a:fillRect/>
          </a:stretch>
        </p:blipFill>
        <p:spPr bwMode="auto">
          <a:xfrm>
            <a:off x="420688" y="6169025"/>
            <a:ext cx="8472487" cy="715963"/>
          </a:xfrm>
          <a:prstGeom prst="rect">
            <a:avLst/>
          </a:prstGeom>
          <a:noFill/>
          <a:ln w="9525">
            <a:noFill/>
            <a:miter lim="800000"/>
            <a:headEnd/>
            <a:tailEnd/>
          </a:ln>
        </p:spPr>
      </p:pic>
      <p:cxnSp>
        <p:nvCxnSpPr>
          <p:cNvPr id="7" name="Straight Connector 7"/>
          <p:cNvCxnSpPr/>
          <p:nvPr userDrawn="1"/>
        </p:nvCxnSpPr>
        <p:spPr>
          <a:xfrm>
            <a:off x="539750" y="1628775"/>
            <a:ext cx="8064500"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457200" y="1052736"/>
            <a:ext cx="8229600" cy="576064"/>
          </a:xfrm>
          <a:prstGeom prst="rect">
            <a:avLst/>
          </a:prstGeom>
        </p:spPr>
        <p:txBody>
          <a:bodyPr vert="horz"/>
          <a:lstStyle>
            <a:lvl1pPr>
              <a:defRPr sz="2800">
                <a:solidFill>
                  <a:srgbClr val="332D7C"/>
                </a:solidFill>
              </a:defRPr>
            </a:lvl1pPr>
          </a:lstStyle>
          <a:p>
            <a:r>
              <a:rPr lang="en-US" dirty="0" smtClean="0"/>
              <a:t>Click to edit Master title style</a:t>
            </a:r>
            <a:endParaRPr lang="en-US" dirty="0"/>
          </a:p>
        </p:txBody>
      </p:sp>
      <p:sp>
        <p:nvSpPr>
          <p:cNvPr id="5" name="Text Placeholder 4"/>
          <p:cNvSpPr>
            <a:spLocks noGrp="1"/>
          </p:cNvSpPr>
          <p:nvPr>
            <p:ph type="body" sz="quarter" idx="10"/>
          </p:nvPr>
        </p:nvSpPr>
        <p:spPr>
          <a:xfrm>
            <a:off x="468313" y="1772816"/>
            <a:ext cx="8207375" cy="3816424"/>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ontent Slide (Care at home)">
    <p:spTree>
      <p:nvGrpSpPr>
        <p:cNvPr id="1" name=""/>
        <p:cNvGrpSpPr/>
        <p:nvPr/>
      </p:nvGrpSpPr>
      <p:grpSpPr>
        <a:xfrm>
          <a:off x="0" y="0"/>
          <a:ext cx="0" cy="0"/>
          <a:chOff x="0" y="0"/>
          <a:chExt cx="0" cy="0"/>
        </a:xfrm>
      </p:grpSpPr>
      <p:pic>
        <p:nvPicPr>
          <p:cNvPr id="4" name="Picture 6" descr="Footer-Title-Slide2.png"/>
          <p:cNvPicPr>
            <a:picLocks noChangeAspect="1"/>
          </p:cNvPicPr>
          <p:nvPr userDrawn="1"/>
        </p:nvPicPr>
        <p:blipFill>
          <a:blip r:embed="rId2"/>
          <a:srcRect b="72484"/>
          <a:stretch>
            <a:fillRect/>
          </a:stretch>
        </p:blipFill>
        <p:spPr bwMode="auto">
          <a:xfrm>
            <a:off x="-3175" y="5840413"/>
            <a:ext cx="9159875" cy="1035050"/>
          </a:xfrm>
          <a:prstGeom prst="rect">
            <a:avLst/>
          </a:prstGeom>
          <a:noFill/>
          <a:ln w="9525">
            <a:noFill/>
            <a:miter lim="800000"/>
            <a:headEnd/>
            <a:tailEnd/>
          </a:ln>
        </p:spPr>
      </p:pic>
      <p:pic>
        <p:nvPicPr>
          <p:cNvPr id="6" name="Picture 1" descr="Care-At-Home.png"/>
          <p:cNvPicPr>
            <a:picLocks noChangeAspect="1"/>
          </p:cNvPicPr>
          <p:nvPr userDrawn="1"/>
        </p:nvPicPr>
        <p:blipFill>
          <a:blip r:embed="rId3"/>
          <a:srcRect/>
          <a:stretch>
            <a:fillRect/>
          </a:stretch>
        </p:blipFill>
        <p:spPr bwMode="auto">
          <a:xfrm>
            <a:off x="6227763" y="2822575"/>
            <a:ext cx="3167062" cy="3198813"/>
          </a:xfrm>
          <a:prstGeom prst="rect">
            <a:avLst/>
          </a:prstGeom>
          <a:noFill/>
          <a:ln w="9525">
            <a:noFill/>
            <a:miter lim="800000"/>
            <a:headEnd/>
            <a:tailEnd/>
          </a:ln>
        </p:spPr>
      </p:pic>
      <p:pic>
        <p:nvPicPr>
          <p:cNvPr id="7" name="Picture 7" descr="Footer-Vision.png"/>
          <p:cNvPicPr>
            <a:picLocks noChangeAspect="1"/>
          </p:cNvPicPr>
          <p:nvPr userDrawn="1"/>
        </p:nvPicPr>
        <p:blipFill>
          <a:blip r:embed="rId4"/>
          <a:srcRect/>
          <a:stretch>
            <a:fillRect/>
          </a:stretch>
        </p:blipFill>
        <p:spPr bwMode="auto">
          <a:xfrm>
            <a:off x="420688" y="6169025"/>
            <a:ext cx="8472487" cy="715963"/>
          </a:xfrm>
          <a:prstGeom prst="rect">
            <a:avLst/>
          </a:prstGeom>
          <a:noFill/>
          <a:ln w="9525">
            <a:noFill/>
            <a:miter lim="800000"/>
            <a:headEnd/>
            <a:tailEnd/>
          </a:ln>
        </p:spPr>
      </p:pic>
      <p:cxnSp>
        <p:nvCxnSpPr>
          <p:cNvPr id="8" name="Straight Connector 9"/>
          <p:cNvCxnSpPr/>
          <p:nvPr userDrawn="1"/>
        </p:nvCxnSpPr>
        <p:spPr>
          <a:xfrm>
            <a:off x="539750" y="1628775"/>
            <a:ext cx="8064500"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
        <p:nvSpPr>
          <p:cNvPr id="5" name="Title 1"/>
          <p:cNvSpPr>
            <a:spLocks noGrp="1"/>
          </p:cNvSpPr>
          <p:nvPr>
            <p:ph type="title"/>
          </p:nvPr>
        </p:nvSpPr>
        <p:spPr>
          <a:xfrm>
            <a:off x="457200" y="1052736"/>
            <a:ext cx="8229600" cy="576064"/>
          </a:xfrm>
          <a:prstGeom prst="rect">
            <a:avLst/>
          </a:prstGeom>
        </p:spPr>
        <p:txBody>
          <a:bodyPr vert="horz"/>
          <a:lstStyle>
            <a:lvl1pPr>
              <a:defRPr sz="2800">
                <a:solidFill>
                  <a:srgbClr val="332D7C"/>
                </a:solidFill>
              </a:defRPr>
            </a:lvl1pPr>
          </a:lstStyle>
          <a:p>
            <a:r>
              <a:rPr lang="en-US" dirty="0" smtClean="0"/>
              <a:t>Click to edit Master title style</a:t>
            </a:r>
            <a:endParaRPr lang="en-US" dirty="0"/>
          </a:p>
        </p:txBody>
      </p:sp>
      <p:sp>
        <p:nvSpPr>
          <p:cNvPr id="9" name="Text Placeholder 4"/>
          <p:cNvSpPr>
            <a:spLocks noGrp="1"/>
          </p:cNvSpPr>
          <p:nvPr>
            <p:ph type="body" sz="quarter" idx="10"/>
          </p:nvPr>
        </p:nvSpPr>
        <p:spPr>
          <a:xfrm>
            <a:off x="468313" y="1772816"/>
            <a:ext cx="5255815" cy="3816424"/>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Slide (Care at home tint)">
    <p:spTree>
      <p:nvGrpSpPr>
        <p:cNvPr id="1" name=""/>
        <p:cNvGrpSpPr/>
        <p:nvPr/>
      </p:nvGrpSpPr>
      <p:grpSpPr>
        <a:xfrm>
          <a:off x="0" y="0"/>
          <a:ext cx="0" cy="0"/>
          <a:chOff x="0" y="0"/>
          <a:chExt cx="0" cy="0"/>
        </a:xfrm>
      </p:grpSpPr>
      <p:sp>
        <p:nvSpPr>
          <p:cNvPr id="4" name="Rectangle 2"/>
          <p:cNvSpPr/>
          <p:nvPr userDrawn="1"/>
        </p:nvSpPr>
        <p:spPr>
          <a:xfrm>
            <a:off x="0" y="0"/>
            <a:ext cx="9144000" cy="6858000"/>
          </a:xfrm>
          <a:prstGeom prst="rect">
            <a:avLst/>
          </a:prstGeom>
          <a:solidFill>
            <a:srgbClr val="E6EAF6"/>
          </a:solidFill>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8" descr="Footer-Title-Slide2.png"/>
          <p:cNvPicPr>
            <a:picLocks noChangeAspect="1"/>
          </p:cNvPicPr>
          <p:nvPr userDrawn="1"/>
        </p:nvPicPr>
        <p:blipFill>
          <a:blip r:embed="rId2"/>
          <a:srcRect b="72484"/>
          <a:stretch>
            <a:fillRect/>
          </a:stretch>
        </p:blipFill>
        <p:spPr bwMode="auto">
          <a:xfrm>
            <a:off x="-3175" y="5840413"/>
            <a:ext cx="9159875" cy="1035050"/>
          </a:xfrm>
          <a:prstGeom prst="rect">
            <a:avLst/>
          </a:prstGeom>
          <a:noFill/>
          <a:ln w="9525">
            <a:noFill/>
            <a:miter lim="800000"/>
            <a:headEnd/>
            <a:tailEnd/>
          </a:ln>
        </p:spPr>
      </p:pic>
      <p:pic>
        <p:nvPicPr>
          <p:cNvPr id="6" name="Picture 7" descr="Walsall-Healthcare-NHS-Trust-logo.png"/>
          <p:cNvPicPr>
            <a:picLocks noChangeAspect="1"/>
          </p:cNvPicPr>
          <p:nvPr userDrawn="1"/>
        </p:nvPicPr>
        <p:blipFill>
          <a:blip r:embed="rId3"/>
          <a:srcRect/>
          <a:stretch>
            <a:fillRect/>
          </a:stretch>
        </p:blipFill>
        <p:spPr bwMode="auto">
          <a:xfrm>
            <a:off x="5591175" y="333375"/>
            <a:ext cx="3228975" cy="541338"/>
          </a:xfrm>
          <a:prstGeom prst="rect">
            <a:avLst/>
          </a:prstGeom>
          <a:noFill/>
          <a:ln w="9525">
            <a:noFill/>
            <a:miter lim="800000"/>
            <a:headEnd/>
            <a:tailEnd/>
          </a:ln>
        </p:spPr>
      </p:pic>
      <p:pic>
        <p:nvPicPr>
          <p:cNvPr id="7" name="Picture 13" descr="5a.png"/>
          <p:cNvPicPr>
            <a:picLocks noChangeAspect="1"/>
          </p:cNvPicPr>
          <p:nvPr userDrawn="1"/>
        </p:nvPicPr>
        <p:blipFill>
          <a:blip r:embed="rId4"/>
          <a:srcRect/>
          <a:stretch>
            <a:fillRect/>
          </a:stretch>
        </p:blipFill>
        <p:spPr bwMode="auto">
          <a:xfrm>
            <a:off x="369888" y="225425"/>
            <a:ext cx="3732212" cy="1249363"/>
          </a:xfrm>
          <a:prstGeom prst="rect">
            <a:avLst/>
          </a:prstGeom>
          <a:noFill/>
          <a:ln w="9525">
            <a:noFill/>
            <a:miter lim="800000"/>
            <a:headEnd/>
            <a:tailEnd/>
          </a:ln>
        </p:spPr>
      </p:pic>
      <p:pic>
        <p:nvPicPr>
          <p:cNvPr id="8" name="Picture 9" descr="Footer-Vision.png"/>
          <p:cNvPicPr>
            <a:picLocks noChangeAspect="1"/>
          </p:cNvPicPr>
          <p:nvPr userDrawn="1"/>
        </p:nvPicPr>
        <p:blipFill>
          <a:blip r:embed="rId5"/>
          <a:srcRect/>
          <a:stretch>
            <a:fillRect/>
          </a:stretch>
        </p:blipFill>
        <p:spPr bwMode="auto">
          <a:xfrm>
            <a:off x="420688" y="6169025"/>
            <a:ext cx="8472487" cy="715963"/>
          </a:xfrm>
          <a:prstGeom prst="rect">
            <a:avLst/>
          </a:prstGeom>
          <a:noFill/>
          <a:ln w="9525">
            <a:noFill/>
            <a:miter lim="800000"/>
            <a:headEnd/>
            <a:tailEnd/>
          </a:ln>
        </p:spPr>
      </p:pic>
      <p:cxnSp>
        <p:nvCxnSpPr>
          <p:cNvPr id="9" name="Straight Connector 12"/>
          <p:cNvCxnSpPr/>
          <p:nvPr userDrawn="1"/>
        </p:nvCxnSpPr>
        <p:spPr>
          <a:xfrm>
            <a:off x="539750" y="2205038"/>
            <a:ext cx="8064500"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
        <p:nvSpPr>
          <p:cNvPr id="11" name="Title 1"/>
          <p:cNvSpPr>
            <a:spLocks noGrp="1"/>
          </p:cNvSpPr>
          <p:nvPr>
            <p:ph type="title"/>
          </p:nvPr>
        </p:nvSpPr>
        <p:spPr>
          <a:xfrm>
            <a:off x="457200" y="1628800"/>
            <a:ext cx="8229600" cy="576064"/>
          </a:xfrm>
          <a:prstGeom prst="rect">
            <a:avLst/>
          </a:prstGeom>
        </p:spPr>
        <p:txBody>
          <a:bodyPr vert="horz"/>
          <a:lstStyle>
            <a:lvl1pPr>
              <a:defRPr sz="2800">
                <a:solidFill>
                  <a:srgbClr val="332D7C"/>
                </a:solidFill>
              </a:defRPr>
            </a:lvl1pPr>
          </a:lstStyle>
          <a:p>
            <a:r>
              <a:rPr lang="en-US" dirty="0" smtClean="0"/>
              <a:t>Click to edit Master title style</a:t>
            </a:r>
            <a:endParaRPr lang="en-US" dirty="0"/>
          </a:p>
        </p:txBody>
      </p:sp>
      <p:sp>
        <p:nvSpPr>
          <p:cNvPr id="12" name="Text Placeholder 4"/>
          <p:cNvSpPr>
            <a:spLocks noGrp="1"/>
          </p:cNvSpPr>
          <p:nvPr>
            <p:ph type="body" sz="quarter" idx="10"/>
          </p:nvPr>
        </p:nvSpPr>
        <p:spPr>
          <a:xfrm>
            <a:off x="468313" y="2348880"/>
            <a:ext cx="8207375" cy="3312368"/>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Partners)">
    <p:spTree>
      <p:nvGrpSpPr>
        <p:cNvPr id="1" name=""/>
        <p:cNvGrpSpPr/>
        <p:nvPr/>
      </p:nvGrpSpPr>
      <p:grpSpPr>
        <a:xfrm>
          <a:off x="0" y="0"/>
          <a:ext cx="0" cy="0"/>
          <a:chOff x="0" y="0"/>
          <a:chExt cx="0" cy="0"/>
        </a:xfrm>
      </p:grpSpPr>
      <p:pic>
        <p:nvPicPr>
          <p:cNvPr id="4" name="Picture 7" descr="Footer-Title-Slide2.png"/>
          <p:cNvPicPr>
            <a:picLocks noChangeAspect="1"/>
          </p:cNvPicPr>
          <p:nvPr userDrawn="1"/>
        </p:nvPicPr>
        <p:blipFill>
          <a:blip r:embed="rId2"/>
          <a:srcRect b="72484"/>
          <a:stretch>
            <a:fillRect/>
          </a:stretch>
        </p:blipFill>
        <p:spPr bwMode="auto">
          <a:xfrm>
            <a:off x="-3175" y="5840413"/>
            <a:ext cx="9159875" cy="1035050"/>
          </a:xfrm>
          <a:prstGeom prst="rect">
            <a:avLst/>
          </a:prstGeom>
          <a:noFill/>
          <a:ln w="9525">
            <a:noFill/>
            <a:miter lim="800000"/>
            <a:headEnd/>
            <a:tailEnd/>
          </a:ln>
        </p:spPr>
      </p:pic>
      <p:pic>
        <p:nvPicPr>
          <p:cNvPr id="6" name="Picture 1" descr="Partners.png"/>
          <p:cNvPicPr>
            <a:picLocks noChangeAspect="1"/>
          </p:cNvPicPr>
          <p:nvPr userDrawn="1"/>
        </p:nvPicPr>
        <p:blipFill>
          <a:blip r:embed="rId3"/>
          <a:srcRect/>
          <a:stretch>
            <a:fillRect/>
          </a:stretch>
        </p:blipFill>
        <p:spPr bwMode="auto">
          <a:xfrm>
            <a:off x="6227763" y="2852738"/>
            <a:ext cx="3165475" cy="3198812"/>
          </a:xfrm>
          <a:prstGeom prst="rect">
            <a:avLst/>
          </a:prstGeom>
          <a:noFill/>
          <a:ln w="9525">
            <a:noFill/>
            <a:miter lim="800000"/>
            <a:headEnd/>
            <a:tailEnd/>
          </a:ln>
        </p:spPr>
      </p:pic>
      <p:pic>
        <p:nvPicPr>
          <p:cNvPr id="8" name="Picture 8" descr="Footer-Vision.png"/>
          <p:cNvPicPr>
            <a:picLocks noChangeAspect="1"/>
          </p:cNvPicPr>
          <p:nvPr userDrawn="1"/>
        </p:nvPicPr>
        <p:blipFill>
          <a:blip r:embed="rId4"/>
          <a:srcRect/>
          <a:stretch>
            <a:fillRect/>
          </a:stretch>
        </p:blipFill>
        <p:spPr bwMode="auto">
          <a:xfrm>
            <a:off x="420688" y="6169025"/>
            <a:ext cx="8472487" cy="715963"/>
          </a:xfrm>
          <a:prstGeom prst="rect">
            <a:avLst/>
          </a:prstGeom>
          <a:noFill/>
          <a:ln w="9525">
            <a:noFill/>
            <a:miter lim="800000"/>
            <a:headEnd/>
            <a:tailEnd/>
          </a:ln>
        </p:spPr>
      </p:pic>
      <p:cxnSp>
        <p:nvCxnSpPr>
          <p:cNvPr id="9" name="Straight Connector 9"/>
          <p:cNvCxnSpPr/>
          <p:nvPr userDrawn="1"/>
        </p:nvCxnSpPr>
        <p:spPr>
          <a:xfrm>
            <a:off x="539750" y="1628775"/>
            <a:ext cx="8064500"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
        <p:nvSpPr>
          <p:cNvPr id="5" name="Title 1"/>
          <p:cNvSpPr>
            <a:spLocks noGrp="1"/>
          </p:cNvSpPr>
          <p:nvPr>
            <p:ph type="title"/>
          </p:nvPr>
        </p:nvSpPr>
        <p:spPr>
          <a:xfrm>
            <a:off x="457200" y="1052736"/>
            <a:ext cx="8229600" cy="576064"/>
          </a:xfrm>
          <a:prstGeom prst="rect">
            <a:avLst/>
          </a:prstGeom>
        </p:spPr>
        <p:txBody>
          <a:bodyPr vert="horz"/>
          <a:lstStyle>
            <a:lvl1pPr>
              <a:defRPr sz="2800">
                <a:solidFill>
                  <a:srgbClr val="332D7C"/>
                </a:solidFill>
              </a:defRPr>
            </a:lvl1pPr>
          </a:lstStyle>
          <a:p>
            <a:r>
              <a:rPr lang="en-US" dirty="0" smtClean="0"/>
              <a:t>Click to edit Master title style</a:t>
            </a:r>
            <a:endParaRPr lang="en-US" dirty="0"/>
          </a:p>
        </p:txBody>
      </p:sp>
      <p:sp>
        <p:nvSpPr>
          <p:cNvPr id="7" name="Text Placeholder 4"/>
          <p:cNvSpPr>
            <a:spLocks noGrp="1"/>
          </p:cNvSpPr>
          <p:nvPr>
            <p:ph type="body" sz="quarter" idx="10"/>
          </p:nvPr>
        </p:nvSpPr>
        <p:spPr>
          <a:xfrm>
            <a:off x="468313" y="1772816"/>
            <a:ext cx="5255815" cy="3816424"/>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Slide (Partners tint)">
    <p:spTree>
      <p:nvGrpSpPr>
        <p:cNvPr id="1" name=""/>
        <p:cNvGrpSpPr/>
        <p:nvPr/>
      </p:nvGrpSpPr>
      <p:grpSpPr>
        <a:xfrm>
          <a:off x="0" y="0"/>
          <a:ext cx="0" cy="0"/>
          <a:chOff x="0" y="0"/>
          <a:chExt cx="0" cy="0"/>
        </a:xfrm>
      </p:grpSpPr>
      <p:sp>
        <p:nvSpPr>
          <p:cNvPr id="4" name="Rectangle 2"/>
          <p:cNvSpPr/>
          <p:nvPr userDrawn="1"/>
        </p:nvSpPr>
        <p:spPr>
          <a:xfrm>
            <a:off x="0" y="0"/>
            <a:ext cx="9144000" cy="6858000"/>
          </a:xfrm>
          <a:prstGeom prst="rect">
            <a:avLst/>
          </a:prstGeom>
          <a:solidFill>
            <a:srgbClr val="E5DFEF"/>
          </a:solidFill>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8" descr="Footer-Title-Slide2.png"/>
          <p:cNvPicPr>
            <a:picLocks noChangeAspect="1"/>
          </p:cNvPicPr>
          <p:nvPr userDrawn="1"/>
        </p:nvPicPr>
        <p:blipFill>
          <a:blip r:embed="rId2"/>
          <a:srcRect b="72484"/>
          <a:stretch>
            <a:fillRect/>
          </a:stretch>
        </p:blipFill>
        <p:spPr bwMode="auto">
          <a:xfrm>
            <a:off x="-3175" y="5840413"/>
            <a:ext cx="9159875" cy="1035050"/>
          </a:xfrm>
          <a:prstGeom prst="rect">
            <a:avLst/>
          </a:prstGeom>
          <a:noFill/>
          <a:ln w="9525">
            <a:noFill/>
            <a:miter lim="800000"/>
            <a:headEnd/>
            <a:tailEnd/>
          </a:ln>
        </p:spPr>
      </p:pic>
      <p:pic>
        <p:nvPicPr>
          <p:cNvPr id="6" name="Picture 7" descr="Walsall-Healthcare-NHS-Trust-logo.png"/>
          <p:cNvPicPr>
            <a:picLocks noChangeAspect="1"/>
          </p:cNvPicPr>
          <p:nvPr userDrawn="1"/>
        </p:nvPicPr>
        <p:blipFill>
          <a:blip r:embed="rId3"/>
          <a:srcRect/>
          <a:stretch>
            <a:fillRect/>
          </a:stretch>
        </p:blipFill>
        <p:spPr bwMode="auto">
          <a:xfrm>
            <a:off x="5591175" y="333375"/>
            <a:ext cx="3228975" cy="541338"/>
          </a:xfrm>
          <a:prstGeom prst="rect">
            <a:avLst/>
          </a:prstGeom>
          <a:noFill/>
          <a:ln w="9525">
            <a:noFill/>
            <a:miter lim="800000"/>
            <a:headEnd/>
            <a:tailEnd/>
          </a:ln>
        </p:spPr>
      </p:pic>
      <p:pic>
        <p:nvPicPr>
          <p:cNvPr id="7" name="Picture 13" descr="4a.png"/>
          <p:cNvPicPr>
            <a:picLocks noChangeAspect="1"/>
          </p:cNvPicPr>
          <p:nvPr userDrawn="1"/>
        </p:nvPicPr>
        <p:blipFill>
          <a:blip r:embed="rId4"/>
          <a:srcRect/>
          <a:stretch>
            <a:fillRect/>
          </a:stretch>
        </p:blipFill>
        <p:spPr bwMode="auto">
          <a:xfrm>
            <a:off x="323850" y="212725"/>
            <a:ext cx="3898900" cy="1222375"/>
          </a:xfrm>
          <a:prstGeom prst="rect">
            <a:avLst/>
          </a:prstGeom>
          <a:noFill/>
          <a:ln w="9525">
            <a:noFill/>
            <a:miter lim="800000"/>
            <a:headEnd/>
            <a:tailEnd/>
          </a:ln>
        </p:spPr>
      </p:pic>
      <p:pic>
        <p:nvPicPr>
          <p:cNvPr id="8" name="Picture 9" descr="Footer-Vision.png"/>
          <p:cNvPicPr>
            <a:picLocks noChangeAspect="1"/>
          </p:cNvPicPr>
          <p:nvPr userDrawn="1"/>
        </p:nvPicPr>
        <p:blipFill>
          <a:blip r:embed="rId5"/>
          <a:srcRect/>
          <a:stretch>
            <a:fillRect/>
          </a:stretch>
        </p:blipFill>
        <p:spPr bwMode="auto">
          <a:xfrm>
            <a:off x="420688" y="6169025"/>
            <a:ext cx="8472487" cy="715963"/>
          </a:xfrm>
          <a:prstGeom prst="rect">
            <a:avLst/>
          </a:prstGeom>
          <a:noFill/>
          <a:ln w="9525">
            <a:noFill/>
            <a:miter lim="800000"/>
            <a:headEnd/>
            <a:tailEnd/>
          </a:ln>
        </p:spPr>
      </p:pic>
      <p:cxnSp>
        <p:nvCxnSpPr>
          <p:cNvPr id="9" name="Straight Connector 12"/>
          <p:cNvCxnSpPr/>
          <p:nvPr userDrawn="1"/>
        </p:nvCxnSpPr>
        <p:spPr>
          <a:xfrm>
            <a:off x="539750" y="2205038"/>
            <a:ext cx="8064500"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
        <p:nvSpPr>
          <p:cNvPr id="11" name="Title 1"/>
          <p:cNvSpPr>
            <a:spLocks noGrp="1"/>
          </p:cNvSpPr>
          <p:nvPr>
            <p:ph type="title"/>
          </p:nvPr>
        </p:nvSpPr>
        <p:spPr>
          <a:xfrm>
            <a:off x="457200" y="1628800"/>
            <a:ext cx="8229600" cy="576064"/>
          </a:xfrm>
          <a:prstGeom prst="rect">
            <a:avLst/>
          </a:prstGeom>
        </p:spPr>
        <p:txBody>
          <a:bodyPr vert="horz"/>
          <a:lstStyle>
            <a:lvl1pPr>
              <a:defRPr sz="2800">
                <a:solidFill>
                  <a:srgbClr val="332D7C"/>
                </a:solidFill>
              </a:defRPr>
            </a:lvl1pPr>
          </a:lstStyle>
          <a:p>
            <a:r>
              <a:rPr lang="en-US" dirty="0" smtClean="0"/>
              <a:t>Click to edit Master title style</a:t>
            </a:r>
            <a:endParaRPr lang="en-US" dirty="0"/>
          </a:p>
        </p:txBody>
      </p:sp>
      <p:sp>
        <p:nvSpPr>
          <p:cNvPr id="12" name="Text Placeholder 4"/>
          <p:cNvSpPr>
            <a:spLocks noGrp="1"/>
          </p:cNvSpPr>
          <p:nvPr>
            <p:ph type="body" sz="quarter" idx="10"/>
          </p:nvPr>
        </p:nvSpPr>
        <p:spPr>
          <a:xfrm>
            <a:off x="468313" y="2348880"/>
            <a:ext cx="8207375" cy="3312368"/>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Slide (Resources)">
    <p:spTree>
      <p:nvGrpSpPr>
        <p:cNvPr id="1" name=""/>
        <p:cNvGrpSpPr/>
        <p:nvPr/>
      </p:nvGrpSpPr>
      <p:grpSpPr>
        <a:xfrm>
          <a:off x="0" y="0"/>
          <a:ext cx="0" cy="0"/>
          <a:chOff x="0" y="0"/>
          <a:chExt cx="0" cy="0"/>
        </a:xfrm>
      </p:grpSpPr>
      <p:pic>
        <p:nvPicPr>
          <p:cNvPr id="4" name="Picture 7" descr="Footer-Title-Slide2.png"/>
          <p:cNvPicPr>
            <a:picLocks noChangeAspect="1"/>
          </p:cNvPicPr>
          <p:nvPr userDrawn="1"/>
        </p:nvPicPr>
        <p:blipFill>
          <a:blip r:embed="rId2"/>
          <a:srcRect b="72484"/>
          <a:stretch>
            <a:fillRect/>
          </a:stretch>
        </p:blipFill>
        <p:spPr bwMode="auto">
          <a:xfrm>
            <a:off x="-3175" y="5840413"/>
            <a:ext cx="9159875" cy="1035050"/>
          </a:xfrm>
          <a:prstGeom prst="rect">
            <a:avLst/>
          </a:prstGeom>
          <a:noFill/>
          <a:ln w="9525">
            <a:noFill/>
            <a:miter lim="800000"/>
            <a:headEnd/>
            <a:tailEnd/>
          </a:ln>
        </p:spPr>
      </p:pic>
      <p:pic>
        <p:nvPicPr>
          <p:cNvPr id="6" name="Picture 1" descr="Resources.png"/>
          <p:cNvPicPr>
            <a:picLocks noChangeAspect="1"/>
          </p:cNvPicPr>
          <p:nvPr userDrawn="1"/>
        </p:nvPicPr>
        <p:blipFill>
          <a:blip r:embed="rId3"/>
          <a:srcRect/>
          <a:stretch>
            <a:fillRect/>
          </a:stretch>
        </p:blipFill>
        <p:spPr bwMode="auto">
          <a:xfrm>
            <a:off x="6227763" y="2852738"/>
            <a:ext cx="3167062" cy="3198812"/>
          </a:xfrm>
          <a:prstGeom prst="rect">
            <a:avLst/>
          </a:prstGeom>
          <a:noFill/>
          <a:ln w="9525">
            <a:noFill/>
            <a:miter lim="800000"/>
            <a:headEnd/>
            <a:tailEnd/>
          </a:ln>
        </p:spPr>
      </p:pic>
      <p:pic>
        <p:nvPicPr>
          <p:cNvPr id="8" name="Picture 8" descr="Footer-Vision.png"/>
          <p:cNvPicPr>
            <a:picLocks noChangeAspect="1"/>
          </p:cNvPicPr>
          <p:nvPr userDrawn="1"/>
        </p:nvPicPr>
        <p:blipFill>
          <a:blip r:embed="rId4"/>
          <a:srcRect/>
          <a:stretch>
            <a:fillRect/>
          </a:stretch>
        </p:blipFill>
        <p:spPr bwMode="auto">
          <a:xfrm>
            <a:off x="420688" y="6169025"/>
            <a:ext cx="8472487" cy="715963"/>
          </a:xfrm>
          <a:prstGeom prst="rect">
            <a:avLst/>
          </a:prstGeom>
          <a:noFill/>
          <a:ln w="9525">
            <a:noFill/>
            <a:miter lim="800000"/>
            <a:headEnd/>
            <a:tailEnd/>
          </a:ln>
        </p:spPr>
      </p:pic>
      <p:cxnSp>
        <p:nvCxnSpPr>
          <p:cNvPr id="9" name="Straight Connector 9"/>
          <p:cNvCxnSpPr/>
          <p:nvPr userDrawn="1"/>
        </p:nvCxnSpPr>
        <p:spPr>
          <a:xfrm>
            <a:off x="539750" y="1628775"/>
            <a:ext cx="8064500"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
        <p:nvSpPr>
          <p:cNvPr id="5" name="Title 1"/>
          <p:cNvSpPr>
            <a:spLocks noGrp="1"/>
          </p:cNvSpPr>
          <p:nvPr>
            <p:ph type="title"/>
          </p:nvPr>
        </p:nvSpPr>
        <p:spPr>
          <a:xfrm>
            <a:off x="457200" y="1052736"/>
            <a:ext cx="8229600" cy="576064"/>
          </a:xfrm>
          <a:prstGeom prst="rect">
            <a:avLst/>
          </a:prstGeom>
        </p:spPr>
        <p:txBody>
          <a:bodyPr vert="horz"/>
          <a:lstStyle>
            <a:lvl1pPr>
              <a:defRPr sz="2800">
                <a:solidFill>
                  <a:srgbClr val="332D7C"/>
                </a:solidFill>
              </a:defRPr>
            </a:lvl1pPr>
          </a:lstStyle>
          <a:p>
            <a:r>
              <a:rPr lang="en-US" dirty="0" smtClean="0"/>
              <a:t>Click to edit Master title style</a:t>
            </a:r>
            <a:endParaRPr lang="en-US" dirty="0"/>
          </a:p>
        </p:txBody>
      </p:sp>
      <p:sp>
        <p:nvSpPr>
          <p:cNvPr id="7" name="Text Placeholder 4"/>
          <p:cNvSpPr>
            <a:spLocks noGrp="1"/>
          </p:cNvSpPr>
          <p:nvPr>
            <p:ph type="body" sz="quarter" idx="10"/>
          </p:nvPr>
        </p:nvSpPr>
        <p:spPr>
          <a:xfrm>
            <a:off x="468313" y="1772816"/>
            <a:ext cx="5255815" cy="3816424"/>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Slide (Resources tint)">
    <p:spTree>
      <p:nvGrpSpPr>
        <p:cNvPr id="1" name=""/>
        <p:cNvGrpSpPr/>
        <p:nvPr/>
      </p:nvGrpSpPr>
      <p:grpSpPr>
        <a:xfrm>
          <a:off x="0" y="0"/>
          <a:ext cx="0" cy="0"/>
          <a:chOff x="0" y="0"/>
          <a:chExt cx="0" cy="0"/>
        </a:xfrm>
      </p:grpSpPr>
      <p:sp>
        <p:nvSpPr>
          <p:cNvPr id="4" name="Rectangle 2"/>
          <p:cNvSpPr/>
          <p:nvPr userDrawn="1"/>
        </p:nvSpPr>
        <p:spPr>
          <a:xfrm>
            <a:off x="0" y="0"/>
            <a:ext cx="9144000" cy="6858000"/>
          </a:xfrm>
          <a:prstGeom prst="rect">
            <a:avLst/>
          </a:prstGeom>
          <a:solidFill>
            <a:srgbClr val="FEECDE"/>
          </a:solidFill>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8" descr="Footer-Title-Slide2.png"/>
          <p:cNvPicPr>
            <a:picLocks noChangeAspect="1"/>
          </p:cNvPicPr>
          <p:nvPr userDrawn="1"/>
        </p:nvPicPr>
        <p:blipFill>
          <a:blip r:embed="rId2"/>
          <a:srcRect b="72484"/>
          <a:stretch>
            <a:fillRect/>
          </a:stretch>
        </p:blipFill>
        <p:spPr bwMode="auto">
          <a:xfrm>
            <a:off x="-3175" y="5840413"/>
            <a:ext cx="9159875" cy="1035050"/>
          </a:xfrm>
          <a:prstGeom prst="rect">
            <a:avLst/>
          </a:prstGeom>
          <a:noFill/>
          <a:ln w="9525">
            <a:noFill/>
            <a:miter lim="800000"/>
            <a:headEnd/>
            <a:tailEnd/>
          </a:ln>
        </p:spPr>
      </p:pic>
      <p:pic>
        <p:nvPicPr>
          <p:cNvPr id="6" name="Picture 7" descr="Walsall-Healthcare-NHS-Trust-logo.png"/>
          <p:cNvPicPr>
            <a:picLocks noChangeAspect="1"/>
          </p:cNvPicPr>
          <p:nvPr userDrawn="1"/>
        </p:nvPicPr>
        <p:blipFill>
          <a:blip r:embed="rId3"/>
          <a:srcRect/>
          <a:stretch>
            <a:fillRect/>
          </a:stretch>
        </p:blipFill>
        <p:spPr bwMode="auto">
          <a:xfrm>
            <a:off x="5591175" y="333375"/>
            <a:ext cx="3228975" cy="541338"/>
          </a:xfrm>
          <a:prstGeom prst="rect">
            <a:avLst/>
          </a:prstGeom>
          <a:noFill/>
          <a:ln w="9525">
            <a:noFill/>
            <a:miter lim="800000"/>
            <a:headEnd/>
            <a:tailEnd/>
          </a:ln>
        </p:spPr>
      </p:pic>
      <p:pic>
        <p:nvPicPr>
          <p:cNvPr id="7" name="Picture 12" descr="2a.png"/>
          <p:cNvPicPr>
            <a:picLocks noChangeAspect="1"/>
          </p:cNvPicPr>
          <p:nvPr userDrawn="1"/>
        </p:nvPicPr>
        <p:blipFill>
          <a:blip r:embed="rId4"/>
          <a:srcRect/>
          <a:stretch>
            <a:fillRect/>
          </a:stretch>
        </p:blipFill>
        <p:spPr bwMode="auto">
          <a:xfrm>
            <a:off x="323850" y="209550"/>
            <a:ext cx="3932238" cy="1241425"/>
          </a:xfrm>
          <a:prstGeom prst="rect">
            <a:avLst/>
          </a:prstGeom>
          <a:noFill/>
          <a:ln w="9525">
            <a:noFill/>
            <a:miter lim="800000"/>
            <a:headEnd/>
            <a:tailEnd/>
          </a:ln>
        </p:spPr>
      </p:pic>
      <p:pic>
        <p:nvPicPr>
          <p:cNvPr id="8" name="Picture 11" descr="Footer-Vision.png"/>
          <p:cNvPicPr>
            <a:picLocks noChangeAspect="1"/>
          </p:cNvPicPr>
          <p:nvPr userDrawn="1"/>
        </p:nvPicPr>
        <p:blipFill>
          <a:blip r:embed="rId5"/>
          <a:srcRect/>
          <a:stretch>
            <a:fillRect/>
          </a:stretch>
        </p:blipFill>
        <p:spPr bwMode="auto">
          <a:xfrm>
            <a:off x="420688" y="6169025"/>
            <a:ext cx="8472487" cy="715963"/>
          </a:xfrm>
          <a:prstGeom prst="rect">
            <a:avLst/>
          </a:prstGeom>
          <a:noFill/>
          <a:ln w="9525">
            <a:noFill/>
            <a:miter lim="800000"/>
            <a:headEnd/>
            <a:tailEnd/>
          </a:ln>
        </p:spPr>
      </p:pic>
      <p:cxnSp>
        <p:nvCxnSpPr>
          <p:cNvPr id="9" name="Straight Connector 13"/>
          <p:cNvCxnSpPr/>
          <p:nvPr userDrawn="1"/>
        </p:nvCxnSpPr>
        <p:spPr>
          <a:xfrm>
            <a:off x="539750" y="2205038"/>
            <a:ext cx="8064500"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
        <p:nvSpPr>
          <p:cNvPr id="10" name="Title 1"/>
          <p:cNvSpPr>
            <a:spLocks noGrp="1"/>
          </p:cNvSpPr>
          <p:nvPr>
            <p:ph type="title"/>
          </p:nvPr>
        </p:nvSpPr>
        <p:spPr>
          <a:xfrm>
            <a:off x="457200" y="1628800"/>
            <a:ext cx="8229600" cy="576064"/>
          </a:xfrm>
          <a:prstGeom prst="rect">
            <a:avLst/>
          </a:prstGeom>
        </p:spPr>
        <p:txBody>
          <a:bodyPr vert="horz"/>
          <a:lstStyle>
            <a:lvl1pPr>
              <a:defRPr sz="2800">
                <a:solidFill>
                  <a:srgbClr val="332D7C"/>
                </a:solidFill>
              </a:defRPr>
            </a:lvl1pPr>
          </a:lstStyle>
          <a:p>
            <a:r>
              <a:rPr lang="en-US" dirty="0" smtClean="0"/>
              <a:t>Click to edit Master title style</a:t>
            </a:r>
            <a:endParaRPr lang="en-US" dirty="0"/>
          </a:p>
        </p:txBody>
      </p:sp>
      <p:sp>
        <p:nvSpPr>
          <p:cNvPr id="11" name="Text Placeholder 4"/>
          <p:cNvSpPr>
            <a:spLocks noGrp="1"/>
          </p:cNvSpPr>
          <p:nvPr>
            <p:ph type="body" sz="quarter" idx="10"/>
          </p:nvPr>
        </p:nvSpPr>
        <p:spPr>
          <a:xfrm>
            <a:off x="468313" y="2348880"/>
            <a:ext cx="8207375" cy="3312368"/>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Slide (Safe, high quality care)">
    <p:spTree>
      <p:nvGrpSpPr>
        <p:cNvPr id="1" name=""/>
        <p:cNvGrpSpPr/>
        <p:nvPr/>
      </p:nvGrpSpPr>
      <p:grpSpPr>
        <a:xfrm>
          <a:off x="0" y="0"/>
          <a:ext cx="0" cy="0"/>
          <a:chOff x="0" y="0"/>
          <a:chExt cx="0" cy="0"/>
        </a:xfrm>
      </p:grpSpPr>
      <p:pic>
        <p:nvPicPr>
          <p:cNvPr id="3" name="Picture 7" descr="Footer-Title-Slide2.png"/>
          <p:cNvPicPr>
            <a:picLocks noChangeAspect="1"/>
          </p:cNvPicPr>
          <p:nvPr userDrawn="1"/>
        </p:nvPicPr>
        <p:blipFill>
          <a:blip r:embed="rId2"/>
          <a:srcRect b="72484"/>
          <a:stretch>
            <a:fillRect/>
          </a:stretch>
        </p:blipFill>
        <p:spPr bwMode="auto">
          <a:xfrm>
            <a:off x="-3175" y="5840413"/>
            <a:ext cx="9159875" cy="1035050"/>
          </a:xfrm>
          <a:prstGeom prst="rect">
            <a:avLst/>
          </a:prstGeom>
          <a:noFill/>
          <a:ln w="9525">
            <a:noFill/>
            <a:miter lim="800000"/>
            <a:headEnd/>
            <a:tailEnd/>
          </a:ln>
        </p:spPr>
      </p:pic>
      <p:sp>
        <p:nvSpPr>
          <p:cNvPr id="4" name="Title 1"/>
          <p:cNvSpPr txBox="1">
            <a:spLocks/>
          </p:cNvSpPr>
          <p:nvPr userDrawn="1"/>
        </p:nvSpPr>
        <p:spPr>
          <a:xfrm>
            <a:off x="457200" y="1052513"/>
            <a:ext cx="8229600" cy="576262"/>
          </a:xfrm>
          <a:prstGeom prst="rect">
            <a:avLst/>
          </a:prstGeom>
        </p:spPr>
        <p:txBody>
          <a:bodyPr/>
          <a:lstStyle>
            <a:lvl1pPr algn="l" defTabSz="914400" rtl="0" eaLnBrk="1" latinLnBrk="0" hangingPunct="1">
              <a:spcBef>
                <a:spcPct val="0"/>
              </a:spcBef>
              <a:buNone/>
              <a:defRPr sz="2800" b="1" kern="1200">
                <a:solidFill>
                  <a:srgbClr val="332D7C"/>
                </a:solidFill>
                <a:latin typeface="+mj-lt"/>
                <a:ea typeface="+mj-ea"/>
                <a:cs typeface="+mj-cs"/>
              </a:defRPr>
            </a:lvl1pPr>
          </a:lstStyle>
          <a:p>
            <a:pPr fontAlgn="auto">
              <a:spcAft>
                <a:spcPts val="0"/>
              </a:spcAft>
              <a:defRPr/>
            </a:pPr>
            <a:r>
              <a:rPr lang="en-GB" dirty="0" smtClean="0"/>
              <a:t>Click to edit slide title</a:t>
            </a:r>
            <a:endParaRPr lang="en-US" dirty="0"/>
          </a:p>
        </p:txBody>
      </p:sp>
      <p:pic>
        <p:nvPicPr>
          <p:cNvPr id="5" name="Picture 10" descr="Walsall-Healthcare-NHS-Trust-logo.png"/>
          <p:cNvPicPr>
            <a:picLocks noChangeAspect="1"/>
          </p:cNvPicPr>
          <p:nvPr userDrawn="1"/>
        </p:nvPicPr>
        <p:blipFill>
          <a:blip r:embed="rId3"/>
          <a:srcRect/>
          <a:stretch>
            <a:fillRect/>
          </a:stretch>
        </p:blipFill>
        <p:spPr bwMode="auto">
          <a:xfrm>
            <a:off x="5591175" y="333375"/>
            <a:ext cx="3228975" cy="541338"/>
          </a:xfrm>
          <a:prstGeom prst="rect">
            <a:avLst/>
          </a:prstGeom>
          <a:noFill/>
          <a:ln w="9525">
            <a:noFill/>
            <a:miter lim="800000"/>
            <a:headEnd/>
            <a:tailEnd/>
          </a:ln>
        </p:spPr>
      </p:pic>
      <p:pic>
        <p:nvPicPr>
          <p:cNvPr id="6" name="Picture 1" descr="Safe-High-Quality-Care.png"/>
          <p:cNvPicPr>
            <a:picLocks noChangeAspect="1"/>
          </p:cNvPicPr>
          <p:nvPr userDrawn="1"/>
        </p:nvPicPr>
        <p:blipFill>
          <a:blip r:embed="rId4"/>
          <a:srcRect/>
          <a:stretch>
            <a:fillRect/>
          </a:stretch>
        </p:blipFill>
        <p:spPr bwMode="auto">
          <a:xfrm>
            <a:off x="6227763" y="2822575"/>
            <a:ext cx="3163887" cy="3198813"/>
          </a:xfrm>
          <a:prstGeom prst="rect">
            <a:avLst/>
          </a:prstGeom>
          <a:noFill/>
          <a:ln w="9525">
            <a:noFill/>
            <a:miter lim="800000"/>
            <a:headEnd/>
            <a:tailEnd/>
          </a:ln>
        </p:spPr>
      </p:pic>
      <p:pic>
        <p:nvPicPr>
          <p:cNvPr id="8" name="Picture 8" descr="Footer-Vision.png"/>
          <p:cNvPicPr>
            <a:picLocks noChangeAspect="1"/>
          </p:cNvPicPr>
          <p:nvPr userDrawn="1"/>
        </p:nvPicPr>
        <p:blipFill>
          <a:blip r:embed="rId5"/>
          <a:srcRect/>
          <a:stretch>
            <a:fillRect/>
          </a:stretch>
        </p:blipFill>
        <p:spPr bwMode="auto">
          <a:xfrm>
            <a:off x="420688" y="6169025"/>
            <a:ext cx="8472487" cy="715963"/>
          </a:xfrm>
          <a:prstGeom prst="rect">
            <a:avLst/>
          </a:prstGeom>
          <a:noFill/>
          <a:ln w="9525">
            <a:noFill/>
            <a:miter lim="800000"/>
            <a:headEnd/>
            <a:tailEnd/>
          </a:ln>
        </p:spPr>
      </p:pic>
      <p:cxnSp>
        <p:nvCxnSpPr>
          <p:cNvPr id="9" name="Straight Connector 9"/>
          <p:cNvCxnSpPr/>
          <p:nvPr userDrawn="1"/>
        </p:nvCxnSpPr>
        <p:spPr>
          <a:xfrm>
            <a:off x="539750" y="1628775"/>
            <a:ext cx="8064500"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
        <p:nvSpPr>
          <p:cNvPr id="7" name="Text Placeholder 4"/>
          <p:cNvSpPr>
            <a:spLocks noGrp="1"/>
          </p:cNvSpPr>
          <p:nvPr>
            <p:ph type="body" sz="quarter" idx="10"/>
          </p:nvPr>
        </p:nvSpPr>
        <p:spPr>
          <a:xfrm>
            <a:off x="468313" y="1772816"/>
            <a:ext cx="5255815" cy="3816424"/>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Slide (Safe, high quality care tint)">
    <p:spTree>
      <p:nvGrpSpPr>
        <p:cNvPr id="1" name=""/>
        <p:cNvGrpSpPr/>
        <p:nvPr/>
      </p:nvGrpSpPr>
      <p:grpSpPr>
        <a:xfrm>
          <a:off x="0" y="0"/>
          <a:ext cx="0" cy="0"/>
          <a:chOff x="0" y="0"/>
          <a:chExt cx="0" cy="0"/>
        </a:xfrm>
      </p:grpSpPr>
      <p:sp>
        <p:nvSpPr>
          <p:cNvPr id="5" name="Rectangle 6"/>
          <p:cNvSpPr/>
          <p:nvPr userDrawn="1"/>
        </p:nvSpPr>
        <p:spPr>
          <a:xfrm>
            <a:off x="0" y="0"/>
            <a:ext cx="9144000" cy="6858000"/>
          </a:xfrm>
          <a:prstGeom prst="rect">
            <a:avLst/>
          </a:prstGeom>
          <a:solidFill>
            <a:srgbClr val="DDEFE4"/>
          </a:solidFill>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7" name="Picture 9" descr="Footer-Title-Slide2.png"/>
          <p:cNvPicPr>
            <a:picLocks noChangeAspect="1"/>
          </p:cNvPicPr>
          <p:nvPr userDrawn="1"/>
        </p:nvPicPr>
        <p:blipFill>
          <a:blip r:embed="rId2"/>
          <a:srcRect b="72484"/>
          <a:stretch>
            <a:fillRect/>
          </a:stretch>
        </p:blipFill>
        <p:spPr bwMode="auto">
          <a:xfrm>
            <a:off x="-3175" y="5840413"/>
            <a:ext cx="9159875" cy="1035050"/>
          </a:xfrm>
          <a:prstGeom prst="rect">
            <a:avLst/>
          </a:prstGeom>
          <a:noFill/>
          <a:ln w="9525">
            <a:noFill/>
            <a:miter lim="800000"/>
            <a:headEnd/>
            <a:tailEnd/>
          </a:ln>
        </p:spPr>
      </p:pic>
      <p:pic>
        <p:nvPicPr>
          <p:cNvPr id="8" name="Picture 8" descr="Walsall-Healthcare-NHS-Trust-logo.png"/>
          <p:cNvPicPr>
            <a:picLocks noChangeAspect="1"/>
          </p:cNvPicPr>
          <p:nvPr userDrawn="1"/>
        </p:nvPicPr>
        <p:blipFill>
          <a:blip r:embed="rId3"/>
          <a:srcRect/>
          <a:stretch>
            <a:fillRect/>
          </a:stretch>
        </p:blipFill>
        <p:spPr bwMode="auto">
          <a:xfrm>
            <a:off x="5591175" y="333375"/>
            <a:ext cx="3228975" cy="541338"/>
          </a:xfrm>
          <a:prstGeom prst="rect">
            <a:avLst/>
          </a:prstGeom>
          <a:noFill/>
          <a:ln w="9525">
            <a:noFill/>
            <a:miter lim="800000"/>
            <a:headEnd/>
            <a:tailEnd/>
          </a:ln>
        </p:spPr>
      </p:pic>
      <p:pic>
        <p:nvPicPr>
          <p:cNvPr id="9" name="Picture 14" descr="1a.png"/>
          <p:cNvPicPr>
            <a:picLocks noChangeAspect="1"/>
          </p:cNvPicPr>
          <p:nvPr userDrawn="1"/>
        </p:nvPicPr>
        <p:blipFill>
          <a:blip r:embed="rId4"/>
          <a:srcRect/>
          <a:stretch>
            <a:fillRect/>
          </a:stretch>
        </p:blipFill>
        <p:spPr bwMode="auto">
          <a:xfrm>
            <a:off x="323850" y="179388"/>
            <a:ext cx="3892550" cy="1243012"/>
          </a:xfrm>
          <a:prstGeom prst="rect">
            <a:avLst/>
          </a:prstGeom>
          <a:noFill/>
          <a:ln w="9525">
            <a:noFill/>
            <a:miter lim="800000"/>
            <a:headEnd/>
            <a:tailEnd/>
          </a:ln>
        </p:spPr>
      </p:pic>
      <p:pic>
        <p:nvPicPr>
          <p:cNvPr id="10" name="Picture 10" descr="Footer-Vision.png"/>
          <p:cNvPicPr>
            <a:picLocks noChangeAspect="1"/>
          </p:cNvPicPr>
          <p:nvPr userDrawn="1"/>
        </p:nvPicPr>
        <p:blipFill>
          <a:blip r:embed="rId5"/>
          <a:srcRect/>
          <a:stretch>
            <a:fillRect/>
          </a:stretch>
        </p:blipFill>
        <p:spPr bwMode="auto">
          <a:xfrm>
            <a:off x="420688" y="6169025"/>
            <a:ext cx="8472487" cy="715963"/>
          </a:xfrm>
          <a:prstGeom prst="rect">
            <a:avLst/>
          </a:prstGeom>
          <a:noFill/>
          <a:ln w="9525">
            <a:noFill/>
            <a:miter lim="800000"/>
            <a:headEnd/>
            <a:tailEnd/>
          </a:ln>
        </p:spPr>
      </p:pic>
      <p:cxnSp>
        <p:nvCxnSpPr>
          <p:cNvPr id="11" name="Straight Connector 11"/>
          <p:cNvCxnSpPr/>
          <p:nvPr userDrawn="1"/>
        </p:nvCxnSpPr>
        <p:spPr>
          <a:xfrm>
            <a:off x="539750" y="2205038"/>
            <a:ext cx="8064500"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
        <p:nvSpPr>
          <p:cNvPr id="4" name="Title 1"/>
          <p:cNvSpPr>
            <a:spLocks noGrp="1"/>
          </p:cNvSpPr>
          <p:nvPr>
            <p:ph type="title"/>
          </p:nvPr>
        </p:nvSpPr>
        <p:spPr>
          <a:xfrm>
            <a:off x="457200" y="1628800"/>
            <a:ext cx="8229600" cy="576064"/>
          </a:xfrm>
          <a:prstGeom prst="rect">
            <a:avLst/>
          </a:prstGeom>
        </p:spPr>
        <p:txBody>
          <a:bodyPr vert="horz"/>
          <a:lstStyle>
            <a:lvl1pPr>
              <a:defRPr sz="2800">
                <a:solidFill>
                  <a:srgbClr val="332D7C"/>
                </a:solidFill>
              </a:defRPr>
            </a:lvl1pPr>
          </a:lstStyle>
          <a:p>
            <a:r>
              <a:rPr lang="en-US" dirty="0" smtClean="0"/>
              <a:t>Click to edit Master title style</a:t>
            </a:r>
            <a:endParaRPr lang="en-US" dirty="0"/>
          </a:p>
        </p:txBody>
      </p:sp>
      <p:sp>
        <p:nvSpPr>
          <p:cNvPr id="6" name="Text Placeholder 4"/>
          <p:cNvSpPr>
            <a:spLocks noGrp="1"/>
          </p:cNvSpPr>
          <p:nvPr>
            <p:ph type="body" sz="quarter" idx="10"/>
          </p:nvPr>
        </p:nvSpPr>
        <p:spPr>
          <a:xfrm>
            <a:off x="468313" y="2348880"/>
            <a:ext cx="8207375" cy="3312368"/>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 (Value colleagues)">
    <p:spTree>
      <p:nvGrpSpPr>
        <p:cNvPr id="1" name=""/>
        <p:cNvGrpSpPr/>
        <p:nvPr/>
      </p:nvGrpSpPr>
      <p:grpSpPr>
        <a:xfrm>
          <a:off x="0" y="0"/>
          <a:ext cx="0" cy="0"/>
          <a:chOff x="0" y="0"/>
          <a:chExt cx="0" cy="0"/>
        </a:xfrm>
      </p:grpSpPr>
      <p:pic>
        <p:nvPicPr>
          <p:cNvPr id="4" name="Picture 9" descr="Footer-Title-Slide2.png"/>
          <p:cNvPicPr>
            <a:picLocks noChangeAspect="1"/>
          </p:cNvPicPr>
          <p:nvPr userDrawn="1"/>
        </p:nvPicPr>
        <p:blipFill>
          <a:blip r:embed="rId2"/>
          <a:srcRect b="72484"/>
          <a:stretch>
            <a:fillRect/>
          </a:stretch>
        </p:blipFill>
        <p:spPr bwMode="auto">
          <a:xfrm>
            <a:off x="-3175" y="5840413"/>
            <a:ext cx="9159875" cy="1035050"/>
          </a:xfrm>
          <a:prstGeom prst="rect">
            <a:avLst/>
          </a:prstGeom>
          <a:noFill/>
          <a:ln w="9525">
            <a:noFill/>
            <a:miter lim="800000"/>
            <a:headEnd/>
            <a:tailEnd/>
          </a:ln>
        </p:spPr>
      </p:pic>
      <p:pic>
        <p:nvPicPr>
          <p:cNvPr id="6" name="Picture 1" descr="Value-Colleagues.png"/>
          <p:cNvPicPr>
            <a:picLocks noChangeAspect="1"/>
          </p:cNvPicPr>
          <p:nvPr userDrawn="1"/>
        </p:nvPicPr>
        <p:blipFill>
          <a:blip r:embed="rId3"/>
          <a:srcRect/>
          <a:stretch>
            <a:fillRect/>
          </a:stretch>
        </p:blipFill>
        <p:spPr bwMode="auto">
          <a:xfrm>
            <a:off x="6229350" y="2852738"/>
            <a:ext cx="3167063" cy="3198812"/>
          </a:xfrm>
          <a:prstGeom prst="rect">
            <a:avLst/>
          </a:prstGeom>
          <a:noFill/>
          <a:ln w="9525">
            <a:noFill/>
            <a:miter lim="800000"/>
            <a:headEnd/>
            <a:tailEnd/>
          </a:ln>
        </p:spPr>
      </p:pic>
      <p:pic>
        <p:nvPicPr>
          <p:cNvPr id="8" name="Picture 7" descr="Footer-Vision.png"/>
          <p:cNvPicPr>
            <a:picLocks noChangeAspect="1"/>
          </p:cNvPicPr>
          <p:nvPr userDrawn="1"/>
        </p:nvPicPr>
        <p:blipFill>
          <a:blip r:embed="rId4"/>
          <a:srcRect/>
          <a:stretch>
            <a:fillRect/>
          </a:stretch>
        </p:blipFill>
        <p:spPr bwMode="auto">
          <a:xfrm>
            <a:off x="420688" y="6169025"/>
            <a:ext cx="8472487" cy="715963"/>
          </a:xfrm>
          <a:prstGeom prst="rect">
            <a:avLst/>
          </a:prstGeom>
          <a:noFill/>
          <a:ln w="9525">
            <a:noFill/>
            <a:miter lim="800000"/>
            <a:headEnd/>
            <a:tailEnd/>
          </a:ln>
        </p:spPr>
      </p:pic>
      <p:cxnSp>
        <p:nvCxnSpPr>
          <p:cNvPr id="9" name="Straight Connector 8"/>
          <p:cNvCxnSpPr/>
          <p:nvPr userDrawn="1"/>
        </p:nvCxnSpPr>
        <p:spPr>
          <a:xfrm>
            <a:off x="539750" y="1628775"/>
            <a:ext cx="8064500"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
        <p:nvSpPr>
          <p:cNvPr id="5" name="Title 1"/>
          <p:cNvSpPr>
            <a:spLocks noGrp="1"/>
          </p:cNvSpPr>
          <p:nvPr>
            <p:ph type="title"/>
          </p:nvPr>
        </p:nvSpPr>
        <p:spPr>
          <a:xfrm>
            <a:off x="457200" y="1052736"/>
            <a:ext cx="8229600" cy="576064"/>
          </a:xfrm>
          <a:prstGeom prst="rect">
            <a:avLst/>
          </a:prstGeom>
        </p:spPr>
        <p:txBody>
          <a:bodyPr vert="horz"/>
          <a:lstStyle>
            <a:lvl1pPr>
              <a:defRPr sz="2800">
                <a:solidFill>
                  <a:srgbClr val="332D7C"/>
                </a:solidFill>
              </a:defRPr>
            </a:lvl1pPr>
          </a:lstStyle>
          <a:p>
            <a:r>
              <a:rPr lang="en-US" dirty="0" smtClean="0"/>
              <a:t>Click to edit Master title style</a:t>
            </a:r>
            <a:endParaRPr lang="en-US" dirty="0"/>
          </a:p>
        </p:txBody>
      </p:sp>
      <p:sp>
        <p:nvSpPr>
          <p:cNvPr id="7" name="Text Placeholder 4"/>
          <p:cNvSpPr>
            <a:spLocks noGrp="1"/>
          </p:cNvSpPr>
          <p:nvPr>
            <p:ph type="body" sz="quarter" idx="10"/>
          </p:nvPr>
        </p:nvSpPr>
        <p:spPr>
          <a:xfrm>
            <a:off x="468313" y="1772816"/>
            <a:ext cx="5255815" cy="3816424"/>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ntent Slide (Value colleagues tint)">
    <p:spTree>
      <p:nvGrpSpPr>
        <p:cNvPr id="1" name=""/>
        <p:cNvGrpSpPr/>
        <p:nvPr/>
      </p:nvGrpSpPr>
      <p:grpSpPr>
        <a:xfrm>
          <a:off x="0" y="0"/>
          <a:ext cx="0" cy="0"/>
          <a:chOff x="0" y="0"/>
          <a:chExt cx="0" cy="0"/>
        </a:xfrm>
      </p:grpSpPr>
      <p:sp>
        <p:nvSpPr>
          <p:cNvPr id="4" name="Rectangle 2"/>
          <p:cNvSpPr/>
          <p:nvPr userDrawn="1"/>
        </p:nvSpPr>
        <p:spPr>
          <a:xfrm>
            <a:off x="0" y="0"/>
            <a:ext cx="9144000" cy="6858000"/>
          </a:xfrm>
          <a:prstGeom prst="rect">
            <a:avLst/>
          </a:prstGeom>
          <a:solidFill>
            <a:srgbClr val="F3E0EB"/>
          </a:solidFill>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5" name="Picture 9" descr="Footer-Title-Slide2.png"/>
          <p:cNvPicPr>
            <a:picLocks noChangeAspect="1"/>
          </p:cNvPicPr>
          <p:nvPr userDrawn="1"/>
        </p:nvPicPr>
        <p:blipFill>
          <a:blip r:embed="rId2"/>
          <a:srcRect b="72484"/>
          <a:stretch>
            <a:fillRect/>
          </a:stretch>
        </p:blipFill>
        <p:spPr bwMode="auto">
          <a:xfrm>
            <a:off x="-3175" y="5840413"/>
            <a:ext cx="9159875" cy="1035050"/>
          </a:xfrm>
          <a:prstGeom prst="rect">
            <a:avLst/>
          </a:prstGeom>
          <a:noFill/>
          <a:ln w="9525">
            <a:noFill/>
            <a:miter lim="800000"/>
            <a:headEnd/>
            <a:tailEnd/>
          </a:ln>
        </p:spPr>
      </p:pic>
      <p:pic>
        <p:nvPicPr>
          <p:cNvPr id="6" name="Picture 7" descr="Walsall-Healthcare-NHS-Trust-logo.png"/>
          <p:cNvPicPr>
            <a:picLocks noChangeAspect="1"/>
          </p:cNvPicPr>
          <p:nvPr userDrawn="1"/>
        </p:nvPicPr>
        <p:blipFill>
          <a:blip r:embed="rId3"/>
          <a:srcRect/>
          <a:stretch>
            <a:fillRect/>
          </a:stretch>
        </p:blipFill>
        <p:spPr bwMode="auto">
          <a:xfrm>
            <a:off x="5591175" y="333375"/>
            <a:ext cx="3228975" cy="541338"/>
          </a:xfrm>
          <a:prstGeom prst="rect">
            <a:avLst/>
          </a:prstGeom>
          <a:noFill/>
          <a:ln w="9525">
            <a:noFill/>
            <a:miter lim="800000"/>
            <a:headEnd/>
            <a:tailEnd/>
          </a:ln>
        </p:spPr>
      </p:pic>
      <p:pic>
        <p:nvPicPr>
          <p:cNvPr id="7" name="Picture 13" descr="3a.png"/>
          <p:cNvPicPr>
            <a:picLocks noChangeAspect="1"/>
          </p:cNvPicPr>
          <p:nvPr userDrawn="1"/>
        </p:nvPicPr>
        <p:blipFill>
          <a:blip r:embed="rId4"/>
          <a:srcRect/>
          <a:stretch>
            <a:fillRect/>
          </a:stretch>
        </p:blipFill>
        <p:spPr bwMode="auto">
          <a:xfrm>
            <a:off x="323850" y="188913"/>
            <a:ext cx="3871913" cy="1252537"/>
          </a:xfrm>
          <a:prstGeom prst="rect">
            <a:avLst/>
          </a:prstGeom>
          <a:noFill/>
          <a:ln w="9525">
            <a:noFill/>
            <a:miter lim="800000"/>
            <a:headEnd/>
            <a:tailEnd/>
          </a:ln>
        </p:spPr>
      </p:pic>
      <p:pic>
        <p:nvPicPr>
          <p:cNvPr id="8" name="Picture 8" descr="Footer-Vision.png"/>
          <p:cNvPicPr>
            <a:picLocks noChangeAspect="1"/>
          </p:cNvPicPr>
          <p:nvPr userDrawn="1"/>
        </p:nvPicPr>
        <p:blipFill>
          <a:blip r:embed="rId5"/>
          <a:srcRect/>
          <a:stretch>
            <a:fillRect/>
          </a:stretch>
        </p:blipFill>
        <p:spPr bwMode="auto">
          <a:xfrm>
            <a:off x="420688" y="6169025"/>
            <a:ext cx="8472487" cy="715963"/>
          </a:xfrm>
          <a:prstGeom prst="rect">
            <a:avLst/>
          </a:prstGeom>
          <a:noFill/>
          <a:ln w="9525">
            <a:noFill/>
            <a:miter lim="800000"/>
            <a:headEnd/>
            <a:tailEnd/>
          </a:ln>
        </p:spPr>
      </p:pic>
      <p:cxnSp>
        <p:nvCxnSpPr>
          <p:cNvPr id="9" name="Straight Connector 12"/>
          <p:cNvCxnSpPr/>
          <p:nvPr userDrawn="1"/>
        </p:nvCxnSpPr>
        <p:spPr>
          <a:xfrm>
            <a:off x="539750" y="2205038"/>
            <a:ext cx="8064500"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
        <p:nvSpPr>
          <p:cNvPr id="11" name="Title 1"/>
          <p:cNvSpPr>
            <a:spLocks noGrp="1"/>
          </p:cNvSpPr>
          <p:nvPr>
            <p:ph type="title"/>
          </p:nvPr>
        </p:nvSpPr>
        <p:spPr>
          <a:xfrm>
            <a:off x="457200" y="1628800"/>
            <a:ext cx="8229600" cy="576064"/>
          </a:xfrm>
          <a:prstGeom prst="rect">
            <a:avLst/>
          </a:prstGeom>
        </p:spPr>
        <p:txBody>
          <a:bodyPr vert="horz"/>
          <a:lstStyle>
            <a:lvl1pPr>
              <a:defRPr sz="2800">
                <a:solidFill>
                  <a:srgbClr val="332D7C"/>
                </a:solidFill>
              </a:defRPr>
            </a:lvl1pPr>
          </a:lstStyle>
          <a:p>
            <a:r>
              <a:rPr lang="en-US" dirty="0" smtClean="0"/>
              <a:t>Click to edit Master title style</a:t>
            </a:r>
            <a:endParaRPr lang="en-US" dirty="0"/>
          </a:p>
        </p:txBody>
      </p:sp>
      <p:sp>
        <p:nvSpPr>
          <p:cNvPr id="12" name="Text Placeholder 4"/>
          <p:cNvSpPr>
            <a:spLocks noGrp="1"/>
          </p:cNvSpPr>
          <p:nvPr>
            <p:ph type="body" sz="quarter" idx="10"/>
          </p:nvPr>
        </p:nvSpPr>
        <p:spPr>
          <a:xfrm>
            <a:off x="468313" y="2348880"/>
            <a:ext cx="8207375" cy="3312368"/>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Slide (Values)">
    <p:spTree>
      <p:nvGrpSpPr>
        <p:cNvPr id="1" name=""/>
        <p:cNvGrpSpPr/>
        <p:nvPr/>
      </p:nvGrpSpPr>
      <p:grpSpPr>
        <a:xfrm>
          <a:off x="0" y="0"/>
          <a:ext cx="0" cy="0"/>
          <a:chOff x="0" y="0"/>
          <a:chExt cx="0" cy="0"/>
        </a:xfrm>
      </p:grpSpPr>
      <p:pic>
        <p:nvPicPr>
          <p:cNvPr id="4" name="Picture 9" descr="Footer-Title-Slide2.png"/>
          <p:cNvPicPr>
            <a:picLocks noChangeAspect="1"/>
          </p:cNvPicPr>
          <p:nvPr userDrawn="1"/>
        </p:nvPicPr>
        <p:blipFill>
          <a:blip r:embed="rId2"/>
          <a:srcRect b="72484"/>
          <a:stretch>
            <a:fillRect/>
          </a:stretch>
        </p:blipFill>
        <p:spPr bwMode="auto">
          <a:xfrm>
            <a:off x="-3175" y="5840413"/>
            <a:ext cx="9159875" cy="1035050"/>
          </a:xfrm>
          <a:prstGeom prst="rect">
            <a:avLst/>
          </a:prstGeom>
          <a:noFill/>
          <a:ln w="9525">
            <a:noFill/>
            <a:miter lim="800000"/>
            <a:headEnd/>
            <a:tailEnd/>
          </a:ln>
        </p:spPr>
      </p:pic>
      <p:pic>
        <p:nvPicPr>
          <p:cNvPr id="6" name="Picture 1" descr="Values.png"/>
          <p:cNvPicPr>
            <a:picLocks noChangeAspect="1"/>
          </p:cNvPicPr>
          <p:nvPr userDrawn="1"/>
        </p:nvPicPr>
        <p:blipFill>
          <a:blip r:embed="rId3"/>
          <a:srcRect/>
          <a:stretch>
            <a:fillRect/>
          </a:stretch>
        </p:blipFill>
        <p:spPr bwMode="auto">
          <a:xfrm>
            <a:off x="6227763" y="2894013"/>
            <a:ext cx="3149600" cy="3198812"/>
          </a:xfrm>
          <a:prstGeom prst="rect">
            <a:avLst/>
          </a:prstGeom>
          <a:noFill/>
          <a:ln w="9525">
            <a:noFill/>
            <a:miter lim="800000"/>
            <a:headEnd/>
            <a:tailEnd/>
          </a:ln>
        </p:spPr>
      </p:pic>
      <p:pic>
        <p:nvPicPr>
          <p:cNvPr id="8" name="Picture 7" descr="Footer-Vision.png"/>
          <p:cNvPicPr>
            <a:picLocks noChangeAspect="1"/>
          </p:cNvPicPr>
          <p:nvPr userDrawn="1"/>
        </p:nvPicPr>
        <p:blipFill>
          <a:blip r:embed="rId4"/>
          <a:srcRect/>
          <a:stretch>
            <a:fillRect/>
          </a:stretch>
        </p:blipFill>
        <p:spPr bwMode="auto">
          <a:xfrm>
            <a:off x="420688" y="6169025"/>
            <a:ext cx="8472487" cy="715963"/>
          </a:xfrm>
          <a:prstGeom prst="rect">
            <a:avLst/>
          </a:prstGeom>
          <a:noFill/>
          <a:ln w="9525">
            <a:noFill/>
            <a:miter lim="800000"/>
            <a:headEnd/>
            <a:tailEnd/>
          </a:ln>
        </p:spPr>
      </p:pic>
      <p:cxnSp>
        <p:nvCxnSpPr>
          <p:cNvPr id="9" name="Straight Connector 8"/>
          <p:cNvCxnSpPr/>
          <p:nvPr userDrawn="1"/>
        </p:nvCxnSpPr>
        <p:spPr>
          <a:xfrm>
            <a:off x="539750" y="1628775"/>
            <a:ext cx="8064500"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
        <p:nvSpPr>
          <p:cNvPr id="5" name="Title 1"/>
          <p:cNvSpPr>
            <a:spLocks noGrp="1"/>
          </p:cNvSpPr>
          <p:nvPr>
            <p:ph type="title"/>
          </p:nvPr>
        </p:nvSpPr>
        <p:spPr>
          <a:xfrm>
            <a:off x="457200" y="1052736"/>
            <a:ext cx="8229600" cy="576064"/>
          </a:xfrm>
          <a:prstGeom prst="rect">
            <a:avLst/>
          </a:prstGeom>
        </p:spPr>
        <p:txBody>
          <a:bodyPr vert="horz"/>
          <a:lstStyle>
            <a:lvl1pPr>
              <a:defRPr sz="2800">
                <a:solidFill>
                  <a:srgbClr val="332D7C"/>
                </a:solidFill>
              </a:defRPr>
            </a:lvl1pPr>
          </a:lstStyle>
          <a:p>
            <a:r>
              <a:rPr lang="en-US" dirty="0" smtClean="0"/>
              <a:t>Click to edit Master title style</a:t>
            </a:r>
            <a:endParaRPr lang="en-US" dirty="0"/>
          </a:p>
        </p:txBody>
      </p:sp>
      <p:sp>
        <p:nvSpPr>
          <p:cNvPr id="7" name="Text Placeholder 4"/>
          <p:cNvSpPr>
            <a:spLocks noGrp="1"/>
          </p:cNvSpPr>
          <p:nvPr>
            <p:ph type="body" sz="quarter" idx="10"/>
          </p:nvPr>
        </p:nvSpPr>
        <p:spPr>
          <a:xfrm>
            <a:off x="468313" y="1772816"/>
            <a:ext cx="5255815" cy="3816424"/>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Slide (Values and hands)">
    <p:spTree>
      <p:nvGrpSpPr>
        <p:cNvPr id="1" name=""/>
        <p:cNvGrpSpPr/>
        <p:nvPr/>
      </p:nvGrpSpPr>
      <p:grpSpPr>
        <a:xfrm>
          <a:off x="0" y="0"/>
          <a:ext cx="0" cy="0"/>
          <a:chOff x="0" y="0"/>
          <a:chExt cx="0" cy="0"/>
        </a:xfrm>
      </p:grpSpPr>
      <p:pic>
        <p:nvPicPr>
          <p:cNvPr id="5" name="Picture 6" descr="Values.png"/>
          <p:cNvPicPr>
            <a:picLocks noChangeAspect="1"/>
          </p:cNvPicPr>
          <p:nvPr userDrawn="1"/>
        </p:nvPicPr>
        <p:blipFill>
          <a:blip r:embed="rId2"/>
          <a:srcRect t="2" b="-111"/>
          <a:stretch>
            <a:fillRect/>
          </a:stretch>
        </p:blipFill>
        <p:spPr bwMode="auto">
          <a:xfrm>
            <a:off x="5076825" y="2354263"/>
            <a:ext cx="3760788" cy="3811587"/>
          </a:xfrm>
          <a:prstGeom prst="rect">
            <a:avLst/>
          </a:prstGeom>
          <a:noFill/>
          <a:ln w="9525">
            <a:noFill/>
            <a:miter lim="800000"/>
            <a:headEnd/>
            <a:tailEnd/>
          </a:ln>
        </p:spPr>
      </p:pic>
      <p:pic>
        <p:nvPicPr>
          <p:cNvPr id="7" name="Picture 7" descr="Footer-Title-Slide2.png"/>
          <p:cNvPicPr>
            <a:picLocks noChangeAspect="1"/>
          </p:cNvPicPr>
          <p:nvPr userDrawn="1"/>
        </p:nvPicPr>
        <p:blipFill>
          <a:blip r:embed="rId3"/>
          <a:srcRect b="72484"/>
          <a:stretch>
            <a:fillRect/>
          </a:stretch>
        </p:blipFill>
        <p:spPr bwMode="auto">
          <a:xfrm>
            <a:off x="-3175" y="5840413"/>
            <a:ext cx="9159875" cy="1035050"/>
          </a:xfrm>
          <a:prstGeom prst="rect">
            <a:avLst/>
          </a:prstGeom>
          <a:noFill/>
          <a:ln w="9525">
            <a:noFill/>
            <a:miter lim="800000"/>
            <a:headEnd/>
            <a:tailEnd/>
          </a:ln>
        </p:spPr>
      </p:pic>
      <p:pic>
        <p:nvPicPr>
          <p:cNvPr id="8" name="Picture 8" descr="Footer-Vision.png"/>
          <p:cNvPicPr>
            <a:picLocks noChangeAspect="1"/>
          </p:cNvPicPr>
          <p:nvPr userDrawn="1"/>
        </p:nvPicPr>
        <p:blipFill>
          <a:blip r:embed="rId4"/>
          <a:srcRect/>
          <a:stretch>
            <a:fillRect/>
          </a:stretch>
        </p:blipFill>
        <p:spPr bwMode="auto">
          <a:xfrm>
            <a:off x="420688" y="6169025"/>
            <a:ext cx="8472487" cy="715963"/>
          </a:xfrm>
          <a:prstGeom prst="rect">
            <a:avLst/>
          </a:prstGeom>
          <a:noFill/>
          <a:ln w="9525">
            <a:noFill/>
            <a:miter lim="800000"/>
            <a:headEnd/>
            <a:tailEnd/>
          </a:ln>
        </p:spPr>
      </p:pic>
      <p:cxnSp>
        <p:nvCxnSpPr>
          <p:cNvPr id="9" name="Straight Connector 9"/>
          <p:cNvCxnSpPr/>
          <p:nvPr userDrawn="1"/>
        </p:nvCxnSpPr>
        <p:spPr>
          <a:xfrm>
            <a:off x="539750" y="1628775"/>
            <a:ext cx="8064500"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
        <p:nvSpPr>
          <p:cNvPr id="4" name="Title 1"/>
          <p:cNvSpPr>
            <a:spLocks noGrp="1"/>
          </p:cNvSpPr>
          <p:nvPr>
            <p:ph type="title"/>
          </p:nvPr>
        </p:nvSpPr>
        <p:spPr>
          <a:xfrm>
            <a:off x="457200" y="1052736"/>
            <a:ext cx="8229600" cy="576064"/>
          </a:xfrm>
          <a:prstGeom prst="rect">
            <a:avLst/>
          </a:prstGeom>
        </p:spPr>
        <p:txBody>
          <a:bodyPr vert="horz"/>
          <a:lstStyle>
            <a:lvl1pPr>
              <a:defRPr sz="2800">
                <a:solidFill>
                  <a:srgbClr val="332D7C"/>
                </a:solidFill>
              </a:defRPr>
            </a:lvl1pPr>
          </a:lstStyle>
          <a:p>
            <a:r>
              <a:rPr lang="en-US" dirty="0" smtClean="0"/>
              <a:t>Click to edit Master title style</a:t>
            </a:r>
            <a:endParaRPr lang="en-US" dirty="0"/>
          </a:p>
        </p:txBody>
      </p:sp>
      <p:sp>
        <p:nvSpPr>
          <p:cNvPr id="6" name="Text Placeholder 4"/>
          <p:cNvSpPr>
            <a:spLocks noGrp="1"/>
          </p:cNvSpPr>
          <p:nvPr>
            <p:ph type="body" sz="quarter" idx="10"/>
          </p:nvPr>
        </p:nvSpPr>
        <p:spPr>
          <a:xfrm>
            <a:off x="468313" y="1772816"/>
            <a:ext cx="4463727" cy="3816424"/>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Slide (Vision)">
    <p:spTree>
      <p:nvGrpSpPr>
        <p:cNvPr id="1" name=""/>
        <p:cNvGrpSpPr/>
        <p:nvPr/>
      </p:nvGrpSpPr>
      <p:grpSpPr>
        <a:xfrm>
          <a:off x="0" y="0"/>
          <a:ext cx="0" cy="0"/>
          <a:chOff x="0" y="0"/>
          <a:chExt cx="0" cy="0"/>
        </a:xfrm>
      </p:grpSpPr>
      <p:pic>
        <p:nvPicPr>
          <p:cNvPr id="4" name="Picture 3" descr="Footer-Title-Slide2.png"/>
          <p:cNvPicPr>
            <a:picLocks noChangeAspect="1"/>
          </p:cNvPicPr>
          <p:nvPr userDrawn="1"/>
        </p:nvPicPr>
        <p:blipFill>
          <a:blip r:embed="rId2"/>
          <a:srcRect b="72484"/>
          <a:stretch>
            <a:fillRect/>
          </a:stretch>
        </p:blipFill>
        <p:spPr bwMode="auto">
          <a:xfrm>
            <a:off x="-3175" y="5840413"/>
            <a:ext cx="9159875" cy="1035050"/>
          </a:xfrm>
          <a:prstGeom prst="rect">
            <a:avLst/>
          </a:prstGeom>
          <a:noFill/>
          <a:ln w="9525">
            <a:noFill/>
            <a:miter lim="800000"/>
            <a:headEnd/>
            <a:tailEnd/>
          </a:ln>
        </p:spPr>
      </p:pic>
      <p:pic>
        <p:nvPicPr>
          <p:cNvPr id="6" name="Picture 7" descr="Vision2.jpg"/>
          <p:cNvPicPr>
            <a:picLocks noChangeAspect="1"/>
          </p:cNvPicPr>
          <p:nvPr userDrawn="1"/>
        </p:nvPicPr>
        <p:blipFill>
          <a:blip r:embed="rId3"/>
          <a:srcRect/>
          <a:stretch>
            <a:fillRect/>
          </a:stretch>
        </p:blipFill>
        <p:spPr bwMode="auto">
          <a:xfrm>
            <a:off x="4748213" y="1844675"/>
            <a:ext cx="4287837" cy="3860800"/>
          </a:xfrm>
          <a:prstGeom prst="rect">
            <a:avLst/>
          </a:prstGeom>
          <a:noFill/>
          <a:ln w="9525">
            <a:noFill/>
            <a:miter lim="800000"/>
            <a:headEnd/>
            <a:tailEnd/>
          </a:ln>
        </p:spPr>
      </p:pic>
      <p:pic>
        <p:nvPicPr>
          <p:cNvPr id="8" name="Picture 8" descr="Footer-Vision.png"/>
          <p:cNvPicPr>
            <a:picLocks noChangeAspect="1"/>
          </p:cNvPicPr>
          <p:nvPr userDrawn="1"/>
        </p:nvPicPr>
        <p:blipFill>
          <a:blip r:embed="rId4"/>
          <a:srcRect/>
          <a:stretch>
            <a:fillRect/>
          </a:stretch>
        </p:blipFill>
        <p:spPr bwMode="auto">
          <a:xfrm>
            <a:off x="420688" y="6169025"/>
            <a:ext cx="8472487" cy="715963"/>
          </a:xfrm>
          <a:prstGeom prst="rect">
            <a:avLst/>
          </a:prstGeom>
          <a:noFill/>
          <a:ln w="9525">
            <a:noFill/>
            <a:miter lim="800000"/>
            <a:headEnd/>
            <a:tailEnd/>
          </a:ln>
        </p:spPr>
      </p:pic>
      <p:cxnSp>
        <p:nvCxnSpPr>
          <p:cNvPr id="9" name="Straight Connector 9"/>
          <p:cNvCxnSpPr/>
          <p:nvPr userDrawn="1"/>
        </p:nvCxnSpPr>
        <p:spPr>
          <a:xfrm>
            <a:off x="539750" y="1628775"/>
            <a:ext cx="8064500" cy="0"/>
          </a:xfrm>
          <a:prstGeom prst="line">
            <a:avLst/>
          </a:prstGeom>
          <a:ln w="12700" cmpd="sng">
            <a:solidFill>
              <a:srgbClr val="332D7C"/>
            </a:solidFill>
          </a:ln>
          <a:effectLst/>
        </p:spPr>
        <p:style>
          <a:lnRef idx="2">
            <a:schemeClr val="accent1"/>
          </a:lnRef>
          <a:fillRef idx="0">
            <a:schemeClr val="accent1"/>
          </a:fillRef>
          <a:effectRef idx="1">
            <a:schemeClr val="accent1"/>
          </a:effectRef>
          <a:fontRef idx="minor">
            <a:schemeClr val="tx1"/>
          </a:fontRef>
        </p:style>
      </p:cxnSp>
      <p:sp>
        <p:nvSpPr>
          <p:cNvPr id="5" name="Title 1"/>
          <p:cNvSpPr>
            <a:spLocks noGrp="1"/>
          </p:cNvSpPr>
          <p:nvPr>
            <p:ph type="title"/>
          </p:nvPr>
        </p:nvSpPr>
        <p:spPr>
          <a:xfrm>
            <a:off x="457200" y="1052736"/>
            <a:ext cx="8229600" cy="576064"/>
          </a:xfrm>
          <a:prstGeom prst="rect">
            <a:avLst/>
          </a:prstGeom>
        </p:spPr>
        <p:txBody>
          <a:bodyPr vert="horz"/>
          <a:lstStyle>
            <a:lvl1pPr>
              <a:defRPr sz="2800">
                <a:solidFill>
                  <a:srgbClr val="332D7C"/>
                </a:solidFill>
              </a:defRPr>
            </a:lvl1pPr>
          </a:lstStyle>
          <a:p>
            <a:r>
              <a:rPr lang="en-US" dirty="0" smtClean="0"/>
              <a:t>Click to edit Master title style</a:t>
            </a:r>
            <a:endParaRPr lang="en-US" dirty="0"/>
          </a:p>
        </p:txBody>
      </p:sp>
      <p:sp>
        <p:nvSpPr>
          <p:cNvPr id="7" name="Text Placeholder 4"/>
          <p:cNvSpPr>
            <a:spLocks noGrp="1"/>
          </p:cNvSpPr>
          <p:nvPr>
            <p:ph type="body" sz="quarter" idx="10"/>
          </p:nvPr>
        </p:nvSpPr>
        <p:spPr>
          <a:xfrm>
            <a:off x="468313" y="1772816"/>
            <a:ext cx="4175695" cy="3816424"/>
          </a:xfrm>
          <a:prstGeom prst="rect">
            <a:avLst/>
          </a:prstGeom>
        </p:spPr>
        <p:txBody>
          <a:bodyPr vert="horz"/>
          <a:lstStyle>
            <a:lvl1pPr>
              <a:defRPr sz="1800" b="0" baseline="0"/>
            </a:lvl1pPr>
            <a:lvl2pPr marL="742950" indent="-285750">
              <a:buClr>
                <a:srgbClr val="332D7C"/>
              </a:buClr>
              <a:buFont typeface="Wingdings" charset="2"/>
              <a:buChar char="§"/>
              <a:defRPr sz="1800"/>
            </a:lvl2pPr>
            <a:lvl3pPr marL="1143000" indent="-228600">
              <a:buClr>
                <a:srgbClr val="332D7C"/>
              </a:buClr>
              <a:buFont typeface="Lucida Grande"/>
              <a:buChar char="-"/>
              <a:defRPr sz="1800"/>
            </a:lvl3pPr>
            <a:lvl4pPr marL="1657350" marR="0" indent="-285750" algn="l" defTabSz="914400" rtl="0" eaLnBrk="1" fontAlgn="auto" latinLnBrk="0" hangingPunct="1">
              <a:lnSpc>
                <a:spcPct val="100000"/>
              </a:lnSpc>
              <a:spcBef>
                <a:spcPct val="20000"/>
              </a:spcBef>
              <a:spcAft>
                <a:spcPts val="0"/>
              </a:spcAft>
              <a:buClr>
                <a:srgbClr val="332D7C"/>
              </a:buClr>
              <a:buSzPct val="100000"/>
              <a:buFont typeface="Lucida Grande"/>
              <a:buChar char="-"/>
              <a:tabLst/>
              <a:defRPr sz="1800" baseline="0"/>
            </a:lvl4pPr>
            <a:lvl5pPr marL="2114550" indent="-285750">
              <a:buClr>
                <a:srgbClr val="332D7C"/>
              </a:buClr>
              <a:buFont typeface="Lucida Grande"/>
              <a:buChar char="-"/>
              <a:defRPr sz="18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GB" dirty="0" smtClean="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ontent Slide (End)">
    <p:spTree>
      <p:nvGrpSpPr>
        <p:cNvPr id="1" name=""/>
        <p:cNvGrpSpPr/>
        <p:nvPr/>
      </p:nvGrpSpPr>
      <p:grpSpPr>
        <a:xfrm>
          <a:off x="0" y="0"/>
          <a:ext cx="0" cy="0"/>
          <a:chOff x="0" y="0"/>
          <a:chExt cx="0" cy="0"/>
        </a:xfrm>
      </p:grpSpPr>
      <p:pic>
        <p:nvPicPr>
          <p:cNvPr id="2" name="Picture 2" descr="Walsall-Healthcare-NHS-Trust-logo.png"/>
          <p:cNvPicPr>
            <a:picLocks noChangeAspect="1"/>
          </p:cNvPicPr>
          <p:nvPr userDrawn="1"/>
        </p:nvPicPr>
        <p:blipFill>
          <a:blip r:embed="rId2"/>
          <a:srcRect/>
          <a:stretch>
            <a:fillRect/>
          </a:stretch>
        </p:blipFill>
        <p:spPr bwMode="auto">
          <a:xfrm>
            <a:off x="2960688" y="3157538"/>
            <a:ext cx="3228975" cy="542925"/>
          </a:xfrm>
          <a:prstGeom prst="rect">
            <a:avLst/>
          </a:prstGeom>
          <a:noFill/>
          <a:ln w="9525">
            <a:noFill/>
            <a:miter lim="800000"/>
            <a:headEnd/>
            <a:tailEnd/>
          </a:ln>
        </p:spPr>
      </p:pic>
      <p:sp>
        <p:nvSpPr>
          <p:cNvPr id="3" name="Rectangle 3"/>
          <p:cNvSpPr/>
          <p:nvPr userDrawn="1"/>
        </p:nvSpPr>
        <p:spPr>
          <a:xfrm>
            <a:off x="5435600" y="188913"/>
            <a:ext cx="3529013" cy="792162"/>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a:no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40"/>
            <a:ext cx="7772400" cy="1470025"/>
          </a:xfrm>
        </p:spPr>
        <p:txBody>
          <a:bodyPr/>
          <a:lstStyle/>
          <a:p>
            <a:r>
              <a:rPr lang="en-US" dirty="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AEA785DE-C95B-4F96-8FC5-0975F3296AD3}" type="datetime1">
              <a:rPr lang="en-GB" smtClean="0">
                <a:solidFill>
                  <a:prstClr val="black">
                    <a:tint val="75000"/>
                  </a:prstClr>
                </a:solidFill>
              </a:rPr>
              <a:pPr/>
              <a:t>16/04/2019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E7A977-5243-473B-B856-DE12562BA25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484149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0703AB08-1B50-4159-86A9-5FB4B832EE10}" type="datetime1">
              <a:rPr lang="en-GB" smtClean="0">
                <a:solidFill>
                  <a:prstClr val="black">
                    <a:tint val="75000"/>
                  </a:prstClr>
                </a:solidFill>
              </a:rPr>
              <a:pPr/>
              <a:t>16/04/2019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E7A977-5243-473B-B856-DE12562BA25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9168055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7246FC7-E2F6-4C45-A8D7-DC2734681838}" type="datetime1">
              <a:rPr lang="en-GB" smtClean="0">
                <a:solidFill>
                  <a:prstClr val="black">
                    <a:tint val="75000"/>
                  </a:prstClr>
                </a:solidFill>
              </a:rPr>
              <a:pPr/>
              <a:t>16/04/2019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dirty="0">
              <a:solidFill>
                <a:prstClr val="black">
                  <a:tint val="75000"/>
                </a:prstClr>
              </a:solidFill>
            </a:endParaRPr>
          </a:p>
        </p:txBody>
      </p:sp>
      <p:sp>
        <p:nvSpPr>
          <p:cNvPr id="6" name="Slide Number Placeholder 5"/>
          <p:cNvSpPr>
            <a:spLocks noGrp="1"/>
          </p:cNvSpPr>
          <p:nvPr>
            <p:ph type="sldNum" sz="quarter" idx="12"/>
          </p:nvPr>
        </p:nvSpPr>
        <p:spPr/>
        <p:txBody>
          <a:bodyPr/>
          <a:lstStyle/>
          <a:p>
            <a:fld id="{61E7A977-5243-473B-B856-DE12562BA25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9631337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845EFD0C-61B7-4942-82BC-377A7BD6E64F}" type="datetime1">
              <a:rPr lang="en-GB" smtClean="0">
                <a:solidFill>
                  <a:prstClr val="black">
                    <a:tint val="75000"/>
                  </a:prstClr>
                </a:solidFill>
              </a:rPr>
              <a:pPr/>
              <a:t>16/04/2019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1E7A977-5243-473B-B856-DE12562BA25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11072901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45033"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3"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DD86E719-CB7F-4E42-B802-491C32C22B40}" type="datetime1">
              <a:rPr lang="en-GB" smtClean="0">
                <a:solidFill>
                  <a:prstClr val="black">
                    <a:tint val="75000"/>
                  </a:prstClr>
                </a:solidFill>
              </a:rPr>
              <a:pPr/>
              <a:t>16/04/2019</a:t>
            </a:fld>
            <a:endParaRPr lang="en-GB">
              <a:solidFill>
                <a:prstClr val="black">
                  <a:tint val="75000"/>
                </a:prstClr>
              </a:solidFill>
            </a:endParaRPr>
          </a:p>
        </p:txBody>
      </p:sp>
      <p:sp>
        <p:nvSpPr>
          <p:cNvPr id="8" name="Footer Placeholder 7"/>
          <p:cNvSpPr>
            <a:spLocks noGrp="1"/>
          </p:cNvSpPr>
          <p:nvPr>
            <p:ph type="ftr" sz="quarter" idx="11"/>
          </p:nvPr>
        </p:nvSpPr>
        <p:spPr/>
        <p:txBody>
          <a:bodyPr/>
          <a:lstStyle/>
          <a:p>
            <a:endParaRPr lang="en-GB">
              <a:solidFill>
                <a:prstClr val="black">
                  <a:tint val="75000"/>
                </a:prstClr>
              </a:solidFill>
            </a:endParaRPr>
          </a:p>
        </p:txBody>
      </p:sp>
      <p:sp>
        <p:nvSpPr>
          <p:cNvPr id="9" name="Slide Number Placeholder 8"/>
          <p:cNvSpPr>
            <a:spLocks noGrp="1"/>
          </p:cNvSpPr>
          <p:nvPr>
            <p:ph type="sldNum" sz="quarter" idx="12"/>
          </p:nvPr>
        </p:nvSpPr>
        <p:spPr/>
        <p:txBody>
          <a:bodyPr/>
          <a:lstStyle/>
          <a:p>
            <a:fld id="{61E7A977-5243-473B-B856-DE12562BA25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3525587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789821D4-EF76-446D-A127-29EFE1E3BC0D}" type="datetime1">
              <a:rPr lang="en-GB" smtClean="0">
                <a:solidFill>
                  <a:prstClr val="black">
                    <a:tint val="75000"/>
                  </a:prstClr>
                </a:solidFill>
              </a:rPr>
              <a:pPr/>
              <a:t>16/04/2019</a:t>
            </a:fld>
            <a:endParaRPr lang="en-GB">
              <a:solidFill>
                <a:prstClr val="black">
                  <a:tint val="75000"/>
                </a:prstClr>
              </a:solidFill>
            </a:endParaRPr>
          </a:p>
        </p:txBody>
      </p:sp>
      <p:sp>
        <p:nvSpPr>
          <p:cNvPr id="4" name="Footer Placeholder 3"/>
          <p:cNvSpPr>
            <a:spLocks noGrp="1"/>
          </p:cNvSpPr>
          <p:nvPr>
            <p:ph type="ftr" sz="quarter" idx="11"/>
          </p:nvPr>
        </p:nvSpPr>
        <p:spPr/>
        <p:txBody>
          <a:bodyPr/>
          <a:lstStyle/>
          <a:p>
            <a:endParaRPr lang="en-GB">
              <a:solidFill>
                <a:prstClr val="black">
                  <a:tint val="75000"/>
                </a:prstClr>
              </a:solidFill>
            </a:endParaRPr>
          </a:p>
        </p:txBody>
      </p:sp>
      <p:sp>
        <p:nvSpPr>
          <p:cNvPr id="5" name="Slide Number Placeholder 4"/>
          <p:cNvSpPr>
            <a:spLocks noGrp="1"/>
          </p:cNvSpPr>
          <p:nvPr>
            <p:ph type="sldNum" sz="quarter" idx="12"/>
          </p:nvPr>
        </p:nvSpPr>
        <p:spPr/>
        <p:txBody>
          <a:bodyPr/>
          <a:lstStyle/>
          <a:p>
            <a:fld id="{61E7A977-5243-473B-B856-DE12562BA25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4883106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8B00D40-A9AB-4805-AD8E-A5AB602FF6A8}" type="datetime1">
              <a:rPr lang="en-GB" smtClean="0">
                <a:solidFill>
                  <a:prstClr val="black">
                    <a:tint val="75000"/>
                  </a:prstClr>
                </a:solidFill>
              </a:rPr>
              <a:pPr/>
              <a:t>16/04/2019</a:t>
            </a:fld>
            <a:endParaRPr lang="en-GB">
              <a:solidFill>
                <a:prstClr val="black">
                  <a:tint val="75000"/>
                </a:prstClr>
              </a:solidFill>
            </a:endParaRPr>
          </a:p>
        </p:txBody>
      </p:sp>
      <p:sp>
        <p:nvSpPr>
          <p:cNvPr id="3" name="Footer Placeholder 2"/>
          <p:cNvSpPr>
            <a:spLocks noGrp="1"/>
          </p:cNvSpPr>
          <p:nvPr>
            <p:ph type="ftr" sz="quarter" idx="11"/>
          </p:nvPr>
        </p:nvSpPr>
        <p:spPr/>
        <p:txBody>
          <a:bodyPr/>
          <a:lstStyle/>
          <a:p>
            <a:endParaRPr lang="en-GB">
              <a:solidFill>
                <a:prstClr val="black">
                  <a:tint val="75000"/>
                </a:prstClr>
              </a:solidFill>
            </a:endParaRPr>
          </a:p>
        </p:txBody>
      </p:sp>
      <p:sp>
        <p:nvSpPr>
          <p:cNvPr id="4" name="Slide Number Placeholder 3"/>
          <p:cNvSpPr>
            <a:spLocks noGrp="1"/>
          </p:cNvSpPr>
          <p:nvPr>
            <p:ph type="sldNum" sz="quarter" idx="12"/>
          </p:nvPr>
        </p:nvSpPr>
        <p:spPr/>
        <p:txBody>
          <a:bodyPr/>
          <a:lstStyle/>
          <a:p>
            <a:fld id="{61E7A977-5243-473B-B856-DE12562BA25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265122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19" y="273049"/>
            <a:ext cx="3008313" cy="1162051"/>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6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19" y="1435104"/>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CEEA233-CA57-4BFE-B2E1-72ACB960EDE9}" type="datetime1">
              <a:rPr lang="en-GB" smtClean="0">
                <a:solidFill>
                  <a:prstClr val="black">
                    <a:tint val="75000"/>
                  </a:prstClr>
                </a:solidFill>
              </a:rPr>
              <a:pPr/>
              <a:t>16/04/2019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1E7A977-5243-473B-B856-DE12562BA25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0356734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9"/>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51"/>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23383BC-A781-4597-860E-7C065F4C5458}" type="datetime1">
              <a:rPr lang="en-GB" smtClean="0">
                <a:solidFill>
                  <a:prstClr val="black">
                    <a:tint val="75000"/>
                  </a:prstClr>
                </a:solidFill>
              </a:rPr>
              <a:pPr/>
              <a:t>16/04/2019</a:t>
            </a:fld>
            <a:endParaRPr lang="en-GB">
              <a:solidFill>
                <a:prstClr val="black">
                  <a:tint val="75000"/>
                </a:prstClr>
              </a:solidFill>
            </a:endParaRPr>
          </a:p>
        </p:txBody>
      </p:sp>
      <p:sp>
        <p:nvSpPr>
          <p:cNvPr id="6" name="Footer Placeholder 5"/>
          <p:cNvSpPr>
            <a:spLocks noGrp="1"/>
          </p:cNvSpPr>
          <p:nvPr>
            <p:ph type="ftr" sz="quarter" idx="11"/>
          </p:nvPr>
        </p:nvSpPr>
        <p:spPr/>
        <p:txBody>
          <a:bodyPr/>
          <a:lstStyle/>
          <a:p>
            <a:endParaRPr lang="en-GB">
              <a:solidFill>
                <a:prstClr val="black">
                  <a:tint val="75000"/>
                </a:prstClr>
              </a:solidFill>
            </a:endParaRPr>
          </a:p>
        </p:txBody>
      </p:sp>
      <p:sp>
        <p:nvSpPr>
          <p:cNvPr id="7" name="Slide Number Placeholder 6"/>
          <p:cNvSpPr>
            <a:spLocks noGrp="1"/>
          </p:cNvSpPr>
          <p:nvPr>
            <p:ph type="sldNum" sz="quarter" idx="12"/>
          </p:nvPr>
        </p:nvSpPr>
        <p:spPr/>
        <p:txBody>
          <a:bodyPr/>
          <a:lstStyle/>
          <a:p>
            <a:fld id="{61E7A977-5243-473B-B856-DE12562BA25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213309620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1F947451-7D9C-4ACE-AD8C-EF74C519E329}" type="datetime1">
              <a:rPr lang="en-GB" smtClean="0">
                <a:solidFill>
                  <a:prstClr val="black">
                    <a:tint val="75000"/>
                  </a:prstClr>
                </a:solidFill>
              </a:rPr>
              <a:pPr/>
              <a:t>16/04/2019</a:t>
            </a:fld>
            <a:endParaRPr lang="en-GB">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E7A977-5243-473B-B856-DE12562BA25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177264772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3FFA7379-51EB-4756-8644-4AFEE582E1E8}" type="datetime1">
              <a:rPr lang="en-GB" smtClean="0">
                <a:solidFill>
                  <a:prstClr val="black">
                    <a:tint val="75000"/>
                  </a:prstClr>
                </a:solidFill>
              </a:rPr>
              <a:pPr/>
              <a:t>16/04/2019</a:t>
            </a:fld>
            <a:endParaRPr lang="en-GB" dirty="0">
              <a:solidFill>
                <a:prstClr val="black">
                  <a:tint val="75000"/>
                </a:prstClr>
              </a:solidFill>
            </a:endParaRPr>
          </a:p>
        </p:txBody>
      </p:sp>
      <p:sp>
        <p:nvSpPr>
          <p:cNvPr id="5" name="Footer Placeholder 4"/>
          <p:cNvSpPr>
            <a:spLocks noGrp="1"/>
          </p:cNvSpPr>
          <p:nvPr>
            <p:ph type="ftr" sz="quarter" idx="11"/>
          </p:nvPr>
        </p:nvSpPr>
        <p:spPr/>
        <p:txBody>
          <a:bodyPr/>
          <a:lstStyle/>
          <a:p>
            <a:endParaRPr lang="en-GB">
              <a:solidFill>
                <a:prstClr val="black">
                  <a:tint val="75000"/>
                </a:prstClr>
              </a:solidFill>
            </a:endParaRPr>
          </a:p>
        </p:txBody>
      </p:sp>
      <p:sp>
        <p:nvSpPr>
          <p:cNvPr id="6" name="Slide Number Placeholder 5"/>
          <p:cNvSpPr>
            <a:spLocks noGrp="1"/>
          </p:cNvSpPr>
          <p:nvPr>
            <p:ph type="sldNum" sz="quarter" idx="12"/>
          </p:nvPr>
        </p:nvSpPr>
        <p:spPr/>
        <p:txBody>
          <a:bodyPr/>
          <a:lstStyle/>
          <a:p>
            <a:fld id="{61E7A977-5243-473B-B856-DE12562BA255}" type="slidenum">
              <a:rPr lang="en-GB" smtClean="0">
                <a:solidFill>
                  <a:prstClr val="black">
                    <a:tint val="75000"/>
                  </a:prstClr>
                </a:solidFill>
              </a:rPr>
              <a:pPr/>
              <a:t>‹#›</a:t>
            </a:fld>
            <a:endParaRPr lang="en-GB">
              <a:solidFill>
                <a:prstClr val="black">
                  <a:tint val="75000"/>
                </a:prstClr>
              </a:solidFill>
            </a:endParaRPr>
          </a:p>
        </p:txBody>
      </p:sp>
    </p:spTree>
    <p:extLst>
      <p:ext uri="{BB962C8B-B14F-4D97-AF65-F5344CB8AC3E}">
        <p14:creationId xmlns:p14="http://schemas.microsoft.com/office/powerpoint/2010/main" val="35883634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image" Target="../media/image17.jpeg"/><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image" Target="../media/image18.jpe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26" name="Picture 4" descr="Walsall-Healthcare-NHS-Trust-logo.png"/>
          <p:cNvPicPr>
            <a:picLocks noChangeAspect="1"/>
          </p:cNvPicPr>
          <p:nvPr userDrawn="1"/>
        </p:nvPicPr>
        <p:blipFill>
          <a:blip r:embed="rId18"/>
          <a:srcRect/>
          <a:stretch>
            <a:fillRect/>
          </a:stretch>
        </p:blipFill>
        <p:spPr bwMode="auto">
          <a:xfrm>
            <a:off x="5591175" y="333375"/>
            <a:ext cx="3228975" cy="541338"/>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 id="2147483689" r:id="rId13"/>
    <p:sldLayoutId id="2147483690" r:id="rId14"/>
    <p:sldLayoutId id="2147483691" r:id="rId15"/>
    <p:sldLayoutId id="2147483692" r:id="rId16"/>
  </p:sldLayoutIdLst>
  <p:hf sldNum="0" hdr="0" ftr="0" dt="0"/>
  <p:txStyles>
    <p:titleStyle>
      <a:lvl1pPr algn="l" rtl="0" eaLnBrk="0" fontAlgn="base" hangingPunct="0">
        <a:spcBef>
          <a:spcPct val="0"/>
        </a:spcBef>
        <a:spcAft>
          <a:spcPct val="0"/>
        </a:spcAft>
        <a:defRPr sz="4400" b="1" kern="1200">
          <a:solidFill>
            <a:srgbClr val="2157A3"/>
          </a:solidFill>
          <a:latin typeface="+mj-lt"/>
          <a:ea typeface="+mj-ea"/>
          <a:cs typeface="+mj-cs"/>
        </a:defRPr>
      </a:lvl1pPr>
      <a:lvl2pPr algn="l" rtl="0" eaLnBrk="0" fontAlgn="base" hangingPunct="0">
        <a:spcBef>
          <a:spcPct val="0"/>
        </a:spcBef>
        <a:spcAft>
          <a:spcPct val="0"/>
        </a:spcAft>
        <a:defRPr sz="4400" b="1">
          <a:solidFill>
            <a:srgbClr val="2157A3"/>
          </a:solidFill>
          <a:latin typeface="Arial" charset="0"/>
        </a:defRPr>
      </a:lvl2pPr>
      <a:lvl3pPr algn="l" rtl="0" eaLnBrk="0" fontAlgn="base" hangingPunct="0">
        <a:spcBef>
          <a:spcPct val="0"/>
        </a:spcBef>
        <a:spcAft>
          <a:spcPct val="0"/>
        </a:spcAft>
        <a:defRPr sz="4400" b="1">
          <a:solidFill>
            <a:srgbClr val="2157A3"/>
          </a:solidFill>
          <a:latin typeface="Arial" charset="0"/>
        </a:defRPr>
      </a:lvl3pPr>
      <a:lvl4pPr algn="l" rtl="0" eaLnBrk="0" fontAlgn="base" hangingPunct="0">
        <a:spcBef>
          <a:spcPct val="0"/>
        </a:spcBef>
        <a:spcAft>
          <a:spcPct val="0"/>
        </a:spcAft>
        <a:defRPr sz="4400" b="1">
          <a:solidFill>
            <a:srgbClr val="2157A3"/>
          </a:solidFill>
          <a:latin typeface="Arial" charset="0"/>
        </a:defRPr>
      </a:lvl4pPr>
      <a:lvl5pPr algn="l" rtl="0" eaLnBrk="0" fontAlgn="base" hangingPunct="0">
        <a:spcBef>
          <a:spcPct val="0"/>
        </a:spcBef>
        <a:spcAft>
          <a:spcPct val="0"/>
        </a:spcAft>
        <a:defRPr sz="4400" b="1">
          <a:solidFill>
            <a:srgbClr val="2157A3"/>
          </a:solidFill>
          <a:latin typeface="Arial" charset="0"/>
        </a:defRPr>
      </a:lvl5pPr>
      <a:lvl6pPr marL="457200" algn="l" rtl="0" fontAlgn="base">
        <a:spcBef>
          <a:spcPct val="0"/>
        </a:spcBef>
        <a:spcAft>
          <a:spcPct val="0"/>
        </a:spcAft>
        <a:defRPr sz="4400" b="1">
          <a:solidFill>
            <a:srgbClr val="2157A3"/>
          </a:solidFill>
          <a:latin typeface="Arial" charset="0"/>
        </a:defRPr>
      </a:lvl6pPr>
      <a:lvl7pPr marL="914400" algn="l" rtl="0" fontAlgn="base">
        <a:spcBef>
          <a:spcPct val="0"/>
        </a:spcBef>
        <a:spcAft>
          <a:spcPct val="0"/>
        </a:spcAft>
        <a:defRPr sz="4400" b="1">
          <a:solidFill>
            <a:srgbClr val="2157A3"/>
          </a:solidFill>
          <a:latin typeface="Arial" charset="0"/>
        </a:defRPr>
      </a:lvl7pPr>
      <a:lvl8pPr marL="1371600" algn="l" rtl="0" fontAlgn="base">
        <a:spcBef>
          <a:spcPct val="0"/>
        </a:spcBef>
        <a:spcAft>
          <a:spcPct val="0"/>
        </a:spcAft>
        <a:defRPr sz="4400" b="1">
          <a:solidFill>
            <a:srgbClr val="2157A3"/>
          </a:solidFill>
          <a:latin typeface="Arial" charset="0"/>
        </a:defRPr>
      </a:lvl8pPr>
      <a:lvl9pPr marL="1828800" algn="l" rtl="0" fontAlgn="base">
        <a:spcBef>
          <a:spcPct val="0"/>
        </a:spcBef>
        <a:spcAft>
          <a:spcPct val="0"/>
        </a:spcAft>
        <a:defRPr sz="4400" b="1">
          <a:solidFill>
            <a:srgbClr val="2157A3"/>
          </a:solidFill>
          <a:latin typeface="Arial" charset="0"/>
        </a:defRPr>
      </a:lvl9pPr>
    </p:titleStyle>
    <p:bodyStyle>
      <a:lvl1pPr algn="l" rtl="0" eaLnBrk="0" fontAlgn="base" hangingPunct="0">
        <a:spcBef>
          <a:spcPct val="20000"/>
        </a:spcBef>
        <a:spcAft>
          <a:spcPct val="0"/>
        </a:spcAft>
        <a:buFont typeface="Arial" charset="0"/>
        <a:defRPr sz="3200" b="1"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81E0994F-118A-4C5A-A0E6-0B790B24A5D2}" type="datetime1">
              <a:rPr lang="en-GB" smtClean="0">
                <a:solidFill>
                  <a:prstClr val="black">
                    <a:tint val="75000"/>
                  </a:prstClr>
                </a:solidFill>
                <a:latin typeface="Arial"/>
                <a:cs typeface="+mn-cs"/>
              </a:rPr>
              <a:pPr fontAlgn="auto">
                <a:spcBef>
                  <a:spcPts val="0"/>
                </a:spcBef>
                <a:spcAft>
                  <a:spcPts val="0"/>
                </a:spcAft>
              </a:pPr>
              <a:t>16/04/2019</a:t>
            </a:fld>
            <a:endParaRPr lang="en-GB">
              <a:solidFill>
                <a:prstClr val="black">
                  <a:tint val="75000"/>
                </a:prstClr>
              </a:solidFill>
              <a:latin typeface="Arial"/>
              <a:cs typeface="+mn-cs"/>
            </a:endParaRPr>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en-GB">
              <a:solidFill>
                <a:prstClr val="black">
                  <a:tint val="75000"/>
                </a:prstClr>
              </a:solidFill>
              <a:latin typeface="Arial"/>
              <a:cs typeface="+mn-cs"/>
            </a:endParaRPr>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61E7A977-5243-473B-B856-DE12562BA255}" type="slidenum">
              <a:rPr lang="en-GB" smtClean="0">
                <a:solidFill>
                  <a:prstClr val="black">
                    <a:tint val="75000"/>
                  </a:prstClr>
                </a:solidFill>
                <a:latin typeface="Arial"/>
                <a:cs typeface="+mn-cs"/>
              </a:rPr>
              <a:pPr fontAlgn="auto">
                <a:spcBef>
                  <a:spcPts val="0"/>
                </a:spcBef>
                <a:spcAft>
                  <a:spcPts val="0"/>
                </a:spcAft>
              </a:pPr>
              <a:t>‹#›</a:t>
            </a:fld>
            <a:endParaRPr lang="en-GB">
              <a:solidFill>
                <a:prstClr val="black">
                  <a:tint val="75000"/>
                </a:prstClr>
              </a:solidFill>
              <a:latin typeface="Arial"/>
              <a:cs typeface="+mn-cs"/>
            </a:endParaRPr>
          </a:p>
        </p:txBody>
      </p:sp>
      <p:pic>
        <p:nvPicPr>
          <p:cNvPr id="8" name="Picture 7" descr="presentationfront.jpg"/>
          <p:cNvPicPr>
            <a:picLocks noChangeAspect="1"/>
          </p:cNvPicPr>
          <p:nvPr/>
        </p:nvPicPr>
        <p:blipFill rotWithShape="1">
          <a:blip r:embed="rId13" cstate="print">
            <a:extLst>
              <a:ext uri="{28A0092B-C50C-407E-A947-70E740481C1C}">
                <a14:useLocalDpi xmlns:a14="http://schemas.microsoft.com/office/drawing/2010/main" val="0"/>
              </a:ext>
            </a:extLst>
          </a:blip>
          <a:srcRect b="83888"/>
          <a:stretch/>
        </p:blipFill>
        <p:spPr>
          <a:xfrm>
            <a:off x="0" y="2"/>
            <a:ext cx="9144000" cy="1104900"/>
          </a:xfrm>
          <a:prstGeom prst="rect">
            <a:avLst/>
          </a:prstGeom>
        </p:spPr>
      </p:pic>
      <p:pic>
        <p:nvPicPr>
          <p:cNvPr id="7" name="Picture 6" descr="Footer.jpg"/>
          <p:cNvPicPr>
            <a:picLocks noChangeAspect="1"/>
          </p:cNvPicPr>
          <p:nvPr/>
        </p:nvPicPr>
        <p:blipFill rotWithShape="1">
          <a:blip r:embed="rId14" cstate="print">
            <a:extLst>
              <a:ext uri="{28A0092B-C50C-407E-A947-70E740481C1C}">
                <a14:useLocalDpi xmlns:a14="http://schemas.microsoft.com/office/drawing/2010/main" val="0"/>
              </a:ext>
            </a:extLst>
          </a:blip>
          <a:srcRect b="7124"/>
          <a:stretch/>
        </p:blipFill>
        <p:spPr>
          <a:xfrm>
            <a:off x="0" y="5328096"/>
            <a:ext cx="9144000" cy="1552352"/>
          </a:xfrm>
          <a:prstGeom prst="rect">
            <a:avLst/>
          </a:prstGeom>
        </p:spPr>
      </p:pic>
    </p:spTree>
    <p:extLst>
      <p:ext uri="{BB962C8B-B14F-4D97-AF65-F5344CB8AC3E}">
        <p14:creationId xmlns:p14="http://schemas.microsoft.com/office/powerpoint/2010/main" val="1025492220"/>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nhs.uk/live-well/healthy-body/is-my-child-too-ill-for-school/" TargetMode="External"/><Relationship Id="rId7"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hyperlink" Target="https://walsallccg.nhs.uk/stay-well-walsall/nhs-services"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www.walsallhealthcare.nhs.uk/our-services/school-nursing/parents-and-carers/"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Content Placeholder 2"/>
          <p:cNvSpPr>
            <a:spLocks noGrp="1"/>
          </p:cNvSpPr>
          <p:nvPr>
            <p:ph idx="1"/>
          </p:nvPr>
        </p:nvSpPr>
        <p:spPr bwMode="auto">
          <a:xfrm>
            <a:off x="457200" y="2349500"/>
            <a:ext cx="8229600" cy="503238"/>
          </a:xfrm>
          <a:noFill/>
          <a:ln>
            <a:miter lim="800000"/>
            <a:headEnd/>
            <a:tailEnd/>
          </a:ln>
        </p:spPr>
        <p:txBody>
          <a:bodyPr wrap="square" numCol="1" anchor="t" anchorCtr="0" compatLnSpc="1">
            <a:prstTxWarp prst="textNoShape">
              <a:avLst/>
            </a:prstTxWarp>
          </a:bodyPr>
          <a:lstStyle/>
          <a:p>
            <a:pPr eaLnBrk="1" hangingPunct="1"/>
            <a:r>
              <a:rPr lang="en-GB" b="1" dirty="0" smtClean="0"/>
              <a:t>Supporting Your Child </a:t>
            </a:r>
            <a:endParaRPr lang="en-GB" b="1" dirty="0" smtClean="0"/>
          </a:p>
        </p:txBody>
      </p:sp>
      <p:sp>
        <p:nvSpPr>
          <p:cNvPr id="2" name="Title 1"/>
          <p:cNvSpPr>
            <a:spLocks noGrp="1"/>
          </p:cNvSpPr>
          <p:nvPr>
            <p:ph type="title"/>
          </p:nvPr>
        </p:nvSpPr>
        <p:spPr>
          <a:xfrm>
            <a:off x="467544" y="1700808"/>
            <a:ext cx="8229600" cy="576064"/>
          </a:xfrm>
        </p:spPr>
        <p:txBody>
          <a:bodyPr>
            <a:normAutofit fontScale="90000"/>
          </a:bodyPr>
          <a:lstStyle/>
          <a:p>
            <a:r>
              <a:rPr lang="en-GB" sz="3600" dirty="0" smtClean="0"/>
              <a:t>Moving </a:t>
            </a:r>
            <a:r>
              <a:rPr lang="en-GB" sz="3600" dirty="0"/>
              <a:t>from Nursery to Reception</a:t>
            </a:r>
            <a:r>
              <a:rPr lang="en-GB" dirty="0"/>
              <a:t/>
            </a:r>
            <a:br>
              <a:rPr lang="en-GB" dirty="0"/>
            </a:br>
            <a:endParaRPr lang="en-GB" dirty="0"/>
          </a:p>
        </p:txBody>
      </p:sp>
      <p:sp>
        <p:nvSpPr>
          <p:cNvPr id="3" name="TextBox 2"/>
          <p:cNvSpPr txBox="1"/>
          <p:nvPr/>
        </p:nvSpPr>
        <p:spPr>
          <a:xfrm>
            <a:off x="539552" y="3933056"/>
            <a:ext cx="3168352" cy="923330"/>
          </a:xfrm>
          <a:prstGeom prst="rect">
            <a:avLst/>
          </a:prstGeom>
          <a:noFill/>
        </p:spPr>
        <p:txBody>
          <a:bodyPr wrap="square" rtlCol="0">
            <a:spAutoFit/>
          </a:bodyPr>
          <a:lstStyle/>
          <a:p>
            <a:r>
              <a:rPr lang="en-GB" dirty="0" smtClean="0"/>
              <a:t>School Nursing Service</a:t>
            </a:r>
          </a:p>
          <a:p>
            <a:r>
              <a:rPr lang="en-GB" dirty="0" smtClean="0"/>
              <a:t>Walsall Healthcare NHS Trust</a:t>
            </a: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t>Are you ready for your child to start full time school?</a:t>
            </a:r>
            <a:endParaRPr lang="en-GB" sz="2400" dirty="0"/>
          </a:p>
        </p:txBody>
      </p:sp>
      <p:pic>
        <p:nvPicPr>
          <p:cNvPr id="1026" name="Picture 2" descr="C:\Users\sallyann.sutton\AppData\Local\Microsoft\Windows\INetCache\IE\MPHLQHP0\Gnome-face-worried.svg[1].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99592" y="2132856"/>
            <a:ext cx="3168352" cy="3168352"/>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C:\Users\sallyann.sutton\AppData\Local\Microsoft\Windows\INetCache\IE\NXI1TNI8\113622055[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76056" y="2204864"/>
            <a:ext cx="2592288" cy="2834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463467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How are you feeling? What are you thinking?</a:t>
            </a:r>
            <a:endParaRPr lang="en-GB" dirty="0"/>
          </a:p>
        </p:txBody>
      </p:sp>
      <p:sp>
        <p:nvSpPr>
          <p:cNvPr id="3" name="Text Placeholder 2"/>
          <p:cNvSpPr>
            <a:spLocks noGrp="1"/>
          </p:cNvSpPr>
          <p:nvPr>
            <p:ph type="body" sz="quarter" idx="10"/>
          </p:nvPr>
        </p:nvSpPr>
        <p:spPr/>
        <p:txBody>
          <a:bodyPr/>
          <a:lstStyle/>
          <a:p>
            <a:pPr marL="285750" indent="-285750">
              <a:buFont typeface="Arial" pitchFamily="34" charset="0"/>
              <a:buChar char="•"/>
            </a:pPr>
            <a:endParaRPr lang="en-US" b="1" dirty="0" smtClean="0"/>
          </a:p>
          <a:p>
            <a:pPr marL="285750" indent="-285750">
              <a:buFont typeface="Arial" pitchFamily="34" charset="0"/>
              <a:buChar char="•"/>
            </a:pPr>
            <a:r>
              <a:rPr lang="en-US" b="1" dirty="0" smtClean="0"/>
              <a:t>Check out your thinking</a:t>
            </a:r>
          </a:p>
          <a:p>
            <a:endParaRPr lang="en-US" b="1" dirty="0" smtClean="0"/>
          </a:p>
          <a:p>
            <a:pPr marL="285750" indent="-285750">
              <a:buFont typeface="Arial" pitchFamily="34" charset="0"/>
              <a:buChar char="•"/>
            </a:pPr>
            <a:r>
              <a:rPr lang="en-US" b="1" dirty="0" smtClean="0"/>
              <a:t>Maintaining </a:t>
            </a:r>
            <a:r>
              <a:rPr lang="en-US" b="1" dirty="0"/>
              <a:t>confidence and a positive </a:t>
            </a:r>
            <a:r>
              <a:rPr lang="en-US" b="1" dirty="0" smtClean="0"/>
              <a:t>outlook</a:t>
            </a:r>
          </a:p>
          <a:p>
            <a:endParaRPr lang="en-US" b="1" dirty="0" smtClean="0"/>
          </a:p>
          <a:p>
            <a:pPr marL="285750" indent="-285750">
              <a:buFont typeface="Arial" pitchFamily="34" charset="0"/>
              <a:buChar char="•"/>
            </a:pPr>
            <a:r>
              <a:rPr lang="en-GB" b="1" dirty="0" smtClean="0"/>
              <a:t>As the time nears, keep a check on your feelings </a:t>
            </a:r>
          </a:p>
          <a:p>
            <a:endParaRPr lang="en-GB" b="1" dirty="0"/>
          </a:p>
          <a:p>
            <a:endParaRPr lang="en-GB" b="1" dirty="0" smtClean="0"/>
          </a:p>
          <a:p>
            <a:endParaRPr lang="en-GB" b="1" dirty="0" smtClean="0"/>
          </a:p>
          <a:p>
            <a:r>
              <a:rPr lang="en-US" b="1" dirty="0" smtClean="0"/>
              <a:t>And finally, have </a:t>
            </a:r>
            <a:r>
              <a:rPr lang="en-US" b="1" dirty="0"/>
              <a:t>faith in your own competencies as a parent</a:t>
            </a:r>
            <a:endParaRPr lang="en-GB" b="1" dirty="0"/>
          </a:p>
        </p:txBody>
      </p:sp>
      <p:pic>
        <p:nvPicPr>
          <p:cNvPr id="2050" name="Picture 2" descr="C:\Users\sallyann.sutton\AppData\Local\Microsoft\Windows\INetCache\IE\CBX23BZ2\emotions[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16216" y="1844824"/>
            <a:ext cx="2229444" cy="2248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392042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prstGeom prst="rect">
            <a:avLst/>
          </a:prstGeom>
        </p:spPr>
        <p:txBody>
          <a:bodyPr/>
          <a:lstStyle/>
          <a:p>
            <a:r>
              <a:rPr lang="en-GB" sz="2000" dirty="0" smtClean="0"/>
              <a:t>What can parents do to help their child settle into full time school?</a:t>
            </a:r>
            <a:endParaRPr lang="en-GB" sz="2000" dirty="0"/>
          </a:p>
        </p:txBody>
      </p:sp>
      <p:sp>
        <p:nvSpPr>
          <p:cNvPr id="3" name="Text Placeholder 2"/>
          <p:cNvSpPr>
            <a:spLocks noGrp="1"/>
          </p:cNvSpPr>
          <p:nvPr>
            <p:ph type="body" sz="quarter" idx="10"/>
          </p:nvPr>
        </p:nvSpPr>
        <p:spPr>
          <a:xfrm>
            <a:off x="468313" y="1772816"/>
            <a:ext cx="4535735" cy="4032448"/>
          </a:xfrm>
        </p:spPr>
        <p:txBody>
          <a:bodyPr/>
          <a:lstStyle/>
          <a:p>
            <a:pPr marL="285750" indent="-285750">
              <a:buFont typeface="Arial" pitchFamily="34" charset="0"/>
              <a:buChar char="•"/>
            </a:pPr>
            <a:endParaRPr lang="en-GB" b="1" dirty="0" smtClean="0"/>
          </a:p>
          <a:p>
            <a:pPr marL="285750" indent="-285750">
              <a:buFont typeface="Arial" pitchFamily="34" charset="0"/>
              <a:buChar char="•"/>
            </a:pPr>
            <a:r>
              <a:rPr lang="en-GB" b="1" dirty="0" smtClean="0"/>
              <a:t>Remember to communicate with school</a:t>
            </a:r>
          </a:p>
          <a:p>
            <a:pPr marL="285750" indent="-285750">
              <a:buFont typeface="Arial" pitchFamily="34" charset="0"/>
              <a:buChar char="•"/>
            </a:pPr>
            <a:endParaRPr lang="en-GB" b="1" dirty="0"/>
          </a:p>
          <a:p>
            <a:pPr marL="285750" indent="-285750">
              <a:buFont typeface="Arial" pitchFamily="34" charset="0"/>
              <a:buChar char="•"/>
            </a:pPr>
            <a:r>
              <a:rPr lang="en-GB" b="1" dirty="0" smtClean="0"/>
              <a:t>Build up a picture of your child’s can do’s</a:t>
            </a:r>
          </a:p>
          <a:p>
            <a:endParaRPr lang="en-GB" b="1" dirty="0" smtClean="0"/>
          </a:p>
          <a:p>
            <a:pPr marL="285750" indent="-285750">
              <a:buFont typeface="Arial" pitchFamily="34" charset="0"/>
              <a:buChar char="•"/>
            </a:pPr>
            <a:r>
              <a:rPr lang="en-US" b="1" dirty="0"/>
              <a:t>Accepting a child’s strengths and </a:t>
            </a:r>
            <a:r>
              <a:rPr lang="en-US" b="1" dirty="0" smtClean="0"/>
              <a:t>difficulties</a:t>
            </a:r>
          </a:p>
          <a:p>
            <a:endParaRPr lang="en-US" b="1" dirty="0" smtClean="0"/>
          </a:p>
          <a:p>
            <a:pPr marL="285750" indent="-285750">
              <a:buFont typeface="Arial" pitchFamily="34" charset="0"/>
              <a:buChar char="•"/>
            </a:pPr>
            <a:r>
              <a:rPr lang="en-US" b="1" dirty="0"/>
              <a:t>Keep your focus on the child’s strengths </a:t>
            </a:r>
            <a:endParaRPr lang="en-US" dirty="0"/>
          </a:p>
          <a:p>
            <a:endParaRPr lang="en-US" b="1" dirty="0"/>
          </a:p>
          <a:p>
            <a:pPr marL="285750" indent="-285750">
              <a:buFont typeface="Arial" pitchFamily="34" charset="0"/>
              <a:buChar char="•"/>
            </a:pPr>
            <a:endParaRPr lang="en-GB" dirty="0"/>
          </a:p>
        </p:txBody>
      </p:sp>
      <p:pic>
        <p:nvPicPr>
          <p:cNvPr id="3074" name="Picture 2" descr="C:\Users\sallyann.sutton\AppData\Local\Microsoft\Windows\INetCache\IE\1B7ODX1M\cultfit-help[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2204864"/>
            <a:ext cx="3836200" cy="30689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25006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sz="2400" dirty="0" smtClean="0"/>
              <a:t>Life Skills that will help you child in full time school</a:t>
            </a:r>
            <a:endParaRPr lang="en-GB" sz="2400" dirty="0"/>
          </a:p>
        </p:txBody>
      </p:sp>
      <p:sp>
        <p:nvSpPr>
          <p:cNvPr id="3" name="Text Placeholder 2"/>
          <p:cNvSpPr>
            <a:spLocks noGrp="1"/>
          </p:cNvSpPr>
          <p:nvPr>
            <p:ph type="body" sz="quarter" idx="10"/>
          </p:nvPr>
        </p:nvSpPr>
        <p:spPr/>
        <p:txBody>
          <a:bodyPr/>
          <a:lstStyle/>
          <a:p>
            <a:endParaRPr lang="en-GB" dirty="0" smtClean="0"/>
          </a:p>
          <a:p>
            <a:pPr marL="285750" indent="-285750">
              <a:buFont typeface="Arial" pitchFamily="34" charset="0"/>
              <a:buChar char="•"/>
            </a:pPr>
            <a:r>
              <a:rPr lang="en-GB" dirty="0" smtClean="0"/>
              <a:t>Toileting</a:t>
            </a:r>
          </a:p>
          <a:p>
            <a:endParaRPr lang="en-GB" dirty="0" smtClean="0"/>
          </a:p>
          <a:p>
            <a:pPr marL="285750" indent="-285750">
              <a:buFont typeface="Arial" pitchFamily="34" charset="0"/>
              <a:buChar char="•"/>
            </a:pPr>
            <a:r>
              <a:rPr lang="en-GB" dirty="0" smtClean="0"/>
              <a:t>Meal time skills</a:t>
            </a:r>
          </a:p>
          <a:p>
            <a:endParaRPr lang="en-GB" dirty="0" smtClean="0"/>
          </a:p>
          <a:p>
            <a:pPr marL="285750" indent="-285750">
              <a:buFont typeface="Arial" pitchFamily="34" charset="0"/>
              <a:buChar char="•"/>
            </a:pPr>
            <a:r>
              <a:rPr lang="en-GB" dirty="0" smtClean="0"/>
              <a:t>Dressing </a:t>
            </a:r>
          </a:p>
          <a:p>
            <a:endParaRPr lang="en-GB" dirty="0" smtClean="0"/>
          </a:p>
          <a:p>
            <a:pPr marL="285750" indent="-285750">
              <a:buFont typeface="Arial" pitchFamily="34" charset="0"/>
              <a:buChar char="•"/>
            </a:pPr>
            <a:r>
              <a:rPr lang="en-GB" dirty="0" smtClean="0"/>
              <a:t>Making friends </a:t>
            </a:r>
          </a:p>
          <a:p>
            <a:endParaRPr lang="en-GB" dirty="0" smtClean="0"/>
          </a:p>
          <a:p>
            <a:pPr marL="285750" indent="-285750">
              <a:buFont typeface="Arial" pitchFamily="34" charset="0"/>
              <a:buChar char="•"/>
            </a:pPr>
            <a:r>
              <a:rPr lang="en-GB" dirty="0" smtClean="0"/>
              <a:t>Listening and talking (conversation)</a:t>
            </a:r>
          </a:p>
          <a:p>
            <a:endParaRPr lang="en-GB" dirty="0" smtClean="0"/>
          </a:p>
          <a:p>
            <a:pPr marL="285750" indent="-285750">
              <a:buFont typeface="Arial" pitchFamily="34" charset="0"/>
              <a:buChar char="•"/>
            </a:pPr>
            <a:r>
              <a:rPr lang="en-GB" dirty="0" smtClean="0"/>
              <a:t>Play and sharing  </a:t>
            </a:r>
            <a:endParaRPr lang="en-GB" dirty="0"/>
          </a:p>
        </p:txBody>
      </p:sp>
      <p:pic>
        <p:nvPicPr>
          <p:cNvPr id="4098" name="Picture 2" descr="C:\Users\sallyann.sutton\AppData\Local\Microsoft\Windows\INetCache\IE\715CCX6P\learn_play_grow[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765961" y="2060848"/>
            <a:ext cx="4378039" cy="32506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87310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Thinking about health</a:t>
            </a:r>
            <a:endParaRPr lang="en-GB" dirty="0"/>
          </a:p>
        </p:txBody>
      </p:sp>
      <p:sp>
        <p:nvSpPr>
          <p:cNvPr id="3" name="Text Placeholder 2"/>
          <p:cNvSpPr>
            <a:spLocks noGrp="1"/>
          </p:cNvSpPr>
          <p:nvPr>
            <p:ph type="body" sz="quarter" idx="10"/>
          </p:nvPr>
        </p:nvSpPr>
        <p:spPr/>
        <p:txBody>
          <a:bodyPr/>
          <a:lstStyle/>
          <a:p>
            <a:pPr marL="285750" indent="-285750">
              <a:buFont typeface="Arial" pitchFamily="34" charset="0"/>
              <a:buChar char="•"/>
            </a:pPr>
            <a:r>
              <a:rPr lang="en-GB" dirty="0" smtClean="0"/>
              <a:t>Immunisations</a:t>
            </a:r>
          </a:p>
          <a:p>
            <a:pPr marL="285750" indent="-285750">
              <a:buFont typeface="Arial" pitchFamily="34" charset="0"/>
              <a:buChar char="•"/>
            </a:pPr>
            <a:endParaRPr lang="en-GB" dirty="0"/>
          </a:p>
          <a:p>
            <a:pPr marL="285750" indent="-285750">
              <a:buFont typeface="Arial" pitchFamily="34" charset="0"/>
              <a:buChar char="•"/>
            </a:pPr>
            <a:r>
              <a:rPr lang="en-GB" dirty="0" smtClean="0"/>
              <a:t>Dental Health</a:t>
            </a:r>
          </a:p>
          <a:p>
            <a:pPr marL="285750" indent="-285750">
              <a:buFont typeface="Arial" pitchFamily="34" charset="0"/>
              <a:buChar char="•"/>
            </a:pPr>
            <a:endParaRPr lang="en-GB" dirty="0"/>
          </a:p>
          <a:p>
            <a:pPr marL="285750" indent="-285750">
              <a:buFont typeface="Arial" pitchFamily="34" charset="0"/>
              <a:buChar char="•"/>
            </a:pPr>
            <a:r>
              <a:rPr lang="en-GB" dirty="0" smtClean="0"/>
              <a:t>Opticians </a:t>
            </a:r>
          </a:p>
          <a:p>
            <a:pPr marL="285750" indent="-285750">
              <a:buFont typeface="Arial" pitchFamily="34" charset="0"/>
              <a:buChar char="•"/>
            </a:pPr>
            <a:endParaRPr lang="en-GB" dirty="0"/>
          </a:p>
          <a:p>
            <a:pPr marL="285750" indent="-285750">
              <a:buFont typeface="Arial" pitchFamily="34" charset="0"/>
              <a:buChar char="•"/>
            </a:pPr>
            <a:r>
              <a:rPr lang="en-GB" dirty="0" smtClean="0"/>
              <a:t>Too ill to go to school? </a:t>
            </a:r>
          </a:p>
          <a:p>
            <a:r>
              <a:rPr lang="en-GB" dirty="0">
                <a:hlinkClick r:id="rId3"/>
              </a:rPr>
              <a:t>https://www.nhs.uk/live-well/healthy-body/is-my-child-too-ill-for-school</a:t>
            </a:r>
            <a:r>
              <a:rPr lang="en-GB" dirty="0" smtClean="0">
                <a:hlinkClick r:id="rId3"/>
              </a:rPr>
              <a:t>/</a:t>
            </a:r>
            <a:endParaRPr lang="en-GB" dirty="0" smtClean="0"/>
          </a:p>
          <a:p>
            <a:endParaRPr lang="en-GB" dirty="0" smtClean="0"/>
          </a:p>
          <a:p>
            <a:pPr marL="285750" indent="-285750">
              <a:buFont typeface="Arial" pitchFamily="34" charset="0"/>
              <a:buChar char="•"/>
            </a:pPr>
            <a:r>
              <a:rPr lang="en-GB" dirty="0" smtClean="0"/>
              <a:t>Stay Well </a:t>
            </a:r>
            <a:r>
              <a:rPr lang="en-GB" dirty="0"/>
              <a:t>Walsall  - </a:t>
            </a:r>
            <a:r>
              <a:rPr lang="en-GB" dirty="0">
                <a:hlinkClick r:id="rId4"/>
              </a:rPr>
              <a:t>https://</a:t>
            </a:r>
            <a:r>
              <a:rPr lang="en-GB" dirty="0" smtClean="0">
                <a:hlinkClick r:id="rId4"/>
              </a:rPr>
              <a:t>walsallccg.nhs.uk/stay-well-walsall/nhs-services</a:t>
            </a:r>
            <a:endParaRPr lang="en-GB" dirty="0" smtClean="0"/>
          </a:p>
          <a:p>
            <a:endParaRPr lang="en-GB" dirty="0" smtClean="0"/>
          </a:p>
          <a:p>
            <a:pPr marL="285750" indent="-285750">
              <a:buFont typeface="Arial" pitchFamily="34" charset="0"/>
              <a:buChar char="•"/>
            </a:pPr>
            <a:endParaRPr lang="en-GB" dirty="0"/>
          </a:p>
          <a:p>
            <a:pPr marL="285750" indent="-285750">
              <a:buFont typeface="Arial" pitchFamily="34" charset="0"/>
              <a:buChar char="•"/>
            </a:pPr>
            <a:endParaRPr lang="en-GB" dirty="0" smtClean="0"/>
          </a:p>
          <a:p>
            <a:pPr marL="285750" indent="-285750">
              <a:buFont typeface="Arial" pitchFamily="34" charset="0"/>
              <a:buChar char="•"/>
            </a:pPr>
            <a:endParaRPr lang="en-GB" dirty="0"/>
          </a:p>
        </p:txBody>
      </p:sp>
      <p:pic>
        <p:nvPicPr>
          <p:cNvPr id="5123" name="Picture 3" descr="C:\Users\sallyann.sutton\AppData\Local\Microsoft\Windows\INetCache\IE\VJMRPKHU\happy-tooth-25586-212x300[1].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16016" y="2636912"/>
            <a:ext cx="1017713" cy="144016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sallyann.sutton\AppData\Local\Microsoft\Windows\INetCache\IE\141D8BZ9\influenza-2833622_640[1].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699792" y="1823411"/>
            <a:ext cx="2016224" cy="1383004"/>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C:\Users\sallyann.sutton\AppData\Local\Microsoft\Windows\INetCache\IE\NXI1TNI8\eyes-1398522962QpZ[1].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5868144" y="1844824"/>
            <a:ext cx="2287128" cy="12830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88357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School Nursing Service </a:t>
            </a:r>
            <a:endParaRPr lang="en-GB" dirty="0"/>
          </a:p>
        </p:txBody>
      </p:sp>
      <p:sp>
        <p:nvSpPr>
          <p:cNvPr id="3" name="Text Placeholder 2"/>
          <p:cNvSpPr>
            <a:spLocks noGrp="1"/>
          </p:cNvSpPr>
          <p:nvPr>
            <p:ph type="body" sz="quarter" idx="10"/>
          </p:nvPr>
        </p:nvSpPr>
        <p:spPr>
          <a:xfrm>
            <a:off x="467544" y="1628800"/>
            <a:ext cx="8207375" cy="3960440"/>
          </a:xfrm>
        </p:spPr>
        <p:txBody>
          <a:bodyPr/>
          <a:lstStyle/>
          <a:p>
            <a:pPr marL="285750" indent="-285750">
              <a:buFont typeface="Arial" pitchFamily="34" charset="0"/>
              <a:buChar char="•"/>
            </a:pPr>
            <a:r>
              <a:rPr lang="en-GB" dirty="0" smtClean="0"/>
              <a:t>School Nurses are trained Nurses with additional qualifications in supporting children and young people health and development </a:t>
            </a:r>
          </a:p>
          <a:p>
            <a:pPr marL="285750" indent="-285750">
              <a:buFont typeface="Arial" pitchFamily="34" charset="0"/>
              <a:buChar char="•"/>
            </a:pPr>
            <a:endParaRPr lang="en-GB" dirty="0"/>
          </a:p>
          <a:p>
            <a:pPr marL="285750" indent="-285750">
              <a:buFont typeface="Arial" pitchFamily="34" charset="0"/>
              <a:buChar char="•"/>
            </a:pPr>
            <a:r>
              <a:rPr lang="en-GB" dirty="0" smtClean="0"/>
              <a:t>Supported by wider team of nursery nurses, staff nurses, support workers and administrative staff</a:t>
            </a:r>
          </a:p>
          <a:p>
            <a:endParaRPr lang="en-GB" dirty="0" smtClean="0"/>
          </a:p>
          <a:p>
            <a:pPr marL="285750" indent="-285750">
              <a:buFont typeface="Arial" pitchFamily="34" charset="0"/>
              <a:buChar char="•"/>
            </a:pPr>
            <a:r>
              <a:rPr lang="en-GB" dirty="0" smtClean="0"/>
              <a:t>Every School has a Named School Nurse and work with schools to promote healthy lifestyles </a:t>
            </a:r>
          </a:p>
          <a:p>
            <a:endParaRPr lang="en-GB" dirty="0" smtClean="0"/>
          </a:p>
          <a:p>
            <a:pPr marL="285750" indent="-285750">
              <a:buFont typeface="Arial" pitchFamily="34" charset="0"/>
              <a:buChar char="•"/>
            </a:pPr>
            <a:r>
              <a:rPr lang="en-GB" smtClean="0"/>
              <a:t>We can</a:t>
            </a:r>
            <a:endParaRPr lang="en-GB" dirty="0" smtClean="0"/>
          </a:p>
          <a:p>
            <a:pPr marL="1085850" lvl="1" indent="-342900">
              <a:buFont typeface="Courier New" pitchFamily="49" charset="0"/>
              <a:buChar char="o"/>
            </a:pPr>
            <a:r>
              <a:rPr lang="en-GB" dirty="0" smtClean="0"/>
              <a:t>Offer advice on a range of health issues, </a:t>
            </a:r>
          </a:p>
          <a:p>
            <a:pPr marL="1085850" lvl="1" indent="-342900">
              <a:buFont typeface="Courier New" pitchFamily="49" charset="0"/>
              <a:buChar char="o"/>
            </a:pPr>
            <a:r>
              <a:rPr lang="en-GB" dirty="0" smtClean="0"/>
              <a:t>Offer Health reviews</a:t>
            </a:r>
          </a:p>
          <a:p>
            <a:pPr marL="1085850" lvl="1" indent="-342900">
              <a:buFont typeface="Courier New" pitchFamily="49" charset="0"/>
              <a:buChar char="o"/>
            </a:pPr>
            <a:r>
              <a:rPr lang="en-GB" dirty="0" smtClean="0"/>
              <a:t>Run groups and workshops on a range of health issues</a:t>
            </a:r>
          </a:p>
          <a:p>
            <a:pPr marL="1028700" lvl="1">
              <a:buFont typeface="Arial" pitchFamily="34" charset="0"/>
              <a:buChar char="•"/>
            </a:pPr>
            <a:endParaRPr lang="en-GB" dirty="0" smtClean="0"/>
          </a:p>
          <a:p>
            <a:pPr marL="285750" indent="-285750">
              <a:buFont typeface="Arial" pitchFamily="34" charset="0"/>
              <a:buChar char="•"/>
            </a:pPr>
            <a:endParaRPr lang="en-GB" dirty="0" smtClean="0"/>
          </a:p>
          <a:p>
            <a:pPr marL="285750" indent="-285750">
              <a:buFont typeface="Arial" pitchFamily="34" charset="0"/>
              <a:buChar char="•"/>
            </a:pPr>
            <a:endParaRPr lang="en-GB" dirty="0"/>
          </a:p>
        </p:txBody>
      </p:sp>
    </p:spTree>
    <p:extLst>
      <p:ext uri="{BB962C8B-B14F-4D97-AF65-F5344CB8AC3E}">
        <p14:creationId xmlns:p14="http://schemas.microsoft.com/office/powerpoint/2010/main" val="8094105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980728"/>
            <a:ext cx="8229600" cy="576064"/>
          </a:xfrm>
        </p:spPr>
        <p:txBody>
          <a:bodyPr/>
          <a:lstStyle/>
          <a:p>
            <a:r>
              <a:rPr lang="en-GB" dirty="0" smtClean="0"/>
              <a:t>Contact us</a:t>
            </a:r>
            <a:endParaRPr lang="en-GB" dirty="0"/>
          </a:p>
        </p:txBody>
      </p:sp>
      <p:sp>
        <p:nvSpPr>
          <p:cNvPr id="4" name="Text Placeholder 3"/>
          <p:cNvSpPr>
            <a:spLocks noGrp="1"/>
          </p:cNvSpPr>
          <p:nvPr>
            <p:ph type="body" sz="half" idx="4294967295"/>
          </p:nvPr>
        </p:nvSpPr>
        <p:spPr>
          <a:xfrm>
            <a:off x="395536" y="1700808"/>
            <a:ext cx="8424936" cy="3528393"/>
          </a:xfrm>
          <a:prstGeom prst="rect">
            <a:avLst/>
          </a:prstGeom>
        </p:spPr>
        <p:txBody>
          <a:bodyPr>
            <a:noAutofit/>
          </a:bodyPr>
          <a:lstStyle/>
          <a:p>
            <a:pPr algn="ctr"/>
            <a:r>
              <a:rPr lang="en-US" sz="2400" u="sng" dirty="0" smtClean="0">
                <a:solidFill>
                  <a:schemeClr val="tx2">
                    <a:lumMod val="60000"/>
                    <a:lumOff val="40000"/>
                  </a:schemeClr>
                </a:solidFill>
              </a:rPr>
              <a:t>Single </a:t>
            </a:r>
            <a:r>
              <a:rPr lang="en-US" sz="2400" u="sng" dirty="0">
                <a:solidFill>
                  <a:schemeClr val="tx2">
                    <a:lumMod val="60000"/>
                    <a:lumOff val="40000"/>
                  </a:schemeClr>
                </a:solidFill>
              </a:rPr>
              <a:t>point of </a:t>
            </a:r>
            <a:r>
              <a:rPr lang="en-US" sz="2400" u="sng" dirty="0" smtClean="0">
                <a:solidFill>
                  <a:schemeClr val="tx2">
                    <a:lumMod val="60000"/>
                    <a:lumOff val="40000"/>
                  </a:schemeClr>
                </a:solidFill>
              </a:rPr>
              <a:t>access    </a:t>
            </a:r>
          </a:p>
          <a:p>
            <a:pPr algn="ctr"/>
            <a:r>
              <a:rPr lang="en-US" sz="2400" dirty="0" smtClean="0"/>
              <a:t>Tel</a:t>
            </a:r>
            <a:r>
              <a:rPr lang="en-US" sz="2400" dirty="0"/>
              <a:t>: 01922 </a:t>
            </a:r>
            <a:r>
              <a:rPr lang="en-US" sz="2400" dirty="0" smtClean="0"/>
              <a:t>423349</a:t>
            </a:r>
          </a:p>
          <a:p>
            <a:pPr algn="ctr"/>
            <a:r>
              <a:rPr lang="en-US" sz="2400" dirty="0"/>
              <a:t>Email: schoolnursingadmin.walsall@nhs.net</a:t>
            </a:r>
          </a:p>
          <a:p>
            <a:pPr algn="ctr"/>
            <a:r>
              <a:rPr lang="en-US" sz="2400" dirty="0"/>
              <a:t> Twitter: @</a:t>
            </a:r>
            <a:r>
              <a:rPr lang="en-US" sz="2400" dirty="0" err="1"/>
              <a:t>SchoolNWalsall</a:t>
            </a:r>
            <a:endParaRPr lang="en-US" sz="2400" dirty="0"/>
          </a:p>
          <a:p>
            <a:pPr algn="ctr"/>
            <a:r>
              <a:rPr lang="en-US" sz="2400" dirty="0"/>
              <a:t>Parent Chat Health: 07520 634 909 </a:t>
            </a:r>
          </a:p>
          <a:p>
            <a:pPr algn="ctr"/>
            <a:endParaRPr lang="en-US" sz="2400" dirty="0"/>
          </a:p>
          <a:p>
            <a:pPr algn="ctr"/>
            <a:r>
              <a:rPr lang="en-US" sz="2400" dirty="0" smtClean="0"/>
              <a:t>School </a:t>
            </a:r>
            <a:r>
              <a:rPr lang="en-US" sz="2400" dirty="0"/>
              <a:t>Nurse Webpage: </a:t>
            </a:r>
            <a:r>
              <a:rPr lang="en-US" sz="2400" dirty="0">
                <a:hlinkClick r:id="rId2"/>
              </a:rPr>
              <a:t>https://www.walsallhealthcare.nhs.uk/our-services/school-nursing/parents-and-carers</a:t>
            </a:r>
            <a:r>
              <a:rPr lang="en-US" sz="2400" dirty="0" smtClean="0">
                <a:hlinkClick r:id="rId2"/>
              </a:rPr>
              <a:t>/</a:t>
            </a:r>
            <a:endParaRPr lang="en-US" sz="2400" dirty="0" smtClean="0"/>
          </a:p>
          <a:p>
            <a:pPr algn="ctr"/>
            <a:r>
              <a:rPr lang="en-US" sz="2400" dirty="0" smtClean="0"/>
              <a:t> </a:t>
            </a:r>
            <a:endParaRPr lang="en-US" sz="2400" dirty="0"/>
          </a:p>
          <a:p>
            <a:pPr algn="ctr"/>
            <a:endParaRPr lang="en-GB" sz="2400" dirty="0"/>
          </a:p>
        </p:txBody>
      </p:sp>
    </p:spTree>
    <p:extLst>
      <p:ext uri="{BB962C8B-B14F-4D97-AF65-F5344CB8AC3E}">
        <p14:creationId xmlns:p14="http://schemas.microsoft.com/office/powerpoint/2010/main" val="2324871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4294967295"/>
          </p:nvPr>
        </p:nvSpPr>
        <p:spPr>
          <a:xfrm>
            <a:off x="1475656" y="1916832"/>
            <a:ext cx="5803032" cy="4032449"/>
          </a:xfrm>
          <a:prstGeom prst="rect">
            <a:avLst/>
          </a:prstGeom>
        </p:spPr>
        <p:txBody>
          <a:bodyPr/>
          <a:lstStyle/>
          <a:p>
            <a:pPr algn="ctr"/>
            <a:r>
              <a:rPr lang="en-GB" sz="7200" dirty="0">
                <a:solidFill>
                  <a:srgbClr val="1F497D"/>
                </a:solidFill>
                <a:latin typeface="Arial"/>
                <a:ea typeface="+mj-ea"/>
                <a:cs typeface="Arial"/>
              </a:rPr>
              <a:t>Any </a:t>
            </a:r>
            <a:r>
              <a:rPr lang="en-GB" sz="7200" dirty="0" smtClean="0">
                <a:solidFill>
                  <a:srgbClr val="1F497D"/>
                </a:solidFill>
                <a:latin typeface="Arial"/>
                <a:ea typeface="+mj-ea"/>
                <a:cs typeface="Arial"/>
              </a:rPr>
              <a:t>Questions?</a:t>
            </a:r>
          </a:p>
          <a:p>
            <a:pPr algn="ctr"/>
            <a:endParaRPr lang="en-GB" dirty="0"/>
          </a:p>
        </p:txBody>
      </p:sp>
    </p:spTree>
    <p:extLst>
      <p:ext uri="{BB962C8B-B14F-4D97-AF65-F5344CB8AC3E}">
        <p14:creationId xmlns:p14="http://schemas.microsoft.com/office/powerpoint/2010/main" val="1760638971"/>
      </p:ext>
    </p:extLst>
  </p:cSld>
  <p:clrMapOvr>
    <a:masterClrMapping/>
  </p:clrMapOvr>
  <p:timing>
    <p:tnLst>
      <p:par>
        <p:cTn id="1" dur="indefinite" restart="never" nodeType="tmRoot"/>
      </p:par>
    </p:tnLst>
  </p:timing>
</p:sld>
</file>

<file path=ppt/theme/theme1.xml><?xml version="1.0" encoding="utf-8"?>
<a:theme xmlns:a="http://schemas.openxmlformats.org/drawingml/2006/main" name="6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7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13845</TotalTime>
  <Words>417</Words>
  <Application>Microsoft Office PowerPoint</Application>
  <PresentationFormat>On-screen Show (4:3)</PresentationFormat>
  <Paragraphs>101</Paragraphs>
  <Slides>9</Slides>
  <Notes>4</Notes>
  <HiddenSlides>0</HiddenSlides>
  <MMClips>0</MMClips>
  <ScaleCrop>false</ScaleCrop>
  <HeadingPairs>
    <vt:vector size="4" baseType="variant">
      <vt:variant>
        <vt:lpstr>Theme</vt:lpstr>
      </vt:variant>
      <vt:variant>
        <vt:i4>2</vt:i4>
      </vt:variant>
      <vt:variant>
        <vt:lpstr>Slide Titles</vt:lpstr>
      </vt:variant>
      <vt:variant>
        <vt:i4>9</vt:i4>
      </vt:variant>
    </vt:vector>
  </HeadingPairs>
  <TitlesOfParts>
    <vt:vector size="11" baseType="lpstr">
      <vt:lpstr>6_Custom Design</vt:lpstr>
      <vt:lpstr>7_Custom Design</vt:lpstr>
      <vt:lpstr>Moving from Nursery to Reception </vt:lpstr>
      <vt:lpstr>Are you ready for your child to start full time school?</vt:lpstr>
      <vt:lpstr>How are you feeling? What are you thinking?</vt:lpstr>
      <vt:lpstr>What can parents do to help their child settle into full time school?</vt:lpstr>
      <vt:lpstr>Life Skills that will help you child in full time school</vt:lpstr>
      <vt:lpstr>Thinking about health</vt:lpstr>
      <vt:lpstr>School Nursing Service </vt:lpstr>
      <vt:lpstr>Contact us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Lorem ipsum dolor sit amet</dc:title>
  <dc:creator>Foster David (RBK) Walsall Healthcare NHS Trust</dc:creator>
  <cp:lastModifiedBy>Sutton Sallyann (RBK) Walsall Healthcare NHS Trust</cp:lastModifiedBy>
  <cp:revision>487</cp:revision>
  <cp:lastPrinted>2018-03-08T13:20:54Z</cp:lastPrinted>
  <dcterms:created xsi:type="dcterms:W3CDTF">2016-07-18T13:34:03Z</dcterms:created>
  <dcterms:modified xsi:type="dcterms:W3CDTF">2019-04-16T15:51:45Z</dcterms:modified>
</cp:coreProperties>
</file>