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8" r:id="rId2"/>
    <p:sldId id="266" r:id="rId3"/>
    <p:sldId id="268" r:id="rId4"/>
    <p:sldId id="269" r:id="rId5"/>
    <p:sldId id="270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67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Twinkl" panose="020B0604020202020204" charset="0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884C"/>
    <a:srgbClr val="7CCCBF"/>
    <a:srgbClr val="E94E13"/>
    <a:srgbClr val="F8BD95"/>
    <a:srgbClr val="327E71"/>
    <a:srgbClr val="21534B"/>
    <a:srgbClr val="18A0DB"/>
    <a:srgbClr val="DE1E5A"/>
    <a:srgbClr val="BC0105"/>
    <a:srgbClr val="4DB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3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416" y="84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01/04/2022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life-skills-children-with-additional-needs-send-support-behaviour-health-and-wellbeing-parents/building-resilience-and-self-esteem-mental-health-and-wellbeing-support-behaviour-health-and-wellbeing-parents/growth-mindset-parents-infants-5-7-behaviour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life-skills-children-with-additional-needs-send-support-behaviour-health-and-wellbeing-parents/building-resilience-and-self-esteem-mental-health-and-wellbeing-support-behaviour-health-and-wellbeing-parents/growth-mindset-parents-infants-5-7-behaviou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261B10B2-1D10-4480-A762-173873B44464}"/>
              </a:ext>
            </a:extLst>
          </p:cNvPr>
          <p:cNvSpPr/>
          <p:nvPr userDrawn="1"/>
        </p:nvSpPr>
        <p:spPr>
          <a:xfrm>
            <a:off x="7921951" y="5879507"/>
            <a:ext cx="1102408" cy="837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1275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0191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08B221A6-144F-45D1-BA1E-20D7BCCA3472}"/>
              </a:ext>
            </a:extLst>
          </p:cNvPr>
          <p:cNvSpPr/>
          <p:nvPr userDrawn="1"/>
        </p:nvSpPr>
        <p:spPr>
          <a:xfrm>
            <a:off x="7921951" y="5879507"/>
            <a:ext cx="1102408" cy="837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8" r:id="rId4"/>
    <p:sldLayoutId id="2147483663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475CB82-79CF-4937-9C3C-4F193791CDCD}"/>
              </a:ext>
            </a:extLst>
          </p:cNvPr>
          <p:cNvSpPr/>
          <p:nvPr/>
        </p:nvSpPr>
        <p:spPr>
          <a:xfrm>
            <a:off x="1755475" y="323004"/>
            <a:ext cx="5538159" cy="914400"/>
          </a:xfrm>
          <a:prstGeom prst="roundRect">
            <a:avLst/>
          </a:prstGeom>
          <a:solidFill>
            <a:srgbClr val="327E7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729EFB-B2D8-4C3D-A5C2-8E303F30A3F3}"/>
              </a:ext>
            </a:extLst>
          </p:cNvPr>
          <p:cNvSpPr txBox="1"/>
          <p:nvPr/>
        </p:nvSpPr>
        <p:spPr>
          <a:xfrm>
            <a:off x="2001327" y="1449462"/>
            <a:ext cx="5167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 mental attitude that determines how you will interpret and respond to situations.</a:t>
            </a:r>
            <a:endParaRPr lang="en-AU" sz="200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6B9FCF6-895E-4D87-978A-D14718AC43E2}"/>
              </a:ext>
            </a:extLst>
          </p:cNvPr>
          <p:cNvSpPr/>
          <p:nvPr/>
        </p:nvSpPr>
        <p:spPr>
          <a:xfrm>
            <a:off x="-158260" y="2534483"/>
            <a:ext cx="8067360" cy="2286000"/>
          </a:xfrm>
          <a:prstGeom prst="roundRect">
            <a:avLst>
              <a:gd name="adj" fmla="val 7988"/>
            </a:avLst>
          </a:prstGeom>
          <a:solidFill>
            <a:srgbClr val="E94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D89532-181F-4E35-BEA8-C693C89C6C0D}"/>
              </a:ext>
            </a:extLst>
          </p:cNvPr>
          <p:cNvSpPr/>
          <p:nvPr/>
        </p:nvSpPr>
        <p:spPr>
          <a:xfrm>
            <a:off x="1630392" y="189781"/>
            <a:ext cx="5538159" cy="9144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08D64-B99A-46EA-8910-7B116038F270}"/>
              </a:ext>
            </a:extLst>
          </p:cNvPr>
          <p:cNvSpPr txBox="1"/>
          <p:nvPr/>
        </p:nvSpPr>
        <p:spPr>
          <a:xfrm>
            <a:off x="1932316" y="189781"/>
            <a:ext cx="493430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E94E13"/>
                  </a:solidFill>
                </a:ln>
                <a:solidFill>
                  <a:srgbClr val="F8BD95"/>
                </a:solidFill>
              </a:rPr>
              <a:t>Mindset</a:t>
            </a:r>
            <a:r>
              <a:rPr lang="en-US" sz="5400" b="1" dirty="0">
                <a:ln>
                  <a:solidFill>
                    <a:srgbClr val="E94E13"/>
                  </a:solidFill>
                </a:ln>
              </a:rPr>
              <a:t> </a:t>
            </a:r>
            <a:endParaRPr lang="en-AU" sz="5400" b="1" dirty="0">
              <a:ln>
                <a:solidFill>
                  <a:srgbClr val="E94E13"/>
                </a:solidFill>
              </a:ln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962EBBD-5557-4EA7-A9E5-BBD2DF5ABCE7}"/>
              </a:ext>
            </a:extLst>
          </p:cNvPr>
          <p:cNvSpPr/>
          <p:nvPr/>
        </p:nvSpPr>
        <p:spPr>
          <a:xfrm>
            <a:off x="-215662" y="2407431"/>
            <a:ext cx="7979435" cy="2286000"/>
          </a:xfrm>
          <a:prstGeom prst="roundRect">
            <a:avLst>
              <a:gd name="adj" fmla="val 7988"/>
            </a:avLst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97D960-C323-485E-8A5D-6AFB9348EFCC}"/>
              </a:ext>
            </a:extLst>
          </p:cNvPr>
          <p:cNvSpPr txBox="1"/>
          <p:nvPr/>
        </p:nvSpPr>
        <p:spPr>
          <a:xfrm>
            <a:off x="1337093" y="2656964"/>
            <a:ext cx="6426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Today we are going to think about mindset.</a:t>
            </a:r>
            <a:endParaRPr lang="en-AU" dirty="0"/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245BB943-B8D6-4778-B2C7-8FB86C3C76FD}"/>
              </a:ext>
            </a:extLst>
          </p:cNvPr>
          <p:cNvSpPr/>
          <p:nvPr/>
        </p:nvSpPr>
        <p:spPr>
          <a:xfrm>
            <a:off x="854013" y="2707772"/>
            <a:ext cx="370936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FEC05C21-4CBF-40DC-92F2-B09B0809EEF3}"/>
              </a:ext>
            </a:extLst>
          </p:cNvPr>
          <p:cNvSpPr/>
          <p:nvPr/>
        </p:nvSpPr>
        <p:spPr>
          <a:xfrm>
            <a:off x="854013" y="3279896"/>
            <a:ext cx="370936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Cloud 19">
            <a:extLst>
              <a:ext uri="{FF2B5EF4-FFF2-40B4-BE49-F238E27FC236}">
                <a16:creationId xmlns:a16="http://schemas.microsoft.com/office/drawing/2014/main" id="{6EB95216-B4B4-402F-BC7A-EFD0D1DD1714}"/>
              </a:ext>
            </a:extLst>
          </p:cNvPr>
          <p:cNvSpPr/>
          <p:nvPr/>
        </p:nvSpPr>
        <p:spPr>
          <a:xfrm>
            <a:off x="832897" y="3852020"/>
            <a:ext cx="370936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B6D590-EA21-4CE8-8C52-8351A1035F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077" y="4890888"/>
            <a:ext cx="1398696" cy="25072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11AE25-3CDC-488A-9D47-8E3D69144A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71" y="4912929"/>
            <a:ext cx="1449184" cy="24954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3EF3C0-6FBB-429E-BCD4-1F3B4EDA45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669" y="4866589"/>
            <a:ext cx="1410741" cy="264559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008050E-9962-4AF5-93DF-FDA2ECF4F03D}"/>
              </a:ext>
            </a:extLst>
          </p:cNvPr>
          <p:cNvSpPr txBox="1"/>
          <p:nvPr/>
        </p:nvSpPr>
        <p:spPr>
          <a:xfrm>
            <a:off x="1337093" y="3229880"/>
            <a:ext cx="6426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Your mindset is all about your attitude.</a:t>
            </a:r>
            <a:endParaRPr lang="en-A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7BE217-F4C7-413A-BB27-EBB04DF73C4D}"/>
              </a:ext>
            </a:extLst>
          </p:cNvPr>
          <p:cNvSpPr txBox="1"/>
          <p:nvPr/>
        </p:nvSpPr>
        <p:spPr>
          <a:xfrm>
            <a:off x="1337093" y="3779830"/>
            <a:ext cx="6426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 is about how you think and feel, rather than what you can or cannot do.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6588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" grpId="0" animBg="1"/>
      <p:bldP spid="6" grpId="0"/>
      <p:bldP spid="18" grpId="0" animBg="1"/>
      <p:bldP spid="19" grpId="0" animBg="1"/>
      <p:bldP spid="20" grpId="0" animBg="1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BDC0C8D-D728-46AF-B8C3-59DB799A5AED}"/>
              </a:ext>
            </a:extLst>
          </p:cNvPr>
          <p:cNvSpPr/>
          <p:nvPr/>
        </p:nvSpPr>
        <p:spPr>
          <a:xfrm>
            <a:off x="-182811" y="958985"/>
            <a:ext cx="8067360" cy="1465829"/>
          </a:xfrm>
          <a:prstGeom prst="roundRect">
            <a:avLst>
              <a:gd name="adj" fmla="val 7988"/>
            </a:avLst>
          </a:prstGeom>
          <a:solidFill>
            <a:srgbClr val="E94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D222A46-9505-448A-A72A-B4B6FFEA778D}"/>
              </a:ext>
            </a:extLst>
          </p:cNvPr>
          <p:cNvSpPr/>
          <p:nvPr/>
        </p:nvSpPr>
        <p:spPr>
          <a:xfrm>
            <a:off x="-215662" y="828798"/>
            <a:ext cx="7979435" cy="1465829"/>
          </a:xfrm>
          <a:prstGeom prst="roundRect">
            <a:avLst>
              <a:gd name="adj" fmla="val 7988"/>
            </a:avLst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97D960-C323-485E-8A5D-6AFB9348EFCC}"/>
              </a:ext>
            </a:extLst>
          </p:cNvPr>
          <p:cNvSpPr txBox="1"/>
          <p:nvPr/>
        </p:nvSpPr>
        <p:spPr>
          <a:xfrm>
            <a:off x="1354340" y="1093972"/>
            <a:ext cx="5227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Babies are always trying new things.</a:t>
            </a:r>
            <a:endParaRPr lang="en-AU" dirty="0"/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245BB943-B8D6-4778-B2C7-8FB86C3C76FD}"/>
              </a:ext>
            </a:extLst>
          </p:cNvPr>
          <p:cNvSpPr/>
          <p:nvPr/>
        </p:nvSpPr>
        <p:spPr>
          <a:xfrm>
            <a:off x="836756" y="1136391"/>
            <a:ext cx="370936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FEC05C21-4CBF-40DC-92F2-B09B0809EEF3}"/>
              </a:ext>
            </a:extLst>
          </p:cNvPr>
          <p:cNvSpPr/>
          <p:nvPr/>
        </p:nvSpPr>
        <p:spPr>
          <a:xfrm>
            <a:off x="836756" y="1683348"/>
            <a:ext cx="370936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3BE57-EFDC-41EB-BB84-B7140E82C0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68" y="3601544"/>
            <a:ext cx="7988061" cy="27433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5DB14E-3112-4353-B80F-58983CEE23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71" y="2593995"/>
            <a:ext cx="1183343" cy="17950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49117AB-C90A-4ADC-A336-DDC5D94571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769" y="3188582"/>
            <a:ext cx="1430372" cy="21348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8EFCBF0-9CF4-4023-BE1A-06FFD4504B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93141" y="2555001"/>
            <a:ext cx="1430369" cy="213486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30AB090-1F38-4C55-B106-562D838B0B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75" y="4071052"/>
            <a:ext cx="2700018" cy="19005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E2D941-B25D-4EF3-8501-AE616E5BD4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214" y="4071050"/>
            <a:ext cx="2777527" cy="19005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4A25AD0-09E0-4932-AB6E-84E5A2CF9D1B}"/>
              </a:ext>
            </a:extLst>
          </p:cNvPr>
          <p:cNvSpPr txBox="1"/>
          <p:nvPr/>
        </p:nvSpPr>
        <p:spPr>
          <a:xfrm>
            <a:off x="1354339" y="1639581"/>
            <a:ext cx="5227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They have to learn to do everything!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0659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6" grpId="0"/>
      <p:bldP spid="18" grpId="0" animBg="1"/>
      <p:bldP spid="19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24B6C51-5111-463F-8512-B3C1EE4483AD}"/>
              </a:ext>
            </a:extLst>
          </p:cNvPr>
          <p:cNvSpPr/>
          <p:nvPr/>
        </p:nvSpPr>
        <p:spPr>
          <a:xfrm>
            <a:off x="-182811" y="976755"/>
            <a:ext cx="8067360" cy="1759127"/>
          </a:xfrm>
          <a:prstGeom prst="roundRect">
            <a:avLst>
              <a:gd name="adj" fmla="val 7988"/>
            </a:avLst>
          </a:prstGeom>
          <a:solidFill>
            <a:srgbClr val="E94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D222A46-9505-448A-A72A-B4B6FFEA778D}"/>
              </a:ext>
            </a:extLst>
          </p:cNvPr>
          <p:cNvSpPr/>
          <p:nvPr/>
        </p:nvSpPr>
        <p:spPr>
          <a:xfrm>
            <a:off x="-215662" y="828798"/>
            <a:ext cx="7979435" cy="1759127"/>
          </a:xfrm>
          <a:prstGeom prst="roundRect">
            <a:avLst>
              <a:gd name="adj" fmla="val 7988"/>
            </a:avLst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97D960-C323-485E-8A5D-6AFB9348EFCC}"/>
              </a:ext>
            </a:extLst>
          </p:cNvPr>
          <p:cNvSpPr txBox="1"/>
          <p:nvPr/>
        </p:nvSpPr>
        <p:spPr>
          <a:xfrm>
            <a:off x="1337085" y="1093972"/>
            <a:ext cx="6107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 as we get older, we find it hard to stay positive about trying new things.</a:t>
            </a:r>
            <a:endParaRPr lang="en-AU" dirty="0"/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245BB943-B8D6-4778-B2C7-8FB86C3C76FD}"/>
              </a:ext>
            </a:extLst>
          </p:cNvPr>
          <p:cNvSpPr/>
          <p:nvPr/>
        </p:nvSpPr>
        <p:spPr>
          <a:xfrm>
            <a:off x="836756" y="1206114"/>
            <a:ext cx="370936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FEC05C21-4CBF-40DC-92F2-B09B0809EEF3}"/>
              </a:ext>
            </a:extLst>
          </p:cNvPr>
          <p:cNvSpPr/>
          <p:nvPr/>
        </p:nvSpPr>
        <p:spPr>
          <a:xfrm>
            <a:off x="836756" y="1968019"/>
            <a:ext cx="370936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48BA47-147A-4A88-B18E-89AD2699C6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266" y="2966667"/>
            <a:ext cx="3009504" cy="39238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CE6ACE-3F21-4D4B-8F31-822ED0A930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692" y="2966667"/>
            <a:ext cx="2959852" cy="39238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F0BD3D-8B47-4891-9082-CF95C94A5970}"/>
              </a:ext>
            </a:extLst>
          </p:cNvPr>
          <p:cNvSpPr txBox="1"/>
          <p:nvPr/>
        </p:nvSpPr>
        <p:spPr>
          <a:xfrm>
            <a:off x="1337084" y="1924969"/>
            <a:ext cx="6107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 can make us sad if we make mistakes.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8072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6" grpId="0"/>
      <p:bldP spid="18" grpId="0" animBg="1"/>
      <p:bldP spid="19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729EFB-B2D8-4C3D-A5C2-8E303F30A3F3}"/>
              </a:ext>
            </a:extLst>
          </p:cNvPr>
          <p:cNvSpPr txBox="1"/>
          <p:nvPr/>
        </p:nvSpPr>
        <p:spPr>
          <a:xfrm>
            <a:off x="2213524" y="2237596"/>
            <a:ext cx="4955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No matter how much you learn or how hard you work, your intelligence stays the same!</a:t>
            </a:r>
            <a:endParaRPr lang="en-AU" sz="2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2D4A1B5-158F-4D58-9DB7-DBA8E24B2538}"/>
              </a:ext>
            </a:extLst>
          </p:cNvPr>
          <p:cNvSpPr/>
          <p:nvPr/>
        </p:nvSpPr>
        <p:spPr>
          <a:xfrm>
            <a:off x="1755475" y="323003"/>
            <a:ext cx="5538159" cy="1754325"/>
          </a:xfrm>
          <a:prstGeom prst="roundRect">
            <a:avLst/>
          </a:prstGeom>
          <a:solidFill>
            <a:srgbClr val="327E7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D89532-181F-4E35-BEA8-C693C89C6C0D}"/>
              </a:ext>
            </a:extLst>
          </p:cNvPr>
          <p:cNvSpPr/>
          <p:nvPr/>
        </p:nvSpPr>
        <p:spPr>
          <a:xfrm>
            <a:off x="1630392" y="195949"/>
            <a:ext cx="5538159" cy="178883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08D64-B99A-46EA-8910-7B116038F270}"/>
              </a:ext>
            </a:extLst>
          </p:cNvPr>
          <p:cNvSpPr txBox="1"/>
          <p:nvPr/>
        </p:nvSpPr>
        <p:spPr>
          <a:xfrm>
            <a:off x="1932316" y="195950"/>
            <a:ext cx="493430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E94E13"/>
                  </a:solidFill>
                </a:ln>
                <a:solidFill>
                  <a:srgbClr val="F8BD95"/>
                </a:solidFill>
              </a:rPr>
              <a:t>People used to believe that…</a:t>
            </a:r>
            <a:r>
              <a:rPr lang="en-US" sz="5400" b="1" dirty="0">
                <a:ln>
                  <a:solidFill>
                    <a:srgbClr val="E94E13"/>
                  </a:solidFill>
                </a:ln>
              </a:rPr>
              <a:t> </a:t>
            </a:r>
            <a:endParaRPr lang="en-AU" sz="5400" b="1" dirty="0">
              <a:ln>
                <a:solidFill>
                  <a:srgbClr val="E94E13"/>
                </a:solidFill>
              </a:ln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3A812E-E81D-4B3C-BEBB-F122A19740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7553" y="1200165"/>
            <a:ext cx="3039362" cy="638339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FE5E410-E0B8-41E1-B93C-2981622B6304}"/>
              </a:ext>
            </a:extLst>
          </p:cNvPr>
          <p:cNvSpPr/>
          <p:nvPr/>
        </p:nvSpPr>
        <p:spPr>
          <a:xfrm>
            <a:off x="-149466" y="3618607"/>
            <a:ext cx="8067360" cy="2225647"/>
          </a:xfrm>
          <a:prstGeom prst="roundRect">
            <a:avLst>
              <a:gd name="adj" fmla="val 7988"/>
            </a:avLst>
          </a:prstGeom>
          <a:solidFill>
            <a:srgbClr val="E94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962EBBD-5557-4EA7-A9E5-BBD2DF5ABCE7}"/>
              </a:ext>
            </a:extLst>
          </p:cNvPr>
          <p:cNvSpPr/>
          <p:nvPr/>
        </p:nvSpPr>
        <p:spPr>
          <a:xfrm>
            <a:off x="-215662" y="3390834"/>
            <a:ext cx="7979435" cy="2286000"/>
          </a:xfrm>
          <a:prstGeom prst="roundRect">
            <a:avLst>
              <a:gd name="adj" fmla="val 7988"/>
            </a:avLst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97D960-C323-485E-8A5D-6AFB9348EFCC}"/>
              </a:ext>
            </a:extLst>
          </p:cNvPr>
          <p:cNvSpPr txBox="1"/>
          <p:nvPr/>
        </p:nvSpPr>
        <p:spPr>
          <a:xfrm>
            <a:off x="1337093" y="3795170"/>
            <a:ext cx="6426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Scientists believed that you could not change how clever you are, or what you can achieve.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245BB943-B8D6-4778-B2C7-8FB86C3C76FD}"/>
              </a:ext>
            </a:extLst>
          </p:cNvPr>
          <p:cNvSpPr/>
          <p:nvPr/>
        </p:nvSpPr>
        <p:spPr>
          <a:xfrm>
            <a:off x="879892" y="3872330"/>
            <a:ext cx="370936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FEC05C21-4CBF-40DC-92F2-B09B0809EEF3}"/>
              </a:ext>
            </a:extLst>
          </p:cNvPr>
          <p:cNvSpPr/>
          <p:nvPr/>
        </p:nvSpPr>
        <p:spPr>
          <a:xfrm>
            <a:off x="879892" y="4696153"/>
            <a:ext cx="370936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2D45F9-3E2B-470A-8BDB-0020B4FDE495}"/>
              </a:ext>
            </a:extLst>
          </p:cNvPr>
          <p:cNvSpPr txBox="1"/>
          <p:nvPr/>
        </p:nvSpPr>
        <p:spPr>
          <a:xfrm>
            <a:off x="1317024" y="4618064"/>
            <a:ext cx="61187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 was thought that you could not change this, no matter what your attitude was.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7941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6" grpId="0"/>
      <p:bldP spid="18" grpId="0" animBg="1"/>
      <p:bldP spid="19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729EFB-B2D8-4C3D-A5C2-8E303F30A3F3}"/>
              </a:ext>
            </a:extLst>
          </p:cNvPr>
          <p:cNvSpPr txBox="1"/>
          <p:nvPr/>
        </p:nvSpPr>
        <p:spPr>
          <a:xfrm>
            <a:off x="3342734" y="2259663"/>
            <a:ext cx="2113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Mindset matters!</a:t>
            </a:r>
            <a:endParaRPr lang="en-AU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AC696C9-857E-47CF-B00E-6A7468A572F0}"/>
              </a:ext>
            </a:extLst>
          </p:cNvPr>
          <p:cNvSpPr/>
          <p:nvPr/>
        </p:nvSpPr>
        <p:spPr>
          <a:xfrm>
            <a:off x="1755475" y="323003"/>
            <a:ext cx="5538159" cy="1754325"/>
          </a:xfrm>
          <a:prstGeom prst="roundRect">
            <a:avLst/>
          </a:prstGeom>
          <a:solidFill>
            <a:srgbClr val="327E7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8C43FA-0598-489A-B191-CB9D923BC9DD}"/>
              </a:ext>
            </a:extLst>
          </p:cNvPr>
          <p:cNvSpPr/>
          <p:nvPr/>
        </p:nvSpPr>
        <p:spPr>
          <a:xfrm>
            <a:off x="-149466" y="3053581"/>
            <a:ext cx="8067360" cy="2130894"/>
          </a:xfrm>
          <a:prstGeom prst="roundRect">
            <a:avLst>
              <a:gd name="adj" fmla="val 7988"/>
            </a:avLst>
          </a:prstGeom>
          <a:solidFill>
            <a:srgbClr val="E94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D89532-181F-4E35-BEA8-C693C89C6C0D}"/>
              </a:ext>
            </a:extLst>
          </p:cNvPr>
          <p:cNvSpPr/>
          <p:nvPr/>
        </p:nvSpPr>
        <p:spPr>
          <a:xfrm>
            <a:off x="1630392" y="189780"/>
            <a:ext cx="5538159" cy="178883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08D64-B99A-46EA-8910-7B116038F270}"/>
              </a:ext>
            </a:extLst>
          </p:cNvPr>
          <p:cNvSpPr txBox="1"/>
          <p:nvPr/>
        </p:nvSpPr>
        <p:spPr>
          <a:xfrm>
            <a:off x="1932316" y="189781"/>
            <a:ext cx="493430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E94E13"/>
                  </a:solidFill>
                </a:ln>
                <a:solidFill>
                  <a:srgbClr val="F8BD95"/>
                </a:solidFill>
              </a:rPr>
              <a:t>Now we believe that…</a:t>
            </a:r>
            <a:endParaRPr lang="en-AU" sz="5400" b="1" dirty="0">
              <a:ln>
                <a:solidFill>
                  <a:srgbClr val="E94E13"/>
                </a:solidFill>
              </a:ln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962EBBD-5557-4EA7-A9E5-BBD2DF5ABCE7}"/>
              </a:ext>
            </a:extLst>
          </p:cNvPr>
          <p:cNvSpPr/>
          <p:nvPr/>
        </p:nvSpPr>
        <p:spPr>
          <a:xfrm>
            <a:off x="-215662" y="2887353"/>
            <a:ext cx="7979435" cy="2130893"/>
          </a:xfrm>
          <a:prstGeom prst="roundRect">
            <a:avLst>
              <a:gd name="adj" fmla="val 7988"/>
            </a:avLst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97D960-C323-485E-8A5D-6AFB9348EFCC}"/>
              </a:ext>
            </a:extLst>
          </p:cNvPr>
          <p:cNvSpPr txBox="1"/>
          <p:nvPr/>
        </p:nvSpPr>
        <p:spPr>
          <a:xfrm>
            <a:off x="1337093" y="3123917"/>
            <a:ext cx="6021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2008, scientists found that geniuses are more likely to have a positive attitude. 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245BB943-B8D6-4778-B2C7-8FB86C3C76FD}"/>
              </a:ext>
            </a:extLst>
          </p:cNvPr>
          <p:cNvSpPr/>
          <p:nvPr/>
        </p:nvSpPr>
        <p:spPr>
          <a:xfrm>
            <a:off x="879892" y="3201077"/>
            <a:ext cx="347535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AFBB9B-AE9B-4F22-9BE1-DB9E4A0C6B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625" y="2280825"/>
            <a:ext cx="2460343" cy="38044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C27F88-9ACC-4DD5-B298-0A30C47EA3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4" y="4381404"/>
            <a:ext cx="1870542" cy="4904976"/>
          </a:xfrm>
          <a:prstGeom prst="rect">
            <a:avLst/>
          </a:prstGeom>
        </p:spPr>
      </p:pic>
      <p:sp>
        <p:nvSpPr>
          <p:cNvPr id="13" name="Cloud 12">
            <a:extLst>
              <a:ext uri="{FF2B5EF4-FFF2-40B4-BE49-F238E27FC236}">
                <a16:creationId xmlns:a16="http://schemas.microsoft.com/office/drawing/2014/main" id="{0AF99741-7782-45B6-A885-1EE91A0664C3}"/>
              </a:ext>
            </a:extLst>
          </p:cNvPr>
          <p:cNvSpPr/>
          <p:nvPr/>
        </p:nvSpPr>
        <p:spPr>
          <a:xfrm>
            <a:off x="915636" y="3972054"/>
            <a:ext cx="347535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3DD0C5-8D56-4C9A-86AE-86A2206E48E7}"/>
              </a:ext>
            </a:extLst>
          </p:cNvPr>
          <p:cNvSpPr txBox="1"/>
          <p:nvPr/>
        </p:nvSpPr>
        <p:spPr>
          <a:xfrm>
            <a:off x="1380227" y="3895561"/>
            <a:ext cx="60375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Geniuses are not born brilliant – They are really good at keeping trying when things are tricky, and trying new things to make their work better.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2783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6" grpId="0"/>
      <p:bldP spid="18" grpId="0" animBg="1"/>
      <p:bldP spid="13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729EFB-B2D8-4C3D-A5C2-8E303F30A3F3}"/>
              </a:ext>
            </a:extLst>
          </p:cNvPr>
          <p:cNvSpPr txBox="1"/>
          <p:nvPr/>
        </p:nvSpPr>
        <p:spPr>
          <a:xfrm>
            <a:off x="2111314" y="2201796"/>
            <a:ext cx="4826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It’s not what you are born with matters; it’s your mindset that matters!</a:t>
            </a:r>
            <a:endParaRPr lang="en-AU" sz="2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E90B003-E7D7-4504-801D-8E302C590E56}"/>
              </a:ext>
            </a:extLst>
          </p:cNvPr>
          <p:cNvSpPr/>
          <p:nvPr/>
        </p:nvSpPr>
        <p:spPr>
          <a:xfrm>
            <a:off x="1755475" y="323003"/>
            <a:ext cx="5538159" cy="1754325"/>
          </a:xfrm>
          <a:prstGeom prst="roundRect">
            <a:avLst/>
          </a:prstGeom>
          <a:solidFill>
            <a:srgbClr val="327E7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E6CAB96-306B-4F8D-8494-8EC622E7AF7F}"/>
              </a:ext>
            </a:extLst>
          </p:cNvPr>
          <p:cNvSpPr/>
          <p:nvPr/>
        </p:nvSpPr>
        <p:spPr>
          <a:xfrm>
            <a:off x="-149466" y="3144508"/>
            <a:ext cx="8067360" cy="1313438"/>
          </a:xfrm>
          <a:prstGeom prst="roundRect">
            <a:avLst>
              <a:gd name="adj" fmla="val 7988"/>
            </a:avLst>
          </a:prstGeom>
          <a:solidFill>
            <a:srgbClr val="E94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D89532-181F-4E35-BEA8-C693C89C6C0D}"/>
              </a:ext>
            </a:extLst>
          </p:cNvPr>
          <p:cNvSpPr/>
          <p:nvPr/>
        </p:nvSpPr>
        <p:spPr>
          <a:xfrm>
            <a:off x="1630392" y="189780"/>
            <a:ext cx="5538159" cy="178883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08D64-B99A-46EA-8910-7B116038F270}"/>
              </a:ext>
            </a:extLst>
          </p:cNvPr>
          <p:cNvSpPr txBox="1"/>
          <p:nvPr/>
        </p:nvSpPr>
        <p:spPr>
          <a:xfrm>
            <a:off x="1932316" y="189781"/>
            <a:ext cx="493430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E94E13"/>
                  </a:solidFill>
                </a:ln>
                <a:solidFill>
                  <a:srgbClr val="F8BD95"/>
                </a:solidFill>
              </a:rPr>
              <a:t>In other words…</a:t>
            </a:r>
            <a:endParaRPr lang="en-AU" sz="5400" b="1" dirty="0">
              <a:ln>
                <a:solidFill>
                  <a:srgbClr val="E94E13"/>
                </a:solidFill>
              </a:ln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962EBBD-5557-4EA7-A9E5-BBD2DF5ABCE7}"/>
              </a:ext>
            </a:extLst>
          </p:cNvPr>
          <p:cNvSpPr/>
          <p:nvPr/>
        </p:nvSpPr>
        <p:spPr>
          <a:xfrm>
            <a:off x="-215662" y="3045790"/>
            <a:ext cx="7979435" cy="1276048"/>
          </a:xfrm>
          <a:prstGeom prst="roundRect">
            <a:avLst>
              <a:gd name="adj" fmla="val 7988"/>
            </a:avLst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97D960-C323-485E-8A5D-6AFB9348EFCC}"/>
              </a:ext>
            </a:extLst>
          </p:cNvPr>
          <p:cNvSpPr txBox="1"/>
          <p:nvPr/>
        </p:nvSpPr>
        <p:spPr>
          <a:xfrm>
            <a:off x="1337093" y="3282353"/>
            <a:ext cx="6021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can be as brilliant as anybody else – you just need the right attitude. You can be a genius, if you believe you can!</a:t>
            </a:r>
            <a:endParaRPr lang="en-AU" dirty="0"/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245BB943-B8D6-4778-B2C7-8FB86C3C76FD}"/>
              </a:ext>
            </a:extLst>
          </p:cNvPr>
          <p:cNvSpPr/>
          <p:nvPr/>
        </p:nvSpPr>
        <p:spPr>
          <a:xfrm>
            <a:off x="879892" y="3359513"/>
            <a:ext cx="347535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75412C-7B10-4C09-A378-2DE4011094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580" y="4654581"/>
            <a:ext cx="832341" cy="26499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0DB2BD-BF1D-4D32-A23C-9EAA3C2843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901" y="4615659"/>
            <a:ext cx="1413040" cy="2649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7EFE98-EEE9-4A9B-9953-2C0B76993F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090" y="4670366"/>
            <a:ext cx="1538884" cy="26499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30EE0C-37D4-4945-8A9F-0679A14482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57" y="4639273"/>
            <a:ext cx="1478291" cy="26499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46218EA-07EB-4548-BB7D-1DE56106A6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055" y="4562010"/>
            <a:ext cx="1435943" cy="260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6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3BA2A1CD-34EF-4CEF-9BA8-225F12C825DE}"/>
              </a:ext>
            </a:extLst>
          </p:cNvPr>
          <p:cNvSpPr/>
          <p:nvPr/>
        </p:nvSpPr>
        <p:spPr>
          <a:xfrm>
            <a:off x="908991" y="3008268"/>
            <a:ext cx="1916404" cy="901357"/>
          </a:xfrm>
          <a:prstGeom prst="cloud">
            <a:avLst/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Dedicated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FCE6AB6A-4D98-458C-AE01-EB40054E07E6}"/>
              </a:ext>
            </a:extLst>
          </p:cNvPr>
          <p:cNvSpPr/>
          <p:nvPr/>
        </p:nvSpPr>
        <p:spPr>
          <a:xfrm>
            <a:off x="6092567" y="3008267"/>
            <a:ext cx="1916404" cy="901357"/>
          </a:xfrm>
          <a:prstGeom prst="cloud">
            <a:avLst/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Keen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7C062168-280C-4ED2-9A93-3DDF0013C1E3}"/>
              </a:ext>
            </a:extLst>
          </p:cNvPr>
          <p:cNvSpPr/>
          <p:nvPr/>
        </p:nvSpPr>
        <p:spPr>
          <a:xfrm>
            <a:off x="3500779" y="4159263"/>
            <a:ext cx="1916404" cy="901357"/>
          </a:xfrm>
          <a:prstGeom prst="cloud">
            <a:avLst/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Hard-working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22" name="Cloud 21">
            <a:extLst>
              <a:ext uri="{FF2B5EF4-FFF2-40B4-BE49-F238E27FC236}">
                <a16:creationId xmlns:a16="http://schemas.microsoft.com/office/drawing/2014/main" id="{B30D8938-6028-401A-9270-5F97D8BF5ED8}"/>
              </a:ext>
            </a:extLst>
          </p:cNvPr>
          <p:cNvSpPr/>
          <p:nvPr/>
        </p:nvSpPr>
        <p:spPr>
          <a:xfrm>
            <a:off x="3340031" y="2912637"/>
            <a:ext cx="2217439" cy="1080446"/>
          </a:xfrm>
          <a:prstGeom prst="cloud">
            <a:avLst/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Enthusiastic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473EF489-5900-441E-9BED-A11D792A85CB}"/>
              </a:ext>
            </a:extLst>
          </p:cNvPr>
          <p:cNvSpPr/>
          <p:nvPr/>
        </p:nvSpPr>
        <p:spPr>
          <a:xfrm>
            <a:off x="797298" y="4071281"/>
            <a:ext cx="2217439" cy="1080446"/>
          </a:xfrm>
          <a:prstGeom prst="cloud">
            <a:avLst/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Flexible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24" name="Cloud 23">
            <a:extLst>
              <a:ext uri="{FF2B5EF4-FFF2-40B4-BE49-F238E27FC236}">
                <a16:creationId xmlns:a16="http://schemas.microsoft.com/office/drawing/2014/main" id="{94D056ED-BAD6-4097-85F9-C7D4F333F54F}"/>
              </a:ext>
            </a:extLst>
          </p:cNvPr>
          <p:cNvSpPr/>
          <p:nvPr/>
        </p:nvSpPr>
        <p:spPr>
          <a:xfrm>
            <a:off x="5882765" y="4071280"/>
            <a:ext cx="2217439" cy="1080446"/>
          </a:xfrm>
          <a:prstGeom prst="cloud">
            <a:avLst/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Resilient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25" name="Cloud 24">
            <a:extLst>
              <a:ext uri="{FF2B5EF4-FFF2-40B4-BE49-F238E27FC236}">
                <a16:creationId xmlns:a16="http://schemas.microsoft.com/office/drawing/2014/main" id="{86854A64-88AE-45E8-8A44-25123EBF5E98}"/>
              </a:ext>
            </a:extLst>
          </p:cNvPr>
          <p:cNvSpPr/>
          <p:nvPr/>
        </p:nvSpPr>
        <p:spPr>
          <a:xfrm>
            <a:off x="3382366" y="5226800"/>
            <a:ext cx="2217439" cy="1080446"/>
          </a:xfrm>
          <a:prstGeom prst="cloud">
            <a:avLst/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Positive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F698837-BC0A-46CC-AA64-75345F1ED1A0}"/>
              </a:ext>
            </a:extLst>
          </p:cNvPr>
          <p:cNvSpPr/>
          <p:nvPr/>
        </p:nvSpPr>
        <p:spPr>
          <a:xfrm>
            <a:off x="749402" y="5248584"/>
            <a:ext cx="2075993" cy="1080446"/>
          </a:xfrm>
          <a:prstGeom prst="roundRect">
            <a:avLst/>
          </a:prstGeom>
          <a:solidFill>
            <a:srgbClr val="7CCCBF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652586-2A42-477F-A2D3-A44E84B8EA7A}"/>
              </a:ext>
            </a:extLst>
          </p:cNvPr>
          <p:cNvSpPr txBox="1"/>
          <p:nvPr/>
        </p:nvSpPr>
        <p:spPr>
          <a:xfrm>
            <a:off x="948481" y="5313383"/>
            <a:ext cx="1768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explain any of these words?</a:t>
            </a:r>
            <a:endParaRPr lang="en-AU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A41A62A-CDA7-409B-87A6-A2A919C515C7}"/>
              </a:ext>
            </a:extLst>
          </p:cNvPr>
          <p:cNvSpPr/>
          <p:nvPr/>
        </p:nvSpPr>
        <p:spPr>
          <a:xfrm>
            <a:off x="6156777" y="5248584"/>
            <a:ext cx="2237822" cy="1080446"/>
          </a:xfrm>
          <a:prstGeom prst="roundRect">
            <a:avLst/>
          </a:prstGeom>
          <a:solidFill>
            <a:srgbClr val="7CCCBF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A79367B-17B5-4FD5-8E7C-BFCBE129EB31}"/>
              </a:ext>
            </a:extLst>
          </p:cNvPr>
          <p:cNvSpPr txBox="1"/>
          <p:nvPr/>
        </p:nvSpPr>
        <p:spPr>
          <a:xfrm>
            <a:off x="6345327" y="5313383"/>
            <a:ext cx="1906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think of your own words to add?</a:t>
            </a:r>
            <a:endParaRPr lang="en-AU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0A63E09-94C4-4540-A62C-B74FAE0595EC}"/>
              </a:ext>
            </a:extLst>
          </p:cNvPr>
          <p:cNvSpPr/>
          <p:nvPr/>
        </p:nvSpPr>
        <p:spPr>
          <a:xfrm>
            <a:off x="1755475" y="323003"/>
            <a:ext cx="5538159" cy="1754325"/>
          </a:xfrm>
          <a:prstGeom prst="roundRect">
            <a:avLst/>
          </a:prstGeom>
          <a:solidFill>
            <a:srgbClr val="327E7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D89532-181F-4E35-BEA8-C693C89C6C0D}"/>
              </a:ext>
            </a:extLst>
          </p:cNvPr>
          <p:cNvSpPr/>
          <p:nvPr/>
        </p:nvSpPr>
        <p:spPr>
          <a:xfrm>
            <a:off x="1630392" y="189780"/>
            <a:ext cx="5538159" cy="178883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08D64-B99A-46EA-8910-7B116038F270}"/>
              </a:ext>
            </a:extLst>
          </p:cNvPr>
          <p:cNvSpPr txBox="1"/>
          <p:nvPr/>
        </p:nvSpPr>
        <p:spPr>
          <a:xfrm>
            <a:off x="1932316" y="189781"/>
            <a:ext cx="493430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E94E13"/>
                  </a:solidFill>
                </a:ln>
                <a:solidFill>
                  <a:srgbClr val="F8BD95"/>
                </a:solidFill>
              </a:rPr>
              <a:t>We want to be…</a:t>
            </a:r>
            <a:endParaRPr lang="en-AU" sz="5400" b="1" dirty="0">
              <a:ln>
                <a:solidFill>
                  <a:srgbClr val="E94E13"/>
                </a:solidFill>
              </a:ln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F722AA1A-910F-485C-943D-1F921D98A22C}"/>
              </a:ext>
            </a:extLst>
          </p:cNvPr>
          <p:cNvSpPr/>
          <p:nvPr/>
        </p:nvSpPr>
        <p:spPr>
          <a:xfrm>
            <a:off x="3500779" y="1889953"/>
            <a:ext cx="1916404" cy="901357"/>
          </a:xfrm>
          <a:prstGeom prst="cloud">
            <a:avLst/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Persistent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F1776482-666C-4963-91E7-1DC38419824C}"/>
              </a:ext>
            </a:extLst>
          </p:cNvPr>
          <p:cNvSpPr/>
          <p:nvPr/>
        </p:nvSpPr>
        <p:spPr>
          <a:xfrm>
            <a:off x="5930660" y="1754331"/>
            <a:ext cx="2217439" cy="1080446"/>
          </a:xfrm>
          <a:prstGeom prst="cloud">
            <a:avLst/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Passionate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20" name="Cloud 19">
            <a:extLst>
              <a:ext uri="{FF2B5EF4-FFF2-40B4-BE49-F238E27FC236}">
                <a16:creationId xmlns:a16="http://schemas.microsoft.com/office/drawing/2014/main" id="{C88787AB-F3FF-45BD-BCA0-5EDC05B0DB36}"/>
              </a:ext>
            </a:extLst>
          </p:cNvPr>
          <p:cNvSpPr/>
          <p:nvPr/>
        </p:nvSpPr>
        <p:spPr>
          <a:xfrm>
            <a:off x="749402" y="1777090"/>
            <a:ext cx="2217439" cy="1080446"/>
          </a:xfrm>
          <a:prstGeom prst="cloud">
            <a:avLst/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Motivated</a:t>
            </a:r>
            <a:endParaRPr lang="en-A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80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6" grpId="0"/>
      <p:bldP spid="28" grpId="0" animBg="1"/>
      <p:bldP spid="29" grpId="0"/>
      <p:bldP spid="10" grpId="0" animBg="1"/>
      <p:bldP spid="11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F698837-BC0A-46CC-AA64-75345F1ED1A0}"/>
              </a:ext>
            </a:extLst>
          </p:cNvPr>
          <p:cNvSpPr/>
          <p:nvPr/>
        </p:nvSpPr>
        <p:spPr>
          <a:xfrm>
            <a:off x="749402" y="5248584"/>
            <a:ext cx="3658696" cy="1080446"/>
          </a:xfrm>
          <a:prstGeom prst="roundRect">
            <a:avLst/>
          </a:prstGeom>
          <a:solidFill>
            <a:srgbClr val="7CCCBF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652586-2A42-477F-A2D3-A44E84B8EA7A}"/>
              </a:ext>
            </a:extLst>
          </p:cNvPr>
          <p:cNvSpPr txBox="1"/>
          <p:nvPr/>
        </p:nvSpPr>
        <p:spPr>
          <a:xfrm>
            <a:off x="948480" y="5313383"/>
            <a:ext cx="3157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think of anything else we could do to develop our growth mindset?</a:t>
            </a:r>
            <a:endParaRPr lang="en-AU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A41A62A-CDA7-409B-87A6-A2A919C515C7}"/>
              </a:ext>
            </a:extLst>
          </p:cNvPr>
          <p:cNvSpPr/>
          <p:nvPr/>
        </p:nvSpPr>
        <p:spPr>
          <a:xfrm>
            <a:off x="5149971" y="5248584"/>
            <a:ext cx="3244628" cy="1080446"/>
          </a:xfrm>
          <a:prstGeom prst="roundRect">
            <a:avLst/>
          </a:prstGeom>
          <a:solidFill>
            <a:srgbClr val="7CCCBF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A79367B-17B5-4FD5-8E7C-BFCBE129EB31}"/>
              </a:ext>
            </a:extLst>
          </p:cNvPr>
          <p:cNvSpPr txBox="1"/>
          <p:nvPr/>
        </p:nvSpPr>
        <p:spPr>
          <a:xfrm>
            <a:off x="5374257" y="5429946"/>
            <a:ext cx="2877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 there any things here that you find tricky to do?</a:t>
            </a:r>
            <a:endParaRPr lang="en-AU" dirty="0"/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28FA2D8B-6254-4E6D-9701-F45B7342EEF0}"/>
              </a:ext>
            </a:extLst>
          </p:cNvPr>
          <p:cNvSpPr/>
          <p:nvPr/>
        </p:nvSpPr>
        <p:spPr>
          <a:xfrm>
            <a:off x="565679" y="2546053"/>
            <a:ext cx="2443438" cy="1318908"/>
          </a:xfrm>
          <a:prstGeom prst="cloud">
            <a:avLst/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Ask for help if we need it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35" name="Cloud 34">
            <a:extLst>
              <a:ext uri="{FF2B5EF4-FFF2-40B4-BE49-F238E27FC236}">
                <a16:creationId xmlns:a16="http://schemas.microsoft.com/office/drawing/2014/main" id="{BAEC9ECB-19E9-442C-8B32-7265B8FF1CAC}"/>
              </a:ext>
            </a:extLst>
          </p:cNvPr>
          <p:cNvSpPr/>
          <p:nvPr/>
        </p:nvSpPr>
        <p:spPr>
          <a:xfrm>
            <a:off x="3350280" y="2587287"/>
            <a:ext cx="2443438" cy="1318908"/>
          </a:xfrm>
          <a:prstGeom prst="cloud">
            <a:avLst/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Believe in ourselves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36" name="Cloud 35">
            <a:extLst>
              <a:ext uri="{FF2B5EF4-FFF2-40B4-BE49-F238E27FC236}">
                <a16:creationId xmlns:a16="http://schemas.microsoft.com/office/drawing/2014/main" id="{ECAD43DC-2F28-4431-8797-DBA285B6F9B4}"/>
              </a:ext>
            </a:extLst>
          </p:cNvPr>
          <p:cNvSpPr/>
          <p:nvPr/>
        </p:nvSpPr>
        <p:spPr>
          <a:xfrm>
            <a:off x="5993211" y="2565360"/>
            <a:ext cx="2443438" cy="1318908"/>
          </a:xfrm>
          <a:prstGeom prst="cloud">
            <a:avLst/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Remember that mistakes are OK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37" name="Cloud 36">
            <a:extLst>
              <a:ext uri="{FF2B5EF4-FFF2-40B4-BE49-F238E27FC236}">
                <a16:creationId xmlns:a16="http://schemas.microsoft.com/office/drawing/2014/main" id="{13A90FA4-8070-4F7F-9565-92D677624829}"/>
              </a:ext>
            </a:extLst>
          </p:cNvPr>
          <p:cNvSpPr/>
          <p:nvPr/>
        </p:nvSpPr>
        <p:spPr>
          <a:xfrm>
            <a:off x="1655286" y="3879601"/>
            <a:ext cx="2627963" cy="1318908"/>
          </a:xfrm>
          <a:prstGeom prst="cloud">
            <a:avLst/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Bounce back if we find something tricky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38" name="Cloud 37">
            <a:extLst>
              <a:ext uri="{FF2B5EF4-FFF2-40B4-BE49-F238E27FC236}">
                <a16:creationId xmlns:a16="http://schemas.microsoft.com/office/drawing/2014/main" id="{640D61C4-CBD3-48FE-AE2E-35434CD34385}"/>
              </a:ext>
            </a:extLst>
          </p:cNvPr>
          <p:cNvSpPr/>
          <p:nvPr/>
        </p:nvSpPr>
        <p:spPr>
          <a:xfrm>
            <a:off x="4513173" y="3850763"/>
            <a:ext cx="2664807" cy="1318908"/>
          </a:xfrm>
          <a:prstGeom prst="cloud">
            <a:avLst/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Be positive about our friends’ achievements too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0AD98A3-BE38-4211-A21E-A97E42672A6C}"/>
              </a:ext>
            </a:extLst>
          </p:cNvPr>
          <p:cNvSpPr/>
          <p:nvPr/>
        </p:nvSpPr>
        <p:spPr>
          <a:xfrm>
            <a:off x="1755475" y="323004"/>
            <a:ext cx="5538159" cy="899968"/>
          </a:xfrm>
          <a:prstGeom prst="roundRect">
            <a:avLst/>
          </a:prstGeom>
          <a:solidFill>
            <a:srgbClr val="327E7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423EECC-74C8-45DC-9CA8-F43008B0642C}"/>
              </a:ext>
            </a:extLst>
          </p:cNvPr>
          <p:cNvSpPr/>
          <p:nvPr/>
        </p:nvSpPr>
        <p:spPr>
          <a:xfrm>
            <a:off x="1630392" y="189781"/>
            <a:ext cx="5538159" cy="9144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F68C02-7737-44E3-B9B2-A1A408A53AE5}"/>
              </a:ext>
            </a:extLst>
          </p:cNvPr>
          <p:cNvSpPr txBox="1"/>
          <p:nvPr/>
        </p:nvSpPr>
        <p:spPr>
          <a:xfrm>
            <a:off x="1932316" y="189781"/>
            <a:ext cx="493430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E94E13"/>
                  </a:solidFill>
                </a:ln>
                <a:solidFill>
                  <a:srgbClr val="F8BD95"/>
                </a:solidFill>
              </a:rPr>
              <a:t>We want to…</a:t>
            </a:r>
            <a:r>
              <a:rPr lang="en-US" sz="5400" b="1" dirty="0">
                <a:ln>
                  <a:solidFill>
                    <a:srgbClr val="E94E13"/>
                  </a:solidFill>
                </a:ln>
              </a:rPr>
              <a:t> </a:t>
            </a:r>
            <a:endParaRPr lang="en-AU" sz="5400" b="1" dirty="0">
              <a:ln>
                <a:solidFill>
                  <a:srgbClr val="E94E13"/>
                </a:solidFill>
              </a:ln>
            </a:endParaRPr>
          </a:p>
        </p:txBody>
      </p:sp>
      <p:sp>
        <p:nvSpPr>
          <p:cNvPr id="20" name="Cloud 19">
            <a:extLst>
              <a:ext uri="{FF2B5EF4-FFF2-40B4-BE49-F238E27FC236}">
                <a16:creationId xmlns:a16="http://schemas.microsoft.com/office/drawing/2014/main" id="{C88787AB-F3FF-45BD-BCA0-5EDC05B0DB36}"/>
              </a:ext>
            </a:extLst>
          </p:cNvPr>
          <p:cNvSpPr/>
          <p:nvPr/>
        </p:nvSpPr>
        <p:spPr>
          <a:xfrm>
            <a:off x="657541" y="1177911"/>
            <a:ext cx="2443438" cy="1318908"/>
          </a:xfrm>
          <a:prstGeom prst="cloud">
            <a:avLst/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Keep trying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CC76D6DE-BEB5-4453-8A0B-3913955562B2}"/>
              </a:ext>
            </a:extLst>
          </p:cNvPr>
          <p:cNvSpPr/>
          <p:nvPr/>
        </p:nvSpPr>
        <p:spPr>
          <a:xfrm>
            <a:off x="3321170" y="1152893"/>
            <a:ext cx="2443438" cy="1318908"/>
          </a:xfrm>
          <a:prstGeom prst="cloud">
            <a:avLst/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Take pride in our work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33" name="Cloud 32">
            <a:extLst>
              <a:ext uri="{FF2B5EF4-FFF2-40B4-BE49-F238E27FC236}">
                <a16:creationId xmlns:a16="http://schemas.microsoft.com/office/drawing/2014/main" id="{A7BEE32D-5142-4E06-9C50-9CA4BF7313F8}"/>
              </a:ext>
            </a:extLst>
          </p:cNvPr>
          <p:cNvSpPr/>
          <p:nvPr/>
        </p:nvSpPr>
        <p:spPr>
          <a:xfrm>
            <a:off x="5951161" y="1135815"/>
            <a:ext cx="2443438" cy="1318908"/>
          </a:xfrm>
          <a:prstGeom prst="cloud">
            <a:avLst/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Tackle new challenges</a:t>
            </a:r>
            <a:endParaRPr lang="en-A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56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/>
      <p:bldP spid="28" grpId="0" animBg="1"/>
      <p:bldP spid="29" grpId="0"/>
      <p:bldP spid="34" grpId="0" animBg="1"/>
      <p:bldP spid="35" grpId="0" animBg="1"/>
      <p:bldP spid="36" grpId="0" animBg="1"/>
      <p:bldP spid="37" grpId="0" animBg="1"/>
      <p:bldP spid="38" grpId="0" animBg="1"/>
      <p:bldP spid="20" grpId="0" animBg="1"/>
      <p:bldP spid="32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A5B15C-A33F-4D1E-B1AC-2AE54CEF5595}"/>
              </a:ext>
            </a:extLst>
          </p:cNvPr>
          <p:cNvSpPr/>
          <p:nvPr/>
        </p:nvSpPr>
        <p:spPr>
          <a:xfrm>
            <a:off x="1755475" y="323003"/>
            <a:ext cx="5538159" cy="1754325"/>
          </a:xfrm>
          <a:prstGeom prst="roundRect">
            <a:avLst/>
          </a:prstGeom>
          <a:solidFill>
            <a:srgbClr val="327E7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D89532-181F-4E35-BEA8-C693C89C6C0D}"/>
              </a:ext>
            </a:extLst>
          </p:cNvPr>
          <p:cNvSpPr/>
          <p:nvPr/>
        </p:nvSpPr>
        <p:spPr>
          <a:xfrm>
            <a:off x="1630392" y="189780"/>
            <a:ext cx="5538159" cy="178883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08D64-B99A-46EA-8910-7B116038F270}"/>
              </a:ext>
            </a:extLst>
          </p:cNvPr>
          <p:cNvSpPr txBox="1"/>
          <p:nvPr/>
        </p:nvSpPr>
        <p:spPr>
          <a:xfrm>
            <a:off x="1932316" y="189781"/>
            <a:ext cx="493430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E94E13"/>
                  </a:solidFill>
                </a:ln>
                <a:solidFill>
                  <a:srgbClr val="F8BD95"/>
                </a:solidFill>
              </a:rPr>
              <a:t>Change Your Mindset</a:t>
            </a:r>
            <a:endParaRPr lang="en-AU" sz="5400" b="1" dirty="0">
              <a:ln>
                <a:solidFill>
                  <a:srgbClr val="E94E13"/>
                </a:solidFill>
              </a:ln>
            </a:endParaRPr>
          </a:p>
        </p:txBody>
      </p:sp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D58EC48D-D414-496A-9AE3-405B16A6DEA6}"/>
              </a:ext>
            </a:extLst>
          </p:cNvPr>
          <p:cNvSpPr/>
          <p:nvPr/>
        </p:nvSpPr>
        <p:spPr>
          <a:xfrm>
            <a:off x="673423" y="2777170"/>
            <a:ext cx="2164104" cy="1195335"/>
          </a:xfrm>
          <a:prstGeom prst="wedgeEllipseCallout">
            <a:avLst>
              <a:gd name="adj1" fmla="val -3672"/>
              <a:gd name="adj2" fmla="val 66750"/>
            </a:avLst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‘I can’t do it.’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C41E48F2-A3C3-44A8-A01E-EA9071D053B7}"/>
              </a:ext>
            </a:extLst>
          </p:cNvPr>
          <p:cNvSpPr/>
          <p:nvPr/>
        </p:nvSpPr>
        <p:spPr>
          <a:xfrm>
            <a:off x="5766703" y="1176706"/>
            <a:ext cx="3243644" cy="3045124"/>
          </a:xfrm>
          <a:prstGeom prst="wedgeRoundRectCallout">
            <a:avLst>
              <a:gd name="adj1" fmla="val -29967"/>
              <a:gd name="adj2" fmla="val 62052"/>
              <a:gd name="adj3" fmla="val 16667"/>
            </a:avLst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9477560-B45D-4450-925B-121CC570FFDB}"/>
              </a:ext>
            </a:extLst>
          </p:cNvPr>
          <p:cNvSpPr/>
          <p:nvPr/>
        </p:nvSpPr>
        <p:spPr>
          <a:xfrm>
            <a:off x="2139268" y="2332250"/>
            <a:ext cx="3243643" cy="733245"/>
          </a:xfrm>
          <a:prstGeom prst="roundRect">
            <a:avLst/>
          </a:prstGeom>
          <a:solidFill>
            <a:srgbClr val="7CC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could she say instead?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3E627C-9587-4B97-8E46-C30867973B77}"/>
              </a:ext>
            </a:extLst>
          </p:cNvPr>
          <p:cNvSpPr txBox="1"/>
          <p:nvPr/>
        </p:nvSpPr>
        <p:spPr>
          <a:xfrm>
            <a:off x="6061456" y="1426327"/>
            <a:ext cx="2651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‘This is tricky –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that means I must be learning!’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BB682E-10D2-48FA-8045-72939F77A9B9}"/>
              </a:ext>
            </a:extLst>
          </p:cNvPr>
          <p:cNvSpPr txBox="1"/>
          <p:nvPr/>
        </p:nvSpPr>
        <p:spPr>
          <a:xfrm>
            <a:off x="6109889" y="2375706"/>
            <a:ext cx="2783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If I make a mistake,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 can try again.’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9F2044-1AF6-4A13-A8DC-12806E0F0D1E}"/>
              </a:ext>
            </a:extLst>
          </p:cNvPr>
          <p:cNvSpPr txBox="1"/>
          <p:nvPr/>
        </p:nvSpPr>
        <p:spPr>
          <a:xfrm>
            <a:off x="6139781" y="3143107"/>
            <a:ext cx="2783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‘I could ask Mr. Burton to explain it to me so that I can do it.’</a:t>
            </a:r>
            <a:endParaRPr lang="en-AU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155A6A-45AF-4DB6-A23B-CA925210B8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43" y="4293277"/>
            <a:ext cx="1967067" cy="25647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20230F-709C-4D52-A285-A42A7D03DC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38" y="3812023"/>
            <a:ext cx="3156687" cy="6858000"/>
          </a:xfrm>
          <a:prstGeom prst="rect">
            <a:avLst/>
          </a:prstGeom>
        </p:spPr>
      </p:pic>
      <p:sp>
        <p:nvSpPr>
          <p:cNvPr id="14" name="Cloud 13">
            <a:extLst>
              <a:ext uri="{FF2B5EF4-FFF2-40B4-BE49-F238E27FC236}">
                <a16:creationId xmlns:a16="http://schemas.microsoft.com/office/drawing/2014/main" id="{D6BB01B7-ADA1-4CBA-A203-DCE9F1E027D8}"/>
              </a:ext>
            </a:extLst>
          </p:cNvPr>
          <p:cNvSpPr/>
          <p:nvPr/>
        </p:nvSpPr>
        <p:spPr>
          <a:xfrm>
            <a:off x="5926915" y="1445339"/>
            <a:ext cx="347535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437FB74D-BD60-4E42-8CE1-721AB0B3DAD6}"/>
              </a:ext>
            </a:extLst>
          </p:cNvPr>
          <p:cNvSpPr/>
          <p:nvPr/>
        </p:nvSpPr>
        <p:spPr>
          <a:xfrm>
            <a:off x="5926915" y="2398144"/>
            <a:ext cx="347535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D28A5808-8DE3-4671-8741-AE7397576C80}"/>
              </a:ext>
            </a:extLst>
          </p:cNvPr>
          <p:cNvSpPr/>
          <p:nvPr/>
        </p:nvSpPr>
        <p:spPr>
          <a:xfrm>
            <a:off x="5929142" y="3185878"/>
            <a:ext cx="347535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332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0" grpId="0" animBg="1"/>
      <p:bldP spid="16" grpId="0"/>
      <p:bldP spid="17" grpId="0"/>
      <p:bldP spid="19" grpId="0"/>
      <p:bldP spid="14" grpId="0" animBg="1"/>
      <p:bldP spid="15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A5B15C-A33F-4D1E-B1AC-2AE54CEF5595}"/>
              </a:ext>
            </a:extLst>
          </p:cNvPr>
          <p:cNvSpPr/>
          <p:nvPr/>
        </p:nvSpPr>
        <p:spPr>
          <a:xfrm>
            <a:off x="1755475" y="323003"/>
            <a:ext cx="5538159" cy="1754325"/>
          </a:xfrm>
          <a:prstGeom prst="roundRect">
            <a:avLst/>
          </a:prstGeom>
          <a:solidFill>
            <a:srgbClr val="327E7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D89532-181F-4E35-BEA8-C693C89C6C0D}"/>
              </a:ext>
            </a:extLst>
          </p:cNvPr>
          <p:cNvSpPr/>
          <p:nvPr/>
        </p:nvSpPr>
        <p:spPr>
          <a:xfrm>
            <a:off x="1630392" y="189780"/>
            <a:ext cx="5538159" cy="178883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08D64-B99A-46EA-8910-7B116038F270}"/>
              </a:ext>
            </a:extLst>
          </p:cNvPr>
          <p:cNvSpPr txBox="1"/>
          <p:nvPr/>
        </p:nvSpPr>
        <p:spPr>
          <a:xfrm>
            <a:off x="1932316" y="189781"/>
            <a:ext cx="493430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E94E13"/>
                  </a:solidFill>
                </a:ln>
                <a:solidFill>
                  <a:srgbClr val="F8BD95"/>
                </a:solidFill>
              </a:rPr>
              <a:t>Change Your Mindset</a:t>
            </a:r>
            <a:endParaRPr lang="en-AU" sz="5400" b="1" dirty="0">
              <a:ln>
                <a:solidFill>
                  <a:srgbClr val="E94E13"/>
                </a:solidFill>
              </a:ln>
            </a:endParaRP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ED091E75-AAAE-4463-A10A-C2A970AC73DF}"/>
              </a:ext>
            </a:extLst>
          </p:cNvPr>
          <p:cNvSpPr/>
          <p:nvPr/>
        </p:nvSpPr>
        <p:spPr>
          <a:xfrm>
            <a:off x="7240071" y="2600442"/>
            <a:ext cx="1843413" cy="1195335"/>
          </a:xfrm>
          <a:prstGeom prst="wedgeEllipseCallout">
            <a:avLst>
              <a:gd name="adj1" fmla="val -21211"/>
              <a:gd name="adj2" fmla="val 58090"/>
            </a:avLst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‘I’ll never be able to do this.’</a:t>
            </a:r>
            <a:endParaRPr lang="en-AU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3481DD4-1204-48A4-89D3-268BAC082D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790" y="3859304"/>
            <a:ext cx="2296988" cy="30451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33358D-FCFD-42F8-81EF-58ABE0BBF3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361" y="2123404"/>
            <a:ext cx="3525269" cy="68580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67FAF882-6247-4FB2-A94F-7EB4E8B80895}"/>
              </a:ext>
            </a:extLst>
          </p:cNvPr>
          <p:cNvSpPr/>
          <p:nvPr/>
        </p:nvSpPr>
        <p:spPr>
          <a:xfrm>
            <a:off x="2229566" y="2782187"/>
            <a:ext cx="3525268" cy="2842734"/>
          </a:xfrm>
          <a:prstGeom prst="wedgeRoundRectCallout">
            <a:avLst>
              <a:gd name="adj1" fmla="val -58286"/>
              <a:gd name="adj2" fmla="val -21222"/>
              <a:gd name="adj3" fmla="val 16667"/>
            </a:avLst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850743-46C5-4B93-B9CC-326B77DCED82}"/>
              </a:ext>
            </a:extLst>
          </p:cNvPr>
          <p:cNvSpPr txBox="1"/>
          <p:nvPr/>
        </p:nvSpPr>
        <p:spPr>
          <a:xfrm>
            <a:off x="2776139" y="2935606"/>
            <a:ext cx="2580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‘If I keep trying, I will get better at this.’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43A2D-5FBB-48B9-A535-F46738DC2056}"/>
              </a:ext>
            </a:extLst>
          </p:cNvPr>
          <p:cNvSpPr txBox="1"/>
          <p:nvPr/>
        </p:nvSpPr>
        <p:spPr>
          <a:xfrm>
            <a:off x="2807588" y="3759308"/>
            <a:ext cx="255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‘I will be happy when </a:t>
            </a:r>
          </a:p>
          <a:p>
            <a:pPr algn="ctr"/>
            <a:r>
              <a:rPr lang="en-US" dirty="0"/>
              <a:t>I learn to do this.’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31F1E7-C2E0-4932-8042-8DC4119B3E09}"/>
              </a:ext>
            </a:extLst>
          </p:cNvPr>
          <p:cNvSpPr txBox="1"/>
          <p:nvPr/>
        </p:nvSpPr>
        <p:spPr>
          <a:xfrm>
            <a:off x="2693952" y="4576996"/>
            <a:ext cx="2825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‘Even if I make a little improvement, that is a big achievement for me.’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5F40308-C957-43DF-A597-F632A0204FF5}"/>
              </a:ext>
            </a:extLst>
          </p:cNvPr>
          <p:cNvSpPr/>
          <p:nvPr/>
        </p:nvSpPr>
        <p:spPr>
          <a:xfrm>
            <a:off x="4405596" y="2177773"/>
            <a:ext cx="3243643" cy="733245"/>
          </a:xfrm>
          <a:prstGeom prst="roundRect">
            <a:avLst/>
          </a:prstGeom>
          <a:solidFill>
            <a:srgbClr val="7CC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could he say instead?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4" name="Cloud 13">
            <a:extLst>
              <a:ext uri="{FF2B5EF4-FFF2-40B4-BE49-F238E27FC236}">
                <a16:creationId xmlns:a16="http://schemas.microsoft.com/office/drawing/2014/main" id="{E2709CE4-2813-4E40-B35C-236B224E4154}"/>
              </a:ext>
            </a:extLst>
          </p:cNvPr>
          <p:cNvSpPr/>
          <p:nvPr/>
        </p:nvSpPr>
        <p:spPr>
          <a:xfrm>
            <a:off x="2460053" y="3008658"/>
            <a:ext cx="347535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DAD5BE73-C260-4944-89B5-2DB2DFB22780}"/>
              </a:ext>
            </a:extLst>
          </p:cNvPr>
          <p:cNvSpPr/>
          <p:nvPr/>
        </p:nvSpPr>
        <p:spPr>
          <a:xfrm>
            <a:off x="2464751" y="3835077"/>
            <a:ext cx="347535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0BF56A30-4221-4B80-8297-A5B9C4259DF1}"/>
              </a:ext>
            </a:extLst>
          </p:cNvPr>
          <p:cNvSpPr/>
          <p:nvPr/>
        </p:nvSpPr>
        <p:spPr>
          <a:xfrm>
            <a:off x="2465207" y="4674636"/>
            <a:ext cx="347535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845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" grpId="0"/>
      <p:bldP spid="5" grpId="0"/>
      <p:bldP spid="11" grpId="0"/>
      <p:bldP spid="10" grpId="0" animBg="1"/>
      <p:bldP spid="14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A5B15C-A33F-4D1E-B1AC-2AE54CEF5595}"/>
              </a:ext>
            </a:extLst>
          </p:cNvPr>
          <p:cNvSpPr/>
          <p:nvPr/>
        </p:nvSpPr>
        <p:spPr>
          <a:xfrm>
            <a:off x="1755475" y="323003"/>
            <a:ext cx="5538159" cy="1754325"/>
          </a:xfrm>
          <a:prstGeom prst="roundRect">
            <a:avLst/>
          </a:prstGeom>
          <a:solidFill>
            <a:srgbClr val="327E7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D89532-181F-4E35-BEA8-C693C89C6C0D}"/>
              </a:ext>
            </a:extLst>
          </p:cNvPr>
          <p:cNvSpPr/>
          <p:nvPr/>
        </p:nvSpPr>
        <p:spPr>
          <a:xfrm>
            <a:off x="1630392" y="189780"/>
            <a:ext cx="5538159" cy="178883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08D64-B99A-46EA-8910-7B116038F270}"/>
              </a:ext>
            </a:extLst>
          </p:cNvPr>
          <p:cNvSpPr txBox="1"/>
          <p:nvPr/>
        </p:nvSpPr>
        <p:spPr>
          <a:xfrm>
            <a:off x="1932316" y="189781"/>
            <a:ext cx="493430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E94E13"/>
                  </a:solidFill>
                </a:ln>
                <a:solidFill>
                  <a:srgbClr val="F8BD95"/>
                </a:solidFill>
              </a:rPr>
              <a:t>Change Your Mindset</a:t>
            </a:r>
            <a:endParaRPr lang="en-AU" sz="5400" b="1" dirty="0">
              <a:ln>
                <a:solidFill>
                  <a:srgbClr val="E94E13"/>
                </a:solidFill>
              </a:ln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9A31A7-10BB-40B9-8269-60EC4EE443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45" y="4251694"/>
            <a:ext cx="2658236" cy="2694497"/>
          </a:xfrm>
          <a:prstGeom prst="rect">
            <a:avLst/>
          </a:prstGeom>
        </p:spPr>
      </p:pic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54283BEB-3CC1-485D-8240-BB40C1289E11}"/>
              </a:ext>
            </a:extLst>
          </p:cNvPr>
          <p:cNvSpPr/>
          <p:nvPr/>
        </p:nvSpPr>
        <p:spPr>
          <a:xfrm>
            <a:off x="552653" y="2825252"/>
            <a:ext cx="2742637" cy="1505353"/>
          </a:xfrm>
          <a:prstGeom prst="wedgeEllipseCallout">
            <a:avLst>
              <a:gd name="adj1" fmla="val 20183"/>
              <a:gd name="adj2" fmla="val 64331"/>
            </a:avLst>
          </a:prstGeom>
          <a:solidFill>
            <a:srgbClr val="F8BD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‘My friend is a million times better at this than me.’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E7027C43-B9D1-492A-9970-D687AC6C68D8}"/>
              </a:ext>
            </a:extLst>
          </p:cNvPr>
          <p:cNvSpPr/>
          <p:nvPr/>
        </p:nvSpPr>
        <p:spPr>
          <a:xfrm>
            <a:off x="4658264" y="1868770"/>
            <a:ext cx="3803800" cy="2516078"/>
          </a:xfrm>
          <a:prstGeom prst="wedgeRoundRectCallout">
            <a:avLst>
              <a:gd name="adj1" fmla="val 19187"/>
              <a:gd name="adj2" fmla="val 60320"/>
              <a:gd name="adj3" fmla="val 16667"/>
            </a:avLst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FF2C8FB-59A1-46BC-9CE1-75517A65D4D3}"/>
              </a:ext>
            </a:extLst>
          </p:cNvPr>
          <p:cNvSpPr/>
          <p:nvPr/>
        </p:nvSpPr>
        <p:spPr>
          <a:xfrm>
            <a:off x="1673469" y="2262522"/>
            <a:ext cx="3243643" cy="733245"/>
          </a:xfrm>
          <a:prstGeom prst="roundRect">
            <a:avLst/>
          </a:prstGeom>
          <a:solidFill>
            <a:srgbClr val="7CC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could she say instead?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DF654B-BF2D-49B0-96BE-93B6CFC8FAC7}"/>
              </a:ext>
            </a:extLst>
          </p:cNvPr>
          <p:cNvSpPr txBox="1"/>
          <p:nvPr/>
        </p:nvSpPr>
        <p:spPr>
          <a:xfrm>
            <a:off x="5402320" y="2162492"/>
            <a:ext cx="2719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‘My friend is really good at this. I wonder if they could show me how to do </a:t>
            </a:r>
            <a:r>
              <a:rPr lang="en-US" dirty="0"/>
              <a:t>it</a:t>
            </a:r>
            <a:r>
              <a:rPr lang="en-US" dirty="0">
                <a:solidFill>
                  <a:schemeClr val="tx1"/>
                </a:solidFill>
              </a:rPr>
              <a:t>.’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DECF18-685C-4E94-BE9F-545DB008979E}"/>
              </a:ext>
            </a:extLst>
          </p:cNvPr>
          <p:cNvSpPr txBox="1"/>
          <p:nvPr/>
        </p:nvSpPr>
        <p:spPr>
          <a:xfrm>
            <a:off x="5423497" y="3428999"/>
            <a:ext cx="2626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‘Everybody is good at different things.’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5C269B5-9948-4CE3-9E09-4700B96CD1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470" y="4483565"/>
            <a:ext cx="3982667" cy="6858000"/>
          </a:xfrm>
          <a:prstGeom prst="rect">
            <a:avLst/>
          </a:prstGeom>
        </p:spPr>
      </p:pic>
      <p:sp>
        <p:nvSpPr>
          <p:cNvPr id="14" name="Cloud 13">
            <a:extLst>
              <a:ext uri="{FF2B5EF4-FFF2-40B4-BE49-F238E27FC236}">
                <a16:creationId xmlns:a16="http://schemas.microsoft.com/office/drawing/2014/main" id="{5829AFEE-A2FA-45DE-A05D-33297CED3E27}"/>
              </a:ext>
            </a:extLst>
          </p:cNvPr>
          <p:cNvSpPr/>
          <p:nvPr/>
        </p:nvSpPr>
        <p:spPr>
          <a:xfrm>
            <a:off x="5054785" y="2239118"/>
            <a:ext cx="347535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0E2BA55F-0F61-4045-A68A-FC9528B90D51}"/>
              </a:ext>
            </a:extLst>
          </p:cNvPr>
          <p:cNvSpPr/>
          <p:nvPr/>
        </p:nvSpPr>
        <p:spPr>
          <a:xfrm>
            <a:off x="5137120" y="3473498"/>
            <a:ext cx="347535" cy="243121"/>
          </a:xfrm>
          <a:prstGeom prst="clou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50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/>
      <p:bldP spid="13" grpId="0"/>
      <p:bldP spid="14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A5B15C-A33F-4D1E-B1AC-2AE54CEF5595}"/>
              </a:ext>
            </a:extLst>
          </p:cNvPr>
          <p:cNvSpPr/>
          <p:nvPr/>
        </p:nvSpPr>
        <p:spPr>
          <a:xfrm>
            <a:off x="1755475" y="323003"/>
            <a:ext cx="5538159" cy="1754325"/>
          </a:xfrm>
          <a:prstGeom prst="roundRect">
            <a:avLst/>
          </a:prstGeom>
          <a:solidFill>
            <a:srgbClr val="327E7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D89532-181F-4E35-BEA8-C693C89C6C0D}"/>
              </a:ext>
            </a:extLst>
          </p:cNvPr>
          <p:cNvSpPr/>
          <p:nvPr/>
        </p:nvSpPr>
        <p:spPr>
          <a:xfrm>
            <a:off x="1630392" y="189780"/>
            <a:ext cx="5538159" cy="178883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08D64-B99A-46EA-8910-7B116038F270}"/>
              </a:ext>
            </a:extLst>
          </p:cNvPr>
          <p:cNvSpPr txBox="1"/>
          <p:nvPr/>
        </p:nvSpPr>
        <p:spPr>
          <a:xfrm>
            <a:off x="1932316" y="189781"/>
            <a:ext cx="493430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E94E13"/>
                  </a:solidFill>
                </a:ln>
                <a:solidFill>
                  <a:srgbClr val="F8BD95"/>
                </a:solidFill>
              </a:rPr>
              <a:t>Change Your Mindset</a:t>
            </a:r>
            <a:endParaRPr lang="en-AU" sz="5400" b="1" dirty="0">
              <a:ln>
                <a:solidFill>
                  <a:srgbClr val="E94E13"/>
                </a:solidFill>
              </a:ln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454EF07-661C-48F8-BD90-D1898904CC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7144">
            <a:off x="1156079" y="437958"/>
            <a:ext cx="1414298" cy="370860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2CA5E99-48B9-46CF-BE03-F9FC25BDB590}"/>
              </a:ext>
            </a:extLst>
          </p:cNvPr>
          <p:cNvSpPr/>
          <p:nvPr/>
        </p:nvSpPr>
        <p:spPr>
          <a:xfrm>
            <a:off x="1755475" y="2294474"/>
            <a:ext cx="5538159" cy="4070339"/>
          </a:xfrm>
          <a:prstGeom prst="roundRect">
            <a:avLst>
              <a:gd name="adj" fmla="val 14932"/>
            </a:avLst>
          </a:prstGeom>
          <a:solidFill>
            <a:srgbClr val="E94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F973B146-ED1C-4BFA-9810-EE89D701035F}"/>
              </a:ext>
            </a:extLst>
          </p:cNvPr>
          <p:cNvSpPr/>
          <p:nvPr/>
        </p:nvSpPr>
        <p:spPr>
          <a:xfrm>
            <a:off x="1630392" y="2155786"/>
            <a:ext cx="5538159" cy="4106993"/>
          </a:xfrm>
          <a:prstGeom prst="wedgeRoundRectCallout">
            <a:avLst>
              <a:gd name="adj1" fmla="val 26658"/>
              <a:gd name="adj2" fmla="val 49420"/>
              <a:gd name="adj3" fmla="val 16667"/>
            </a:avLst>
          </a:prstGeom>
          <a:solidFill>
            <a:srgbClr val="F18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90000" rtlCol="0" anchor="ctr"/>
          <a:lstStyle/>
          <a:p>
            <a:pPr algn="ctr"/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2B905D-58C8-4213-857A-429B51B5E804}"/>
              </a:ext>
            </a:extLst>
          </p:cNvPr>
          <p:cNvSpPr txBox="1"/>
          <p:nvPr/>
        </p:nvSpPr>
        <p:spPr>
          <a:xfrm>
            <a:off x="2518909" y="2263971"/>
            <a:ext cx="3864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‘I can do it!’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46096F-B66A-49A9-9B34-C42CD87A445B}"/>
              </a:ext>
            </a:extLst>
          </p:cNvPr>
          <p:cNvSpPr txBox="1"/>
          <p:nvPr/>
        </p:nvSpPr>
        <p:spPr>
          <a:xfrm>
            <a:off x="2605174" y="2711857"/>
            <a:ext cx="3838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‘I can get better.’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FAFACF-6CB5-41E5-8730-7071C678B9BF}"/>
              </a:ext>
            </a:extLst>
          </p:cNvPr>
          <p:cNvSpPr txBox="1"/>
          <p:nvPr/>
        </p:nvSpPr>
        <p:spPr>
          <a:xfrm>
            <a:off x="2488717" y="3176353"/>
            <a:ext cx="3925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‘I can keep trying.’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B84E2-1C3B-4697-8AC4-3AAF9E6FED6E}"/>
              </a:ext>
            </a:extLst>
          </p:cNvPr>
          <p:cNvSpPr txBox="1"/>
          <p:nvPr/>
        </p:nvSpPr>
        <p:spPr>
          <a:xfrm>
            <a:off x="2467153" y="3629543"/>
            <a:ext cx="403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‘It is OK to make mistakes.’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FC6986-A3C8-45FE-8F02-57D2370A8CC8}"/>
              </a:ext>
            </a:extLst>
          </p:cNvPr>
          <p:cNvSpPr txBox="1"/>
          <p:nvPr/>
        </p:nvSpPr>
        <p:spPr>
          <a:xfrm>
            <a:off x="2432646" y="4087462"/>
            <a:ext cx="403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‘I can try again.’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691E9E-4022-482F-B330-73A5FA8AEA42}"/>
              </a:ext>
            </a:extLst>
          </p:cNvPr>
          <p:cNvSpPr txBox="1"/>
          <p:nvPr/>
        </p:nvSpPr>
        <p:spPr>
          <a:xfrm>
            <a:off x="2536166" y="4550006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 dirty="0">
                <a:solidFill>
                  <a:schemeClr val="tx1"/>
                </a:solidFill>
              </a:rPr>
              <a:t>‘I am happy for my friends when they do well.’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7F2FB6-43CD-44B8-8416-3848109E3562}"/>
              </a:ext>
            </a:extLst>
          </p:cNvPr>
          <p:cNvSpPr txBox="1"/>
          <p:nvPr/>
        </p:nvSpPr>
        <p:spPr>
          <a:xfrm>
            <a:off x="2501660" y="5294813"/>
            <a:ext cx="4183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 dirty="0">
                <a:solidFill>
                  <a:schemeClr val="tx1"/>
                </a:solidFill>
              </a:rPr>
              <a:t>‘Trying hard makes me feel proud.’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51A45F-5EFF-4325-AC83-F8E7EC1F7F97}"/>
              </a:ext>
            </a:extLst>
          </p:cNvPr>
          <p:cNvSpPr txBox="1"/>
          <p:nvPr/>
        </p:nvSpPr>
        <p:spPr>
          <a:xfrm>
            <a:off x="2432646" y="5766179"/>
            <a:ext cx="4183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 dirty="0">
                <a:solidFill>
                  <a:schemeClr val="tx1"/>
                </a:solidFill>
              </a:rPr>
              <a:t>‘I can be a genius!’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4E6784-AB12-4C31-94B0-8ECBB91E8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28" y="2660668"/>
            <a:ext cx="1258782" cy="40075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CD39A5-78C1-42CB-B06B-DEA9F04797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227" y="3239219"/>
            <a:ext cx="221755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1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2" grpId="0"/>
      <p:bldP spid="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99883381-C517-4D35-93A1-2C3FA8DC660A}"/>
              </a:ext>
            </a:extLst>
          </p:cNvPr>
          <p:cNvSpPr/>
          <p:nvPr/>
        </p:nvSpPr>
        <p:spPr bwMode="auto">
          <a:xfrm>
            <a:off x="461962" y="450056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44450" cap="rnd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A5B15C-A33F-4D1E-B1AC-2AE54CEF5595}"/>
              </a:ext>
            </a:extLst>
          </p:cNvPr>
          <p:cNvSpPr/>
          <p:nvPr/>
        </p:nvSpPr>
        <p:spPr>
          <a:xfrm>
            <a:off x="1755475" y="323003"/>
            <a:ext cx="5538159" cy="1754325"/>
          </a:xfrm>
          <a:prstGeom prst="roundRect">
            <a:avLst/>
          </a:prstGeom>
          <a:solidFill>
            <a:srgbClr val="327E7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DD89532-181F-4E35-BEA8-C693C89C6C0D}"/>
              </a:ext>
            </a:extLst>
          </p:cNvPr>
          <p:cNvSpPr/>
          <p:nvPr/>
        </p:nvSpPr>
        <p:spPr>
          <a:xfrm>
            <a:off x="1630392" y="189780"/>
            <a:ext cx="5538159" cy="1788831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327E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08D64-B99A-46EA-8910-7B116038F270}"/>
              </a:ext>
            </a:extLst>
          </p:cNvPr>
          <p:cNvSpPr txBox="1"/>
          <p:nvPr/>
        </p:nvSpPr>
        <p:spPr>
          <a:xfrm>
            <a:off x="1932316" y="189781"/>
            <a:ext cx="493430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rgbClr val="E94E13"/>
                  </a:solidFill>
                </a:ln>
                <a:solidFill>
                  <a:srgbClr val="F8BD95"/>
                </a:solidFill>
              </a:rPr>
              <a:t>Change Your Mindset</a:t>
            </a:r>
            <a:endParaRPr lang="en-AU" sz="5400" b="1" dirty="0">
              <a:ln>
                <a:solidFill>
                  <a:srgbClr val="E94E13"/>
                </a:solidFill>
              </a:ln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F58585-5F84-4D1A-BDDE-3CFA28F10BE2}"/>
              </a:ext>
            </a:extLst>
          </p:cNvPr>
          <p:cNvSpPr txBox="1"/>
          <p:nvPr/>
        </p:nvSpPr>
        <p:spPr>
          <a:xfrm>
            <a:off x="2104844" y="3269947"/>
            <a:ext cx="493430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 w="22225">
                  <a:noFill/>
                </a:ln>
              </a:rPr>
              <a:t>Try this today!</a:t>
            </a:r>
            <a:endParaRPr lang="en-AU" sz="5400" b="1" dirty="0"/>
          </a:p>
        </p:txBody>
      </p:sp>
    </p:spTree>
    <p:extLst>
      <p:ext uri="{BB962C8B-B14F-4D97-AF65-F5344CB8AC3E}">
        <p14:creationId xmlns:p14="http://schemas.microsoft.com/office/powerpoint/2010/main" val="337325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8C058020-CE1A-4275-96FF-3E9B179AFEF1}" vid="{BE2BE99D-79A1-4F73-BB89-E052F53DA9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459</TotalTime>
  <Words>605</Words>
  <Application>Microsoft Office PowerPoint</Application>
  <PresentationFormat>On-screen Show (4:3)</PresentationFormat>
  <Paragraphs>88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Twinkl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Twinkl-A5</dc:creator>
  <cp:lastModifiedBy>awalsh</cp:lastModifiedBy>
  <cp:revision>11</cp:revision>
  <dcterms:created xsi:type="dcterms:W3CDTF">2021-09-02T06:59:33Z</dcterms:created>
  <dcterms:modified xsi:type="dcterms:W3CDTF">2022-04-01T14:55:22Z</dcterms:modified>
</cp:coreProperties>
</file>