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8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67" r:id="rId22"/>
  </p:sldIdLst>
  <p:sldSz cx="9144000" cy="6858000" type="screen4x3"/>
  <p:notesSz cx="6858000" cy="9144000"/>
  <p:embeddedFontLst>
    <p:embeddedFont>
      <p:font typeface="Twinkl SemiBold" charset="0"/>
      <p:bold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Twinkl" panose="020B0604020202020204" charset="0"/>
      <p:regular r:id="rId30"/>
      <p:bold r:id="rId31"/>
    </p:embeddedFont>
    <p:embeddedFont>
      <p:font typeface="Sassoon Infant Rg" panose="02000503030000020003" charset="0"/>
      <p:regular r:id="rId32"/>
      <p:bold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A0DB"/>
    <a:srgbClr val="DE1E5A"/>
    <a:srgbClr val="BC0105"/>
    <a:srgbClr val="4DB1E3"/>
    <a:srgbClr val="80C1EB"/>
    <a:srgbClr val="ACDDFC"/>
    <a:srgbClr val="FFFFFF"/>
    <a:srgbClr val="4AA1D9"/>
    <a:srgbClr val="21A6F9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1476" y="108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01/04/2022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01/04/2022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m/resources/english-language-arts-third-grade-usa/language-english-language-arts-third-grade-usa/grammar-language-english-language-arts-third-grade-usa" TargetMode="Externa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m/resources/english-language-arts-third-grade-usa/language-english-language-arts-third-grade-usa/grammar-language-english-language-arts-third-grade-usa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4137660" y="5561814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hlinkClick r:id="rId4"/>
          </p:cNvPr>
          <p:cNvSpPr/>
          <p:nvPr userDrawn="1"/>
        </p:nvSpPr>
        <p:spPr>
          <a:xfrm>
            <a:off x="3956858" y="5419898"/>
            <a:ext cx="1230284" cy="776227"/>
          </a:xfrm>
          <a:prstGeom prst="rect">
            <a:avLst/>
          </a:prstGeom>
          <a:solidFill>
            <a:srgbClr val="18A0DB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hlinkClick r:id="rId4"/>
          </p:cNvPr>
          <p:cNvSpPr/>
          <p:nvPr userDrawn="1"/>
        </p:nvSpPr>
        <p:spPr>
          <a:xfrm>
            <a:off x="3956858" y="3040886"/>
            <a:ext cx="1230284" cy="776227"/>
          </a:xfrm>
          <a:prstGeom prst="rect">
            <a:avLst/>
          </a:prstGeom>
          <a:solidFill>
            <a:srgbClr val="18A0DB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20"/>
          <p:cNvSpPr>
            <a:spLocks noGrp="1"/>
          </p:cNvSpPr>
          <p:nvPr>
            <p:ph type="title"/>
          </p:nvPr>
        </p:nvSpPr>
        <p:spPr>
          <a:xfrm>
            <a:off x="461963" y="1484313"/>
            <a:ext cx="8220075" cy="3911600"/>
          </a:xfrm>
        </p:spPr>
        <p:txBody>
          <a:bodyPr/>
          <a:lstStyle/>
          <a:p>
            <a:pPr algn="ctr" eaLnBrk="1" hangingPunct="1"/>
            <a:r>
              <a:rPr lang="en-GB" altLang="en-US" sz="8000"/>
              <a:t>There’s a </a:t>
            </a:r>
            <a:br>
              <a:rPr lang="en-GB" altLang="en-US" sz="8000"/>
            </a:br>
            <a:r>
              <a:rPr lang="en-GB" altLang="en-US" sz="8000"/>
              <a:t>magic word…</a:t>
            </a:r>
          </a:p>
        </p:txBody>
      </p:sp>
      <p:sp>
        <p:nvSpPr>
          <p:cNvPr id="7" name="Star: 5 Points 6"/>
          <p:cNvSpPr/>
          <p:nvPr/>
        </p:nvSpPr>
        <p:spPr>
          <a:xfrm rot="15689750">
            <a:off x="1085850" y="111442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Star: 5 Points 7"/>
          <p:cNvSpPr/>
          <p:nvPr/>
        </p:nvSpPr>
        <p:spPr>
          <a:xfrm rot="17406536">
            <a:off x="3533775" y="183832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" name="Star: 5 Points 8"/>
          <p:cNvSpPr/>
          <p:nvPr/>
        </p:nvSpPr>
        <p:spPr>
          <a:xfrm rot="15689750">
            <a:off x="2009775" y="486727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Star: 5 Points 9"/>
          <p:cNvSpPr/>
          <p:nvPr/>
        </p:nvSpPr>
        <p:spPr>
          <a:xfrm rot="15689750">
            <a:off x="7229475" y="4824413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Star: 5 Points 10"/>
          <p:cNvSpPr/>
          <p:nvPr/>
        </p:nvSpPr>
        <p:spPr>
          <a:xfrm rot="15689750">
            <a:off x="7088188" y="1312863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55704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0"/>
          <p:cNvSpPr>
            <a:spLocks noGrp="1"/>
          </p:cNvSpPr>
          <p:nvPr>
            <p:ph type="title"/>
          </p:nvPr>
        </p:nvSpPr>
        <p:spPr>
          <a:xfrm>
            <a:off x="461963" y="1484313"/>
            <a:ext cx="8220075" cy="3911600"/>
          </a:xfrm>
        </p:spPr>
        <p:txBody>
          <a:bodyPr/>
          <a:lstStyle/>
          <a:p>
            <a:pPr algn="ctr" eaLnBrk="1" hangingPunct="1"/>
            <a:r>
              <a:rPr lang="en-GB" altLang="en-US" sz="8000"/>
              <a:t>…it’s not </a:t>
            </a:r>
            <a:br>
              <a:rPr lang="en-GB" altLang="en-US" sz="8000"/>
            </a:br>
            <a:r>
              <a:rPr lang="en-GB" altLang="en-US" sz="8000"/>
              <a:t>very big…</a:t>
            </a:r>
          </a:p>
        </p:txBody>
      </p:sp>
      <p:sp>
        <p:nvSpPr>
          <p:cNvPr id="3" name="Star: 5 Points 2"/>
          <p:cNvSpPr/>
          <p:nvPr/>
        </p:nvSpPr>
        <p:spPr>
          <a:xfrm rot="15689750">
            <a:off x="2714625" y="199072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" name="Star: 5 Points 3"/>
          <p:cNvSpPr/>
          <p:nvPr/>
        </p:nvSpPr>
        <p:spPr>
          <a:xfrm rot="15689750">
            <a:off x="1533525" y="431482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Star: 5 Points 4"/>
          <p:cNvSpPr/>
          <p:nvPr/>
        </p:nvSpPr>
        <p:spPr>
          <a:xfrm rot="15689750">
            <a:off x="7410450" y="121920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Star: 5 Points 5"/>
          <p:cNvSpPr/>
          <p:nvPr/>
        </p:nvSpPr>
        <p:spPr>
          <a:xfrm rot="15689750">
            <a:off x="7048500" y="376237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Star: 5 Points 6"/>
          <p:cNvSpPr/>
          <p:nvPr/>
        </p:nvSpPr>
        <p:spPr>
          <a:xfrm rot="15689750">
            <a:off x="6767513" y="5272088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7217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0"/>
          <p:cNvSpPr>
            <a:spLocks noGrp="1"/>
          </p:cNvSpPr>
          <p:nvPr>
            <p:ph type="title"/>
          </p:nvPr>
        </p:nvSpPr>
        <p:spPr>
          <a:xfrm>
            <a:off x="461963" y="1484313"/>
            <a:ext cx="8220075" cy="3911600"/>
          </a:xfrm>
        </p:spPr>
        <p:txBody>
          <a:bodyPr/>
          <a:lstStyle/>
          <a:p>
            <a:pPr algn="ctr" eaLnBrk="1" hangingPunct="1"/>
            <a:r>
              <a:rPr lang="en-GB" altLang="en-US" sz="8000"/>
              <a:t>…but it is very important…</a:t>
            </a:r>
          </a:p>
        </p:txBody>
      </p:sp>
      <p:sp>
        <p:nvSpPr>
          <p:cNvPr id="3" name="Star: 5 Points 2"/>
          <p:cNvSpPr/>
          <p:nvPr/>
        </p:nvSpPr>
        <p:spPr>
          <a:xfrm rot="15689750">
            <a:off x="1914525" y="160972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" name="Star: 5 Points 3"/>
          <p:cNvSpPr/>
          <p:nvPr/>
        </p:nvSpPr>
        <p:spPr>
          <a:xfrm rot="15689750">
            <a:off x="5505450" y="1233488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Star: 5 Points 4"/>
          <p:cNvSpPr/>
          <p:nvPr/>
        </p:nvSpPr>
        <p:spPr>
          <a:xfrm rot="15689750">
            <a:off x="2543175" y="5272088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Star: 5 Points 5"/>
          <p:cNvSpPr/>
          <p:nvPr/>
        </p:nvSpPr>
        <p:spPr>
          <a:xfrm rot="15689750">
            <a:off x="6943725" y="506095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Star: 5 Points 6"/>
          <p:cNvSpPr/>
          <p:nvPr/>
        </p:nvSpPr>
        <p:spPr>
          <a:xfrm rot="15689750">
            <a:off x="6802438" y="207645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0856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20"/>
          <p:cNvSpPr>
            <a:spLocks noGrp="1"/>
          </p:cNvSpPr>
          <p:nvPr>
            <p:ph type="title"/>
          </p:nvPr>
        </p:nvSpPr>
        <p:spPr>
          <a:xfrm>
            <a:off x="461963" y="1484313"/>
            <a:ext cx="8220075" cy="3911600"/>
          </a:xfrm>
        </p:spPr>
        <p:txBody>
          <a:bodyPr/>
          <a:lstStyle/>
          <a:p>
            <a:pPr algn="ctr" eaLnBrk="1" hangingPunct="1"/>
            <a:r>
              <a:rPr lang="en-GB" altLang="en-US" sz="8000"/>
              <a:t>…because it has special powers.</a:t>
            </a:r>
          </a:p>
        </p:txBody>
      </p:sp>
      <p:sp>
        <p:nvSpPr>
          <p:cNvPr id="3" name="Star: 5 Points 2"/>
          <p:cNvSpPr/>
          <p:nvPr/>
        </p:nvSpPr>
        <p:spPr>
          <a:xfrm rot="15689750">
            <a:off x="1104900" y="219075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" name="Star: 5 Points 3"/>
          <p:cNvSpPr/>
          <p:nvPr/>
        </p:nvSpPr>
        <p:spPr>
          <a:xfrm rot="15689750">
            <a:off x="3581400" y="1360488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Star: 5 Points 4"/>
          <p:cNvSpPr/>
          <p:nvPr/>
        </p:nvSpPr>
        <p:spPr>
          <a:xfrm rot="15689750">
            <a:off x="2857500" y="499110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Star: 5 Points 5"/>
          <p:cNvSpPr/>
          <p:nvPr/>
        </p:nvSpPr>
        <p:spPr>
          <a:xfrm rot="15689750">
            <a:off x="7591425" y="2011363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Star: 5 Points 6"/>
          <p:cNvSpPr/>
          <p:nvPr/>
        </p:nvSpPr>
        <p:spPr>
          <a:xfrm rot="15689750">
            <a:off x="5778500" y="499110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51052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466850" y="4806950"/>
            <a:ext cx="6337300" cy="12827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547813" y="2813050"/>
            <a:ext cx="6038850" cy="6254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571750" y="1935163"/>
            <a:ext cx="4019550" cy="6238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3068638" y="3673475"/>
            <a:ext cx="2906712" cy="6238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3318" name="Title 20"/>
          <p:cNvSpPr>
            <a:spLocks/>
          </p:cNvSpPr>
          <p:nvPr/>
        </p:nvSpPr>
        <p:spPr bwMode="auto">
          <a:xfrm>
            <a:off x="868363" y="2006600"/>
            <a:ext cx="7407275" cy="2236788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52000" tIns="252000" rIns="252000" bIns="25200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200" dirty="0">
                <a:solidFill>
                  <a:schemeClr val="tx1"/>
                </a:solidFill>
                <a:latin typeface="Twinkl SemiBold" pitchFamily="2" charset="0"/>
              </a:rPr>
              <a:t>I can’t run very far.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3200" dirty="0">
              <a:solidFill>
                <a:schemeClr val="tx1"/>
              </a:solidFill>
              <a:latin typeface="Twinkl SemiBold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200" dirty="0">
                <a:solidFill>
                  <a:schemeClr val="tx1"/>
                </a:solidFill>
                <a:latin typeface="Twinkl SemiBold" pitchFamily="2" charset="0"/>
              </a:rPr>
              <a:t>I don’t have good handwriting.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3200" dirty="0">
              <a:solidFill>
                <a:schemeClr val="tx1"/>
              </a:solidFill>
              <a:latin typeface="Twinkl SemiBold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200" dirty="0">
                <a:solidFill>
                  <a:schemeClr val="tx1"/>
                </a:solidFill>
                <a:latin typeface="Twinkl SemiBold" pitchFamily="2" charset="0"/>
              </a:rPr>
              <a:t>I can’t swim.</a:t>
            </a:r>
          </a:p>
        </p:txBody>
      </p:sp>
      <p:sp>
        <p:nvSpPr>
          <p:cNvPr id="13319" name="Title 20"/>
          <p:cNvSpPr>
            <a:spLocks noGrp="1"/>
          </p:cNvSpPr>
          <p:nvPr>
            <p:ph type="title"/>
          </p:nvPr>
        </p:nvSpPr>
        <p:spPr>
          <a:xfrm>
            <a:off x="461963" y="765175"/>
            <a:ext cx="8220075" cy="990600"/>
          </a:xfrm>
        </p:spPr>
        <p:txBody>
          <a:bodyPr/>
          <a:lstStyle/>
          <a:p>
            <a:pPr algn="ctr" eaLnBrk="1" hangingPunct="1"/>
            <a:r>
              <a:rPr lang="en-GB" altLang="en-US" sz="5400" dirty="0"/>
              <a:t>Look at these sentences.</a:t>
            </a:r>
          </a:p>
        </p:txBody>
      </p:sp>
      <p:sp>
        <p:nvSpPr>
          <p:cNvPr id="13320" name="Rectangle 3"/>
          <p:cNvSpPr>
            <a:spLocks noChangeArrowheads="1"/>
          </p:cNvSpPr>
          <p:nvPr/>
        </p:nvSpPr>
        <p:spPr bwMode="auto">
          <a:xfrm>
            <a:off x="2689225" y="4843463"/>
            <a:ext cx="51149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chemeClr val="tx1"/>
                </a:solidFill>
              </a:rPr>
              <a:t>Think About It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Can you imagine the people who said these?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Can you think of a sentence like these that you might say about yourself?</a:t>
            </a:r>
          </a:p>
        </p:txBody>
      </p:sp>
      <p:sp>
        <p:nvSpPr>
          <p:cNvPr id="17" name="Star: 5 Points 16"/>
          <p:cNvSpPr/>
          <p:nvPr/>
        </p:nvSpPr>
        <p:spPr>
          <a:xfrm rot="15689750">
            <a:off x="773113" y="1658938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8" name="Star: 5 Points 17"/>
          <p:cNvSpPr/>
          <p:nvPr/>
        </p:nvSpPr>
        <p:spPr>
          <a:xfrm rot="15689750">
            <a:off x="7753350" y="1697038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9" name="Star: 5 Points 18"/>
          <p:cNvSpPr/>
          <p:nvPr/>
        </p:nvSpPr>
        <p:spPr>
          <a:xfrm rot="15689750">
            <a:off x="7472363" y="382270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0" name="Star: 5 Points 19"/>
          <p:cNvSpPr/>
          <p:nvPr/>
        </p:nvSpPr>
        <p:spPr>
          <a:xfrm rot="15689750">
            <a:off x="2306638" y="360997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2" name="Star: 5 Points 21"/>
          <p:cNvSpPr/>
          <p:nvPr/>
        </p:nvSpPr>
        <p:spPr>
          <a:xfrm rot="15689750">
            <a:off x="5372100" y="64135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377" y="3908189"/>
            <a:ext cx="1069321" cy="236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7311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20"/>
          <p:cNvSpPr>
            <a:spLocks noGrp="1"/>
          </p:cNvSpPr>
          <p:nvPr>
            <p:ph type="title"/>
          </p:nvPr>
        </p:nvSpPr>
        <p:spPr>
          <a:xfrm>
            <a:off x="461963" y="1484313"/>
            <a:ext cx="8220075" cy="3911600"/>
          </a:xfrm>
        </p:spPr>
        <p:txBody>
          <a:bodyPr/>
          <a:lstStyle/>
          <a:p>
            <a:pPr algn="ctr" eaLnBrk="1" hangingPunct="1"/>
            <a:r>
              <a:rPr lang="en-GB" altLang="en-US" sz="8000"/>
              <a:t>Now for the magic word…</a:t>
            </a:r>
          </a:p>
        </p:txBody>
      </p:sp>
      <p:sp>
        <p:nvSpPr>
          <p:cNvPr id="3" name="Star: 5 Points 2"/>
          <p:cNvSpPr/>
          <p:nvPr/>
        </p:nvSpPr>
        <p:spPr>
          <a:xfrm rot="15689750">
            <a:off x="1104900" y="273367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" name="Star: 5 Points 3"/>
          <p:cNvSpPr/>
          <p:nvPr/>
        </p:nvSpPr>
        <p:spPr>
          <a:xfrm rot="15689750">
            <a:off x="3657600" y="197167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Star: 5 Points 4"/>
          <p:cNvSpPr/>
          <p:nvPr/>
        </p:nvSpPr>
        <p:spPr>
          <a:xfrm rot="15689750">
            <a:off x="1895475" y="86677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Star: 5 Points 5"/>
          <p:cNvSpPr/>
          <p:nvPr/>
        </p:nvSpPr>
        <p:spPr>
          <a:xfrm rot="15689750">
            <a:off x="7477125" y="1690688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Star: 5 Points 6"/>
          <p:cNvSpPr/>
          <p:nvPr/>
        </p:nvSpPr>
        <p:spPr>
          <a:xfrm rot="15689750">
            <a:off x="3938588" y="475297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Star: 5 Points 7"/>
          <p:cNvSpPr/>
          <p:nvPr/>
        </p:nvSpPr>
        <p:spPr>
          <a:xfrm rot="15689750">
            <a:off x="6686550" y="541337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352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20"/>
          <p:cNvSpPr>
            <a:spLocks noGrp="1"/>
          </p:cNvSpPr>
          <p:nvPr>
            <p:ph type="title"/>
          </p:nvPr>
        </p:nvSpPr>
        <p:spPr>
          <a:xfrm>
            <a:off x="461963" y="1484313"/>
            <a:ext cx="8220075" cy="3911600"/>
          </a:xfrm>
        </p:spPr>
        <p:txBody>
          <a:bodyPr/>
          <a:lstStyle/>
          <a:p>
            <a:pPr algn="ctr" eaLnBrk="1" hangingPunct="1"/>
            <a:r>
              <a:rPr lang="en-GB" altLang="en-US" sz="8000"/>
              <a:t>…what could it be?</a:t>
            </a:r>
          </a:p>
        </p:txBody>
      </p:sp>
      <p:sp>
        <p:nvSpPr>
          <p:cNvPr id="3" name="Star: 5 Points 2"/>
          <p:cNvSpPr/>
          <p:nvPr/>
        </p:nvSpPr>
        <p:spPr>
          <a:xfrm rot="15689750">
            <a:off x="2781300" y="376237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" name="Star: 5 Points 3"/>
          <p:cNvSpPr/>
          <p:nvPr/>
        </p:nvSpPr>
        <p:spPr>
          <a:xfrm rot="15689750">
            <a:off x="6276975" y="3621088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Star: 5 Points 4"/>
          <p:cNvSpPr/>
          <p:nvPr/>
        </p:nvSpPr>
        <p:spPr>
          <a:xfrm rot="15689750">
            <a:off x="2238375" y="191452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Star: 5 Points 5"/>
          <p:cNvSpPr/>
          <p:nvPr/>
        </p:nvSpPr>
        <p:spPr>
          <a:xfrm rot="15689750">
            <a:off x="6135688" y="1773238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Star: 5 Points 6"/>
          <p:cNvSpPr/>
          <p:nvPr/>
        </p:nvSpPr>
        <p:spPr>
          <a:xfrm rot="15689750">
            <a:off x="4953000" y="500062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1346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20"/>
          <p:cNvSpPr>
            <a:spLocks noGrp="1"/>
          </p:cNvSpPr>
          <p:nvPr>
            <p:ph type="title"/>
          </p:nvPr>
        </p:nvSpPr>
        <p:spPr>
          <a:xfrm>
            <a:off x="461963" y="1484313"/>
            <a:ext cx="8220075" cy="3911600"/>
          </a:xfrm>
        </p:spPr>
        <p:txBody>
          <a:bodyPr/>
          <a:lstStyle/>
          <a:p>
            <a:pPr algn="ctr" eaLnBrk="1" hangingPunct="1"/>
            <a:r>
              <a:rPr lang="en-GB" altLang="en-US" sz="8000"/>
              <a:t>Not long now…</a:t>
            </a:r>
          </a:p>
        </p:txBody>
      </p:sp>
      <p:sp>
        <p:nvSpPr>
          <p:cNvPr id="3" name="Star: 5 Points 2"/>
          <p:cNvSpPr/>
          <p:nvPr/>
        </p:nvSpPr>
        <p:spPr>
          <a:xfrm rot="15689750">
            <a:off x="2419350" y="208597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" name="Star: 5 Points 3"/>
          <p:cNvSpPr/>
          <p:nvPr/>
        </p:nvSpPr>
        <p:spPr>
          <a:xfrm rot="15689750">
            <a:off x="6372225" y="385762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Star: 5 Points 7"/>
          <p:cNvSpPr/>
          <p:nvPr/>
        </p:nvSpPr>
        <p:spPr>
          <a:xfrm rot="15689750">
            <a:off x="5400675" y="1360488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" name="Star: 5 Points 8"/>
          <p:cNvSpPr/>
          <p:nvPr/>
        </p:nvSpPr>
        <p:spPr>
          <a:xfrm rot="15689750">
            <a:off x="2700338" y="498157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1708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20"/>
          <p:cNvSpPr>
            <a:spLocks noGrp="1"/>
          </p:cNvSpPr>
          <p:nvPr>
            <p:ph type="title"/>
          </p:nvPr>
        </p:nvSpPr>
        <p:spPr>
          <a:xfrm>
            <a:off x="461963" y="1484313"/>
            <a:ext cx="8220075" cy="3911600"/>
          </a:xfrm>
        </p:spPr>
        <p:txBody>
          <a:bodyPr/>
          <a:lstStyle/>
          <a:p>
            <a:pPr algn="ctr" eaLnBrk="1" hangingPunct="1"/>
            <a:r>
              <a:rPr lang="en-GB" altLang="en-US" sz="8000"/>
              <a:t>…just a bit longer…</a:t>
            </a:r>
          </a:p>
        </p:txBody>
      </p:sp>
      <p:sp>
        <p:nvSpPr>
          <p:cNvPr id="3" name="Star: 5 Points 2"/>
          <p:cNvSpPr/>
          <p:nvPr/>
        </p:nvSpPr>
        <p:spPr>
          <a:xfrm rot="15689750">
            <a:off x="2495550" y="166687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" name="Star: 5 Points 3"/>
          <p:cNvSpPr/>
          <p:nvPr/>
        </p:nvSpPr>
        <p:spPr>
          <a:xfrm rot="15689750">
            <a:off x="5467350" y="209550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Star: 5 Points 4"/>
          <p:cNvSpPr/>
          <p:nvPr/>
        </p:nvSpPr>
        <p:spPr>
          <a:xfrm rot="15689750">
            <a:off x="1743075" y="475297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Star: 5 Points 5"/>
          <p:cNvSpPr/>
          <p:nvPr/>
        </p:nvSpPr>
        <p:spPr>
          <a:xfrm rot="15689750">
            <a:off x="7324725" y="414337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Star: 5 Points 6"/>
          <p:cNvSpPr/>
          <p:nvPr/>
        </p:nvSpPr>
        <p:spPr>
          <a:xfrm rot="15689750">
            <a:off x="5467350" y="5053013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3468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20"/>
          <p:cNvSpPr>
            <a:spLocks noGrp="1"/>
          </p:cNvSpPr>
          <p:nvPr>
            <p:ph type="title"/>
          </p:nvPr>
        </p:nvSpPr>
        <p:spPr>
          <a:xfrm>
            <a:off x="461963" y="1484313"/>
            <a:ext cx="8220075" cy="3911600"/>
          </a:xfrm>
        </p:spPr>
        <p:txBody>
          <a:bodyPr/>
          <a:lstStyle/>
          <a:p>
            <a:pPr algn="ctr" eaLnBrk="1" hangingPunct="1"/>
            <a:r>
              <a:rPr lang="en-GB" altLang="en-US" sz="8000"/>
              <a:t>…no really, it’s coming soon…</a:t>
            </a:r>
          </a:p>
        </p:txBody>
      </p:sp>
      <p:sp>
        <p:nvSpPr>
          <p:cNvPr id="3" name="Star: 5 Points 2"/>
          <p:cNvSpPr/>
          <p:nvPr/>
        </p:nvSpPr>
        <p:spPr>
          <a:xfrm rot="15689750">
            <a:off x="1209675" y="220980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" name="Star: 5 Points 3"/>
          <p:cNvSpPr/>
          <p:nvPr/>
        </p:nvSpPr>
        <p:spPr>
          <a:xfrm rot="15689750">
            <a:off x="3524250" y="160972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Star: 5 Points 4"/>
          <p:cNvSpPr/>
          <p:nvPr/>
        </p:nvSpPr>
        <p:spPr>
          <a:xfrm rot="15689750">
            <a:off x="5229225" y="490537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Star: 5 Points 5"/>
          <p:cNvSpPr/>
          <p:nvPr/>
        </p:nvSpPr>
        <p:spPr>
          <a:xfrm rot="15689750">
            <a:off x="2212975" y="4764088"/>
            <a:ext cx="1968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Star: 5 Points 6"/>
          <p:cNvSpPr/>
          <p:nvPr/>
        </p:nvSpPr>
        <p:spPr>
          <a:xfrm rot="15689750">
            <a:off x="6991350" y="160972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77271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20"/>
          <p:cNvSpPr>
            <a:spLocks noGrp="1"/>
          </p:cNvSpPr>
          <p:nvPr>
            <p:ph type="title"/>
          </p:nvPr>
        </p:nvSpPr>
        <p:spPr>
          <a:xfrm>
            <a:off x="461963" y="1484313"/>
            <a:ext cx="8220075" cy="3911600"/>
          </a:xfrm>
        </p:spPr>
        <p:txBody>
          <a:bodyPr/>
          <a:lstStyle/>
          <a:p>
            <a:pPr algn="ctr" eaLnBrk="1" hangingPunct="1"/>
            <a:r>
              <a:rPr lang="en-GB" altLang="en-US" sz="8000"/>
              <a:t>…the word is…</a:t>
            </a:r>
          </a:p>
        </p:txBody>
      </p:sp>
      <p:sp>
        <p:nvSpPr>
          <p:cNvPr id="3" name="Star: 5 Points 2"/>
          <p:cNvSpPr/>
          <p:nvPr/>
        </p:nvSpPr>
        <p:spPr>
          <a:xfrm rot="15689750">
            <a:off x="2419350" y="208597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" name="Star: 5 Points 3"/>
          <p:cNvSpPr/>
          <p:nvPr/>
        </p:nvSpPr>
        <p:spPr>
          <a:xfrm rot="15689750">
            <a:off x="3762375" y="465772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Star: 5 Points 4"/>
          <p:cNvSpPr/>
          <p:nvPr/>
        </p:nvSpPr>
        <p:spPr>
          <a:xfrm rot="15689750">
            <a:off x="7677150" y="272415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Star: 5 Points 5"/>
          <p:cNvSpPr/>
          <p:nvPr/>
        </p:nvSpPr>
        <p:spPr>
          <a:xfrm rot="15689750">
            <a:off x="5276850" y="193357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200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20"/>
          <p:cNvSpPr>
            <a:spLocks noGrp="1"/>
          </p:cNvSpPr>
          <p:nvPr>
            <p:ph type="title"/>
          </p:nvPr>
        </p:nvSpPr>
        <p:spPr>
          <a:xfrm>
            <a:off x="461963" y="2033588"/>
            <a:ext cx="8220075" cy="2808287"/>
          </a:xfrm>
        </p:spPr>
        <p:txBody>
          <a:bodyPr/>
          <a:lstStyle/>
          <a:p>
            <a:pPr algn="ctr" eaLnBrk="1" hangingPunct="1"/>
            <a:r>
              <a:rPr lang="en-GB" altLang="en-US" sz="16600"/>
              <a:t>Yet!</a:t>
            </a:r>
          </a:p>
        </p:txBody>
      </p:sp>
      <p:sp>
        <p:nvSpPr>
          <p:cNvPr id="20483" name="Rectangle 1"/>
          <p:cNvSpPr>
            <a:spLocks noChangeArrowheads="1"/>
          </p:cNvSpPr>
          <p:nvPr/>
        </p:nvSpPr>
        <p:spPr bwMode="auto">
          <a:xfrm>
            <a:off x="755650" y="4421188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Admit it – are you a teensy bit disappointed?</a:t>
            </a:r>
          </a:p>
        </p:txBody>
      </p:sp>
      <p:sp>
        <p:nvSpPr>
          <p:cNvPr id="5" name="Star: 5 Points 4"/>
          <p:cNvSpPr/>
          <p:nvPr/>
        </p:nvSpPr>
        <p:spPr>
          <a:xfrm rot="15689750">
            <a:off x="1581150" y="150495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Star: 5 Points 5"/>
          <p:cNvSpPr/>
          <p:nvPr/>
        </p:nvSpPr>
        <p:spPr>
          <a:xfrm rot="15689750">
            <a:off x="5581650" y="205105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Star: 5 Points 6"/>
          <p:cNvSpPr/>
          <p:nvPr/>
        </p:nvSpPr>
        <p:spPr>
          <a:xfrm rot="15689750">
            <a:off x="7705725" y="554355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5567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61963" y="2033588"/>
            <a:ext cx="8220075" cy="2808287"/>
          </a:xfrm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16600" dirty="0">
                <a:solidFill>
                  <a:schemeClr val="accent5">
                    <a:lumMod val="75000"/>
                  </a:schemeClr>
                </a:solidFill>
              </a:rPr>
              <a:t>Yet!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755650" y="4367213"/>
            <a:ext cx="7632700" cy="474662"/>
            <a:chOff x="755650" y="4367365"/>
            <a:chExt cx="7632700" cy="474315"/>
          </a:xfrm>
        </p:grpSpPr>
        <p:sp>
          <p:nvSpPr>
            <p:cNvPr id="4" name="Rectangle 3"/>
            <p:cNvSpPr/>
            <p:nvPr/>
          </p:nvSpPr>
          <p:spPr>
            <a:xfrm>
              <a:off x="3567113" y="4367365"/>
              <a:ext cx="1965325" cy="47431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21518" name="Rectangle 1"/>
            <p:cNvSpPr>
              <a:spLocks noChangeArrowheads="1"/>
            </p:cNvSpPr>
            <p:nvPr/>
          </p:nvSpPr>
          <p:spPr bwMode="auto">
            <a:xfrm>
              <a:off x="755650" y="4421684"/>
              <a:ext cx="76327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>
                  <a:solidFill>
                    <a:schemeClr val="tx1"/>
                  </a:solidFill>
                </a:rPr>
                <a:t>Is that better?</a:t>
              </a:r>
            </a:p>
          </p:txBody>
        </p:sp>
      </p:grpSp>
      <p:sp>
        <p:nvSpPr>
          <p:cNvPr id="5" name="Star: 5 Points 4"/>
          <p:cNvSpPr/>
          <p:nvPr/>
        </p:nvSpPr>
        <p:spPr>
          <a:xfrm rot="20428057">
            <a:off x="3079750" y="1387475"/>
            <a:ext cx="428625" cy="428625"/>
          </a:xfrm>
          <a:prstGeom prst="star5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Star: 5 Points 6"/>
          <p:cNvSpPr/>
          <p:nvPr/>
        </p:nvSpPr>
        <p:spPr>
          <a:xfrm rot="930823">
            <a:off x="1762125" y="2466975"/>
            <a:ext cx="428625" cy="428625"/>
          </a:xfrm>
          <a:prstGeom prst="star5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Star: 5 Points 7"/>
          <p:cNvSpPr/>
          <p:nvPr/>
        </p:nvSpPr>
        <p:spPr>
          <a:xfrm rot="1374425">
            <a:off x="2638425" y="4346575"/>
            <a:ext cx="428625" cy="428625"/>
          </a:xfrm>
          <a:prstGeom prst="star5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" name="Star: 5 Points 8"/>
          <p:cNvSpPr/>
          <p:nvPr/>
        </p:nvSpPr>
        <p:spPr>
          <a:xfrm rot="12581379">
            <a:off x="6505575" y="1406525"/>
            <a:ext cx="428625" cy="428625"/>
          </a:xfrm>
          <a:prstGeom prst="star5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Star: 5 Points 9"/>
          <p:cNvSpPr/>
          <p:nvPr/>
        </p:nvSpPr>
        <p:spPr>
          <a:xfrm rot="1116843">
            <a:off x="6530975" y="4362450"/>
            <a:ext cx="428625" cy="428625"/>
          </a:xfrm>
          <a:prstGeom prst="star5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Star: 5 Points 10"/>
          <p:cNvSpPr/>
          <p:nvPr/>
        </p:nvSpPr>
        <p:spPr>
          <a:xfrm rot="1060407">
            <a:off x="4772025" y="1878013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2" name="Star: 5 Points 11"/>
          <p:cNvSpPr/>
          <p:nvPr/>
        </p:nvSpPr>
        <p:spPr>
          <a:xfrm>
            <a:off x="4200525" y="5430838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3" name="Star: 5 Points 12"/>
          <p:cNvSpPr/>
          <p:nvPr/>
        </p:nvSpPr>
        <p:spPr>
          <a:xfrm rot="21324342">
            <a:off x="6934200" y="2951163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Star: 5 Points 13"/>
          <p:cNvSpPr/>
          <p:nvPr/>
        </p:nvSpPr>
        <p:spPr>
          <a:xfrm rot="15689750">
            <a:off x="1514475" y="385127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35297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34" presetClass="emph" presetSubtype="0" repeatCount="indefinite" fill="hold" grpId="3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1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5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1" grpId="2"/>
      <p:bldP spid="21" grpId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755650" y="3455988"/>
            <a:ext cx="3378200" cy="6238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755650" y="2608263"/>
            <a:ext cx="6770688" cy="6238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755650" y="1703388"/>
            <a:ext cx="4598988" cy="6238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897063" y="5334000"/>
            <a:ext cx="5819775" cy="7715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2534" name="Title 20"/>
          <p:cNvSpPr>
            <a:spLocks noGrp="1"/>
          </p:cNvSpPr>
          <p:nvPr>
            <p:ph type="title"/>
          </p:nvPr>
        </p:nvSpPr>
        <p:spPr>
          <a:xfrm>
            <a:off x="461963" y="765175"/>
            <a:ext cx="8220075" cy="795338"/>
          </a:xfrm>
        </p:spPr>
        <p:txBody>
          <a:bodyPr/>
          <a:lstStyle/>
          <a:p>
            <a:pPr algn="ctr" eaLnBrk="1" hangingPunct="1"/>
            <a:r>
              <a:rPr lang="en-GB" altLang="en-US"/>
              <a:t>Seriously, this is what it does…</a:t>
            </a:r>
          </a:p>
        </p:txBody>
      </p:sp>
      <p:sp>
        <p:nvSpPr>
          <p:cNvPr id="22535" name="Rectangle 3"/>
          <p:cNvSpPr>
            <a:spLocks noChangeArrowheads="1"/>
          </p:cNvSpPr>
          <p:nvPr/>
        </p:nvSpPr>
        <p:spPr bwMode="auto">
          <a:xfrm>
            <a:off x="2760663" y="5405438"/>
            <a:ext cx="51149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How has that little, tiny word totally changed these sentences?</a:t>
            </a:r>
          </a:p>
        </p:txBody>
      </p:sp>
      <p:sp>
        <p:nvSpPr>
          <p:cNvPr id="17" name="Star: 5 Points 16"/>
          <p:cNvSpPr/>
          <p:nvPr/>
        </p:nvSpPr>
        <p:spPr>
          <a:xfrm rot="15689750">
            <a:off x="773113" y="427672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8" name="Star: 5 Points 17"/>
          <p:cNvSpPr/>
          <p:nvPr/>
        </p:nvSpPr>
        <p:spPr>
          <a:xfrm rot="15689750">
            <a:off x="7753350" y="1697038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9" name="Star: 5 Points 18"/>
          <p:cNvSpPr/>
          <p:nvPr/>
        </p:nvSpPr>
        <p:spPr>
          <a:xfrm rot="15689750">
            <a:off x="7472363" y="382270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0" name="Star: 5 Points 19"/>
          <p:cNvSpPr/>
          <p:nvPr/>
        </p:nvSpPr>
        <p:spPr>
          <a:xfrm rot="15689750">
            <a:off x="4367213" y="334010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2" name="Star: 5 Points 21"/>
          <p:cNvSpPr/>
          <p:nvPr/>
        </p:nvSpPr>
        <p:spPr>
          <a:xfrm rot="15689750">
            <a:off x="5372100" y="64135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2542" name="Title 20"/>
          <p:cNvSpPr>
            <a:spLocks/>
          </p:cNvSpPr>
          <p:nvPr/>
        </p:nvSpPr>
        <p:spPr bwMode="auto">
          <a:xfrm>
            <a:off x="539750" y="1792288"/>
            <a:ext cx="7177088" cy="2236787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52000" tIns="252000" rIns="252000" bIns="25200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200" dirty="0">
                <a:solidFill>
                  <a:schemeClr val="tx1"/>
                </a:solidFill>
                <a:latin typeface="Twinkl SemiBold" pitchFamily="2" charset="0"/>
              </a:rPr>
              <a:t>I can’t run very far yet.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3200" dirty="0">
              <a:solidFill>
                <a:schemeClr val="tx1"/>
              </a:solidFill>
              <a:latin typeface="Twinkl SemiBold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200" dirty="0">
                <a:solidFill>
                  <a:schemeClr val="tx1"/>
                </a:solidFill>
                <a:latin typeface="Twinkl SemiBold" pitchFamily="2" charset="0"/>
              </a:rPr>
              <a:t>I don’t have good handwriting yet.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3200" dirty="0">
              <a:solidFill>
                <a:schemeClr val="tx1"/>
              </a:solidFill>
              <a:latin typeface="Twinkl SemiBold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200" dirty="0">
                <a:solidFill>
                  <a:schemeClr val="tx1"/>
                </a:solidFill>
                <a:latin typeface="Twinkl SemiBold" pitchFamily="2" charset="0"/>
              </a:rPr>
              <a:t>I can’t swim yet.</a:t>
            </a:r>
          </a:p>
        </p:txBody>
      </p:sp>
      <p:sp>
        <p:nvSpPr>
          <p:cNvPr id="26" name="Star: 5 Points 25"/>
          <p:cNvSpPr/>
          <p:nvPr/>
        </p:nvSpPr>
        <p:spPr>
          <a:xfrm rot="15689750">
            <a:off x="631825" y="661988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7" name="button"/>
          <p:cNvSpPr/>
          <p:nvPr/>
        </p:nvSpPr>
        <p:spPr>
          <a:xfrm>
            <a:off x="4489450" y="1703388"/>
            <a:ext cx="860425" cy="6254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Click here</a:t>
            </a:r>
          </a:p>
        </p:txBody>
      </p:sp>
      <p:sp>
        <p:nvSpPr>
          <p:cNvPr id="28" name="button"/>
          <p:cNvSpPr/>
          <p:nvPr/>
        </p:nvSpPr>
        <p:spPr>
          <a:xfrm>
            <a:off x="6664325" y="2608263"/>
            <a:ext cx="862013" cy="6238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Click here</a:t>
            </a:r>
          </a:p>
        </p:txBody>
      </p:sp>
      <p:sp>
        <p:nvSpPr>
          <p:cNvPr id="29" name="button"/>
          <p:cNvSpPr/>
          <p:nvPr/>
        </p:nvSpPr>
        <p:spPr>
          <a:xfrm>
            <a:off x="3273425" y="3454400"/>
            <a:ext cx="860425" cy="6238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Click here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238" y="4329974"/>
            <a:ext cx="1380425" cy="200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5521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 nodeType="clickPar">
                      <p:stCondLst>
                        <p:cond delay="0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1763713" y="2744788"/>
            <a:ext cx="5616575" cy="5270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4" name="Rectangle 23"/>
          <p:cNvSpPr/>
          <p:nvPr/>
        </p:nvSpPr>
        <p:spPr>
          <a:xfrm flipV="1">
            <a:off x="755650" y="3379788"/>
            <a:ext cx="7632700" cy="8905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5" name="Rectangle 24"/>
          <p:cNvSpPr/>
          <p:nvPr/>
        </p:nvSpPr>
        <p:spPr>
          <a:xfrm flipV="1">
            <a:off x="3130550" y="4379913"/>
            <a:ext cx="2882900" cy="52863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6" name="Rectangle 15"/>
          <p:cNvSpPr/>
          <p:nvPr/>
        </p:nvSpPr>
        <p:spPr>
          <a:xfrm flipV="1">
            <a:off x="755650" y="2100263"/>
            <a:ext cx="7589838" cy="5270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3558" name="Title 20"/>
          <p:cNvSpPr>
            <a:spLocks/>
          </p:cNvSpPr>
          <p:nvPr/>
        </p:nvSpPr>
        <p:spPr bwMode="auto">
          <a:xfrm>
            <a:off x="461963" y="2100263"/>
            <a:ext cx="8220075" cy="2806700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52000" tIns="252000" rIns="252000" bIns="25200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solidFill>
                  <a:schemeClr val="tx1"/>
                </a:solidFill>
              </a:rPr>
              <a:t>Adding the word “yet” to anything makes it possible.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solidFill>
                  <a:schemeClr val="tx1"/>
                </a:solidFill>
              </a:rPr>
              <a:t>It might not be easy, but it’s possible.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solidFill>
                  <a:schemeClr val="tx1"/>
                </a:solidFill>
              </a:rPr>
              <a:t>All we have to do now is think about </a:t>
            </a:r>
            <a:br>
              <a:rPr lang="en-GB" altLang="en-US" sz="2400" dirty="0">
                <a:solidFill>
                  <a:schemeClr val="tx1"/>
                </a:solidFill>
              </a:rPr>
            </a:br>
            <a:r>
              <a:rPr lang="en-GB" altLang="en-US" sz="2400" dirty="0">
                <a:solidFill>
                  <a:schemeClr val="tx1"/>
                </a:solidFill>
              </a:rPr>
              <a:t>how we might achieve it.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solidFill>
                  <a:schemeClr val="tx1"/>
                </a:solidFill>
              </a:rPr>
              <a:t>What </a:t>
            </a:r>
            <a:r>
              <a:rPr lang="en-GB" altLang="en-US" sz="2400" b="1" dirty="0">
                <a:solidFill>
                  <a:schemeClr val="tx1"/>
                </a:solidFill>
              </a:rPr>
              <a:t>can</a:t>
            </a:r>
            <a:r>
              <a:rPr lang="en-GB" altLang="en-US" sz="2400" dirty="0">
                <a:solidFill>
                  <a:schemeClr val="tx1"/>
                </a:solidFill>
              </a:rPr>
              <a:t> we do?</a:t>
            </a:r>
          </a:p>
        </p:txBody>
      </p:sp>
      <p:sp>
        <p:nvSpPr>
          <p:cNvPr id="23559" name="Title 20"/>
          <p:cNvSpPr>
            <a:spLocks noGrp="1"/>
          </p:cNvSpPr>
          <p:nvPr>
            <p:ph type="title"/>
          </p:nvPr>
        </p:nvSpPr>
        <p:spPr>
          <a:xfrm>
            <a:off x="461963" y="765175"/>
            <a:ext cx="8220075" cy="990600"/>
          </a:xfrm>
        </p:spPr>
        <p:txBody>
          <a:bodyPr/>
          <a:lstStyle/>
          <a:p>
            <a:pPr algn="ctr" eaLnBrk="1" hangingPunct="1"/>
            <a:r>
              <a:rPr lang="en-GB" altLang="en-US" sz="5400"/>
              <a:t>You Can Do It!</a:t>
            </a:r>
          </a:p>
        </p:txBody>
      </p:sp>
      <p:sp>
        <p:nvSpPr>
          <p:cNvPr id="17" name="Star: 5 Points 16"/>
          <p:cNvSpPr/>
          <p:nvPr/>
        </p:nvSpPr>
        <p:spPr>
          <a:xfrm rot="15689750">
            <a:off x="773113" y="1658938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8" name="Star: 5 Points 17"/>
          <p:cNvSpPr/>
          <p:nvPr/>
        </p:nvSpPr>
        <p:spPr>
          <a:xfrm rot="15689750">
            <a:off x="7485063" y="935038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9" name="Star: 5 Points 18"/>
          <p:cNvSpPr/>
          <p:nvPr/>
        </p:nvSpPr>
        <p:spPr>
          <a:xfrm rot="15689750">
            <a:off x="6823075" y="5040313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0" name="Star: 5 Points 19"/>
          <p:cNvSpPr/>
          <p:nvPr/>
        </p:nvSpPr>
        <p:spPr>
          <a:xfrm rot="15689750">
            <a:off x="912813" y="446405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2" name="Star: 5 Points 21"/>
          <p:cNvSpPr/>
          <p:nvPr/>
        </p:nvSpPr>
        <p:spPr>
          <a:xfrm rot="15689750">
            <a:off x="7766050" y="2913063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6" name="Star: 5 Points 25"/>
          <p:cNvSpPr/>
          <p:nvPr/>
        </p:nvSpPr>
        <p:spPr>
          <a:xfrm rot="15689750">
            <a:off x="2806700" y="5373688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6353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0"/>
          <p:cNvSpPr txBox="1">
            <a:spLocks/>
          </p:cNvSpPr>
          <p:nvPr/>
        </p:nvSpPr>
        <p:spPr>
          <a:xfrm>
            <a:off x="755650" y="2109788"/>
            <a:ext cx="7632700" cy="3157537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lIns="252000" tIns="252000" rIns="252000" bIns="25200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1C1C1C"/>
                </a:solidFill>
                <a:latin typeface="Twinkl SemiBold" pitchFamily="2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GB" sz="2400" dirty="0">
                <a:solidFill>
                  <a:schemeClr val="accent6">
                    <a:lumMod val="75000"/>
                  </a:schemeClr>
                </a:solidFill>
                <a:latin typeface="Twinkl" pitchFamily="50" charset="0"/>
              </a:rPr>
              <a:t>I can’t run very far,</a:t>
            </a:r>
            <a:r>
              <a:rPr lang="en-GB" sz="2400" dirty="0">
                <a:solidFill>
                  <a:schemeClr val="tx1"/>
                </a:solidFill>
                <a:latin typeface="Twinkl" pitchFamily="50" charset="0"/>
              </a:rPr>
              <a:t> </a:t>
            </a:r>
            <a:r>
              <a:rPr lang="en-GB" sz="2400" dirty="0">
                <a:solidFill>
                  <a:srgbClr val="90C15B"/>
                </a:solidFill>
                <a:latin typeface="Twinkl" pitchFamily="50" charset="0"/>
              </a:rPr>
              <a:t>but I can try to run a bit further every day.</a:t>
            </a:r>
          </a:p>
          <a:p>
            <a:pPr fontAlgn="auto">
              <a:spcAft>
                <a:spcPts val="0"/>
              </a:spcAft>
              <a:defRPr/>
            </a:pPr>
            <a:endParaRPr lang="en-GB" sz="2400" dirty="0">
              <a:solidFill>
                <a:srgbClr val="90C15B"/>
              </a:solidFill>
              <a:latin typeface="Twinkl" pitchFamily="50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GB" sz="2400" dirty="0">
              <a:solidFill>
                <a:srgbClr val="90C15B"/>
              </a:solidFill>
              <a:latin typeface="Twinkl" pitchFamily="50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GB" sz="2400" dirty="0">
                <a:solidFill>
                  <a:srgbClr val="8F5FA9"/>
                </a:solidFill>
                <a:latin typeface="Twinkl" pitchFamily="50" charset="0"/>
              </a:rPr>
              <a:t>I don’t have good handwriting, </a:t>
            </a:r>
            <a:r>
              <a:rPr lang="en-GB" sz="2400" dirty="0">
                <a:solidFill>
                  <a:srgbClr val="90C15B"/>
                </a:solidFill>
                <a:latin typeface="Twinkl" pitchFamily="50" charset="0"/>
              </a:rPr>
              <a:t>but I can practice for five minutes every day.</a:t>
            </a:r>
          </a:p>
          <a:p>
            <a:pPr fontAlgn="auto">
              <a:spcAft>
                <a:spcPts val="0"/>
              </a:spcAft>
              <a:defRPr/>
            </a:pPr>
            <a:endParaRPr lang="en-GB" sz="2400" dirty="0">
              <a:solidFill>
                <a:srgbClr val="90C15B"/>
              </a:solidFill>
              <a:latin typeface="Twinkl" pitchFamily="50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GB" sz="2400" dirty="0">
              <a:solidFill>
                <a:srgbClr val="90C15B"/>
              </a:solidFill>
              <a:latin typeface="Twinkl" pitchFamily="50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GB" sz="2400" dirty="0">
                <a:solidFill>
                  <a:srgbClr val="8F5FA9"/>
                </a:solidFill>
                <a:latin typeface="Twinkl" pitchFamily="50" charset="0"/>
              </a:rPr>
              <a:t>I can’t swim, </a:t>
            </a:r>
            <a:r>
              <a:rPr lang="en-GB" sz="2400" dirty="0">
                <a:solidFill>
                  <a:srgbClr val="90C15B"/>
                </a:solidFill>
                <a:latin typeface="Twinkl" pitchFamily="50" charset="0"/>
              </a:rPr>
              <a:t>but I can ask an adult to take me swimming once a week.</a:t>
            </a:r>
          </a:p>
        </p:txBody>
      </p:sp>
      <p:sp>
        <p:nvSpPr>
          <p:cNvPr id="24579" name="Title 20"/>
          <p:cNvSpPr>
            <a:spLocks noGrp="1"/>
          </p:cNvSpPr>
          <p:nvPr>
            <p:ph type="title"/>
          </p:nvPr>
        </p:nvSpPr>
        <p:spPr>
          <a:xfrm>
            <a:off x="461963" y="765175"/>
            <a:ext cx="8220075" cy="990600"/>
          </a:xfrm>
        </p:spPr>
        <p:txBody>
          <a:bodyPr/>
          <a:lstStyle/>
          <a:p>
            <a:pPr algn="ctr" eaLnBrk="1" hangingPunct="1"/>
            <a:r>
              <a:rPr lang="en-GB" altLang="en-US" sz="5400"/>
              <a:t>What Can We Do?</a:t>
            </a:r>
          </a:p>
        </p:txBody>
      </p:sp>
      <p:sp>
        <p:nvSpPr>
          <p:cNvPr id="17" name="Star: 5 Points 16"/>
          <p:cNvSpPr/>
          <p:nvPr/>
        </p:nvSpPr>
        <p:spPr>
          <a:xfrm rot="15689750">
            <a:off x="631825" y="177165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8" name="Star: 5 Points 17"/>
          <p:cNvSpPr/>
          <p:nvPr/>
        </p:nvSpPr>
        <p:spPr>
          <a:xfrm rot="15689750">
            <a:off x="4999038" y="168275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9" name="Star: 5 Points 18"/>
          <p:cNvSpPr/>
          <p:nvPr/>
        </p:nvSpPr>
        <p:spPr>
          <a:xfrm rot="15689750">
            <a:off x="631825" y="4046538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0" name="Star: 5 Points 19"/>
          <p:cNvSpPr/>
          <p:nvPr/>
        </p:nvSpPr>
        <p:spPr>
          <a:xfrm rot="15689750">
            <a:off x="8023225" y="4646613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2" name="Star: 5 Points 21"/>
          <p:cNvSpPr/>
          <p:nvPr/>
        </p:nvSpPr>
        <p:spPr>
          <a:xfrm rot="15689750">
            <a:off x="7766050" y="2913063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6" name="Star: 5 Points 25"/>
          <p:cNvSpPr/>
          <p:nvPr/>
        </p:nvSpPr>
        <p:spPr>
          <a:xfrm rot="15689750">
            <a:off x="2849563" y="5497513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Star: 5 Points 13"/>
          <p:cNvSpPr/>
          <p:nvPr/>
        </p:nvSpPr>
        <p:spPr>
          <a:xfrm rot="15689750">
            <a:off x="3743325" y="290195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5" name="Star: 5 Points 14"/>
          <p:cNvSpPr/>
          <p:nvPr/>
        </p:nvSpPr>
        <p:spPr>
          <a:xfrm rot="15689750">
            <a:off x="5808663" y="4167188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1384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0"/>
          <p:cNvSpPr>
            <a:spLocks/>
          </p:cNvSpPr>
          <p:nvPr/>
        </p:nvSpPr>
        <p:spPr bwMode="auto">
          <a:xfrm>
            <a:off x="755650" y="2251075"/>
            <a:ext cx="5719763" cy="2519363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52000" tIns="252000" rIns="252000" bIns="25200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solidFill>
                  <a:schemeClr val="tx1"/>
                </a:solidFill>
              </a:rPr>
              <a:t>Discuss and finish these sentences: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 b="1" dirty="0">
              <a:solidFill>
                <a:srgbClr val="8F5FA9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solidFill>
                  <a:srgbClr val="8F5FA9"/>
                </a:solidFill>
              </a:rPr>
              <a:t>I don’t know my eight times tables,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solidFill>
                  <a:srgbClr val="90C15B"/>
                </a:solidFill>
              </a:rPr>
              <a:t>but I can…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 b="1" dirty="0">
              <a:solidFill>
                <a:srgbClr val="90C15B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solidFill>
                  <a:srgbClr val="8F5FA9"/>
                </a:solidFill>
              </a:rPr>
              <a:t>I can’t draw,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solidFill>
                  <a:srgbClr val="90C15B"/>
                </a:solidFill>
              </a:rPr>
              <a:t>but I can…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 b="1" dirty="0">
              <a:solidFill>
                <a:srgbClr val="90C15B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solidFill>
                  <a:srgbClr val="8F5FA9"/>
                </a:solidFill>
              </a:rPr>
              <a:t>I can’t play an instrument,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solidFill>
                  <a:srgbClr val="90C15B"/>
                </a:solidFill>
              </a:rPr>
              <a:t>but I can…</a:t>
            </a:r>
          </a:p>
        </p:txBody>
      </p:sp>
      <p:sp>
        <p:nvSpPr>
          <p:cNvPr id="25603" name="Title 20"/>
          <p:cNvSpPr>
            <a:spLocks noGrp="1"/>
          </p:cNvSpPr>
          <p:nvPr>
            <p:ph type="title"/>
          </p:nvPr>
        </p:nvSpPr>
        <p:spPr>
          <a:xfrm>
            <a:off x="461963" y="765175"/>
            <a:ext cx="8220075" cy="990600"/>
          </a:xfrm>
        </p:spPr>
        <p:txBody>
          <a:bodyPr/>
          <a:lstStyle/>
          <a:p>
            <a:pPr algn="ctr" eaLnBrk="1" hangingPunct="1"/>
            <a:r>
              <a:rPr lang="en-GB" altLang="en-US" sz="5400"/>
              <a:t>Your Turn</a:t>
            </a:r>
          </a:p>
        </p:txBody>
      </p:sp>
      <p:sp>
        <p:nvSpPr>
          <p:cNvPr id="17" name="Star: 5 Points 16"/>
          <p:cNvSpPr/>
          <p:nvPr/>
        </p:nvSpPr>
        <p:spPr>
          <a:xfrm rot="15689750">
            <a:off x="1223963" y="1223963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8" name="Star: 5 Points 17"/>
          <p:cNvSpPr/>
          <p:nvPr/>
        </p:nvSpPr>
        <p:spPr>
          <a:xfrm rot="15689750">
            <a:off x="6254750" y="1941513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9" name="Star: 5 Points 18"/>
          <p:cNvSpPr/>
          <p:nvPr/>
        </p:nvSpPr>
        <p:spPr>
          <a:xfrm rot="15689750">
            <a:off x="631825" y="4329113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0" name="Star: 5 Points 19"/>
          <p:cNvSpPr/>
          <p:nvPr/>
        </p:nvSpPr>
        <p:spPr>
          <a:xfrm rot="15689750">
            <a:off x="6396038" y="5684838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2" name="Star: 5 Points 21"/>
          <p:cNvSpPr/>
          <p:nvPr/>
        </p:nvSpPr>
        <p:spPr>
          <a:xfrm rot="15689750">
            <a:off x="8150225" y="262890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6" name="Star: 5 Points 25"/>
          <p:cNvSpPr/>
          <p:nvPr/>
        </p:nvSpPr>
        <p:spPr>
          <a:xfrm rot="15689750">
            <a:off x="2849563" y="5497513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Star: 5 Points 13"/>
          <p:cNvSpPr/>
          <p:nvPr/>
        </p:nvSpPr>
        <p:spPr>
          <a:xfrm rot="15689750">
            <a:off x="3968750" y="3163888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5" name="Star: 5 Points 14"/>
          <p:cNvSpPr/>
          <p:nvPr/>
        </p:nvSpPr>
        <p:spPr>
          <a:xfrm rot="15689750">
            <a:off x="6777038" y="4046538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9866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55650" y="1682750"/>
            <a:ext cx="7632700" cy="85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755650" y="2673350"/>
            <a:ext cx="7632700" cy="5222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755650" y="3327400"/>
            <a:ext cx="7632700" cy="8572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755650" y="4308475"/>
            <a:ext cx="7632700" cy="5222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Title 20"/>
          <p:cNvSpPr txBox="1">
            <a:spLocks/>
          </p:cNvSpPr>
          <p:nvPr/>
        </p:nvSpPr>
        <p:spPr>
          <a:xfrm>
            <a:off x="755650" y="1682750"/>
            <a:ext cx="7632700" cy="3155950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lIns="252000" tIns="252000" rIns="252000" bIns="25200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1C1C1C"/>
                </a:solidFill>
                <a:latin typeface="Twinkl SemiBold" pitchFamily="2" charset="0"/>
                <a:ea typeface="+mj-ea"/>
                <a:cs typeface="+mj-cs"/>
              </a:defRPr>
            </a:lvl1pPr>
          </a:lstStyle>
          <a:p>
            <a:pPr marL="742950" indent="-742950" fontAlgn="auto">
              <a:spcAft>
                <a:spcPts val="0"/>
              </a:spcAft>
              <a:buFontTx/>
              <a:buAutoNum type="arabicPeriod"/>
              <a:defRPr/>
            </a:pPr>
            <a:r>
              <a:rPr lang="en-GB" sz="2400" b="0" dirty="0">
                <a:latin typeface="+mn-lt"/>
              </a:rPr>
              <a:t>Write three things you can't do or have trouble doing.</a:t>
            </a:r>
            <a:r>
              <a:rPr lang="en-GB" sz="2400" b="0" dirty="0">
                <a:solidFill>
                  <a:schemeClr val="tx1"/>
                </a:solidFill>
                <a:latin typeface="Twinkl" pitchFamily="50" charset="0"/>
              </a:rPr>
              <a:t/>
            </a:r>
            <a:br>
              <a:rPr lang="en-GB" sz="2400" b="0" dirty="0">
                <a:solidFill>
                  <a:schemeClr val="tx1"/>
                </a:solidFill>
                <a:latin typeface="Twinkl" pitchFamily="50" charset="0"/>
              </a:rPr>
            </a:br>
            <a:endParaRPr lang="en-GB" sz="2400" b="0" dirty="0">
              <a:solidFill>
                <a:schemeClr val="tx1"/>
              </a:solidFill>
              <a:latin typeface="Twinkl" pitchFamily="50" charset="0"/>
            </a:endParaRPr>
          </a:p>
          <a:p>
            <a:pPr marL="742950" indent="-742950" fontAlgn="auto">
              <a:spcAft>
                <a:spcPts val="0"/>
              </a:spcAft>
              <a:buFontTx/>
              <a:buAutoNum type="arabicPeriod"/>
              <a:defRPr/>
            </a:pPr>
            <a:r>
              <a:rPr lang="en-GB" sz="2400" b="0" dirty="0">
                <a:solidFill>
                  <a:schemeClr val="tx1"/>
                </a:solidFill>
                <a:latin typeface="Twinkl" pitchFamily="50" charset="0"/>
              </a:rPr>
              <a:t>Write “yet” at the end of each sentence.</a:t>
            </a:r>
            <a:br>
              <a:rPr lang="en-GB" sz="2400" b="0" dirty="0">
                <a:solidFill>
                  <a:schemeClr val="tx1"/>
                </a:solidFill>
                <a:latin typeface="Twinkl" pitchFamily="50" charset="0"/>
              </a:rPr>
            </a:br>
            <a:endParaRPr lang="en-GB" sz="2400" b="0" dirty="0">
              <a:solidFill>
                <a:schemeClr val="tx1"/>
              </a:solidFill>
              <a:latin typeface="Twinkl" pitchFamily="50" charset="0"/>
            </a:endParaRPr>
          </a:p>
          <a:p>
            <a:pPr marL="742950" indent="-742950" fontAlgn="auto">
              <a:spcAft>
                <a:spcPts val="0"/>
              </a:spcAft>
              <a:buFontTx/>
              <a:buAutoNum type="arabicPeriod"/>
              <a:defRPr/>
            </a:pPr>
            <a:r>
              <a:rPr lang="en-GB" sz="2400" b="0" dirty="0">
                <a:solidFill>
                  <a:schemeClr val="tx1"/>
                </a:solidFill>
                <a:latin typeface="Twinkl" pitchFamily="50" charset="0"/>
              </a:rPr>
              <a:t>Now write what you can do to work towards achieving your goals by adding, “but I can…”</a:t>
            </a:r>
            <a:br>
              <a:rPr lang="en-GB" sz="2400" b="0" dirty="0">
                <a:solidFill>
                  <a:schemeClr val="tx1"/>
                </a:solidFill>
                <a:latin typeface="Twinkl" pitchFamily="50" charset="0"/>
              </a:rPr>
            </a:br>
            <a:endParaRPr lang="en-GB" sz="2400" b="0" dirty="0">
              <a:solidFill>
                <a:schemeClr val="tx1"/>
              </a:solidFill>
              <a:latin typeface="Twinkl" pitchFamily="50" charset="0"/>
            </a:endParaRPr>
          </a:p>
          <a:p>
            <a:pPr marL="742950" indent="-742950" fontAlgn="auto">
              <a:spcAft>
                <a:spcPts val="0"/>
              </a:spcAft>
              <a:buFontTx/>
              <a:buAutoNum type="arabicPeriod"/>
              <a:defRPr/>
            </a:pPr>
            <a:r>
              <a:rPr lang="en-GB" sz="2400" b="0" dirty="0">
                <a:solidFill>
                  <a:schemeClr val="tx1"/>
                </a:solidFill>
                <a:latin typeface="Twinkl" pitchFamily="50" charset="0"/>
              </a:rPr>
              <a:t>Share your ideas if you want to.</a:t>
            </a:r>
          </a:p>
        </p:txBody>
      </p:sp>
      <p:sp>
        <p:nvSpPr>
          <p:cNvPr id="26631" name="Title 20"/>
          <p:cNvSpPr>
            <a:spLocks noGrp="1"/>
          </p:cNvSpPr>
          <p:nvPr>
            <p:ph type="title"/>
          </p:nvPr>
        </p:nvSpPr>
        <p:spPr>
          <a:xfrm>
            <a:off x="461963" y="765175"/>
            <a:ext cx="8220075" cy="990600"/>
          </a:xfrm>
        </p:spPr>
        <p:txBody>
          <a:bodyPr/>
          <a:lstStyle/>
          <a:p>
            <a:pPr algn="ctr" eaLnBrk="1" hangingPunct="1"/>
            <a:r>
              <a:rPr lang="en-GB" altLang="en-US" sz="5400"/>
              <a:t>Now You…</a:t>
            </a:r>
          </a:p>
        </p:txBody>
      </p:sp>
      <p:sp>
        <p:nvSpPr>
          <p:cNvPr id="22" name="Star: 5 Points 21"/>
          <p:cNvSpPr/>
          <p:nvPr/>
        </p:nvSpPr>
        <p:spPr>
          <a:xfrm rot="15689750">
            <a:off x="7800975" y="99695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9" name="Star: 5 Points 28"/>
          <p:cNvSpPr/>
          <p:nvPr/>
        </p:nvSpPr>
        <p:spPr>
          <a:xfrm rot="15689750">
            <a:off x="1171575" y="1277938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0" name="Star: 5 Points 29"/>
          <p:cNvSpPr/>
          <p:nvPr/>
        </p:nvSpPr>
        <p:spPr>
          <a:xfrm rot="15689750">
            <a:off x="4427538" y="4945063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1" name="Star: 5 Points 30"/>
          <p:cNvSpPr/>
          <p:nvPr/>
        </p:nvSpPr>
        <p:spPr>
          <a:xfrm rot="15689750">
            <a:off x="1704975" y="528320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5419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060700" y="765175"/>
            <a:ext cx="5327650" cy="1381125"/>
          </a:xfrm>
          <a:custGeom>
            <a:avLst/>
            <a:gdLst>
              <a:gd name="connsiteX0" fmla="*/ 0 w 4845050"/>
              <a:gd name="connsiteY0" fmla="*/ 0 h 1381125"/>
              <a:gd name="connsiteX1" fmla="*/ 4845050 w 4845050"/>
              <a:gd name="connsiteY1" fmla="*/ 0 h 1381125"/>
              <a:gd name="connsiteX2" fmla="*/ 4845050 w 4845050"/>
              <a:gd name="connsiteY2" fmla="*/ 1381125 h 1381125"/>
              <a:gd name="connsiteX3" fmla="*/ 0 w 4845050"/>
              <a:gd name="connsiteY3" fmla="*/ 1381125 h 1381125"/>
              <a:gd name="connsiteX4" fmla="*/ 0 w 4845050"/>
              <a:gd name="connsiteY4" fmla="*/ 0 h 1381125"/>
              <a:gd name="connsiteX0" fmla="*/ 482600 w 5327650"/>
              <a:gd name="connsiteY0" fmla="*/ 0 h 1381125"/>
              <a:gd name="connsiteX1" fmla="*/ 5327650 w 5327650"/>
              <a:gd name="connsiteY1" fmla="*/ 0 h 1381125"/>
              <a:gd name="connsiteX2" fmla="*/ 5327650 w 5327650"/>
              <a:gd name="connsiteY2" fmla="*/ 1381125 h 1381125"/>
              <a:gd name="connsiteX3" fmla="*/ 0 w 5327650"/>
              <a:gd name="connsiteY3" fmla="*/ 1330325 h 1381125"/>
              <a:gd name="connsiteX4" fmla="*/ 482600 w 5327650"/>
              <a:gd name="connsiteY4" fmla="*/ 0 h 138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27650" h="1381125">
                <a:moveTo>
                  <a:pt x="482600" y="0"/>
                </a:moveTo>
                <a:lnTo>
                  <a:pt x="5327650" y="0"/>
                </a:lnTo>
                <a:lnTo>
                  <a:pt x="5327650" y="1381125"/>
                </a:lnTo>
                <a:lnTo>
                  <a:pt x="0" y="1330325"/>
                </a:lnTo>
                <a:lnTo>
                  <a:pt x="48260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7651" name="Title 20"/>
          <p:cNvSpPr>
            <a:spLocks noGrp="1"/>
          </p:cNvSpPr>
          <p:nvPr>
            <p:ph type="title"/>
          </p:nvPr>
        </p:nvSpPr>
        <p:spPr>
          <a:xfrm>
            <a:off x="3581400" y="523875"/>
            <a:ext cx="4986338" cy="1851025"/>
          </a:xfrm>
        </p:spPr>
        <p:txBody>
          <a:bodyPr/>
          <a:lstStyle/>
          <a:p>
            <a:r>
              <a:rPr lang="en-GB" altLang="en-US" sz="3600" dirty="0"/>
              <a:t>So there you have it, the magic of “yet.”</a:t>
            </a:r>
          </a:p>
        </p:txBody>
      </p:sp>
      <p:sp>
        <p:nvSpPr>
          <p:cNvPr id="16" name="Star: 5 Points 15"/>
          <p:cNvSpPr/>
          <p:nvPr/>
        </p:nvSpPr>
        <p:spPr>
          <a:xfrm rot="15689750">
            <a:off x="3457575" y="1995488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3" name="Star: 5 Points 22"/>
          <p:cNvSpPr/>
          <p:nvPr/>
        </p:nvSpPr>
        <p:spPr>
          <a:xfrm rot="15689750">
            <a:off x="2433638" y="1071563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4" name="Star: 5 Points 23"/>
          <p:cNvSpPr/>
          <p:nvPr/>
        </p:nvSpPr>
        <p:spPr>
          <a:xfrm rot="15689750">
            <a:off x="7907338" y="171450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5" name="Star: 5 Points 24"/>
          <p:cNvSpPr/>
          <p:nvPr/>
        </p:nvSpPr>
        <p:spPr>
          <a:xfrm rot="15689750">
            <a:off x="5624513" y="64135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27" name="Star: 5 Points 26"/>
          <p:cNvSpPr/>
          <p:nvPr/>
        </p:nvSpPr>
        <p:spPr>
          <a:xfrm rot="15689750">
            <a:off x="415925" y="360363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2" name="Star: 5 Points 31"/>
          <p:cNvSpPr/>
          <p:nvPr/>
        </p:nvSpPr>
        <p:spPr>
          <a:xfrm rot="15689750">
            <a:off x="6972300" y="4868863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3" name="Star: 5 Points 32"/>
          <p:cNvSpPr/>
          <p:nvPr/>
        </p:nvSpPr>
        <p:spPr>
          <a:xfrm rot="15689750">
            <a:off x="3960813" y="384175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4" name="Star: 5 Points 33"/>
          <p:cNvSpPr/>
          <p:nvPr/>
        </p:nvSpPr>
        <p:spPr>
          <a:xfrm rot="15689750">
            <a:off x="5600700" y="347980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5" name="Star: 5 Points 34"/>
          <p:cNvSpPr/>
          <p:nvPr/>
        </p:nvSpPr>
        <p:spPr>
          <a:xfrm rot="15689750">
            <a:off x="7766050" y="384175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6" name="Star: 5 Points 35"/>
          <p:cNvSpPr/>
          <p:nvPr/>
        </p:nvSpPr>
        <p:spPr>
          <a:xfrm rot="15689750">
            <a:off x="2770188" y="5270500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7" name="Star: 5 Points 36"/>
          <p:cNvSpPr/>
          <p:nvPr/>
        </p:nvSpPr>
        <p:spPr>
          <a:xfrm rot="15689750">
            <a:off x="8281988" y="5413375"/>
            <a:ext cx="247650" cy="2476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38" y="1424244"/>
            <a:ext cx="3354363" cy="48794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250" y="2374900"/>
            <a:ext cx="1777189" cy="392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2704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1000" fill="hold"/>
                                        <p:tgtEl>
                                          <p:spTgt spid="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1000" fill="hold"/>
                                        <p:tgtEl>
                                          <p:spTgt spid="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1000" fill="hold"/>
                                        <p:tgtEl>
                                          <p:spTgt spid="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34442D15-F5BB-4F73-9606-C8812E688AB8}" vid="{28CC8FB8-836C-49DA-A823-EC8BE3E5205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26</TotalTime>
  <Words>384</Words>
  <Application>Microsoft Office PowerPoint</Application>
  <PresentationFormat>On-screen Show (4:3)</PresentationFormat>
  <Paragraphs>66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Twinkl SemiBold</vt:lpstr>
      <vt:lpstr>Calibri</vt:lpstr>
      <vt:lpstr>Twinkl</vt:lpstr>
      <vt:lpstr>Sassoon Infant Rg</vt:lpstr>
      <vt:lpstr>Office Theme</vt:lpstr>
      <vt:lpstr>PowerPoint Presentation</vt:lpstr>
      <vt:lpstr>There’s a  magic word…</vt:lpstr>
      <vt:lpstr>…it’s not  very big…</vt:lpstr>
      <vt:lpstr>…but it is very important…</vt:lpstr>
      <vt:lpstr>…because it has special powers.</vt:lpstr>
      <vt:lpstr>Look at these sentences.</vt:lpstr>
      <vt:lpstr>Now for the magic word…</vt:lpstr>
      <vt:lpstr>…what could it be?</vt:lpstr>
      <vt:lpstr>Not long now…</vt:lpstr>
      <vt:lpstr>…just a bit longer…</vt:lpstr>
      <vt:lpstr>…no really, it’s coming soon…</vt:lpstr>
      <vt:lpstr>…the word is…</vt:lpstr>
      <vt:lpstr>Yet!</vt:lpstr>
      <vt:lpstr>Yet!</vt:lpstr>
      <vt:lpstr>Seriously, this is what it does…</vt:lpstr>
      <vt:lpstr>You Can Do It!</vt:lpstr>
      <vt:lpstr>What Can We Do?</vt:lpstr>
      <vt:lpstr>Your Turn</vt:lpstr>
      <vt:lpstr>Now You…</vt:lpstr>
      <vt:lpstr>So there you have it, the magic of “yet.”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Thomas Becker</dc:creator>
  <cp:lastModifiedBy>awalsh</cp:lastModifiedBy>
  <cp:revision>7</cp:revision>
  <dcterms:created xsi:type="dcterms:W3CDTF">2019-12-13T09:58:42Z</dcterms:created>
  <dcterms:modified xsi:type="dcterms:W3CDTF">2022-04-01T15:05:53Z</dcterms:modified>
</cp:coreProperties>
</file>