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8" r:id="rId2"/>
    <p:sldId id="27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9" r:id="rId11"/>
  </p:sldIdLst>
  <p:sldSz cx="9144000" cy="6858000" type="screen4x3"/>
  <p:notesSz cx="6858000" cy="9144000"/>
  <p:embeddedFontLst>
    <p:embeddedFont>
      <p:font typeface="Twinkl" panose="020B060402020202020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101"/>
    <a:srgbClr val="595959"/>
    <a:srgbClr val="18A0DB"/>
    <a:srgbClr val="DE1E5A"/>
    <a:srgbClr val="BC0105"/>
    <a:srgbClr val="4DB1E3"/>
    <a:srgbClr val="80C1EB"/>
    <a:srgbClr val="ACDDFC"/>
    <a:srgbClr val="FFFFFF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530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reading-comprehension-worksheets-roi-resources-junior-senior-infants-aistear/reading-comprehension-worksheets-roi-resources-junior-senior-infants-aistear-aistear-themes/myself-aistear-themes-aistear-junior-senior-infants-english-medium-schools-republic-of-ireland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reading-comprehension-worksheets-roi-resources-junior-senior-infants-aistear/reading-comprehension-worksheets-roi-resources-junior-senior-infants-aistear-aistear-themes/myself-aistear-themes-aistear-junior-senior-infants-english-medium-schools-republic-of-ireland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CD9C2CB0-85D7-B345-B61A-06F8168792CC}"/>
              </a:ext>
            </a:extLst>
          </p:cNvPr>
          <p:cNvSpPr/>
          <p:nvPr userDrawn="1"/>
        </p:nvSpPr>
        <p:spPr>
          <a:xfrm>
            <a:off x="105103" y="5938345"/>
            <a:ext cx="1208690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CA3F14BA-6949-8D45-9E77-04695B036D92}"/>
              </a:ext>
            </a:extLst>
          </p:cNvPr>
          <p:cNvSpPr/>
          <p:nvPr userDrawn="1"/>
        </p:nvSpPr>
        <p:spPr>
          <a:xfrm>
            <a:off x="8345214" y="5938345"/>
            <a:ext cx="672662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7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7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47621D03-082C-0545-9E65-EB7A12148983}"/>
              </a:ext>
            </a:extLst>
          </p:cNvPr>
          <p:cNvSpPr/>
          <p:nvPr userDrawn="1"/>
        </p:nvSpPr>
        <p:spPr>
          <a:xfrm>
            <a:off x="105103" y="5938345"/>
            <a:ext cx="1208690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A82D4C35-0830-F04A-9A7C-3FB62FF2377E}"/>
              </a:ext>
            </a:extLst>
          </p:cNvPr>
          <p:cNvSpPr/>
          <p:nvPr userDrawn="1"/>
        </p:nvSpPr>
        <p:spPr>
          <a:xfrm>
            <a:off x="8345214" y="5938345"/>
            <a:ext cx="672662" cy="7882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04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1" y="205483"/>
            <a:ext cx="3174714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What is resilience?</a:t>
            </a:r>
            <a:endParaRPr lang="en-US" sz="36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5502ED-3E27-D24D-A28F-D5E357555060}"/>
              </a:ext>
            </a:extLst>
          </p:cNvPr>
          <p:cNvSpPr/>
          <p:nvPr/>
        </p:nvSpPr>
        <p:spPr>
          <a:xfrm>
            <a:off x="585627" y="1541692"/>
            <a:ext cx="78494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solidFill>
                  <a:srgbClr val="595959"/>
                </a:solidFill>
              </a:rPr>
              <a:t>Resilience means being able to deal with things when they go wrong.</a:t>
            </a:r>
            <a:endParaRPr lang="en-GB" dirty="0">
              <a:solidFill>
                <a:srgbClr val="00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rgbClr val="595959"/>
                </a:solidFill>
              </a:rPr>
              <a:t>It’s about trying your best and being strong on the inside. </a:t>
            </a:r>
            <a:endParaRPr lang="en-GB" dirty="0">
              <a:solidFill>
                <a:srgbClr val="00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rgbClr val="595959"/>
                </a:solidFill>
              </a:rPr>
              <a:t>Sometimes we can find doing something difficult. For example, throwing a ball into a net or not winning in a game.</a:t>
            </a:r>
            <a:endParaRPr lang="en-GB" dirty="0">
              <a:solidFill>
                <a:srgbClr val="000000"/>
              </a:solidFill>
            </a:endParaRP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rgbClr val="595959"/>
                </a:solidFill>
              </a:rPr>
              <a:t>It can make us feel sad or angry but we can show how we feel by using our words and talking to each other.</a:t>
            </a:r>
            <a:endParaRPr lang="en-GB" dirty="0">
              <a:solidFill>
                <a:srgbClr val="000000"/>
              </a:solidFill>
            </a:endParaRP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8" name="Picture 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720F394-278F-9547-B699-9C1B3366EB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693" b="-12693"/>
          <a:stretch/>
        </p:blipFill>
        <p:spPr>
          <a:xfrm>
            <a:off x="3472665" y="3754292"/>
            <a:ext cx="2926688" cy="3124031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921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414481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What does being resilient look like?</a:t>
            </a:r>
            <a:endParaRPr lang="en-US" sz="4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5B74CF-648B-1341-A550-E9460BA5B7C8}"/>
              </a:ext>
            </a:extLst>
          </p:cNvPr>
          <p:cNvSpPr/>
          <p:nvPr/>
        </p:nvSpPr>
        <p:spPr>
          <a:xfrm>
            <a:off x="514078" y="2417837"/>
            <a:ext cx="81063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595959"/>
                </a:solidFill>
              </a:rPr>
              <a:t>For example, talking about how you are feeling instead of hitting or shouting.</a:t>
            </a:r>
            <a:endParaRPr lang="en-GB" dirty="0">
              <a:solidFill>
                <a:srgbClr val="000000"/>
              </a:solidFill>
            </a:endParaRP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D1B846A-AC8B-0C44-BF4B-6F064F491D9D}"/>
              </a:ext>
            </a:extLst>
          </p:cNvPr>
          <p:cNvSpPr/>
          <p:nvPr/>
        </p:nvSpPr>
        <p:spPr>
          <a:xfrm>
            <a:off x="297950" y="1719308"/>
            <a:ext cx="3513761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GB" dirty="0"/>
              <a:t>Controlling your emotions</a:t>
            </a:r>
            <a:endParaRPr lang="en-US" sz="3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C9FC0A-CF58-0342-B9D4-44D29E0C5F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645" r="-14554"/>
          <a:stretch/>
        </p:blipFill>
        <p:spPr>
          <a:xfrm>
            <a:off x="2815197" y="3214118"/>
            <a:ext cx="3513605" cy="3750523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5865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414481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What does being resilient look like?</a:t>
            </a:r>
            <a:endParaRPr lang="en-US" sz="4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047615-8F80-1F43-AC5B-A3EBC07D2B40}"/>
              </a:ext>
            </a:extLst>
          </p:cNvPr>
          <p:cNvSpPr/>
          <p:nvPr/>
        </p:nvSpPr>
        <p:spPr>
          <a:xfrm>
            <a:off x="791110" y="2369979"/>
            <a:ext cx="7829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595959"/>
                </a:solidFill>
              </a:rPr>
              <a:t>Always trying your best helps you become more resilient and you can get good at different activities. For example, skipping or zipping up your coat.</a:t>
            </a:r>
            <a:endParaRPr lang="en-US" dirty="0">
              <a:solidFill>
                <a:srgbClr val="595959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FA0E3DE-DB40-1546-BA2F-69DA2F840D59}"/>
              </a:ext>
            </a:extLst>
          </p:cNvPr>
          <p:cNvSpPr/>
          <p:nvPr/>
        </p:nvSpPr>
        <p:spPr>
          <a:xfrm>
            <a:off x="297950" y="1688331"/>
            <a:ext cx="4058293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 startAt="2"/>
            </a:pPr>
            <a:r>
              <a:rPr lang="en-GB" dirty="0"/>
              <a:t>Trying your best no matter what</a:t>
            </a:r>
            <a:endParaRPr lang="en-US" sz="3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3DFC8-0B83-C944-8FA1-C5A7688547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238" t="-3419" r="-59834"/>
          <a:stretch/>
        </p:blipFill>
        <p:spPr>
          <a:xfrm>
            <a:off x="2815197" y="3460698"/>
            <a:ext cx="3513605" cy="3750523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884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414481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What does being resilient look like?</a:t>
            </a:r>
            <a:endParaRPr lang="en-US" sz="4400" b="1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9F1C2D6-590E-1443-BC80-E743DF4F70ED}"/>
              </a:ext>
            </a:extLst>
          </p:cNvPr>
          <p:cNvSpPr/>
          <p:nvPr/>
        </p:nvSpPr>
        <p:spPr>
          <a:xfrm>
            <a:off x="297950" y="1486435"/>
            <a:ext cx="5558320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 startAt="3"/>
            </a:pPr>
            <a:r>
              <a:rPr lang="en-GB" dirty="0"/>
              <a:t>Trying something that you found hard before</a:t>
            </a:r>
            <a:endParaRPr lang="en-US" sz="3600" b="1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FE5CA6D-CF88-6242-BBDE-823A887598E4}"/>
              </a:ext>
            </a:extLst>
          </p:cNvPr>
          <p:cNvSpPr/>
          <p:nvPr/>
        </p:nvSpPr>
        <p:spPr>
          <a:xfrm>
            <a:off x="575353" y="2404153"/>
            <a:ext cx="7941923" cy="3863083"/>
          </a:xfrm>
          <a:prstGeom prst="roundRect">
            <a:avLst>
              <a:gd name="adj" fmla="val 6295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9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1" y="205483"/>
            <a:ext cx="3174714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I am resilient</a:t>
            </a:r>
            <a:endParaRPr lang="en-US" sz="3600" b="1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439778F-C1F7-4D49-B0A2-9A8E7E682268}"/>
              </a:ext>
            </a:extLst>
          </p:cNvPr>
          <p:cNvSpPr/>
          <p:nvPr/>
        </p:nvSpPr>
        <p:spPr>
          <a:xfrm>
            <a:off x="1649751" y="1383373"/>
            <a:ext cx="3513761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dirty="0"/>
              <a:t>Understanding my feelings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8F2499A-B186-944A-ABE0-8EF0C30CDC51}"/>
              </a:ext>
            </a:extLst>
          </p:cNvPr>
          <p:cNvSpPr/>
          <p:nvPr/>
        </p:nvSpPr>
        <p:spPr>
          <a:xfrm>
            <a:off x="297950" y="4524154"/>
            <a:ext cx="3513761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dirty="0"/>
              <a:t>Positive thoughts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F8DAE5-7C8F-DC43-8EEA-824E80787F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811" r="-6141"/>
          <a:stretch/>
        </p:blipFill>
        <p:spPr>
          <a:xfrm>
            <a:off x="2394851" y="2056379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D14A93-47D9-7748-9797-0E698CDA74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81" t="-13015" r="-5281"/>
          <a:stretch/>
        </p:blipFill>
        <p:spPr>
          <a:xfrm>
            <a:off x="1043050" y="5225875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666874E-D7E5-B24E-B5B0-E747B66AD45A}"/>
              </a:ext>
            </a:extLst>
          </p:cNvPr>
          <p:cNvSpPr/>
          <p:nvPr/>
        </p:nvSpPr>
        <p:spPr>
          <a:xfrm>
            <a:off x="4790961" y="3161872"/>
            <a:ext cx="3513761" cy="534256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dirty="0"/>
              <a:t>Practise problem-solving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232FAE-2464-914E-B36C-76C17226FA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710" b="-6958"/>
          <a:stretch/>
        </p:blipFill>
        <p:spPr>
          <a:xfrm>
            <a:off x="5536061" y="3834878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042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445303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How can you be resilient in school?</a:t>
            </a:r>
            <a:endParaRPr lang="en-US" sz="4400" b="1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E65D38A-8752-B54E-93AB-A4FD147CF39D}"/>
              </a:ext>
            </a:extLst>
          </p:cNvPr>
          <p:cNvSpPr/>
          <p:nvPr/>
        </p:nvSpPr>
        <p:spPr>
          <a:xfrm>
            <a:off x="575353" y="1383373"/>
            <a:ext cx="7941923" cy="4883863"/>
          </a:xfrm>
          <a:prstGeom prst="roundRect">
            <a:avLst>
              <a:gd name="adj" fmla="val 6295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7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445303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What does being resilient mean?</a:t>
            </a:r>
            <a:endParaRPr lang="en-US" sz="4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7DEAE-916A-7647-B433-2273483058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403"/>
          <a:stretch/>
        </p:blipFill>
        <p:spPr>
          <a:xfrm>
            <a:off x="6155986" y="1112001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3656BD-7BFD-A247-9DBD-6C20DAC96D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727" r="-11416"/>
          <a:stretch/>
        </p:blipFill>
        <p:spPr>
          <a:xfrm>
            <a:off x="1045122" y="1383373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pic>
        <p:nvPicPr>
          <p:cNvPr id="8" name="Picture 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1E32B14D-21F2-C740-82C5-43C8A0982D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693" b="-12693"/>
          <a:stretch/>
        </p:blipFill>
        <p:spPr>
          <a:xfrm>
            <a:off x="5902501" y="4019984"/>
            <a:ext cx="2089300" cy="2230179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1944AC-29CA-FE4D-A728-6A9DC5E3FA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238" t="-3419" r="-59834"/>
          <a:stretch/>
        </p:blipFill>
        <p:spPr>
          <a:xfrm>
            <a:off x="3494985" y="2229067"/>
            <a:ext cx="2248267" cy="2399865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2B16CB-F017-B54B-B207-B194B57917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359"/>
          <a:stretch/>
        </p:blipFill>
        <p:spPr>
          <a:xfrm>
            <a:off x="1250526" y="4090157"/>
            <a:ext cx="2023560" cy="2160006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032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3B237F7-94E1-214C-92A3-3889CA198F96}"/>
              </a:ext>
            </a:extLst>
          </p:cNvPr>
          <p:cNvSpPr/>
          <p:nvPr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blipFill dpi="0" rotWithShape="1">
            <a:blip r:embed="rId2" cstate="screen">
              <a:alphaModFix amt="39655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D0431F-33E0-174B-82C0-B4E4784F3BFE}"/>
              </a:ext>
            </a:extLst>
          </p:cNvPr>
          <p:cNvSpPr/>
          <p:nvPr/>
        </p:nvSpPr>
        <p:spPr>
          <a:xfrm>
            <a:off x="297950" y="205483"/>
            <a:ext cx="5969286" cy="945222"/>
          </a:xfrm>
          <a:prstGeom prst="roundRect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Here are some ways you can be resilient</a:t>
            </a:r>
            <a:endParaRPr lang="en-US" sz="54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1CC3F1-BD60-D045-BB91-3C84B73A5B56}"/>
              </a:ext>
            </a:extLst>
          </p:cNvPr>
          <p:cNvSpPr/>
          <p:nvPr/>
        </p:nvSpPr>
        <p:spPr>
          <a:xfrm>
            <a:off x="531314" y="1508879"/>
            <a:ext cx="808137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dirty="0">
                <a:solidFill>
                  <a:srgbClr val="595959"/>
                </a:solidFill>
              </a:rPr>
              <a:t>Take a deep breath when you feel sad or cross</a:t>
            </a:r>
          </a:p>
          <a:p>
            <a:pPr fontAlgn="base"/>
            <a:endParaRPr lang="en-GB" dirty="0">
              <a:solidFill>
                <a:srgbClr val="595959"/>
              </a:solidFill>
            </a:endParaRPr>
          </a:p>
          <a:p>
            <a:pPr fontAlgn="base"/>
            <a:r>
              <a:rPr lang="en-GB" dirty="0">
                <a:solidFill>
                  <a:srgbClr val="595959"/>
                </a:solidFill>
              </a:rPr>
              <a:t>Find a quiet space to think about your feelings</a:t>
            </a:r>
          </a:p>
          <a:p>
            <a:pPr fontAlgn="base"/>
            <a:endParaRPr lang="en-GB" dirty="0">
              <a:solidFill>
                <a:srgbClr val="595959"/>
              </a:solidFill>
            </a:endParaRPr>
          </a:p>
          <a:p>
            <a:pPr fontAlgn="base">
              <a:spcAft>
                <a:spcPts val="1200"/>
              </a:spcAft>
            </a:pPr>
            <a:r>
              <a:rPr lang="en-GB" dirty="0">
                <a:solidFill>
                  <a:srgbClr val="595959"/>
                </a:solidFill>
              </a:rPr>
              <a:t>Tell someone how you feel. Begin with ‘I feel________’</a:t>
            </a:r>
          </a:p>
          <a:p>
            <a:pPr fontAlgn="base"/>
            <a:r>
              <a:rPr lang="en-GB" dirty="0">
                <a:solidFill>
                  <a:srgbClr val="595959"/>
                </a:solidFill>
              </a:rPr>
              <a:t>Eating healthy food can also help us to feel good too!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458992-76FE-2540-A8F1-F4D1739CF6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01"/>
          <a:stretch/>
        </p:blipFill>
        <p:spPr>
          <a:xfrm>
            <a:off x="2762660" y="3630604"/>
            <a:ext cx="3609150" cy="3852510"/>
          </a:xfrm>
          <a:prstGeom prst="ellipse">
            <a:avLst/>
          </a:prstGeom>
          <a:solidFill>
            <a:srgbClr val="FAB101"/>
          </a:solidFill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0064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23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1B37D4A5-90BB-4844-98B2-369F398C181C}" vid="{00783449-5817-44E1-8606-1A7DF4C9CE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246</Words>
  <Application>Microsoft Office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Twinkl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twinkl twiknl</dc:creator>
  <cp:lastModifiedBy>awalsh</cp:lastModifiedBy>
  <cp:revision>7</cp:revision>
  <dcterms:created xsi:type="dcterms:W3CDTF">2020-11-17T12:29:31Z</dcterms:created>
  <dcterms:modified xsi:type="dcterms:W3CDTF">2022-04-01T15:04:22Z</dcterms:modified>
</cp:coreProperties>
</file>