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CC00"/>
    <a:srgbClr val="99FF99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3DE0F-3799-4A57-A942-344366CD5719}" v="10" dt="2023-09-20T08:51:21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>
        <p:scale>
          <a:sx n="139" d="100"/>
          <a:sy n="139" d="100"/>
        </p:scale>
        <p:origin x="618" y="-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Akinyemi" userId="46a9e766-9738-4543-b776-9eb1b398b2d6" providerId="ADAL" clId="{16A3DE0F-3799-4A57-A942-344366CD5719}"/>
    <pc:docChg chg="undo custSel modSld">
      <pc:chgData name="Sophie Akinyemi" userId="46a9e766-9738-4543-b776-9eb1b398b2d6" providerId="ADAL" clId="{16A3DE0F-3799-4A57-A942-344366CD5719}" dt="2023-09-20T08:59:10.031" v="108" actId="14734"/>
      <pc:docMkLst>
        <pc:docMk/>
      </pc:docMkLst>
      <pc:sldChg chg="modSp mod">
        <pc:chgData name="Sophie Akinyemi" userId="46a9e766-9738-4543-b776-9eb1b398b2d6" providerId="ADAL" clId="{16A3DE0F-3799-4A57-A942-344366CD5719}" dt="2023-09-20T08:59:10.031" v="108" actId="14734"/>
        <pc:sldMkLst>
          <pc:docMk/>
          <pc:sldMk cId="2272538526" sldId="256"/>
        </pc:sldMkLst>
        <pc:graphicFrameChg chg="mod modGraphic">
          <ac:chgData name="Sophie Akinyemi" userId="46a9e766-9738-4543-b776-9eb1b398b2d6" providerId="ADAL" clId="{16A3DE0F-3799-4A57-A942-344366CD5719}" dt="2023-09-20T08:59:10.031" v="108" actId="14734"/>
          <ac:graphicFrameMkLst>
            <pc:docMk/>
            <pc:sldMk cId="2272538526" sldId="256"/>
            <ac:graphicFrameMk id="4" creationId="{447F391B-FCE7-4724-8C8F-8766A9D96CD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6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91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4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9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0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46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7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1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7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3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9400-675A-4D4B-93DD-126BE595B899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2B503-B9C5-4046-9F4C-2B21D9BAD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7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7F391B-FCE7-4724-8C8F-8766A9D96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74005"/>
              </p:ext>
            </p:extLst>
          </p:nvPr>
        </p:nvGraphicFramePr>
        <p:xfrm>
          <a:off x="123180" y="453763"/>
          <a:ext cx="6611642" cy="840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17">
                  <a:extLst>
                    <a:ext uri="{9D8B030D-6E8A-4147-A177-3AD203B41FA5}">
                      <a16:colId xmlns:a16="http://schemas.microsoft.com/office/drawing/2014/main" val="1814344390"/>
                    </a:ext>
                  </a:extLst>
                </a:gridCol>
                <a:gridCol w="867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962">
                <a:tc rowSpan="2">
                  <a:txBody>
                    <a:bodyPr/>
                    <a:lstStyle/>
                    <a:p>
                      <a:r>
                        <a:rPr lang="en-GB" sz="500" dirty="0">
                          <a:solidFill>
                            <a:schemeClr val="bg1"/>
                          </a:solidFill>
                        </a:rPr>
                        <a:t>EYFS: Why are some things special?</a:t>
                      </a: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Autumn</a:t>
                      </a:r>
                      <a:r>
                        <a:rPr lang="en-GB" sz="800" baseline="0" dirty="0"/>
                        <a:t> 1</a:t>
                      </a:r>
                      <a:endParaRPr lang="en-GB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Autumn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Spring</a:t>
                      </a:r>
                      <a:r>
                        <a:rPr lang="en-GB" sz="800" baseline="0" dirty="0"/>
                        <a:t> 1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Spring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Summer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Summer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433"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Special times: How and why do we celebrate? What times are special to different people and why?</a:t>
                      </a:r>
                    </a:p>
                    <a:p>
                      <a:pPr algn="ctr"/>
                      <a:r>
                        <a:rPr lang="en-GB" sz="6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Church visit – Christmas story (RE)</a:t>
                      </a:r>
                      <a:endParaRPr lang="en-GB" sz="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Special stories: Why are some stories special? What special messages can we learn from stories?</a:t>
                      </a:r>
                    </a:p>
                    <a:p>
                      <a:pPr algn="ctr"/>
                      <a:endParaRPr lang="en-GB" sz="6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Special places: What buildings and places are special different people? OR What is special about our world?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642043"/>
                  </a:ext>
                </a:extLst>
              </a:tr>
              <a:tr h="114433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</a:rPr>
                        <a:t>Y1: </a:t>
                      </a:r>
                      <a:r>
                        <a:rPr lang="en-GB" sz="5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 people say about God?</a:t>
                      </a:r>
                      <a:endParaRPr lang="en-GB" sz="500" b="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GB" sz="5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</a:t>
                      </a:r>
                      <a:r>
                        <a:rPr lang="en-GB" sz="600" dirty="0"/>
                        <a:t> (God)</a:t>
                      </a:r>
                    </a:p>
                    <a:p>
                      <a:pPr algn="ctr"/>
                      <a:r>
                        <a:rPr lang="en-GB" sz="600" b="1" baseline="0" dirty="0"/>
                        <a:t>Why do Christians say that God is a ‘Father’?</a:t>
                      </a:r>
                    </a:p>
                    <a:p>
                      <a:pPr algn="ctr"/>
                      <a:endParaRPr lang="en-GB" sz="600" b="1" baseline="0" dirty="0"/>
                    </a:p>
                    <a:p>
                      <a:pPr algn="ctr"/>
                      <a:r>
                        <a:rPr lang="en-GB" sz="600" dirty="0"/>
                        <a:t>God</a:t>
                      </a:r>
                      <a:r>
                        <a:rPr lang="en-GB" sz="600" baseline="0" dirty="0"/>
                        <a:t> the Father,</a:t>
                      </a:r>
                    </a:p>
                    <a:p>
                      <a:pPr algn="ctr"/>
                      <a:r>
                        <a:rPr lang="en-GB" sz="600" baseline="0" dirty="0"/>
                        <a:t>prayer</a:t>
                      </a:r>
                    </a:p>
                    <a:p>
                      <a:pPr algn="ctr"/>
                      <a:endParaRPr lang="en-GB" sz="600" b="1" baseline="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</a:t>
                      </a:r>
                      <a:r>
                        <a:rPr lang="en-GB" sz="600" dirty="0"/>
                        <a:t> (Jesus)</a:t>
                      </a:r>
                    </a:p>
                    <a:p>
                      <a:pPr algn="ctr"/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is Jesus special to Christians?</a:t>
                      </a:r>
                    </a:p>
                    <a:p>
                      <a:pPr algn="ctr"/>
                      <a:endParaRPr lang="en-GB" sz="600" b="1" baseline="0" dirty="0"/>
                    </a:p>
                    <a:p>
                      <a:pPr algn="ctr"/>
                      <a:r>
                        <a:rPr lang="en-GB" sz="600" dirty="0"/>
                        <a:t>The nativity story,</a:t>
                      </a:r>
                    </a:p>
                    <a:p>
                      <a:pPr algn="ctr"/>
                      <a:r>
                        <a:rPr lang="en-GB" sz="600" dirty="0"/>
                        <a:t>beliefs about Jesus as God incarnate,</a:t>
                      </a:r>
                      <a:endParaRPr lang="en-GB" sz="600" baseline="0" dirty="0"/>
                    </a:p>
                    <a:p>
                      <a:pPr algn="ctr"/>
                      <a:r>
                        <a:rPr lang="en-GB" sz="600" baseline="0" dirty="0"/>
                        <a:t>Christmas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Church visit – Christmas story (RE)</a:t>
                      </a:r>
                      <a:endParaRPr lang="en-GB" sz="600" b="1" baseline="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Christianity</a:t>
                      </a:r>
                      <a:r>
                        <a:rPr lang="en-GB" sz="700" dirty="0"/>
                        <a:t> (Jesus)</a:t>
                      </a:r>
                    </a:p>
                    <a:p>
                      <a:pPr algn="ctr"/>
                      <a:r>
                        <a:rPr lang="en-GB" sz="700" b="1" dirty="0"/>
                        <a:t>Why</a:t>
                      </a:r>
                      <a:r>
                        <a:rPr lang="en-GB" sz="700" b="1" baseline="0" dirty="0"/>
                        <a:t> is Jesus special to Christians?</a:t>
                      </a:r>
                    </a:p>
                    <a:p>
                      <a:pPr algn="ctr"/>
                      <a:endParaRPr lang="en-GB" sz="700" b="1" baseline="0" dirty="0"/>
                    </a:p>
                    <a:p>
                      <a:pPr algn="ctr"/>
                      <a:r>
                        <a:rPr lang="en-GB" sz="700" dirty="0"/>
                        <a:t>The nativity story,</a:t>
                      </a:r>
                    </a:p>
                    <a:p>
                      <a:pPr algn="ctr"/>
                      <a:r>
                        <a:rPr lang="en-GB" sz="700" dirty="0"/>
                        <a:t>beliefs about Jesus as God incarnate,</a:t>
                      </a:r>
                      <a:endParaRPr lang="en-GB" sz="700" baseline="0" dirty="0"/>
                    </a:p>
                    <a:p>
                      <a:pPr algn="ctr"/>
                      <a:r>
                        <a:rPr lang="en-GB" sz="700" baseline="0" dirty="0"/>
                        <a:t>Christmas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Church visit – Christmas story (RE)</a:t>
                      </a:r>
                      <a:endParaRPr lang="en-GB" sz="7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Islam</a:t>
                      </a:r>
                    </a:p>
                    <a:p>
                      <a:pPr algn="ctr"/>
                      <a:r>
                        <a:rPr lang="en-GB" sz="600" b="1" dirty="0"/>
                        <a:t>How</a:t>
                      </a:r>
                      <a:r>
                        <a:rPr lang="en-GB" sz="600" b="1" baseline="0" dirty="0"/>
                        <a:t> might beliefs about creation affect the way people treat the world?</a:t>
                      </a:r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God as creator</a:t>
                      </a:r>
                    </a:p>
                    <a:p>
                      <a:pPr algn="ctr"/>
                      <a:r>
                        <a:rPr lang="en-GB" sz="600" dirty="0"/>
                        <a:t>care for the planet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Judaism</a:t>
                      </a:r>
                    </a:p>
                    <a:p>
                      <a:pPr algn="ctr"/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might some people put their trust in God?</a:t>
                      </a:r>
                    </a:p>
                    <a:p>
                      <a:pPr algn="ctr"/>
                      <a:endParaRPr lang="en-GB" sz="600" b="0" dirty="0"/>
                    </a:p>
                    <a:p>
                      <a:pPr algn="ctr"/>
                      <a:r>
                        <a:rPr lang="en-GB" sz="600" b="0" dirty="0"/>
                        <a:t>God’s promise,</a:t>
                      </a:r>
                    </a:p>
                    <a:p>
                      <a:pPr algn="ctr"/>
                      <a:r>
                        <a:rPr lang="en-GB" sz="600" b="0" dirty="0"/>
                        <a:t>Noah,</a:t>
                      </a:r>
                    </a:p>
                    <a:p>
                      <a:pPr algn="ctr"/>
                      <a:r>
                        <a:rPr lang="en-GB" sz="600" b="0" dirty="0"/>
                        <a:t>Abraham,</a:t>
                      </a:r>
                    </a:p>
                    <a:p>
                      <a:pPr algn="ctr"/>
                      <a:r>
                        <a:rPr lang="en-GB" sz="600" b="0" dirty="0"/>
                        <a:t>trusting in God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Hindu dharma</a:t>
                      </a:r>
                    </a:p>
                    <a:p>
                      <a:pPr algn="ctr"/>
                      <a:r>
                        <a:rPr lang="en-GB" sz="600" b="1" dirty="0"/>
                        <a:t>What</a:t>
                      </a:r>
                      <a:r>
                        <a:rPr lang="en-GB" sz="600" b="1" baseline="0" dirty="0"/>
                        <a:t> do Hindus believe about God?</a:t>
                      </a:r>
                    </a:p>
                    <a:p>
                      <a:pPr algn="ctr"/>
                      <a:endParaRPr lang="en-GB" sz="600" b="1" baseline="0" dirty="0"/>
                    </a:p>
                    <a:p>
                      <a:pPr algn="ctr"/>
                      <a:r>
                        <a:rPr lang="en-GB" sz="600" dirty="0"/>
                        <a:t>one God in</a:t>
                      </a:r>
                      <a:r>
                        <a:rPr lang="en-GB" sz="600" baseline="0" dirty="0"/>
                        <a:t> many forms,</a:t>
                      </a:r>
                    </a:p>
                    <a:p>
                      <a:pPr algn="ctr"/>
                      <a:r>
                        <a:rPr lang="en-GB" sz="600" baseline="0" dirty="0"/>
                        <a:t>God in all things,</a:t>
                      </a:r>
                    </a:p>
                    <a:p>
                      <a:pPr algn="ctr"/>
                      <a:r>
                        <a:rPr lang="en-GB" sz="600" baseline="0" dirty="0"/>
                        <a:t>expressing ideas about God</a:t>
                      </a:r>
                      <a:endParaRPr lang="en-GB" sz="600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 </a:t>
                      </a:r>
                      <a:r>
                        <a:rPr lang="en-GB" sz="600" dirty="0"/>
                        <a:t>(Church)</a:t>
                      </a:r>
                    </a:p>
                    <a:p>
                      <a:pPr algn="ctr"/>
                      <a:r>
                        <a:rPr lang="en-GB" sz="600" b="1" dirty="0"/>
                        <a:t>How</a:t>
                      </a:r>
                      <a:r>
                        <a:rPr lang="en-GB" sz="600" b="1" baseline="0" dirty="0"/>
                        <a:t> might some people show that they ‘belong’ to God?</a:t>
                      </a:r>
                    </a:p>
                    <a:p>
                      <a:pPr algn="ctr"/>
                      <a:endParaRPr lang="en-GB" sz="600" b="1" baseline="0" dirty="0"/>
                    </a:p>
                    <a:p>
                      <a:pPr algn="ctr"/>
                      <a:r>
                        <a:rPr lang="en-GB" sz="600" dirty="0"/>
                        <a:t>Baptism,</a:t>
                      </a:r>
                    </a:p>
                    <a:p>
                      <a:pPr algn="ctr"/>
                      <a:r>
                        <a:rPr lang="en-GB" sz="600" dirty="0"/>
                        <a:t>belonging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968925"/>
                  </a:ext>
                </a:extLst>
              </a:tr>
              <a:tr h="1373105">
                <a:tc>
                  <a:txBody>
                    <a:bodyPr/>
                    <a:lstStyle/>
                    <a:p>
                      <a:pPr algn="l"/>
                      <a:r>
                        <a:rPr lang="en-GB" sz="500" b="0" dirty="0">
                          <a:solidFill>
                            <a:schemeClr val="bg1"/>
                          </a:solidFill>
                        </a:rPr>
                        <a:t>Y2: How do we respond to the things that really matter?</a:t>
                      </a:r>
                    </a:p>
                  </a:txBody>
                  <a:tcPr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Christianity</a:t>
                      </a:r>
                      <a:r>
                        <a:rPr lang="en-GB" sz="600" dirty="0"/>
                        <a:t> (God)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Does</a:t>
                      </a:r>
                      <a:r>
                        <a:rPr lang="en-GB" sz="600" b="1" baseline="0" dirty="0"/>
                        <a:t> how we treat the world matter?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Creation,</a:t>
                      </a:r>
                    </a:p>
                    <a:p>
                      <a:pPr algn="ctr"/>
                      <a:r>
                        <a:rPr lang="en-GB" sz="600" dirty="0"/>
                        <a:t>Care</a:t>
                      </a:r>
                      <a:r>
                        <a:rPr lang="en-GB" sz="600" baseline="0" dirty="0"/>
                        <a:t> for the planet,</a:t>
                      </a:r>
                    </a:p>
                    <a:p>
                      <a:pPr algn="ctr"/>
                      <a:r>
                        <a:rPr lang="en-GB" sz="600" baseline="0" dirty="0"/>
                        <a:t>Harvest</a:t>
                      </a:r>
                    </a:p>
                    <a:p>
                      <a:pPr algn="ctr"/>
                      <a:endParaRPr lang="en-GB" sz="600" baseline="0" dirty="0"/>
                    </a:p>
                    <a:p>
                      <a:pPr algn="ctr"/>
                      <a:r>
                        <a:rPr lang="en-GB" sz="6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Ongoing: </a:t>
                      </a:r>
                      <a:r>
                        <a:rPr lang="en-GB" sz="6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Parents to visit to share religious beliefs linked to topics </a:t>
                      </a:r>
                      <a:endParaRPr lang="en-GB" sz="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Christianity</a:t>
                      </a:r>
                      <a:r>
                        <a:rPr lang="en-GB" sz="600" dirty="0"/>
                        <a:t> (Jesus)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do Christians say Jesus is the ‘Light of the World’?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Jesus as the</a:t>
                      </a:r>
                      <a:r>
                        <a:rPr lang="en-GB" sz="600" baseline="0" dirty="0"/>
                        <a:t> light of the world,</a:t>
                      </a:r>
                    </a:p>
                    <a:p>
                      <a:pPr algn="ctr"/>
                      <a:r>
                        <a:rPr lang="en-GB" sz="600" baseline="0" dirty="0"/>
                        <a:t>symbolism of light,</a:t>
                      </a:r>
                    </a:p>
                    <a:p>
                      <a:pPr algn="ctr"/>
                      <a:r>
                        <a:rPr lang="en-GB" sz="600" baseline="0" dirty="0"/>
                        <a:t>Advent and Christmas</a:t>
                      </a:r>
                    </a:p>
                    <a:p>
                      <a:pPr algn="ctr"/>
                      <a:endParaRPr lang="en-GB" sz="600" baseline="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Christianity</a:t>
                      </a:r>
                      <a:r>
                        <a:rPr lang="en-GB" sz="700" dirty="0"/>
                        <a:t> (Jesus)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Why</a:t>
                      </a:r>
                      <a:r>
                        <a:rPr lang="en-GB" sz="700" b="1" baseline="0" dirty="0"/>
                        <a:t> do Christians say Jesus is the ‘Light of the World’?</a:t>
                      </a:r>
                      <a:endParaRPr lang="en-GB" sz="700" b="1" dirty="0"/>
                    </a:p>
                    <a:p>
                      <a:pPr algn="ctr"/>
                      <a:endParaRPr lang="en-GB" sz="700" dirty="0"/>
                    </a:p>
                    <a:p>
                      <a:pPr algn="ctr"/>
                      <a:r>
                        <a:rPr lang="en-GB" sz="700" dirty="0"/>
                        <a:t>Jesus as the</a:t>
                      </a:r>
                      <a:r>
                        <a:rPr lang="en-GB" sz="700" baseline="0" dirty="0"/>
                        <a:t> light of the world,</a:t>
                      </a:r>
                    </a:p>
                    <a:p>
                      <a:pPr algn="ctr"/>
                      <a:r>
                        <a:rPr lang="en-GB" sz="700" baseline="0" dirty="0"/>
                        <a:t>symbolism of light,</a:t>
                      </a:r>
                    </a:p>
                    <a:p>
                      <a:pPr algn="ctr"/>
                      <a:r>
                        <a:rPr lang="en-GB" sz="700" baseline="0" dirty="0"/>
                        <a:t>Advent and Christmas</a:t>
                      </a:r>
                    </a:p>
                    <a:p>
                      <a:pPr algn="ctr"/>
                      <a:endParaRPr lang="en-GB" sz="700" baseline="0" dirty="0"/>
                    </a:p>
                    <a:p>
                      <a:pPr algn="ctr"/>
                      <a:endParaRPr lang="en-GB" sz="7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Hindu dharma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How might people express</a:t>
                      </a:r>
                      <a:r>
                        <a:rPr lang="en-GB" sz="600" b="1" baseline="0" dirty="0"/>
                        <a:t> their devotion?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Devotion,</a:t>
                      </a:r>
                    </a:p>
                    <a:p>
                      <a:pPr algn="ctr"/>
                      <a:r>
                        <a:rPr lang="en-GB" sz="600" dirty="0"/>
                        <a:t>worship</a:t>
                      </a:r>
                      <a:r>
                        <a:rPr lang="en-GB" sz="600" baseline="0" dirty="0"/>
                        <a:t> in the home and temple</a:t>
                      </a:r>
                      <a:endParaRPr lang="en-GB" sz="600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Islam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Why do Muslims believe it is important to obey God?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submission</a:t>
                      </a:r>
                      <a:r>
                        <a:rPr lang="en-GB" sz="600" baseline="0" dirty="0"/>
                        <a:t> and gratitude,</a:t>
                      </a:r>
                    </a:p>
                    <a:p>
                      <a:pPr algn="ctr"/>
                      <a:r>
                        <a:rPr lang="en-GB" sz="600" baseline="0" dirty="0"/>
                        <a:t>prayer</a:t>
                      </a:r>
                      <a:endParaRPr lang="en-GB" sz="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Christianity </a:t>
                      </a:r>
                      <a:r>
                        <a:rPr lang="en-GB" sz="600" dirty="0"/>
                        <a:t>(Church)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What</a:t>
                      </a:r>
                      <a:r>
                        <a:rPr lang="en-GB" sz="600" b="1" baseline="0" dirty="0"/>
                        <a:t> unites the Christian community?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Worship,</a:t>
                      </a:r>
                    </a:p>
                    <a:p>
                      <a:pPr algn="ctr"/>
                      <a:r>
                        <a:rPr lang="en-GB" sz="600" dirty="0"/>
                        <a:t>the church,</a:t>
                      </a:r>
                    </a:p>
                    <a:p>
                      <a:pPr algn="ctr"/>
                      <a:r>
                        <a:rPr lang="en-GB" sz="600" dirty="0"/>
                        <a:t>use of symbols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Judaism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What</a:t>
                      </a:r>
                      <a:r>
                        <a:rPr lang="en-GB" sz="600" b="1" baseline="0" dirty="0"/>
                        <a:t> aspects of life really matter?</a:t>
                      </a:r>
                      <a:endParaRPr lang="en-GB" sz="600" b="1" dirty="0"/>
                    </a:p>
                    <a:p>
                      <a:pPr algn="ctr"/>
                      <a:endParaRPr lang="en-GB" sz="600" b="1" dirty="0"/>
                    </a:p>
                    <a:p>
                      <a:pPr algn="ctr"/>
                      <a:r>
                        <a:rPr lang="en-GB" sz="600" b="0" dirty="0"/>
                        <a:t>Moses,</a:t>
                      </a:r>
                    </a:p>
                    <a:p>
                      <a:pPr algn="ctr"/>
                      <a:r>
                        <a:rPr lang="en-GB" sz="600" b="0" dirty="0"/>
                        <a:t>Ten</a:t>
                      </a:r>
                      <a:r>
                        <a:rPr lang="en-GB" sz="600" b="0" baseline="0" dirty="0"/>
                        <a:t> Commandments,</a:t>
                      </a:r>
                    </a:p>
                    <a:p>
                      <a:pPr algn="ctr"/>
                      <a:r>
                        <a:rPr lang="en-GB" sz="600" b="0" baseline="0" dirty="0"/>
                        <a:t>The Sabbath</a:t>
                      </a:r>
                      <a:endParaRPr lang="en-GB" sz="600" b="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7773">
                <a:tc>
                  <a:txBody>
                    <a:bodyPr/>
                    <a:lstStyle/>
                    <a:p>
                      <a:pPr algn="l"/>
                      <a:r>
                        <a:rPr lang="en-GB" sz="500" b="0" dirty="0">
                          <a:solidFill>
                            <a:schemeClr val="bg1"/>
                          </a:solidFill>
                        </a:rPr>
                        <a:t>Y3: Who should we follow?</a:t>
                      </a:r>
                    </a:p>
                  </a:txBody>
                  <a:tcPr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</a:t>
                      </a:r>
                      <a:r>
                        <a:rPr lang="en-GB" sz="600" baseline="0" dirty="0"/>
                        <a:t> (God)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How (and why) have some people served God?</a:t>
                      </a:r>
                    </a:p>
                    <a:p>
                      <a:pPr algn="ctr"/>
                      <a:endParaRPr lang="en-GB" sz="600" baseline="0" dirty="0"/>
                    </a:p>
                    <a:p>
                      <a:pPr algn="ctr"/>
                      <a:r>
                        <a:rPr lang="en-GB" sz="600" baseline="0" dirty="0"/>
                        <a:t>Prophets,</a:t>
                      </a:r>
                    </a:p>
                    <a:p>
                      <a:pPr algn="ctr"/>
                      <a:r>
                        <a:rPr lang="en-GB" sz="600" baseline="0" dirty="0"/>
                        <a:t>service to God,</a:t>
                      </a:r>
                    </a:p>
                    <a:p>
                      <a:pPr algn="ctr"/>
                      <a:r>
                        <a:rPr lang="en-GB" sz="600" baseline="0" dirty="0"/>
                        <a:t>inspirational people</a:t>
                      </a:r>
                      <a:endParaRPr lang="en-GB" sz="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Islam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is the Prophet Muhammad (</a:t>
                      </a:r>
                      <a:r>
                        <a:rPr lang="en-GB" sz="600" b="1" baseline="0" dirty="0" err="1"/>
                        <a:t>pbuh</a:t>
                      </a:r>
                      <a:r>
                        <a:rPr lang="en-GB" sz="600" b="1" baseline="0" dirty="0"/>
                        <a:t>) an example for Muslims?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The Prophet Muhammed</a:t>
                      </a:r>
                      <a:r>
                        <a:rPr lang="en-GB" sz="600" baseline="0" dirty="0"/>
                        <a:t> (</a:t>
                      </a:r>
                      <a:r>
                        <a:rPr lang="en-GB" sz="600" baseline="0" dirty="0" err="1"/>
                        <a:t>pbuh</a:t>
                      </a:r>
                      <a:r>
                        <a:rPr lang="en-GB" sz="600" baseline="0" dirty="0"/>
                        <a:t>),</a:t>
                      </a:r>
                    </a:p>
                    <a:p>
                      <a:pPr algn="ctr"/>
                      <a:r>
                        <a:rPr lang="en-GB" sz="600" baseline="0" dirty="0" err="1"/>
                        <a:t>Zakah</a:t>
                      </a:r>
                      <a:endParaRPr lang="en-GB" sz="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Islam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Why</a:t>
                      </a:r>
                      <a:r>
                        <a:rPr lang="en-GB" sz="800" b="1" baseline="0" dirty="0"/>
                        <a:t> is the Prophet Muhammad (pbuh) an example for Muslims?</a:t>
                      </a:r>
                      <a:endParaRPr lang="en-GB" sz="800" b="1" dirty="0"/>
                    </a:p>
                    <a:p>
                      <a:pPr algn="ctr"/>
                      <a:endParaRPr lang="en-GB" sz="800" dirty="0"/>
                    </a:p>
                    <a:p>
                      <a:pPr algn="ctr"/>
                      <a:r>
                        <a:rPr lang="en-GB" sz="800" dirty="0"/>
                        <a:t>The Prophet Muhammed</a:t>
                      </a:r>
                      <a:r>
                        <a:rPr lang="en-GB" sz="800" baseline="0" dirty="0"/>
                        <a:t> (pbuh),</a:t>
                      </a:r>
                    </a:p>
                    <a:p>
                      <a:pPr algn="ctr"/>
                      <a:r>
                        <a:rPr lang="en-GB" sz="800" baseline="0" dirty="0"/>
                        <a:t>Zakah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</a:t>
                      </a:r>
                      <a:r>
                        <a:rPr lang="en-GB" sz="600" baseline="0" dirty="0"/>
                        <a:t> (Jesus)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What does it mean to be a disciple of Jesus?</a:t>
                      </a:r>
                    </a:p>
                    <a:p>
                      <a:pPr algn="ctr"/>
                      <a:endParaRPr lang="en-GB" sz="600" baseline="0" dirty="0"/>
                    </a:p>
                    <a:p>
                      <a:pPr algn="ctr"/>
                      <a:r>
                        <a:rPr lang="en-GB" sz="600" baseline="0" dirty="0"/>
                        <a:t>Discipleship,</a:t>
                      </a:r>
                    </a:p>
                    <a:p>
                      <a:pPr algn="ctr"/>
                      <a:r>
                        <a:rPr lang="en-GB" sz="600" baseline="0" dirty="0"/>
                        <a:t>following the example of Jesus,</a:t>
                      </a:r>
                    </a:p>
                    <a:p>
                      <a:pPr algn="ctr"/>
                      <a:r>
                        <a:rPr lang="en-GB" sz="600" baseline="0" dirty="0"/>
                        <a:t>helping others</a:t>
                      </a:r>
                      <a:endParaRPr lang="en-GB" sz="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 </a:t>
                      </a:r>
                      <a:r>
                        <a:rPr lang="en-GB" sz="600" dirty="0"/>
                        <a:t>(Church)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What</a:t>
                      </a:r>
                      <a:r>
                        <a:rPr lang="en-GB" sz="600" b="1" baseline="0" dirty="0"/>
                        <a:t> do Christians mean by the ‘Holy Spirit’?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The Holy Spirit’</a:t>
                      </a:r>
                    </a:p>
                    <a:p>
                      <a:pPr algn="ctr"/>
                      <a:r>
                        <a:rPr lang="en-GB" sz="600" dirty="0"/>
                        <a:t>gifts of the spirit’</a:t>
                      </a:r>
                    </a:p>
                    <a:p>
                      <a:pPr algn="ctr"/>
                      <a:r>
                        <a:rPr lang="en-GB" sz="600" dirty="0"/>
                        <a:t>Pentecost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Sikhism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are the Gurus important to Sikhs?</a:t>
                      </a:r>
                      <a:endParaRPr lang="en-GB" sz="600" b="1" dirty="0"/>
                    </a:p>
                    <a:p>
                      <a:pPr algn="ctr"/>
                      <a:endParaRPr lang="en-GB" sz="600" b="1" dirty="0"/>
                    </a:p>
                    <a:p>
                      <a:pPr algn="ctr"/>
                      <a:r>
                        <a:rPr lang="en-GB" sz="600" b="0" dirty="0"/>
                        <a:t>Guru Nanak’</a:t>
                      </a:r>
                    </a:p>
                    <a:p>
                      <a:pPr algn="ctr"/>
                      <a:r>
                        <a:rPr lang="en-GB" sz="600" b="0" dirty="0"/>
                        <a:t>The</a:t>
                      </a:r>
                      <a:r>
                        <a:rPr lang="en-GB" sz="600" b="0" baseline="0" dirty="0"/>
                        <a:t> 10 gurus,</a:t>
                      </a:r>
                    </a:p>
                    <a:p>
                      <a:pPr algn="ctr"/>
                      <a:r>
                        <a:rPr lang="en-GB" sz="600" b="0" baseline="0" dirty="0"/>
                        <a:t>Baisakhi</a:t>
                      </a:r>
                      <a:endParaRPr lang="en-GB" sz="600" b="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Hindu dharma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is family an important part of Hindu life?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religious</a:t>
                      </a:r>
                      <a:r>
                        <a:rPr lang="en-GB" sz="600" baseline="0" dirty="0"/>
                        <a:t> duty’</a:t>
                      </a:r>
                    </a:p>
                    <a:p>
                      <a:pPr algn="ctr"/>
                      <a:r>
                        <a:rPr lang="en-GB" sz="600" baseline="0" dirty="0"/>
                        <a:t>Hindu scriptures. (the Ramayana),</a:t>
                      </a:r>
                    </a:p>
                    <a:p>
                      <a:pPr algn="ctr"/>
                      <a:r>
                        <a:rPr lang="en-GB" sz="600" baseline="0" dirty="0"/>
                        <a:t>Raksha Bandhan</a:t>
                      </a:r>
                    </a:p>
                    <a:p>
                      <a:pPr algn="ctr"/>
                      <a:endParaRPr lang="en-GB" sz="600" baseline="0" dirty="0"/>
                    </a:p>
                    <a:p>
                      <a:pPr algn="ctr"/>
                      <a:r>
                        <a:rPr lang="en-GB" sz="6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Hindu temple/visitor – talk around festivals and three main truths</a:t>
                      </a:r>
                      <a:endParaRPr lang="en-GB" sz="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72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</a:rPr>
                        <a:t>Y4:</a:t>
                      </a:r>
                      <a:r>
                        <a:rPr lang="en-GB" sz="500" b="0" baseline="0" dirty="0">
                          <a:solidFill>
                            <a:schemeClr val="bg1"/>
                          </a:solidFill>
                        </a:rPr>
                        <a:t> How should we live our lives?</a:t>
                      </a:r>
                      <a:endParaRPr lang="en-GB" sz="500" b="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GB" sz="5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baseline="0" dirty="0"/>
                        <a:t>Hindu dharma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What might a Hindu learn through celebrating Diwali?</a:t>
                      </a:r>
                    </a:p>
                    <a:p>
                      <a:pPr algn="ctr"/>
                      <a:endParaRPr lang="en-GB" sz="600" baseline="0" dirty="0"/>
                    </a:p>
                    <a:p>
                      <a:pPr algn="ctr"/>
                      <a:r>
                        <a:rPr lang="en-GB" sz="600" baseline="0" dirty="0"/>
                        <a:t>Vishnu’</a:t>
                      </a:r>
                    </a:p>
                    <a:p>
                      <a:pPr algn="ctr"/>
                      <a:r>
                        <a:rPr lang="en-GB" sz="600" baseline="0" dirty="0"/>
                        <a:t>Rama and </a:t>
                      </a:r>
                      <a:r>
                        <a:rPr lang="en-GB" sz="600" baseline="0" dirty="0" err="1"/>
                        <a:t>Sita</a:t>
                      </a:r>
                      <a:r>
                        <a:rPr lang="en-GB" sz="600" baseline="0" dirty="0"/>
                        <a:t>’</a:t>
                      </a:r>
                    </a:p>
                    <a:p>
                      <a:pPr algn="ctr"/>
                      <a:r>
                        <a:rPr lang="en-GB" sz="600" baseline="0" dirty="0"/>
                        <a:t>Diwali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/>
                        <a:t>Christianity</a:t>
                      </a:r>
                      <a:r>
                        <a:rPr lang="en-GB" sz="600"/>
                        <a:t> (God)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/>
                        <a:t>How</a:t>
                      </a:r>
                      <a:r>
                        <a:rPr lang="en-GB" sz="600" b="1" baseline="0"/>
                        <a:t> and why might Christians use the Bible?</a:t>
                      </a:r>
                      <a:endParaRPr lang="en-GB" sz="600" b="1"/>
                    </a:p>
                    <a:p>
                      <a:pPr algn="ctr"/>
                      <a:endParaRPr lang="en-GB" sz="600"/>
                    </a:p>
                    <a:p>
                      <a:pPr algn="ctr"/>
                      <a:r>
                        <a:rPr lang="en-GB" sz="600"/>
                        <a:t>The</a:t>
                      </a:r>
                      <a:r>
                        <a:rPr lang="en-GB" sz="600" baseline="0"/>
                        <a:t> Bible,</a:t>
                      </a:r>
                    </a:p>
                    <a:p>
                      <a:pPr algn="ctr"/>
                      <a:r>
                        <a:rPr lang="en-GB" sz="600" baseline="0"/>
                        <a:t>Christian life – guided by wisdom, teachings and authority</a:t>
                      </a:r>
                      <a:endParaRPr lang="en-GB" sz="600" baseline="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Christianity</a:t>
                      </a:r>
                      <a:r>
                        <a:rPr lang="en-GB" sz="800" dirty="0"/>
                        <a:t> (God)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How</a:t>
                      </a:r>
                      <a:r>
                        <a:rPr lang="en-GB" sz="800" b="1" baseline="0" dirty="0"/>
                        <a:t> and why might Christians use the Bible?</a:t>
                      </a:r>
                      <a:endParaRPr lang="en-GB" sz="800" b="1" dirty="0"/>
                    </a:p>
                    <a:p>
                      <a:pPr algn="ctr"/>
                      <a:endParaRPr lang="en-GB" sz="800" dirty="0"/>
                    </a:p>
                    <a:p>
                      <a:pPr algn="ctr"/>
                      <a:r>
                        <a:rPr lang="en-GB" sz="800" dirty="0"/>
                        <a:t>The</a:t>
                      </a:r>
                      <a:r>
                        <a:rPr lang="en-GB" sz="800" baseline="0" dirty="0"/>
                        <a:t> Bible,</a:t>
                      </a:r>
                    </a:p>
                    <a:p>
                      <a:pPr algn="ctr"/>
                      <a:r>
                        <a:rPr lang="en-GB" sz="800" baseline="0" dirty="0"/>
                        <a:t>Christian life – guided by wisdom, teachings and authority</a:t>
                      </a:r>
                      <a:endParaRPr lang="en-GB" sz="8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Sikhism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How</a:t>
                      </a:r>
                      <a:r>
                        <a:rPr lang="en-GB" sz="600" b="1" baseline="0" dirty="0"/>
                        <a:t> do Sikhs express their beliefs and values?</a:t>
                      </a:r>
                      <a:endParaRPr lang="en-GB" sz="600" b="1" dirty="0"/>
                    </a:p>
                    <a:p>
                      <a:pPr algn="ctr"/>
                      <a:endParaRPr lang="en-GB" sz="600" b="1" dirty="0"/>
                    </a:p>
                    <a:p>
                      <a:pPr algn="ctr"/>
                      <a:r>
                        <a:rPr lang="en-GB" sz="600" b="0" dirty="0"/>
                        <a:t>the 5 Ks,</a:t>
                      </a:r>
                    </a:p>
                    <a:p>
                      <a:pPr algn="ctr"/>
                      <a:r>
                        <a:rPr lang="en-GB" sz="600" b="0" dirty="0"/>
                        <a:t>Equality,</a:t>
                      </a:r>
                    </a:p>
                    <a:p>
                      <a:pPr algn="ctr"/>
                      <a:r>
                        <a:rPr lang="en-GB" sz="600" b="0" dirty="0"/>
                        <a:t>the Gurdwara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Christianity</a:t>
                      </a:r>
                      <a:r>
                        <a:rPr lang="en-GB" sz="600" b="1" baseline="0" dirty="0"/>
                        <a:t> </a:t>
                      </a:r>
                      <a:r>
                        <a:rPr lang="en-GB" sz="600" b="0" baseline="0" dirty="0"/>
                        <a:t>(Jesus)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Is sacrifice an important part of religious life?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baseline="0" dirty="0"/>
                        <a:t>Jesus in the wilderness,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baseline="0" dirty="0"/>
                        <a:t>Lent,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0" baseline="0" dirty="0"/>
                        <a:t>Sacrifice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0" baseline="0" dirty="0"/>
                    </a:p>
                    <a:p>
                      <a:pPr algn="ctr"/>
                      <a:r>
                        <a:rPr lang="en-GB" sz="6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Easter Church visit </a:t>
                      </a:r>
                      <a:endParaRPr lang="en-GB" sz="600" b="0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Islam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do Muslims fast during Ramadan?</a:t>
                      </a:r>
                      <a:endParaRPr lang="en-GB" sz="600" b="1" dirty="0"/>
                    </a:p>
                    <a:p>
                      <a:pPr algn="ctr"/>
                      <a:endParaRPr lang="en-GB" sz="600" b="1" dirty="0"/>
                    </a:p>
                    <a:p>
                      <a:pPr algn="ctr"/>
                      <a:r>
                        <a:rPr lang="en-GB" sz="600" b="0" dirty="0"/>
                        <a:t>The Five Pillars of Islam,</a:t>
                      </a:r>
                    </a:p>
                    <a:p>
                      <a:pPr algn="ctr"/>
                      <a:r>
                        <a:rPr lang="en-GB" sz="600" b="0" dirty="0"/>
                        <a:t>Ramadan</a:t>
                      </a:r>
                    </a:p>
                    <a:p>
                      <a:pPr algn="ctr"/>
                      <a:endParaRPr lang="en-GB" sz="600" b="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Christianity </a:t>
                      </a:r>
                      <a:r>
                        <a:rPr lang="en-GB" sz="600" dirty="0"/>
                        <a:t>(Church)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What</a:t>
                      </a:r>
                      <a:r>
                        <a:rPr lang="en-GB" sz="600" b="1" baseline="0" dirty="0"/>
                        <a:t> does ‘love your neighbour’ really mean?</a:t>
                      </a:r>
                      <a:endParaRPr lang="en-GB" sz="6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/>
                        <a:t>Parables,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/>
                        <a:t>love for all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76714"/>
                  </a:ext>
                </a:extLst>
              </a:tr>
              <a:tr h="1041360">
                <a:tc>
                  <a:txBody>
                    <a:bodyPr/>
                    <a:lstStyle/>
                    <a:p>
                      <a:pPr algn="l"/>
                      <a:r>
                        <a:rPr lang="en-GB" sz="500" b="0" dirty="0">
                          <a:solidFill>
                            <a:schemeClr val="bg1"/>
                          </a:solidFill>
                        </a:rPr>
                        <a:t>Y5: Where can we find guidance about how to live our lives?</a:t>
                      </a:r>
                    </a:p>
                    <a:p>
                      <a:pPr algn="l"/>
                      <a:endParaRPr lang="en-GB" sz="500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Christianity</a:t>
                      </a:r>
                      <a:r>
                        <a:rPr lang="en-GB" sz="600" dirty="0"/>
                        <a:t> (God)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is it sometimes difficult to do the right thing?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Sin,</a:t>
                      </a:r>
                    </a:p>
                    <a:p>
                      <a:pPr algn="ctr"/>
                      <a:r>
                        <a:rPr lang="en-GB" sz="600" dirty="0"/>
                        <a:t>Adam and Eve’s disobedience,</a:t>
                      </a:r>
                    </a:p>
                    <a:p>
                      <a:pPr algn="ctr"/>
                      <a:r>
                        <a:rPr lang="en-GB" sz="600" dirty="0"/>
                        <a:t>temptation</a:t>
                      </a:r>
                      <a:r>
                        <a:rPr lang="en-GB" sz="600" baseline="0" dirty="0"/>
                        <a:t> and morality</a:t>
                      </a:r>
                      <a:endParaRPr lang="en-GB" sz="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/>
                        <a:t>Islam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/>
                        <a:t>Why</a:t>
                      </a:r>
                      <a:r>
                        <a:rPr lang="en-GB" sz="600" b="1" baseline="0"/>
                        <a:t> is the Qur’an so important to Muslims?</a:t>
                      </a:r>
                      <a:endParaRPr lang="en-GB" sz="600" b="1"/>
                    </a:p>
                    <a:p>
                      <a:pPr algn="ctr"/>
                      <a:endParaRPr lang="en-GB" sz="600"/>
                    </a:p>
                    <a:p>
                      <a:pPr algn="ctr"/>
                      <a:r>
                        <a:rPr lang="en-GB" sz="600"/>
                        <a:t>The Qur’an,</a:t>
                      </a:r>
                    </a:p>
                    <a:p>
                      <a:pPr algn="ctr"/>
                      <a:r>
                        <a:rPr lang="en-GB" sz="600"/>
                        <a:t>The Night of Power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from school community – Q&amp;A about the mosque/beliefs </a:t>
                      </a:r>
                      <a:endParaRPr lang="en-GB" sz="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Islam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Why</a:t>
                      </a:r>
                      <a:r>
                        <a:rPr lang="en-GB" sz="800" b="1" baseline="0" dirty="0"/>
                        <a:t> is the Qur’an so important to Muslims?</a:t>
                      </a:r>
                      <a:endParaRPr lang="en-GB" sz="800" b="1" dirty="0"/>
                    </a:p>
                    <a:p>
                      <a:pPr algn="ctr"/>
                      <a:endParaRPr lang="en-GB" sz="800" dirty="0"/>
                    </a:p>
                    <a:p>
                      <a:pPr algn="ctr"/>
                      <a:r>
                        <a:rPr lang="en-GB" sz="800" dirty="0"/>
                        <a:t>The Qur’an,</a:t>
                      </a:r>
                    </a:p>
                    <a:p>
                      <a:pPr algn="ctr"/>
                      <a:r>
                        <a:rPr lang="en-GB" sz="800" dirty="0"/>
                        <a:t>The Night of Power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from school community – Q&amp;A about the mosque/beliefs </a:t>
                      </a:r>
                      <a:endParaRPr lang="en-GB" sz="1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Hindu dharma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What</a:t>
                      </a:r>
                      <a:r>
                        <a:rPr lang="en-GB" sz="600" b="1" baseline="0" dirty="0"/>
                        <a:t> might Hindus learn from stories about Krishna?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Krishna,</a:t>
                      </a:r>
                    </a:p>
                    <a:p>
                      <a:pPr algn="ctr"/>
                      <a:r>
                        <a:rPr lang="en-GB" sz="600" dirty="0"/>
                        <a:t>Holi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</a:t>
                      </a:r>
                      <a:r>
                        <a:rPr lang="en-GB" sz="600" b="1" baseline="0" dirty="0"/>
                        <a:t> </a:t>
                      </a:r>
                      <a:r>
                        <a:rPr lang="en-GB" sz="600" b="0" baseline="0" dirty="0"/>
                        <a:t>(Jesus)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What do we mean by a miracle?</a:t>
                      </a:r>
                    </a:p>
                    <a:p>
                      <a:pPr algn="ctr"/>
                      <a:endParaRPr lang="en-GB" sz="600" b="0" baseline="0" dirty="0"/>
                    </a:p>
                    <a:p>
                      <a:pPr algn="ctr"/>
                      <a:r>
                        <a:rPr lang="en-GB" sz="600" b="0" baseline="0" dirty="0"/>
                        <a:t>miracles of Jesus,</a:t>
                      </a:r>
                    </a:p>
                    <a:p>
                      <a:pPr algn="ctr"/>
                      <a:r>
                        <a:rPr lang="en-GB" sz="600" b="0" baseline="0" dirty="0"/>
                        <a:t>pilgrimage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0" baseline="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 </a:t>
                      </a:r>
                      <a:r>
                        <a:rPr lang="en-GB" sz="600" dirty="0"/>
                        <a:t>(Church)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How</a:t>
                      </a:r>
                      <a:r>
                        <a:rPr lang="en-GB" sz="600" b="1" baseline="0" dirty="0"/>
                        <a:t> do people decide what to believe?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The</a:t>
                      </a:r>
                      <a:r>
                        <a:rPr lang="en-GB" sz="600" baseline="0" dirty="0"/>
                        <a:t> Trinity,</a:t>
                      </a:r>
                    </a:p>
                    <a:p>
                      <a:pPr algn="ctr"/>
                      <a:r>
                        <a:rPr lang="en-GB" sz="600" baseline="0" dirty="0"/>
                        <a:t>use of symbols and metaphors,</a:t>
                      </a:r>
                    </a:p>
                    <a:p>
                      <a:pPr algn="ctr"/>
                      <a:r>
                        <a:rPr lang="en-GB" sz="600" baseline="0" dirty="0"/>
                        <a:t>The Worldwide Church</a:t>
                      </a:r>
                      <a:endParaRPr lang="en-GB" sz="6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Judaism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Do</a:t>
                      </a:r>
                      <a:r>
                        <a:rPr lang="en-GB" sz="600" b="1" baseline="0" dirty="0"/>
                        <a:t> people need laws to guide them?</a:t>
                      </a:r>
                      <a:endParaRPr lang="en-GB" sz="600" b="1" dirty="0"/>
                    </a:p>
                    <a:p>
                      <a:pPr algn="ctr"/>
                      <a:endParaRPr lang="en-GB" sz="600" dirty="0"/>
                    </a:p>
                    <a:p>
                      <a:pPr algn="ctr"/>
                      <a:r>
                        <a:rPr lang="en-GB" sz="600" dirty="0"/>
                        <a:t>The</a:t>
                      </a:r>
                      <a:r>
                        <a:rPr lang="en-GB" sz="600" baseline="0" dirty="0"/>
                        <a:t> Torah,</a:t>
                      </a:r>
                      <a:endParaRPr lang="en-GB" sz="600" b="0" dirty="0"/>
                    </a:p>
                    <a:p>
                      <a:pPr algn="ctr"/>
                      <a:r>
                        <a:rPr lang="en-GB" sz="600" b="0" dirty="0"/>
                        <a:t>the synagogue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34272"/>
                  </a:ext>
                </a:extLst>
              </a:tr>
              <a:tr h="1340267">
                <a:tc>
                  <a:txBody>
                    <a:bodyPr/>
                    <a:lstStyle/>
                    <a:p>
                      <a:pPr algn="l"/>
                      <a:r>
                        <a:rPr lang="en-GB" sz="500" b="0" dirty="0">
                          <a:solidFill>
                            <a:schemeClr val="bg1"/>
                          </a:solidFill>
                        </a:rPr>
                        <a:t>Y6: Is life like a journey?</a:t>
                      </a:r>
                    </a:p>
                  </a:txBody>
                  <a:tcPr vert="vert2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</a:t>
                      </a:r>
                      <a:r>
                        <a:rPr lang="en-GB" sz="600" baseline="0" dirty="0"/>
                        <a:t> (Church)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How do Christians mark the ‘turning points’ on the journey of life?</a:t>
                      </a:r>
                    </a:p>
                    <a:p>
                      <a:pPr algn="ctr"/>
                      <a:endParaRPr lang="en-GB" sz="600" baseline="0" dirty="0"/>
                    </a:p>
                    <a:p>
                      <a:pPr algn="ctr"/>
                      <a:r>
                        <a:rPr lang="en-GB" sz="600" baseline="0" dirty="0"/>
                        <a:t>Christian rites of passage,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aseline="0" dirty="0"/>
                        <a:t>denominational differences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Hindu dharma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I</a:t>
                      </a:r>
                      <a:r>
                        <a:rPr lang="en-GB" sz="600" b="1" baseline="0" dirty="0"/>
                        <a:t>s there one journey or many?</a:t>
                      </a:r>
                      <a:endParaRPr lang="en-GB" sz="600" b="1" dirty="0"/>
                    </a:p>
                    <a:p>
                      <a:pPr algn="ctr"/>
                      <a:endParaRPr lang="en-GB" sz="600" b="1" dirty="0"/>
                    </a:p>
                    <a:p>
                      <a:pPr algn="ctr"/>
                      <a:r>
                        <a:rPr lang="en-GB" sz="600" b="0" dirty="0"/>
                        <a:t>Reincarnation,</a:t>
                      </a:r>
                    </a:p>
                    <a:p>
                      <a:pPr algn="ctr"/>
                      <a:r>
                        <a:rPr lang="en-GB" sz="600" b="0" dirty="0"/>
                        <a:t>Karma,</a:t>
                      </a:r>
                    </a:p>
                    <a:p>
                      <a:pPr algn="ctr"/>
                      <a:r>
                        <a:rPr lang="en-GB" sz="600" b="0" dirty="0"/>
                        <a:t>the</a:t>
                      </a:r>
                      <a:r>
                        <a:rPr lang="en-GB" sz="600" b="0" baseline="0" dirty="0"/>
                        <a:t> 4 ashramas</a:t>
                      </a:r>
                      <a:endParaRPr lang="en-GB" sz="600" b="0" dirty="0"/>
                    </a:p>
                    <a:p>
                      <a:pPr algn="ctr"/>
                      <a:endParaRPr lang="en-GB" sz="600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Hindu dharma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I</a:t>
                      </a:r>
                      <a:r>
                        <a:rPr lang="en-GB" sz="800" b="1" baseline="0" dirty="0"/>
                        <a:t>s there one journey or many?</a:t>
                      </a:r>
                      <a:endParaRPr lang="en-GB" sz="800" b="1" dirty="0"/>
                    </a:p>
                    <a:p>
                      <a:pPr algn="ctr"/>
                      <a:endParaRPr lang="en-GB" sz="800" b="1" dirty="0"/>
                    </a:p>
                    <a:p>
                      <a:pPr algn="ctr"/>
                      <a:r>
                        <a:rPr lang="en-GB" sz="800" b="0" dirty="0"/>
                        <a:t>Reincarnation,</a:t>
                      </a:r>
                    </a:p>
                    <a:p>
                      <a:pPr algn="ctr"/>
                      <a:r>
                        <a:rPr lang="en-GB" sz="800" b="0" dirty="0"/>
                        <a:t>Karma,</a:t>
                      </a:r>
                    </a:p>
                    <a:p>
                      <a:pPr algn="ctr"/>
                      <a:r>
                        <a:rPr lang="en-GB" sz="800" b="0" dirty="0"/>
                        <a:t>the</a:t>
                      </a:r>
                      <a:r>
                        <a:rPr lang="en-GB" sz="800" b="0" baseline="0" dirty="0"/>
                        <a:t> 4 ashramas</a:t>
                      </a:r>
                      <a:endParaRPr lang="en-GB" sz="800" b="0" dirty="0"/>
                    </a:p>
                    <a:p>
                      <a:pPr algn="ctr"/>
                      <a:endParaRPr lang="en-GB" sz="800" dirty="0"/>
                    </a:p>
                    <a:p>
                      <a:pPr algn="ctr"/>
                      <a:endParaRPr lang="en-GB" sz="800" baseline="0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baseline="0" dirty="0"/>
                        <a:t>Islam</a:t>
                      </a:r>
                      <a:endParaRPr lang="en-GB" sz="600" baseline="0" dirty="0"/>
                    </a:p>
                    <a:p>
                      <a:pPr algn="ctr"/>
                      <a:r>
                        <a:rPr lang="en-GB" sz="600" b="1" baseline="0" dirty="0"/>
                        <a:t>What is Hajj and why is it important to Muslims?</a:t>
                      </a:r>
                    </a:p>
                    <a:p>
                      <a:pPr algn="ctr"/>
                      <a:endParaRPr lang="en-GB" sz="600" baseline="0" dirty="0"/>
                    </a:p>
                    <a:p>
                      <a:pPr algn="ctr"/>
                      <a:r>
                        <a:rPr lang="en-GB" sz="600" baseline="0" dirty="0"/>
                        <a:t>The Ummah,</a:t>
                      </a:r>
                    </a:p>
                    <a:p>
                      <a:pPr algn="ctr"/>
                      <a:r>
                        <a:rPr lang="en-GB" sz="600" baseline="0" dirty="0"/>
                        <a:t>Hajj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 </a:t>
                      </a:r>
                      <a:r>
                        <a:rPr lang="en-GB" sz="600" b="0" dirty="0"/>
                        <a:t>(Jesus)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Why</a:t>
                      </a:r>
                      <a:r>
                        <a:rPr lang="en-GB" sz="600" b="1" baseline="0" dirty="0"/>
                        <a:t> do Christians believe Good Friday is ‘good’?</a:t>
                      </a:r>
                      <a:endParaRPr lang="en-GB" sz="600" b="1" dirty="0"/>
                    </a:p>
                    <a:p>
                      <a:pPr algn="ctr"/>
                      <a:endParaRPr lang="en-GB" sz="600" b="0" dirty="0"/>
                    </a:p>
                    <a:p>
                      <a:pPr algn="ctr"/>
                      <a:r>
                        <a:rPr lang="en-GB" sz="600" b="0" dirty="0"/>
                        <a:t>Holy Week,</a:t>
                      </a:r>
                    </a:p>
                    <a:p>
                      <a:pPr algn="ctr"/>
                      <a:r>
                        <a:rPr lang="en-GB" sz="600" baseline="0" dirty="0"/>
                        <a:t>The Eucharist</a:t>
                      </a:r>
                    </a:p>
                    <a:p>
                      <a:pPr algn="ctr"/>
                      <a:r>
                        <a:rPr lang="en-GB" sz="600" baseline="0" dirty="0"/>
                        <a:t>denominational differences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Buddhism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What</a:t>
                      </a:r>
                      <a:r>
                        <a:rPr lang="en-GB" sz="600" b="1" baseline="0" dirty="0"/>
                        <a:t> do we mean by a ‘good life’?</a:t>
                      </a:r>
                      <a:endParaRPr lang="en-GB" sz="600" b="1" dirty="0"/>
                    </a:p>
                    <a:p>
                      <a:pPr algn="ctr"/>
                      <a:endParaRPr lang="en-GB" sz="600" b="0" dirty="0"/>
                    </a:p>
                    <a:p>
                      <a:pPr algn="ctr"/>
                      <a:r>
                        <a:rPr lang="en-GB" sz="600" b="0" dirty="0"/>
                        <a:t>The</a:t>
                      </a:r>
                      <a:r>
                        <a:rPr lang="en-GB" sz="600" b="0" baseline="0" dirty="0"/>
                        <a:t> Buddha ,</a:t>
                      </a:r>
                    </a:p>
                    <a:p>
                      <a:pPr algn="ctr"/>
                      <a:r>
                        <a:rPr lang="en-GB" sz="600" b="0" baseline="0" dirty="0"/>
                        <a:t>The Four Noble Truths,</a:t>
                      </a:r>
                    </a:p>
                    <a:p>
                      <a:pPr algn="ctr"/>
                      <a:r>
                        <a:rPr lang="en-GB" sz="600" b="0" baseline="0" dirty="0"/>
                        <a:t>The Eightfold path</a:t>
                      </a:r>
                    </a:p>
                    <a:p>
                      <a:pPr algn="ctr"/>
                      <a:r>
                        <a:rPr lang="en-GB" sz="6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Reach out to high school RE teachers – Buddhism link </a:t>
                      </a:r>
                      <a:endParaRPr lang="en-GB" sz="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/>
                        <a:t>Christianity</a:t>
                      </a:r>
                      <a:r>
                        <a:rPr lang="en-GB" sz="600" b="1" baseline="0" dirty="0"/>
                        <a:t> </a:t>
                      </a:r>
                      <a:r>
                        <a:rPr lang="en-GB" sz="600" b="0" baseline="0" dirty="0"/>
                        <a:t>(God)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baseline="0" dirty="0"/>
                        <a:t>If life is like a journey, what’s the destination?</a:t>
                      </a:r>
                    </a:p>
                    <a:p>
                      <a:pPr algn="ctr"/>
                      <a:endParaRPr lang="en-GB" sz="600" b="0" baseline="0" dirty="0"/>
                    </a:p>
                    <a:p>
                      <a:pPr algn="ctr"/>
                      <a:r>
                        <a:rPr lang="en-GB" sz="600" b="0" baseline="0" dirty="0"/>
                        <a:t>Salvation,</a:t>
                      </a:r>
                    </a:p>
                    <a:p>
                      <a:pPr algn="ctr"/>
                      <a:r>
                        <a:rPr lang="en-GB" sz="600" b="0" baseline="0" dirty="0"/>
                        <a:t>Forgiveness</a:t>
                      </a:r>
                    </a:p>
                    <a:p>
                      <a:pPr algn="ctr"/>
                      <a:endParaRPr lang="en-GB" sz="600" b="0" baseline="0" dirty="0"/>
                    </a:p>
                    <a:p>
                      <a:pPr algn="ctr"/>
                      <a:endParaRPr lang="en-GB" sz="600" b="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72187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5DDAA4F-1AB2-4BBD-8574-C9E45DD08E65}"/>
              </a:ext>
            </a:extLst>
          </p:cNvPr>
          <p:cNvSpPr txBox="1"/>
          <p:nvPr/>
        </p:nvSpPr>
        <p:spPr>
          <a:xfrm>
            <a:off x="123178" y="62771"/>
            <a:ext cx="66116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Religious Education Curriculum plan (Lancashire Agreed Syllabus</a:t>
            </a:r>
            <a:r>
              <a:rPr lang="en-US" sz="900" dirty="0"/>
              <a:t>)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27253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8574E59DEE01418CAA06AED75B15AF" ma:contentTypeVersion="18" ma:contentTypeDescription="Create a new document." ma:contentTypeScope="" ma:versionID="3d2aa724dfed4ee9700224c7531b5245">
  <xsd:schema xmlns:xsd="http://www.w3.org/2001/XMLSchema" xmlns:xs="http://www.w3.org/2001/XMLSchema" xmlns:p="http://schemas.microsoft.com/office/2006/metadata/properties" xmlns:ns2="5dbd717d-0176-4ce7-9f9c-9077ca272e56" xmlns:ns3="9e87f082-d314-43ba-ba36-7061a8d15600" targetNamespace="http://schemas.microsoft.com/office/2006/metadata/properties" ma:root="true" ma:fieldsID="fa505f99a621dac4590af05ed3fda6ea" ns2:_="" ns3:_="">
    <xsd:import namespace="5dbd717d-0176-4ce7-9f9c-9077ca272e56"/>
    <xsd:import namespace="9e87f082-d314-43ba-ba36-7061a8d15600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d717d-0176-4ce7-9f9c-9077ca272e56" elementFormDefault="qualified">
    <xsd:import namespace="http://schemas.microsoft.com/office/2006/documentManagement/types"/>
    <xsd:import namespace="http://schemas.microsoft.com/office/infopath/2007/PartnerControls"/>
    <xsd:element name="date" ma:index="4" nillable="true" ma:displayName="date" ma:format="DateOnly" ma:internalName="date" ma:readOnly="fals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590b7bd6-d98c-4b69-9d1d-21aa91e9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7f082-d314-43ba-ba36-7061a8d1560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67d202a-80d9-471b-8acb-623236d5d1e8}" ma:internalName="TaxCatchAll" ma:showField="CatchAllData" ma:web="9e87f082-d314-43ba-ba36-7061a8d156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bd717d-0176-4ce7-9f9c-9077ca272e56">
      <Terms xmlns="http://schemas.microsoft.com/office/infopath/2007/PartnerControls"/>
    </lcf76f155ced4ddcb4097134ff3c332f>
    <TaxCatchAll xmlns="9e87f082-d314-43ba-ba36-7061a8d15600" xsi:nil="true"/>
    <date xmlns="5dbd717d-0176-4ce7-9f9c-9077ca272e56" xsi:nil="true"/>
  </documentManagement>
</p:properties>
</file>

<file path=customXml/itemProps1.xml><?xml version="1.0" encoding="utf-8"?>
<ds:datastoreItem xmlns:ds="http://schemas.openxmlformats.org/officeDocument/2006/customXml" ds:itemID="{ADDE04DA-E862-4DCA-9C48-546A2C5DDFFB}"/>
</file>

<file path=customXml/itemProps2.xml><?xml version="1.0" encoding="utf-8"?>
<ds:datastoreItem xmlns:ds="http://schemas.openxmlformats.org/officeDocument/2006/customXml" ds:itemID="{89FA9B35-D5E9-4984-AAFE-368E60B3B2D5}"/>
</file>

<file path=customXml/itemProps3.xml><?xml version="1.0" encoding="utf-8"?>
<ds:datastoreItem xmlns:ds="http://schemas.openxmlformats.org/officeDocument/2006/customXml" ds:itemID="{22E4DFF9-ABFA-4150-AB1B-947EA083455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944</Words>
  <Application>Microsoft Office PowerPoint</Application>
  <PresentationFormat>On-screen Show (4:3)</PresentationFormat>
  <Paragraphs>228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Harris</dc:creator>
  <cp:lastModifiedBy>Sophie Akinyemi</cp:lastModifiedBy>
  <cp:revision>14</cp:revision>
  <cp:lastPrinted>2023-09-20T07:05:02Z</cp:lastPrinted>
  <dcterms:created xsi:type="dcterms:W3CDTF">2019-10-09T16:01:56Z</dcterms:created>
  <dcterms:modified xsi:type="dcterms:W3CDTF">2023-09-20T09:06:24Z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0x01010017C8F4BFF95C9F469DFA45288C030A24</vt:lpwstr>
  </property>
</Properties>
</file>