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9" r:id="rId4"/>
    <p:sldId id="258" r:id="rId5"/>
    <p:sldId id="277" r:id="rId6"/>
    <p:sldId id="279" r:id="rId7"/>
    <p:sldId id="280" r:id="rId8"/>
    <p:sldId id="281" r:id="rId9"/>
    <p:sldId id="282" r:id="rId10"/>
    <p:sldId id="283" r:id="rId11"/>
    <p:sldId id="284" r:id="rId12"/>
    <p:sldId id="285" r:id="rId13"/>
    <p:sldId id="286" r:id="rId14"/>
    <p:sldId id="287" r:id="rId15"/>
    <p:sldId id="288" r:id="rId16"/>
    <p:sldId id="289" r:id="rId17"/>
    <p:sldId id="290" r:id="rId18"/>
    <p:sldId id="291" r:id="rId19"/>
    <p:sldId id="268" r:id="rId2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areth Cort" initials="GC" lastIdx="3"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DE0"/>
    <a:srgbClr val="FDA1A1"/>
    <a:srgbClr val="F5822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17" autoAdjust="0"/>
    <p:restoredTop sz="94660"/>
  </p:normalViewPr>
  <p:slideViewPr>
    <p:cSldViewPr snapToGrid="0" snapToObjects="1">
      <p:cViewPr>
        <p:scale>
          <a:sx n="94" d="100"/>
          <a:sy n="94" d="100"/>
        </p:scale>
        <p:origin x="-882" y="-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43355" y="2268965"/>
            <a:ext cx="7772400" cy="1470025"/>
          </a:xfrm>
        </p:spPr>
        <p:txBody>
          <a:bodyPr/>
          <a:lstStyle>
            <a:lvl1pPr algn="l">
              <a:defRPr>
                <a:solidFill>
                  <a:schemeClr val="bg1"/>
                </a:solidFill>
                <a:latin typeface="Arial"/>
                <a:cs typeface="Arial"/>
              </a:defRPr>
            </a:lvl1pPr>
          </a:lstStyle>
          <a:p>
            <a:r>
              <a:rPr lang="en-GB" dirty="0" smtClean="0"/>
              <a:t>Click to edit Master title style</a:t>
            </a:r>
            <a:endParaRPr lang="en-US" dirty="0"/>
          </a:p>
        </p:txBody>
      </p:sp>
      <p:pic>
        <p:nvPicPr>
          <p:cNvPr id="4" name="Picture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571921" y="6247738"/>
            <a:ext cx="1208503" cy="231478"/>
          </a:xfrm>
          <a:prstGeom prst="rect">
            <a:avLst/>
          </a:prstGeom>
        </p:spPr>
      </p:pic>
      <p:pic>
        <p:nvPicPr>
          <p:cNvPr id="5" name="Picture 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 y="5339140"/>
            <a:ext cx="4952995" cy="1518857"/>
          </a:xfrm>
          <a:prstGeom prst="rect">
            <a:avLst/>
          </a:prstGeom>
        </p:spPr>
      </p:pic>
      <p:pic>
        <p:nvPicPr>
          <p:cNvPr id="6" name="Picture 5" descr="logo-b.png"/>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6998394" y="271314"/>
            <a:ext cx="1543061" cy="689597"/>
          </a:xfrm>
          <a:prstGeom prst="rect">
            <a:avLst/>
          </a:prstGeom>
        </p:spPr>
      </p:pic>
      <p:pic>
        <p:nvPicPr>
          <p:cNvPr id="8" name="Picture 7" descr="SID-logo.png"/>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389180" y="172735"/>
            <a:ext cx="2901773" cy="1732378"/>
          </a:xfrm>
          <a:prstGeom prst="rect">
            <a:avLst/>
          </a:prstGeom>
        </p:spPr>
      </p:pic>
    </p:spTree>
    <p:extLst>
      <p:ext uri="{BB962C8B-B14F-4D97-AF65-F5344CB8AC3E}">
        <p14:creationId xmlns:p14="http://schemas.microsoft.com/office/powerpoint/2010/main" val="14586672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CC27AB-B4C3-014F-9161-8F150AC05DEC}" type="datetimeFigureOut">
              <a:rPr lang="en-US" smtClean="0"/>
              <a:t>2/7/2017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B25D16-AE2E-F647-B954-D274E59E4C0D}" type="slidenum">
              <a:rPr lang="en-US" smtClean="0"/>
              <a:t>‹#›</a:t>
            </a:fld>
            <a:endParaRPr lang="en-US"/>
          </a:p>
        </p:txBody>
      </p:sp>
    </p:spTree>
    <p:extLst>
      <p:ext uri="{BB962C8B-B14F-4D97-AF65-F5344CB8AC3E}">
        <p14:creationId xmlns:p14="http://schemas.microsoft.com/office/powerpoint/2010/main" val="41776895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11CC27AB-B4C3-014F-9161-8F150AC05DEC}" type="datetimeFigureOut">
              <a:rPr lang="en-US" smtClean="0"/>
              <a:t>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B25D16-AE2E-F647-B954-D274E59E4C0D}" type="slidenum">
              <a:rPr lang="en-US" smtClean="0"/>
              <a:t>‹#›</a:t>
            </a:fld>
            <a:endParaRPr lang="en-US"/>
          </a:p>
        </p:txBody>
      </p:sp>
    </p:spTree>
    <p:extLst>
      <p:ext uri="{BB962C8B-B14F-4D97-AF65-F5344CB8AC3E}">
        <p14:creationId xmlns:p14="http://schemas.microsoft.com/office/powerpoint/2010/main" val="12749668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11CC27AB-B4C3-014F-9161-8F150AC05DEC}" type="datetimeFigureOut">
              <a:rPr lang="en-US" smtClean="0"/>
              <a:t>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B25D16-AE2E-F647-B954-D274E59E4C0D}" type="slidenum">
              <a:rPr lang="en-US" smtClean="0"/>
              <a:t>‹#›</a:t>
            </a:fld>
            <a:endParaRPr lang="en-US"/>
          </a:p>
        </p:txBody>
      </p:sp>
    </p:spTree>
    <p:extLst>
      <p:ext uri="{BB962C8B-B14F-4D97-AF65-F5344CB8AC3E}">
        <p14:creationId xmlns:p14="http://schemas.microsoft.com/office/powerpoint/2010/main" val="30848761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11CC27AB-B4C3-014F-9161-8F150AC05DEC}" type="datetimeFigureOut">
              <a:rPr lang="en-US" smtClean="0"/>
              <a:t>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B25D16-AE2E-F647-B954-D274E59E4C0D}" type="slidenum">
              <a:rPr lang="en-US" smtClean="0"/>
              <a:t>‹#›</a:t>
            </a:fld>
            <a:endParaRPr lang="en-US"/>
          </a:p>
        </p:txBody>
      </p:sp>
    </p:spTree>
    <p:extLst>
      <p:ext uri="{BB962C8B-B14F-4D97-AF65-F5344CB8AC3E}">
        <p14:creationId xmlns:p14="http://schemas.microsoft.com/office/powerpoint/2010/main" val="17412687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11CC27AB-B4C3-014F-9161-8F150AC05DEC}" type="datetimeFigureOut">
              <a:rPr lang="en-US" smtClean="0"/>
              <a:t>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B25D16-AE2E-F647-B954-D274E59E4C0D}" type="slidenum">
              <a:rPr lang="en-US" smtClean="0"/>
              <a:t>‹#›</a:t>
            </a:fld>
            <a:endParaRPr lang="en-US"/>
          </a:p>
        </p:txBody>
      </p:sp>
    </p:spTree>
    <p:extLst>
      <p:ext uri="{BB962C8B-B14F-4D97-AF65-F5344CB8AC3E}">
        <p14:creationId xmlns:p14="http://schemas.microsoft.com/office/powerpoint/2010/main" val="34485859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817253"/>
            <a:ext cx="8229600" cy="1143000"/>
          </a:xfrm>
        </p:spPr>
        <p:txBody>
          <a:bodyPr/>
          <a:lstStyle>
            <a:lvl1pPr algn="l">
              <a:defRPr>
                <a:solidFill>
                  <a:srgbClr val="009DE0"/>
                </a:solidFill>
                <a:latin typeface="Arial"/>
                <a:cs typeface="Arial"/>
              </a:defRPr>
            </a:lvl1pPr>
          </a:lstStyle>
          <a:p>
            <a:r>
              <a:rPr lang="en-GB" dirty="0" smtClean="0"/>
              <a:t>Click to edit Master title style</a:t>
            </a:r>
            <a:endParaRPr lang="en-US" dirty="0"/>
          </a:p>
        </p:txBody>
      </p:sp>
      <p:sp>
        <p:nvSpPr>
          <p:cNvPr id="3" name="Content Placeholder 2"/>
          <p:cNvSpPr>
            <a:spLocks noGrp="1"/>
          </p:cNvSpPr>
          <p:nvPr>
            <p:ph idx="1"/>
          </p:nvPr>
        </p:nvSpPr>
        <p:spPr>
          <a:xfrm>
            <a:off x="457200" y="2142815"/>
            <a:ext cx="8229600" cy="3583709"/>
          </a:xfrm>
        </p:spPr>
        <p:txBody>
          <a:bodyPr/>
          <a:lstStyle>
            <a:lvl1pPr>
              <a:defRPr>
                <a:latin typeface="Arial"/>
                <a:cs typeface="Arial"/>
              </a:defRPr>
            </a:lvl1pPr>
            <a:lvl2pPr>
              <a:defRPr>
                <a:latin typeface="Arial"/>
                <a:cs typeface="Arial"/>
              </a:defRPr>
            </a:lvl2pPr>
            <a:lvl3pPr>
              <a:defRPr>
                <a:latin typeface="Arial"/>
                <a:cs typeface="Arial"/>
              </a:defRPr>
            </a:lvl3pPr>
            <a:lvl4pPr>
              <a:defRPr>
                <a:latin typeface="Arial"/>
                <a:cs typeface="Arial"/>
              </a:defRPr>
            </a:lvl4pPr>
            <a:lvl5pPr>
              <a:defRPr>
                <a:latin typeface="Arial"/>
                <a:cs typeface="Arial"/>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pic>
        <p:nvPicPr>
          <p:cNvPr id="5" name="Picture 4" descr="logo-b.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995239" y="271315"/>
            <a:ext cx="902963" cy="403536"/>
          </a:xfrm>
          <a:prstGeom prst="rect">
            <a:avLst/>
          </a:prstGeom>
        </p:spPr>
      </p:pic>
      <p:pic>
        <p:nvPicPr>
          <p:cNvPr id="6" name="Picture 5"/>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068108" y="6411611"/>
            <a:ext cx="886415" cy="169785"/>
          </a:xfrm>
          <a:prstGeom prst="rect">
            <a:avLst/>
          </a:prstGeom>
        </p:spPr>
      </p:pic>
    </p:spTree>
    <p:extLst>
      <p:ext uri="{BB962C8B-B14F-4D97-AF65-F5344CB8AC3E}">
        <p14:creationId xmlns:p14="http://schemas.microsoft.com/office/powerpoint/2010/main" val="23099986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5" name="Content Placeholder 2"/>
          <p:cNvSpPr>
            <a:spLocks noGrp="1"/>
          </p:cNvSpPr>
          <p:nvPr>
            <p:ph idx="1"/>
          </p:nvPr>
        </p:nvSpPr>
        <p:spPr>
          <a:xfrm>
            <a:off x="457200" y="817253"/>
            <a:ext cx="8229600" cy="3583709"/>
          </a:xfrm>
        </p:spPr>
        <p:txBody>
          <a:bodyPr/>
          <a:lstStyle>
            <a:lvl1pPr algn="ctr">
              <a:defRPr>
                <a:latin typeface="Arial"/>
                <a:cs typeface="Arial"/>
              </a:defRPr>
            </a:lvl1pPr>
            <a:lvl2pPr algn="ctr">
              <a:defRPr>
                <a:latin typeface="Arial"/>
                <a:cs typeface="Arial"/>
              </a:defRPr>
            </a:lvl2pPr>
            <a:lvl3pPr algn="ctr">
              <a:defRPr>
                <a:latin typeface="Arial"/>
                <a:cs typeface="Arial"/>
              </a:defRPr>
            </a:lvl3pPr>
            <a:lvl4pPr algn="ctr">
              <a:defRPr>
                <a:latin typeface="Arial"/>
                <a:cs typeface="Arial"/>
              </a:defRPr>
            </a:lvl4pPr>
            <a:lvl5pPr algn="ctr">
              <a:defRPr>
                <a:latin typeface="Arial"/>
                <a:cs typeface="Arial"/>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pic>
        <p:nvPicPr>
          <p:cNvPr id="4" name="Picture 3" descr="logo-b.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995239" y="271315"/>
            <a:ext cx="902963" cy="403536"/>
          </a:xfrm>
          <a:prstGeom prst="rect">
            <a:avLst/>
          </a:prstGeom>
        </p:spPr>
      </p:pic>
      <p:pic>
        <p:nvPicPr>
          <p:cNvPr id="6" name="Picture 5"/>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068108" y="6411611"/>
            <a:ext cx="886415" cy="169785"/>
          </a:xfrm>
          <a:prstGeom prst="rect">
            <a:avLst/>
          </a:prstGeom>
        </p:spPr>
      </p:pic>
    </p:spTree>
    <p:extLst>
      <p:ext uri="{BB962C8B-B14F-4D97-AF65-F5344CB8AC3E}">
        <p14:creationId xmlns:p14="http://schemas.microsoft.com/office/powerpoint/2010/main" val="18687994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Content">
    <p:bg>
      <p:bgPr>
        <a:solidFill>
          <a:srgbClr val="009DE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817253"/>
            <a:ext cx="8229600" cy="1143000"/>
          </a:xfrm>
        </p:spPr>
        <p:txBody>
          <a:bodyPr/>
          <a:lstStyle>
            <a:lvl1pPr algn="l">
              <a:defRPr>
                <a:solidFill>
                  <a:schemeClr val="bg1"/>
                </a:solidFill>
                <a:latin typeface="Arial"/>
                <a:cs typeface="Arial"/>
              </a:defRPr>
            </a:lvl1pPr>
          </a:lstStyle>
          <a:p>
            <a:r>
              <a:rPr lang="en-GB" dirty="0" smtClean="0"/>
              <a:t>Click to edit Master title style</a:t>
            </a:r>
            <a:endParaRPr lang="en-US" dirty="0"/>
          </a:p>
        </p:txBody>
      </p:sp>
      <p:sp>
        <p:nvSpPr>
          <p:cNvPr id="3" name="Content Placeholder 2"/>
          <p:cNvSpPr>
            <a:spLocks noGrp="1"/>
          </p:cNvSpPr>
          <p:nvPr>
            <p:ph idx="1"/>
          </p:nvPr>
        </p:nvSpPr>
        <p:spPr>
          <a:xfrm>
            <a:off x="457200" y="2142815"/>
            <a:ext cx="8229600" cy="3583709"/>
          </a:xfrm>
        </p:spPr>
        <p:txBody>
          <a:bodyPr/>
          <a:lstStyle>
            <a:lvl1pPr>
              <a:defRPr>
                <a:solidFill>
                  <a:schemeClr val="bg1"/>
                </a:solidFill>
                <a:latin typeface="Arial"/>
                <a:cs typeface="Arial"/>
              </a:defRPr>
            </a:lvl1pPr>
            <a:lvl2pPr>
              <a:defRPr>
                <a:solidFill>
                  <a:schemeClr val="bg1"/>
                </a:solidFill>
                <a:latin typeface="Arial"/>
                <a:cs typeface="Arial"/>
              </a:defRPr>
            </a:lvl2pPr>
            <a:lvl3pPr>
              <a:defRPr>
                <a:solidFill>
                  <a:schemeClr val="bg1"/>
                </a:solidFill>
                <a:latin typeface="Arial"/>
                <a:cs typeface="Arial"/>
              </a:defRPr>
            </a:lvl3pPr>
            <a:lvl4pPr>
              <a:defRPr>
                <a:solidFill>
                  <a:schemeClr val="bg1"/>
                </a:solidFill>
                <a:latin typeface="Arial"/>
                <a:cs typeface="Arial"/>
              </a:defRPr>
            </a:lvl4pPr>
            <a:lvl5pPr>
              <a:defRPr>
                <a:solidFill>
                  <a:schemeClr val="bg1"/>
                </a:solidFill>
                <a:latin typeface="Arial"/>
                <a:cs typeface="Arial"/>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pic>
        <p:nvPicPr>
          <p:cNvPr id="5" name="Picture 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995240" y="271315"/>
            <a:ext cx="902961" cy="403536"/>
          </a:xfrm>
          <a:prstGeom prst="rect">
            <a:avLst/>
          </a:prstGeom>
        </p:spPr>
      </p:pic>
      <p:pic>
        <p:nvPicPr>
          <p:cNvPr id="6" name="Picture 5" descr="SID-w.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068108" y="6411611"/>
            <a:ext cx="886415" cy="169786"/>
          </a:xfrm>
          <a:prstGeom prst="rect">
            <a:avLst/>
          </a:prstGeom>
        </p:spPr>
      </p:pic>
    </p:spTree>
    <p:extLst>
      <p:ext uri="{BB962C8B-B14F-4D97-AF65-F5344CB8AC3E}">
        <p14:creationId xmlns:p14="http://schemas.microsoft.com/office/powerpoint/2010/main" val="28828709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Title and Content">
    <p:bg>
      <p:bgPr>
        <a:solidFill>
          <a:srgbClr val="009DE0"/>
        </a:solidFill>
        <a:effectLst/>
      </p:bgPr>
    </p:bg>
    <p:spTree>
      <p:nvGrpSpPr>
        <p:cNvPr id="1" name=""/>
        <p:cNvGrpSpPr/>
        <p:nvPr/>
      </p:nvGrpSpPr>
      <p:grpSpPr>
        <a:xfrm>
          <a:off x="0" y="0"/>
          <a:ext cx="0" cy="0"/>
          <a:chOff x="0" y="0"/>
          <a:chExt cx="0" cy="0"/>
        </a:xfrm>
      </p:grpSpPr>
      <p:sp>
        <p:nvSpPr>
          <p:cNvPr id="5" name="Content Placeholder 2"/>
          <p:cNvSpPr>
            <a:spLocks noGrp="1"/>
          </p:cNvSpPr>
          <p:nvPr>
            <p:ph idx="1"/>
          </p:nvPr>
        </p:nvSpPr>
        <p:spPr>
          <a:xfrm>
            <a:off x="457200" y="817253"/>
            <a:ext cx="8229600" cy="3583709"/>
          </a:xfrm>
        </p:spPr>
        <p:txBody>
          <a:bodyPr/>
          <a:lstStyle>
            <a:lvl1pPr algn="ctr">
              <a:defRPr>
                <a:solidFill>
                  <a:srgbClr val="FFFFFF"/>
                </a:solidFill>
                <a:latin typeface="Arial"/>
                <a:cs typeface="Arial"/>
              </a:defRPr>
            </a:lvl1pPr>
            <a:lvl2pPr algn="ctr">
              <a:defRPr>
                <a:solidFill>
                  <a:srgbClr val="FFFFFF"/>
                </a:solidFill>
                <a:latin typeface="Arial"/>
                <a:cs typeface="Arial"/>
              </a:defRPr>
            </a:lvl2pPr>
            <a:lvl3pPr algn="ctr">
              <a:defRPr>
                <a:solidFill>
                  <a:srgbClr val="FFFFFF"/>
                </a:solidFill>
                <a:latin typeface="Arial"/>
                <a:cs typeface="Arial"/>
              </a:defRPr>
            </a:lvl3pPr>
            <a:lvl4pPr algn="ctr">
              <a:defRPr>
                <a:solidFill>
                  <a:srgbClr val="FFFFFF"/>
                </a:solidFill>
                <a:latin typeface="Arial"/>
                <a:cs typeface="Arial"/>
              </a:defRPr>
            </a:lvl4pPr>
            <a:lvl5pPr algn="ctr">
              <a:defRPr>
                <a:solidFill>
                  <a:srgbClr val="FFFFFF"/>
                </a:solidFill>
                <a:latin typeface="Arial"/>
                <a:cs typeface="Arial"/>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pic>
        <p:nvPicPr>
          <p:cNvPr id="4" name="Picture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995240" y="271315"/>
            <a:ext cx="902961" cy="403536"/>
          </a:xfrm>
          <a:prstGeom prst="rect">
            <a:avLst/>
          </a:prstGeom>
        </p:spPr>
      </p:pic>
      <p:pic>
        <p:nvPicPr>
          <p:cNvPr id="6" name="Picture 5" descr="SID-w.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068108" y="6411611"/>
            <a:ext cx="886415" cy="169786"/>
          </a:xfrm>
          <a:prstGeom prst="rect">
            <a:avLst/>
          </a:prstGeom>
        </p:spPr>
      </p:pic>
    </p:spTree>
    <p:extLst>
      <p:ext uri="{BB962C8B-B14F-4D97-AF65-F5344CB8AC3E}">
        <p14:creationId xmlns:p14="http://schemas.microsoft.com/office/powerpoint/2010/main" val="11330287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11CC27AB-B4C3-014F-9161-8F150AC05DEC}" type="datetimeFigureOut">
              <a:rPr lang="en-US" smtClean="0"/>
              <a:t>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B25D16-AE2E-F647-B954-D274E59E4C0D}" type="slidenum">
              <a:rPr lang="en-US" smtClean="0"/>
              <a:t>‹#›</a:t>
            </a:fld>
            <a:endParaRPr lang="en-US"/>
          </a:p>
        </p:txBody>
      </p:sp>
    </p:spTree>
    <p:extLst>
      <p:ext uri="{BB962C8B-B14F-4D97-AF65-F5344CB8AC3E}">
        <p14:creationId xmlns:p14="http://schemas.microsoft.com/office/powerpoint/2010/main" val="24349158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p>
            <a:fld id="{11CC27AB-B4C3-014F-9161-8F150AC05DEC}" type="datetimeFigureOut">
              <a:rPr lang="en-US" smtClean="0"/>
              <a:t>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B25D16-AE2E-F647-B954-D274E59E4C0D}" type="slidenum">
              <a:rPr lang="en-US" smtClean="0"/>
              <a:t>‹#›</a:t>
            </a:fld>
            <a:endParaRPr lang="en-US"/>
          </a:p>
        </p:txBody>
      </p:sp>
    </p:spTree>
    <p:extLst>
      <p:ext uri="{BB962C8B-B14F-4D97-AF65-F5344CB8AC3E}">
        <p14:creationId xmlns:p14="http://schemas.microsoft.com/office/powerpoint/2010/main" val="21048207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fld id="{11CC27AB-B4C3-014F-9161-8F150AC05DEC}" type="datetimeFigureOut">
              <a:rPr lang="en-US" smtClean="0"/>
              <a:t>2/7/2017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B25D16-AE2E-F647-B954-D274E59E4C0D}" type="slidenum">
              <a:rPr lang="en-US" smtClean="0"/>
              <a:t>‹#›</a:t>
            </a:fld>
            <a:endParaRPr lang="en-US"/>
          </a:p>
        </p:txBody>
      </p:sp>
    </p:spTree>
    <p:extLst>
      <p:ext uri="{BB962C8B-B14F-4D97-AF65-F5344CB8AC3E}">
        <p14:creationId xmlns:p14="http://schemas.microsoft.com/office/powerpoint/2010/main" val="30996739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11CC27AB-B4C3-014F-9161-8F150AC05DEC}" type="datetimeFigureOut">
              <a:rPr lang="en-US" smtClean="0"/>
              <a:t>2/7/2017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B25D16-AE2E-F647-B954-D274E59E4C0D}" type="slidenum">
              <a:rPr lang="en-US" smtClean="0"/>
              <a:t>‹#›</a:t>
            </a:fld>
            <a:endParaRPr lang="en-US"/>
          </a:p>
        </p:txBody>
      </p:sp>
    </p:spTree>
    <p:extLst>
      <p:ext uri="{BB962C8B-B14F-4D97-AF65-F5344CB8AC3E}">
        <p14:creationId xmlns:p14="http://schemas.microsoft.com/office/powerpoint/2010/main" val="41061212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CC27AB-B4C3-014F-9161-8F150AC05DEC}" type="datetimeFigureOut">
              <a:rPr lang="en-US" smtClean="0"/>
              <a:t>2/7/2017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B25D16-AE2E-F647-B954-D274E59E4C0D}" type="slidenum">
              <a:rPr lang="en-US" smtClean="0"/>
              <a:t>‹#›</a:t>
            </a:fld>
            <a:endParaRPr lang="en-US"/>
          </a:p>
        </p:txBody>
      </p:sp>
    </p:spTree>
    <p:extLst>
      <p:ext uri="{BB962C8B-B14F-4D97-AF65-F5344CB8AC3E}">
        <p14:creationId xmlns:p14="http://schemas.microsoft.com/office/powerpoint/2010/main" val="33707294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1" r:id="rId3"/>
    <p:sldLayoutId id="2147483660" r:id="rId4"/>
    <p:sldLayoutId id="2147483662"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0" indent="0" algn="l" defTabSz="457200" rtl="0" eaLnBrk="1" latinLnBrk="0" hangingPunct="1">
        <a:spcBef>
          <a:spcPct val="20000"/>
        </a:spcBef>
        <a:buFont typeface="Arial"/>
        <a:buNone/>
        <a:defRPr sz="32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1.xml"/><Relationship Id="rId5" Type="http://schemas.openxmlformats.org/officeDocument/2006/relationships/image" Target="../media/image12.jpeg"/><Relationship Id="rId4" Type="http://schemas.openxmlformats.org/officeDocument/2006/relationships/image" Target="../media/image11.jpeg"/></Relationships>
</file>

<file path=ppt/slides/_rels/slide10.xml.rels><?xml version="1.0" encoding="UTF-8" standalone="yes"?>
<Relationships xmlns="http://schemas.openxmlformats.org/package/2006/relationships"><Relationship Id="rId3" Type="http://schemas.openxmlformats.org/officeDocument/2006/relationships/image" Target="../media/image57.wmf"/><Relationship Id="rId7" Type="http://schemas.openxmlformats.org/officeDocument/2006/relationships/image" Target="../media/image64.png"/><Relationship Id="rId2" Type="http://schemas.openxmlformats.org/officeDocument/2006/relationships/image" Target="../media/image61.jpeg"/><Relationship Id="rId1" Type="http://schemas.openxmlformats.org/officeDocument/2006/relationships/slideLayout" Target="../slideLayouts/slideLayout2.xml"/><Relationship Id="rId6" Type="http://schemas.openxmlformats.org/officeDocument/2006/relationships/image" Target="../media/image63.jpeg"/><Relationship Id="rId5" Type="http://schemas.openxmlformats.org/officeDocument/2006/relationships/image" Target="../media/image56.wmf"/><Relationship Id="rId4" Type="http://schemas.openxmlformats.org/officeDocument/2006/relationships/image" Target="../media/image62.jpeg"/></Relationships>
</file>

<file path=ppt/slides/_rels/slide11.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image" Target="../media/image65.jpeg"/><Relationship Id="rId1" Type="http://schemas.openxmlformats.org/officeDocument/2006/relationships/slideLayout" Target="../slideLayouts/slideLayout2.xml"/><Relationship Id="rId6" Type="http://schemas.openxmlformats.org/officeDocument/2006/relationships/image" Target="../media/image54.png"/><Relationship Id="rId5" Type="http://schemas.openxmlformats.org/officeDocument/2006/relationships/image" Target="../media/image68.png"/><Relationship Id="rId4" Type="http://schemas.openxmlformats.org/officeDocument/2006/relationships/image" Target="../media/image67.png"/></Relationships>
</file>

<file path=ppt/slides/_rels/slide12.xml.rels><?xml version="1.0" encoding="UTF-8" standalone="yes"?>
<Relationships xmlns="http://schemas.openxmlformats.org/package/2006/relationships"><Relationship Id="rId3" Type="http://schemas.openxmlformats.org/officeDocument/2006/relationships/image" Target="../media/image70.jpeg"/><Relationship Id="rId7" Type="http://schemas.openxmlformats.org/officeDocument/2006/relationships/image" Target="../media/image74.png"/><Relationship Id="rId2" Type="http://schemas.openxmlformats.org/officeDocument/2006/relationships/image" Target="../media/image69.jpeg"/><Relationship Id="rId1" Type="http://schemas.openxmlformats.org/officeDocument/2006/relationships/slideLayout" Target="../slideLayouts/slideLayout2.xml"/><Relationship Id="rId6" Type="http://schemas.openxmlformats.org/officeDocument/2006/relationships/image" Target="../media/image73.png"/><Relationship Id="rId5" Type="http://schemas.openxmlformats.org/officeDocument/2006/relationships/image" Target="../media/image72.png"/><Relationship Id="rId4" Type="http://schemas.openxmlformats.org/officeDocument/2006/relationships/image" Target="../media/image71.jpeg"/></Relationships>
</file>

<file path=ppt/slides/_rels/slide13.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image" Target="../media/image75.jpeg"/><Relationship Id="rId1" Type="http://schemas.openxmlformats.org/officeDocument/2006/relationships/slideLayout" Target="../slideLayouts/slideLayout2.xml"/><Relationship Id="rId4" Type="http://schemas.openxmlformats.org/officeDocument/2006/relationships/image" Target="../media/image49.png"/></Relationships>
</file>

<file path=ppt/slides/_rels/slide14.xml.rels><?xml version="1.0" encoding="UTF-8" standalone="yes"?>
<Relationships xmlns="http://schemas.openxmlformats.org/package/2006/relationships"><Relationship Id="rId3" Type="http://schemas.openxmlformats.org/officeDocument/2006/relationships/image" Target="../media/image57.wmf"/><Relationship Id="rId7" Type="http://schemas.openxmlformats.org/officeDocument/2006/relationships/image" Target="../media/image64.png"/><Relationship Id="rId2" Type="http://schemas.openxmlformats.org/officeDocument/2006/relationships/image" Target="../media/image61.jpeg"/><Relationship Id="rId1" Type="http://schemas.openxmlformats.org/officeDocument/2006/relationships/slideLayout" Target="../slideLayouts/slideLayout2.xml"/><Relationship Id="rId6" Type="http://schemas.openxmlformats.org/officeDocument/2006/relationships/image" Target="../media/image63.jpeg"/><Relationship Id="rId5" Type="http://schemas.openxmlformats.org/officeDocument/2006/relationships/image" Target="../media/image56.wmf"/><Relationship Id="rId4" Type="http://schemas.openxmlformats.org/officeDocument/2006/relationships/image" Target="../media/image62.jpeg"/></Relationships>
</file>

<file path=ppt/slides/_rels/slide15.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2.xml"/><Relationship Id="rId6" Type="http://schemas.openxmlformats.org/officeDocument/2006/relationships/image" Target="../media/image54.png"/><Relationship Id="rId5" Type="http://schemas.openxmlformats.org/officeDocument/2006/relationships/image" Target="../media/image53.jpeg"/><Relationship Id="rId4" Type="http://schemas.openxmlformats.org/officeDocument/2006/relationships/image" Target="../media/image52.jpeg"/></Relationships>
</file>

<file path=ppt/slides/_rels/slide16.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77.jpeg"/><Relationship Id="rId1" Type="http://schemas.openxmlformats.org/officeDocument/2006/relationships/slideLayout" Target="../slideLayouts/slideLayout2.xml"/><Relationship Id="rId4" Type="http://schemas.openxmlformats.org/officeDocument/2006/relationships/image" Target="../media/image79.png"/></Relationships>
</file>

<file path=ppt/slides/_rels/slide17.xml.rels><?xml version="1.0" encoding="UTF-8" standalone="yes"?>
<Relationships xmlns="http://schemas.openxmlformats.org/package/2006/relationships"><Relationship Id="rId8" Type="http://schemas.openxmlformats.org/officeDocument/2006/relationships/image" Target="../media/image85.jpeg"/><Relationship Id="rId3" Type="http://schemas.openxmlformats.org/officeDocument/2006/relationships/image" Target="../media/image81.jpeg"/><Relationship Id="rId7" Type="http://schemas.openxmlformats.org/officeDocument/2006/relationships/image" Target="../media/image84.wmf"/><Relationship Id="rId2" Type="http://schemas.openxmlformats.org/officeDocument/2006/relationships/image" Target="../media/image80.jpeg"/><Relationship Id="rId1" Type="http://schemas.openxmlformats.org/officeDocument/2006/relationships/slideLayout" Target="../slideLayouts/slideLayout2.xml"/><Relationship Id="rId6" Type="http://schemas.openxmlformats.org/officeDocument/2006/relationships/image" Target="../media/image83.jpeg"/><Relationship Id="rId5" Type="http://schemas.openxmlformats.org/officeDocument/2006/relationships/image" Target="../media/image54.png"/><Relationship Id="rId10" Type="http://schemas.openxmlformats.org/officeDocument/2006/relationships/image" Target="../media/image87.jpeg"/><Relationship Id="rId4" Type="http://schemas.openxmlformats.org/officeDocument/2006/relationships/image" Target="../media/image82.jpeg"/><Relationship Id="rId9" Type="http://schemas.openxmlformats.org/officeDocument/2006/relationships/image" Target="../media/image86.jpeg"/></Relationships>
</file>

<file path=ppt/slides/_rels/slide18.xml.rels><?xml version="1.0" encoding="UTF-8" standalone="yes"?>
<Relationships xmlns="http://schemas.openxmlformats.org/package/2006/relationships"><Relationship Id="rId2" Type="http://schemas.openxmlformats.org/officeDocument/2006/relationships/image" Target="../media/image8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0.jpeg"/><Relationship Id="rId2" Type="http://schemas.openxmlformats.org/officeDocument/2006/relationships/image" Target="../media/image89.png"/><Relationship Id="rId1" Type="http://schemas.openxmlformats.org/officeDocument/2006/relationships/slideLayout" Target="../slideLayouts/slideLayout13.xml"/><Relationship Id="rId4" Type="http://schemas.openxmlformats.org/officeDocument/2006/relationships/image" Target="../media/image91.png"/></Relationships>
</file>

<file path=ppt/slides/_rels/slide2.xml.rels><?xml version="1.0" encoding="UTF-8" standalone="yes"?>
<Relationships xmlns="http://schemas.openxmlformats.org/package/2006/relationships"><Relationship Id="rId8" Type="http://schemas.openxmlformats.org/officeDocument/2006/relationships/image" Target="../media/image19.jpeg"/><Relationship Id="rId13" Type="http://schemas.openxmlformats.org/officeDocument/2006/relationships/image" Target="../media/image22.jpeg"/><Relationship Id="rId18" Type="http://schemas.openxmlformats.org/officeDocument/2006/relationships/image" Target="../media/image26.jpeg"/><Relationship Id="rId26" Type="http://schemas.openxmlformats.org/officeDocument/2006/relationships/image" Target="../media/image34.jpeg"/><Relationship Id="rId3" Type="http://schemas.openxmlformats.org/officeDocument/2006/relationships/image" Target="../media/image14.jpeg"/><Relationship Id="rId21" Type="http://schemas.openxmlformats.org/officeDocument/2006/relationships/image" Target="../media/image29.jpeg"/><Relationship Id="rId7" Type="http://schemas.openxmlformats.org/officeDocument/2006/relationships/image" Target="../media/image18.png"/><Relationship Id="rId12" Type="http://schemas.openxmlformats.org/officeDocument/2006/relationships/image" Target="../media/image21.jpeg"/><Relationship Id="rId17" Type="http://schemas.openxmlformats.org/officeDocument/2006/relationships/image" Target="../media/image25.png"/><Relationship Id="rId25" Type="http://schemas.openxmlformats.org/officeDocument/2006/relationships/image" Target="../media/image33.jpeg"/><Relationship Id="rId2" Type="http://schemas.openxmlformats.org/officeDocument/2006/relationships/image" Target="../media/image13.jpeg"/><Relationship Id="rId16" Type="http://schemas.openxmlformats.org/officeDocument/2006/relationships/image" Target="../media/image24.jpeg"/><Relationship Id="rId20" Type="http://schemas.openxmlformats.org/officeDocument/2006/relationships/image" Target="../media/image28.jpeg"/><Relationship Id="rId1" Type="http://schemas.openxmlformats.org/officeDocument/2006/relationships/slideLayout" Target="../slideLayouts/slideLayout3.xml"/><Relationship Id="rId6" Type="http://schemas.openxmlformats.org/officeDocument/2006/relationships/image" Target="../media/image17.jpeg"/><Relationship Id="rId11" Type="http://schemas.openxmlformats.org/officeDocument/2006/relationships/hyperlink" Target="http://images.google.co.uk/imgres?imgurl=http://booyahblog.files.wordpress.com/2008/11/beertjesweblogscreenshot-2008-05-05-12.jpg&amp;imgrefurl=http://booyahblog.wordpress.com/2008/11/26/friv/&amp;usg=__-krH4-iqNkvV08VLI-ptYSkzbKE=&amp;h=370&amp;w=400&amp;sz=41&amp;hl=en&amp;start=9&amp;um=1&amp;itbs=1&amp;tbnid=P36hauUiDOR20M:&amp;tbnh=115&amp;tbnw=124&amp;prev=/images?q=friv&amp;um=1&amp;hl=en&amp;tbs=isch:1" TargetMode="External"/><Relationship Id="rId24" Type="http://schemas.openxmlformats.org/officeDocument/2006/relationships/image" Target="../media/image32.jpeg"/><Relationship Id="rId5" Type="http://schemas.openxmlformats.org/officeDocument/2006/relationships/image" Target="../media/image16.png"/><Relationship Id="rId15" Type="http://schemas.openxmlformats.org/officeDocument/2006/relationships/hyperlink" Target="http://binweevilssite.weebly.com/uploads/2/1/6/2/2162098/9248109.jpg" TargetMode="External"/><Relationship Id="rId23" Type="http://schemas.openxmlformats.org/officeDocument/2006/relationships/image" Target="../media/image31.jpeg"/><Relationship Id="rId28" Type="http://schemas.openxmlformats.org/officeDocument/2006/relationships/image" Target="../media/image36.png"/><Relationship Id="rId10" Type="http://schemas.openxmlformats.org/officeDocument/2006/relationships/image" Target="../media/image20.png"/><Relationship Id="rId19" Type="http://schemas.openxmlformats.org/officeDocument/2006/relationships/image" Target="../media/image27.jpeg"/><Relationship Id="rId4" Type="http://schemas.openxmlformats.org/officeDocument/2006/relationships/image" Target="../media/image15.png"/><Relationship Id="rId9" Type="http://schemas.openxmlformats.org/officeDocument/2006/relationships/hyperlink" Target="file:///E:\Videos\What%20is%20a%20Friend.mov" TargetMode="External"/><Relationship Id="rId14" Type="http://schemas.openxmlformats.org/officeDocument/2006/relationships/image" Target="../media/image23.png"/><Relationship Id="rId22" Type="http://schemas.openxmlformats.org/officeDocument/2006/relationships/image" Target="../media/image30.png"/><Relationship Id="rId27" Type="http://schemas.openxmlformats.org/officeDocument/2006/relationships/image" Target="../media/image35.png"/></Relationships>
</file>

<file path=ppt/slides/_rels/slide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39.png"/><Relationship Id="rId7" Type="http://schemas.openxmlformats.org/officeDocument/2006/relationships/image" Target="../media/image42.png"/><Relationship Id="rId2" Type="http://schemas.openxmlformats.org/officeDocument/2006/relationships/image" Target="../media/image38.png"/><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image" Target="../media/image35.png"/><Relationship Id="rId4" Type="http://schemas.openxmlformats.org/officeDocument/2006/relationships/image" Target="../media/image40.png"/></Relationships>
</file>

<file path=ppt/slides/_rels/slide5.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jpeg"/><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7.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5.jpeg"/><Relationship Id="rId1" Type="http://schemas.openxmlformats.org/officeDocument/2006/relationships/slideLayout" Target="../slideLayouts/slideLayout2.xml"/><Relationship Id="rId4" Type="http://schemas.openxmlformats.org/officeDocument/2006/relationships/image" Target="../media/image49.png"/></Relationships>
</file>

<file path=ppt/slides/_rels/slide8.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2.xml"/><Relationship Id="rId6" Type="http://schemas.openxmlformats.org/officeDocument/2006/relationships/image" Target="../media/image54.png"/><Relationship Id="rId5" Type="http://schemas.openxmlformats.org/officeDocument/2006/relationships/image" Target="../media/image53.jpeg"/><Relationship Id="rId4" Type="http://schemas.openxmlformats.org/officeDocument/2006/relationships/image" Target="../media/image52.jpeg"/></Relationships>
</file>

<file path=ppt/slides/_rels/slide9.xml.rels><?xml version="1.0" encoding="UTF-8" standalone="yes"?>
<Relationships xmlns="http://schemas.openxmlformats.org/package/2006/relationships"><Relationship Id="rId3" Type="http://schemas.openxmlformats.org/officeDocument/2006/relationships/image" Target="../media/image56.wmf"/><Relationship Id="rId7" Type="http://schemas.openxmlformats.org/officeDocument/2006/relationships/image" Target="../media/image60.jpeg"/><Relationship Id="rId2" Type="http://schemas.openxmlformats.org/officeDocument/2006/relationships/image" Target="../media/image55.jpeg"/><Relationship Id="rId1" Type="http://schemas.openxmlformats.org/officeDocument/2006/relationships/slideLayout" Target="../slideLayouts/slideLayout2.xml"/><Relationship Id="rId6" Type="http://schemas.openxmlformats.org/officeDocument/2006/relationships/image" Target="../media/image59.jpeg"/><Relationship Id="rId5" Type="http://schemas.openxmlformats.org/officeDocument/2006/relationships/image" Target="../media/image58.jpeg"/><Relationship Id="rId4" Type="http://schemas.openxmlformats.org/officeDocument/2006/relationships/image" Target="../media/image57.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027" y="2037156"/>
            <a:ext cx="6245697" cy="976213"/>
          </a:xfrm>
          <a:prstGeom prst="rect">
            <a:avLst/>
          </a:prstGeom>
        </p:spPr>
      </p:pic>
      <p:sp>
        <p:nvSpPr>
          <p:cNvPr id="2" name="Title 1"/>
          <p:cNvSpPr>
            <a:spLocks noGrp="1"/>
          </p:cNvSpPr>
          <p:nvPr>
            <p:ph type="ctrTitle"/>
          </p:nvPr>
        </p:nvSpPr>
        <p:spPr>
          <a:xfrm>
            <a:off x="362094" y="1716875"/>
            <a:ext cx="7772400" cy="1470025"/>
          </a:xfrm>
        </p:spPr>
        <p:txBody>
          <a:bodyPr/>
          <a:lstStyle/>
          <a:p>
            <a:r>
              <a:rPr lang="en-US" dirty="0" smtClean="0"/>
              <a:t>The Power of Image</a:t>
            </a:r>
            <a:endParaRPr lang="en-US" dirty="0"/>
          </a:p>
        </p:txBody>
      </p:sp>
      <p:grpSp>
        <p:nvGrpSpPr>
          <p:cNvPr id="5" name="Group 2"/>
          <p:cNvGrpSpPr>
            <a:grpSpLocks/>
          </p:cNvGrpSpPr>
          <p:nvPr/>
        </p:nvGrpSpPr>
        <p:grpSpPr bwMode="auto">
          <a:xfrm>
            <a:off x="2277971" y="3401923"/>
            <a:ext cx="4967288" cy="2433638"/>
            <a:chOff x="107115803" y="110464600"/>
            <a:chExt cx="4967141" cy="2432959"/>
          </a:xfrm>
        </p:grpSpPr>
        <p:sp>
          <p:nvSpPr>
            <p:cNvPr id="6" name="Rectangle 3"/>
            <p:cNvSpPr>
              <a:spLocks noChangeArrowheads="1"/>
            </p:cNvSpPr>
            <p:nvPr/>
          </p:nvSpPr>
          <p:spPr bwMode="auto">
            <a:xfrm rot="-618943">
              <a:off x="107115803" y="110744697"/>
              <a:ext cx="1967526" cy="1977015"/>
            </a:xfrm>
            <a:prstGeom prst="rect">
              <a:avLst/>
            </a:prstGeom>
            <a:solidFill>
              <a:srgbClr val="FFFFFF"/>
            </a:solidFill>
            <a:ln w="31750" algn="ctr">
              <a:solidFill>
                <a:srgbClr val="5B9BD5"/>
              </a:solidFill>
              <a:miter lim="800000"/>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36576" tIns="36576" rIns="36576" bIns="36576" numCol="1" anchor="t" anchorCtr="0" compatLnSpc="1">
              <a:prstTxWarp prst="textNoShape">
                <a:avLst/>
              </a:prstTxWarp>
            </a:bodyPr>
            <a:lstStyle/>
            <a:p>
              <a:endParaRPr lang="en-GB"/>
            </a:p>
          </p:txBody>
        </p:sp>
        <p:pic>
          <p:nvPicPr>
            <p:cNvPr id="1028" name="Picture 4" descr="198_35716_1500"/>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rot="-618943">
              <a:off x="107192740" y="110845354"/>
              <a:ext cx="1756718" cy="1524091"/>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7" name="Rectangle 5"/>
            <p:cNvSpPr>
              <a:spLocks noChangeArrowheads="1"/>
            </p:cNvSpPr>
            <p:nvPr/>
          </p:nvSpPr>
          <p:spPr bwMode="auto">
            <a:xfrm>
              <a:off x="108713983" y="110464600"/>
              <a:ext cx="1967526" cy="1977015"/>
            </a:xfrm>
            <a:prstGeom prst="rect">
              <a:avLst/>
            </a:prstGeom>
            <a:solidFill>
              <a:srgbClr val="FFFFFF"/>
            </a:solidFill>
            <a:ln w="31750" algn="ctr">
              <a:solidFill>
                <a:srgbClr val="ED7D31"/>
              </a:solidFill>
              <a:miter lim="800000"/>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36576" tIns="36576" rIns="36576" bIns="36576" numCol="1" anchor="t" anchorCtr="0" compatLnSpc="1">
              <a:prstTxWarp prst="textNoShape">
                <a:avLst/>
              </a:prstTxWarp>
            </a:bodyPr>
            <a:lstStyle/>
            <a:p>
              <a:endParaRPr lang="en-GB"/>
            </a:p>
          </p:txBody>
        </p:sp>
        <p:pic>
          <p:nvPicPr>
            <p:cNvPr id="1030" name="Picture 6" descr="290_35762_1500"/>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08814892" y="110582537"/>
              <a:ext cx="1754749" cy="1534421"/>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8" name="Rectangle 7"/>
            <p:cNvSpPr>
              <a:spLocks noChangeArrowheads="1"/>
            </p:cNvSpPr>
            <p:nvPr/>
          </p:nvSpPr>
          <p:spPr bwMode="auto">
            <a:xfrm rot="336466">
              <a:off x="110115418" y="110920544"/>
              <a:ext cx="1967526" cy="1977015"/>
            </a:xfrm>
            <a:prstGeom prst="rect">
              <a:avLst/>
            </a:prstGeom>
            <a:solidFill>
              <a:srgbClr val="FFFFFF"/>
            </a:solidFill>
            <a:ln w="31750" algn="ctr">
              <a:solidFill>
                <a:srgbClr val="5B9BD5"/>
              </a:solidFill>
              <a:miter lim="800000"/>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36576" tIns="36576" rIns="36576" bIns="36576" numCol="1" anchor="t" anchorCtr="0" compatLnSpc="1">
              <a:prstTxWarp prst="textNoShape">
                <a:avLst/>
              </a:prstTxWarp>
            </a:bodyPr>
            <a:lstStyle/>
            <a:p>
              <a:endParaRPr lang="en-GB"/>
            </a:p>
          </p:txBody>
        </p:sp>
        <p:pic>
          <p:nvPicPr>
            <p:cNvPr id="1032" name="Picture 8" descr="173_35704_full"/>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rot="336466">
              <a:off x="110229785" y="111014166"/>
              <a:ext cx="1759545" cy="1596014"/>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grpSp>
    </p:spTree>
    <p:extLst>
      <p:ext uri="{BB962C8B-B14F-4D97-AF65-F5344CB8AC3E}">
        <p14:creationId xmlns:p14="http://schemas.microsoft.com/office/powerpoint/2010/main" val="415923379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4" descr="Daddy Penguin"/>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925241" y="1863330"/>
            <a:ext cx="2000250" cy="37790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AutoShape 5"/>
          <p:cNvSpPr>
            <a:spLocks noChangeArrowheads="1"/>
          </p:cNvSpPr>
          <p:nvPr/>
        </p:nvSpPr>
        <p:spPr bwMode="auto">
          <a:xfrm>
            <a:off x="4139805" y="1107282"/>
            <a:ext cx="3077765" cy="4589860"/>
          </a:xfrm>
          <a:prstGeom prst="verticalScroll">
            <a:avLst>
              <a:gd name="adj" fmla="val 12500"/>
            </a:avLst>
          </a:prstGeom>
          <a:solidFill>
            <a:srgbClr val="CCFFCC"/>
          </a:solidFill>
          <a:ln w="31750">
            <a:solidFill>
              <a:srgbClr val="008000"/>
            </a:solidFill>
            <a:round/>
            <a:headEnd/>
            <a:tailEnd/>
          </a:ln>
        </p:spPr>
        <p:txBody>
          <a:bodyPr vert="eaVert"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0"/>
              </a:spcBef>
              <a:spcAft>
                <a:spcPct val="0"/>
              </a:spcAft>
            </a:pPr>
            <a:endParaRPr lang="en-GB" sz="1350">
              <a:solidFill>
                <a:srgbClr val="000000"/>
              </a:solidFill>
            </a:endParaRPr>
          </a:p>
        </p:txBody>
      </p:sp>
      <p:sp>
        <p:nvSpPr>
          <p:cNvPr id="20" name="Text Box 6"/>
          <p:cNvSpPr txBox="1">
            <a:spLocks noChangeArrowheads="1"/>
          </p:cNvSpPr>
          <p:nvPr/>
        </p:nvSpPr>
        <p:spPr bwMode="auto">
          <a:xfrm>
            <a:off x="4672705" y="1646635"/>
            <a:ext cx="1997869" cy="4016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GB" altLang="en-US" sz="2400" b="1" dirty="0">
                <a:latin typeface="Arial"/>
                <a:cs typeface="Arial"/>
              </a:rPr>
              <a:t>Before you tap and click…</a:t>
            </a:r>
          </a:p>
          <a:p>
            <a:pPr algn="ctr" eaLnBrk="1" hangingPunct="1">
              <a:spcBef>
                <a:spcPct val="50000"/>
              </a:spcBef>
              <a:buFontTx/>
              <a:buNone/>
            </a:pPr>
            <a:endParaRPr lang="en-GB" altLang="en-US" sz="100" b="1" dirty="0">
              <a:latin typeface="Arial"/>
              <a:cs typeface="Arial"/>
            </a:endParaRPr>
          </a:p>
          <a:p>
            <a:pPr algn="ctr" eaLnBrk="1" hangingPunct="1">
              <a:spcBef>
                <a:spcPct val="50000"/>
              </a:spcBef>
              <a:buFontTx/>
              <a:buNone/>
            </a:pPr>
            <a:r>
              <a:rPr lang="en-GB" altLang="en-US" sz="2400" b="1" dirty="0">
                <a:latin typeface="Arial"/>
                <a:cs typeface="Arial"/>
              </a:rPr>
              <a:t>You need to stop and think…</a:t>
            </a:r>
          </a:p>
          <a:p>
            <a:pPr algn="ctr" eaLnBrk="1" hangingPunct="1">
              <a:spcBef>
                <a:spcPct val="50000"/>
              </a:spcBef>
              <a:buFontTx/>
              <a:buNone/>
            </a:pPr>
            <a:endParaRPr lang="en-GB" altLang="en-US" sz="100" b="1" dirty="0">
              <a:latin typeface="Arial"/>
              <a:cs typeface="Arial"/>
            </a:endParaRPr>
          </a:p>
          <a:p>
            <a:pPr algn="ctr" eaLnBrk="1" hangingPunct="1">
              <a:spcBef>
                <a:spcPct val="50000"/>
              </a:spcBef>
              <a:buFontTx/>
              <a:buNone/>
            </a:pPr>
            <a:r>
              <a:rPr lang="en-GB" altLang="en-US" sz="2400" b="1" dirty="0">
                <a:latin typeface="Arial"/>
                <a:cs typeface="Arial"/>
              </a:rPr>
              <a:t>And TELL someone!</a:t>
            </a:r>
            <a:endParaRPr lang="en-US" altLang="en-US" sz="2400" b="1" dirty="0">
              <a:latin typeface="Arial"/>
              <a:cs typeface="Arial"/>
            </a:endParaRPr>
          </a:p>
          <a:p>
            <a:pPr eaLnBrk="1" fontAlgn="base" hangingPunct="1">
              <a:spcBef>
                <a:spcPct val="50000"/>
              </a:spcBef>
              <a:spcAft>
                <a:spcPct val="0"/>
              </a:spcAft>
            </a:pPr>
            <a:endParaRPr lang="en-US" sz="2400" b="1" dirty="0">
              <a:solidFill>
                <a:srgbClr val="000000"/>
              </a:solidFill>
              <a:latin typeface="Arial"/>
              <a:cs typeface="Arial"/>
            </a:endParaRPr>
          </a:p>
        </p:txBody>
      </p:sp>
      <p:pic>
        <p:nvPicPr>
          <p:cNvPr id="21" name="Picture 10" descr="notes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948489" y="3267076"/>
            <a:ext cx="764381" cy="7655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11" descr="notes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002067" y="4887517"/>
            <a:ext cx="601265" cy="602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12" descr="duck"/>
          <p:cNvPicPr>
            <a:picLocks noChangeAspect="1" noChangeArrowheads="1"/>
          </p:cNvPicPr>
          <p:nvPr/>
        </p:nvPicPr>
        <p:blipFill>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rot="20989265">
            <a:off x="7002067" y="1376362"/>
            <a:ext cx="592931" cy="425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9" descr="notes 1"/>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002066" y="1701405"/>
            <a:ext cx="551259" cy="726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12" descr="pink bow"/>
          <p:cNvPicPr>
            <a:picLocks noChangeAspect="1" noChangeArrowheads="1"/>
          </p:cNvPicPr>
          <p:nvPr/>
        </p:nvPicPr>
        <p:blipFill>
          <a:blip r:embed="rId6"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2412207" y="1863328"/>
            <a:ext cx="597694" cy="595313"/>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 3"/>
          <p:cNvGrpSpPr/>
          <p:nvPr/>
        </p:nvGrpSpPr>
        <p:grpSpPr>
          <a:xfrm>
            <a:off x="482514" y="587035"/>
            <a:ext cx="2251268" cy="1203114"/>
            <a:chOff x="365935" y="493753"/>
            <a:chExt cx="2484425" cy="1203114"/>
          </a:xfrm>
        </p:grpSpPr>
        <p:pic>
          <p:nvPicPr>
            <p:cNvPr id="26" name="Picture 25"/>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flipH="1">
              <a:off x="365935" y="493753"/>
              <a:ext cx="2484425" cy="1203114"/>
            </a:xfrm>
            <a:prstGeom prst="rect">
              <a:avLst/>
            </a:prstGeom>
          </p:spPr>
        </p:pic>
        <p:sp>
          <p:nvSpPr>
            <p:cNvPr id="29" name="Text Box 8"/>
            <p:cNvSpPr txBox="1">
              <a:spLocks noChangeArrowheads="1"/>
            </p:cNvSpPr>
            <p:nvPr/>
          </p:nvSpPr>
          <p:spPr bwMode="auto">
            <a:xfrm>
              <a:off x="709750" y="751610"/>
              <a:ext cx="202403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spcBef>
                  <a:spcPct val="50000"/>
                </a:spcBef>
                <a:spcAft>
                  <a:spcPct val="0"/>
                </a:spcAft>
              </a:pPr>
              <a:r>
                <a:rPr lang="en-GB" sz="2000" dirty="0">
                  <a:solidFill>
                    <a:schemeClr val="bg1"/>
                  </a:solidFill>
                  <a:latin typeface="Arial"/>
                  <a:cs typeface="Arial"/>
                </a:rPr>
                <a:t>Sing with me!</a:t>
              </a:r>
              <a:endParaRPr lang="en-US" sz="2000" dirty="0">
                <a:solidFill>
                  <a:schemeClr val="bg1"/>
                </a:solidFill>
                <a:latin typeface="Arial"/>
                <a:cs typeface="Arial"/>
              </a:endParaRPr>
            </a:p>
          </p:txBody>
        </p:sp>
      </p:grpSp>
    </p:spTree>
    <p:extLst>
      <p:ext uri="{BB962C8B-B14F-4D97-AF65-F5344CB8AC3E}">
        <p14:creationId xmlns:p14="http://schemas.microsoft.com/office/powerpoint/2010/main" val="14323720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199" y="4589661"/>
            <a:ext cx="8124438" cy="1832426"/>
          </a:xfrm>
        </p:spPr>
        <p:txBody>
          <a:bodyPr>
            <a:noAutofit/>
          </a:bodyPr>
          <a:lstStyle/>
          <a:p>
            <a:r>
              <a:rPr lang="en-US" sz="2400" dirty="0"/>
              <a:t>Mummy and Daddy talked to Smartie about what he had seen and why it made him feel sad. Together they found a website about people who look after poorly dolphins. This made Smartie much happier; now he knew there were kind people that helped dolphins too.</a:t>
            </a:r>
          </a:p>
        </p:txBody>
      </p:sp>
      <p:pic>
        <p:nvPicPr>
          <p:cNvPr id="14" name="Picture 17" descr="Smartie"/>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5716309" y="2194885"/>
            <a:ext cx="1383286" cy="1911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6" descr="Daddy Penguin"/>
          <p:cNvPicPr>
            <a:picLocks noChangeAspect="1" noChangeArrowheads="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844894" y="1036057"/>
            <a:ext cx="1670516" cy="3157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19"/>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587633" y="2194885"/>
            <a:ext cx="2056454" cy="1684486"/>
          </a:xfrm>
          <a:prstGeom prst="rect">
            <a:avLst/>
          </a:prstGeom>
        </p:spPr>
      </p:pic>
      <p:pic>
        <p:nvPicPr>
          <p:cNvPr id="21" name="Picture 20"/>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21309760">
            <a:off x="4241406" y="2401859"/>
            <a:ext cx="878486" cy="878486"/>
          </a:xfrm>
          <a:prstGeom prst="rect">
            <a:avLst/>
          </a:prstGeom>
          <a:noFill/>
        </p:spPr>
      </p:pic>
      <p:sp>
        <p:nvSpPr>
          <p:cNvPr id="22" name="Heart 21"/>
          <p:cNvSpPr/>
          <p:nvPr/>
        </p:nvSpPr>
        <p:spPr>
          <a:xfrm>
            <a:off x="4558935" y="2959168"/>
            <a:ext cx="343649" cy="295781"/>
          </a:xfrm>
          <a:prstGeom prst="heart">
            <a:avLst/>
          </a:prstGeom>
          <a:solidFill>
            <a:srgbClr val="FDA1A1"/>
          </a:solidFill>
          <a:ln>
            <a:solidFill>
              <a:srgbClr val="FDA1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pic>
        <p:nvPicPr>
          <p:cNvPr id="23" name="Picture 12"/>
          <p:cNvPicPr>
            <a:picLocks noChangeAspect="1" noChangeArrowheads="1"/>
          </p:cNvPicPr>
          <p:nvPr/>
        </p:nvPicPr>
        <p:blipFill>
          <a:blip r:embed="rId6" cstate="screen">
            <a:extLst>
              <a:ext uri="{28A0092B-C50C-407E-A947-70E740481C1C}">
                <a14:useLocalDpi xmlns:a14="http://schemas.microsoft.com/office/drawing/2010/main"/>
              </a:ext>
            </a:extLst>
          </a:blip>
          <a:stretch>
            <a:fillRect/>
          </a:stretch>
        </p:blipFill>
        <p:spPr bwMode="auto">
          <a:xfrm>
            <a:off x="2418070" y="1837289"/>
            <a:ext cx="654854" cy="297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612881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199" y="908621"/>
            <a:ext cx="7528889" cy="2377766"/>
          </a:xfrm>
        </p:spPr>
        <p:txBody>
          <a:bodyPr>
            <a:noAutofit/>
          </a:bodyPr>
          <a:lstStyle/>
          <a:p>
            <a:r>
              <a:rPr lang="en-US" sz="2400" dirty="0"/>
              <a:t>The next day, Smartie was playing his favourite game. Another player in the game sent Smartie a link to a video. </a:t>
            </a:r>
            <a:r>
              <a:rPr lang="en-US" sz="2400" dirty="0" smtClean="0"/>
              <a:t/>
            </a:r>
            <a:br>
              <a:rPr lang="en-US" sz="2400" dirty="0" smtClean="0"/>
            </a:br>
            <a:r>
              <a:rPr lang="en-US" sz="2400" dirty="0"/>
              <a:t/>
            </a:r>
            <a:br>
              <a:rPr lang="en-US" sz="2400" dirty="0"/>
            </a:br>
            <a:r>
              <a:rPr lang="en-US" sz="2400" dirty="0" smtClean="0"/>
              <a:t>The </a:t>
            </a:r>
            <a:r>
              <a:rPr lang="en-US" sz="2400" dirty="0"/>
              <a:t>other player said the video was of some monkeys swinging around and doing crazy tricks in the trees. </a:t>
            </a:r>
            <a:r>
              <a:rPr lang="en-US" sz="2400" dirty="0" smtClean="0"/>
              <a:t/>
            </a:r>
            <a:br>
              <a:rPr lang="en-US" sz="2400" dirty="0" smtClean="0"/>
            </a:br>
            <a:r>
              <a:rPr lang="en-US" sz="2400" dirty="0"/>
              <a:t/>
            </a:r>
            <a:br>
              <a:rPr lang="en-US" sz="2400" dirty="0"/>
            </a:br>
            <a:r>
              <a:rPr lang="en-US" sz="2400" dirty="0" smtClean="0"/>
              <a:t>Smartie </a:t>
            </a:r>
            <a:r>
              <a:rPr lang="en-US" sz="2400" dirty="0"/>
              <a:t>really liked monkeys, and he really wanted to see the cool video so he tapped the link and pressed play.</a:t>
            </a:r>
          </a:p>
        </p:txBody>
      </p:sp>
      <p:pic>
        <p:nvPicPr>
          <p:cNvPr id="14" name="Picture 17" descr="Smartie"/>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6680188" y="3593721"/>
            <a:ext cx="1893459" cy="2615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4"/>
          <p:cNvGrpSpPr/>
          <p:nvPr/>
        </p:nvGrpSpPr>
        <p:grpSpPr>
          <a:xfrm>
            <a:off x="260536" y="4929747"/>
            <a:ext cx="2403981" cy="1816173"/>
            <a:chOff x="970292" y="4005492"/>
            <a:chExt cx="2178396" cy="1713469"/>
          </a:xfrm>
        </p:grpSpPr>
        <p:pic>
          <p:nvPicPr>
            <p:cNvPr id="10" name="Picture 10" descr="cartoon ipad"/>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970292" y="4005492"/>
              <a:ext cx="2178396" cy="171346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2" descr="pink fish"/>
            <p:cNvPicPr>
              <a:picLocks noChangeAspect="1" noChangeArrowheads="1"/>
            </p:cNvPicPr>
            <p:nvPr/>
          </p:nvPicPr>
          <p:blipFill>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rot="20819104">
              <a:off x="1667333" y="4303917"/>
              <a:ext cx="948057" cy="647570"/>
            </a:xfrm>
            <a:prstGeom prst="rect">
              <a:avLst/>
            </a:prstGeom>
            <a:noFill/>
            <a:extLst>
              <a:ext uri="{909E8E84-426E-40DD-AFC4-6F175D3DCCD1}">
                <a14:hiddenFill xmlns:a14="http://schemas.microsoft.com/office/drawing/2010/main">
                  <a:solidFill>
                    <a:srgbClr val="FFFFFF"/>
                  </a:solidFill>
                </a14:hiddenFill>
              </a:ext>
            </a:extLst>
          </p:spPr>
        </p:pic>
      </p:grpSp>
      <p:pic>
        <p:nvPicPr>
          <p:cNvPr id="16" name="Picture 15"/>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232948" y="3934843"/>
            <a:ext cx="1024410" cy="824862"/>
          </a:xfrm>
          <a:prstGeom prst="rect">
            <a:avLst/>
          </a:prstGeom>
        </p:spPr>
      </p:pic>
      <p:sp>
        <p:nvSpPr>
          <p:cNvPr id="18" name="Text Box 8"/>
          <p:cNvSpPr txBox="1">
            <a:spLocks noChangeArrowheads="1"/>
          </p:cNvSpPr>
          <p:nvPr/>
        </p:nvSpPr>
        <p:spPr bwMode="auto">
          <a:xfrm>
            <a:off x="1104352" y="4040598"/>
            <a:ext cx="11474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spcBef>
                <a:spcPct val="50000"/>
              </a:spcBef>
              <a:spcAft>
                <a:spcPct val="0"/>
              </a:spcAft>
            </a:pPr>
            <a:r>
              <a:rPr lang="en-GB" sz="2000" dirty="0" smtClean="0">
                <a:solidFill>
                  <a:schemeClr val="bg1"/>
                </a:solidFill>
                <a:latin typeface="Arial"/>
                <a:cs typeface="Arial"/>
              </a:rPr>
              <a:t>Hi!</a:t>
            </a:r>
            <a:endParaRPr lang="en-US" sz="2000" dirty="0">
              <a:solidFill>
                <a:schemeClr val="bg1"/>
              </a:solidFill>
              <a:latin typeface="Arial"/>
              <a:cs typeface="Arial"/>
            </a:endParaRPr>
          </a:p>
        </p:txBody>
      </p:sp>
      <p:pic>
        <p:nvPicPr>
          <p:cNvPr id="19" name="Picture 18"/>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362715" y="3651138"/>
            <a:ext cx="2459820" cy="1392272"/>
          </a:xfrm>
          <a:prstGeom prst="rect">
            <a:avLst/>
          </a:prstGeom>
        </p:spPr>
      </p:pic>
      <p:sp>
        <p:nvSpPr>
          <p:cNvPr id="20" name="Text Box 8"/>
          <p:cNvSpPr txBox="1">
            <a:spLocks noChangeArrowheads="1"/>
          </p:cNvSpPr>
          <p:nvPr/>
        </p:nvSpPr>
        <p:spPr bwMode="auto">
          <a:xfrm>
            <a:off x="2573430" y="3846745"/>
            <a:ext cx="186807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spcBef>
                <a:spcPct val="50000"/>
              </a:spcBef>
              <a:spcAft>
                <a:spcPct val="0"/>
              </a:spcAft>
            </a:pPr>
            <a:r>
              <a:rPr lang="en-GB" sz="2000" dirty="0">
                <a:solidFill>
                  <a:schemeClr val="bg1"/>
                </a:solidFill>
                <a:latin typeface="Arial"/>
                <a:cs typeface="Arial"/>
              </a:rPr>
              <a:t>I’ve sent you a cool video</a:t>
            </a:r>
            <a:endParaRPr lang="en-US" sz="2000" dirty="0">
              <a:solidFill>
                <a:schemeClr val="bg1"/>
              </a:solidFill>
              <a:latin typeface="Arial"/>
              <a:cs typeface="Arial"/>
            </a:endParaRPr>
          </a:p>
        </p:txBody>
      </p:sp>
      <p:pic>
        <p:nvPicPr>
          <p:cNvPr id="21" name="Picture 20"/>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039364" y="4901701"/>
            <a:ext cx="2979009" cy="1313009"/>
          </a:xfrm>
          <a:prstGeom prst="rect">
            <a:avLst/>
          </a:prstGeom>
        </p:spPr>
      </p:pic>
      <p:sp>
        <p:nvSpPr>
          <p:cNvPr id="22" name="Text Box 8"/>
          <p:cNvSpPr txBox="1">
            <a:spLocks noChangeArrowheads="1"/>
          </p:cNvSpPr>
          <p:nvPr/>
        </p:nvSpPr>
        <p:spPr bwMode="auto">
          <a:xfrm>
            <a:off x="3064770" y="5068940"/>
            <a:ext cx="263393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spcBef>
                <a:spcPct val="50000"/>
              </a:spcBef>
              <a:spcAft>
                <a:spcPct val="0"/>
              </a:spcAft>
            </a:pPr>
            <a:r>
              <a:rPr lang="en-GB" b="1" u="sng" dirty="0">
                <a:solidFill>
                  <a:schemeClr val="bg1"/>
                </a:solidFill>
                <a:latin typeface="Arial"/>
                <a:cs typeface="Arial"/>
              </a:rPr>
              <a:t>www.zootube.com</a:t>
            </a:r>
            <a:r>
              <a:rPr lang="en-GB" b="1" u="sng" dirty="0" smtClean="0">
                <a:solidFill>
                  <a:schemeClr val="bg1"/>
                </a:solidFill>
                <a:latin typeface="Arial"/>
                <a:cs typeface="Arial"/>
              </a:rPr>
              <a:t>/</a:t>
            </a:r>
            <a:br>
              <a:rPr lang="en-GB" b="1" u="sng" dirty="0" smtClean="0">
                <a:solidFill>
                  <a:schemeClr val="bg1"/>
                </a:solidFill>
                <a:latin typeface="Arial"/>
                <a:cs typeface="Arial"/>
              </a:rPr>
            </a:br>
            <a:r>
              <a:rPr lang="en-GB" b="1" u="sng" dirty="0" smtClean="0">
                <a:solidFill>
                  <a:schemeClr val="bg1"/>
                </a:solidFill>
                <a:latin typeface="Arial"/>
                <a:cs typeface="Arial"/>
              </a:rPr>
              <a:t>crazymonkeyvideo</a:t>
            </a:r>
            <a:endParaRPr lang="en-GB" b="1" u="sng" dirty="0">
              <a:solidFill>
                <a:schemeClr val="bg1"/>
              </a:solidFill>
              <a:latin typeface="Arial"/>
              <a:cs typeface="Arial"/>
            </a:endParaRPr>
          </a:p>
        </p:txBody>
      </p:sp>
    </p:spTree>
    <p:extLst>
      <p:ext uri="{BB962C8B-B14F-4D97-AF65-F5344CB8AC3E}">
        <p14:creationId xmlns:p14="http://schemas.microsoft.com/office/powerpoint/2010/main" val="217149201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36430" y="408243"/>
            <a:ext cx="8210541" cy="2910958"/>
          </a:xfrm>
        </p:spPr>
        <p:txBody>
          <a:bodyPr>
            <a:noAutofit/>
          </a:bodyPr>
          <a:lstStyle/>
          <a:p>
            <a:r>
              <a:rPr lang="en-US" sz="2400" dirty="0">
                <a:solidFill>
                  <a:srgbClr val="009DE0"/>
                </a:solidFill>
              </a:rPr>
              <a:t>“Eek!” said Smartie, “that’s not a monkey!</a:t>
            </a:r>
            <a:r>
              <a:rPr lang="en-US" sz="2400" dirty="0" smtClean="0">
                <a:solidFill>
                  <a:srgbClr val="009DE0"/>
                </a:solidFill>
              </a:rPr>
              <a:t>”</a:t>
            </a:r>
          </a:p>
          <a:p>
            <a:endParaRPr lang="en-US" sz="2400" dirty="0">
              <a:solidFill>
                <a:srgbClr val="009DE0"/>
              </a:solidFill>
            </a:endParaRPr>
          </a:p>
          <a:p>
            <a:r>
              <a:rPr lang="en-US" sz="2400" dirty="0" smtClean="0">
                <a:solidFill>
                  <a:srgbClr val="009DE0"/>
                </a:solidFill>
              </a:rPr>
              <a:t>The </a:t>
            </a:r>
            <a:r>
              <a:rPr lang="en-US" sz="2400" dirty="0">
                <a:solidFill>
                  <a:srgbClr val="009DE0"/>
                </a:solidFill>
              </a:rPr>
              <a:t>video hadn’t shown Smartie any monkeys. Instead, it had shown him a really loud and scary monster, that made him jump</a:t>
            </a:r>
            <a:r>
              <a:rPr lang="en-US" sz="2400" dirty="0" smtClean="0">
                <a:solidFill>
                  <a:srgbClr val="009DE0"/>
                </a:solidFill>
              </a:rPr>
              <a:t>.</a:t>
            </a:r>
          </a:p>
          <a:p>
            <a:endParaRPr lang="en-US" sz="2400" dirty="0">
              <a:solidFill>
                <a:srgbClr val="009DE0"/>
              </a:solidFill>
            </a:endParaRPr>
          </a:p>
          <a:p>
            <a:r>
              <a:rPr lang="en-US" sz="2400" dirty="0" smtClean="0">
                <a:solidFill>
                  <a:srgbClr val="009DE0"/>
                </a:solidFill>
              </a:rPr>
              <a:t>Smartie </a:t>
            </a:r>
            <a:r>
              <a:rPr lang="en-US" sz="2400" dirty="0">
                <a:solidFill>
                  <a:srgbClr val="009DE0"/>
                </a:solidFill>
              </a:rPr>
              <a:t>was worried Mummy and Daddy Penguin would be cross with him for looking at the video, but on the other hand, it was really frightening and he felt a little scared. </a:t>
            </a:r>
          </a:p>
        </p:txBody>
      </p:sp>
      <p:grpSp>
        <p:nvGrpSpPr>
          <p:cNvPr id="3" name="Group 2"/>
          <p:cNvGrpSpPr/>
          <p:nvPr/>
        </p:nvGrpSpPr>
        <p:grpSpPr>
          <a:xfrm>
            <a:off x="5466051" y="3882235"/>
            <a:ext cx="2896314" cy="2260007"/>
            <a:chOff x="5039901" y="3731269"/>
            <a:chExt cx="2905017" cy="2266798"/>
          </a:xfrm>
        </p:grpSpPr>
        <p:pic>
          <p:nvPicPr>
            <p:cNvPr id="11" name="Picture 5" descr="Smartie"/>
            <p:cNvPicPr>
              <a:picLocks noChangeAspect="1" noChangeArrowheads="1"/>
            </p:cNvPicPr>
            <p:nvPr/>
          </p:nvPicPr>
          <p:blipFill>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6307073" y="3731269"/>
              <a:ext cx="1637845" cy="2266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4"/>
            <p:cNvGrpSpPr/>
            <p:nvPr/>
          </p:nvGrpSpPr>
          <p:grpSpPr>
            <a:xfrm>
              <a:off x="5039901" y="4873398"/>
              <a:ext cx="1188244" cy="934641"/>
              <a:chOff x="4998610" y="3194327"/>
              <a:chExt cx="1188244" cy="934641"/>
            </a:xfrm>
          </p:grpSpPr>
          <p:pic>
            <p:nvPicPr>
              <p:cNvPr id="8" name="Picture 10" descr="cartoon ipad"/>
              <p:cNvPicPr>
                <a:picLocks noChangeAspect="1" noChangeArrowheads="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4998610" y="3194327"/>
                <a:ext cx="1188244" cy="93464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1" descr="chrome"/>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424760" y="3362516"/>
                <a:ext cx="431006" cy="431006"/>
              </a:xfrm>
              <a:prstGeom prst="rect">
                <a:avLst/>
              </a:prstGeom>
              <a:noFill/>
              <a:extLst>
                <a:ext uri="{909E8E84-426E-40DD-AFC4-6F175D3DCCD1}">
                  <a14:hiddenFill xmlns:a14="http://schemas.microsoft.com/office/drawing/2010/main">
                    <a:solidFill>
                      <a:srgbClr val="FFFFFF"/>
                    </a:solidFill>
                  </a14:hiddenFill>
                </a:ext>
              </a:extLst>
            </p:spPr>
          </p:pic>
        </p:grpSp>
      </p:grpSp>
      <p:sp>
        <p:nvSpPr>
          <p:cNvPr id="10" name="Content Placeholder 1"/>
          <p:cNvSpPr txBox="1">
            <a:spLocks/>
          </p:cNvSpPr>
          <p:nvPr/>
        </p:nvSpPr>
        <p:spPr>
          <a:xfrm>
            <a:off x="336430" y="4357096"/>
            <a:ext cx="4952963" cy="1138605"/>
          </a:xfrm>
          <a:prstGeom prst="rect">
            <a:avLst/>
          </a:prstGeom>
        </p:spPr>
        <p:txBody>
          <a:bodyPr vert="horz" lIns="91440" tIns="45720" rIns="91440" bIns="45720" rtlCol="0">
            <a:noAutofit/>
          </a:bodyPr>
          <a:lstStyle>
            <a:lvl1pPr marL="0" indent="0" algn="l" defTabSz="457200" rtl="0" eaLnBrk="1" latinLnBrk="0" hangingPunct="1">
              <a:spcBef>
                <a:spcPct val="20000"/>
              </a:spcBef>
              <a:buFont typeface="Arial"/>
              <a:buNone/>
              <a:defRPr sz="32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400" dirty="0">
                <a:solidFill>
                  <a:srgbClr val="009DE0"/>
                </a:solidFill>
              </a:rPr>
              <a:t>What should Smartie do? Should he ignore the video and hope he feels less scared soon, or should he tell Mummy and Daddy Penguin what happened</a:t>
            </a:r>
            <a:r>
              <a:rPr lang="en-US" sz="2400" dirty="0" smtClean="0">
                <a:solidFill>
                  <a:srgbClr val="009DE0"/>
                </a:solidFill>
              </a:rPr>
              <a:t>?</a:t>
            </a:r>
            <a:endParaRPr lang="en-US" sz="2400" dirty="0">
              <a:solidFill>
                <a:srgbClr val="009DE0"/>
              </a:solidFill>
            </a:endParaRPr>
          </a:p>
        </p:txBody>
      </p:sp>
    </p:spTree>
    <p:extLst>
      <p:ext uri="{BB962C8B-B14F-4D97-AF65-F5344CB8AC3E}">
        <p14:creationId xmlns:p14="http://schemas.microsoft.com/office/powerpoint/2010/main" val="61953705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4" descr="Daddy Penguin"/>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925241" y="1863330"/>
            <a:ext cx="2000250" cy="37790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AutoShape 5"/>
          <p:cNvSpPr>
            <a:spLocks noChangeArrowheads="1"/>
          </p:cNvSpPr>
          <p:nvPr/>
        </p:nvSpPr>
        <p:spPr bwMode="auto">
          <a:xfrm>
            <a:off x="4139805" y="1107282"/>
            <a:ext cx="3077765" cy="4589860"/>
          </a:xfrm>
          <a:prstGeom prst="verticalScroll">
            <a:avLst>
              <a:gd name="adj" fmla="val 12500"/>
            </a:avLst>
          </a:prstGeom>
          <a:solidFill>
            <a:srgbClr val="CCFFCC"/>
          </a:solidFill>
          <a:ln w="31750">
            <a:solidFill>
              <a:srgbClr val="008000"/>
            </a:solidFill>
            <a:round/>
            <a:headEnd/>
            <a:tailEnd/>
          </a:ln>
        </p:spPr>
        <p:txBody>
          <a:bodyPr vert="eaVert"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0"/>
              </a:spcBef>
              <a:spcAft>
                <a:spcPct val="0"/>
              </a:spcAft>
            </a:pPr>
            <a:endParaRPr lang="en-GB" sz="1350">
              <a:solidFill>
                <a:srgbClr val="000000"/>
              </a:solidFill>
            </a:endParaRPr>
          </a:p>
        </p:txBody>
      </p:sp>
      <p:sp>
        <p:nvSpPr>
          <p:cNvPr id="20" name="Text Box 6"/>
          <p:cNvSpPr txBox="1">
            <a:spLocks noChangeArrowheads="1"/>
          </p:cNvSpPr>
          <p:nvPr/>
        </p:nvSpPr>
        <p:spPr bwMode="auto">
          <a:xfrm>
            <a:off x="4672705" y="1646635"/>
            <a:ext cx="1997869" cy="4016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GB" altLang="en-US" sz="2400" b="1" dirty="0">
                <a:latin typeface="Arial"/>
                <a:cs typeface="Arial"/>
              </a:rPr>
              <a:t>Before you tap and click…</a:t>
            </a:r>
          </a:p>
          <a:p>
            <a:pPr algn="ctr" eaLnBrk="1" hangingPunct="1">
              <a:spcBef>
                <a:spcPct val="50000"/>
              </a:spcBef>
              <a:buFontTx/>
              <a:buNone/>
            </a:pPr>
            <a:endParaRPr lang="en-GB" altLang="en-US" sz="100" b="1" dirty="0">
              <a:latin typeface="Arial"/>
              <a:cs typeface="Arial"/>
            </a:endParaRPr>
          </a:p>
          <a:p>
            <a:pPr algn="ctr" eaLnBrk="1" hangingPunct="1">
              <a:spcBef>
                <a:spcPct val="50000"/>
              </a:spcBef>
              <a:buFontTx/>
              <a:buNone/>
            </a:pPr>
            <a:r>
              <a:rPr lang="en-GB" altLang="en-US" sz="2400" b="1" dirty="0">
                <a:latin typeface="Arial"/>
                <a:cs typeface="Arial"/>
              </a:rPr>
              <a:t>You need to stop and think…</a:t>
            </a:r>
          </a:p>
          <a:p>
            <a:pPr algn="ctr" eaLnBrk="1" hangingPunct="1">
              <a:spcBef>
                <a:spcPct val="50000"/>
              </a:spcBef>
              <a:buFontTx/>
              <a:buNone/>
            </a:pPr>
            <a:endParaRPr lang="en-GB" altLang="en-US" sz="100" b="1" dirty="0">
              <a:latin typeface="Arial"/>
              <a:cs typeface="Arial"/>
            </a:endParaRPr>
          </a:p>
          <a:p>
            <a:pPr algn="ctr" eaLnBrk="1" hangingPunct="1">
              <a:spcBef>
                <a:spcPct val="50000"/>
              </a:spcBef>
              <a:buFontTx/>
              <a:buNone/>
            </a:pPr>
            <a:r>
              <a:rPr lang="en-GB" altLang="en-US" sz="2400" b="1" dirty="0">
                <a:latin typeface="Arial"/>
                <a:cs typeface="Arial"/>
              </a:rPr>
              <a:t>And TELL someone!</a:t>
            </a:r>
            <a:endParaRPr lang="en-US" altLang="en-US" sz="2400" b="1" dirty="0">
              <a:latin typeface="Arial"/>
              <a:cs typeface="Arial"/>
            </a:endParaRPr>
          </a:p>
          <a:p>
            <a:pPr eaLnBrk="1" fontAlgn="base" hangingPunct="1">
              <a:spcBef>
                <a:spcPct val="50000"/>
              </a:spcBef>
              <a:spcAft>
                <a:spcPct val="0"/>
              </a:spcAft>
            </a:pPr>
            <a:endParaRPr lang="en-US" sz="2400" b="1" dirty="0">
              <a:solidFill>
                <a:srgbClr val="000000"/>
              </a:solidFill>
              <a:latin typeface="Arial"/>
              <a:cs typeface="Arial"/>
            </a:endParaRPr>
          </a:p>
        </p:txBody>
      </p:sp>
      <p:pic>
        <p:nvPicPr>
          <p:cNvPr id="21" name="Picture 10" descr="notes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948489" y="3267076"/>
            <a:ext cx="764381" cy="7655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11" descr="notes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002067" y="4887517"/>
            <a:ext cx="601265" cy="602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12" descr="duck"/>
          <p:cNvPicPr>
            <a:picLocks noChangeAspect="1" noChangeArrowheads="1"/>
          </p:cNvPicPr>
          <p:nvPr/>
        </p:nvPicPr>
        <p:blipFill>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rot="20989265">
            <a:off x="7002067" y="1376362"/>
            <a:ext cx="592931" cy="425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9" descr="notes 1"/>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002066" y="1701405"/>
            <a:ext cx="551259" cy="726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12" descr="pink bow"/>
          <p:cNvPicPr>
            <a:picLocks noChangeAspect="1" noChangeArrowheads="1"/>
          </p:cNvPicPr>
          <p:nvPr/>
        </p:nvPicPr>
        <p:blipFill>
          <a:blip r:embed="rId6"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2412207" y="1863328"/>
            <a:ext cx="597694" cy="595313"/>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 3"/>
          <p:cNvGrpSpPr/>
          <p:nvPr/>
        </p:nvGrpSpPr>
        <p:grpSpPr>
          <a:xfrm>
            <a:off x="482514" y="587035"/>
            <a:ext cx="2251268" cy="1203114"/>
            <a:chOff x="365935" y="493753"/>
            <a:chExt cx="2484425" cy="1203114"/>
          </a:xfrm>
        </p:grpSpPr>
        <p:pic>
          <p:nvPicPr>
            <p:cNvPr id="26" name="Picture 25"/>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flipH="1">
              <a:off x="365935" y="493753"/>
              <a:ext cx="2484425" cy="1203114"/>
            </a:xfrm>
            <a:prstGeom prst="rect">
              <a:avLst/>
            </a:prstGeom>
          </p:spPr>
        </p:pic>
        <p:sp>
          <p:nvSpPr>
            <p:cNvPr id="29" name="Text Box 8"/>
            <p:cNvSpPr txBox="1">
              <a:spLocks noChangeArrowheads="1"/>
            </p:cNvSpPr>
            <p:nvPr/>
          </p:nvSpPr>
          <p:spPr bwMode="auto">
            <a:xfrm>
              <a:off x="709750" y="751610"/>
              <a:ext cx="202403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spcBef>
                  <a:spcPct val="50000"/>
                </a:spcBef>
                <a:spcAft>
                  <a:spcPct val="0"/>
                </a:spcAft>
              </a:pPr>
              <a:r>
                <a:rPr lang="en-GB" sz="2000" dirty="0">
                  <a:solidFill>
                    <a:schemeClr val="bg1"/>
                  </a:solidFill>
                  <a:latin typeface="Arial"/>
                  <a:cs typeface="Arial"/>
                </a:rPr>
                <a:t>Sing with me!</a:t>
              </a:r>
              <a:endParaRPr lang="en-US" sz="2000" dirty="0">
                <a:solidFill>
                  <a:schemeClr val="bg1"/>
                </a:solidFill>
                <a:latin typeface="Arial"/>
                <a:cs typeface="Arial"/>
              </a:endParaRPr>
            </a:p>
          </p:txBody>
        </p:sp>
      </p:grpSp>
    </p:spTree>
    <p:extLst>
      <p:ext uri="{BB962C8B-B14F-4D97-AF65-F5344CB8AC3E}">
        <p14:creationId xmlns:p14="http://schemas.microsoft.com/office/powerpoint/2010/main" val="177962361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70935" y="1200878"/>
            <a:ext cx="8048446" cy="2325605"/>
          </a:xfrm>
        </p:spPr>
        <p:txBody>
          <a:bodyPr>
            <a:noAutofit/>
          </a:bodyPr>
          <a:lstStyle/>
          <a:p>
            <a:r>
              <a:rPr lang="en-US" sz="2400" dirty="0"/>
              <a:t>Smartie went to find Mummy and Daddy Penguin. He told them about being tricked into watching the scary monster video</a:t>
            </a:r>
            <a:r>
              <a:rPr lang="en-US" sz="2400" dirty="0" smtClean="0"/>
              <a:t>.</a:t>
            </a:r>
            <a:br>
              <a:rPr lang="en-US" sz="2400" dirty="0" smtClean="0"/>
            </a:br>
            <a:r>
              <a:rPr lang="en-US" sz="2400" dirty="0"/>
              <a:t/>
            </a:r>
            <a:br>
              <a:rPr lang="en-US" sz="2400" dirty="0"/>
            </a:br>
            <a:r>
              <a:rPr lang="en-US" sz="2400" dirty="0" smtClean="0"/>
              <a:t>“</a:t>
            </a:r>
            <a:r>
              <a:rPr lang="en-US" sz="2400" dirty="0"/>
              <a:t>Oh Smartie, you are a superstar!” said Mummy Penguin</a:t>
            </a:r>
            <a:r>
              <a:rPr lang="en-US" sz="2400" dirty="0" smtClean="0"/>
              <a:t>.</a:t>
            </a:r>
            <a:br>
              <a:rPr lang="en-US" sz="2400" dirty="0" smtClean="0"/>
            </a:br>
            <a:r>
              <a:rPr lang="en-US" sz="2400" dirty="0"/>
              <a:t/>
            </a:r>
            <a:br>
              <a:rPr lang="en-US" sz="2400" dirty="0"/>
            </a:br>
            <a:r>
              <a:rPr lang="en-US" sz="2400" dirty="0" smtClean="0"/>
              <a:t>“</a:t>
            </a:r>
            <a:r>
              <a:rPr lang="en-US" sz="2400" dirty="0"/>
              <a:t>Your did just the right thing by coming to talk to us, and not trying to feel better all by yourself” said Mummy Penguin.</a:t>
            </a:r>
          </a:p>
        </p:txBody>
      </p:sp>
      <p:grpSp>
        <p:nvGrpSpPr>
          <p:cNvPr id="2" name="Group 1"/>
          <p:cNvGrpSpPr/>
          <p:nvPr/>
        </p:nvGrpSpPr>
        <p:grpSpPr>
          <a:xfrm>
            <a:off x="2128264" y="3669604"/>
            <a:ext cx="4379493" cy="3077765"/>
            <a:chOff x="2563826" y="3299696"/>
            <a:chExt cx="4379493" cy="3077765"/>
          </a:xfrm>
        </p:grpSpPr>
        <p:pic>
          <p:nvPicPr>
            <p:cNvPr id="13" name="Picture 16" descr="Daddy Penguin"/>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563826" y="3299696"/>
              <a:ext cx="1628775" cy="3077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6" descr="Daddy Penguin"/>
            <p:cNvPicPr>
              <a:picLocks noChangeAspect="1" noChangeArrowheads="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4383476" y="3677123"/>
              <a:ext cx="1428750" cy="270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7" descr="Smartie"/>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128931" y="5116829"/>
              <a:ext cx="814388" cy="1125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11" descr="pink bow"/>
            <p:cNvPicPr>
              <a:picLocks noChangeAspect="1" noChangeArrowheads="1"/>
            </p:cNvPicPr>
            <p:nvPr/>
          </p:nvPicPr>
          <p:blipFill>
            <a:blip r:embed="rId5"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4685899" y="3677123"/>
              <a:ext cx="489347" cy="486966"/>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12"/>
            <p:cNvPicPr>
              <a:picLocks noChangeAspect="1" noChangeArrowheads="1"/>
            </p:cNvPicPr>
            <p:nvPr/>
          </p:nvPicPr>
          <p:blipFill>
            <a:blip r:embed="rId6" cstate="screen">
              <a:extLst>
                <a:ext uri="{28A0092B-C50C-407E-A947-70E740481C1C}">
                  <a14:useLocalDpi xmlns:a14="http://schemas.microsoft.com/office/drawing/2010/main"/>
                </a:ext>
              </a:extLst>
            </a:blip>
            <a:stretch>
              <a:fillRect/>
            </a:stretch>
          </p:blipFill>
          <p:spPr bwMode="auto">
            <a:xfrm>
              <a:off x="3236416" y="4050698"/>
              <a:ext cx="593646" cy="269838"/>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18383338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199" y="908621"/>
            <a:ext cx="8272733" cy="2325605"/>
          </a:xfrm>
        </p:spPr>
        <p:txBody>
          <a:bodyPr>
            <a:noAutofit/>
          </a:bodyPr>
          <a:lstStyle/>
          <a:p>
            <a:r>
              <a:rPr lang="en-US" sz="2400" dirty="0"/>
              <a:t>Mummy and Daddy explained to Smartie that lots of people like to share pictures and videos online, but we can’t always see what they are before we watch them.</a:t>
            </a:r>
            <a:br>
              <a:rPr lang="en-US" sz="2400" dirty="0"/>
            </a:br>
            <a:r>
              <a:rPr lang="en-US" sz="2400" dirty="0"/>
              <a:t/>
            </a:r>
            <a:br>
              <a:rPr lang="en-US" sz="2400" dirty="0"/>
            </a:br>
            <a:r>
              <a:rPr lang="en-US" sz="2400" dirty="0"/>
              <a:t>They reminded Smartie not to press on links sent to him by people he doesn’t know, or if he isn’t sure where the link will </a:t>
            </a:r>
            <a:r>
              <a:rPr lang="en-US" sz="2400" dirty="0" smtClean="0"/>
              <a:t/>
            </a:r>
            <a:br>
              <a:rPr lang="en-US" sz="2400" dirty="0" smtClean="0"/>
            </a:br>
            <a:r>
              <a:rPr lang="en-US" sz="2400" dirty="0" smtClean="0"/>
              <a:t>take </a:t>
            </a:r>
            <a:r>
              <a:rPr lang="en-US" sz="2400" dirty="0"/>
              <a:t>him.</a:t>
            </a:r>
          </a:p>
        </p:txBody>
      </p:sp>
      <p:grpSp>
        <p:nvGrpSpPr>
          <p:cNvPr id="4" name="Group 3"/>
          <p:cNvGrpSpPr/>
          <p:nvPr/>
        </p:nvGrpSpPr>
        <p:grpSpPr>
          <a:xfrm>
            <a:off x="2743539" y="3234226"/>
            <a:ext cx="3548329" cy="2015714"/>
            <a:chOff x="3136337" y="2730248"/>
            <a:chExt cx="3548329" cy="2015714"/>
          </a:xfrm>
        </p:grpSpPr>
        <p:pic>
          <p:nvPicPr>
            <p:cNvPr id="9" name="Picture 17" descr="Smartie"/>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5291130" y="2730248"/>
              <a:ext cx="1393536" cy="1925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136337" y="2977142"/>
              <a:ext cx="2159411" cy="1768820"/>
            </a:xfrm>
            <a:prstGeom prst="rect">
              <a:avLst/>
            </a:prstGeom>
          </p:spPr>
        </p:pic>
        <p:pic>
          <p:nvPicPr>
            <p:cNvPr id="11" name="Picture 10"/>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21260756">
              <a:off x="3908329" y="3374889"/>
              <a:ext cx="786938" cy="735134"/>
            </a:xfrm>
            <a:prstGeom prst="rect">
              <a:avLst/>
            </a:prstGeom>
          </p:spPr>
        </p:pic>
      </p:grpSp>
      <p:sp>
        <p:nvSpPr>
          <p:cNvPr id="14" name="Title 2"/>
          <p:cNvSpPr txBox="1">
            <a:spLocks/>
          </p:cNvSpPr>
          <p:nvPr/>
        </p:nvSpPr>
        <p:spPr>
          <a:xfrm>
            <a:off x="457199" y="5438391"/>
            <a:ext cx="8186469" cy="1029294"/>
          </a:xfrm>
          <a:prstGeom prst="rect">
            <a:avLst/>
          </a:prstGeom>
        </p:spPr>
        <p:txBody>
          <a:bodyPr vert="horz" lIns="91440" tIns="45720" rIns="91440" bIns="45720" rtlCol="0" anchor="ctr">
            <a:noAutofit/>
          </a:bodyPr>
          <a:lstStyle>
            <a:lvl1pPr algn="l" defTabSz="457200" rtl="0" eaLnBrk="1" latinLnBrk="0" hangingPunct="1">
              <a:spcBef>
                <a:spcPct val="0"/>
              </a:spcBef>
              <a:buNone/>
              <a:defRPr sz="4400" kern="1200">
                <a:solidFill>
                  <a:srgbClr val="009DE0"/>
                </a:solidFill>
                <a:latin typeface="Arial"/>
                <a:ea typeface="+mj-ea"/>
                <a:cs typeface="Arial"/>
              </a:defRPr>
            </a:lvl1pPr>
          </a:lstStyle>
          <a:p>
            <a:r>
              <a:rPr lang="en-US" sz="2400" dirty="0"/>
              <a:t>Mummy Penguin found a fun website where Smartie could watch lots of monkey videos to help cheer him up.</a:t>
            </a:r>
          </a:p>
        </p:txBody>
      </p:sp>
    </p:spTree>
    <p:extLst>
      <p:ext uri="{BB962C8B-B14F-4D97-AF65-F5344CB8AC3E}">
        <p14:creationId xmlns:p14="http://schemas.microsoft.com/office/powerpoint/2010/main" val="129858392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199" y="908622"/>
            <a:ext cx="7528889" cy="780508"/>
          </a:xfrm>
        </p:spPr>
        <p:txBody>
          <a:bodyPr>
            <a:noAutofit/>
          </a:bodyPr>
          <a:lstStyle/>
          <a:p>
            <a:r>
              <a:rPr lang="en-US" sz="2400" dirty="0"/>
              <a:t>From that day on, Smartie the Penguin always knew how to be safe when looking for pictures and playing on the internet!</a:t>
            </a:r>
          </a:p>
        </p:txBody>
      </p:sp>
      <p:grpSp>
        <p:nvGrpSpPr>
          <p:cNvPr id="8" name="Group 7"/>
          <p:cNvGrpSpPr/>
          <p:nvPr/>
        </p:nvGrpSpPr>
        <p:grpSpPr>
          <a:xfrm>
            <a:off x="1493103" y="2206054"/>
            <a:ext cx="4167032" cy="3948142"/>
            <a:chOff x="2563826" y="3299696"/>
            <a:chExt cx="3248400" cy="3077765"/>
          </a:xfrm>
        </p:grpSpPr>
        <p:pic>
          <p:nvPicPr>
            <p:cNvPr id="12" name="Picture 16" descr="Daddy Penguin"/>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563826" y="3299696"/>
              <a:ext cx="1628775" cy="3077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6" descr="Daddy Penguin"/>
            <p:cNvPicPr>
              <a:picLocks noChangeAspect="1" noChangeArrowheads="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4383476" y="3677123"/>
              <a:ext cx="1428750" cy="270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1" descr="pink bow"/>
            <p:cNvPicPr>
              <a:picLocks noChangeAspect="1" noChangeArrowheads="1"/>
            </p:cNvPicPr>
            <p:nvPr/>
          </p:nvPicPr>
          <p:blipFill>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4685899" y="3677123"/>
              <a:ext cx="489347" cy="486966"/>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2"/>
            <p:cNvPicPr>
              <a:picLocks noChangeAspect="1" noChangeArrowheads="1"/>
            </p:cNvPicPr>
            <p:nvPr/>
          </p:nvPicPr>
          <p:blipFill>
            <a:blip r:embed="rId5">
              <a:extLst>
                <a:ext uri="{28A0092B-C50C-407E-A947-70E740481C1C}">
                  <a14:useLocalDpi xmlns:a14="http://schemas.microsoft.com/office/drawing/2010/main"/>
                </a:ext>
              </a:extLst>
            </a:blip>
            <a:stretch>
              <a:fillRect/>
            </a:stretch>
          </p:blipFill>
          <p:spPr bwMode="auto">
            <a:xfrm>
              <a:off x="3236416" y="4050698"/>
              <a:ext cx="593646" cy="26983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 name="Group 1"/>
          <p:cNvGrpSpPr/>
          <p:nvPr/>
        </p:nvGrpSpPr>
        <p:grpSpPr>
          <a:xfrm>
            <a:off x="5569842" y="4102147"/>
            <a:ext cx="2327672" cy="2107407"/>
            <a:chOff x="5044280" y="4068810"/>
            <a:chExt cx="2327672" cy="2107407"/>
          </a:xfrm>
        </p:grpSpPr>
        <p:pic>
          <p:nvPicPr>
            <p:cNvPr id="18" name="Picture 5" descr="Smartie"/>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6044405" y="4068810"/>
              <a:ext cx="1327547" cy="1834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1" descr="Bea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rot="473582">
              <a:off x="6531370" y="5257054"/>
              <a:ext cx="694134" cy="919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12" descr="cartoon ipad"/>
            <p:cNvPicPr>
              <a:picLocks noChangeAspect="1" noChangeArrowheads="1"/>
            </p:cNvPicPr>
            <p:nvPr/>
          </p:nvPicPr>
          <p:blipFill>
            <a:blip r:embed="rId8"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5044280" y="5155851"/>
              <a:ext cx="1241822" cy="976313"/>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13" descr="cartoon fish"/>
            <p:cNvPicPr>
              <a:picLocks noChangeAspect="1" noChangeArrowheads="1"/>
            </p:cNvPicPr>
            <p:nvPr/>
          </p:nvPicPr>
          <p:blipFill>
            <a:blip r:embed="rId9"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5396705" y="5418980"/>
              <a:ext cx="511969" cy="383381"/>
            </a:xfrm>
            <a:prstGeom prst="rect">
              <a:avLst/>
            </a:prstGeom>
            <a:noFill/>
            <a:extLst>
              <a:ext uri="{909E8E84-426E-40DD-AFC4-6F175D3DCCD1}">
                <a14:hiddenFill xmlns:a14="http://schemas.microsoft.com/office/drawing/2010/main">
                  <a:solidFill>
                    <a:srgbClr val="FFFFFF"/>
                  </a:solidFill>
                </a14:hiddenFill>
              </a:ext>
            </a:extLst>
          </p:spPr>
        </p:pic>
      </p:grpSp>
      <p:pic>
        <p:nvPicPr>
          <p:cNvPr id="22" name="Picture 12" descr="duck"/>
          <p:cNvPicPr>
            <a:picLocks noChangeAspect="1" noChangeArrowheads="1"/>
          </p:cNvPicPr>
          <p:nvPr/>
        </p:nvPicPr>
        <p:blipFill>
          <a:blip r:embed="rId10"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907255" y="5145955"/>
            <a:ext cx="1041893" cy="7456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9228544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17" descr="Smartie"/>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rot="1274687">
            <a:off x="7897780" y="4756153"/>
            <a:ext cx="1024574" cy="1415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2"/>
          <p:cNvSpPr>
            <a:spLocks noGrp="1"/>
          </p:cNvSpPr>
          <p:nvPr>
            <p:ph type="title"/>
          </p:nvPr>
        </p:nvSpPr>
        <p:spPr>
          <a:xfrm>
            <a:off x="1464329" y="908622"/>
            <a:ext cx="5934588" cy="780508"/>
          </a:xfrm>
        </p:spPr>
        <p:txBody>
          <a:bodyPr>
            <a:noAutofit/>
          </a:bodyPr>
          <a:lstStyle/>
          <a:p>
            <a:pPr algn="ctr"/>
            <a:r>
              <a:rPr lang="en-US" sz="2800" dirty="0"/>
              <a:t>What would you do if you saw something scary or </a:t>
            </a:r>
            <a:r>
              <a:rPr lang="en-US" sz="2800" dirty="0" smtClean="0"/>
              <a:t>upsetting on </a:t>
            </a:r>
            <a:r>
              <a:rPr lang="en-US" sz="2800" dirty="0"/>
              <a:t>the internet?</a:t>
            </a:r>
          </a:p>
        </p:txBody>
      </p:sp>
      <p:sp>
        <p:nvSpPr>
          <p:cNvPr id="14" name="Horizontal Scroll 13"/>
          <p:cNvSpPr/>
          <p:nvPr/>
        </p:nvSpPr>
        <p:spPr>
          <a:xfrm>
            <a:off x="902681" y="1628745"/>
            <a:ext cx="6799700" cy="4910078"/>
          </a:xfrm>
          <a:prstGeom prst="horizontalScroll">
            <a:avLst/>
          </a:prstGeom>
          <a:solidFill>
            <a:srgbClr val="009DE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5" name="TextBox 14"/>
          <p:cNvSpPr txBox="1"/>
          <p:nvPr/>
        </p:nvSpPr>
        <p:spPr>
          <a:xfrm>
            <a:off x="1673358" y="2310393"/>
            <a:ext cx="5798744" cy="3554819"/>
          </a:xfrm>
          <a:prstGeom prst="rect">
            <a:avLst/>
          </a:prstGeom>
          <a:noFill/>
        </p:spPr>
        <p:txBody>
          <a:bodyPr wrap="square" rtlCol="0">
            <a:spAutoFit/>
          </a:bodyPr>
          <a:lstStyle/>
          <a:p>
            <a:pPr marL="285750" indent="-285750">
              <a:buFont typeface="Arial" panose="020B0604020202020204" pitchFamily="34" charset="0"/>
              <a:buChar char="•"/>
            </a:pPr>
            <a:r>
              <a:rPr lang="en-GB" sz="2000" dirty="0">
                <a:solidFill>
                  <a:schemeClr val="bg1"/>
                </a:solidFill>
                <a:latin typeface="Arial"/>
                <a:cs typeface="Arial"/>
              </a:rPr>
              <a:t>Turn the </a:t>
            </a:r>
            <a:r>
              <a:rPr lang="en-GB" sz="2000" dirty="0" smtClean="0">
                <a:solidFill>
                  <a:schemeClr val="bg1"/>
                </a:solidFill>
                <a:latin typeface="Arial"/>
                <a:cs typeface="Arial"/>
              </a:rPr>
              <a:t>tablet </a:t>
            </a:r>
            <a:r>
              <a:rPr lang="en-GB" sz="2000" dirty="0">
                <a:solidFill>
                  <a:schemeClr val="bg1"/>
                </a:solidFill>
                <a:latin typeface="Arial"/>
                <a:cs typeface="Arial"/>
              </a:rPr>
              <a:t>down/turn the screen off</a:t>
            </a:r>
          </a:p>
          <a:p>
            <a:pPr marL="171450" indent="-171450">
              <a:buFont typeface="Arial" panose="020B0604020202020204" pitchFamily="34" charset="0"/>
              <a:buChar char="•"/>
            </a:pPr>
            <a:endParaRPr lang="en-GB" sz="800" dirty="0">
              <a:solidFill>
                <a:schemeClr val="bg1"/>
              </a:solidFill>
              <a:latin typeface="Arial"/>
              <a:cs typeface="Arial"/>
            </a:endParaRPr>
          </a:p>
          <a:p>
            <a:pPr marL="285750" indent="-285750">
              <a:buFont typeface="Arial" panose="020B0604020202020204" pitchFamily="34" charset="0"/>
              <a:buChar char="•"/>
            </a:pPr>
            <a:r>
              <a:rPr lang="en-GB" sz="2000" dirty="0">
                <a:solidFill>
                  <a:schemeClr val="bg1"/>
                </a:solidFill>
                <a:latin typeface="Arial"/>
                <a:cs typeface="Arial"/>
              </a:rPr>
              <a:t>Tell somebody</a:t>
            </a:r>
          </a:p>
          <a:p>
            <a:pPr marL="171450" indent="-171450">
              <a:buFont typeface="Arial" panose="020B0604020202020204" pitchFamily="34" charset="0"/>
              <a:buChar char="•"/>
            </a:pPr>
            <a:endParaRPr lang="en-GB" sz="800" dirty="0">
              <a:solidFill>
                <a:schemeClr val="bg1"/>
              </a:solidFill>
              <a:latin typeface="Arial"/>
              <a:cs typeface="Arial"/>
            </a:endParaRPr>
          </a:p>
          <a:p>
            <a:pPr marL="285750" indent="-285750">
              <a:buFont typeface="Arial" panose="020B0604020202020204" pitchFamily="34" charset="0"/>
              <a:buChar char="•"/>
            </a:pPr>
            <a:r>
              <a:rPr lang="en-GB" sz="2000" dirty="0">
                <a:solidFill>
                  <a:schemeClr val="bg1"/>
                </a:solidFill>
                <a:latin typeface="Arial"/>
                <a:cs typeface="Arial"/>
              </a:rPr>
              <a:t>If someone sends you a photo or video, only look if you know and trust that person in the real world</a:t>
            </a:r>
          </a:p>
          <a:p>
            <a:pPr marL="171450" indent="-171450">
              <a:buFont typeface="Arial" panose="020B0604020202020204" pitchFamily="34" charset="0"/>
              <a:buChar char="•"/>
            </a:pPr>
            <a:endParaRPr lang="en-GB" sz="900" dirty="0">
              <a:solidFill>
                <a:schemeClr val="bg1"/>
              </a:solidFill>
              <a:latin typeface="Arial"/>
              <a:cs typeface="Arial"/>
            </a:endParaRPr>
          </a:p>
          <a:p>
            <a:pPr marL="285750" indent="-285750">
              <a:buFont typeface="Arial" panose="020B0604020202020204" pitchFamily="34" charset="0"/>
              <a:buChar char="•"/>
            </a:pPr>
            <a:r>
              <a:rPr lang="en-GB" sz="2000" dirty="0">
                <a:solidFill>
                  <a:schemeClr val="bg1"/>
                </a:solidFill>
                <a:latin typeface="Arial"/>
                <a:cs typeface="Arial"/>
              </a:rPr>
              <a:t>Don’t ignore it</a:t>
            </a:r>
          </a:p>
          <a:p>
            <a:pPr marL="171450" indent="-171450">
              <a:buFont typeface="Arial" panose="020B0604020202020204" pitchFamily="34" charset="0"/>
              <a:buChar char="•"/>
            </a:pPr>
            <a:endParaRPr lang="en-GB" sz="1000" dirty="0">
              <a:solidFill>
                <a:schemeClr val="bg1"/>
              </a:solidFill>
              <a:latin typeface="Arial"/>
              <a:cs typeface="Arial"/>
            </a:endParaRPr>
          </a:p>
          <a:p>
            <a:pPr marL="285750" indent="-285750">
              <a:buFont typeface="Arial" panose="020B0604020202020204" pitchFamily="34" charset="0"/>
              <a:buChar char="•"/>
            </a:pPr>
            <a:r>
              <a:rPr lang="en-GB" sz="2000" dirty="0">
                <a:solidFill>
                  <a:schemeClr val="bg1"/>
                </a:solidFill>
                <a:latin typeface="Arial"/>
                <a:cs typeface="Arial"/>
              </a:rPr>
              <a:t>Don’t show a friend, they might get upset too</a:t>
            </a:r>
          </a:p>
          <a:p>
            <a:pPr marL="171450" indent="-171450">
              <a:buFont typeface="Arial" panose="020B0604020202020204" pitchFamily="34" charset="0"/>
              <a:buChar char="•"/>
            </a:pPr>
            <a:endParaRPr lang="en-GB" sz="1000" dirty="0">
              <a:solidFill>
                <a:schemeClr val="bg1"/>
              </a:solidFill>
              <a:latin typeface="Arial"/>
              <a:cs typeface="Arial"/>
            </a:endParaRPr>
          </a:p>
          <a:p>
            <a:pPr marL="285750" indent="-285750">
              <a:buFont typeface="Arial" panose="020B0604020202020204" pitchFamily="34" charset="0"/>
              <a:buChar char="•"/>
            </a:pPr>
            <a:r>
              <a:rPr lang="en-GB" sz="2000" dirty="0">
                <a:solidFill>
                  <a:schemeClr val="bg1"/>
                </a:solidFill>
                <a:latin typeface="Arial"/>
                <a:cs typeface="Arial"/>
              </a:rPr>
              <a:t>If you are still upset a few days later, go and talk to someone again</a:t>
            </a:r>
          </a:p>
        </p:txBody>
      </p:sp>
    </p:spTree>
    <p:extLst>
      <p:ext uri="{BB962C8B-B14F-4D97-AF65-F5344CB8AC3E}">
        <p14:creationId xmlns:p14="http://schemas.microsoft.com/office/powerpoint/2010/main" val="55567620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7626" y="4828835"/>
            <a:ext cx="9122615" cy="2048215"/>
          </a:xfrm>
          <a:prstGeom prst="rect">
            <a:avLst/>
          </a:prstGeom>
        </p:spPr>
      </p:pic>
      <p:sp>
        <p:nvSpPr>
          <p:cNvPr id="5" name="TextBox 4"/>
          <p:cNvSpPr txBox="1"/>
          <p:nvPr/>
        </p:nvSpPr>
        <p:spPr>
          <a:xfrm>
            <a:off x="884029" y="609096"/>
            <a:ext cx="7286160" cy="1692771"/>
          </a:xfrm>
          <a:prstGeom prst="rect">
            <a:avLst/>
          </a:prstGeom>
          <a:noFill/>
        </p:spPr>
        <p:txBody>
          <a:bodyPr wrap="square" rtlCol="0">
            <a:spAutoFit/>
          </a:bodyPr>
          <a:lstStyle/>
          <a:p>
            <a:pPr algn="ctr"/>
            <a:r>
              <a:rPr lang="en-GB" sz="3200" dirty="0">
                <a:solidFill>
                  <a:srgbClr val="009DE0"/>
                </a:solidFill>
                <a:latin typeface="Arial"/>
                <a:cs typeface="Arial"/>
              </a:rPr>
              <a:t>We are celebrating Safer Internet Day!</a:t>
            </a:r>
          </a:p>
          <a:p>
            <a:endParaRPr lang="en-GB" sz="2400" dirty="0">
              <a:latin typeface="Arial"/>
              <a:cs typeface="Arial"/>
            </a:endParaRPr>
          </a:p>
          <a:p>
            <a:pPr algn="ctr"/>
            <a:r>
              <a:rPr lang="en-GB" sz="2400" dirty="0">
                <a:latin typeface="Arial"/>
                <a:cs typeface="Arial"/>
              </a:rPr>
              <a:t>Today we will be doing some more fun </a:t>
            </a:r>
            <a:r>
              <a:rPr lang="en-GB" sz="2400" dirty="0" smtClean="0">
                <a:latin typeface="Arial"/>
                <a:cs typeface="Arial"/>
              </a:rPr>
              <a:t/>
            </a:r>
            <a:br>
              <a:rPr lang="en-GB" sz="2400" dirty="0" smtClean="0">
                <a:latin typeface="Arial"/>
                <a:cs typeface="Arial"/>
              </a:rPr>
            </a:br>
            <a:r>
              <a:rPr lang="en-GB" sz="2400" dirty="0" smtClean="0">
                <a:latin typeface="Arial"/>
                <a:cs typeface="Arial"/>
              </a:rPr>
              <a:t>Safer </a:t>
            </a:r>
            <a:r>
              <a:rPr lang="en-GB" sz="2400" dirty="0">
                <a:latin typeface="Arial"/>
                <a:cs typeface="Arial"/>
              </a:rPr>
              <a:t>Internet Day activities.</a:t>
            </a:r>
          </a:p>
        </p:txBody>
      </p:sp>
      <p:sp>
        <p:nvSpPr>
          <p:cNvPr id="6" name="TextBox 5"/>
          <p:cNvSpPr txBox="1"/>
          <p:nvPr/>
        </p:nvSpPr>
        <p:spPr>
          <a:xfrm>
            <a:off x="109330" y="4991594"/>
            <a:ext cx="8337617" cy="1446550"/>
          </a:xfrm>
          <a:prstGeom prst="rect">
            <a:avLst/>
          </a:prstGeom>
          <a:noFill/>
        </p:spPr>
        <p:txBody>
          <a:bodyPr wrap="square" rtlCol="0">
            <a:spAutoFit/>
          </a:bodyPr>
          <a:lstStyle/>
          <a:p>
            <a:pPr algn="ctr"/>
            <a:r>
              <a:rPr lang="en-GB" sz="2200" dirty="0" smtClean="0">
                <a:solidFill>
                  <a:schemeClr val="bg1"/>
                </a:solidFill>
                <a:latin typeface="Arial"/>
                <a:cs typeface="Arial"/>
              </a:rPr>
              <a:t>When you go home today, why don’t you teach your family or friends all about Smartie and the good advice you gave him?</a:t>
            </a:r>
          </a:p>
          <a:p>
            <a:endParaRPr lang="en-GB" sz="2200" dirty="0">
              <a:solidFill>
                <a:schemeClr val="bg1"/>
              </a:solidFill>
              <a:latin typeface="Arial"/>
              <a:cs typeface="Arial"/>
            </a:endParaRPr>
          </a:p>
          <a:p>
            <a:r>
              <a:rPr lang="en-GB" sz="2200" dirty="0" smtClean="0">
                <a:solidFill>
                  <a:schemeClr val="bg1"/>
                </a:solidFill>
                <a:latin typeface="Arial"/>
                <a:cs typeface="Arial"/>
              </a:rPr>
              <a:t>You can find more Smartie stories on the </a:t>
            </a:r>
            <a:r>
              <a:rPr lang="en-GB" sz="2200" dirty="0" err="1" smtClean="0">
                <a:solidFill>
                  <a:schemeClr val="bg1"/>
                </a:solidFill>
                <a:latin typeface="Arial"/>
                <a:cs typeface="Arial"/>
              </a:rPr>
              <a:t>Childnet</a:t>
            </a:r>
            <a:r>
              <a:rPr lang="en-GB" sz="2200" dirty="0" smtClean="0">
                <a:solidFill>
                  <a:schemeClr val="bg1"/>
                </a:solidFill>
                <a:latin typeface="Arial"/>
                <a:cs typeface="Arial"/>
              </a:rPr>
              <a:t> website.</a:t>
            </a:r>
            <a:endParaRPr lang="en-GB" sz="2200" dirty="0">
              <a:solidFill>
                <a:schemeClr val="bg1"/>
              </a:solidFill>
              <a:latin typeface="Arial"/>
              <a:cs typeface="Arial"/>
            </a:endParaRPr>
          </a:p>
        </p:txBody>
      </p:sp>
      <p:pic>
        <p:nvPicPr>
          <p:cNvPr id="7" name="Picture 6" descr="Smartie"/>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394420" y="2330738"/>
            <a:ext cx="1660755" cy="2295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SID-logo.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279522" y="2330738"/>
            <a:ext cx="3761380" cy="2245569"/>
          </a:xfrm>
          <a:prstGeom prst="rect">
            <a:avLst/>
          </a:prstGeom>
        </p:spPr>
      </p:pic>
    </p:spTree>
    <p:extLst>
      <p:ext uri="{BB962C8B-B14F-4D97-AF65-F5344CB8AC3E}">
        <p14:creationId xmlns:p14="http://schemas.microsoft.com/office/powerpoint/2010/main" val="33163429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p:cNvGrpSpPr/>
          <p:nvPr/>
        </p:nvGrpSpPr>
        <p:grpSpPr>
          <a:xfrm>
            <a:off x="0" y="0"/>
            <a:ext cx="10025063" cy="6858000"/>
            <a:chOff x="0" y="0"/>
            <a:chExt cx="10025063" cy="6858000"/>
          </a:xfrm>
        </p:grpSpPr>
        <p:sp>
          <p:nvSpPr>
            <p:cNvPr id="17" name="Rectangle 6"/>
            <p:cNvSpPr txBox="1">
              <a:spLocks noChangeArrowheads="1"/>
            </p:cNvSpPr>
            <p:nvPr/>
          </p:nvSpPr>
          <p:spPr>
            <a:xfrm>
              <a:off x="6553200" y="6245225"/>
              <a:ext cx="2133600" cy="476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marL="0" algn="l" defTabSz="457200" rtl="0" eaLnBrk="1" latinLnBrk="0" hangingPunct="1">
                <a:spcBef>
                  <a:spcPct val="20000"/>
                </a:spcBef>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Arial" panose="020B0604020202020204" pitchFamily="34" charset="0"/>
                </a:defRPr>
              </a:lvl6pPr>
              <a:lvl7pPr marL="2971800" indent="-228600" algn="l" defTabSz="457200"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Arial" panose="020B0604020202020204" pitchFamily="34" charset="0"/>
                </a:defRPr>
              </a:lvl7pPr>
              <a:lvl8pPr marL="3429000" indent="-228600" algn="l" defTabSz="457200"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Arial" panose="020B0604020202020204" pitchFamily="34" charset="0"/>
                </a:defRPr>
              </a:lvl8pPr>
              <a:lvl9pPr marL="3886200" indent="-228600" algn="l" defTabSz="457200"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Arial" panose="020B0604020202020204" pitchFamily="34" charset="0"/>
                </a:defRPr>
              </a:lvl9pPr>
            </a:lstStyle>
            <a:p>
              <a:pPr>
                <a:spcBef>
                  <a:spcPct val="0"/>
                </a:spcBef>
                <a:buFontTx/>
                <a:buNone/>
              </a:pPr>
              <a:fld id="{3343D236-2726-4F97-AB90-9371AF29023D}" type="slidenum">
                <a:rPr lang="en-US" altLang="en-US" sz="1400" smtClean="0">
                  <a:solidFill>
                    <a:srgbClr val="000000"/>
                  </a:solidFill>
                </a:rPr>
                <a:pPr>
                  <a:spcBef>
                    <a:spcPct val="0"/>
                  </a:spcBef>
                  <a:buFontTx/>
                  <a:buNone/>
                </a:pPr>
                <a:t>2</a:t>
              </a:fld>
              <a:endParaRPr lang="en-US" altLang="en-US" sz="1400" smtClean="0">
                <a:solidFill>
                  <a:srgbClr val="000000"/>
                </a:solidFill>
              </a:endParaRPr>
            </a:p>
          </p:txBody>
        </p:sp>
        <p:pic>
          <p:nvPicPr>
            <p:cNvPr id="18" name="Picture 33" descr="octonauts"/>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5148263" y="5232400"/>
              <a:ext cx="2160587" cy="1398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37" descr="MSP"/>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804025" y="1773238"/>
              <a:ext cx="2136775" cy="1841500"/>
            </a:xfrm>
            <a:prstGeom prst="rect">
              <a:avLst/>
            </a:prstGeom>
            <a:noFill/>
            <a:ln w="28575">
              <a:solidFill>
                <a:srgbClr val="FF00FF"/>
              </a:solidFill>
              <a:miter lim="800000"/>
              <a:headEnd/>
              <a:tailEnd/>
            </a:ln>
            <a:extLst>
              <a:ext uri="{909E8E84-426E-40DD-AFC4-6F175D3DCCD1}">
                <a14:hiddenFill xmlns:a14="http://schemas.microsoft.com/office/drawing/2010/main">
                  <a:solidFill>
                    <a:srgbClr val="FFFFFF"/>
                  </a:solidFill>
                </a14:hiddenFill>
              </a:ext>
            </a:extLst>
          </p:spPr>
        </p:pic>
        <p:pic>
          <p:nvPicPr>
            <p:cNvPr id="20" name="Picture 36" descr="nick jr"/>
            <p:cNvPicPr>
              <a:picLocks noChangeAspect="1" noChangeArrowheads="1"/>
            </p:cNvPicPr>
            <p:nvPr/>
          </p:nvPicPr>
          <p:blipFill>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0" y="3500438"/>
              <a:ext cx="3276600" cy="184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30" descr="peppa pi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323850" y="765175"/>
              <a:ext cx="2840038" cy="159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2" descr="Milkshake1"/>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2555875" y="188913"/>
              <a:ext cx="1644650" cy="1274762"/>
            </a:xfrm>
            <a:prstGeom prst="rect">
              <a:avLst/>
            </a:prstGeom>
            <a:noFill/>
            <a:ln w="38100">
              <a:solidFill>
                <a:srgbClr val="FF9933"/>
              </a:solidFill>
              <a:miter lim="800000"/>
              <a:headEnd/>
              <a:tailEnd/>
            </a:ln>
            <a:extLst>
              <a:ext uri="{909E8E84-426E-40DD-AFC4-6F175D3DCCD1}">
                <a14:hiddenFill xmlns:a14="http://schemas.microsoft.com/office/drawing/2010/main">
                  <a:solidFill>
                    <a:srgbClr val="FFFFFF"/>
                  </a:solidFill>
                </a14:hiddenFill>
              </a:ext>
            </a:extLst>
          </p:spPr>
        </p:pic>
        <p:pic>
          <p:nvPicPr>
            <p:cNvPr id="23" name="Picture 3" descr="club-penguin-birthday-items"/>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rot="21297241">
              <a:off x="7235825" y="3789363"/>
              <a:ext cx="1576388" cy="1655762"/>
            </a:xfrm>
            <a:prstGeom prst="rect">
              <a:avLst/>
            </a:prstGeom>
            <a:noFill/>
            <a:ln w="38100">
              <a:solidFill>
                <a:srgbClr val="9900FF"/>
              </a:solidFill>
              <a:miter lim="800000"/>
              <a:headEnd/>
              <a:tailEnd/>
            </a:ln>
            <a:extLst>
              <a:ext uri="{909E8E84-426E-40DD-AFC4-6F175D3DCCD1}">
                <a14:hiddenFill xmlns:a14="http://schemas.microsoft.com/office/drawing/2010/main">
                  <a:solidFill>
                    <a:srgbClr val="FFFFFF"/>
                  </a:solidFill>
                </a14:hiddenFill>
              </a:ext>
            </a:extLst>
          </p:spPr>
        </p:pic>
        <p:pic>
          <p:nvPicPr>
            <p:cNvPr id="24" name="Picture 8" descr="16966_moshi"/>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3924300" y="836613"/>
              <a:ext cx="1303338" cy="1041400"/>
            </a:xfrm>
            <a:prstGeom prst="rect">
              <a:avLst/>
            </a:prstGeom>
            <a:noFill/>
            <a:ln w="38100">
              <a:solidFill>
                <a:schemeClr val="folHlink"/>
              </a:solidFill>
              <a:miter lim="800000"/>
              <a:headEnd/>
              <a:tailEnd/>
            </a:ln>
            <a:extLst>
              <a:ext uri="{909E8E84-426E-40DD-AFC4-6F175D3DCCD1}">
                <a14:hiddenFill xmlns:a14="http://schemas.microsoft.com/office/drawing/2010/main">
                  <a:solidFill>
                    <a:srgbClr val="FFFFFF"/>
                  </a:solidFill>
                </a14:hiddenFill>
              </a:ext>
            </a:extLst>
          </p:spPr>
        </p:pic>
        <p:pic>
          <p:nvPicPr>
            <p:cNvPr id="25" name="Picture 13">
              <a:hlinkClick r:id="rId9" action="ppaction://hlinkfile"/>
            </p:cNvPr>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269875" y="3268663"/>
              <a:ext cx="1428750" cy="692150"/>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26" name="Picture 27" descr="http://t1.gstatic.com/images?q=tbn:P36hauUiDOR20M:http://booyahblog.files.wordpress.com/2008/11/beertjesweblogscreenshot-2008-05-05-12.jpg">
              <a:hlinkClick r:id="rId11"/>
            </p:cNvPr>
            <p:cNvPicPr>
              <a:picLocks noChangeAspect="1" noChangeArrowheads="1"/>
            </p:cNvPicPr>
            <p:nvPr/>
          </p:nvPicPr>
          <p:blipFill>
            <a:blip r:embed="rId12">
              <a:extLst>
                <a:ext uri="{28A0092B-C50C-407E-A947-70E740481C1C}">
                  <a14:useLocalDpi xmlns:a14="http://schemas.microsoft.com/office/drawing/2010/main"/>
                </a:ext>
              </a:extLst>
            </a:blip>
            <a:srcRect/>
            <a:stretch>
              <a:fillRect/>
            </a:stretch>
          </p:blipFill>
          <p:spPr bwMode="auto">
            <a:xfrm>
              <a:off x="179388" y="1989138"/>
              <a:ext cx="1181100" cy="109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6"/>
            <p:cNvPicPr>
              <a:picLocks noChangeAspect="1" noChangeArrowheads="1"/>
            </p:cNvPicPr>
            <p:nvPr/>
          </p:nvPicPr>
          <p:blipFill>
            <a:blip r:embed="rId13" cstate="screen">
              <a:extLst>
                <a:ext uri="{28A0092B-C50C-407E-A947-70E740481C1C}">
                  <a14:useLocalDpi xmlns:a14="http://schemas.microsoft.com/office/drawing/2010/main"/>
                </a:ext>
              </a:extLst>
            </a:blip>
            <a:srcRect/>
            <a:stretch>
              <a:fillRect/>
            </a:stretch>
          </p:blipFill>
          <p:spPr bwMode="auto">
            <a:xfrm rot="20905692">
              <a:off x="1930400" y="3021013"/>
              <a:ext cx="811213" cy="906462"/>
            </a:xfrm>
            <a:prstGeom prst="rect">
              <a:avLst/>
            </a:prstGeom>
            <a:noFill/>
            <a:ln w="38100">
              <a:solidFill>
                <a:srgbClr val="333399"/>
              </a:solidFill>
              <a:miter lim="800000"/>
              <a:headEnd/>
              <a:tailEnd/>
            </a:ln>
            <a:extLst>
              <a:ext uri="{909E8E84-426E-40DD-AFC4-6F175D3DCCD1}">
                <a14:hiddenFill xmlns:a14="http://schemas.microsoft.com/office/drawing/2010/main">
                  <a:solidFill>
                    <a:srgbClr val="FFFFFF"/>
                  </a:solidFill>
                </a14:hiddenFill>
              </a:ext>
            </a:extLst>
          </p:spPr>
        </p:pic>
        <p:pic>
          <p:nvPicPr>
            <p:cNvPr id="28" name="Picture 16"/>
            <p:cNvPicPr>
              <a:picLocks noChangeAspect="1" noChangeArrowheads="1"/>
            </p:cNvPicPr>
            <p:nvPr/>
          </p:nvPicPr>
          <p:blipFill>
            <a:blip r:embed="rId14" cstate="screen">
              <a:extLst>
                <a:ext uri="{28A0092B-C50C-407E-A947-70E740481C1C}">
                  <a14:useLocalDpi xmlns:a14="http://schemas.microsoft.com/office/drawing/2010/main"/>
                </a:ext>
              </a:extLst>
            </a:blip>
            <a:srcRect/>
            <a:stretch>
              <a:fillRect/>
            </a:stretch>
          </p:blipFill>
          <p:spPr bwMode="auto">
            <a:xfrm>
              <a:off x="1476375" y="2368550"/>
              <a:ext cx="1200150" cy="392113"/>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29" name="Picture 31" descr="See full size image">
              <a:hlinkClick r:id="rId15"/>
            </p:cNvPr>
            <p:cNvPicPr>
              <a:picLocks noChangeAspect="1" noChangeArrowheads="1"/>
            </p:cNvPicPr>
            <p:nvPr/>
          </p:nvPicPr>
          <p:blipFill>
            <a:blip r:embed="rId16">
              <a:extLst>
                <a:ext uri="{28A0092B-C50C-407E-A947-70E740481C1C}">
                  <a14:useLocalDpi xmlns:a14="http://schemas.microsoft.com/office/drawing/2010/main"/>
                </a:ext>
              </a:extLst>
            </a:blip>
            <a:srcRect/>
            <a:stretch>
              <a:fillRect/>
            </a:stretch>
          </p:blipFill>
          <p:spPr bwMode="auto">
            <a:xfrm>
              <a:off x="5795963" y="1125538"/>
              <a:ext cx="1687512" cy="900112"/>
            </a:xfrm>
            <a:prstGeom prst="rect">
              <a:avLst/>
            </a:prstGeom>
            <a:noFill/>
            <a:ln w="38100">
              <a:solidFill>
                <a:srgbClr val="FFFFCC"/>
              </a:solidFill>
              <a:miter lim="800000"/>
              <a:headEnd/>
              <a:tailEnd/>
            </a:ln>
            <a:extLst>
              <a:ext uri="{909E8E84-426E-40DD-AFC4-6F175D3DCCD1}">
                <a14:hiddenFill xmlns:a14="http://schemas.microsoft.com/office/drawing/2010/main">
                  <a:solidFill>
                    <a:srgbClr val="FFFFFF"/>
                  </a:solidFill>
                </a14:hiddenFill>
              </a:ext>
            </a:extLst>
          </p:spPr>
        </p:pic>
        <p:pic>
          <p:nvPicPr>
            <p:cNvPr id="30" name="Picture 22" descr="LEGO"/>
            <p:cNvPicPr>
              <a:picLocks noChangeAspect="1" noChangeArrowheads="1"/>
            </p:cNvPicPr>
            <p:nvPr/>
          </p:nvPicPr>
          <p:blipFill>
            <a:blip r:embed="rId17">
              <a:extLst>
                <a:ext uri="{28A0092B-C50C-407E-A947-70E740481C1C}">
                  <a14:useLocalDpi xmlns:a14="http://schemas.microsoft.com/office/drawing/2010/main"/>
                </a:ext>
              </a:extLst>
            </a:blip>
            <a:srcRect/>
            <a:stretch>
              <a:fillRect/>
            </a:stretch>
          </p:blipFill>
          <p:spPr bwMode="auto">
            <a:xfrm>
              <a:off x="250825" y="4941888"/>
              <a:ext cx="792163"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25" descr="sesame street"/>
            <p:cNvPicPr>
              <a:picLocks noChangeAspect="1" noChangeArrowheads="1"/>
            </p:cNvPicPr>
            <p:nvPr/>
          </p:nvPicPr>
          <p:blipFill>
            <a:blip r:embed="rId18" cstate="screen">
              <a:clrChange>
                <a:clrFrom>
                  <a:srgbClr val="FFFFFB"/>
                </a:clrFrom>
                <a:clrTo>
                  <a:srgbClr val="FFFFFB">
                    <a:alpha val="0"/>
                  </a:srgbClr>
                </a:clrTo>
              </a:clrChange>
              <a:extLst>
                <a:ext uri="{28A0092B-C50C-407E-A947-70E740481C1C}">
                  <a14:useLocalDpi xmlns:a14="http://schemas.microsoft.com/office/drawing/2010/main"/>
                </a:ext>
              </a:extLst>
            </a:blip>
            <a:srcRect/>
            <a:stretch>
              <a:fillRect/>
            </a:stretch>
          </p:blipFill>
          <p:spPr bwMode="auto">
            <a:xfrm>
              <a:off x="5651500" y="3644900"/>
              <a:ext cx="1309688" cy="158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26" descr="gruffalo"/>
            <p:cNvPicPr>
              <a:picLocks noChangeAspect="1" noChangeArrowheads="1"/>
            </p:cNvPicPr>
            <p:nvPr/>
          </p:nvPicPr>
          <p:blipFill>
            <a:blip r:embed="rId19">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79388" y="5445125"/>
              <a:ext cx="1271587" cy="141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19" descr="miniclip3"/>
            <p:cNvPicPr>
              <a:picLocks noChangeAspect="1" noChangeArrowheads="1"/>
            </p:cNvPicPr>
            <p:nvPr/>
          </p:nvPicPr>
          <p:blipFill>
            <a:blip r:embed="rId20" cstate="screen">
              <a:extLst>
                <a:ext uri="{28A0092B-C50C-407E-A947-70E740481C1C}">
                  <a14:useLocalDpi xmlns:a14="http://schemas.microsoft.com/office/drawing/2010/main"/>
                </a:ext>
              </a:extLst>
            </a:blip>
            <a:srcRect/>
            <a:stretch>
              <a:fillRect/>
            </a:stretch>
          </p:blipFill>
          <p:spPr bwMode="auto">
            <a:xfrm rot="968015">
              <a:off x="6084888" y="3141663"/>
              <a:ext cx="1539875" cy="561975"/>
            </a:xfrm>
            <a:prstGeom prst="rect">
              <a:avLst/>
            </a:prstGeom>
            <a:noFill/>
            <a:ln w="38100">
              <a:solidFill>
                <a:srgbClr val="FFCC00"/>
              </a:solidFill>
              <a:miter lim="800000"/>
              <a:headEnd/>
              <a:tailEnd/>
            </a:ln>
            <a:extLst>
              <a:ext uri="{909E8E84-426E-40DD-AFC4-6F175D3DCCD1}">
                <a14:hiddenFill xmlns:a14="http://schemas.microsoft.com/office/drawing/2010/main">
                  <a:solidFill>
                    <a:srgbClr val="FFFFFF"/>
                  </a:solidFill>
                </a14:hiddenFill>
              </a:ext>
            </a:extLst>
          </p:spPr>
        </p:pic>
        <p:pic>
          <p:nvPicPr>
            <p:cNvPr id="34" name="Picture 32" descr="mini"/>
            <p:cNvPicPr>
              <a:picLocks noChangeAspect="1" noChangeArrowheads="1"/>
            </p:cNvPicPr>
            <p:nvPr/>
          </p:nvPicPr>
          <p:blipFill>
            <a:blip r:embed="rId21"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6300788" y="4762500"/>
              <a:ext cx="3724275" cy="209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Picture 34" descr="animal jam"/>
            <p:cNvPicPr>
              <a:picLocks noChangeAspect="1" noChangeArrowheads="1"/>
            </p:cNvPicPr>
            <p:nvPr/>
          </p:nvPicPr>
          <p:blipFill>
            <a:blip r:embed="rId22">
              <a:extLst>
                <a:ext uri="{28A0092B-C50C-407E-A947-70E740481C1C}">
                  <a14:useLocalDpi xmlns:a14="http://schemas.microsoft.com/office/drawing/2010/main"/>
                </a:ext>
              </a:extLst>
            </a:blip>
            <a:srcRect/>
            <a:stretch>
              <a:fillRect/>
            </a:stretch>
          </p:blipFill>
          <p:spPr bwMode="auto">
            <a:xfrm>
              <a:off x="0" y="0"/>
              <a:ext cx="1908175" cy="1125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 name="Picture 35" descr="dora"/>
            <p:cNvPicPr>
              <a:picLocks noChangeAspect="1" noChangeArrowheads="1"/>
            </p:cNvPicPr>
            <p:nvPr/>
          </p:nvPicPr>
          <p:blipFill>
            <a:blip r:embed="rId2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6916738" y="188913"/>
              <a:ext cx="2227262" cy="139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 name="Picture 38" descr="PSV"/>
            <p:cNvPicPr>
              <a:picLocks noChangeAspect="1" noChangeArrowheads="1"/>
            </p:cNvPicPr>
            <p:nvPr/>
          </p:nvPicPr>
          <p:blipFill>
            <a:blip r:embed="rId24"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3419475" y="5805488"/>
              <a:ext cx="1727200" cy="874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 name="Picture 39" descr="dsi"/>
            <p:cNvPicPr>
              <a:picLocks noChangeAspect="1" noChangeArrowheads="1"/>
            </p:cNvPicPr>
            <p:nvPr/>
          </p:nvPicPr>
          <p:blipFill>
            <a:blip r:embed="rId25" cstate="screen">
              <a:extLst>
                <a:ext uri="{28A0092B-C50C-407E-A947-70E740481C1C}">
                  <a14:useLocalDpi xmlns:a14="http://schemas.microsoft.com/office/drawing/2010/main"/>
                </a:ext>
              </a:extLst>
            </a:blip>
            <a:srcRect/>
            <a:stretch>
              <a:fillRect/>
            </a:stretch>
          </p:blipFill>
          <p:spPr bwMode="auto">
            <a:xfrm>
              <a:off x="1403350" y="4868863"/>
              <a:ext cx="1944688" cy="176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Picture 12"/>
            <p:cNvPicPr>
              <a:picLocks noChangeAspect="1" noChangeArrowheads="1"/>
            </p:cNvPicPr>
            <p:nvPr/>
          </p:nvPicPr>
          <p:blipFill>
            <a:blip r:embed="rId26" cstate="screen">
              <a:extLst>
                <a:ext uri="{28A0092B-C50C-407E-A947-70E740481C1C}">
                  <a14:useLocalDpi xmlns:a14="http://schemas.microsoft.com/office/drawing/2010/main"/>
                </a:ext>
              </a:extLst>
            </a:blip>
            <a:srcRect/>
            <a:stretch>
              <a:fillRect/>
            </a:stretch>
          </p:blipFill>
          <p:spPr bwMode="auto">
            <a:xfrm>
              <a:off x="3429000" y="3881438"/>
              <a:ext cx="2017713" cy="879475"/>
            </a:xfrm>
            <a:prstGeom prst="rect">
              <a:avLst/>
            </a:prstGeom>
            <a:noFill/>
            <a:ln w="57150">
              <a:solidFill>
                <a:srgbClr val="0099FF"/>
              </a:solidFill>
              <a:miter lim="800000"/>
              <a:headEnd/>
              <a:tailEnd/>
            </a:ln>
            <a:extLst>
              <a:ext uri="{909E8E84-426E-40DD-AFC4-6F175D3DCCD1}">
                <a14:hiddenFill xmlns:a14="http://schemas.microsoft.com/office/drawing/2010/main">
                  <a:solidFill>
                    <a:srgbClr val="FFFFFF"/>
                  </a:solidFill>
                </a14:hiddenFill>
              </a:ext>
            </a:extLst>
          </p:spPr>
        </p:pic>
        <p:pic>
          <p:nvPicPr>
            <p:cNvPr id="40" name="Picture 1"/>
            <p:cNvPicPr>
              <a:picLocks noChangeAspect="1"/>
            </p:cNvPicPr>
            <p:nvPr/>
          </p:nvPicPr>
          <p:blipFill>
            <a:blip r:embed="rId27">
              <a:extLst>
                <a:ext uri="{28A0092B-C50C-407E-A947-70E740481C1C}">
                  <a14:useLocalDpi xmlns:a14="http://schemas.microsoft.com/office/drawing/2010/main"/>
                </a:ext>
              </a:extLst>
            </a:blip>
            <a:srcRect/>
            <a:stretch>
              <a:fillRect/>
            </a:stretch>
          </p:blipFill>
          <p:spPr bwMode="auto">
            <a:xfrm>
              <a:off x="4519613" y="69850"/>
              <a:ext cx="2365375"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 name="Picture 1"/>
            <p:cNvPicPr>
              <a:picLocks noChangeAspect="1"/>
            </p:cNvPicPr>
            <p:nvPr/>
          </p:nvPicPr>
          <p:blipFill>
            <a:blip r:embed="rId28" cstate="screen">
              <a:extLst>
                <a:ext uri="{28A0092B-C50C-407E-A947-70E740481C1C}">
                  <a14:useLocalDpi xmlns:a14="http://schemas.microsoft.com/office/drawing/2010/main"/>
                </a:ext>
              </a:extLst>
            </a:blip>
            <a:srcRect/>
            <a:stretch>
              <a:fillRect/>
            </a:stretch>
          </p:blipFill>
          <p:spPr bwMode="auto">
            <a:xfrm rot="21083678">
              <a:off x="3835400" y="4949825"/>
              <a:ext cx="1301750"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 name="Content Placeholder 5"/>
          <p:cNvSpPr>
            <a:spLocks noGrp="1"/>
          </p:cNvSpPr>
          <p:nvPr>
            <p:ph idx="1"/>
          </p:nvPr>
        </p:nvSpPr>
        <p:spPr>
          <a:xfrm>
            <a:off x="3126140" y="2064459"/>
            <a:ext cx="3211836" cy="732659"/>
          </a:xfrm>
        </p:spPr>
        <p:txBody>
          <a:bodyPr>
            <a:noAutofit/>
          </a:bodyPr>
          <a:lstStyle/>
          <a:p>
            <a:pPr marL="0" indent="0">
              <a:buNone/>
            </a:pPr>
            <a:r>
              <a:rPr lang="en-US" sz="4800" b="1" dirty="0" smtClean="0">
                <a:solidFill>
                  <a:srgbClr val="009DE0"/>
                </a:solidFill>
              </a:rPr>
              <a:t>You might like </a:t>
            </a:r>
            <a:r>
              <a:rPr lang="mr-IN" sz="4800" b="1" dirty="0" smtClean="0">
                <a:solidFill>
                  <a:srgbClr val="009DE0"/>
                </a:solidFill>
              </a:rPr>
              <a:t>…</a:t>
            </a:r>
            <a:endParaRPr lang="en-US" sz="4800" b="1" dirty="0">
              <a:solidFill>
                <a:srgbClr val="009DE0"/>
              </a:solidFill>
            </a:endParaRPr>
          </a:p>
        </p:txBody>
      </p:sp>
    </p:spTree>
    <p:extLst>
      <p:ext uri="{BB962C8B-B14F-4D97-AF65-F5344CB8AC3E}">
        <p14:creationId xmlns:p14="http://schemas.microsoft.com/office/powerpoint/2010/main" val="8657545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377575"/>
            <a:ext cx="4678222" cy="1157193"/>
          </a:xfrm>
        </p:spPr>
        <p:txBody>
          <a:bodyPr>
            <a:normAutofit/>
          </a:bodyPr>
          <a:lstStyle/>
          <a:p>
            <a:r>
              <a:rPr lang="en-US" dirty="0" smtClean="0"/>
              <a:t>Who has ever </a:t>
            </a:r>
            <a:r>
              <a:rPr lang="mr-IN" dirty="0" smtClean="0"/>
              <a:t>…</a:t>
            </a:r>
            <a:endParaRPr lang="en-US" dirty="0"/>
          </a:p>
        </p:txBody>
      </p:sp>
      <p:pic>
        <p:nvPicPr>
          <p:cNvPr id="2" name="Picture 1" descr="hands.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924996" y="4384242"/>
            <a:ext cx="5294008" cy="2508106"/>
          </a:xfrm>
          <a:prstGeom prst="rect">
            <a:avLst/>
          </a:prstGeom>
        </p:spPr>
      </p:pic>
      <p:sp>
        <p:nvSpPr>
          <p:cNvPr id="3" name="TextBox 2"/>
          <p:cNvSpPr txBox="1"/>
          <p:nvPr/>
        </p:nvSpPr>
        <p:spPr>
          <a:xfrm>
            <a:off x="931653" y="1440500"/>
            <a:ext cx="5840638" cy="523220"/>
          </a:xfrm>
          <a:prstGeom prst="rect">
            <a:avLst/>
          </a:prstGeom>
          <a:noFill/>
        </p:spPr>
        <p:txBody>
          <a:bodyPr wrap="none" rtlCol="0">
            <a:spAutoFit/>
          </a:bodyPr>
          <a:lstStyle/>
          <a:p>
            <a:r>
              <a:rPr lang="en-GB" sz="2800" dirty="0" smtClean="0">
                <a:solidFill>
                  <a:srgbClr val="009DE0"/>
                </a:solidFill>
              </a:rPr>
              <a:t>Searched for a picture on the internet?</a:t>
            </a:r>
            <a:endParaRPr lang="en-GB" sz="2800" dirty="0">
              <a:solidFill>
                <a:srgbClr val="009DE0"/>
              </a:solidFill>
            </a:endParaRPr>
          </a:p>
        </p:txBody>
      </p:sp>
      <p:sp>
        <p:nvSpPr>
          <p:cNvPr id="6" name="TextBox 5"/>
          <p:cNvSpPr txBox="1"/>
          <p:nvPr/>
        </p:nvSpPr>
        <p:spPr>
          <a:xfrm>
            <a:off x="931653" y="1960072"/>
            <a:ext cx="2165978" cy="523220"/>
          </a:xfrm>
          <a:prstGeom prst="rect">
            <a:avLst/>
          </a:prstGeom>
          <a:noFill/>
        </p:spPr>
        <p:txBody>
          <a:bodyPr wrap="none" rtlCol="0">
            <a:spAutoFit/>
          </a:bodyPr>
          <a:lstStyle/>
          <a:p>
            <a:r>
              <a:rPr lang="en-GB" sz="2800" dirty="0" smtClean="0">
                <a:solidFill>
                  <a:srgbClr val="009DE0"/>
                </a:solidFill>
              </a:rPr>
              <a:t>Seen a selfie?</a:t>
            </a:r>
            <a:endParaRPr lang="en-GB" sz="2800" dirty="0">
              <a:solidFill>
                <a:srgbClr val="009DE0"/>
              </a:solidFill>
            </a:endParaRPr>
          </a:p>
        </p:txBody>
      </p:sp>
      <p:sp>
        <p:nvSpPr>
          <p:cNvPr id="7" name="TextBox 6"/>
          <p:cNvSpPr txBox="1"/>
          <p:nvPr/>
        </p:nvSpPr>
        <p:spPr>
          <a:xfrm>
            <a:off x="931653" y="2483292"/>
            <a:ext cx="3949799" cy="523220"/>
          </a:xfrm>
          <a:prstGeom prst="rect">
            <a:avLst/>
          </a:prstGeom>
          <a:noFill/>
        </p:spPr>
        <p:txBody>
          <a:bodyPr wrap="none" rtlCol="0">
            <a:spAutoFit/>
          </a:bodyPr>
          <a:lstStyle/>
          <a:p>
            <a:r>
              <a:rPr lang="en-GB" sz="2800" dirty="0" smtClean="0">
                <a:solidFill>
                  <a:srgbClr val="009DE0"/>
                </a:solidFill>
              </a:rPr>
              <a:t>Taken a video of yourself?</a:t>
            </a:r>
            <a:endParaRPr lang="en-GB" sz="2800" dirty="0">
              <a:solidFill>
                <a:srgbClr val="009DE0"/>
              </a:solidFill>
            </a:endParaRPr>
          </a:p>
        </p:txBody>
      </p:sp>
      <p:sp>
        <p:nvSpPr>
          <p:cNvPr id="8" name="TextBox 7"/>
          <p:cNvSpPr txBox="1"/>
          <p:nvPr/>
        </p:nvSpPr>
        <p:spPr>
          <a:xfrm>
            <a:off x="931653" y="2947222"/>
            <a:ext cx="5092741" cy="523220"/>
          </a:xfrm>
          <a:prstGeom prst="rect">
            <a:avLst/>
          </a:prstGeom>
          <a:noFill/>
        </p:spPr>
        <p:txBody>
          <a:bodyPr wrap="none" rtlCol="0">
            <a:spAutoFit/>
          </a:bodyPr>
          <a:lstStyle/>
          <a:p>
            <a:r>
              <a:rPr lang="en-GB" sz="2800" dirty="0" smtClean="0">
                <a:solidFill>
                  <a:srgbClr val="009DE0"/>
                </a:solidFill>
              </a:rPr>
              <a:t>Been in a photo with your family?</a:t>
            </a:r>
            <a:endParaRPr lang="en-GB" sz="2800" dirty="0">
              <a:solidFill>
                <a:srgbClr val="009DE0"/>
              </a:solidFill>
            </a:endParaRPr>
          </a:p>
        </p:txBody>
      </p:sp>
      <p:sp>
        <p:nvSpPr>
          <p:cNvPr id="9" name="TextBox 8"/>
          <p:cNvSpPr txBox="1"/>
          <p:nvPr/>
        </p:nvSpPr>
        <p:spPr>
          <a:xfrm>
            <a:off x="931653" y="3456264"/>
            <a:ext cx="4670317" cy="523220"/>
          </a:xfrm>
          <a:prstGeom prst="rect">
            <a:avLst/>
          </a:prstGeom>
          <a:noFill/>
        </p:spPr>
        <p:txBody>
          <a:bodyPr wrap="none" rtlCol="0">
            <a:spAutoFit/>
          </a:bodyPr>
          <a:lstStyle/>
          <a:p>
            <a:r>
              <a:rPr lang="en-GB" sz="2800" dirty="0" smtClean="0">
                <a:solidFill>
                  <a:srgbClr val="009DE0"/>
                </a:solidFill>
              </a:rPr>
              <a:t>Pulled a funny face in a photo?</a:t>
            </a:r>
            <a:endParaRPr lang="en-GB" sz="2800" dirty="0">
              <a:solidFill>
                <a:srgbClr val="009DE0"/>
              </a:solidFill>
            </a:endParaRPr>
          </a:p>
        </p:txBody>
      </p:sp>
      <p:sp>
        <p:nvSpPr>
          <p:cNvPr id="10" name="TextBox 9"/>
          <p:cNvSpPr txBox="1"/>
          <p:nvPr/>
        </p:nvSpPr>
        <p:spPr>
          <a:xfrm>
            <a:off x="931653" y="3990014"/>
            <a:ext cx="3776098" cy="523220"/>
          </a:xfrm>
          <a:prstGeom prst="rect">
            <a:avLst/>
          </a:prstGeom>
          <a:noFill/>
        </p:spPr>
        <p:txBody>
          <a:bodyPr wrap="none" rtlCol="0">
            <a:spAutoFit/>
          </a:bodyPr>
          <a:lstStyle/>
          <a:p>
            <a:r>
              <a:rPr lang="en-GB" sz="2800" dirty="0" smtClean="0">
                <a:solidFill>
                  <a:srgbClr val="009DE0"/>
                </a:solidFill>
              </a:rPr>
              <a:t>Watched a video online?</a:t>
            </a:r>
            <a:endParaRPr lang="en-GB" sz="2800" dirty="0">
              <a:solidFill>
                <a:srgbClr val="009DE0"/>
              </a:solidFill>
            </a:endParaRPr>
          </a:p>
        </p:txBody>
      </p:sp>
    </p:spTree>
    <p:extLst>
      <p:ext uri="{BB962C8B-B14F-4D97-AF65-F5344CB8AC3E}">
        <p14:creationId xmlns:p14="http://schemas.microsoft.com/office/powerpoint/2010/main" val="426053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38355" y="431321"/>
            <a:ext cx="7182702" cy="1528932"/>
          </a:xfrm>
        </p:spPr>
        <p:txBody>
          <a:bodyPr>
            <a:normAutofit/>
          </a:bodyPr>
          <a:lstStyle/>
          <a:p>
            <a:pPr algn="ctr"/>
            <a:r>
              <a:rPr lang="en-US" dirty="0"/>
              <a:t>What pictures or videos do you like to look at online?</a:t>
            </a:r>
          </a:p>
        </p:txBody>
      </p:sp>
      <p:pic>
        <p:nvPicPr>
          <p:cNvPr id="20" name="Picture 19"/>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38355" y="2322790"/>
            <a:ext cx="1850334" cy="1850334"/>
          </a:xfrm>
          <a:prstGeom prst="rect">
            <a:avLst/>
          </a:prstGeom>
        </p:spPr>
      </p:pic>
      <p:pic>
        <p:nvPicPr>
          <p:cNvPr id="25" name="Picture 2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782176" y="2373692"/>
            <a:ext cx="2626103" cy="1095065"/>
          </a:xfrm>
          <a:prstGeom prst="rect">
            <a:avLst/>
          </a:prstGeom>
        </p:spPr>
      </p:pic>
      <p:pic>
        <p:nvPicPr>
          <p:cNvPr id="26" name="Picture 2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75254" y="4956616"/>
            <a:ext cx="2151750" cy="1613813"/>
          </a:xfrm>
          <a:prstGeom prst="rect">
            <a:avLst/>
          </a:prstGeom>
        </p:spPr>
      </p:pic>
      <p:pic>
        <p:nvPicPr>
          <p:cNvPr id="27" name="Picture 26"/>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3108126" y="3914950"/>
            <a:ext cx="1974201" cy="827031"/>
          </a:xfrm>
          <a:prstGeom prst="rect">
            <a:avLst/>
          </a:prstGeom>
        </p:spPr>
      </p:pic>
      <p:pic>
        <p:nvPicPr>
          <p:cNvPr id="28" name="Picture 27"/>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607904" y="5318750"/>
            <a:ext cx="1986263" cy="1117272"/>
          </a:xfrm>
          <a:prstGeom prst="rect">
            <a:avLst/>
          </a:prstGeom>
        </p:spPr>
      </p:pic>
      <p:pic>
        <p:nvPicPr>
          <p:cNvPr id="29" name="Picture 28"/>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861395" y="2613804"/>
            <a:ext cx="2917341" cy="1322092"/>
          </a:xfrm>
          <a:prstGeom prst="rect">
            <a:avLst/>
          </a:prstGeom>
        </p:spPr>
      </p:pic>
      <p:pic>
        <p:nvPicPr>
          <p:cNvPr id="30" name="Picture 29"/>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5816398" y="4207537"/>
            <a:ext cx="2663391" cy="1498157"/>
          </a:xfrm>
          <a:prstGeom prst="rect">
            <a:avLst/>
          </a:prstGeom>
        </p:spPr>
      </p:pic>
    </p:spTree>
    <p:extLst>
      <p:ext uri="{BB962C8B-B14F-4D97-AF65-F5344CB8AC3E}">
        <p14:creationId xmlns:p14="http://schemas.microsoft.com/office/powerpoint/2010/main" val="113319810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a:blip r:embed="rId2" cstate="screen">
            <a:extLst>
              <a:ext uri="{28A0092B-C50C-407E-A947-70E740481C1C}">
                <a14:useLocalDpi xmlns:a14="http://schemas.microsoft.com/office/drawing/2010/main"/>
              </a:ext>
            </a:extLst>
          </a:blip>
          <a:srcRect l="16006" t="4709"/>
          <a:stretch>
            <a:fillRect/>
          </a:stretch>
        </p:blipFill>
        <p:spPr bwMode="auto">
          <a:xfrm>
            <a:off x="0" y="6350"/>
            <a:ext cx="9135533" cy="6851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4992616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698546"/>
            <a:ext cx="6978770" cy="984383"/>
          </a:xfrm>
        </p:spPr>
        <p:txBody>
          <a:bodyPr>
            <a:normAutofit/>
          </a:bodyPr>
          <a:lstStyle/>
          <a:p>
            <a:r>
              <a:rPr lang="en-US" sz="2400" dirty="0"/>
              <a:t>Smartie the Penguin had a school project to find out more about his favourite </a:t>
            </a:r>
            <a:r>
              <a:rPr lang="en-US" sz="2400" dirty="0" smtClean="0"/>
              <a:t>animal.</a:t>
            </a:r>
            <a:endParaRPr lang="en-US" sz="2400" dirty="0"/>
          </a:p>
        </p:txBody>
      </p:sp>
      <p:sp>
        <p:nvSpPr>
          <p:cNvPr id="2" name="Content Placeholder 1"/>
          <p:cNvSpPr>
            <a:spLocks noGrp="1"/>
          </p:cNvSpPr>
          <p:nvPr>
            <p:ph idx="1"/>
          </p:nvPr>
        </p:nvSpPr>
        <p:spPr>
          <a:xfrm>
            <a:off x="498840" y="1879375"/>
            <a:ext cx="4457399" cy="2521271"/>
          </a:xfrm>
        </p:spPr>
        <p:txBody>
          <a:bodyPr>
            <a:noAutofit/>
          </a:bodyPr>
          <a:lstStyle/>
          <a:p>
            <a:r>
              <a:rPr lang="en-US" sz="2400" dirty="0">
                <a:solidFill>
                  <a:srgbClr val="009DE0"/>
                </a:solidFill>
              </a:rPr>
              <a:t>Smartie really liked lots of different animals, but his favourite were dolphins, so he went online to find a nice picture of one. </a:t>
            </a:r>
            <a:endParaRPr lang="en-US" sz="2400" dirty="0" smtClean="0">
              <a:solidFill>
                <a:srgbClr val="009DE0"/>
              </a:solidFill>
            </a:endParaRPr>
          </a:p>
          <a:p>
            <a:endParaRPr lang="en-US" sz="2400" dirty="0">
              <a:solidFill>
                <a:srgbClr val="009DE0"/>
              </a:solidFill>
            </a:endParaRPr>
          </a:p>
          <a:p>
            <a:r>
              <a:rPr lang="en-US" sz="2400" dirty="0" smtClean="0">
                <a:solidFill>
                  <a:srgbClr val="009DE0"/>
                </a:solidFill>
              </a:rPr>
              <a:t>He </a:t>
            </a:r>
            <a:r>
              <a:rPr lang="en-US" sz="2400" dirty="0">
                <a:solidFill>
                  <a:srgbClr val="009DE0"/>
                </a:solidFill>
              </a:rPr>
              <a:t>typed ‘dolphin’ in the search box and was excited to see what pictures he would find.</a:t>
            </a:r>
          </a:p>
        </p:txBody>
      </p:sp>
      <p:pic>
        <p:nvPicPr>
          <p:cNvPr id="11" name="Picture 5" descr="Smartie"/>
          <p:cNvPicPr>
            <a:picLocks noChangeAspect="1" noChangeArrowheads="1"/>
          </p:cNvPicPr>
          <p:nvPr/>
        </p:nvPicPr>
        <p:blipFill>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4572745" y="3739262"/>
            <a:ext cx="1840044" cy="2546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Group 3"/>
          <p:cNvGrpSpPr/>
          <p:nvPr/>
        </p:nvGrpSpPr>
        <p:grpSpPr>
          <a:xfrm rot="1280283">
            <a:off x="6129354" y="2134852"/>
            <a:ext cx="2872246" cy="2042640"/>
            <a:chOff x="4050031" y="3001518"/>
            <a:chExt cx="3233465" cy="2450619"/>
          </a:xfrm>
        </p:grpSpPr>
        <p:pic>
          <p:nvPicPr>
            <p:cNvPr id="13" name="Picture 1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050031" y="3001518"/>
              <a:ext cx="3233465" cy="2450619"/>
            </a:xfrm>
            <a:prstGeom prst="rect">
              <a:avLst/>
            </a:prstGeom>
          </p:spPr>
        </p:pic>
        <p:pic>
          <p:nvPicPr>
            <p:cNvPr id="12" name="Picture 1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901095" y="3150810"/>
              <a:ext cx="1727514" cy="1727514"/>
            </a:xfrm>
            <a:prstGeom prst="rect">
              <a:avLst/>
            </a:prstGeom>
          </p:spPr>
        </p:pic>
      </p:grpSp>
    </p:spTree>
    <p:extLst>
      <p:ext uri="{BB962C8B-B14F-4D97-AF65-F5344CB8AC3E}">
        <p14:creationId xmlns:p14="http://schemas.microsoft.com/office/powerpoint/2010/main" val="25904934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51414" y="341413"/>
            <a:ext cx="5027952" cy="4819645"/>
          </a:xfrm>
        </p:spPr>
        <p:txBody>
          <a:bodyPr>
            <a:noAutofit/>
          </a:bodyPr>
          <a:lstStyle/>
          <a:p>
            <a:r>
              <a:rPr lang="en-US" sz="2400" dirty="0">
                <a:solidFill>
                  <a:srgbClr val="009DE0"/>
                </a:solidFill>
              </a:rPr>
              <a:t>Lots of pictures of dolphins appeared on the screen. Smartie saw one where the dolphin was caught in a net and looked really poorly</a:t>
            </a:r>
            <a:r>
              <a:rPr lang="en-US" sz="2400" dirty="0" smtClean="0">
                <a:solidFill>
                  <a:srgbClr val="009DE0"/>
                </a:solidFill>
              </a:rPr>
              <a:t>. </a:t>
            </a:r>
          </a:p>
          <a:p>
            <a:endParaRPr lang="en-US" sz="2400" dirty="0">
              <a:solidFill>
                <a:srgbClr val="009DE0"/>
              </a:solidFill>
            </a:endParaRPr>
          </a:p>
          <a:p>
            <a:r>
              <a:rPr lang="en-US" sz="2400" dirty="0" smtClean="0">
                <a:solidFill>
                  <a:srgbClr val="009DE0"/>
                </a:solidFill>
              </a:rPr>
              <a:t>The </a:t>
            </a:r>
            <a:r>
              <a:rPr lang="en-US" sz="2400" dirty="0">
                <a:solidFill>
                  <a:srgbClr val="009DE0"/>
                </a:solidFill>
              </a:rPr>
              <a:t>picture made Smartie feel really upset, he didn’t like seeing the dolphin look </a:t>
            </a:r>
            <a:r>
              <a:rPr lang="en-US" sz="2400" dirty="0" smtClean="0">
                <a:solidFill>
                  <a:srgbClr val="009DE0"/>
                </a:solidFill>
              </a:rPr>
              <a:t>sad.</a:t>
            </a:r>
          </a:p>
          <a:p>
            <a:endParaRPr lang="en-US" sz="2400" dirty="0">
              <a:solidFill>
                <a:srgbClr val="009DE0"/>
              </a:solidFill>
            </a:endParaRPr>
          </a:p>
          <a:p>
            <a:r>
              <a:rPr lang="en-US" sz="2400" dirty="0" smtClean="0">
                <a:solidFill>
                  <a:srgbClr val="009DE0"/>
                </a:solidFill>
              </a:rPr>
              <a:t>What </a:t>
            </a:r>
            <a:r>
              <a:rPr lang="en-US" sz="2400" dirty="0">
                <a:solidFill>
                  <a:srgbClr val="009DE0"/>
                </a:solidFill>
              </a:rPr>
              <a:t>should Smartie do? Should he ignore the picture and try to forget about it, or should he tell Mummy and Daddy Penguin?</a:t>
            </a:r>
          </a:p>
        </p:txBody>
      </p:sp>
      <p:pic>
        <p:nvPicPr>
          <p:cNvPr id="11" name="Picture 5" descr="Smartie"/>
          <p:cNvPicPr>
            <a:picLocks noChangeAspect="1" noChangeArrowheads="1"/>
          </p:cNvPicPr>
          <p:nvPr/>
        </p:nvPicPr>
        <p:blipFill>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6307073" y="3451423"/>
            <a:ext cx="1840044" cy="2546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4"/>
          <p:cNvGrpSpPr/>
          <p:nvPr/>
        </p:nvGrpSpPr>
        <p:grpSpPr>
          <a:xfrm>
            <a:off x="5039901" y="4873398"/>
            <a:ext cx="1188244" cy="934641"/>
            <a:chOff x="4998610" y="3194327"/>
            <a:chExt cx="1188244" cy="934641"/>
          </a:xfrm>
        </p:grpSpPr>
        <p:pic>
          <p:nvPicPr>
            <p:cNvPr id="8" name="Picture 10" descr="cartoon ipad"/>
            <p:cNvPicPr>
              <a:picLocks noChangeAspect="1" noChangeArrowheads="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4998610" y="3194327"/>
              <a:ext cx="1188244" cy="93464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1" descr="chrome"/>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424760" y="3362516"/>
              <a:ext cx="431006" cy="431006"/>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77382808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199" y="908621"/>
            <a:ext cx="7528889" cy="1169610"/>
          </a:xfrm>
        </p:spPr>
        <p:txBody>
          <a:bodyPr>
            <a:noAutofit/>
          </a:bodyPr>
          <a:lstStyle/>
          <a:p>
            <a:r>
              <a:rPr lang="en-US" sz="2400" dirty="0"/>
              <a:t>Smartie went to find Mummy and Daddy Penguin. He told them about the picture of the poorly dolphin, and how it had made him feel sad.</a:t>
            </a:r>
          </a:p>
        </p:txBody>
      </p:sp>
      <p:sp>
        <p:nvSpPr>
          <p:cNvPr id="2" name="Content Placeholder 1"/>
          <p:cNvSpPr>
            <a:spLocks noGrp="1"/>
          </p:cNvSpPr>
          <p:nvPr>
            <p:ph idx="1"/>
          </p:nvPr>
        </p:nvSpPr>
        <p:spPr>
          <a:xfrm>
            <a:off x="457201" y="2298008"/>
            <a:ext cx="3661412" cy="3432566"/>
          </a:xfrm>
        </p:spPr>
        <p:txBody>
          <a:bodyPr>
            <a:normAutofit/>
          </a:bodyPr>
          <a:lstStyle/>
          <a:p>
            <a:r>
              <a:rPr lang="en-US" sz="2400" dirty="0">
                <a:solidFill>
                  <a:srgbClr val="009DE0"/>
                </a:solidFill>
              </a:rPr>
              <a:t>“Well done Smartie” said Daddy Penguin</a:t>
            </a:r>
            <a:r>
              <a:rPr lang="en-US" sz="2400" dirty="0" smtClean="0">
                <a:solidFill>
                  <a:srgbClr val="009DE0"/>
                </a:solidFill>
              </a:rPr>
              <a:t>.</a:t>
            </a:r>
            <a:endParaRPr lang="en-US" sz="2400" dirty="0">
              <a:solidFill>
                <a:srgbClr val="009DE0"/>
              </a:solidFill>
            </a:endParaRPr>
          </a:p>
          <a:p>
            <a:endParaRPr lang="en-US" sz="2400" dirty="0">
              <a:solidFill>
                <a:srgbClr val="009DE0"/>
              </a:solidFill>
            </a:endParaRPr>
          </a:p>
          <a:p>
            <a:r>
              <a:rPr lang="en-US" sz="2400" dirty="0">
                <a:solidFill>
                  <a:srgbClr val="009DE0"/>
                </a:solidFill>
              </a:rPr>
              <a:t>“Yes, you made a good choice by coming to talk to us, and not trying to ignore that you felt sad” said Mummy Penguin.</a:t>
            </a:r>
          </a:p>
        </p:txBody>
      </p:sp>
      <p:pic>
        <p:nvPicPr>
          <p:cNvPr id="8" name="Picture 16" descr="Daddy Penguin"/>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194154" y="3080655"/>
            <a:ext cx="1628775" cy="3077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6" descr="Daddy Penguin"/>
          <p:cNvPicPr>
            <a:picLocks noChangeAspect="1" noChangeArrowheads="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6013804" y="3458082"/>
            <a:ext cx="1428750" cy="270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7" descr="Smartie"/>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759259" y="4897788"/>
            <a:ext cx="814388" cy="1125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1" descr="pink bow"/>
          <p:cNvPicPr>
            <a:picLocks noChangeAspect="1" noChangeArrowheads="1"/>
          </p:cNvPicPr>
          <p:nvPr/>
        </p:nvPicPr>
        <p:blipFill>
          <a:blip r:embed="rId5"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6316227" y="3458082"/>
            <a:ext cx="489347" cy="486966"/>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2"/>
          <p:cNvPicPr>
            <a:picLocks noChangeAspect="1" noChangeArrowheads="1"/>
          </p:cNvPicPr>
          <p:nvPr/>
        </p:nvPicPr>
        <p:blipFill>
          <a:blip r:embed="rId6" cstate="screen">
            <a:extLst>
              <a:ext uri="{28A0092B-C50C-407E-A947-70E740481C1C}">
                <a14:useLocalDpi xmlns:a14="http://schemas.microsoft.com/office/drawing/2010/main"/>
              </a:ext>
            </a:extLst>
          </a:blip>
          <a:stretch>
            <a:fillRect/>
          </a:stretch>
        </p:blipFill>
        <p:spPr bwMode="auto">
          <a:xfrm>
            <a:off x="4866744" y="3831657"/>
            <a:ext cx="593646" cy="2698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008729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199" y="4833629"/>
            <a:ext cx="8102912" cy="1169610"/>
          </a:xfrm>
        </p:spPr>
        <p:txBody>
          <a:bodyPr>
            <a:noAutofit/>
          </a:bodyPr>
          <a:lstStyle/>
          <a:p>
            <a:r>
              <a:rPr lang="en-US" sz="2400" dirty="0"/>
              <a:t>Mummy Penguin was so pleased with what Smartie had done, she taught him a song to help him make sensible choices on the internet in the future …</a:t>
            </a:r>
          </a:p>
        </p:txBody>
      </p:sp>
      <p:grpSp>
        <p:nvGrpSpPr>
          <p:cNvPr id="7" name="Group 6"/>
          <p:cNvGrpSpPr/>
          <p:nvPr/>
        </p:nvGrpSpPr>
        <p:grpSpPr>
          <a:xfrm>
            <a:off x="2109323" y="1399849"/>
            <a:ext cx="5191528" cy="3185306"/>
            <a:chOff x="2333523" y="1480409"/>
            <a:chExt cx="4298259" cy="2637234"/>
          </a:xfrm>
        </p:grpSpPr>
        <p:pic>
          <p:nvPicPr>
            <p:cNvPr id="11" name="Picture 9" descr="Smartie"/>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463653" y="2992502"/>
              <a:ext cx="814388" cy="1125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0" descr="notes 1"/>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518422" y="1480410"/>
              <a:ext cx="551259" cy="726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1" descr="notes 2"/>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219701" y="1749491"/>
              <a:ext cx="764381" cy="7655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2" descr="notes 2"/>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030517" y="1966185"/>
              <a:ext cx="601265" cy="602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5" descr="duck"/>
            <p:cNvPicPr>
              <a:picLocks noChangeAspect="1" noChangeArrowheads="1"/>
            </p:cNvPicPr>
            <p:nvPr/>
          </p:nvPicPr>
          <p:blipFill>
            <a:blip r:embed="rId5" cstate="screen">
              <a:clrChange>
                <a:clrFrom>
                  <a:srgbClr val="FFFFFF"/>
                </a:clrFrom>
                <a:clrTo>
                  <a:srgbClr val="FFFFFF">
                    <a:alpha val="0"/>
                  </a:srgbClr>
                </a:clrTo>
              </a:clrChange>
              <a:extLst>
                <a:ext uri="{28A0092B-C50C-407E-A947-70E740481C1C}">
                  <a14:useLocalDpi xmlns:a14="http://schemas.microsoft.com/office/drawing/2010/main"/>
                </a:ext>
              </a:extLst>
            </a:blip>
            <a:srcRect l="-28503" t="-30176"/>
            <a:stretch>
              <a:fillRect/>
            </a:stretch>
          </p:blipFill>
          <p:spPr bwMode="auto">
            <a:xfrm>
              <a:off x="2333523" y="3208239"/>
              <a:ext cx="971550" cy="703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8" descr="Daddy Penguin"/>
            <p:cNvPicPr>
              <a:picLocks noChangeAspect="1" noChangeArrowheads="1"/>
            </p:cNvPicPr>
            <p:nvPr/>
          </p:nvPicPr>
          <p:blipFill>
            <a:blip r:embed="rId6"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3016503" y="1603151"/>
              <a:ext cx="1298864" cy="24548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0" descr="pink bow"/>
            <p:cNvPicPr>
              <a:picLocks noChangeAspect="1" noChangeArrowheads="1"/>
            </p:cNvPicPr>
            <p:nvPr/>
          </p:nvPicPr>
          <p:blipFill>
            <a:blip r:embed="rId7"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3221831" y="1480409"/>
              <a:ext cx="544116" cy="541735"/>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62349606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704</TotalTime>
  <Words>742</Words>
  <Application>Microsoft Office PowerPoint</Application>
  <PresentationFormat>On-screen Show (4:3)</PresentationFormat>
  <Paragraphs>70</Paragraphs>
  <Slides>19</Slides>
  <Notes>0</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The Power of Image</vt:lpstr>
      <vt:lpstr>PowerPoint Presentation</vt:lpstr>
      <vt:lpstr>Who has ever …</vt:lpstr>
      <vt:lpstr>What pictures or videos do you like to look at online?</vt:lpstr>
      <vt:lpstr>PowerPoint Presentation</vt:lpstr>
      <vt:lpstr>Smartie the Penguin had a school project to find out more about his favourite animal.</vt:lpstr>
      <vt:lpstr>PowerPoint Presentation</vt:lpstr>
      <vt:lpstr>Smartie went to find Mummy and Daddy Penguin. He told them about the picture of the poorly dolphin, and how it had made him feel sad.</vt:lpstr>
      <vt:lpstr>Mummy Penguin was so pleased with what Smartie had done, she taught him a song to help him make sensible choices on the internet in the future …</vt:lpstr>
      <vt:lpstr>PowerPoint Presentation</vt:lpstr>
      <vt:lpstr>Mummy and Daddy talked to Smartie about what he had seen and why it made him feel sad. Together they found a website about people who look after poorly dolphins. This made Smartie much happier; now he knew there were kind people that helped dolphins too.</vt:lpstr>
      <vt:lpstr>The next day, Smartie was playing his favourite game. Another player in the game sent Smartie a link to a video.   The other player said the video was of some monkeys swinging around and doing crazy tricks in the trees.   Smartie really liked monkeys, and he really wanted to see the cool video so he tapped the link and pressed play.</vt:lpstr>
      <vt:lpstr>PowerPoint Presentation</vt:lpstr>
      <vt:lpstr>PowerPoint Presentation</vt:lpstr>
      <vt:lpstr>Smartie went to find Mummy and Daddy Penguin. He told them about being tricked into watching the scary monster video.  “Oh Smartie, you are a superstar!” said Mummy Penguin.  “Your did just the right thing by coming to talk to us, and not trying to feel better all by yourself” said Mummy Penguin.</vt:lpstr>
      <vt:lpstr>Mummy and Daddy explained to Smartie that lots of people like to share pictures and videos online, but we can’t always see what they are before we watch them.  They reminded Smartie not to press on links sent to him by people he doesn’t know, or if he isn’t sure where the link will  take him.</vt:lpstr>
      <vt:lpstr>From that day on, Smartie the Penguin always knew how to be safe when looking for pictures and playing on the internet!</vt:lpstr>
      <vt:lpstr>What would you do if you saw something scary or upsetting on the internet?</vt:lpstr>
      <vt:lpstr>PowerPoint Presentation</vt:lpstr>
    </vt:vector>
  </TitlesOfParts>
  <Company>Contrapositive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Power of Image</dc:title>
  <dc:creator>Julian Thomas</dc:creator>
  <cp:lastModifiedBy>headteacher</cp:lastModifiedBy>
  <cp:revision>64</cp:revision>
  <dcterms:created xsi:type="dcterms:W3CDTF">2016-12-02T13:04:14Z</dcterms:created>
  <dcterms:modified xsi:type="dcterms:W3CDTF">2017-02-07T08:18:32Z</dcterms:modified>
</cp:coreProperties>
</file>