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54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media/image134.jpg" ContentType="image/jpeg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67" r:id="rId5"/>
    <p:sldId id="268" r:id="rId6"/>
    <p:sldId id="269" r:id="rId7"/>
    <p:sldId id="261" r:id="rId8"/>
    <p:sldId id="262" r:id="rId9"/>
    <p:sldId id="263" r:id="rId10"/>
    <p:sldId id="319" r:id="rId11"/>
    <p:sldId id="320" r:id="rId12"/>
    <p:sldId id="270" r:id="rId13"/>
    <p:sldId id="271" r:id="rId14"/>
    <p:sldId id="349" r:id="rId15"/>
    <p:sldId id="350" r:id="rId16"/>
    <p:sldId id="351" r:id="rId17"/>
    <p:sldId id="352" r:id="rId18"/>
    <p:sldId id="353" r:id="rId19"/>
    <p:sldId id="354" r:id="rId20"/>
    <p:sldId id="330" r:id="rId21"/>
    <p:sldId id="343" r:id="rId22"/>
    <p:sldId id="286" r:id="rId23"/>
    <p:sldId id="287" r:id="rId24"/>
    <p:sldId id="375" r:id="rId25"/>
    <p:sldId id="376" r:id="rId26"/>
    <p:sldId id="377" r:id="rId27"/>
    <p:sldId id="358" r:id="rId28"/>
    <p:sldId id="344" r:id="rId29"/>
    <p:sldId id="345" r:id="rId30"/>
    <p:sldId id="346" r:id="rId31"/>
    <p:sldId id="347" r:id="rId32"/>
    <p:sldId id="348" r:id="rId33"/>
    <p:sldId id="258" r:id="rId34"/>
    <p:sldId id="276" r:id="rId35"/>
    <p:sldId id="277" r:id="rId36"/>
    <p:sldId id="281" r:id="rId37"/>
    <p:sldId id="283" r:id="rId38"/>
    <p:sldId id="295" r:id="rId39"/>
    <p:sldId id="294" r:id="rId40"/>
    <p:sldId id="288" r:id="rId41"/>
    <p:sldId id="289" r:id="rId42"/>
    <p:sldId id="317" r:id="rId43"/>
    <p:sldId id="318" r:id="rId44"/>
    <p:sldId id="321" r:id="rId45"/>
    <p:sldId id="284" r:id="rId46"/>
    <p:sldId id="285" r:id="rId47"/>
    <p:sldId id="359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60" r:id="rId57"/>
    <p:sldId id="361" r:id="rId58"/>
    <p:sldId id="365" r:id="rId59"/>
    <p:sldId id="366" r:id="rId60"/>
    <p:sldId id="338" r:id="rId61"/>
    <p:sldId id="339" r:id="rId62"/>
    <p:sldId id="340" r:id="rId63"/>
    <p:sldId id="341" r:id="rId64"/>
    <p:sldId id="342" r:id="rId65"/>
    <p:sldId id="293" r:id="rId66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634" y="118110"/>
            <a:ext cx="8904731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965" y="3358134"/>
            <a:ext cx="8926068" cy="3312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png"/><Relationship Id="rId7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55.jp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2.png"/><Relationship Id="rId7" Type="http://schemas.openxmlformats.org/officeDocument/2006/relationships/image" Target="../media/image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81.png"/><Relationship Id="rId4" Type="http://schemas.openxmlformats.org/officeDocument/2006/relationships/image" Target="../media/image8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8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7" Type="http://schemas.openxmlformats.org/officeDocument/2006/relationships/image" Target="../media/image9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7" Type="http://schemas.openxmlformats.org/officeDocument/2006/relationships/image" Target="../media/image9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7" Type="http://schemas.openxmlformats.org/officeDocument/2006/relationships/image" Target="../media/image9.pn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jpg"/><Relationship Id="rId4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9.pn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24.jpg"/><Relationship Id="rId4" Type="http://schemas.openxmlformats.org/officeDocument/2006/relationships/image" Target="../media/image123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0.jpg"/><Relationship Id="rId4" Type="http://schemas.openxmlformats.org/officeDocument/2006/relationships/image" Target="../media/image1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jpg"/><Relationship Id="rId5" Type="http://schemas.openxmlformats.org/officeDocument/2006/relationships/image" Target="../media/image144.jpg"/><Relationship Id="rId4" Type="http://schemas.openxmlformats.org/officeDocument/2006/relationships/image" Target="../media/image143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7" Type="http://schemas.openxmlformats.org/officeDocument/2006/relationships/image" Target="../media/image9.png"/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5.png"/><Relationship Id="rId4" Type="http://schemas.openxmlformats.org/officeDocument/2006/relationships/image" Target="../media/image154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g"/><Relationship Id="rId7" Type="http://schemas.openxmlformats.org/officeDocument/2006/relationships/image" Target="../media/image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61.jpg"/><Relationship Id="rId4" Type="http://schemas.openxmlformats.org/officeDocument/2006/relationships/image" Target="../media/image160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g"/><Relationship Id="rId7" Type="http://schemas.openxmlformats.org/officeDocument/2006/relationships/image" Target="../media/image9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5.png"/><Relationship Id="rId4" Type="http://schemas.openxmlformats.org/officeDocument/2006/relationships/image" Target="../media/image164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g"/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8.jp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0.jpg"/><Relationship Id="rId7" Type="http://schemas.openxmlformats.org/officeDocument/2006/relationships/image" Target="../media/image8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jpg"/><Relationship Id="rId5" Type="http://schemas.openxmlformats.org/officeDocument/2006/relationships/image" Target="../media/image172.jpg"/><Relationship Id="rId4" Type="http://schemas.openxmlformats.org/officeDocument/2006/relationships/image" Target="../media/image17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6.png"/><Relationship Id="rId7" Type="http://schemas.openxmlformats.org/officeDocument/2006/relationships/image" Target="../media/image8.png"/><Relationship Id="rId2" Type="http://schemas.openxmlformats.org/officeDocument/2006/relationships/image" Target="../media/image1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jpg"/><Relationship Id="rId5" Type="http://schemas.openxmlformats.org/officeDocument/2006/relationships/image" Target="../media/image178.jpg"/><Relationship Id="rId4" Type="http://schemas.openxmlformats.org/officeDocument/2006/relationships/image" Target="../media/image17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291636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667000"/>
            <a:ext cx="6986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Year 7 Knowledge </a:t>
            </a:r>
            <a:r>
              <a:rPr lang="en-GB" sz="4000" dirty="0" smtClean="0"/>
              <a:t>Organisers</a:t>
            </a:r>
          </a:p>
          <a:p>
            <a:pPr algn="ctr"/>
            <a:r>
              <a:rPr lang="en-GB" sz="4000" dirty="0" smtClean="0"/>
              <a:t>Autumn Term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412661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4" y="909066"/>
            <a:ext cx="4399915" cy="5885815"/>
          </a:xfrm>
          <a:custGeom>
            <a:avLst/>
            <a:gdLst/>
            <a:ahLst/>
            <a:cxnLst/>
            <a:rect l="l" t="t" r="r" b="b"/>
            <a:pathLst>
              <a:path w="4399915" h="5885815">
                <a:moveTo>
                  <a:pt x="0" y="5885688"/>
                </a:moveTo>
                <a:lnTo>
                  <a:pt x="4399788" y="5885688"/>
                </a:lnTo>
                <a:lnTo>
                  <a:pt x="4399788" y="0"/>
                </a:lnTo>
                <a:lnTo>
                  <a:pt x="0" y="0"/>
                </a:lnTo>
                <a:lnTo>
                  <a:pt x="0" y="5885688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007" y="938911"/>
            <a:ext cx="4167504" cy="2634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b="1" spc="-55" dirty="0">
                <a:latin typeface="Arial"/>
                <a:cs typeface="Arial"/>
              </a:rPr>
              <a:t>Structure </a:t>
            </a:r>
            <a:r>
              <a:rPr sz="1100" b="1" spc="-15" dirty="0">
                <a:latin typeface="Arial"/>
                <a:cs typeface="Arial"/>
              </a:rPr>
              <a:t>and </a:t>
            </a:r>
            <a:r>
              <a:rPr sz="1100" b="1" spc="-40" dirty="0">
                <a:latin typeface="Arial"/>
                <a:cs typeface="Arial"/>
              </a:rPr>
              <a:t>function </a:t>
            </a:r>
            <a:r>
              <a:rPr sz="1100" b="1" spc="-35" dirty="0">
                <a:latin typeface="Arial"/>
                <a:cs typeface="Arial"/>
              </a:rPr>
              <a:t>of </a:t>
            </a:r>
            <a:r>
              <a:rPr sz="1100" b="1" spc="-20" dirty="0">
                <a:latin typeface="Arial"/>
                <a:cs typeface="Arial"/>
              </a:rPr>
              <a:t>the </a:t>
            </a:r>
            <a:r>
              <a:rPr sz="1100" b="1" spc="-30" dirty="0">
                <a:latin typeface="Arial"/>
                <a:cs typeface="Arial"/>
              </a:rPr>
              <a:t>skeletal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R="508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diagram below shows the skeletal system. </a:t>
            </a: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main functions of the skeletal  </a:t>
            </a:r>
            <a:r>
              <a:rPr sz="1000" spc="-10" dirty="0">
                <a:latin typeface="Calibri"/>
                <a:cs typeface="Calibri"/>
              </a:rPr>
              <a:t>system </a:t>
            </a:r>
            <a:r>
              <a:rPr sz="1000" spc="-5" dirty="0">
                <a:latin typeface="Calibri"/>
                <a:cs typeface="Calibri"/>
              </a:rPr>
              <a:t>are </a:t>
            </a:r>
            <a:r>
              <a:rPr sz="1000" b="1" spc="-5" dirty="0">
                <a:latin typeface="Calibri"/>
                <a:cs typeface="Calibri"/>
              </a:rPr>
              <a:t>movement</a:t>
            </a:r>
            <a:r>
              <a:rPr sz="1000" spc="-5" dirty="0">
                <a:latin typeface="Calibri"/>
                <a:cs typeface="Calibri"/>
              </a:rPr>
              <a:t>, </a:t>
            </a:r>
            <a:r>
              <a:rPr sz="1000" b="1" spc="-5" dirty="0">
                <a:latin typeface="Calibri"/>
                <a:cs typeface="Calibri"/>
              </a:rPr>
              <a:t>support</a:t>
            </a:r>
            <a:r>
              <a:rPr sz="1000" spc="-5" dirty="0">
                <a:latin typeface="Calibri"/>
                <a:cs typeface="Calibri"/>
              </a:rPr>
              <a:t>, </a:t>
            </a:r>
            <a:r>
              <a:rPr sz="1000" b="1" spc="-5" dirty="0">
                <a:latin typeface="Calibri"/>
                <a:cs typeface="Calibri"/>
              </a:rPr>
              <a:t>protection</a:t>
            </a:r>
            <a:r>
              <a:rPr sz="1000" spc="-5" dirty="0">
                <a:latin typeface="Calibri"/>
                <a:cs typeface="Calibri"/>
              </a:rPr>
              <a:t>, </a:t>
            </a:r>
            <a:r>
              <a:rPr sz="1000" b="1" spc="-5" dirty="0">
                <a:latin typeface="Calibri"/>
                <a:cs typeface="Calibri"/>
              </a:rPr>
              <a:t>and making </a:t>
            </a:r>
            <a:r>
              <a:rPr sz="1000" b="1" dirty="0">
                <a:latin typeface="Calibri"/>
                <a:cs typeface="Calibri"/>
              </a:rPr>
              <a:t>blood </a:t>
            </a:r>
            <a:r>
              <a:rPr sz="1000" b="1" spc="-10" dirty="0">
                <a:latin typeface="Calibri"/>
                <a:cs typeface="Calibri"/>
              </a:rPr>
              <a:t>cells</a:t>
            </a:r>
            <a:r>
              <a:rPr sz="1000" spc="-10" dirty="0">
                <a:latin typeface="Calibri"/>
                <a:cs typeface="Calibri"/>
              </a:rPr>
              <a:t>. </a:t>
            </a:r>
            <a:r>
              <a:rPr sz="1000" spc="-5" dirty="0">
                <a:latin typeface="Calibri"/>
                <a:cs typeface="Calibri"/>
              </a:rPr>
              <a:t>206 bones  make it up. Bones are attached to each other by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ligaments</a:t>
            </a:r>
            <a:r>
              <a:rPr sz="1000" spc="-5" dirty="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72085" marR="170180" indent="-17208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2720" algn="l"/>
              </a:tabLst>
            </a:pP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b="1" spc="-5" dirty="0">
                <a:latin typeface="Calibri"/>
                <a:cs typeface="Calibri"/>
              </a:rPr>
              <a:t>vertebral column (spine) </a:t>
            </a:r>
            <a:r>
              <a:rPr sz="1000" spc="-5" dirty="0">
                <a:latin typeface="Calibri"/>
                <a:cs typeface="Calibri"/>
              </a:rPr>
              <a:t>is made up of individual </a:t>
            </a:r>
            <a:r>
              <a:rPr sz="1000" b="1" spc="-5" dirty="0">
                <a:latin typeface="Calibri"/>
                <a:cs typeface="Calibri"/>
              </a:rPr>
              <a:t>vertebrae</a:t>
            </a:r>
            <a:r>
              <a:rPr sz="1000" spc="-5" dirty="0">
                <a:latin typeface="Calibri"/>
                <a:cs typeface="Calibri"/>
              </a:rPr>
              <a:t>, with the  </a:t>
            </a:r>
            <a:r>
              <a:rPr sz="1000" spc="-10" dirty="0">
                <a:latin typeface="Calibri"/>
                <a:cs typeface="Calibri"/>
              </a:rPr>
              <a:t>smallest </a:t>
            </a:r>
            <a:r>
              <a:rPr sz="1000" spc="-5" dirty="0">
                <a:latin typeface="Calibri"/>
                <a:cs typeface="Calibri"/>
              </a:rPr>
              <a:t>at the top. </a:t>
            </a: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column encloses and protects the spinal cord. </a:t>
            </a:r>
            <a:r>
              <a:rPr sz="1000" spc="-10" dirty="0">
                <a:latin typeface="Calibri"/>
                <a:cs typeface="Calibri"/>
              </a:rPr>
              <a:t>The  </a:t>
            </a:r>
            <a:r>
              <a:rPr sz="1000" spc="-5" dirty="0">
                <a:latin typeface="Calibri"/>
                <a:cs typeface="Calibri"/>
              </a:rPr>
              <a:t>spine supports the upper body and allows us to stand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upright.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72085" marR="187960" indent="-172085" algn="just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b="1" spc="-5" dirty="0">
                <a:latin typeface="Calibri"/>
                <a:cs typeface="Calibri"/>
              </a:rPr>
              <a:t>ribcage </a:t>
            </a:r>
            <a:r>
              <a:rPr sz="1000" spc="-5" dirty="0">
                <a:latin typeface="Calibri"/>
                <a:cs typeface="Calibri"/>
              </a:rPr>
              <a:t>protects the heart and lungs. </a:t>
            </a: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ribs also </a:t>
            </a:r>
            <a:r>
              <a:rPr sz="1000" spc="-10" dirty="0">
                <a:latin typeface="Calibri"/>
                <a:cs typeface="Calibri"/>
              </a:rPr>
              <a:t>move </a:t>
            </a:r>
            <a:r>
              <a:rPr sz="1000" spc="-5" dirty="0">
                <a:latin typeface="Calibri"/>
                <a:cs typeface="Calibri"/>
              </a:rPr>
              <a:t>in and out to  change the volume of the chest cavity, for </a:t>
            </a:r>
            <a:r>
              <a:rPr sz="1000" b="1" spc="-5" dirty="0">
                <a:latin typeface="Calibri"/>
                <a:cs typeface="Calibri"/>
              </a:rPr>
              <a:t>ventilation</a:t>
            </a:r>
            <a:r>
              <a:rPr sz="1000" spc="-5" dirty="0">
                <a:latin typeface="Calibri"/>
                <a:cs typeface="Calibri"/>
              </a:rPr>
              <a:t>. Each </a:t>
            </a:r>
            <a:r>
              <a:rPr sz="1000" b="1" spc="-5" dirty="0">
                <a:latin typeface="Calibri"/>
                <a:cs typeface="Calibri"/>
              </a:rPr>
              <a:t>pair </a:t>
            </a:r>
            <a:r>
              <a:rPr sz="1000" spc="-5" dirty="0">
                <a:latin typeface="Calibri"/>
                <a:cs typeface="Calibri"/>
              </a:rPr>
              <a:t>of </a:t>
            </a:r>
            <a:r>
              <a:rPr sz="1000" b="1" spc="-5" dirty="0">
                <a:latin typeface="Calibri"/>
                <a:cs typeface="Calibri"/>
              </a:rPr>
              <a:t>ribs </a:t>
            </a:r>
            <a:r>
              <a:rPr sz="1000" spc="-5" dirty="0">
                <a:latin typeface="Calibri"/>
                <a:cs typeface="Calibri"/>
              </a:rPr>
              <a:t>is  connected to one of 12 vertebra, </a:t>
            </a:r>
            <a:r>
              <a:rPr sz="1000" spc="-10" dirty="0">
                <a:latin typeface="Calibri"/>
                <a:cs typeface="Calibri"/>
              </a:rPr>
              <a:t>so </a:t>
            </a:r>
            <a:r>
              <a:rPr sz="1000" spc="-5" dirty="0">
                <a:latin typeface="Calibri"/>
                <a:cs typeface="Calibri"/>
              </a:rPr>
              <a:t>there are 24 ribs in</a:t>
            </a:r>
            <a:r>
              <a:rPr sz="1000" spc="1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total.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72085" indent="-172085">
              <a:lnSpc>
                <a:spcPct val="100000"/>
              </a:lnSpc>
              <a:buFont typeface="Arial"/>
              <a:buChar char="•"/>
              <a:tabLst>
                <a:tab pos="172085" algn="l"/>
                <a:tab pos="172720" algn="l"/>
              </a:tabLst>
            </a:pP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top of the ribcage is also connected to the </a:t>
            </a:r>
            <a:r>
              <a:rPr sz="1000" b="1" spc="-5" dirty="0">
                <a:latin typeface="Calibri"/>
                <a:cs typeface="Calibri"/>
              </a:rPr>
              <a:t>sternum </a:t>
            </a:r>
            <a:r>
              <a:rPr sz="1000" spc="-5" dirty="0">
                <a:latin typeface="Calibri"/>
                <a:cs typeface="Calibri"/>
              </a:rPr>
              <a:t>at the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front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72085" indent="-172085">
              <a:lnSpc>
                <a:spcPct val="100000"/>
              </a:lnSpc>
              <a:buFont typeface="Arial"/>
              <a:buChar char="•"/>
              <a:tabLst>
                <a:tab pos="172085" algn="l"/>
                <a:tab pos="172720" algn="l"/>
              </a:tabLst>
            </a:pP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b="1" spc="-5" dirty="0">
                <a:latin typeface="Calibri"/>
                <a:cs typeface="Calibri"/>
              </a:rPr>
              <a:t>cranium </a:t>
            </a:r>
            <a:r>
              <a:rPr sz="1000" spc="-5" dirty="0">
                <a:latin typeface="Calibri"/>
                <a:cs typeface="Calibri"/>
              </a:rPr>
              <a:t>houses and protects the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brain</a:t>
            </a:r>
            <a:r>
              <a:rPr sz="1000" spc="-5" dirty="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634" y="118110"/>
            <a:ext cx="4399915" cy="568104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230504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lang="en-GB" spc="10" dirty="0"/>
              <a:t>7</a:t>
            </a:r>
            <a:r>
              <a:rPr spc="10" dirty="0" smtClean="0"/>
              <a:t> </a:t>
            </a:r>
            <a:r>
              <a:rPr spc="-75" dirty="0"/>
              <a:t>Biology Knowledge </a:t>
            </a:r>
            <a:r>
              <a:rPr spc="-70" dirty="0"/>
              <a:t>Organiser </a:t>
            </a:r>
            <a:r>
              <a:rPr spc="95" dirty="0"/>
              <a:t>– </a:t>
            </a:r>
            <a:r>
              <a:rPr lang="en-GB" spc="95" dirty="0" smtClean="0"/>
              <a:t>Skelton</a:t>
            </a:r>
            <a:endParaRPr spc="-170" dirty="0"/>
          </a:p>
        </p:txBody>
      </p:sp>
      <p:sp>
        <p:nvSpPr>
          <p:cNvPr id="5" name="object 5"/>
          <p:cNvSpPr/>
          <p:nvPr/>
        </p:nvSpPr>
        <p:spPr>
          <a:xfrm>
            <a:off x="4626102" y="4222241"/>
            <a:ext cx="4372610" cy="2573020"/>
          </a:xfrm>
          <a:custGeom>
            <a:avLst/>
            <a:gdLst/>
            <a:ahLst/>
            <a:cxnLst/>
            <a:rect l="l" t="t" r="r" b="b"/>
            <a:pathLst>
              <a:path w="4372609" h="2573020">
                <a:moveTo>
                  <a:pt x="0" y="2572511"/>
                </a:moveTo>
                <a:lnTo>
                  <a:pt x="4372356" y="2572511"/>
                </a:lnTo>
                <a:lnTo>
                  <a:pt x="4372356" y="0"/>
                </a:lnTo>
                <a:lnTo>
                  <a:pt x="0" y="0"/>
                </a:lnTo>
                <a:lnTo>
                  <a:pt x="0" y="2572511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17415" y="4252086"/>
            <a:ext cx="3081020" cy="140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Making </a:t>
            </a:r>
            <a:r>
              <a:rPr sz="1100" b="1" spc="-45" dirty="0">
                <a:latin typeface="Arial"/>
                <a:cs typeface="Arial"/>
              </a:rPr>
              <a:t>blood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95" dirty="0">
                <a:latin typeface="Arial"/>
                <a:cs typeface="Arial"/>
              </a:rPr>
              <a:t>cells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180"/>
              </a:lnSpc>
            </a:pPr>
            <a:r>
              <a:rPr sz="1000" spc="-5" dirty="0">
                <a:latin typeface="Calibri"/>
                <a:cs typeface="Calibri"/>
              </a:rPr>
              <a:t>Long bones in the body are </a:t>
            </a:r>
            <a:r>
              <a:rPr sz="1000" b="1" spc="-5" dirty="0">
                <a:latin typeface="Calibri"/>
                <a:cs typeface="Calibri"/>
              </a:rPr>
              <a:t>hollow </a:t>
            </a:r>
            <a:r>
              <a:rPr sz="1000" spc="-5" dirty="0">
                <a:latin typeface="Calibri"/>
                <a:cs typeface="Calibri"/>
              </a:rPr>
              <a:t>– in the middle of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</a:t>
            </a:r>
            <a:endParaRPr sz="100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Calibri"/>
                <a:cs typeface="Calibri"/>
              </a:rPr>
              <a:t>bone is a </a:t>
            </a:r>
            <a:r>
              <a:rPr sz="1000" b="1" spc="-5" dirty="0">
                <a:latin typeface="Calibri"/>
                <a:cs typeface="Calibri"/>
              </a:rPr>
              <a:t>marrow cavity</a:t>
            </a:r>
            <a:r>
              <a:rPr sz="1000" spc="-5" dirty="0">
                <a:latin typeface="Calibri"/>
                <a:cs typeface="Calibri"/>
              </a:rPr>
              <a:t>. </a:t>
            </a: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cavity contains </a:t>
            </a:r>
            <a:r>
              <a:rPr sz="1000" b="1" spc="-5" dirty="0">
                <a:latin typeface="Calibri"/>
                <a:cs typeface="Calibri"/>
              </a:rPr>
              <a:t>bone </a:t>
            </a:r>
            <a:r>
              <a:rPr sz="1000" b="1" dirty="0">
                <a:latin typeface="Calibri"/>
                <a:cs typeface="Calibri"/>
              </a:rPr>
              <a:t>marrow</a:t>
            </a:r>
            <a:r>
              <a:rPr sz="1000" dirty="0">
                <a:latin typeface="Calibri"/>
                <a:cs typeface="Calibri"/>
              </a:rPr>
              <a:t>,  </a:t>
            </a:r>
            <a:r>
              <a:rPr sz="1000" spc="-5" dirty="0">
                <a:latin typeface="Calibri"/>
                <a:cs typeface="Calibri"/>
              </a:rPr>
              <a:t>from which blood is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produced.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Bone marrow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produces:</a:t>
            </a:r>
            <a:endParaRPr sz="1000">
              <a:latin typeface="Calibri"/>
              <a:cs typeface="Calibri"/>
            </a:endParaRPr>
          </a:p>
          <a:p>
            <a:pPr marL="227965" indent="-227965">
              <a:lnSpc>
                <a:spcPct val="100000"/>
              </a:lnSpc>
              <a:buAutoNum type="arabicPeriod"/>
              <a:tabLst>
                <a:tab pos="227965" algn="l"/>
                <a:tab pos="228600" algn="l"/>
              </a:tabLst>
            </a:pPr>
            <a:r>
              <a:rPr sz="1000" b="1" spc="-5" dirty="0">
                <a:latin typeface="Calibri"/>
                <a:cs typeface="Calibri"/>
              </a:rPr>
              <a:t>Red blood cells </a:t>
            </a:r>
            <a:r>
              <a:rPr sz="1000" spc="-5" dirty="0">
                <a:latin typeface="Calibri"/>
                <a:cs typeface="Calibri"/>
              </a:rPr>
              <a:t>(which transport </a:t>
            </a:r>
            <a:r>
              <a:rPr sz="1000" dirty="0">
                <a:latin typeface="Calibri"/>
                <a:cs typeface="Calibri"/>
              </a:rPr>
              <a:t>O</a:t>
            </a:r>
            <a:r>
              <a:rPr sz="975" baseline="-21367" dirty="0">
                <a:latin typeface="Calibri"/>
                <a:cs typeface="Calibri"/>
              </a:rPr>
              <a:t>2 </a:t>
            </a:r>
            <a:r>
              <a:rPr sz="1000" spc="-5" dirty="0">
                <a:latin typeface="Calibri"/>
                <a:cs typeface="Calibri"/>
              </a:rPr>
              <a:t>and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</a:t>
            </a:r>
            <a:r>
              <a:rPr sz="975" spc="-7" baseline="-21367" dirty="0">
                <a:latin typeface="Calibri"/>
                <a:cs typeface="Calibri"/>
              </a:rPr>
              <a:t>2</a:t>
            </a:r>
            <a:r>
              <a:rPr sz="1000" spc="-5" dirty="0"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 marL="227965" indent="-227965">
              <a:lnSpc>
                <a:spcPct val="100000"/>
              </a:lnSpc>
              <a:buAutoNum type="arabicPeriod"/>
              <a:tabLst>
                <a:tab pos="227965" algn="l"/>
                <a:tab pos="228600" algn="l"/>
              </a:tabLst>
            </a:pPr>
            <a:r>
              <a:rPr sz="1000" b="1" spc="-10" dirty="0">
                <a:latin typeface="Calibri"/>
                <a:cs typeface="Calibri"/>
              </a:rPr>
              <a:t>White </a:t>
            </a:r>
            <a:r>
              <a:rPr sz="1000" b="1" spc="-5" dirty="0">
                <a:latin typeface="Calibri"/>
                <a:cs typeface="Calibri"/>
              </a:rPr>
              <a:t>blood cells </a:t>
            </a:r>
            <a:r>
              <a:rPr sz="1000" spc="-10" dirty="0">
                <a:latin typeface="Calibri"/>
                <a:cs typeface="Calibri"/>
              </a:rPr>
              <a:t>(some </a:t>
            </a:r>
            <a:r>
              <a:rPr sz="1000" spc="-5" dirty="0">
                <a:latin typeface="Calibri"/>
                <a:cs typeface="Calibri"/>
              </a:rPr>
              <a:t>of which fight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disease)</a:t>
            </a:r>
            <a:endParaRPr sz="1000">
              <a:latin typeface="Calibri"/>
              <a:cs typeface="Calibri"/>
            </a:endParaRPr>
          </a:p>
          <a:p>
            <a:pPr marL="227965" marR="40005" indent="-227965">
              <a:lnSpc>
                <a:spcPct val="100000"/>
              </a:lnSpc>
              <a:buAutoNum type="arabicPeriod"/>
              <a:tabLst>
                <a:tab pos="227965" algn="l"/>
                <a:tab pos="228600" algn="l"/>
              </a:tabLst>
            </a:pPr>
            <a:r>
              <a:rPr sz="1000" b="1" spc="-5" dirty="0">
                <a:latin typeface="Calibri"/>
                <a:cs typeface="Calibri"/>
              </a:rPr>
              <a:t>Platelets </a:t>
            </a:r>
            <a:r>
              <a:rPr sz="1000" spc="-5" dirty="0">
                <a:latin typeface="Calibri"/>
                <a:cs typeface="Calibri"/>
              </a:rPr>
              <a:t>(which cause blood clotting e.g. when we </a:t>
            </a:r>
            <a:r>
              <a:rPr sz="1000" dirty="0">
                <a:latin typeface="Calibri"/>
                <a:cs typeface="Calibri"/>
              </a:rPr>
              <a:t>cut  </a:t>
            </a:r>
            <a:r>
              <a:rPr sz="1000" spc="-10" dirty="0">
                <a:latin typeface="Calibri"/>
                <a:cs typeface="Calibri"/>
              </a:rPr>
              <a:t>ourselves)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7415" y="5787338"/>
            <a:ext cx="41211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Stem cells</a:t>
            </a:r>
            <a:endParaRPr sz="100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Cells in bone marrow haven’t </a:t>
            </a:r>
            <a:r>
              <a:rPr sz="1000" b="1" spc="-5" dirty="0">
                <a:latin typeface="Calibri"/>
                <a:cs typeface="Calibri"/>
              </a:rPr>
              <a:t>specialised </a:t>
            </a:r>
            <a:r>
              <a:rPr sz="1000" spc="-5" dirty="0">
                <a:latin typeface="Calibri"/>
                <a:cs typeface="Calibri"/>
              </a:rPr>
              <a:t>yet. </a:t>
            </a:r>
            <a:r>
              <a:rPr sz="1000" spc="-10" dirty="0">
                <a:latin typeface="Calibri"/>
                <a:cs typeface="Calibri"/>
              </a:rPr>
              <a:t>This </a:t>
            </a:r>
            <a:r>
              <a:rPr sz="1000" spc="-5" dirty="0">
                <a:latin typeface="Calibri"/>
                <a:cs typeface="Calibri"/>
              </a:rPr>
              <a:t>makes them </a:t>
            </a:r>
            <a:r>
              <a:rPr sz="1000" b="1" spc="-5" dirty="0">
                <a:latin typeface="Calibri"/>
                <a:cs typeface="Calibri"/>
              </a:rPr>
              <a:t>stem cells</a:t>
            </a:r>
            <a:r>
              <a:rPr sz="1000" spc="-5" dirty="0">
                <a:latin typeface="Calibri"/>
                <a:cs typeface="Calibri"/>
              </a:rPr>
              <a:t>. </a:t>
            </a:r>
            <a:r>
              <a:rPr sz="1000" spc="-10" dirty="0">
                <a:latin typeface="Calibri"/>
                <a:cs typeface="Calibri"/>
              </a:rPr>
              <a:t>Stem  </a:t>
            </a:r>
            <a:r>
              <a:rPr sz="1000" spc="-5" dirty="0">
                <a:latin typeface="Calibri"/>
                <a:cs typeface="Calibri"/>
              </a:rPr>
              <a:t>cells are useful in medicine because they have the </a:t>
            </a:r>
            <a:r>
              <a:rPr sz="1000" b="1" spc="-5" dirty="0">
                <a:latin typeface="Calibri"/>
                <a:cs typeface="Calibri"/>
              </a:rPr>
              <a:t>potential </a:t>
            </a:r>
            <a:r>
              <a:rPr sz="1000" spc="-5" dirty="0">
                <a:latin typeface="Calibri"/>
                <a:cs typeface="Calibri"/>
              </a:rPr>
              <a:t>to develop into  many types of specialised cell. </a:t>
            </a:r>
            <a:r>
              <a:rPr sz="1000" spc="-10" dirty="0">
                <a:latin typeface="Calibri"/>
                <a:cs typeface="Calibri"/>
              </a:rPr>
              <a:t>This </a:t>
            </a:r>
            <a:r>
              <a:rPr sz="1000" spc="-5" dirty="0">
                <a:latin typeface="Calibri"/>
                <a:cs typeface="Calibri"/>
              </a:rPr>
              <a:t>means they can </a:t>
            </a:r>
            <a:r>
              <a:rPr sz="1000" dirty="0">
                <a:latin typeface="Calibri"/>
                <a:cs typeface="Calibri"/>
              </a:rPr>
              <a:t>be </a:t>
            </a:r>
            <a:r>
              <a:rPr sz="1000" spc="-5" dirty="0">
                <a:latin typeface="Calibri"/>
                <a:cs typeface="Calibri"/>
              </a:rPr>
              <a:t>used to treat conditions  where cells have stopped performing their usual function. An example is type 1  diabetes, where the cells of the </a:t>
            </a:r>
            <a:r>
              <a:rPr sz="1000" b="1" spc="-5" dirty="0">
                <a:latin typeface="Calibri"/>
                <a:cs typeface="Calibri"/>
              </a:rPr>
              <a:t>pancreas </a:t>
            </a:r>
            <a:r>
              <a:rPr sz="1000" spc="-5" dirty="0">
                <a:latin typeface="Calibri"/>
                <a:cs typeface="Calibri"/>
              </a:rPr>
              <a:t>can’t produce enough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insulin</a:t>
            </a:r>
            <a:r>
              <a:rPr sz="1000" spc="-5" dirty="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3380" y="4862906"/>
            <a:ext cx="387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Ma</a:t>
            </a:r>
            <a:r>
              <a:rPr sz="900" spc="-5" dirty="0">
                <a:latin typeface="Calibri"/>
                <a:cs typeface="Calibri"/>
              </a:rPr>
              <a:t>rr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w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Calibri"/>
                <a:cs typeface="Calibri"/>
              </a:rPr>
              <a:t>cavity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612259" y="110236"/>
          <a:ext cx="4371340" cy="4041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Skeletal system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2608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system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responsible for support,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movement,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protection of organs, and making blood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cells.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Specialised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Adapted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 specific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function.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Calcium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949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mineral which promotes healthy and strong bones  and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teeth.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Vitamin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vitamin which helps the body absorb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calcium.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Broken/fractured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990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Damage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to a bone, caused by a force.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These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terms are  interchangeable.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Ligament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band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tough,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flexible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connective tissue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between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bones.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09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Torn ligament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If over-stretched, a ligament can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snap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9070">
                <a:tc gridSpan="2">
                  <a:txBody>
                    <a:bodyPr/>
                    <a:lstStyle/>
                    <a:p>
                      <a:pPr marL="87630">
                        <a:lnSpc>
                          <a:spcPts val="1300"/>
                        </a:lnSpc>
                        <a:spcBef>
                          <a:spcPts val="540"/>
                        </a:spcBef>
                      </a:pPr>
                      <a:r>
                        <a:rPr sz="1100" b="1" spc="-75" dirty="0">
                          <a:latin typeface="Arial"/>
                          <a:cs typeface="Arial"/>
                        </a:rPr>
                        <a:t>Bone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disease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763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Rickets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can be caused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 deficiency of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calcium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vitamin D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 Rickets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causes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bone pain,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soft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bones which can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deform.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7630" marR="11645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Osteoporosis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is a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condition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 which someone loses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bone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density, making their bones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fragile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so they are more likely to  break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bones.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146300">
                        <a:lnSpc>
                          <a:spcPts val="62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X-ray showing the legs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4453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child with</a:t>
                      </a:r>
                      <a:r>
                        <a:rPr sz="9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rickets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91084" y="3878011"/>
            <a:ext cx="4055364" cy="2786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81771" y="4386071"/>
            <a:ext cx="792479" cy="1357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71331" y="4977384"/>
            <a:ext cx="180975" cy="86995"/>
          </a:xfrm>
          <a:custGeom>
            <a:avLst/>
            <a:gdLst/>
            <a:ahLst/>
            <a:cxnLst/>
            <a:rect l="l" t="t" r="r" b="b"/>
            <a:pathLst>
              <a:path w="180975" h="86995">
                <a:moveTo>
                  <a:pt x="180721" y="8661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32064" y="3113532"/>
            <a:ext cx="792479" cy="982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64513" y="6564274"/>
            <a:ext cx="5588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Front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view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3350" y="6569456"/>
            <a:ext cx="516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Rear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view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15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34" y="118110"/>
            <a:ext cx="4399915" cy="568104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29273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lang="en-GB" spc="-35" dirty="0" smtClean="0"/>
              <a:t>7</a:t>
            </a:r>
            <a:r>
              <a:rPr spc="10" dirty="0" smtClean="0"/>
              <a:t> </a:t>
            </a:r>
            <a:r>
              <a:rPr spc="-75" dirty="0"/>
              <a:t>Biology 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lang="en-GB" spc="95" dirty="0" smtClean="0"/>
              <a:t>Muscles </a:t>
            </a:r>
            <a:endParaRPr spc="-17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8863" y="110236"/>
          <a:ext cx="4371340" cy="2011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Muscle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302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collection of tissues which can contract and relax, causing  other body parts (including bones) to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move.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Contraction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Shortening/tightening.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Relaxation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Lengthening/loosening.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Tendon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strong, flexible tissue attaching a muscle to a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bone.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Tennis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elbow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543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common injury in tennis players caused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damage to the  tendon between the lower arm muscle and the humerus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bone.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Antagonistic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Opposite to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something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9634" y="909066"/>
            <a:ext cx="4399915" cy="5760720"/>
          </a:xfrm>
          <a:custGeom>
            <a:avLst/>
            <a:gdLst/>
            <a:ahLst/>
            <a:cxnLst/>
            <a:rect l="l" t="t" r="r" b="b"/>
            <a:pathLst>
              <a:path w="4399915" h="5760720">
                <a:moveTo>
                  <a:pt x="0" y="5760720"/>
                </a:moveTo>
                <a:lnTo>
                  <a:pt x="4399788" y="5760720"/>
                </a:lnTo>
                <a:lnTo>
                  <a:pt x="4399788" y="0"/>
                </a:lnTo>
                <a:lnTo>
                  <a:pt x="0" y="0"/>
                </a:lnTo>
                <a:lnTo>
                  <a:pt x="0" y="5760720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0007" y="938911"/>
            <a:ext cx="4217670" cy="2474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105"/>
              </a:spcBef>
            </a:pPr>
            <a:r>
              <a:rPr sz="1100" b="1" spc="-55" dirty="0">
                <a:latin typeface="Arial"/>
                <a:cs typeface="Arial"/>
              </a:rPr>
              <a:t>Structure </a:t>
            </a:r>
            <a:r>
              <a:rPr sz="1100" b="1" spc="-15" dirty="0">
                <a:latin typeface="Arial"/>
                <a:cs typeface="Arial"/>
              </a:rPr>
              <a:t>and </a:t>
            </a:r>
            <a:r>
              <a:rPr sz="1100" b="1" spc="-40" dirty="0">
                <a:latin typeface="Arial"/>
                <a:cs typeface="Arial"/>
              </a:rPr>
              <a:t>function </a:t>
            </a:r>
            <a:r>
              <a:rPr sz="1100" b="1" spc="-35" dirty="0">
                <a:latin typeface="Arial"/>
                <a:cs typeface="Arial"/>
              </a:rPr>
              <a:t>of </a:t>
            </a:r>
            <a:r>
              <a:rPr sz="1100" b="1" spc="-20" dirty="0">
                <a:latin typeface="Arial"/>
                <a:cs typeface="Arial"/>
              </a:rPr>
              <a:t>the </a:t>
            </a:r>
            <a:r>
              <a:rPr sz="1100" b="1" spc="-55" dirty="0">
                <a:latin typeface="Arial"/>
                <a:cs typeface="Arial"/>
              </a:rPr>
              <a:t>muscular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-8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 marR="50800">
              <a:lnSpc>
                <a:spcPts val="1200"/>
              </a:lnSpc>
              <a:spcBef>
                <a:spcPts val="15"/>
              </a:spcBef>
            </a:pPr>
            <a:r>
              <a:rPr sz="1000" spc="-5" dirty="0">
                <a:latin typeface="Calibri"/>
                <a:cs typeface="Calibri"/>
              </a:rPr>
              <a:t>Working alongside the skeletal system is the muscular </a:t>
            </a:r>
            <a:r>
              <a:rPr sz="1000" spc="-10" dirty="0">
                <a:latin typeface="Calibri"/>
                <a:cs typeface="Calibri"/>
              </a:rPr>
              <a:t>system. </a:t>
            </a:r>
            <a:r>
              <a:rPr sz="1000" spc="-5" dirty="0">
                <a:latin typeface="Calibri"/>
                <a:cs typeface="Calibri"/>
              </a:rPr>
              <a:t>This working  together is called </a:t>
            </a:r>
            <a:r>
              <a:rPr sz="1000" b="1" spc="-5" dirty="0">
                <a:latin typeface="Calibri"/>
                <a:cs typeface="Calibri"/>
              </a:rPr>
              <a:t>biomechanics</a:t>
            </a:r>
            <a:r>
              <a:rPr sz="1000" spc="-5" dirty="0">
                <a:latin typeface="Calibri"/>
                <a:cs typeface="Calibri"/>
              </a:rPr>
              <a:t>. </a:t>
            </a: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diagram below shows the muscular </a:t>
            </a:r>
            <a:r>
              <a:rPr sz="1000" spc="-10" dirty="0">
                <a:latin typeface="Calibri"/>
                <a:cs typeface="Calibri"/>
              </a:rPr>
              <a:t>system.  </a:t>
            </a:r>
            <a:r>
              <a:rPr sz="1000" spc="-5" dirty="0">
                <a:latin typeface="Calibri"/>
                <a:cs typeface="Calibri"/>
              </a:rPr>
              <a:t>This system allows </a:t>
            </a:r>
            <a:r>
              <a:rPr sz="1000" dirty="0">
                <a:latin typeface="Calibri"/>
                <a:cs typeface="Calibri"/>
              </a:rPr>
              <a:t>us </a:t>
            </a:r>
            <a:r>
              <a:rPr sz="1000" spc="-5" dirty="0">
                <a:latin typeface="Calibri"/>
                <a:cs typeface="Calibri"/>
              </a:rPr>
              <a:t>to move by </a:t>
            </a:r>
            <a:r>
              <a:rPr sz="1000" spc="-10" dirty="0">
                <a:latin typeface="Calibri"/>
                <a:cs typeface="Calibri"/>
              </a:rPr>
              <a:t>muscles </a:t>
            </a:r>
            <a:r>
              <a:rPr sz="1000" b="1" spc="-5" dirty="0">
                <a:latin typeface="Calibri"/>
                <a:cs typeface="Calibri"/>
              </a:rPr>
              <a:t>contracting </a:t>
            </a:r>
            <a:r>
              <a:rPr sz="1000" spc="-5" dirty="0">
                <a:latin typeface="Calibri"/>
                <a:cs typeface="Calibri"/>
              </a:rPr>
              <a:t>and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relaxing</a:t>
            </a:r>
            <a:r>
              <a:rPr sz="1000" spc="-5" dirty="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1160"/>
              </a:lnSpc>
            </a:pPr>
            <a:r>
              <a:rPr sz="1000" b="1" spc="-5" dirty="0">
                <a:latin typeface="Calibri"/>
                <a:cs typeface="Calibri"/>
              </a:rPr>
              <a:t>Adaptations </a:t>
            </a:r>
            <a:r>
              <a:rPr sz="1000" b="1" dirty="0">
                <a:latin typeface="Calibri"/>
                <a:cs typeface="Calibri"/>
              </a:rPr>
              <a:t>of </a:t>
            </a:r>
            <a:r>
              <a:rPr sz="1000" b="1" spc="-5" dirty="0">
                <a:latin typeface="Calibri"/>
                <a:cs typeface="Calibri"/>
              </a:rPr>
              <a:t>muscle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cells</a:t>
            </a:r>
            <a:endParaRPr sz="1000">
              <a:latin typeface="Calibri"/>
              <a:cs typeface="Calibri"/>
            </a:endParaRPr>
          </a:p>
          <a:p>
            <a:pPr marL="172085" marR="405130" indent="-172085">
              <a:lnSpc>
                <a:spcPct val="100000"/>
              </a:lnSpc>
              <a:buFont typeface="Arial"/>
              <a:buChar char="•"/>
              <a:tabLst>
                <a:tab pos="172085" algn="l"/>
                <a:tab pos="172720" algn="l"/>
              </a:tabLst>
            </a:pPr>
            <a:r>
              <a:rPr sz="1000" spc="-5" dirty="0">
                <a:latin typeface="Calibri"/>
                <a:cs typeface="Calibri"/>
              </a:rPr>
              <a:t>Muscles require a lot of energy to contract, so muscle cells have a high  concentration of </a:t>
            </a:r>
            <a:r>
              <a:rPr sz="1000" b="1" spc="-5" dirty="0">
                <a:latin typeface="Calibri"/>
                <a:cs typeface="Calibri"/>
              </a:rPr>
              <a:t>mitochondria </a:t>
            </a:r>
            <a:r>
              <a:rPr sz="1000" spc="-5" dirty="0">
                <a:latin typeface="Calibri"/>
                <a:cs typeface="Calibri"/>
              </a:rPr>
              <a:t>for </a:t>
            </a:r>
            <a:r>
              <a:rPr sz="1000" b="1" spc="-5" dirty="0">
                <a:latin typeface="Calibri"/>
                <a:cs typeface="Calibri"/>
              </a:rPr>
              <a:t>respiration</a:t>
            </a:r>
            <a:r>
              <a:rPr sz="1000" spc="-5" dirty="0">
                <a:latin typeface="Calibri"/>
                <a:cs typeface="Calibri"/>
              </a:rPr>
              <a:t>, which releases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energy</a:t>
            </a:r>
            <a:endParaRPr sz="1000">
              <a:latin typeface="Calibri"/>
              <a:cs typeface="Calibri"/>
            </a:endParaRPr>
          </a:p>
          <a:p>
            <a:pPr marL="172085" marR="111125" indent="-172085">
              <a:lnSpc>
                <a:spcPct val="100000"/>
              </a:lnSpc>
              <a:buFont typeface="Arial"/>
              <a:buChar char="•"/>
              <a:tabLst>
                <a:tab pos="172085" algn="l"/>
                <a:tab pos="172720" algn="l"/>
              </a:tabLst>
            </a:pPr>
            <a:r>
              <a:rPr sz="1000" spc="-5" dirty="0">
                <a:latin typeface="Calibri"/>
                <a:cs typeface="Calibri"/>
              </a:rPr>
              <a:t>Muscle cells contain </a:t>
            </a:r>
            <a:r>
              <a:rPr sz="1000" b="1" spc="-5" dirty="0">
                <a:latin typeface="Calibri"/>
                <a:cs typeface="Calibri"/>
              </a:rPr>
              <a:t>protein fibres </a:t>
            </a:r>
            <a:r>
              <a:rPr sz="1000" spc="-5" dirty="0">
                <a:latin typeface="Calibri"/>
                <a:cs typeface="Calibri"/>
              </a:rPr>
              <a:t>which can contract and relax, making the  whole cell shorter and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longer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Tendons</a:t>
            </a:r>
            <a:endParaRPr sz="100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Calibri"/>
                <a:cs typeface="Calibri"/>
              </a:rPr>
              <a:t>Muscles are attached to bones </a:t>
            </a:r>
            <a:r>
              <a:rPr sz="1000" dirty="0">
                <a:latin typeface="Calibri"/>
                <a:cs typeface="Calibri"/>
              </a:rPr>
              <a:t>by </a:t>
            </a:r>
            <a:r>
              <a:rPr sz="1000" b="1" spc="-5" dirty="0">
                <a:latin typeface="Calibri"/>
                <a:cs typeface="Calibri"/>
              </a:rPr>
              <a:t>tendons</a:t>
            </a:r>
            <a:r>
              <a:rPr sz="1000" spc="-5" dirty="0">
                <a:latin typeface="Calibri"/>
                <a:cs typeface="Calibri"/>
              </a:rPr>
              <a:t>. Over-stretching a tendon can cause it  to snap. Tendons will </a:t>
            </a:r>
            <a:r>
              <a:rPr sz="1000" b="1" spc="-5" dirty="0">
                <a:latin typeface="Calibri"/>
                <a:cs typeface="Calibri"/>
              </a:rPr>
              <a:t>heal themselves </a:t>
            </a:r>
            <a:r>
              <a:rPr sz="1000" spc="-5" dirty="0">
                <a:latin typeface="Calibri"/>
                <a:cs typeface="Calibri"/>
              </a:rPr>
              <a:t>but become </a:t>
            </a:r>
            <a:r>
              <a:rPr sz="1000" b="1" spc="-5" dirty="0">
                <a:latin typeface="Calibri"/>
                <a:cs typeface="Calibri"/>
              </a:rPr>
              <a:t>shorter </a:t>
            </a:r>
            <a:r>
              <a:rPr sz="1000" spc="-5" dirty="0">
                <a:latin typeface="Calibri"/>
                <a:cs typeface="Calibri"/>
              </a:rPr>
              <a:t>in the process  because the two </a:t>
            </a:r>
            <a:r>
              <a:rPr sz="1000" spc="-10" dirty="0">
                <a:latin typeface="Calibri"/>
                <a:cs typeface="Calibri"/>
              </a:rPr>
              <a:t>severed </a:t>
            </a:r>
            <a:r>
              <a:rPr sz="1000" spc="-5" dirty="0">
                <a:latin typeface="Calibri"/>
                <a:cs typeface="Calibri"/>
              </a:rPr>
              <a:t>ends </a:t>
            </a:r>
            <a:r>
              <a:rPr sz="1000" b="1" spc="-5" dirty="0">
                <a:latin typeface="Calibri"/>
                <a:cs typeface="Calibri"/>
              </a:rPr>
              <a:t>overlap </a:t>
            </a:r>
            <a:r>
              <a:rPr sz="1000" spc="-5" dirty="0">
                <a:latin typeface="Calibri"/>
                <a:cs typeface="Calibri"/>
              </a:rPr>
              <a:t>to heal, reducing flexibility. An example of  a tendon which is commonly injured is the </a:t>
            </a:r>
            <a:r>
              <a:rPr sz="1000" b="1" spc="-5" dirty="0">
                <a:latin typeface="Calibri"/>
                <a:cs typeface="Calibri"/>
              </a:rPr>
              <a:t>Achilles tendon </a:t>
            </a:r>
            <a:r>
              <a:rPr sz="1000" spc="-5" dirty="0">
                <a:latin typeface="Calibri"/>
                <a:cs typeface="Calibri"/>
              </a:rPr>
              <a:t>(which connects the  gastrocnemius muscle to the heel bone). As the body tries to heal a tendon, it will  </a:t>
            </a:r>
            <a:r>
              <a:rPr sz="1000" spc="-10" dirty="0">
                <a:latin typeface="Calibri"/>
                <a:cs typeface="Calibri"/>
              </a:rPr>
              <a:t>swell </a:t>
            </a:r>
            <a:r>
              <a:rPr sz="1000" spc="-5" dirty="0">
                <a:latin typeface="Calibri"/>
                <a:cs typeface="Calibri"/>
              </a:rPr>
              <a:t>and become painful. This is called </a:t>
            </a:r>
            <a:r>
              <a:rPr sz="1000" b="1" spc="-5" dirty="0">
                <a:latin typeface="Calibri"/>
                <a:cs typeface="Calibri"/>
              </a:rPr>
              <a:t>tendonitis</a:t>
            </a:r>
            <a:r>
              <a:rPr sz="1000" spc="-5" dirty="0">
                <a:latin typeface="Calibri"/>
                <a:cs typeface="Calibri"/>
              </a:rPr>
              <a:t>, and includes </a:t>
            </a:r>
            <a:r>
              <a:rPr sz="1000" b="1" spc="-5" dirty="0">
                <a:latin typeface="Calibri"/>
                <a:cs typeface="Calibri"/>
              </a:rPr>
              <a:t>tennis</a:t>
            </a:r>
            <a:r>
              <a:rPr sz="1000" b="1" spc="7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elbow</a:t>
            </a:r>
            <a:r>
              <a:rPr sz="1000" spc="-5" dirty="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6102" y="2277617"/>
            <a:ext cx="4372610" cy="4392295"/>
          </a:xfrm>
          <a:custGeom>
            <a:avLst/>
            <a:gdLst/>
            <a:ahLst/>
            <a:cxnLst/>
            <a:rect l="l" t="t" r="r" b="b"/>
            <a:pathLst>
              <a:path w="4372609" h="4392295">
                <a:moveTo>
                  <a:pt x="0" y="4392168"/>
                </a:moveTo>
                <a:lnTo>
                  <a:pt x="4372356" y="4392168"/>
                </a:lnTo>
                <a:lnTo>
                  <a:pt x="4372356" y="0"/>
                </a:lnTo>
                <a:lnTo>
                  <a:pt x="0" y="0"/>
                </a:lnTo>
                <a:lnTo>
                  <a:pt x="0" y="4392168"/>
                </a:lnTo>
                <a:close/>
              </a:path>
            </a:pathLst>
          </a:custGeom>
          <a:ln w="25907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3650596"/>
            <a:ext cx="3880104" cy="2730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0490" y="6353047"/>
            <a:ext cx="5588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Front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view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10510" y="6353047"/>
            <a:ext cx="516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Rear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view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59142" y="5045964"/>
            <a:ext cx="2077522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8303" y="5041391"/>
            <a:ext cx="2123440" cy="1233170"/>
          </a:xfrm>
          <a:custGeom>
            <a:avLst/>
            <a:gdLst/>
            <a:ahLst/>
            <a:cxnLst/>
            <a:rect l="l" t="t" r="r" b="b"/>
            <a:pathLst>
              <a:path w="2123440" h="1233170">
                <a:moveTo>
                  <a:pt x="0" y="1232915"/>
                </a:moveTo>
                <a:lnTo>
                  <a:pt x="2122931" y="1232915"/>
                </a:lnTo>
                <a:lnTo>
                  <a:pt x="2122931" y="0"/>
                </a:lnTo>
                <a:lnTo>
                  <a:pt x="0" y="0"/>
                </a:lnTo>
                <a:lnTo>
                  <a:pt x="0" y="1232915"/>
                </a:lnTo>
                <a:close/>
              </a:path>
            </a:pathLst>
          </a:custGeom>
          <a:ln w="9144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1175" y="3800855"/>
            <a:ext cx="1639185" cy="1196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8303" y="3796284"/>
            <a:ext cx="1731645" cy="1210310"/>
          </a:xfrm>
          <a:custGeom>
            <a:avLst/>
            <a:gdLst/>
            <a:ahLst/>
            <a:cxnLst/>
            <a:rect l="l" t="t" r="r" b="b"/>
            <a:pathLst>
              <a:path w="1731645" h="1210310">
                <a:moveTo>
                  <a:pt x="0" y="1210056"/>
                </a:moveTo>
                <a:lnTo>
                  <a:pt x="1731264" y="1210056"/>
                </a:lnTo>
                <a:lnTo>
                  <a:pt x="1731264" y="0"/>
                </a:lnTo>
                <a:lnTo>
                  <a:pt x="0" y="0"/>
                </a:lnTo>
                <a:lnTo>
                  <a:pt x="0" y="1210056"/>
                </a:lnTo>
                <a:close/>
              </a:path>
            </a:pathLst>
          </a:custGeom>
          <a:ln w="9144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05350" y="2290699"/>
            <a:ext cx="4210050" cy="430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05"/>
              </a:spcBef>
            </a:pPr>
            <a:r>
              <a:rPr sz="1100" b="1" spc="-45" dirty="0">
                <a:latin typeface="Arial"/>
                <a:cs typeface="Arial"/>
              </a:rPr>
              <a:t>Antagonistic </a:t>
            </a:r>
            <a:r>
              <a:rPr sz="1100" b="1" spc="-80" dirty="0">
                <a:latin typeface="Arial"/>
                <a:cs typeface="Arial"/>
              </a:rPr>
              <a:t>muscle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pairings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080"/>
              </a:lnSpc>
              <a:spcBef>
                <a:spcPts val="50"/>
              </a:spcBef>
            </a:pPr>
            <a:r>
              <a:rPr sz="1000" spc="-5" dirty="0">
                <a:latin typeface="Calibri"/>
                <a:cs typeface="Calibri"/>
              </a:rPr>
              <a:t>In order to </a:t>
            </a:r>
            <a:r>
              <a:rPr sz="1000" spc="-10" dirty="0">
                <a:latin typeface="Calibri"/>
                <a:cs typeface="Calibri"/>
              </a:rPr>
              <a:t>move </a:t>
            </a:r>
            <a:r>
              <a:rPr sz="1000" spc="-5" dirty="0">
                <a:latin typeface="Calibri"/>
                <a:cs typeface="Calibri"/>
              </a:rPr>
              <a:t>bones in two directions </a:t>
            </a:r>
            <a:r>
              <a:rPr sz="1000" spc="-10" dirty="0">
                <a:latin typeface="Calibri"/>
                <a:cs typeface="Calibri"/>
              </a:rPr>
              <a:t>(e.g. </a:t>
            </a:r>
            <a:r>
              <a:rPr sz="1000" spc="-5" dirty="0">
                <a:latin typeface="Calibri"/>
                <a:cs typeface="Calibri"/>
              </a:rPr>
              <a:t>bending then stretching your arm),  </a:t>
            </a:r>
            <a:r>
              <a:rPr sz="1000" spc="-10" dirty="0">
                <a:latin typeface="Calibri"/>
                <a:cs typeface="Calibri"/>
              </a:rPr>
              <a:t>muscles </a:t>
            </a:r>
            <a:r>
              <a:rPr sz="1000" spc="-5" dirty="0">
                <a:latin typeface="Calibri"/>
                <a:cs typeface="Calibri"/>
              </a:rPr>
              <a:t>are </a:t>
            </a:r>
            <a:r>
              <a:rPr sz="1000" b="1" spc="-5" dirty="0">
                <a:latin typeface="Calibri"/>
                <a:cs typeface="Calibri"/>
              </a:rPr>
              <a:t>paired antagonistically </a:t>
            </a:r>
            <a:r>
              <a:rPr sz="1000" spc="-5" dirty="0">
                <a:latin typeface="Calibri"/>
                <a:cs typeface="Calibri"/>
              </a:rPr>
              <a:t>(one moves the bone in one direction, the  other in the opposite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direction).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005"/>
              </a:lnSpc>
            </a:pPr>
            <a:r>
              <a:rPr sz="1000" spc="-5" dirty="0">
                <a:latin typeface="Calibri"/>
                <a:cs typeface="Calibri"/>
              </a:rPr>
              <a:t>Examples of antagonistic muscle pairings are: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08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Biceps </a:t>
            </a:r>
            <a:r>
              <a:rPr sz="1000" spc="-5" dirty="0">
                <a:latin typeface="Calibri"/>
                <a:cs typeface="Calibri"/>
              </a:rPr>
              <a:t>and </a:t>
            </a:r>
            <a:r>
              <a:rPr sz="1000" b="1" spc="-5" dirty="0">
                <a:latin typeface="Calibri"/>
                <a:cs typeface="Calibri"/>
              </a:rPr>
              <a:t>triceps </a:t>
            </a:r>
            <a:r>
              <a:rPr sz="1000" spc="-5" dirty="0">
                <a:latin typeface="Calibri"/>
                <a:cs typeface="Calibri"/>
              </a:rPr>
              <a:t>in the upper arm – control forearm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movement</a:t>
            </a:r>
            <a:endParaRPr sz="1000">
              <a:latin typeface="Calibri"/>
              <a:cs typeface="Calibri"/>
            </a:endParaRPr>
          </a:p>
          <a:p>
            <a:pPr marL="12700" marR="207010">
              <a:lnSpc>
                <a:spcPts val="1080"/>
              </a:lnSpc>
              <a:spcBef>
                <a:spcPts val="7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b="1" spc="-5" dirty="0">
                <a:latin typeface="Calibri"/>
                <a:cs typeface="Calibri"/>
              </a:rPr>
              <a:t>Quadriceps </a:t>
            </a:r>
            <a:r>
              <a:rPr sz="1000" spc="-5" dirty="0">
                <a:latin typeface="Calibri"/>
                <a:cs typeface="Calibri"/>
              </a:rPr>
              <a:t>and </a:t>
            </a:r>
            <a:r>
              <a:rPr sz="1000" b="1" spc="-5" dirty="0">
                <a:latin typeface="Calibri"/>
                <a:cs typeface="Calibri"/>
              </a:rPr>
              <a:t>hamstring </a:t>
            </a:r>
            <a:r>
              <a:rPr sz="1000" spc="-5" dirty="0">
                <a:latin typeface="Calibri"/>
                <a:cs typeface="Calibri"/>
              </a:rPr>
              <a:t>in the upper leg – control lower leg movement  (Note that </a:t>
            </a:r>
            <a:r>
              <a:rPr sz="1000" i="1" spc="-5" dirty="0">
                <a:latin typeface="Calibri"/>
                <a:cs typeface="Calibri"/>
              </a:rPr>
              <a:t>biceps</a:t>
            </a:r>
            <a:r>
              <a:rPr sz="1000" spc="-5" dirty="0">
                <a:latin typeface="Calibri"/>
                <a:cs typeface="Calibri"/>
              </a:rPr>
              <a:t>, </a:t>
            </a:r>
            <a:r>
              <a:rPr sz="1000" i="1" spc="-5" dirty="0">
                <a:latin typeface="Calibri"/>
                <a:cs typeface="Calibri"/>
              </a:rPr>
              <a:t>triceps </a:t>
            </a:r>
            <a:r>
              <a:rPr sz="1000" spc="-5" dirty="0">
                <a:latin typeface="Calibri"/>
                <a:cs typeface="Calibri"/>
              </a:rPr>
              <a:t>and </a:t>
            </a:r>
            <a:r>
              <a:rPr sz="1000" i="1" spc="-5" dirty="0">
                <a:latin typeface="Calibri"/>
                <a:cs typeface="Calibri"/>
              </a:rPr>
              <a:t>quadriceps </a:t>
            </a:r>
            <a:r>
              <a:rPr sz="1000" spc="-5" dirty="0">
                <a:latin typeface="Calibri"/>
                <a:cs typeface="Calibri"/>
              </a:rPr>
              <a:t>are </a:t>
            </a:r>
            <a:r>
              <a:rPr sz="1000" dirty="0">
                <a:latin typeface="Calibri"/>
                <a:cs typeface="Calibri"/>
              </a:rPr>
              <a:t>all </a:t>
            </a:r>
            <a:r>
              <a:rPr sz="1000" spc="-5" dirty="0">
                <a:latin typeface="Calibri"/>
                <a:cs typeface="Calibri"/>
              </a:rPr>
              <a:t>singular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nouns!)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How it works </a:t>
            </a:r>
            <a:r>
              <a:rPr sz="1000" spc="-5" dirty="0">
                <a:latin typeface="Calibri"/>
                <a:cs typeface="Calibri"/>
              </a:rPr>
              <a:t>– biceps and triceps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example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2512060" marR="41275" lvl="1" indent="-228600">
              <a:lnSpc>
                <a:spcPct val="100000"/>
              </a:lnSpc>
              <a:buAutoNum type="arabicPeriod"/>
              <a:tabLst>
                <a:tab pos="2512060" algn="l"/>
                <a:tab pos="2512695" algn="l"/>
              </a:tabLst>
            </a:pPr>
            <a:r>
              <a:rPr sz="1000" spc="-10" dirty="0">
                <a:latin typeface="Calibri"/>
                <a:cs typeface="Calibri"/>
              </a:rPr>
              <a:t>To </a:t>
            </a:r>
            <a:r>
              <a:rPr sz="1000" b="1" spc="-5" dirty="0">
                <a:latin typeface="Calibri"/>
                <a:cs typeface="Calibri"/>
              </a:rPr>
              <a:t>raise </a:t>
            </a:r>
            <a:r>
              <a:rPr sz="1000" spc="-5" dirty="0">
                <a:latin typeface="Calibri"/>
                <a:cs typeface="Calibri"/>
              </a:rPr>
              <a:t>the forearm, the biceps  contracts and the triceps  relaxes.</a:t>
            </a:r>
            <a:endParaRPr sz="1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Calibri"/>
              <a:buAutoNum type="arabicPeriod"/>
            </a:pPr>
            <a:endParaRPr sz="1000">
              <a:latin typeface="Times New Roman"/>
              <a:cs typeface="Times New Roman"/>
            </a:endParaRPr>
          </a:p>
          <a:p>
            <a:pPr marL="2283460" marR="69215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This brings the </a:t>
            </a:r>
            <a:r>
              <a:rPr sz="1000" spc="-10" dirty="0">
                <a:latin typeface="Calibri"/>
                <a:cs typeface="Calibri"/>
              </a:rPr>
              <a:t>forearm </a:t>
            </a:r>
            <a:r>
              <a:rPr sz="1000" spc="-5" dirty="0">
                <a:latin typeface="Calibri"/>
                <a:cs typeface="Calibri"/>
              </a:rPr>
              <a:t>towards the  upper arm because the biceps is  </a:t>
            </a:r>
            <a:r>
              <a:rPr sz="1000" b="1" spc="-5" dirty="0">
                <a:latin typeface="Calibri"/>
                <a:cs typeface="Calibri"/>
              </a:rPr>
              <a:t>shorter </a:t>
            </a:r>
            <a:r>
              <a:rPr sz="1000" spc="-5" dirty="0">
                <a:latin typeface="Calibri"/>
                <a:cs typeface="Calibri"/>
              </a:rPr>
              <a:t>and the triceps is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longer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2512060" marR="42545" lvl="1" indent="-228600" algn="just">
              <a:lnSpc>
                <a:spcPct val="100000"/>
              </a:lnSpc>
              <a:buAutoNum type="arabicPeriod" startAt="2"/>
              <a:tabLst>
                <a:tab pos="2512695" algn="l"/>
              </a:tabLst>
            </a:pPr>
            <a:r>
              <a:rPr sz="1000" spc="-10" dirty="0">
                <a:latin typeface="Calibri"/>
                <a:cs typeface="Calibri"/>
              </a:rPr>
              <a:t>To </a:t>
            </a:r>
            <a:r>
              <a:rPr sz="1000" b="1" spc="-5" dirty="0">
                <a:latin typeface="Calibri"/>
                <a:cs typeface="Calibri"/>
              </a:rPr>
              <a:t>lower </a:t>
            </a:r>
            <a:r>
              <a:rPr sz="1000" spc="-5" dirty="0">
                <a:latin typeface="Calibri"/>
                <a:cs typeface="Calibri"/>
              </a:rPr>
              <a:t>the </a:t>
            </a:r>
            <a:r>
              <a:rPr sz="1000" spc="-10" dirty="0">
                <a:latin typeface="Calibri"/>
                <a:cs typeface="Calibri"/>
              </a:rPr>
              <a:t>forearm </a:t>
            </a:r>
            <a:r>
              <a:rPr sz="1000" spc="-5" dirty="0">
                <a:latin typeface="Calibri"/>
                <a:cs typeface="Calibri"/>
              </a:rPr>
              <a:t>again, the  triceps contracts and the biceps  relaxes.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2283460" marR="3556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This brings the </a:t>
            </a:r>
            <a:r>
              <a:rPr sz="1000" spc="-10" dirty="0">
                <a:latin typeface="Calibri"/>
                <a:cs typeface="Calibri"/>
              </a:rPr>
              <a:t>forearm </a:t>
            </a:r>
            <a:r>
              <a:rPr sz="1000" spc="-5" dirty="0">
                <a:latin typeface="Calibri"/>
                <a:cs typeface="Calibri"/>
              </a:rPr>
              <a:t>away from  the upper arm because the triceps is  </a:t>
            </a:r>
            <a:r>
              <a:rPr sz="1000" b="1" spc="-5" dirty="0">
                <a:latin typeface="Calibri"/>
                <a:cs typeface="Calibri"/>
              </a:rPr>
              <a:t>shorter </a:t>
            </a:r>
            <a:r>
              <a:rPr sz="1000" spc="-5" dirty="0">
                <a:latin typeface="Calibri"/>
                <a:cs typeface="Calibri"/>
              </a:rPr>
              <a:t>and the biceps is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longer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 marR="297180">
              <a:lnSpc>
                <a:spcPts val="1080"/>
              </a:lnSpc>
              <a:spcBef>
                <a:spcPts val="5"/>
              </a:spcBef>
            </a:pPr>
            <a:r>
              <a:rPr sz="1000" spc="-5" dirty="0">
                <a:latin typeface="Calibri"/>
                <a:cs typeface="Calibri"/>
              </a:rPr>
              <a:t>Muscles exert a </a:t>
            </a:r>
            <a:r>
              <a:rPr sz="1000" b="1" spc="-5" dirty="0">
                <a:latin typeface="Calibri"/>
                <a:cs typeface="Calibri"/>
              </a:rPr>
              <a:t>force </a:t>
            </a:r>
            <a:r>
              <a:rPr sz="1000" spc="-5" dirty="0">
                <a:latin typeface="Calibri"/>
                <a:cs typeface="Calibri"/>
              </a:rPr>
              <a:t>on bones to move them. </a:t>
            </a: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longer the bone and the  stronger the </a:t>
            </a:r>
            <a:r>
              <a:rPr sz="1000" spc="-10" dirty="0">
                <a:latin typeface="Calibri"/>
                <a:cs typeface="Calibri"/>
              </a:rPr>
              <a:t>muscle, </a:t>
            </a:r>
            <a:r>
              <a:rPr sz="1000" spc="-5" dirty="0">
                <a:latin typeface="Calibri"/>
                <a:cs typeface="Calibri"/>
              </a:rPr>
              <a:t>the greater the </a:t>
            </a:r>
            <a:r>
              <a:rPr sz="1000" spc="-10" dirty="0">
                <a:latin typeface="Calibri"/>
                <a:cs typeface="Calibri"/>
              </a:rPr>
              <a:t>force, </a:t>
            </a:r>
            <a:r>
              <a:rPr sz="1000" spc="-5" dirty="0">
                <a:latin typeface="Calibri"/>
                <a:cs typeface="Calibri"/>
              </a:rPr>
              <a:t>due to </a:t>
            </a:r>
            <a:r>
              <a:rPr sz="1000" b="1" spc="-5" dirty="0">
                <a:latin typeface="Calibri"/>
                <a:cs typeface="Calibri"/>
              </a:rPr>
              <a:t>moments </a:t>
            </a:r>
            <a:r>
              <a:rPr sz="1000" spc="-10" dirty="0">
                <a:latin typeface="Calibri"/>
                <a:cs typeface="Calibri"/>
              </a:rPr>
              <a:t>(see </a:t>
            </a:r>
            <a:r>
              <a:rPr sz="1000" spc="-5" dirty="0">
                <a:latin typeface="Calibri"/>
                <a:cs typeface="Calibri"/>
              </a:rPr>
              <a:t>topic 9).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33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8324" y="128729"/>
            <a:ext cx="4381500" cy="568104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28892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30" dirty="0"/>
              <a:t>7 </a:t>
            </a:r>
            <a:r>
              <a:rPr spc="-80" dirty="0"/>
              <a:t>Biology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75" dirty="0" smtClean="0"/>
              <a:t>Reproduction</a:t>
            </a:r>
            <a:endParaRPr spc="-75" dirty="0"/>
          </a:p>
        </p:txBody>
      </p:sp>
      <p:sp>
        <p:nvSpPr>
          <p:cNvPr id="4" name="object 4"/>
          <p:cNvSpPr/>
          <p:nvPr/>
        </p:nvSpPr>
        <p:spPr>
          <a:xfrm>
            <a:off x="119634" y="837438"/>
            <a:ext cx="4381500" cy="5949950"/>
          </a:xfrm>
          <a:custGeom>
            <a:avLst/>
            <a:gdLst/>
            <a:ahLst/>
            <a:cxnLst/>
            <a:rect l="l" t="t" r="r" b="b"/>
            <a:pathLst>
              <a:path w="4381500" h="5949950">
                <a:moveTo>
                  <a:pt x="0" y="5949696"/>
                </a:moveTo>
                <a:lnTo>
                  <a:pt x="4381500" y="5949696"/>
                </a:lnTo>
                <a:lnTo>
                  <a:pt x="4381500" y="0"/>
                </a:lnTo>
                <a:lnTo>
                  <a:pt x="0" y="0"/>
                </a:lnTo>
                <a:lnTo>
                  <a:pt x="0" y="5949696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307" y="860805"/>
            <a:ext cx="1804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Female reproductive</a:t>
            </a:r>
            <a:r>
              <a:rPr sz="1200" b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35246" y="837438"/>
            <a:ext cx="4381500" cy="5949950"/>
          </a:xfrm>
          <a:custGeom>
            <a:avLst/>
            <a:gdLst/>
            <a:ahLst/>
            <a:cxnLst/>
            <a:rect l="l" t="t" r="r" b="b"/>
            <a:pathLst>
              <a:path w="4381500" h="5949950">
                <a:moveTo>
                  <a:pt x="0" y="5949696"/>
                </a:moveTo>
                <a:lnTo>
                  <a:pt x="4381500" y="5949696"/>
                </a:lnTo>
                <a:lnTo>
                  <a:pt x="4381500" y="0"/>
                </a:lnTo>
                <a:lnTo>
                  <a:pt x="0" y="0"/>
                </a:lnTo>
                <a:lnTo>
                  <a:pt x="0" y="5949696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13859" y="860805"/>
            <a:ext cx="166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Male reproductive</a:t>
            </a:r>
            <a:r>
              <a:rPr sz="12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6430" y="1256616"/>
            <a:ext cx="3808127" cy="1699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9172" y="1308332"/>
            <a:ext cx="3883063" cy="1578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17347" y="3134614"/>
          <a:ext cx="4170679" cy="3548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363">
                <a:tc>
                  <a:txBody>
                    <a:bodyPr/>
                    <a:lstStyle/>
                    <a:p>
                      <a:pPr marL="91440" marR="95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Parts of</a:t>
                      </a:r>
                      <a:r>
                        <a:rPr sz="11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Female  Reproductive 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System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Functions of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part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Ovary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739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organ where eggs (ova) are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produced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and  where they mature ready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release each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month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Oviduct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708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small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tube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leading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each ovary to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 uterus – the egg travels along here and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fertilisation happens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here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Uterus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4637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organ where an embryo grows into a</a:t>
                      </a:r>
                      <a:r>
                        <a:rPr sz="11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foetus  and eventually a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baby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2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Uterus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lining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wall of the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uterus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Cervix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997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ring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tissue between the uterus and</a:t>
                      </a:r>
                      <a:r>
                        <a:rPr sz="11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vagina;  this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helps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keep a foetus in place in the uterus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during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pregnancy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Vagina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47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organ that is entered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penis during  sexual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intercourse; this is also part of the</a:t>
                      </a:r>
                      <a:r>
                        <a:rPr sz="11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birth  canal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761357" y="3311778"/>
          <a:ext cx="4115435" cy="3139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3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1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marL="92075" marR="10477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Parts of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Male 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Re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tive  System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Functions of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part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Testes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organ where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sperm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cells are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made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4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Scrotum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skin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 holds the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testes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Sperm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ducts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279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tubes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 carry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sperm from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testes to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 urethra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77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Glands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31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These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add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liquids, including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nutrients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sperm,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 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sperm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cells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testes to make</a:t>
                      </a:r>
                      <a:r>
                        <a:rPr sz="1100" spc="-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semen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0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Urethra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139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tube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 carries either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urine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 semen out</a:t>
                      </a:r>
                      <a:r>
                        <a:rPr sz="11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 the body through the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penis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Penis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968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organ that enters the vagina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during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sexual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intercourse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50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Foreskin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skin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 protects the end of the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penis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34" y="726215"/>
            <a:ext cx="4381500" cy="568104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27876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30" dirty="0"/>
              <a:t>7 </a:t>
            </a:r>
            <a:r>
              <a:rPr spc="-80" dirty="0"/>
              <a:t>Biology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75" dirty="0" smtClean="0"/>
              <a:t>Reproduction</a:t>
            </a:r>
            <a:endParaRPr spc="-7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8863" y="110236"/>
          <a:ext cx="4371975" cy="2349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52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52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Fertilisation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When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sperm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and the egg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fuse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Gestation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574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time it takes for the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baby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to develop in the womb. This  is 40 weeks in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humans.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Birth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When the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baby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leaves the womb.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Menstrual cycle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156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series of events that prepares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female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body for  pregnancy.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Menstruation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851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When the lining of the uterus is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removed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from the body.  Also known as the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period.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50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Foetus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name given to the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baby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developing in the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womb.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626102" y="2640329"/>
            <a:ext cx="4369435" cy="2158365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5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Gestation</a:t>
            </a:r>
            <a:endParaRPr sz="1200">
              <a:latin typeface="Calibri"/>
              <a:cs typeface="Calibri"/>
            </a:endParaRPr>
          </a:p>
          <a:p>
            <a:pPr marL="90805" marR="236220">
              <a:lnSpc>
                <a:spcPct val="100000"/>
              </a:lnSpc>
              <a:spcBef>
                <a:spcPts val="120"/>
              </a:spcBef>
            </a:pPr>
            <a:r>
              <a:rPr sz="1200" spc="-5" dirty="0">
                <a:latin typeface="Calibri"/>
                <a:cs typeface="Calibri"/>
              </a:rPr>
              <a:t>After fertilisation of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ovum,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woman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pregnant.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embryo  </a:t>
            </a:r>
            <a:r>
              <a:rPr sz="1200" spc="-10" dirty="0">
                <a:latin typeface="Calibri"/>
                <a:cs typeface="Calibri"/>
              </a:rPr>
              <a:t>grows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cells </a:t>
            </a:r>
            <a:r>
              <a:rPr sz="1200" dirty="0">
                <a:latin typeface="Calibri"/>
                <a:cs typeface="Calibri"/>
              </a:rPr>
              <a:t>divide and </a:t>
            </a:r>
            <a:r>
              <a:rPr sz="1200" spc="-10" dirty="0">
                <a:latin typeface="Calibri"/>
                <a:cs typeface="Calibri"/>
              </a:rPr>
              <a:t>travels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uterus. Ciliated cells </a:t>
            </a:r>
            <a:r>
              <a:rPr sz="1200" dirty="0">
                <a:latin typeface="Calibri"/>
                <a:cs typeface="Calibri"/>
              </a:rPr>
              <a:t>in the  </a:t>
            </a:r>
            <a:r>
              <a:rPr sz="1200" spc="-5" dirty="0">
                <a:latin typeface="Calibri"/>
                <a:cs typeface="Calibri"/>
              </a:rPr>
              <a:t>oviduct </a:t>
            </a:r>
            <a:r>
              <a:rPr sz="1200" dirty="0">
                <a:latin typeface="Calibri"/>
                <a:cs typeface="Calibri"/>
              </a:rPr>
              <a:t>help it </a:t>
            </a:r>
            <a:r>
              <a:rPr sz="1200" spc="-5" dirty="0">
                <a:latin typeface="Calibri"/>
                <a:cs typeface="Calibri"/>
              </a:rPr>
              <a:t>to move to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uterus.</a:t>
            </a:r>
            <a:endParaRPr sz="1200">
              <a:latin typeface="Calibri"/>
              <a:cs typeface="Calibri"/>
            </a:endParaRPr>
          </a:p>
          <a:p>
            <a:pPr marL="90805" marR="9461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embryo </a:t>
            </a:r>
            <a:r>
              <a:rPr sz="1200" dirty="0">
                <a:latin typeface="Calibri"/>
                <a:cs typeface="Calibri"/>
              </a:rPr>
              <a:t>implants </a:t>
            </a:r>
            <a:r>
              <a:rPr sz="1200" spc="-5" dirty="0">
                <a:latin typeface="Calibri"/>
                <a:cs typeface="Calibri"/>
              </a:rPr>
              <a:t>into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uterus wall, where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gets </a:t>
            </a:r>
            <a:r>
              <a:rPr sz="1200" spc="-15" dirty="0">
                <a:latin typeface="Calibri"/>
                <a:cs typeface="Calibri"/>
              </a:rPr>
              <a:t>oxygen </a:t>
            </a:r>
            <a:r>
              <a:rPr sz="1200" dirty="0">
                <a:latin typeface="Calibri"/>
                <a:cs typeface="Calibri"/>
              </a:rPr>
              <a:t>and  </a:t>
            </a:r>
            <a:r>
              <a:rPr sz="1200" spc="-5" dirty="0">
                <a:latin typeface="Calibri"/>
                <a:cs typeface="Calibri"/>
              </a:rPr>
              <a:t>nutrients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mother’s </a:t>
            </a:r>
            <a:r>
              <a:rPr sz="1200" dirty="0">
                <a:latin typeface="Calibri"/>
                <a:cs typeface="Calibri"/>
              </a:rPr>
              <a:t>blood. As it </a:t>
            </a:r>
            <a:r>
              <a:rPr sz="1200" spc="-10" dirty="0">
                <a:latin typeface="Calibri"/>
                <a:cs typeface="Calibri"/>
              </a:rPr>
              <a:t>grows </a:t>
            </a:r>
            <a:r>
              <a:rPr sz="1200" spc="-5" dirty="0">
                <a:latin typeface="Calibri"/>
                <a:cs typeface="Calibri"/>
              </a:rPr>
              <a:t>bigger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cells  become </a:t>
            </a:r>
            <a:r>
              <a:rPr sz="1200" dirty="0">
                <a:latin typeface="Calibri"/>
                <a:cs typeface="Calibri"/>
              </a:rPr>
              <a:t>specialised, </a:t>
            </a:r>
            <a:r>
              <a:rPr sz="1200" spc="-10" dirty="0">
                <a:latin typeface="Calibri"/>
                <a:cs typeface="Calibri"/>
              </a:rPr>
              <a:t>we </a:t>
            </a:r>
            <a:r>
              <a:rPr sz="1200" spc="-5" dirty="0">
                <a:latin typeface="Calibri"/>
                <a:cs typeface="Calibri"/>
              </a:rPr>
              <a:t>call </a:t>
            </a:r>
            <a:r>
              <a:rPr sz="1200" dirty="0">
                <a:latin typeface="Calibri"/>
                <a:cs typeface="Calibri"/>
              </a:rPr>
              <a:t>it a </a:t>
            </a:r>
            <a:r>
              <a:rPr sz="1200" spc="-10" dirty="0">
                <a:latin typeface="Calibri"/>
                <a:cs typeface="Calibri"/>
              </a:rPr>
              <a:t>foetus.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10" dirty="0">
                <a:latin typeface="Calibri"/>
                <a:cs typeface="Calibri"/>
              </a:rPr>
              <a:t>grows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placenta </a:t>
            </a:r>
            <a:r>
              <a:rPr sz="1200" dirty="0">
                <a:latin typeface="Calibri"/>
                <a:cs typeface="Calibri"/>
              </a:rPr>
              <a:t>and  </a:t>
            </a:r>
            <a:r>
              <a:rPr sz="1200" spc="-5" dirty="0">
                <a:latin typeface="Calibri"/>
                <a:cs typeface="Calibri"/>
              </a:rPr>
              <a:t>umbilical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cord.</a:t>
            </a:r>
            <a:endParaRPr sz="12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200" spc="-20" dirty="0">
                <a:latin typeface="Calibri"/>
                <a:cs typeface="Calibri"/>
              </a:rPr>
              <a:t>At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placenta,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foetus gets </a:t>
            </a:r>
            <a:r>
              <a:rPr sz="1200" spc="-15" dirty="0">
                <a:latin typeface="Calibri"/>
                <a:cs typeface="Calibri"/>
              </a:rPr>
              <a:t>oxygen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nutrients </a:t>
            </a:r>
            <a:r>
              <a:rPr sz="1200" spc="-10" dirty="0">
                <a:latin typeface="Calibri"/>
                <a:cs typeface="Calibri"/>
              </a:rPr>
              <a:t>from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  <a:p>
            <a:pPr marL="90805" marR="15049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mother’s </a:t>
            </a:r>
            <a:r>
              <a:rPr sz="1200" dirty="0">
                <a:latin typeface="Calibri"/>
                <a:cs typeface="Calibri"/>
              </a:rPr>
              <a:t>blood </a:t>
            </a:r>
            <a:r>
              <a:rPr sz="1200" spc="-5" dirty="0">
                <a:latin typeface="Calibri"/>
                <a:cs typeface="Calibri"/>
              </a:rPr>
              <a:t>(but </a:t>
            </a:r>
            <a:r>
              <a:rPr sz="1200" dirty="0">
                <a:latin typeface="Calibri"/>
                <a:cs typeface="Calibri"/>
              </a:rPr>
              <a:t>their blood </a:t>
            </a:r>
            <a:r>
              <a:rPr sz="1200" spc="-5" dirty="0">
                <a:latin typeface="Calibri"/>
                <a:cs typeface="Calibri"/>
              </a:rPr>
              <a:t>does </a:t>
            </a:r>
            <a:r>
              <a:rPr sz="1200" spc="-15" dirty="0">
                <a:latin typeface="Calibri"/>
                <a:cs typeface="Calibri"/>
              </a:rPr>
              <a:t>NOT </a:t>
            </a:r>
            <a:r>
              <a:rPr sz="1200" spc="-5" dirty="0">
                <a:latin typeface="Calibri"/>
                <a:cs typeface="Calibri"/>
              </a:rPr>
              <a:t>mix).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foetus gets </a:t>
            </a:r>
            <a:r>
              <a:rPr sz="1200" dirty="0">
                <a:latin typeface="Calibri"/>
                <a:cs typeface="Calibri"/>
              </a:rPr>
              <a:t>rid 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waste </a:t>
            </a:r>
            <a:r>
              <a:rPr sz="1200" spc="-15" dirty="0">
                <a:latin typeface="Calibri"/>
                <a:cs typeface="Calibri"/>
              </a:rPr>
              <a:t>like </a:t>
            </a:r>
            <a:r>
              <a:rPr sz="1200" spc="-5" dirty="0">
                <a:latin typeface="Calibri"/>
                <a:cs typeface="Calibri"/>
              </a:rPr>
              <a:t>carbon dioxide into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mother’s </a:t>
            </a:r>
            <a:r>
              <a:rPr sz="1200" dirty="0">
                <a:latin typeface="Calibri"/>
                <a:cs typeface="Calibri"/>
              </a:rPr>
              <a:t>blood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too.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634" y="1413510"/>
            <a:ext cx="4381500" cy="2880360"/>
          </a:xfrm>
          <a:custGeom>
            <a:avLst/>
            <a:gdLst/>
            <a:ahLst/>
            <a:cxnLst/>
            <a:rect l="l" t="t" r="r" b="b"/>
            <a:pathLst>
              <a:path w="4381500" h="2880360">
                <a:moveTo>
                  <a:pt x="0" y="2880360"/>
                </a:moveTo>
                <a:lnTo>
                  <a:pt x="4381500" y="2880360"/>
                </a:lnTo>
                <a:lnTo>
                  <a:pt x="4381500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862" y="2067305"/>
            <a:ext cx="467995" cy="670560"/>
          </a:xfrm>
          <a:custGeom>
            <a:avLst/>
            <a:gdLst/>
            <a:ahLst/>
            <a:cxnLst/>
            <a:rect l="l" t="t" r="r" b="b"/>
            <a:pathLst>
              <a:path w="467994" h="670560">
                <a:moveTo>
                  <a:pt x="0" y="0"/>
                </a:moveTo>
                <a:lnTo>
                  <a:pt x="0" y="436626"/>
                </a:lnTo>
                <a:lnTo>
                  <a:pt x="233933" y="670560"/>
                </a:lnTo>
                <a:lnTo>
                  <a:pt x="467868" y="436626"/>
                </a:lnTo>
                <a:lnTo>
                  <a:pt x="467868" y="233934"/>
                </a:lnTo>
                <a:lnTo>
                  <a:pt x="233933" y="233934"/>
                </a:lnTo>
                <a:lnTo>
                  <a:pt x="0" y="0"/>
                </a:lnTo>
                <a:close/>
              </a:path>
              <a:path w="467994" h="670560">
                <a:moveTo>
                  <a:pt x="467868" y="0"/>
                </a:moveTo>
                <a:lnTo>
                  <a:pt x="233933" y="233934"/>
                </a:lnTo>
                <a:lnTo>
                  <a:pt x="467868" y="233934"/>
                </a:lnTo>
                <a:lnTo>
                  <a:pt x="46786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862" y="2067305"/>
            <a:ext cx="467995" cy="670560"/>
          </a:xfrm>
          <a:custGeom>
            <a:avLst/>
            <a:gdLst/>
            <a:ahLst/>
            <a:cxnLst/>
            <a:rect l="l" t="t" r="r" b="b"/>
            <a:pathLst>
              <a:path w="467994" h="670560">
                <a:moveTo>
                  <a:pt x="467868" y="0"/>
                </a:moveTo>
                <a:lnTo>
                  <a:pt x="467868" y="436626"/>
                </a:lnTo>
                <a:lnTo>
                  <a:pt x="233933" y="670560"/>
                </a:lnTo>
                <a:lnTo>
                  <a:pt x="0" y="436626"/>
                </a:lnTo>
                <a:lnTo>
                  <a:pt x="0" y="0"/>
                </a:lnTo>
                <a:lnTo>
                  <a:pt x="233933" y="233934"/>
                </a:lnTo>
                <a:lnTo>
                  <a:pt x="467868" y="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093" y="2211705"/>
            <a:ext cx="429259" cy="347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ts val="1265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11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1-</a:t>
            </a:r>
            <a:endParaRPr sz="1100">
              <a:latin typeface="Calibri"/>
              <a:cs typeface="Calibri"/>
            </a:endParaRPr>
          </a:p>
          <a:p>
            <a:pPr marR="5715" algn="ctr">
              <a:lnSpc>
                <a:spcPts val="1265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7730" y="2073401"/>
            <a:ext cx="3313429" cy="436245"/>
          </a:xfrm>
          <a:custGeom>
            <a:avLst/>
            <a:gdLst/>
            <a:ahLst/>
            <a:cxnLst/>
            <a:rect l="l" t="t" r="r" b="b"/>
            <a:pathLst>
              <a:path w="3313429" h="436244">
                <a:moveTo>
                  <a:pt x="3240532" y="0"/>
                </a:moveTo>
                <a:lnTo>
                  <a:pt x="0" y="0"/>
                </a:lnTo>
                <a:lnTo>
                  <a:pt x="0" y="435863"/>
                </a:lnTo>
                <a:lnTo>
                  <a:pt x="3240532" y="435863"/>
                </a:lnTo>
                <a:lnTo>
                  <a:pt x="3268813" y="430156"/>
                </a:lnTo>
                <a:lnTo>
                  <a:pt x="3291903" y="414591"/>
                </a:lnTo>
                <a:lnTo>
                  <a:pt x="3307468" y="391501"/>
                </a:lnTo>
                <a:lnTo>
                  <a:pt x="3313176" y="363220"/>
                </a:lnTo>
                <a:lnTo>
                  <a:pt x="3313176" y="72644"/>
                </a:lnTo>
                <a:lnTo>
                  <a:pt x="3307468" y="44362"/>
                </a:lnTo>
                <a:lnTo>
                  <a:pt x="3291903" y="21272"/>
                </a:lnTo>
                <a:lnTo>
                  <a:pt x="3268813" y="5707"/>
                </a:lnTo>
                <a:lnTo>
                  <a:pt x="324053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7730" y="2073401"/>
            <a:ext cx="3313429" cy="436245"/>
          </a:xfrm>
          <a:custGeom>
            <a:avLst/>
            <a:gdLst/>
            <a:ahLst/>
            <a:cxnLst/>
            <a:rect l="l" t="t" r="r" b="b"/>
            <a:pathLst>
              <a:path w="3313429" h="436244">
                <a:moveTo>
                  <a:pt x="3313176" y="72644"/>
                </a:moveTo>
                <a:lnTo>
                  <a:pt x="3313176" y="363220"/>
                </a:lnTo>
                <a:lnTo>
                  <a:pt x="3307468" y="391501"/>
                </a:lnTo>
                <a:lnTo>
                  <a:pt x="3291903" y="414591"/>
                </a:lnTo>
                <a:lnTo>
                  <a:pt x="3268813" y="430156"/>
                </a:lnTo>
                <a:lnTo>
                  <a:pt x="3240532" y="435863"/>
                </a:lnTo>
                <a:lnTo>
                  <a:pt x="0" y="435863"/>
                </a:lnTo>
                <a:lnTo>
                  <a:pt x="0" y="0"/>
                </a:lnTo>
                <a:lnTo>
                  <a:pt x="3240532" y="0"/>
                </a:lnTo>
                <a:lnTo>
                  <a:pt x="3268813" y="5707"/>
                </a:lnTo>
                <a:lnTo>
                  <a:pt x="3291903" y="21272"/>
                </a:lnTo>
                <a:lnTo>
                  <a:pt x="3307468" y="44362"/>
                </a:lnTo>
                <a:lnTo>
                  <a:pt x="3313176" y="72644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0007" y="1436878"/>
            <a:ext cx="4031615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menstrual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cycle</a:t>
            </a:r>
            <a:endParaRPr sz="120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menstrual </a:t>
            </a:r>
            <a:r>
              <a:rPr sz="1200" spc="-10" dirty="0">
                <a:latin typeface="Calibri"/>
                <a:cs typeface="Calibri"/>
              </a:rPr>
              <a:t>cycle </a:t>
            </a:r>
            <a:r>
              <a:rPr sz="1200" spc="-5" dirty="0">
                <a:latin typeface="Calibri"/>
                <a:cs typeface="Calibri"/>
              </a:rPr>
              <a:t>prepares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female </a:t>
            </a:r>
            <a:r>
              <a:rPr sz="1200" dirty="0">
                <a:latin typeface="Calibri"/>
                <a:cs typeface="Calibri"/>
              </a:rPr>
              <a:t>body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pregnancy </a:t>
            </a:r>
            <a:r>
              <a:rPr sz="1200" dirty="0">
                <a:latin typeface="Calibri"/>
                <a:cs typeface="Calibri"/>
              </a:rPr>
              <a:t>by  </a:t>
            </a:r>
            <a:r>
              <a:rPr sz="1200" spc="-5" dirty="0">
                <a:latin typeface="Calibri"/>
                <a:cs typeface="Calibri"/>
              </a:rPr>
              <a:t>causing </a:t>
            </a:r>
            <a:r>
              <a:rPr sz="1200" dirty="0">
                <a:latin typeface="Calibri"/>
                <a:cs typeface="Calibri"/>
              </a:rPr>
              <a:t>eggs </a:t>
            </a:r>
            <a:r>
              <a:rPr sz="1200" spc="-5" dirty="0">
                <a:latin typeface="Calibri"/>
                <a:cs typeface="Calibri"/>
              </a:rPr>
              <a:t>(ova) to mature </a:t>
            </a:r>
            <a:r>
              <a:rPr sz="1200" dirty="0">
                <a:latin typeface="Calibri"/>
                <a:cs typeface="Calibri"/>
              </a:rPr>
              <a:t>and be </a:t>
            </a:r>
            <a:r>
              <a:rPr sz="1200" spc="-5" dirty="0">
                <a:latin typeface="Calibri"/>
                <a:cs typeface="Calibri"/>
              </a:rPr>
              <a:t>released.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lasts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28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days.</a:t>
            </a:r>
            <a:endParaRPr sz="1200">
              <a:latin typeface="Calibri"/>
              <a:cs typeface="Calibri"/>
            </a:endParaRPr>
          </a:p>
          <a:p>
            <a:pPr marL="876935" indent="-114300">
              <a:lnSpc>
                <a:spcPct val="100000"/>
              </a:lnSpc>
              <a:spcBef>
                <a:spcPts val="780"/>
              </a:spcBef>
              <a:buChar char="•"/>
              <a:tabLst>
                <a:tab pos="877569" algn="l"/>
              </a:tabLst>
            </a:pPr>
            <a:r>
              <a:rPr sz="1200" dirty="0">
                <a:latin typeface="Calibri"/>
                <a:cs typeface="Calibri"/>
              </a:rPr>
              <a:t>‘period’ happens </a:t>
            </a:r>
            <a:r>
              <a:rPr sz="1200" spc="-5" dirty="0">
                <a:latin typeface="Calibri"/>
                <a:cs typeface="Calibri"/>
              </a:rPr>
              <a:t>(menstruation), where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uterus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9862" y="2573273"/>
            <a:ext cx="467995" cy="670560"/>
          </a:xfrm>
          <a:custGeom>
            <a:avLst/>
            <a:gdLst/>
            <a:ahLst/>
            <a:cxnLst/>
            <a:rect l="l" t="t" r="r" b="b"/>
            <a:pathLst>
              <a:path w="467994" h="670560">
                <a:moveTo>
                  <a:pt x="0" y="0"/>
                </a:moveTo>
                <a:lnTo>
                  <a:pt x="0" y="436625"/>
                </a:lnTo>
                <a:lnTo>
                  <a:pt x="233933" y="670560"/>
                </a:lnTo>
                <a:lnTo>
                  <a:pt x="467868" y="436625"/>
                </a:lnTo>
                <a:lnTo>
                  <a:pt x="467868" y="233934"/>
                </a:lnTo>
                <a:lnTo>
                  <a:pt x="233933" y="233934"/>
                </a:lnTo>
                <a:lnTo>
                  <a:pt x="0" y="0"/>
                </a:lnTo>
                <a:close/>
              </a:path>
              <a:path w="467994" h="670560">
                <a:moveTo>
                  <a:pt x="467868" y="0"/>
                </a:moveTo>
                <a:lnTo>
                  <a:pt x="233933" y="233934"/>
                </a:lnTo>
                <a:lnTo>
                  <a:pt x="467868" y="233934"/>
                </a:lnTo>
                <a:lnTo>
                  <a:pt x="46786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862" y="2573273"/>
            <a:ext cx="467995" cy="670560"/>
          </a:xfrm>
          <a:custGeom>
            <a:avLst/>
            <a:gdLst/>
            <a:ahLst/>
            <a:cxnLst/>
            <a:rect l="l" t="t" r="r" b="b"/>
            <a:pathLst>
              <a:path w="467994" h="670560">
                <a:moveTo>
                  <a:pt x="467868" y="0"/>
                </a:moveTo>
                <a:lnTo>
                  <a:pt x="467868" y="436625"/>
                </a:lnTo>
                <a:lnTo>
                  <a:pt x="233933" y="670560"/>
                </a:lnTo>
                <a:lnTo>
                  <a:pt x="0" y="436625"/>
                </a:lnTo>
                <a:lnTo>
                  <a:pt x="0" y="0"/>
                </a:lnTo>
                <a:lnTo>
                  <a:pt x="233933" y="233934"/>
                </a:lnTo>
                <a:lnTo>
                  <a:pt x="467868" y="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4093" y="2252217"/>
            <a:ext cx="1858645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262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lining </a:t>
            </a:r>
            <a:r>
              <a:rPr sz="1200" spc="-10" dirty="0">
                <a:latin typeface="Calibri"/>
                <a:cs typeface="Calibri"/>
              </a:rPr>
              <a:t>breaks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down.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R="1433830" algn="ctr">
              <a:lnSpc>
                <a:spcPts val="1265"/>
              </a:lnSpc>
              <a:spcBef>
                <a:spcPts val="85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11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6-</a:t>
            </a:r>
            <a:endParaRPr sz="1100">
              <a:latin typeface="Calibri"/>
              <a:cs typeface="Calibri"/>
            </a:endParaRPr>
          </a:p>
          <a:p>
            <a:pPr marR="1432560" algn="ctr">
              <a:lnSpc>
                <a:spcPts val="1265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7730" y="2573273"/>
            <a:ext cx="3313429" cy="436245"/>
          </a:xfrm>
          <a:custGeom>
            <a:avLst/>
            <a:gdLst/>
            <a:ahLst/>
            <a:cxnLst/>
            <a:rect l="l" t="t" r="r" b="b"/>
            <a:pathLst>
              <a:path w="3313429" h="436244">
                <a:moveTo>
                  <a:pt x="3240532" y="0"/>
                </a:moveTo>
                <a:lnTo>
                  <a:pt x="0" y="0"/>
                </a:lnTo>
                <a:lnTo>
                  <a:pt x="0" y="435863"/>
                </a:lnTo>
                <a:lnTo>
                  <a:pt x="3240532" y="435863"/>
                </a:lnTo>
                <a:lnTo>
                  <a:pt x="3268813" y="430156"/>
                </a:lnTo>
                <a:lnTo>
                  <a:pt x="3291903" y="414591"/>
                </a:lnTo>
                <a:lnTo>
                  <a:pt x="3307468" y="391501"/>
                </a:lnTo>
                <a:lnTo>
                  <a:pt x="3313176" y="363220"/>
                </a:lnTo>
                <a:lnTo>
                  <a:pt x="3313176" y="72643"/>
                </a:lnTo>
                <a:lnTo>
                  <a:pt x="3307468" y="44362"/>
                </a:lnTo>
                <a:lnTo>
                  <a:pt x="3291903" y="21272"/>
                </a:lnTo>
                <a:lnTo>
                  <a:pt x="3268813" y="5707"/>
                </a:lnTo>
                <a:lnTo>
                  <a:pt x="324053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7730" y="2573273"/>
            <a:ext cx="3313429" cy="436245"/>
          </a:xfrm>
          <a:custGeom>
            <a:avLst/>
            <a:gdLst/>
            <a:ahLst/>
            <a:cxnLst/>
            <a:rect l="l" t="t" r="r" b="b"/>
            <a:pathLst>
              <a:path w="3313429" h="436244">
                <a:moveTo>
                  <a:pt x="3313176" y="72643"/>
                </a:moveTo>
                <a:lnTo>
                  <a:pt x="3313176" y="363220"/>
                </a:lnTo>
                <a:lnTo>
                  <a:pt x="3307468" y="391501"/>
                </a:lnTo>
                <a:lnTo>
                  <a:pt x="3291903" y="414591"/>
                </a:lnTo>
                <a:lnTo>
                  <a:pt x="3268813" y="430156"/>
                </a:lnTo>
                <a:lnTo>
                  <a:pt x="3240532" y="435863"/>
                </a:lnTo>
                <a:lnTo>
                  <a:pt x="0" y="435863"/>
                </a:lnTo>
                <a:lnTo>
                  <a:pt x="0" y="0"/>
                </a:lnTo>
                <a:lnTo>
                  <a:pt x="3240532" y="0"/>
                </a:lnTo>
                <a:lnTo>
                  <a:pt x="3268813" y="5707"/>
                </a:lnTo>
                <a:lnTo>
                  <a:pt x="3291903" y="21272"/>
                </a:lnTo>
                <a:lnTo>
                  <a:pt x="3307468" y="44362"/>
                </a:lnTo>
                <a:lnTo>
                  <a:pt x="3313176" y="72643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72921" y="2584830"/>
            <a:ext cx="31121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indent="-114300">
              <a:lnSpc>
                <a:spcPts val="1380"/>
              </a:lnSpc>
              <a:spcBef>
                <a:spcPts val="100"/>
              </a:spcBef>
              <a:buChar char="•"/>
              <a:tabLst>
                <a:tab pos="114300" algn="l"/>
              </a:tabLst>
            </a:pPr>
            <a:r>
              <a:rPr sz="1200" spc="-5" dirty="0">
                <a:latin typeface="Calibri"/>
                <a:cs typeface="Calibri"/>
              </a:rPr>
              <a:t>Uterus </a:t>
            </a:r>
            <a:r>
              <a:rPr sz="1200" dirty="0">
                <a:latin typeface="Calibri"/>
                <a:cs typeface="Calibri"/>
              </a:rPr>
              <a:t>lining builds up </a:t>
            </a:r>
            <a:r>
              <a:rPr sz="1200" spc="-10" dirty="0">
                <a:latin typeface="Calibri"/>
                <a:cs typeface="Calibri"/>
              </a:rPr>
              <a:t>(thickens) </a:t>
            </a:r>
            <a:r>
              <a:rPr sz="1200" spc="-5" dirty="0">
                <a:latin typeface="Calibri"/>
                <a:cs typeface="Calibri"/>
              </a:rPr>
              <a:t>to prepare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</a:t>
            </a:r>
            <a:endParaRPr sz="1200">
              <a:latin typeface="Calibri"/>
              <a:cs typeface="Calibri"/>
            </a:endParaRPr>
          </a:p>
          <a:p>
            <a:pPr marL="114300">
              <a:lnSpc>
                <a:spcPts val="1380"/>
              </a:lnSpc>
            </a:pPr>
            <a:r>
              <a:rPr sz="1200" spc="-10" dirty="0">
                <a:latin typeface="Calibri"/>
                <a:cs typeface="Calibri"/>
              </a:rPr>
              <a:t>pregnancy. </a:t>
            </a:r>
            <a:r>
              <a:rPr sz="1200" dirty="0">
                <a:latin typeface="Calibri"/>
                <a:cs typeface="Calibri"/>
              </a:rPr>
              <a:t>The egg </a:t>
            </a:r>
            <a:r>
              <a:rPr sz="1200" spc="-5" dirty="0">
                <a:latin typeface="Calibri"/>
                <a:cs typeface="Calibri"/>
              </a:rPr>
              <a:t>(ovum) matures </a:t>
            </a:r>
            <a:r>
              <a:rPr sz="1200" dirty="0">
                <a:latin typeface="Calibri"/>
                <a:cs typeface="Calibri"/>
              </a:rPr>
              <a:t>in the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ovary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9862" y="3079242"/>
            <a:ext cx="467995" cy="669290"/>
          </a:xfrm>
          <a:custGeom>
            <a:avLst/>
            <a:gdLst/>
            <a:ahLst/>
            <a:cxnLst/>
            <a:rect l="l" t="t" r="r" b="b"/>
            <a:pathLst>
              <a:path w="467994" h="669289">
                <a:moveTo>
                  <a:pt x="0" y="0"/>
                </a:moveTo>
                <a:lnTo>
                  <a:pt x="0" y="435102"/>
                </a:lnTo>
                <a:lnTo>
                  <a:pt x="233933" y="669036"/>
                </a:lnTo>
                <a:lnTo>
                  <a:pt x="467868" y="435102"/>
                </a:lnTo>
                <a:lnTo>
                  <a:pt x="467868" y="233934"/>
                </a:lnTo>
                <a:lnTo>
                  <a:pt x="233933" y="233934"/>
                </a:lnTo>
                <a:lnTo>
                  <a:pt x="0" y="0"/>
                </a:lnTo>
                <a:close/>
              </a:path>
              <a:path w="467994" h="669289">
                <a:moveTo>
                  <a:pt x="467868" y="0"/>
                </a:moveTo>
                <a:lnTo>
                  <a:pt x="233933" y="233934"/>
                </a:lnTo>
                <a:lnTo>
                  <a:pt x="467868" y="233934"/>
                </a:lnTo>
                <a:lnTo>
                  <a:pt x="46786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862" y="3079242"/>
            <a:ext cx="467995" cy="669290"/>
          </a:xfrm>
          <a:custGeom>
            <a:avLst/>
            <a:gdLst/>
            <a:ahLst/>
            <a:cxnLst/>
            <a:rect l="l" t="t" r="r" b="b"/>
            <a:pathLst>
              <a:path w="467994" h="669289">
                <a:moveTo>
                  <a:pt x="467868" y="0"/>
                </a:moveTo>
                <a:lnTo>
                  <a:pt x="467868" y="435102"/>
                </a:lnTo>
                <a:lnTo>
                  <a:pt x="233933" y="669036"/>
                </a:lnTo>
                <a:lnTo>
                  <a:pt x="0" y="435102"/>
                </a:lnTo>
                <a:lnTo>
                  <a:pt x="0" y="0"/>
                </a:lnTo>
                <a:lnTo>
                  <a:pt x="233933" y="233934"/>
                </a:lnTo>
                <a:lnTo>
                  <a:pt x="467868" y="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5429" y="3305302"/>
            <a:ext cx="3854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sz="10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87730" y="3079242"/>
            <a:ext cx="3313429" cy="436245"/>
          </a:xfrm>
          <a:custGeom>
            <a:avLst/>
            <a:gdLst/>
            <a:ahLst/>
            <a:cxnLst/>
            <a:rect l="l" t="t" r="r" b="b"/>
            <a:pathLst>
              <a:path w="3313429" h="436245">
                <a:moveTo>
                  <a:pt x="3240532" y="0"/>
                </a:moveTo>
                <a:lnTo>
                  <a:pt x="0" y="0"/>
                </a:lnTo>
                <a:lnTo>
                  <a:pt x="0" y="435863"/>
                </a:lnTo>
                <a:lnTo>
                  <a:pt x="3240532" y="435863"/>
                </a:lnTo>
                <a:lnTo>
                  <a:pt x="3268813" y="430156"/>
                </a:lnTo>
                <a:lnTo>
                  <a:pt x="3291903" y="414591"/>
                </a:lnTo>
                <a:lnTo>
                  <a:pt x="3307468" y="391501"/>
                </a:lnTo>
                <a:lnTo>
                  <a:pt x="3313176" y="363220"/>
                </a:lnTo>
                <a:lnTo>
                  <a:pt x="3313176" y="72644"/>
                </a:lnTo>
                <a:lnTo>
                  <a:pt x="3307468" y="44362"/>
                </a:lnTo>
                <a:lnTo>
                  <a:pt x="3291903" y="21272"/>
                </a:lnTo>
                <a:lnTo>
                  <a:pt x="3268813" y="5707"/>
                </a:lnTo>
                <a:lnTo>
                  <a:pt x="324053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730" y="3079242"/>
            <a:ext cx="3313429" cy="436245"/>
          </a:xfrm>
          <a:custGeom>
            <a:avLst/>
            <a:gdLst/>
            <a:ahLst/>
            <a:cxnLst/>
            <a:rect l="l" t="t" r="r" b="b"/>
            <a:pathLst>
              <a:path w="3313429" h="436245">
                <a:moveTo>
                  <a:pt x="3313176" y="72644"/>
                </a:moveTo>
                <a:lnTo>
                  <a:pt x="3313176" y="363220"/>
                </a:lnTo>
                <a:lnTo>
                  <a:pt x="3307468" y="391501"/>
                </a:lnTo>
                <a:lnTo>
                  <a:pt x="3291903" y="414591"/>
                </a:lnTo>
                <a:lnTo>
                  <a:pt x="3268813" y="430156"/>
                </a:lnTo>
                <a:lnTo>
                  <a:pt x="3240532" y="435863"/>
                </a:lnTo>
                <a:lnTo>
                  <a:pt x="0" y="435863"/>
                </a:lnTo>
                <a:lnTo>
                  <a:pt x="0" y="0"/>
                </a:lnTo>
                <a:lnTo>
                  <a:pt x="3240532" y="0"/>
                </a:lnTo>
                <a:lnTo>
                  <a:pt x="3268813" y="5707"/>
                </a:lnTo>
                <a:lnTo>
                  <a:pt x="3291903" y="21272"/>
                </a:lnTo>
                <a:lnTo>
                  <a:pt x="3307468" y="44362"/>
                </a:lnTo>
                <a:lnTo>
                  <a:pt x="3313176" y="72644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72921" y="3090798"/>
            <a:ext cx="304673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14300" marR="5080" indent="-114300">
              <a:lnSpc>
                <a:spcPts val="1320"/>
              </a:lnSpc>
              <a:spcBef>
                <a:spcPts val="240"/>
              </a:spcBef>
              <a:buChar char="•"/>
              <a:tabLst>
                <a:tab pos="114300" algn="l"/>
              </a:tabLst>
            </a:pPr>
            <a:r>
              <a:rPr sz="1200" dirty="0">
                <a:latin typeface="Calibri"/>
                <a:cs typeface="Calibri"/>
              </a:rPr>
              <a:t>Egg </a:t>
            </a:r>
            <a:r>
              <a:rPr sz="1200" spc="-5" dirty="0">
                <a:latin typeface="Calibri"/>
                <a:cs typeface="Calibri"/>
              </a:rPr>
              <a:t>(ovum) released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ovary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travels  </a:t>
            </a:r>
            <a:r>
              <a:rPr sz="1200" spc="-5" dirty="0">
                <a:latin typeface="Calibri"/>
                <a:cs typeface="Calibri"/>
              </a:rPr>
              <a:t>down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oviduct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9862" y="3585209"/>
            <a:ext cx="467995" cy="669290"/>
          </a:xfrm>
          <a:custGeom>
            <a:avLst/>
            <a:gdLst/>
            <a:ahLst/>
            <a:cxnLst/>
            <a:rect l="l" t="t" r="r" b="b"/>
            <a:pathLst>
              <a:path w="467994" h="669289">
                <a:moveTo>
                  <a:pt x="0" y="0"/>
                </a:moveTo>
                <a:lnTo>
                  <a:pt x="0" y="435101"/>
                </a:lnTo>
                <a:lnTo>
                  <a:pt x="233933" y="669035"/>
                </a:lnTo>
                <a:lnTo>
                  <a:pt x="467868" y="435101"/>
                </a:lnTo>
                <a:lnTo>
                  <a:pt x="467868" y="233933"/>
                </a:lnTo>
                <a:lnTo>
                  <a:pt x="233933" y="233933"/>
                </a:lnTo>
                <a:lnTo>
                  <a:pt x="0" y="0"/>
                </a:lnTo>
                <a:close/>
              </a:path>
              <a:path w="467994" h="669289">
                <a:moveTo>
                  <a:pt x="467868" y="0"/>
                </a:moveTo>
                <a:lnTo>
                  <a:pt x="233933" y="233933"/>
                </a:lnTo>
                <a:lnTo>
                  <a:pt x="467868" y="233933"/>
                </a:lnTo>
                <a:lnTo>
                  <a:pt x="46786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862" y="3585209"/>
            <a:ext cx="467995" cy="669290"/>
          </a:xfrm>
          <a:custGeom>
            <a:avLst/>
            <a:gdLst/>
            <a:ahLst/>
            <a:cxnLst/>
            <a:rect l="l" t="t" r="r" b="b"/>
            <a:pathLst>
              <a:path w="467994" h="669289">
                <a:moveTo>
                  <a:pt x="467868" y="0"/>
                </a:moveTo>
                <a:lnTo>
                  <a:pt x="467868" y="435101"/>
                </a:lnTo>
                <a:lnTo>
                  <a:pt x="233933" y="669035"/>
                </a:lnTo>
                <a:lnTo>
                  <a:pt x="0" y="435101"/>
                </a:lnTo>
                <a:lnTo>
                  <a:pt x="0" y="0"/>
                </a:lnTo>
                <a:lnTo>
                  <a:pt x="233933" y="233933"/>
                </a:lnTo>
                <a:lnTo>
                  <a:pt x="467868" y="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7730" y="3585209"/>
            <a:ext cx="3313429" cy="436245"/>
          </a:xfrm>
          <a:custGeom>
            <a:avLst/>
            <a:gdLst/>
            <a:ahLst/>
            <a:cxnLst/>
            <a:rect l="l" t="t" r="r" b="b"/>
            <a:pathLst>
              <a:path w="3313429" h="436245">
                <a:moveTo>
                  <a:pt x="3240532" y="0"/>
                </a:moveTo>
                <a:lnTo>
                  <a:pt x="0" y="0"/>
                </a:lnTo>
                <a:lnTo>
                  <a:pt x="0" y="435863"/>
                </a:lnTo>
                <a:lnTo>
                  <a:pt x="3240532" y="435863"/>
                </a:lnTo>
                <a:lnTo>
                  <a:pt x="3268813" y="430156"/>
                </a:lnTo>
                <a:lnTo>
                  <a:pt x="3291903" y="414591"/>
                </a:lnTo>
                <a:lnTo>
                  <a:pt x="3307468" y="391501"/>
                </a:lnTo>
                <a:lnTo>
                  <a:pt x="3313176" y="363219"/>
                </a:lnTo>
                <a:lnTo>
                  <a:pt x="3313176" y="72643"/>
                </a:lnTo>
                <a:lnTo>
                  <a:pt x="3307468" y="44362"/>
                </a:lnTo>
                <a:lnTo>
                  <a:pt x="3291903" y="21272"/>
                </a:lnTo>
                <a:lnTo>
                  <a:pt x="3268813" y="5707"/>
                </a:lnTo>
                <a:lnTo>
                  <a:pt x="324053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7730" y="3585209"/>
            <a:ext cx="3313429" cy="436245"/>
          </a:xfrm>
          <a:custGeom>
            <a:avLst/>
            <a:gdLst/>
            <a:ahLst/>
            <a:cxnLst/>
            <a:rect l="l" t="t" r="r" b="b"/>
            <a:pathLst>
              <a:path w="3313429" h="436245">
                <a:moveTo>
                  <a:pt x="3313176" y="72643"/>
                </a:moveTo>
                <a:lnTo>
                  <a:pt x="3313176" y="363219"/>
                </a:lnTo>
                <a:lnTo>
                  <a:pt x="3307468" y="391501"/>
                </a:lnTo>
                <a:lnTo>
                  <a:pt x="3291903" y="414591"/>
                </a:lnTo>
                <a:lnTo>
                  <a:pt x="3268813" y="430156"/>
                </a:lnTo>
                <a:lnTo>
                  <a:pt x="3240532" y="435863"/>
                </a:lnTo>
                <a:lnTo>
                  <a:pt x="0" y="435863"/>
                </a:lnTo>
                <a:lnTo>
                  <a:pt x="0" y="0"/>
                </a:lnTo>
                <a:lnTo>
                  <a:pt x="3240532" y="0"/>
                </a:lnTo>
                <a:lnTo>
                  <a:pt x="3268813" y="5707"/>
                </a:lnTo>
                <a:lnTo>
                  <a:pt x="3291903" y="21272"/>
                </a:lnTo>
                <a:lnTo>
                  <a:pt x="3307468" y="44362"/>
                </a:lnTo>
                <a:lnTo>
                  <a:pt x="3313176" y="72643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88289" y="3596767"/>
            <a:ext cx="3191510" cy="48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805" indent="-114300">
              <a:lnSpc>
                <a:spcPts val="1380"/>
              </a:lnSpc>
              <a:spcBef>
                <a:spcPts val="100"/>
              </a:spcBef>
              <a:buChar char="•"/>
              <a:tabLst>
                <a:tab pos="599440" algn="l"/>
              </a:tabLst>
            </a:pPr>
            <a:r>
              <a:rPr sz="1200" spc="-5" dirty="0">
                <a:latin typeface="Calibri"/>
                <a:cs typeface="Calibri"/>
              </a:rPr>
              <a:t>Uterus </a:t>
            </a:r>
            <a:r>
              <a:rPr sz="1200" dirty="0">
                <a:latin typeface="Calibri"/>
                <a:cs typeface="Calibri"/>
              </a:rPr>
              <a:t>lining </a:t>
            </a:r>
            <a:r>
              <a:rPr sz="1200" spc="-15" dirty="0">
                <a:latin typeface="Calibri"/>
                <a:cs typeface="Calibri"/>
              </a:rPr>
              <a:t>stays </a:t>
            </a:r>
            <a:r>
              <a:rPr sz="1200" spc="-5" dirty="0">
                <a:latin typeface="Calibri"/>
                <a:cs typeface="Calibri"/>
              </a:rPr>
              <a:t>thick,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case </a:t>
            </a:r>
            <a:r>
              <a:rPr sz="1200" dirty="0">
                <a:latin typeface="Calibri"/>
                <a:cs typeface="Calibri"/>
              </a:rPr>
              <a:t>the egg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endParaRPr sz="1200">
              <a:latin typeface="Calibri"/>
              <a:cs typeface="Calibri"/>
            </a:endParaRPr>
          </a:p>
          <a:p>
            <a:pPr marL="27305">
              <a:lnSpc>
                <a:spcPts val="1130"/>
              </a:lnSpc>
              <a:tabLst>
                <a:tab pos="598805" algn="l"/>
              </a:tabLst>
            </a:pPr>
            <a:r>
              <a:rPr sz="1650" baseline="17676" dirty="0">
                <a:solidFill>
                  <a:srgbClr val="FFFFFF"/>
                </a:solidFill>
                <a:latin typeface="Calibri"/>
                <a:cs typeface="Calibri"/>
              </a:rPr>
              <a:t>Days	</a:t>
            </a:r>
            <a:r>
              <a:rPr sz="1200" spc="-5" dirty="0">
                <a:latin typeface="Calibri"/>
                <a:cs typeface="Calibri"/>
              </a:rPr>
              <a:t>fertilised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07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15-28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9634" y="4365497"/>
            <a:ext cx="4381500" cy="2403475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Fertilisation</a:t>
            </a:r>
            <a:endParaRPr sz="1200">
              <a:latin typeface="Calibri"/>
              <a:cs typeface="Calibri"/>
            </a:endParaRPr>
          </a:p>
          <a:p>
            <a:pPr marL="90170" marR="11557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Fertilisation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when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sperm cell </a:t>
            </a:r>
            <a:r>
              <a:rPr sz="1200" dirty="0">
                <a:latin typeface="Calibri"/>
                <a:cs typeface="Calibri"/>
              </a:rPr>
              <a:t>and an </a:t>
            </a:r>
            <a:r>
              <a:rPr sz="1200" spc="-5" dirty="0">
                <a:latin typeface="Calibri"/>
                <a:cs typeface="Calibri"/>
              </a:rPr>
              <a:t>ovum fuse. </a:t>
            </a:r>
            <a:r>
              <a:rPr sz="1200" dirty="0">
                <a:latin typeface="Calibri"/>
                <a:cs typeface="Calibri"/>
              </a:rPr>
              <a:t>Sperm </a:t>
            </a:r>
            <a:r>
              <a:rPr sz="1200" spc="-5" dirty="0">
                <a:latin typeface="Calibri"/>
                <a:cs typeface="Calibri"/>
              </a:rPr>
              <a:t>cells are  released into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female </a:t>
            </a:r>
            <a:r>
              <a:rPr sz="1200" spc="-10" dirty="0">
                <a:latin typeface="Calibri"/>
                <a:cs typeface="Calibri"/>
              </a:rPr>
              <a:t>reproductive </a:t>
            </a:r>
            <a:r>
              <a:rPr sz="1200" spc="-15" dirty="0">
                <a:latin typeface="Calibri"/>
                <a:cs typeface="Calibri"/>
              </a:rPr>
              <a:t>system </a:t>
            </a:r>
            <a:r>
              <a:rPr sz="1200" dirty="0">
                <a:latin typeface="Calibri"/>
                <a:cs typeface="Calibri"/>
              </a:rPr>
              <a:t>during </a:t>
            </a:r>
            <a:r>
              <a:rPr sz="1200" spc="-10" dirty="0">
                <a:latin typeface="Calibri"/>
                <a:cs typeface="Calibri"/>
              </a:rPr>
              <a:t>sexual  intercourse </a:t>
            </a:r>
            <a:r>
              <a:rPr sz="1200" spc="-5" dirty="0">
                <a:latin typeface="Calibri"/>
                <a:cs typeface="Calibri"/>
              </a:rPr>
              <a:t>(ejaculation). Only </a:t>
            </a:r>
            <a:r>
              <a:rPr sz="1200" dirty="0">
                <a:latin typeface="Calibri"/>
                <a:cs typeface="Calibri"/>
              </a:rPr>
              <a:t>one </a:t>
            </a:r>
            <a:r>
              <a:rPr sz="1200" spc="-5" dirty="0">
                <a:latin typeface="Calibri"/>
                <a:cs typeface="Calibri"/>
              </a:rPr>
              <a:t>sperm cell </a:t>
            </a:r>
            <a:r>
              <a:rPr sz="1200" spc="-10" dirty="0">
                <a:latin typeface="Calibri"/>
                <a:cs typeface="Calibri"/>
              </a:rPr>
              <a:t>breaks </a:t>
            </a:r>
            <a:r>
              <a:rPr sz="1200" spc="-5" dirty="0">
                <a:latin typeface="Calibri"/>
                <a:cs typeface="Calibri"/>
              </a:rPr>
              <a:t>through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cell membrane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enters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ovum, </a:t>
            </a:r>
            <a:r>
              <a:rPr sz="1200" dirty="0">
                <a:latin typeface="Calibri"/>
                <a:cs typeface="Calibri"/>
              </a:rPr>
              <a:t>and only the head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enters.</a:t>
            </a:r>
            <a:endParaRPr sz="12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The nuclei </a:t>
            </a:r>
            <a:r>
              <a:rPr sz="1200" spc="-5" dirty="0">
                <a:latin typeface="Calibri"/>
                <a:cs typeface="Calibri"/>
              </a:rPr>
              <a:t>fuse </a:t>
            </a:r>
            <a:r>
              <a:rPr sz="1200" spc="-20" dirty="0">
                <a:latin typeface="Calibri"/>
                <a:cs typeface="Calibri"/>
              </a:rPr>
              <a:t>together, </a:t>
            </a:r>
            <a:r>
              <a:rPr sz="1200" spc="-5" dirty="0">
                <a:latin typeface="Calibri"/>
                <a:cs typeface="Calibri"/>
              </a:rPr>
              <a:t>putting </a:t>
            </a:r>
            <a:r>
              <a:rPr sz="1200" dirty="0">
                <a:latin typeface="Calibri"/>
                <a:cs typeface="Calibri"/>
              </a:rPr>
              <a:t>the mother and </a:t>
            </a:r>
            <a:r>
              <a:rPr sz="1200" spc="-10" dirty="0">
                <a:latin typeface="Calibri"/>
                <a:cs typeface="Calibri"/>
              </a:rPr>
              <a:t>father’s</a:t>
            </a:r>
            <a:r>
              <a:rPr sz="1200" spc="-1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genetic</a:t>
            </a:r>
            <a:endParaRPr sz="12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information </a:t>
            </a:r>
            <a:r>
              <a:rPr sz="1200" spc="-20" dirty="0">
                <a:latin typeface="Calibri"/>
                <a:cs typeface="Calibri"/>
              </a:rPr>
              <a:t>together.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fertilised ovum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now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embryo.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44390" y="4941570"/>
            <a:ext cx="4371340" cy="182753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9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Birth</a:t>
            </a:r>
            <a:endParaRPr sz="1200">
              <a:latin typeface="Calibri"/>
              <a:cs typeface="Calibri"/>
            </a:endParaRPr>
          </a:p>
          <a:p>
            <a:pPr marL="91440" marR="441959">
              <a:lnSpc>
                <a:spcPct val="100000"/>
              </a:lnSpc>
              <a:spcBef>
                <a:spcPts val="120"/>
              </a:spcBef>
            </a:pPr>
            <a:r>
              <a:rPr sz="1200" spc="-5" dirty="0">
                <a:latin typeface="Calibri"/>
                <a:cs typeface="Calibri"/>
              </a:rPr>
              <a:t>After </a:t>
            </a:r>
            <a:r>
              <a:rPr sz="1200" dirty="0">
                <a:latin typeface="Calibri"/>
                <a:cs typeface="Calibri"/>
              </a:rPr>
              <a:t>about 40 </a:t>
            </a:r>
            <a:r>
              <a:rPr sz="1200" spc="-10" dirty="0">
                <a:latin typeface="Calibri"/>
                <a:cs typeface="Calibri"/>
              </a:rPr>
              <a:t>weeks </a:t>
            </a:r>
            <a:r>
              <a:rPr sz="1200" spc="-5" dirty="0">
                <a:latin typeface="Calibri"/>
                <a:cs typeface="Calibri"/>
              </a:rPr>
              <a:t>of pregnancy </a:t>
            </a:r>
            <a:r>
              <a:rPr sz="1200" spc="-10" dirty="0">
                <a:latin typeface="Calibri"/>
                <a:cs typeface="Calibri"/>
              </a:rPr>
              <a:t>(for </a:t>
            </a:r>
            <a:r>
              <a:rPr sz="1200" spc="-5" dirty="0">
                <a:latin typeface="Calibri"/>
                <a:cs typeface="Calibri"/>
              </a:rPr>
              <a:t>humans),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foetus </a:t>
            </a:r>
            <a:r>
              <a:rPr sz="1200" dirty="0">
                <a:latin typeface="Calibri"/>
                <a:cs typeface="Calibri"/>
              </a:rPr>
              <a:t>is  </a:t>
            </a:r>
            <a:r>
              <a:rPr sz="1200" spc="-5" dirty="0">
                <a:latin typeface="Calibri"/>
                <a:cs typeface="Calibri"/>
              </a:rPr>
              <a:t>ready to </a:t>
            </a:r>
            <a:r>
              <a:rPr sz="1200" dirty="0">
                <a:latin typeface="Calibri"/>
                <a:cs typeface="Calibri"/>
              </a:rPr>
              <a:t>be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born.</a:t>
            </a:r>
            <a:endParaRPr sz="12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416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muscles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wall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uterus </a:t>
            </a:r>
            <a:r>
              <a:rPr sz="1200" spc="-10" dirty="0">
                <a:latin typeface="Calibri"/>
                <a:cs typeface="Calibri"/>
              </a:rPr>
              <a:t>contract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(contractions)</a:t>
            </a:r>
            <a:endParaRPr sz="12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200" dirty="0">
                <a:latin typeface="Calibri"/>
                <a:cs typeface="Calibri"/>
              </a:rPr>
              <a:t>These </a:t>
            </a:r>
            <a:r>
              <a:rPr sz="1200" spc="-5" dirty="0">
                <a:latin typeface="Calibri"/>
                <a:cs typeface="Calibri"/>
              </a:rPr>
              <a:t>contractions </a:t>
            </a:r>
            <a:r>
              <a:rPr sz="1200" spc="-10" dirty="0">
                <a:latin typeface="Calibri"/>
                <a:cs typeface="Calibri"/>
              </a:rPr>
              <a:t>get stronger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faster </a:t>
            </a:r>
            <a:r>
              <a:rPr sz="1200" dirty="0">
                <a:latin typeface="Calibri"/>
                <a:cs typeface="Calibri"/>
              </a:rPr>
              <a:t>– this is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‘labour’</a:t>
            </a:r>
            <a:endParaRPr sz="12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200" spc="-5" dirty="0">
                <a:latin typeface="Calibri"/>
                <a:cs typeface="Calibri"/>
              </a:rPr>
              <a:t>After some </a:t>
            </a:r>
            <a:r>
              <a:rPr sz="1200" dirty="0">
                <a:latin typeface="Calibri"/>
                <a:cs typeface="Calibri"/>
              </a:rPr>
              <a:t>time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5" dirty="0">
                <a:latin typeface="Calibri"/>
                <a:cs typeface="Calibri"/>
              </a:rPr>
              <a:t>labour, </a:t>
            </a:r>
            <a:r>
              <a:rPr sz="1200" dirty="0">
                <a:latin typeface="Calibri"/>
                <a:cs typeface="Calibri"/>
              </a:rPr>
              <a:t>the amniotic </a:t>
            </a:r>
            <a:r>
              <a:rPr sz="1200" spc="-5" dirty="0">
                <a:latin typeface="Calibri"/>
                <a:cs typeface="Calibri"/>
              </a:rPr>
              <a:t>sac </a:t>
            </a:r>
            <a:r>
              <a:rPr sz="1200" spc="-10" dirty="0">
                <a:latin typeface="Calibri"/>
                <a:cs typeface="Calibri"/>
              </a:rPr>
              <a:t>breaks,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which</a:t>
            </a:r>
            <a:endParaRPr sz="1200">
              <a:latin typeface="Calibri"/>
              <a:cs typeface="Calibri"/>
            </a:endParaRPr>
          </a:p>
          <a:p>
            <a:pPr marL="26416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releases </a:t>
            </a:r>
            <a:r>
              <a:rPr sz="1200" dirty="0">
                <a:latin typeface="Calibri"/>
                <a:cs typeface="Calibri"/>
              </a:rPr>
              <a:t>the fluid </a:t>
            </a:r>
            <a:r>
              <a:rPr sz="1200" spc="-5" dirty="0">
                <a:latin typeface="Calibri"/>
                <a:cs typeface="Calibri"/>
              </a:rPr>
              <a:t>(the </a:t>
            </a:r>
            <a:r>
              <a:rPr sz="1200" spc="-10" dirty="0">
                <a:latin typeface="Calibri"/>
                <a:cs typeface="Calibri"/>
              </a:rPr>
              <a:t>‘waters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break’)</a:t>
            </a:r>
            <a:endParaRPr sz="12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200" spc="-5" dirty="0">
                <a:latin typeface="Calibri"/>
                <a:cs typeface="Calibri"/>
              </a:rPr>
              <a:t>Contractions push </a:t>
            </a:r>
            <a:r>
              <a:rPr sz="1200" dirty="0">
                <a:latin typeface="Calibri"/>
                <a:cs typeface="Calibri"/>
              </a:rPr>
              <a:t>the baby </a:t>
            </a:r>
            <a:r>
              <a:rPr sz="1200" spc="-5" dirty="0">
                <a:latin typeface="Calibri"/>
                <a:cs typeface="Calibri"/>
              </a:rPr>
              <a:t>headfirst through </a:t>
            </a:r>
            <a:r>
              <a:rPr sz="1200" dirty="0">
                <a:latin typeface="Calibri"/>
                <a:cs typeface="Calibri"/>
              </a:rPr>
              <a:t>the birth </a:t>
            </a:r>
            <a:r>
              <a:rPr sz="1200" spc="-5" dirty="0">
                <a:latin typeface="Calibri"/>
                <a:cs typeface="Calibri"/>
              </a:rPr>
              <a:t>canal</a:t>
            </a:r>
            <a:r>
              <a:rPr sz="1200" spc="-1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endParaRPr sz="1200">
              <a:latin typeface="Calibri"/>
              <a:cs typeface="Calibri"/>
            </a:endParaRPr>
          </a:p>
          <a:p>
            <a:pPr marL="26416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through </a:t>
            </a:r>
            <a:r>
              <a:rPr sz="1200" dirty="0">
                <a:latin typeface="Calibri"/>
                <a:cs typeface="Calibri"/>
              </a:rPr>
              <a:t>the cervix and out </a:t>
            </a:r>
            <a:r>
              <a:rPr sz="1200" spc="-5" dirty="0">
                <a:latin typeface="Calibri"/>
                <a:cs typeface="Calibri"/>
              </a:rPr>
              <a:t>through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vagina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3195" y="5768656"/>
            <a:ext cx="3160624" cy="948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48990" y="5750814"/>
            <a:ext cx="730250" cy="193675"/>
          </a:xfrm>
          <a:custGeom>
            <a:avLst/>
            <a:gdLst/>
            <a:ahLst/>
            <a:cxnLst/>
            <a:rect l="l" t="t" r="r" b="b"/>
            <a:pathLst>
              <a:path w="730250" h="193675">
                <a:moveTo>
                  <a:pt x="0" y="193548"/>
                </a:moveTo>
                <a:lnTo>
                  <a:pt x="729996" y="193548"/>
                </a:lnTo>
                <a:lnTo>
                  <a:pt x="729996" y="0"/>
                </a:lnTo>
                <a:lnTo>
                  <a:pt x="0" y="0"/>
                </a:lnTo>
                <a:lnTo>
                  <a:pt x="0" y="1935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48990" y="5750814"/>
            <a:ext cx="730250" cy="193675"/>
          </a:xfrm>
          <a:custGeom>
            <a:avLst/>
            <a:gdLst/>
            <a:ahLst/>
            <a:cxnLst/>
            <a:rect l="l" t="t" r="r" b="b"/>
            <a:pathLst>
              <a:path w="730250" h="193675">
                <a:moveTo>
                  <a:pt x="0" y="193548"/>
                </a:moveTo>
                <a:lnTo>
                  <a:pt x="729996" y="193548"/>
                </a:lnTo>
                <a:lnTo>
                  <a:pt x="729996" y="0"/>
                </a:lnTo>
                <a:lnTo>
                  <a:pt x="0" y="0"/>
                </a:lnTo>
                <a:lnTo>
                  <a:pt x="0" y="193548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Group 34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291636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667000"/>
            <a:ext cx="6986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Year 7 Knowledge </a:t>
            </a:r>
            <a:r>
              <a:rPr lang="en-GB" sz="4000" dirty="0" smtClean="0"/>
              <a:t>Organisers</a:t>
            </a:r>
          </a:p>
          <a:p>
            <a:pPr algn="ctr"/>
            <a:r>
              <a:rPr lang="en-GB" sz="4000" dirty="0" smtClean="0"/>
              <a:t>Spring Term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3385357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34" y="118110"/>
            <a:ext cx="4817745" cy="56810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81216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lang="en-GB" spc="-110" dirty="0"/>
              <a:t>7</a:t>
            </a:r>
            <a:r>
              <a:rPr spc="-110" dirty="0" smtClean="0"/>
              <a:t> </a:t>
            </a:r>
            <a:r>
              <a:rPr spc="-145" dirty="0"/>
              <a:t>Physics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60" dirty="0" smtClean="0"/>
              <a:t>Electricity</a:t>
            </a:r>
            <a:endParaRPr spc="-6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17389" y="858774"/>
          <a:ext cx="3963035" cy="3255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Charge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05104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positive or negative property of substances, that  causes the substance to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feel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 force when there are  other charges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nearby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5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Conductor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Material that can carry electric current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e.g.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metals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94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Insulator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Material that does NOT conduct electric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current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Friction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force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caused when two materials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move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past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each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other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85090" marR="3905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Potential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ffe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06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p.d. for short, and also known as voltage. This is the  measure of the difference in electrical potential  energy between two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points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Static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electricity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Electric charges that are </a:t>
                      </a: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0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flowing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Electrons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Tiny, negatively charged, particles, found in all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atoms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Resistance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2001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property of materials that determines how much  current they will carry and how much work they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9634" y="837436"/>
            <a:ext cx="4815840" cy="5904230"/>
          </a:xfrm>
          <a:custGeom>
            <a:avLst/>
            <a:gdLst/>
            <a:ahLst/>
            <a:cxnLst/>
            <a:rect l="l" t="t" r="r" b="b"/>
            <a:pathLst>
              <a:path w="4815840" h="5904230">
                <a:moveTo>
                  <a:pt x="0" y="5903976"/>
                </a:moveTo>
                <a:lnTo>
                  <a:pt x="4815840" y="5903976"/>
                </a:lnTo>
                <a:lnTo>
                  <a:pt x="4815840" y="0"/>
                </a:lnTo>
                <a:lnTo>
                  <a:pt x="0" y="0"/>
                </a:lnTo>
                <a:lnTo>
                  <a:pt x="0" y="5903976"/>
                </a:lnTo>
                <a:close/>
              </a:path>
            </a:pathLst>
          </a:custGeom>
          <a:ln w="25907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307" y="866902"/>
            <a:ext cx="4452620" cy="122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Charge 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12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static</a:t>
            </a:r>
            <a:r>
              <a:rPr sz="1200" b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electricity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84785" marR="508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5" dirty="0">
                <a:latin typeface="Calibri"/>
                <a:cs typeface="Calibri"/>
              </a:rPr>
              <a:t>Electric charges </a:t>
            </a:r>
            <a:r>
              <a:rPr sz="1100" dirty="0">
                <a:latin typeface="Calibri"/>
                <a:cs typeface="Calibri"/>
              </a:rPr>
              <a:t>are </a:t>
            </a:r>
            <a:r>
              <a:rPr sz="1100" spc="-5" dirty="0">
                <a:latin typeface="Calibri"/>
                <a:cs typeface="Calibri"/>
              </a:rPr>
              <a:t>positive </a:t>
            </a:r>
            <a:r>
              <a:rPr sz="1100" dirty="0">
                <a:latin typeface="Calibri"/>
                <a:cs typeface="Calibri"/>
              </a:rPr>
              <a:t>or negative. For example, electrons have a  negative </a:t>
            </a:r>
            <a:r>
              <a:rPr sz="1100" spc="-5" dirty="0">
                <a:latin typeface="Calibri"/>
                <a:cs typeface="Calibri"/>
              </a:rPr>
              <a:t>charge. Opposite charges </a:t>
            </a:r>
            <a:r>
              <a:rPr sz="1100" dirty="0">
                <a:latin typeface="Calibri"/>
                <a:cs typeface="Calibri"/>
              </a:rPr>
              <a:t>attract each other </a:t>
            </a:r>
            <a:r>
              <a:rPr sz="1100" spc="-5" dirty="0">
                <a:latin typeface="Calibri"/>
                <a:cs typeface="Calibri"/>
              </a:rPr>
              <a:t>(+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-), </a:t>
            </a:r>
            <a:r>
              <a:rPr sz="1100" dirty="0">
                <a:latin typeface="Calibri"/>
                <a:cs typeface="Calibri"/>
              </a:rPr>
              <a:t>whereas  charges that are alike repel each other (+ </a:t>
            </a:r>
            <a:r>
              <a:rPr sz="1100" spc="-5" dirty="0">
                <a:latin typeface="Calibri"/>
                <a:cs typeface="Calibri"/>
              </a:rPr>
              <a:t>and +, </a:t>
            </a:r>
            <a:r>
              <a:rPr sz="1100" dirty="0">
                <a:latin typeface="Calibri"/>
                <a:cs typeface="Calibri"/>
              </a:rPr>
              <a:t>OR - </a:t>
            </a:r>
            <a:r>
              <a:rPr sz="1100" spc="-5" dirty="0">
                <a:latin typeface="Calibri"/>
                <a:cs typeface="Calibri"/>
              </a:rPr>
              <a:t>and -). </a:t>
            </a:r>
            <a:r>
              <a:rPr sz="1100" dirty="0">
                <a:latin typeface="Calibri"/>
                <a:cs typeface="Calibri"/>
              </a:rPr>
              <a:t>This is</a:t>
            </a:r>
            <a:r>
              <a:rPr sz="1100" spc="-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because  there is a force of attraction between </a:t>
            </a:r>
            <a:r>
              <a:rPr sz="1100" spc="-5" dirty="0">
                <a:latin typeface="Calibri"/>
                <a:cs typeface="Calibri"/>
              </a:rPr>
              <a:t>opposite charges, but </a:t>
            </a:r>
            <a:r>
              <a:rPr sz="1100" dirty="0">
                <a:latin typeface="Calibri"/>
                <a:cs typeface="Calibri"/>
              </a:rPr>
              <a:t>a force of  repulsion between like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charges.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017389" y="4238244"/>
          <a:ext cx="3959860" cy="24967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Insulators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Conductors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2075" marR="990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Can become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charged (+ or -),</a:t>
                      </a:r>
                      <a:r>
                        <a:rPr sz="105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but 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DO NOT let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charges</a:t>
                      </a:r>
                      <a:r>
                        <a:rPr sz="10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flow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518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DO let charges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flow</a:t>
                      </a:r>
                      <a:r>
                        <a:rPr sz="10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(e.g.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electrons)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449">
                <a:tc>
                  <a:txBody>
                    <a:bodyPr/>
                    <a:lstStyle/>
                    <a:p>
                      <a:pPr marL="92075" marR="1193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Examples: almost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any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non-metal  materials,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like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rubber, fabrics,  paper, plastics,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wood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1815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Examples: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all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metals,</a:t>
                      </a:r>
                      <a:r>
                        <a:rPr sz="105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graphite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(in your</a:t>
                      </a:r>
                      <a:r>
                        <a:rPr sz="105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pencil!)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CANNOT be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used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 a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circuit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6045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To make 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circuit,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MUST use  conductors,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joined in a</a:t>
                      </a:r>
                      <a:r>
                        <a:rPr sz="10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complete  loop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3">
                <a:tc>
                  <a:txBody>
                    <a:bodyPr/>
                    <a:lstStyle/>
                    <a:p>
                      <a:pPr marL="92075" marR="143510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Insulators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have extremely HIGH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resistance,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which is why</a:t>
                      </a:r>
                      <a:r>
                        <a:rPr sz="10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current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can’t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flow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them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27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Conductors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have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LOW  resistance,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which is why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they</a:t>
                      </a:r>
                      <a:r>
                        <a:rPr sz="10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let  charges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flow through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them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240536" y="2170176"/>
            <a:ext cx="2558795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6755" y="5373623"/>
            <a:ext cx="2090927" cy="1214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7307" y="2741168"/>
            <a:ext cx="4643755" cy="2536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9840">
              <a:lnSpc>
                <a:spcPct val="100000"/>
              </a:lnSpc>
              <a:spcBef>
                <a:spcPts val="105"/>
              </a:spcBef>
              <a:tabLst>
                <a:tab pos="2123440" algn="l"/>
                <a:tab pos="3072765" algn="l"/>
              </a:tabLst>
            </a:pPr>
            <a:r>
              <a:rPr sz="1100" dirty="0">
                <a:latin typeface="Calibri"/>
                <a:cs typeface="Calibri"/>
              </a:rPr>
              <a:t>repulsion	repulsion	attraction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84785" marR="5397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Calibri"/>
                <a:cs typeface="Calibri"/>
              </a:rPr>
              <a:t>If a material has a </a:t>
            </a:r>
            <a:r>
              <a:rPr sz="1100" spc="-5" dirty="0">
                <a:latin typeface="Calibri"/>
                <a:cs typeface="Calibri"/>
              </a:rPr>
              <a:t>charge, but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charge </a:t>
            </a:r>
            <a:r>
              <a:rPr sz="1100" dirty="0">
                <a:latin typeface="Calibri"/>
                <a:cs typeface="Calibri"/>
              </a:rPr>
              <a:t>is not moving anywhere, we call</a:t>
            </a:r>
            <a:r>
              <a:rPr sz="1100" spc="-1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this  </a:t>
            </a:r>
            <a:r>
              <a:rPr sz="1100" spc="-5" dirty="0">
                <a:latin typeface="Calibri"/>
                <a:cs typeface="Calibri"/>
              </a:rPr>
              <a:t>static </a:t>
            </a:r>
            <a:r>
              <a:rPr sz="1100" dirty="0">
                <a:latin typeface="Calibri"/>
                <a:cs typeface="Calibri"/>
              </a:rPr>
              <a:t>electricity. </a:t>
            </a:r>
            <a:r>
              <a:rPr sz="1100" spc="-5" dirty="0">
                <a:latin typeface="Calibri"/>
                <a:cs typeface="Calibri"/>
              </a:rPr>
              <a:t>This </a:t>
            </a:r>
            <a:r>
              <a:rPr sz="1100" dirty="0">
                <a:latin typeface="Calibri"/>
                <a:cs typeface="Calibri"/>
              </a:rPr>
              <a:t>will only </a:t>
            </a:r>
            <a:r>
              <a:rPr sz="1100" spc="-5" dirty="0">
                <a:latin typeface="Calibri"/>
                <a:cs typeface="Calibri"/>
              </a:rPr>
              <a:t>happen </a:t>
            </a:r>
            <a:r>
              <a:rPr sz="1100" dirty="0">
                <a:latin typeface="Calibri"/>
                <a:cs typeface="Calibri"/>
              </a:rPr>
              <a:t>if the material is an </a:t>
            </a:r>
            <a:r>
              <a:rPr sz="1100" spc="-5" dirty="0">
                <a:latin typeface="Calibri"/>
                <a:cs typeface="Calibri"/>
              </a:rPr>
              <a:t>insulator. To </a:t>
            </a:r>
            <a:r>
              <a:rPr sz="1100" dirty="0">
                <a:latin typeface="Calibri"/>
                <a:cs typeface="Calibri"/>
              </a:rPr>
              <a:t>get a  </a:t>
            </a:r>
            <a:r>
              <a:rPr sz="1100" spc="-5" dirty="0">
                <a:latin typeface="Calibri"/>
                <a:cs typeface="Calibri"/>
              </a:rPr>
              <a:t>positive </a:t>
            </a:r>
            <a:r>
              <a:rPr sz="1100" dirty="0">
                <a:latin typeface="Calibri"/>
                <a:cs typeface="Calibri"/>
              </a:rPr>
              <a:t>or negative </a:t>
            </a:r>
            <a:r>
              <a:rPr sz="1100" spc="-5" dirty="0">
                <a:latin typeface="Calibri"/>
                <a:cs typeface="Calibri"/>
              </a:rPr>
              <a:t>charge </a:t>
            </a:r>
            <a:r>
              <a:rPr sz="1100" dirty="0">
                <a:latin typeface="Calibri"/>
                <a:cs typeface="Calibri"/>
              </a:rPr>
              <a:t>on an </a:t>
            </a:r>
            <a:r>
              <a:rPr sz="1100" spc="-5" dirty="0">
                <a:latin typeface="Calibri"/>
                <a:cs typeface="Calibri"/>
              </a:rPr>
              <a:t>insulator, </a:t>
            </a:r>
            <a:r>
              <a:rPr sz="1100" dirty="0">
                <a:latin typeface="Calibri"/>
                <a:cs typeface="Calibri"/>
              </a:rPr>
              <a:t>all you have to </a:t>
            </a:r>
            <a:r>
              <a:rPr sz="1100" spc="-5" dirty="0">
                <a:latin typeface="Calibri"/>
                <a:cs typeface="Calibri"/>
              </a:rPr>
              <a:t>do </a:t>
            </a:r>
            <a:r>
              <a:rPr sz="1100" dirty="0">
                <a:latin typeface="Calibri"/>
                <a:cs typeface="Calibri"/>
              </a:rPr>
              <a:t>is rub it with a  different material </a:t>
            </a:r>
            <a:r>
              <a:rPr sz="1100" spc="-5" dirty="0">
                <a:latin typeface="Calibri"/>
                <a:cs typeface="Calibri"/>
              </a:rPr>
              <a:t>(use </a:t>
            </a:r>
            <a:r>
              <a:rPr sz="1100" dirty="0">
                <a:latin typeface="Calibri"/>
                <a:cs typeface="Calibri"/>
              </a:rPr>
              <a:t>the force of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friction).</a:t>
            </a:r>
            <a:endParaRPr sz="1100">
              <a:latin typeface="Calibri"/>
              <a:cs typeface="Calibri"/>
            </a:endParaRPr>
          </a:p>
          <a:p>
            <a:pPr marL="184785" marR="508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Calibri"/>
                <a:cs typeface="Calibri"/>
              </a:rPr>
              <a:t>For example: </a:t>
            </a:r>
            <a:r>
              <a:rPr sz="1100" spc="-5" dirty="0">
                <a:latin typeface="Calibri"/>
                <a:cs typeface="Calibri"/>
              </a:rPr>
              <a:t>rubbing </a:t>
            </a:r>
            <a:r>
              <a:rPr sz="1100" dirty="0">
                <a:latin typeface="Calibri"/>
                <a:cs typeface="Calibri"/>
              </a:rPr>
              <a:t>a balloon on your hair will </a:t>
            </a:r>
            <a:r>
              <a:rPr sz="1100" spc="-5" dirty="0">
                <a:latin typeface="Calibri"/>
                <a:cs typeface="Calibri"/>
              </a:rPr>
              <a:t>produce </a:t>
            </a:r>
            <a:r>
              <a:rPr sz="1100" dirty="0">
                <a:latin typeface="Calibri"/>
                <a:cs typeface="Calibri"/>
              </a:rPr>
              <a:t>a charge on the  balloon and the </a:t>
            </a:r>
            <a:r>
              <a:rPr sz="1100" spc="-5" dirty="0">
                <a:latin typeface="Calibri"/>
                <a:cs typeface="Calibri"/>
              </a:rPr>
              <a:t>opposite charge </a:t>
            </a:r>
            <a:r>
              <a:rPr sz="1100" dirty="0">
                <a:latin typeface="Calibri"/>
                <a:cs typeface="Calibri"/>
              </a:rPr>
              <a:t>on your </a:t>
            </a:r>
            <a:r>
              <a:rPr sz="1100" spc="-5" dirty="0">
                <a:latin typeface="Calibri"/>
                <a:cs typeface="Calibri"/>
              </a:rPr>
              <a:t>hair. This causes </a:t>
            </a:r>
            <a:r>
              <a:rPr sz="1100" dirty="0">
                <a:latin typeface="Calibri"/>
                <a:cs typeface="Calibri"/>
              </a:rPr>
              <a:t>them to attract</a:t>
            </a:r>
            <a:r>
              <a:rPr sz="1100" spc="-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each  other.</a:t>
            </a:r>
            <a:endParaRPr sz="1100">
              <a:latin typeface="Calibri"/>
              <a:cs typeface="Calibri"/>
            </a:endParaRPr>
          </a:p>
          <a:p>
            <a:pPr marL="184785" marR="231140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Calibri"/>
                <a:cs typeface="Calibri"/>
              </a:rPr>
              <a:t>When a </a:t>
            </a:r>
            <a:r>
              <a:rPr sz="1100" spc="-5" dirty="0">
                <a:latin typeface="Calibri"/>
                <a:cs typeface="Calibri"/>
              </a:rPr>
              <a:t>static charge </a:t>
            </a:r>
            <a:r>
              <a:rPr sz="1100" dirty="0">
                <a:latin typeface="Calibri"/>
                <a:cs typeface="Calibri"/>
              </a:rPr>
              <a:t>is produced like </a:t>
            </a:r>
            <a:r>
              <a:rPr sz="1100" spc="-5" dirty="0">
                <a:latin typeface="Calibri"/>
                <a:cs typeface="Calibri"/>
              </a:rPr>
              <a:t>this, </a:t>
            </a:r>
            <a:r>
              <a:rPr sz="1100" dirty="0">
                <a:latin typeface="Calibri"/>
                <a:cs typeface="Calibri"/>
              </a:rPr>
              <a:t>it is because electrons</a:t>
            </a:r>
            <a:r>
              <a:rPr sz="1100" spc="-1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dirty="0">
                <a:latin typeface="Calibri"/>
                <a:cs typeface="Calibri"/>
              </a:rPr>
              <a:t>one  material are </a:t>
            </a:r>
            <a:r>
              <a:rPr sz="1100" spc="-5" dirty="0">
                <a:latin typeface="Calibri"/>
                <a:cs typeface="Calibri"/>
              </a:rPr>
              <a:t>transferred </a:t>
            </a:r>
            <a:r>
              <a:rPr sz="1100" dirty="0">
                <a:latin typeface="Calibri"/>
                <a:cs typeface="Calibri"/>
              </a:rPr>
              <a:t>to the other material </a:t>
            </a:r>
            <a:r>
              <a:rPr sz="1100" spc="-5" dirty="0">
                <a:latin typeface="Calibri"/>
                <a:cs typeface="Calibri"/>
              </a:rPr>
              <a:t>(see first</a:t>
            </a:r>
            <a:r>
              <a:rPr sz="1100" spc="-1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diagram).</a:t>
            </a:r>
            <a:endParaRPr sz="1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material that </a:t>
            </a:r>
            <a:r>
              <a:rPr sz="1100" spc="-5" dirty="0">
                <a:latin typeface="Calibri"/>
                <a:cs typeface="Calibri"/>
              </a:rPr>
              <a:t>gains </a:t>
            </a:r>
            <a:r>
              <a:rPr sz="1100" dirty="0">
                <a:latin typeface="Calibri"/>
                <a:cs typeface="Calibri"/>
              </a:rPr>
              <a:t>electrons becomes more</a:t>
            </a:r>
            <a:r>
              <a:rPr sz="1100" spc="-1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negative.</a:t>
            </a:r>
            <a:endParaRPr sz="1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material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loses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electrons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becomes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more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positive.</a:t>
            </a:r>
            <a:endParaRPr sz="1100">
              <a:latin typeface="Calibri"/>
              <a:cs typeface="Calibri"/>
            </a:endParaRPr>
          </a:p>
          <a:p>
            <a:pPr marL="184785" marR="1778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5" dirty="0">
                <a:latin typeface="Calibri"/>
                <a:cs typeface="Calibri"/>
              </a:rPr>
              <a:t>Any </a:t>
            </a:r>
            <a:r>
              <a:rPr sz="1100" dirty="0">
                <a:latin typeface="Calibri"/>
                <a:cs typeface="Calibri"/>
              </a:rPr>
              <a:t>time there is a </a:t>
            </a:r>
            <a:r>
              <a:rPr sz="1100" spc="-5" dirty="0">
                <a:latin typeface="Calibri"/>
                <a:cs typeface="Calibri"/>
              </a:rPr>
              <a:t>difference </a:t>
            </a:r>
            <a:r>
              <a:rPr sz="1100" dirty="0">
                <a:latin typeface="Calibri"/>
                <a:cs typeface="Calibri"/>
              </a:rPr>
              <a:t>in electric </a:t>
            </a:r>
            <a:r>
              <a:rPr sz="1100" spc="-5" dirty="0">
                <a:latin typeface="Calibri"/>
                <a:cs typeface="Calibri"/>
              </a:rPr>
              <a:t>charge </a:t>
            </a:r>
            <a:r>
              <a:rPr sz="1100" dirty="0">
                <a:latin typeface="Calibri"/>
                <a:cs typeface="Calibri"/>
              </a:rPr>
              <a:t>between two points, there is</a:t>
            </a:r>
            <a:r>
              <a:rPr sz="1100" spc="-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 difference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electrical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potential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energy.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call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this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potential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difference.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17389" y="125764"/>
            <a:ext cx="4043843" cy="595155"/>
            <a:chOff x="212183" y="82788"/>
            <a:chExt cx="4043843" cy="5951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33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7307" y="5670600"/>
            <a:ext cx="83350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Circuit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Symbols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When </a:t>
            </a:r>
            <a:r>
              <a:rPr sz="1200" spc="-10" dirty="0">
                <a:latin typeface="Calibri"/>
                <a:cs typeface="Calibri"/>
              </a:rPr>
              <a:t>drawing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electric circuit, </a:t>
            </a:r>
            <a:r>
              <a:rPr sz="1200" spc="-10" dirty="0">
                <a:latin typeface="Calibri"/>
                <a:cs typeface="Calibri"/>
              </a:rPr>
              <a:t>we </a:t>
            </a:r>
            <a:r>
              <a:rPr sz="1200" spc="-5" dirty="0">
                <a:latin typeface="Calibri"/>
                <a:cs typeface="Calibri"/>
              </a:rPr>
              <a:t>use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spc="-5" dirty="0">
                <a:latin typeface="Calibri"/>
                <a:cs typeface="Calibri"/>
              </a:rPr>
              <a:t>symbols to represent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spc="-5" dirty="0">
                <a:latin typeface="Calibri"/>
                <a:cs typeface="Calibri"/>
              </a:rPr>
              <a:t>components,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symbols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dirty="0">
                <a:latin typeface="Calibri"/>
                <a:cs typeface="Calibri"/>
              </a:rPr>
              <a:t>need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memorise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are: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307" y="87576"/>
          <a:ext cx="8896349" cy="5448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2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7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6">
                <a:tc rowSpan="4">
                  <a:txBody>
                    <a:bodyPr/>
                    <a:lstStyle/>
                    <a:p>
                      <a:pPr marL="90170" marR="7683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lang="en-GB" sz="1600" b="1" u="sng" spc="-35" dirty="0" smtClean="0"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cs typeface="Arial"/>
                      </a:endParaRPr>
                    </a:p>
                    <a:p>
                      <a:pPr marL="90170" marR="7683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lang="en-GB" sz="1600" b="1" u="sng" spc="-35" dirty="0" smtClean="0"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cs typeface="Arial"/>
                      </a:endParaRPr>
                    </a:p>
                    <a:p>
                      <a:pPr marL="90170" marR="7683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b="1" u="sng" spc="-3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Year </a:t>
                      </a:r>
                      <a:r>
                        <a:rPr lang="en-GB" sz="1600" b="1" u="sng" spc="-11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7</a:t>
                      </a:r>
                      <a:r>
                        <a:rPr sz="1600" b="1" u="sng" spc="-11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sng" spc="-1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Physics </a:t>
                      </a:r>
                      <a:r>
                        <a:rPr sz="16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Knowledge </a:t>
                      </a:r>
                      <a:r>
                        <a:rPr sz="1600" b="1" u="sng" spc="-7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Organiser</a:t>
                      </a:r>
                      <a:r>
                        <a:rPr sz="16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sng" spc="9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GB" sz="1600" b="1" u="sng" spc="9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Electric circuits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Circuit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complete loop of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conductors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Current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The rate of flow of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charge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 marR="2571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Potential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ffe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nce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0827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p.d. for short, and also known as voltage. This is the  measure of the difference in electrical potential energy  between two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points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256">
                <a:tc rowSpan="7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Charge, </a:t>
                      </a:r>
                      <a:r>
                        <a:rPr sz="12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current </a:t>
                      </a:r>
                      <a:r>
                        <a:rPr sz="1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circuits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62255" marR="125095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If there is 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charge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 materials that are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conductors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(like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metals), 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charge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  able to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flow. 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rate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(speed)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flow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charged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particles is the current.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Current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 measured in amps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(A).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Usually the flowing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charged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particles are 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electrons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262255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Charges flowing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around a loop is called a</a:t>
                      </a:r>
                      <a:r>
                        <a:rPr sz="11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circuit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262255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Three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ingredients are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needed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 a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circuit:</a:t>
                      </a:r>
                    </a:p>
                    <a:p>
                      <a:pPr marL="498475" lvl="1" indent="-138430">
                        <a:lnSpc>
                          <a:spcPct val="100000"/>
                        </a:lnSpc>
                        <a:buAutoNum type="arabicPeriod"/>
                        <a:tabLst>
                          <a:tab pos="499109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Conductors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connected in a loop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current to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flow</a:t>
                      </a:r>
                      <a:r>
                        <a:rPr sz="1100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through</a:t>
                      </a:r>
                    </a:p>
                    <a:p>
                      <a:pPr marL="360045" marR="193675" lvl="1">
                        <a:lnSpc>
                          <a:spcPct val="100000"/>
                        </a:lnSpc>
                        <a:buAutoNum type="arabicPeriod"/>
                        <a:tabLst>
                          <a:tab pos="499109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source of potential difference, like 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battery. This causes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difference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  electric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potential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energy between each end of the</a:t>
                      </a:r>
                      <a:r>
                        <a:rPr sz="11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circuit.</a:t>
                      </a:r>
                    </a:p>
                    <a:p>
                      <a:pPr marL="498475" lvl="1" indent="-138430">
                        <a:lnSpc>
                          <a:spcPct val="100000"/>
                        </a:lnSpc>
                        <a:buAutoNum type="arabicPeriod"/>
                        <a:tabLst>
                          <a:tab pos="499109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Components (like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lamps) with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resistance.</a:t>
                      </a:r>
                    </a:p>
                    <a:p>
                      <a:pPr lvl="1"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Calibri"/>
                        <a:buAutoNum type="arabicPeriod"/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273050" indent="-18288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273050" algn="l"/>
                          <a:tab pos="27368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greater the resistance in a circuit, the lower</a:t>
                      </a:r>
                      <a:r>
                        <a:rPr sz="110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current in the circuit.</a:t>
                      </a:r>
                    </a:p>
                    <a:p>
                      <a:pPr marL="273050" indent="-18288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3050" algn="l"/>
                          <a:tab pos="27368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greater the resistance of 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component,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more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work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it will</a:t>
                      </a:r>
                      <a:r>
                        <a:rPr sz="1100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do.</a:t>
                      </a:r>
                    </a:p>
                  </a:txBody>
                  <a:tcPr marL="0" marR="0" marT="4254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Resistance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028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property of materials that determines how much  current they will carry and how much work they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Work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Transfer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energy from one store to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another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3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Component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Part of a circuit.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See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symbols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below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Series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Linking components one after another, making one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loop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3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Parallel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Linking components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so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they are in separate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loops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0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18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Measuring </a:t>
                      </a:r>
                      <a:r>
                        <a:rPr sz="11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current </a:t>
                      </a:r>
                      <a:r>
                        <a:rPr sz="11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potential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difference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96545" marR="16637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9718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Current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 measured with an ammeter. An ammeter is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included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 the circuit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(in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series with the other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components).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124460" marR="17729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97180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Potential difference (voltage) is  measured with a voltmeter.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Since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voltmeters measure the difference in  potential energy between two</a:t>
                      </a:r>
                      <a:r>
                        <a:rPr sz="1100" spc="-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points,  they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must be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added across the  component whose potential  difference you want to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measure.</a:t>
                      </a:r>
                    </a:p>
                  </a:txBody>
                  <a:tcPr marL="0" marR="0" marT="4191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278636" y="3561588"/>
            <a:ext cx="2593848" cy="1536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6140" y="6172917"/>
            <a:ext cx="2615528" cy="417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1092" y="6166700"/>
            <a:ext cx="2624842" cy="48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634" y="5647182"/>
            <a:ext cx="8897620" cy="1083945"/>
          </a:xfrm>
          <a:custGeom>
            <a:avLst/>
            <a:gdLst/>
            <a:ahLst/>
            <a:cxnLst/>
            <a:rect l="l" t="t" r="r" b="b"/>
            <a:pathLst>
              <a:path w="8897620" h="1083945">
                <a:moveTo>
                  <a:pt x="0" y="1083563"/>
                </a:moveTo>
                <a:lnTo>
                  <a:pt x="8897112" y="1083563"/>
                </a:lnTo>
                <a:lnTo>
                  <a:pt x="8897112" y="0"/>
                </a:lnTo>
                <a:lnTo>
                  <a:pt x="0" y="0"/>
                </a:lnTo>
                <a:lnTo>
                  <a:pt x="0" y="1083563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179" y="6134975"/>
            <a:ext cx="2973642" cy="477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22485" y="3839852"/>
            <a:ext cx="1397890" cy="16090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52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1005" y="5604509"/>
            <a:ext cx="3964304" cy="1169035"/>
          </a:xfrm>
          <a:custGeom>
            <a:avLst/>
            <a:gdLst/>
            <a:ahLst/>
            <a:cxnLst/>
            <a:rect l="l" t="t" r="r" b="b"/>
            <a:pathLst>
              <a:path w="3964304" h="1169034">
                <a:moveTo>
                  <a:pt x="0" y="1168908"/>
                </a:moveTo>
                <a:lnTo>
                  <a:pt x="3963924" y="1168908"/>
                </a:lnTo>
                <a:lnTo>
                  <a:pt x="3963924" y="0"/>
                </a:lnTo>
                <a:lnTo>
                  <a:pt x="0" y="0"/>
                </a:lnTo>
                <a:lnTo>
                  <a:pt x="0" y="116890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271" y="790190"/>
            <a:ext cx="4817745" cy="56810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79565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lang="en-GB" spc="-110" dirty="0"/>
              <a:t>7</a:t>
            </a:r>
            <a:r>
              <a:rPr spc="-110" dirty="0" smtClean="0"/>
              <a:t> </a:t>
            </a:r>
            <a:r>
              <a:rPr spc="-145" dirty="0"/>
              <a:t>Physics </a:t>
            </a:r>
            <a:r>
              <a:rPr spc="-75" dirty="0"/>
              <a:t>Knowledge </a:t>
            </a:r>
            <a:r>
              <a:rPr spc="-70" dirty="0"/>
              <a:t>Organiser </a:t>
            </a:r>
            <a:r>
              <a:rPr spc="95" dirty="0"/>
              <a:t>– </a:t>
            </a:r>
            <a:r>
              <a:rPr lang="en-GB" spc="95" dirty="0" smtClean="0"/>
              <a:t>Electric Circuits</a:t>
            </a:r>
            <a:endParaRPr spc="-6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97703" y="110236"/>
          <a:ext cx="3963035" cy="8317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Series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Linking components one after another, making one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loop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4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Parallel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Linking components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so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they are in separate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loops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19634" y="1413510"/>
            <a:ext cx="4815840" cy="2159635"/>
          </a:xfrm>
          <a:custGeom>
            <a:avLst/>
            <a:gdLst/>
            <a:ahLst/>
            <a:cxnLst/>
            <a:rect l="l" t="t" r="r" b="b"/>
            <a:pathLst>
              <a:path w="4815840" h="2159635">
                <a:moveTo>
                  <a:pt x="0" y="2159508"/>
                </a:moveTo>
                <a:lnTo>
                  <a:pt x="4815840" y="2159508"/>
                </a:lnTo>
                <a:lnTo>
                  <a:pt x="4815840" y="0"/>
                </a:lnTo>
                <a:lnTo>
                  <a:pt x="0" y="0"/>
                </a:lnTo>
                <a:lnTo>
                  <a:pt x="0" y="215950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7307" y="1442973"/>
            <a:ext cx="453390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sz="12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Arranging </a:t>
            </a:r>
            <a:r>
              <a:rPr sz="12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Components </a:t>
            </a:r>
            <a:r>
              <a:rPr sz="12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Circuits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40"/>
              </a:lnSpc>
              <a:spcBef>
                <a:spcPts val="25"/>
              </a:spcBef>
            </a:pPr>
            <a:r>
              <a:rPr sz="1200" spc="-5" dirty="0">
                <a:latin typeface="Calibri"/>
                <a:cs typeface="Calibri"/>
              </a:rPr>
              <a:t>Components </a:t>
            </a:r>
            <a:r>
              <a:rPr sz="1200" spc="-15" dirty="0">
                <a:latin typeface="Calibri"/>
                <a:cs typeface="Calibri"/>
              </a:rPr>
              <a:t>(like </a:t>
            </a:r>
            <a:r>
              <a:rPr sz="1200" spc="-5" dirty="0">
                <a:latin typeface="Calibri"/>
                <a:cs typeface="Calibri"/>
              </a:rPr>
              <a:t>bulbs/lamps)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arranged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series with each </a:t>
            </a:r>
            <a:r>
              <a:rPr sz="1200" dirty="0">
                <a:latin typeface="Calibri"/>
                <a:cs typeface="Calibri"/>
              </a:rPr>
              <a:t>other  </a:t>
            </a:r>
            <a:r>
              <a:rPr sz="1200" spc="-5" dirty="0">
                <a:latin typeface="Calibri"/>
                <a:cs typeface="Calibri"/>
              </a:rPr>
              <a:t>OR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parallel with each</a:t>
            </a:r>
            <a:r>
              <a:rPr sz="1200" spc="-20" dirty="0">
                <a:latin typeface="Calibri"/>
                <a:cs typeface="Calibri"/>
              </a:rPr>
              <a:t> other.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76294" y="2055193"/>
            <a:ext cx="1295921" cy="1137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5507" y="2272521"/>
            <a:ext cx="1312656" cy="955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6600" y="2278379"/>
            <a:ext cx="1491996" cy="1222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6011" y="1976627"/>
          <a:ext cx="8857615" cy="4783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3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6588">
                <a:tc>
                  <a:txBody>
                    <a:bodyPr/>
                    <a:lstStyle/>
                    <a:p>
                      <a:pPr marL="3402965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These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two lamps are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40296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series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with each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other…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33679" marR="320675" indent="3179445">
                        <a:lnSpc>
                          <a:spcPct val="141800"/>
                        </a:lnSpc>
                        <a:tabLst>
                          <a:tab pos="1757045" algn="l"/>
                          <a:tab pos="341312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…and in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parallel</a:t>
                      </a:r>
                      <a:r>
                        <a:rPr sz="10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with  </a:t>
                      </a:r>
                      <a:r>
                        <a:rPr sz="1500" spc="-15" baseline="-13888" dirty="0">
                          <a:latin typeface="Calibri"/>
                          <a:cs typeface="Calibri"/>
                        </a:rPr>
                        <a:t>These </a:t>
                      </a:r>
                      <a:r>
                        <a:rPr sz="1500" spc="-7" baseline="-13888" dirty="0">
                          <a:latin typeface="Calibri"/>
                          <a:cs typeface="Calibri"/>
                        </a:rPr>
                        <a:t>two lamps</a:t>
                      </a:r>
                      <a:r>
                        <a:rPr sz="1500" spc="67" baseline="-13888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7" baseline="-13888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500" baseline="-13888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7" baseline="-13888" dirty="0">
                          <a:latin typeface="Calibri"/>
                          <a:cs typeface="Calibri"/>
                        </a:rPr>
                        <a:t>in	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These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two lamps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	</a:t>
                      </a:r>
                      <a:r>
                        <a:rPr sz="1500" spc="-7" baseline="27777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1500" spc="-15" baseline="27777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7" baseline="27777" dirty="0">
                          <a:latin typeface="Calibri"/>
                          <a:cs typeface="Calibri"/>
                        </a:rPr>
                        <a:t>lamp</a:t>
                      </a:r>
                      <a:endParaRPr sz="1500" baseline="27777">
                        <a:latin typeface="Calibri"/>
                        <a:cs typeface="Calibri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tabLst>
                          <a:tab pos="1757045" algn="l"/>
                        </a:tabLst>
                      </a:pPr>
                      <a:r>
                        <a:rPr sz="1500" b="1" spc="-7" baseline="-13888" dirty="0">
                          <a:latin typeface="Calibri"/>
                          <a:cs typeface="Calibri"/>
                        </a:rPr>
                        <a:t>series </a:t>
                      </a:r>
                      <a:r>
                        <a:rPr sz="1500" spc="-7" baseline="-13888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500" spc="22" baseline="-13888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7" baseline="-13888" dirty="0">
                          <a:latin typeface="Calibri"/>
                          <a:cs typeface="Calibri"/>
                        </a:rPr>
                        <a:t>each</a:t>
                      </a:r>
                      <a:r>
                        <a:rPr sz="1500" spc="30" baseline="-13888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7" baseline="-13888" dirty="0">
                          <a:latin typeface="Calibri"/>
                          <a:cs typeface="Calibri"/>
                        </a:rPr>
                        <a:t>other	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parallel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with each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other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8575">
                      <a:solidFill>
                        <a:srgbClr val="4F81BC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Potential </a:t>
                      </a:r>
                      <a:r>
                        <a:rPr sz="12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difference</a:t>
                      </a:r>
                      <a:r>
                        <a:rPr sz="12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073275" marR="352425" indent="-1981835">
                        <a:lnSpc>
                          <a:spcPts val="1390"/>
                        </a:lnSpc>
                        <a:spcBef>
                          <a:spcPts val="90"/>
                        </a:spcBef>
                        <a:tabLst>
                          <a:tab pos="2073275" algn="l"/>
                        </a:tabLst>
                      </a:pPr>
                      <a:r>
                        <a:rPr sz="1200" b="1" u="sng" spc="-1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series</a:t>
                      </a:r>
                      <a:r>
                        <a:rPr sz="12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parallel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If a </a:t>
                      </a:r>
                      <a:r>
                        <a:rPr sz="1800" spc="-7" baseline="2314" dirty="0">
                          <a:latin typeface="Calibri"/>
                          <a:cs typeface="Calibri"/>
                        </a:rPr>
                        <a:t>circuit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includes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components on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different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 marR="128905">
                        <a:lnSpc>
                          <a:spcPts val="1440"/>
                        </a:lnSpc>
                        <a:spcBef>
                          <a:spcPts val="10"/>
                        </a:spcBef>
                        <a:tabLst>
                          <a:tab pos="207327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 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circuit with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only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one loop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 loops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(in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parallel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),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each loop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all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components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in	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receives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ALL 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potential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series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potential	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difference from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supply.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ts val="1395"/>
                        </a:lnSpc>
                        <a:tabLst>
                          <a:tab pos="2073275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difference from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supply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	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parallel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components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shared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by all 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components.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don’t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have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share.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53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65"/>
                        </a:spcBef>
                        <a:tabLst>
                          <a:tab pos="2496185" algn="l"/>
                        </a:tabLst>
                      </a:pP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Current in </a:t>
                      </a:r>
                      <a:r>
                        <a:rPr sz="1200" b="1" u="sng" spc="-1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series</a:t>
                      </a:r>
                      <a:r>
                        <a:rPr sz="1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and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parallel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If a </a:t>
                      </a:r>
                      <a:r>
                        <a:rPr sz="1800" spc="-7" baseline="2314" dirty="0">
                          <a:latin typeface="Calibri"/>
                          <a:cs typeface="Calibri"/>
                        </a:rPr>
                        <a:t>circuit </a:t>
                      </a:r>
                      <a:r>
                        <a:rPr sz="1800" baseline="2314" dirty="0">
                          <a:latin typeface="Calibri"/>
                          <a:cs typeface="Calibri"/>
                        </a:rPr>
                        <a:t>includes </a:t>
                      </a:r>
                      <a:r>
                        <a:rPr sz="1800" spc="-7" baseline="2314" dirty="0">
                          <a:latin typeface="Calibri"/>
                          <a:cs typeface="Calibri"/>
                        </a:rPr>
                        <a:t>components</a:t>
                      </a:r>
                      <a:r>
                        <a:rPr sz="1800" spc="-120" baseline="23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7" baseline="2314" dirty="0">
                          <a:latin typeface="Calibri"/>
                          <a:cs typeface="Calibri"/>
                        </a:rPr>
                        <a:t>on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rowSpan="11" gridSpan="2"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Resistance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7320" marR="255270">
                        <a:lnSpc>
                          <a:spcPts val="119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Resistance, potential difference and current are linked in the  equation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V = </a:t>
                      </a:r>
                      <a:r>
                        <a:rPr sz="1100" i="1" spc="-5" dirty="0">
                          <a:latin typeface="Calibri"/>
                          <a:cs typeface="Calibri"/>
                        </a:rPr>
                        <a:t>IR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This is also known as Ohm’s Law.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equation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shows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that: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20040" indent="-172085">
                        <a:lnSpc>
                          <a:spcPts val="1100"/>
                        </a:lnSpc>
                        <a:buFont typeface="Arial"/>
                        <a:buChar char="•"/>
                        <a:tabLst>
                          <a:tab pos="320675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potential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difference is kept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constant…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increasing</a:t>
                      </a:r>
                      <a:r>
                        <a:rPr sz="11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resistance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20040">
                        <a:lnSpc>
                          <a:spcPts val="1190"/>
                        </a:lnSpc>
                      </a:pPr>
                      <a:r>
                        <a:rPr sz="1100" i="1" dirty="0">
                          <a:latin typeface="Calibri"/>
                          <a:cs typeface="Calibri"/>
                        </a:rPr>
                        <a:t>decreases</a:t>
                      </a:r>
                      <a:r>
                        <a:rPr sz="11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current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20040" indent="-172085">
                        <a:lnSpc>
                          <a:spcPts val="1190"/>
                        </a:lnSpc>
                        <a:buFont typeface="Arial"/>
                        <a:buChar char="•"/>
                        <a:tabLst>
                          <a:tab pos="320675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You could increase current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EITHER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by increasing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potential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20040">
                        <a:lnSpc>
                          <a:spcPts val="119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difference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decreasing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resistance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20040" indent="-172085">
                        <a:lnSpc>
                          <a:spcPts val="1190"/>
                        </a:lnSpc>
                        <a:buFont typeface="Arial"/>
                        <a:buChar char="•"/>
                        <a:tabLst>
                          <a:tab pos="320675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calculate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resistance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component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using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R =</a:t>
                      </a:r>
                      <a:r>
                        <a:rPr sz="11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5" dirty="0">
                          <a:latin typeface="Calibri"/>
                          <a:cs typeface="Calibri"/>
                        </a:rPr>
                        <a:t>V/I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20040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(worked example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below)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56845">
                        <a:lnSpc>
                          <a:spcPts val="13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If 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reading on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ammeter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 0.2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6845">
                        <a:lnSpc>
                          <a:spcPts val="129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and 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reading on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voltmeter</a:t>
                      </a:r>
                      <a:r>
                        <a:rPr sz="12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6845">
                        <a:lnSpc>
                          <a:spcPts val="129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5.5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V,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 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resistance 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lamp?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6845">
                        <a:lnSpc>
                          <a:spcPts val="1295"/>
                        </a:lnSpc>
                      </a:pPr>
                      <a:r>
                        <a:rPr sz="1200" i="1" dirty="0">
                          <a:latin typeface="Calibri"/>
                          <a:cs typeface="Calibri"/>
                        </a:rPr>
                        <a:t>R = </a:t>
                      </a:r>
                      <a:r>
                        <a:rPr sz="1200" i="1" spc="-20" dirty="0">
                          <a:latin typeface="Calibri"/>
                          <a:cs typeface="Calibri"/>
                        </a:rPr>
                        <a:t>V/I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6845">
                        <a:lnSpc>
                          <a:spcPts val="1295"/>
                        </a:lnSpc>
                      </a:pPr>
                      <a:r>
                        <a:rPr sz="1200" i="1" dirty="0">
                          <a:latin typeface="Calibri"/>
                          <a:cs typeface="Calibri"/>
                        </a:rPr>
                        <a:t>R =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5.5/0.2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6845">
                        <a:lnSpc>
                          <a:spcPts val="1370"/>
                        </a:lnSpc>
                      </a:pPr>
                      <a:r>
                        <a:rPr sz="1200" i="1" dirty="0">
                          <a:latin typeface="Calibri"/>
                          <a:cs typeface="Calibri"/>
                        </a:rPr>
                        <a:t>R =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27.5 Ω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0175" marB="0">
                    <a:lnL w="28575">
                      <a:solidFill>
                        <a:srgbClr val="4F81BC"/>
                      </a:solidFill>
                      <a:prstDash val="solid"/>
                    </a:lnL>
                  </a:tcPr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032">
                <a:tc>
                  <a:txBody>
                    <a:bodyPr/>
                    <a:lstStyle/>
                    <a:p>
                      <a:pPr marL="2496820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different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loops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(in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parallel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),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28575">
                      <a:solidFill>
                        <a:srgbClr val="4F81BC"/>
                      </a:solidFill>
                      <a:prstDash val="solid"/>
                    </a:lnL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89535">
                        <a:lnSpc>
                          <a:spcPts val="1260"/>
                        </a:lnSpc>
                        <a:tabLst>
                          <a:tab pos="249618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 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circuit with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only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one loop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all	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current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splits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junctions in</a:t>
                      </a:r>
                      <a:r>
                        <a:rPr sz="12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28575">
                      <a:solidFill>
                        <a:srgbClr val="4F81BC"/>
                      </a:solidFill>
                      <a:prstDash val="solid"/>
                    </a:lnL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89535">
                        <a:lnSpc>
                          <a:spcPts val="1260"/>
                        </a:lnSpc>
                        <a:tabLst>
                          <a:tab pos="24961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components are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series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	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circuit.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total current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 all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28575">
                      <a:solidFill>
                        <a:srgbClr val="4F81BC"/>
                      </a:solidFill>
                      <a:prstDash val="solid"/>
                    </a:lnL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89535">
                        <a:lnSpc>
                          <a:spcPts val="1260"/>
                        </a:lnSpc>
                        <a:tabLst>
                          <a:tab pos="24961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current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 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same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every	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separate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loops adds up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28575">
                      <a:solidFill>
                        <a:srgbClr val="4F81BC"/>
                      </a:solidFill>
                      <a:prstDash val="solid"/>
                    </a:lnL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89535">
                        <a:lnSpc>
                          <a:spcPts val="1260"/>
                        </a:lnSpc>
                        <a:tabLst>
                          <a:tab pos="249618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part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circuit.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words,	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current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before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 after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split,</a:t>
                      </a:r>
                      <a:r>
                        <a:rPr sz="12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28575">
                      <a:solidFill>
                        <a:srgbClr val="4F81BC"/>
                      </a:solidFill>
                      <a:prstDash val="solid"/>
                    </a:lnL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765">
                <a:tc>
                  <a:txBody>
                    <a:bodyPr/>
                    <a:lstStyle/>
                    <a:p>
                      <a:pPr marL="89535">
                        <a:lnSpc>
                          <a:spcPts val="1260"/>
                        </a:lnSpc>
                        <a:tabLst>
                          <a:tab pos="249618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electrons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flow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same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rate	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diagram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shows.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28575">
                      <a:solidFill>
                        <a:srgbClr val="4F81BC"/>
                      </a:solidFill>
                      <a:prstDash val="solid"/>
                    </a:lnL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159">
                <a:tc>
                  <a:txBody>
                    <a:bodyPr/>
                    <a:lstStyle/>
                    <a:p>
                      <a:pPr marL="8953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everywhere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 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circuit.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28575">
                      <a:solidFill>
                        <a:srgbClr val="4F81BC"/>
                      </a:solidFill>
                      <a:prstDash val="solid"/>
                    </a:lnL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8953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diagram shows some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example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28575">
                      <a:solidFill>
                        <a:srgbClr val="4F81BC"/>
                      </a:solidFill>
                      <a:prstDash val="solid"/>
                    </a:lnL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863">
                <a:tc>
                  <a:txBody>
                    <a:bodyPr/>
                    <a:lstStyle/>
                    <a:p>
                      <a:pPr marL="8953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readings.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28575">
                      <a:solidFill>
                        <a:srgbClr val="4F81BC"/>
                      </a:solidFill>
                      <a:prstDash val="solid"/>
                    </a:lnL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84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28575">
                      <a:solidFill>
                        <a:srgbClr val="4F81BC"/>
                      </a:solidFill>
                      <a:prstDash val="solid"/>
                    </a:lnL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301373" y="5096862"/>
            <a:ext cx="1048728" cy="15203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540" y="5695238"/>
            <a:ext cx="2442723" cy="965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1861" y="3717797"/>
            <a:ext cx="3973195" cy="1815464"/>
          </a:xfrm>
          <a:custGeom>
            <a:avLst/>
            <a:gdLst/>
            <a:ahLst/>
            <a:cxnLst/>
            <a:rect l="l" t="t" r="r" b="b"/>
            <a:pathLst>
              <a:path w="3973195" h="1815464">
                <a:moveTo>
                  <a:pt x="0" y="1815083"/>
                </a:moveTo>
                <a:lnTo>
                  <a:pt x="3973067" y="1815083"/>
                </a:lnTo>
                <a:lnTo>
                  <a:pt x="3973067" y="0"/>
                </a:lnTo>
                <a:lnTo>
                  <a:pt x="0" y="0"/>
                </a:lnTo>
                <a:lnTo>
                  <a:pt x="0" y="1815083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006847" y="1046352"/>
          <a:ext cx="3952874" cy="836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4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Equation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Meanings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 in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equation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ambria Math"/>
                          <a:cs typeface="Cambria Math"/>
                        </a:rPr>
                        <a:t>𝑉 = 𝐼</a:t>
                      </a:r>
                      <a:r>
                        <a:rPr sz="1000" spc="-4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000" spc="-5" dirty="0">
                          <a:latin typeface="Cambria Math"/>
                          <a:cs typeface="Cambria Math"/>
                        </a:rPr>
                        <a:t>𝑅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3201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i="1" spc="-5" dirty="0">
                          <a:latin typeface="Calibri"/>
                          <a:cs typeface="Calibri"/>
                        </a:rPr>
                        <a:t>V = potential difference (volts, </a:t>
                      </a:r>
                      <a:r>
                        <a:rPr sz="1000" i="1" spc="-10" dirty="0">
                          <a:latin typeface="Calibri"/>
                          <a:cs typeface="Calibri"/>
                        </a:rPr>
                        <a:t>V)  </a:t>
                      </a:r>
                      <a:r>
                        <a:rPr sz="1000" i="1" spc="-5" dirty="0">
                          <a:latin typeface="Calibri"/>
                          <a:cs typeface="Calibri"/>
                        </a:rPr>
                        <a:t>I = current (amperes,</a:t>
                      </a:r>
                      <a:r>
                        <a:rPr sz="10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5" dirty="0">
                          <a:latin typeface="Calibri"/>
                          <a:cs typeface="Calibri"/>
                        </a:rPr>
                        <a:t>A)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00" i="1" spc="-5" dirty="0">
                          <a:latin typeface="Calibri"/>
                          <a:cs typeface="Calibri"/>
                        </a:rPr>
                        <a:t>R = resistance (ohms,</a:t>
                      </a:r>
                      <a:r>
                        <a:rPr sz="1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5" dirty="0">
                          <a:latin typeface="Calibri"/>
                          <a:cs typeface="Calibri"/>
                        </a:rPr>
                        <a:t>Ω)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7883652" y="5673852"/>
            <a:ext cx="941831" cy="993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up 16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148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634" y="742716"/>
            <a:ext cx="4817745" cy="449482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0170" marR="1550670">
              <a:lnSpc>
                <a:spcPct val="100000"/>
              </a:lnSpc>
              <a:spcBef>
                <a:spcPts val="385"/>
              </a:spcBef>
            </a:pPr>
            <a:r>
              <a:rPr sz="13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sz="13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 </a:t>
            </a:r>
            <a:r>
              <a:rPr sz="1300" b="1" u="sng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Physics </a:t>
            </a:r>
            <a:r>
              <a:rPr sz="13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Knowledge </a:t>
            </a:r>
            <a:r>
              <a:rPr sz="1300" b="1" u="sng" spc="-5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3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b="1" u="sng" spc="7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lang="en-GB" sz="1300" b="1" u="sng" spc="7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Energy</a:t>
            </a:r>
            <a:endParaRPr sz="13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97703" y="110236"/>
          <a:ext cx="3962400" cy="45747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energy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775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Energy is a quantity that is stored in all objects.  Anything storing energy can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work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333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Work is done when energy changes from one store to  another.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 marR="4108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potential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energy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631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Potential energy is energy stored in objects thanks to  their position.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85090" marR="41084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ical  potential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energy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616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Energy stored in fuels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(like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wood, or the gas we run  Bunsen burners on) is called chemical potential  energy.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85090" marR="4108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elastic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potential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energy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Elastic objects, like springs or rubber bands,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store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elastic potential energy when they are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stretched.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85090" marR="2292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gra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itational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potential  energy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952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Any object that is not on the ground has gravitational  potential energy. This is because they are lifted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 a  gravitational field, and could fall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down!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kinetic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energy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095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Movement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energy. Any moving object stores kinetic  energy. This includes the movement of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particles.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thermal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energy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168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Also known as heat energy. All objects store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some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thermal energy, because the particles are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moving.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 marR="774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conservation</a:t>
                      </a:r>
                      <a:r>
                        <a:rPr sz="1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 energy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2133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law that says energy cannot be created or  destroyed. It can only change how it is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stored.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energy transfer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process where energy changes how it is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stored.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8965" y="3646168"/>
            <a:ext cx="4826635" cy="309562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5"/>
              </a:spcBef>
            </a:pPr>
            <a:r>
              <a:rPr sz="12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 Transfer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89535" marR="114300">
              <a:lnSpc>
                <a:spcPct val="90100"/>
              </a:lnSpc>
            </a:pP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spc="-10" dirty="0">
                <a:latin typeface="Calibri"/>
                <a:cs typeface="Calibri"/>
              </a:rPr>
              <a:t>transfer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when energy changes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one </a:t>
            </a:r>
            <a:r>
              <a:rPr sz="1200" spc="-10" dirty="0">
                <a:latin typeface="Calibri"/>
                <a:cs typeface="Calibri"/>
              </a:rPr>
              <a:t>store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5" dirty="0">
                <a:latin typeface="Calibri"/>
                <a:cs typeface="Calibri"/>
              </a:rPr>
              <a:t>another.  </a:t>
            </a:r>
            <a:r>
              <a:rPr sz="1200" spc="-5" dirty="0">
                <a:latin typeface="Calibri"/>
                <a:cs typeface="Calibri"/>
              </a:rPr>
              <a:t>VERY </a:t>
            </a:r>
            <a:r>
              <a:rPr sz="1200" spc="-30" dirty="0">
                <a:latin typeface="Calibri"/>
                <a:cs typeface="Calibri"/>
              </a:rPr>
              <a:t>IMPORTANTLY,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total amount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5" dirty="0">
                <a:latin typeface="Calibri"/>
                <a:cs typeface="Calibri"/>
              </a:rPr>
              <a:t>energy </a:t>
            </a:r>
            <a:r>
              <a:rPr sz="1200" b="1" dirty="0">
                <a:latin typeface="Calibri"/>
                <a:cs typeface="Calibri"/>
              </a:rPr>
              <a:t>does not </a:t>
            </a:r>
            <a:r>
              <a:rPr sz="1200" b="1" spc="-5" dirty="0">
                <a:latin typeface="Calibri"/>
                <a:cs typeface="Calibri"/>
              </a:rPr>
              <a:t>change</a:t>
            </a:r>
            <a:r>
              <a:rPr sz="1200" spc="-5" dirty="0">
                <a:latin typeface="Calibri"/>
                <a:cs typeface="Calibri"/>
              </a:rPr>
              <a:t>. Energy  cannot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10" dirty="0">
                <a:latin typeface="Calibri"/>
                <a:cs typeface="Calibri"/>
              </a:rPr>
              <a:t>created </a:t>
            </a:r>
            <a:r>
              <a:rPr sz="1200" spc="-5" dirty="0">
                <a:latin typeface="Calibri"/>
                <a:cs typeface="Calibri"/>
              </a:rPr>
              <a:t>or </a:t>
            </a:r>
            <a:r>
              <a:rPr sz="1200" spc="-10" dirty="0">
                <a:latin typeface="Calibri"/>
                <a:cs typeface="Calibri"/>
              </a:rPr>
              <a:t>destroyed.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that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changed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how </a:t>
            </a:r>
            <a:r>
              <a:rPr sz="1200" dirty="0">
                <a:latin typeface="Calibri"/>
                <a:cs typeface="Calibri"/>
              </a:rPr>
              <a:t>it is </a:t>
            </a:r>
            <a:r>
              <a:rPr sz="1200" spc="-5" dirty="0">
                <a:latin typeface="Calibri"/>
                <a:cs typeface="Calibri"/>
              </a:rPr>
              <a:t>stored.  </a:t>
            </a:r>
            <a:r>
              <a:rPr sz="1200" dirty="0">
                <a:latin typeface="Calibri"/>
                <a:cs typeface="Calibri"/>
              </a:rPr>
              <a:t>This idea is </a:t>
            </a:r>
            <a:r>
              <a:rPr sz="1200" spc="-5" dirty="0">
                <a:latin typeface="Calibri"/>
                <a:cs typeface="Calibri"/>
              </a:rPr>
              <a:t>called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10" dirty="0">
                <a:latin typeface="Calibri"/>
                <a:cs typeface="Calibri"/>
              </a:rPr>
              <a:t>law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5" dirty="0">
                <a:latin typeface="Calibri"/>
                <a:cs typeface="Calibri"/>
              </a:rPr>
              <a:t>conservation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15" dirty="0">
                <a:latin typeface="Calibri"/>
                <a:cs typeface="Calibri"/>
              </a:rPr>
              <a:t> energy.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89535" marR="224790">
              <a:lnSpc>
                <a:spcPts val="1300"/>
              </a:lnSpc>
            </a:pP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transferred, </a:t>
            </a:r>
            <a:r>
              <a:rPr sz="1200" spc="-5" dirty="0">
                <a:latin typeface="Calibri"/>
                <a:cs typeface="Calibri"/>
              </a:rPr>
              <a:t>so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changes </a:t>
            </a:r>
            <a:r>
              <a:rPr sz="1200" spc="-10" dirty="0">
                <a:latin typeface="Calibri"/>
                <a:cs typeface="Calibri"/>
              </a:rPr>
              <a:t>store, </a:t>
            </a:r>
            <a:r>
              <a:rPr sz="1200" dirty="0">
                <a:latin typeface="Calibri"/>
                <a:cs typeface="Calibri"/>
              </a:rPr>
              <a:t>in loads </a:t>
            </a:r>
            <a:r>
              <a:rPr sz="1200" spc="-5" dirty="0">
                <a:latin typeface="Calibri"/>
                <a:cs typeface="Calibri"/>
              </a:rPr>
              <a:t>of situations. Examples  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know:</a:t>
            </a:r>
            <a:endParaRPr sz="1200">
              <a:latin typeface="Calibri"/>
              <a:cs typeface="Calibri"/>
            </a:endParaRPr>
          </a:p>
          <a:p>
            <a:pPr marL="262255" indent="-172720">
              <a:lnSpc>
                <a:spcPts val="1200"/>
              </a:lnSpc>
              <a:buFont typeface="Arial"/>
              <a:buChar char="•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When a fuel is burned, the </a:t>
            </a:r>
            <a:r>
              <a:rPr sz="1200" spc="-5" dirty="0">
                <a:latin typeface="Calibri"/>
                <a:cs typeface="Calibri"/>
              </a:rPr>
              <a:t>chemical potential energy </a:t>
            </a:r>
            <a:r>
              <a:rPr sz="1200" dirty="0">
                <a:latin typeface="Calibri"/>
                <a:cs typeface="Calibri"/>
              </a:rPr>
              <a:t>in the fuel ends</a:t>
            </a:r>
            <a:r>
              <a:rPr sz="1200" spc="-1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up</a:t>
            </a:r>
            <a:endParaRPr sz="1200">
              <a:latin typeface="Calibri"/>
              <a:cs typeface="Calibri"/>
            </a:endParaRPr>
          </a:p>
          <a:p>
            <a:pPr marL="262255">
              <a:lnSpc>
                <a:spcPts val="1295"/>
              </a:lnSpc>
            </a:pPr>
            <a:r>
              <a:rPr sz="1200" spc="-10" dirty="0">
                <a:latin typeface="Calibri"/>
                <a:cs typeface="Calibri"/>
              </a:rPr>
              <a:t>stored </a:t>
            </a:r>
            <a:r>
              <a:rPr sz="1200" dirty="0">
                <a:latin typeface="Calibri"/>
                <a:cs typeface="Calibri"/>
              </a:rPr>
              <a:t>as thermal </a:t>
            </a: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in the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surroundings;</a:t>
            </a:r>
            <a:endParaRPr sz="1200">
              <a:latin typeface="Calibri"/>
              <a:cs typeface="Calibri"/>
            </a:endParaRPr>
          </a:p>
          <a:p>
            <a:pPr marL="262255" marR="405765" indent="-172720">
              <a:lnSpc>
                <a:spcPts val="1300"/>
              </a:lnSpc>
              <a:spcBef>
                <a:spcPts val="90"/>
              </a:spcBef>
              <a:buFont typeface="Arial"/>
              <a:buChar char="•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When an </a:t>
            </a:r>
            <a:r>
              <a:rPr sz="1200" spc="-5" dirty="0">
                <a:latin typeface="Calibri"/>
                <a:cs typeface="Calibri"/>
              </a:rPr>
              <a:t>object falls off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5" dirty="0">
                <a:latin typeface="Calibri"/>
                <a:cs typeface="Calibri"/>
              </a:rPr>
              <a:t>shelf,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gravitational </a:t>
            </a:r>
            <a:r>
              <a:rPr sz="1200" spc="-5" dirty="0">
                <a:latin typeface="Calibri"/>
                <a:cs typeface="Calibri"/>
              </a:rPr>
              <a:t>potential energy </a:t>
            </a:r>
            <a:r>
              <a:rPr sz="1200" dirty="0">
                <a:latin typeface="Calibri"/>
                <a:cs typeface="Calibri"/>
              </a:rPr>
              <a:t>it  </a:t>
            </a:r>
            <a:r>
              <a:rPr sz="1200" spc="-10" dirty="0">
                <a:latin typeface="Calibri"/>
                <a:cs typeface="Calibri"/>
              </a:rPr>
              <a:t>stores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transferred </a:t>
            </a:r>
            <a:r>
              <a:rPr sz="1200" spc="-5" dirty="0">
                <a:latin typeface="Calibri"/>
                <a:cs typeface="Calibri"/>
              </a:rPr>
              <a:t>(changed) to kinetic energy while </a:t>
            </a:r>
            <a:r>
              <a:rPr sz="1200" dirty="0">
                <a:latin typeface="Calibri"/>
                <a:cs typeface="Calibri"/>
              </a:rPr>
              <a:t>it 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falling.</a:t>
            </a:r>
            <a:endParaRPr sz="1200">
              <a:latin typeface="Calibri"/>
              <a:cs typeface="Calibri"/>
            </a:endParaRPr>
          </a:p>
          <a:p>
            <a:pPr marL="262255" indent="-172720">
              <a:lnSpc>
                <a:spcPts val="1200"/>
              </a:lnSpc>
              <a:buFont typeface="Arial"/>
              <a:buChar char="•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When the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dirty="0">
                <a:latin typeface="Calibri"/>
                <a:cs typeface="Calibri"/>
              </a:rPr>
              <a:t>hits the </a:t>
            </a:r>
            <a:r>
              <a:rPr sz="1200" spc="-20" dirty="0">
                <a:latin typeface="Calibri"/>
                <a:cs typeface="Calibri"/>
              </a:rPr>
              <a:t>floor, </a:t>
            </a:r>
            <a:r>
              <a:rPr sz="1200" dirty="0">
                <a:latin typeface="Calibri"/>
                <a:cs typeface="Calibri"/>
              </a:rPr>
              <a:t>all the </a:t>
            </a:r>
            <a:r>
              <a:rPr sz="1200" spc="-10" dirty="0">
                <a:latin typeface="Calibri"/>
                <a:cs typeface="Calibri"/>
              </a:rPr>
              <a:t>gravitational </a:t>
            </a:r>
            <a:r>
              <a:rPr sz="1200" spc="-5" dirty="0">
                <a:latin typeface="Calibri"/>
                <a:cs typeface="Calibri"/>
              </a:rPr>
              <a:t>potential energy</a:t>
            </a:r>
            <a:r>
              <a:rPr sz="1200" spc="-1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endParaRPr sz="1200">
              <a:latin typeface="Calibri"/>
              <a:cs typeface="Calibri"/>
            </a:endParaRPr>
          </a:p>
          <a:p>
            <a:pPr marL="262255">
              <a:lnSpc>
                <a:spcPts val="1295"/>
              </a:lnSpc>
            </a:pPr>
            <a:r>
              <a:rPr sz="1200" dirty="0">
                <a:latin typeface="Calibri"/>
                <a:cs typeface="Calibri"/>
              </a:rPr>
              <a:t>had </a:t>
            </a:r>
            <a:r>
              <a:rPr sz="1200" spc="-5" dirty="0">
                <a:latin typeface="Calibri"/>
                <a:cs typeface="Calibri"/>
              </a:rPr>
              <a:t>to start with </a:t>
            </a:r>
            <a:r>
              <a:rPr sz="1200" dirty="0">
                <a:latin typeface="Calibri"/>
                <a:cs typeface="Calibri"/>
              </a:rPr>
              <a:t>ends up </a:t>
            </a:r>
            <a:r>
              <a:rPr sz="1200" spc="-10" dirty="0">
                <a:latin typeface="Calibri"/>
                <a:cs typeface="Calibri"/>
              </a:rPr>
              <a:t>stored </a:t>
            </a:r>
            <a:r>
              <a:rPr sz="1200" dirty="0">
                <a:latin typeface="Calibri"/>
                <a:cs typeface="Calibri"/>
              </a:rPr>
              <a:t>as thermal </a:t>
            </a: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in the</a:t>
            </a:r>
            <a:r>
              <a:rPr sz="1200" spc="-1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surroundings.</a:t>
            </a:r>
            <a:endParaRPr sz="1200">
              <a:latin typeface="Calibri"/>
              <a:cs typeface="Calibri"/>
            </a:endParaRPr>
          </a:p>
          <a:p>
            <a:pPr marL="262255" indent="-172720">
              <a:lnSpc>
                <a:spcPts val="1295"/>
              </a:lnSpc>
              <a:buFont typeface="Arial"/>
              <a:buChar char="•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When a spring </a:t>
            </a:r>
            <a:r>
              <a:rPr sz="1200" spc="-10" dirty="0">
                <a:latin typeface="Calibri"/>
                <a:cs typeface="Calibri"/>
              </a:rPr>
              <a:t>that’s </a:t>
            </a:r>
            <a:r>
              <a:rPr sz="1200" dirty="0">
                <a:latin typeface="Calibri"/>
                <a:cs typeface="Calibri"/>
              </a:rPr>
              <a:t>been </a:t>
            </a:r>
            <a:r>
              <a:rPr sz="1200" spc="-10" dirty="0">
                <a:latin typeface="Calibri"/>
                <a:cs typeface="Calibri"/>
              </a:rPr>
              <a:t>stretched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released,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elastic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potential</a:t>
            </a:r>
            <a:endParaRPr sz="1200">
              <a:latin typeface="Calibri"/>
              <a:cs typeface="Calibri"/>
            </a:endParaRPr>
          </a:p>
          <a:p>
            <a:pPr marL="262255">
              <a:lnSpc>
                <a:spcPts val="1370"/>
              </a:lnSpc>
            </a:pP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10" dirty="0">
                <a:latin typeface="Calibri"/>
                <a:cs typeface="Calibri"/>
              </a:rPr>
              <a:t>stored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transferred </a:t>
            </a:r>
            <a:r>
              <a:rPr sz="1200" spc="-5" dirty="0">
                <a:latin typeface="Calibri"/>
                <a:cs typeface="Calibri"/>
              </a:rPr>
              <a:t>to kinetic energy </a:t>
            </a:r>
            <a:r>
              <a:rPr sz="1200" dirty="0">
                <a:latin typeface="Calibri"/>
                <a:cs typeface="Calibri"/>
              </a:rPr>
              <a:t>then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thermal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energy.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634" y="1270253"/>
            <a:ext cx="4815840" cy="230314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00"/>
              </a:spcBef>
            </a:pPr>
            <a:r>
              <a:rPr sz="12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 </a:t>
            </a:r>
            <a:r>
              <a:rPr sz="12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Stores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is a </a:t>
            </a:r>
            <a:r>
              <a:rPr sz="1200" spc="-5" dirty="0">
                <a:latin typeface="Calibri"/>
                <a:cs typeface="Calibri"/>
              </a:rPr>
              <a:t>quantity measured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joules (J). </a:t>
            </a:r>
            <a:r>
              <a:rPr sz="1200" dirty="0">
                <a:latin typeface="Calibri"/>
                <a:cs typeface="Calibri"/>
              </a:rPr>
              <a:t>It is </a:t>
            </a:r>
            <a:r>
              <a:rPr sz="1200" spc="-15" dirty="0">
                <a:latin typeface="Calibri"/>
                <a:cs typeface="Calibri"/>
              </a:rPr>
              <a:t>NOT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material or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‘thing’.</a:t>
            </a:r>
            <a:endParaRPr sz="12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Examples of how energy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stored:</a:t>
            </a:r>
            <a:endParaRPr sz="12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stored </a:t>
            </a:r>
            <a:r>
              <a:rPr sz="1200" dirty="0">
                <a:latin typeface="Calibri"/>
                <a:cs typeface="Calibri"/>
              </a:rPr>
              <a:t>in fuels as </a:t>
            </a:r>
            <a:r>
              <a:rPr sz="1200" b="1" spc="-5" dirty="0">
                <a:latin typeface="Calibri"/>
                <a:cs typeface="Calibri"/>
              </a:rPr>
              <a:t>chemical potential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energy</a:t>
            </a:r>
            <a:endParaRPr sz="1200">
              <a:latin typeface="Calibri"/>
              <a:cs typeface="Calibri"/>
            </a:endParaRPr>
          </a:p>
          <a:p>
            <a:pPr marL="262255" marR="523240" indent="-172085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stored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anything elastic when </a:t>
            </a:r>
            <a:r>
              <a:rPr sz="1200" dirty="0">
                <a:latin typeface="Calibri"/>
                <a:cs typeface="Calibri"/>
              </a:rPr>
              <a:t>it is </a:t>
            </a:r>
            <a:r>
              <a:rPr sz="1200" spc="-5" dirty="0">
                <a:latin typeface="Calibri"/>
                <a:cs typeface="Calibri"/>
              </a:rPr>
              <a:t>stretched,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b="1" spc="-5" dirty="0">
                <a:latin typeface="Calibri"/>
                <a:cs typeface="Calibri"/>
              </a:rPr>
              <a:t>elastic  potential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energy</a:t>
            </a:r>
            <a:endParaRPr sz="1200">
              <a:latin typeface="Calibri"/>
              <a:cs typeface="Calibri"/>
            </a:endParaRPr>
          </a:p>
          <a:p>
            <a:pPr marL="262255" marR="219075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stored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any </a:t>
            </a:r>
            <a:r>
              <a:rPr sz="1200" spc="-5" dirty="0">
                <a:latin typeface="Calibri"/>
                <a:cs typeface="Calibri"/>
              </a:rPr>
              <a:t>object that </a:t>
            </a:r>
            <a:r>
              <a:rPr sz="1200" dirty="0">
                <a:latin typeface="Calibri"/>
                <a:cs typeface="Calibri"/>
              </a:rPr>
              <a:t>has been </a:t>
            </a:r>
            <a:r>
              <a:rPr sz="1200" spc="-5" dirty="0">
                <a:latin typeface="Calibri"/>
                <a:cs typeface="Calibri"/>
              </a:rPr>
              <a:t>lifted </a:t>
            </a:r>
            <a:r>
              <a:rPr sz="1200" dirty="0">
                <a:latin typeface="Calibri"/>
                <a:cs typeface="Calibri"/>
              </a:rPr>
              <a:t>up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ground,  because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spc="-10" dirty="0">
                <a:latin typeface="Calibri"/>
                <a:cs typeface="Calibri"/>
              </a:rPr>
              <a:t>stores </a:t>
            </a:r>
            <a:r>
              <a:rPr sz="1200" b="1" spc="-10" dirty="0">
                <a:latin typeface="Calibri"/>
                <a:cs typeface="Calibri"/>
              </a:rPr>
              <a:t>gravitational </a:t>
            </a:r>
            <a:r>
              <a:rPr sz="1200" b="1" spc="-5" dirty="0">
                <a:latin typeface="Calibri"/>
                <a:cs typeface="Calibri"/>
              </a:rPr>
              <a:t>potential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energy</a:t>
            </a:r>
            <a:endParaRPr sz="12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stored </a:t>
            </a:r>
            <a:r>
              <a:rPr sz="1200" dirty="0">
                <a:latin typeface="Calibri"/>
                <a:cs typeface="Calibri"/>
              </a:rPr>
              <a:t>in moving </a:t>
            </a:r>
            <a:r>
              <a:rPr sz="1200" spc="-5" dirty="0">
                <a:latin typeface="Calibri"/>
                <a:cs typeface="Calibri"/>
              </a:rPr>
              <a:t>objects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b="1" spc="-5" dirty="0">
                <a:latin typeface="Calibri"/>
                <a:cs typeface="Calibri"/>
              </a:rPr>
              <a:t>kinetic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energy</a:t>
            </a:r>
            <a:endParaRPr sz="1200">
              <a:latin typeface="Calibri"/>
              <a:cs typeface="Calibri"/>
            </a:endParaRPr>
          </a:p>
          <a:p>
            <a:pPr marL="262255" marR="201295" indent="-172085">
              <a:lnSpc>
                <a:spcPts val="1450"/>
              </a:lnSpc>
              <a:spcBef>
                <a:spcPts val="40"/>
              </a:spcBef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stored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any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b="1" spc="-5" dirty="0">
                <a:latin typeface="Calibri"/>
                <a:cs typeface="Calibri"/>
              </a:rPr>
              <a:t>thermal energy</a:t>
            </a:r>
            <a:r>
              <a:rPr sz="1200" spc="-5" dirty="0">
                <a:latin typeface="Calibri"/>
                <a:cs typeface="Calibri"/>
              </a:rPr>
              <a:t>, </a:t>
            </a:r>
            <a:r>
              <a:rPr sz="1200" dirty="0">
                <a:latin typeface="Calibri"/>
                <a:cs typeface="Calibri"/>
              </a:rPr>
              <a:t>also </a:t>
            </a:r>
            <a:r>
              <a:rPr sz="1200" spc="-5" dirty="0">
                <a:latin typeface="Calibri"/>
                <a:cs typeface="Calibri"/>
              </a:rPr>
              <a:t>known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i="1" spc="-5" dirty="0">
                <a:latin typeface="Calibri"/>
                <a:cs typeface="Calibri"/>
              </a:rPr>
              <a:t>heat  energy</a:t>
            </a:r>
            <a:r>
              <a:rPr sz="1200" spc="-5" dirty="0">
                <a:latin typeface="Calibri"/>
                <a:cs typeface="Calibri"/>
              </a:rPr>
              <a:t>. </a:t>
            </a:r>
            <a:r>
              <a:rPr sz="1200" dirty="0">
                <a:latin typeface="Calibri"/>
                <a:cs typeface="Calibri"/>
              </a:rPr>
              <a:t>The higher its </a:t>
            </a:r>
            <a:r>
              <a:rPr sz="1200" spc="-10" dirty="0">
                <a:latin typeface="Calibri"/>
                <a:cs typeface="Calibri"/>
              </a:rPr>
              <a:t>temperature,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more </a:t>
            </a:r>
            <a:r>
              <a:rPr sz="1200" dirty="0">
                <a:latin typeface="Calibri"/>
                <a:cs typeface="Calibri"/>
              </a:rPr>
              <a:t>thermal </a:t>
            </a: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stores.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6914" y="4766309"/>
            <a:ext cx="3941445" cy="197548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20"/>
              </a:spcBef>
            </a:pPr>
            <a:r>
              <a:rPr sz="11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Temperature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11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Thermal</a:t>
            </a:r>
            <a:r>
              <a:rPr sz="1100" b="1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</a:t>
            </a:r>
            <a:endParaRPr sz="1100">
              <a:latin typeface="Arial"/>
              <a:cs typeface="Arial"/>
            </a:endParaRPr>
          </a:p>
          <a:p>
            <a:pPr marL="90805" marR="100965">
              <a:lnSpc>
                <a:spcPts val="1060"/>
              </a:lnSpc>
              <a:spcBef>
                <a:spcPts val="1020"/>
              </a:spcBef>
            </a:pPr>
            <a:r>
              <a:rPr sz="1100" dirty="0">
                <a:latin typeface="Calibri"/>
                <a:cs typeface="Calibri"/>
              </a:rPr>
              <a:t>Temperature and thermal energy are </a:t>
            </a:r>
            <a:r>
              <a:rPr sz="1100" spc="-5" dirty="0">
                <a:latin typeface="Calibri"/>
                <a:cs typeface="Calibri"/>
              </a:rPr>
              <a:t>linked, but </a:t>
            </a:r>
            <a:r>
              <a:rPr sz="1100" dirty="0">
                <a:latin typeface="Calibri"/>
                <a:cs typeface="Calibri"/>
              </a:rPr>
              <a:t>are not the</a:t>
            </a:r>
            <a:r>
              <a:rPr sz="1100" spc="-1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same  thing.</a:t>
            </a:r>
            <a:endParaRPr sz="1100">
              <a:latin typeface="Calibri"/>
              <a:cs typeface="Calibri"/>
            </a:endParaRPr>
          </a:p>
          <a:p>
            <a:pPr marL="263525" marR="147320" indent="-172720">
              <a:lnSpc>
                <a:spcPct val="80100"/>
              </a:lnSpc>
              <a:buFont typeface="Arial"/>
              <a:buChar char="•"/>
              <a:tabLst>
                <a:tab pos="263525" algn="l"/>
              </a:tabLst>
            </a:pP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thermal energy of a material </a:t>
            </a:r>
            <a:r>
              <a:rPr sz="1100" spc="-5" dirty="0">
                <a:latin typeface="Calibri"/>
                <a:cs typeface="Calibri"/>
              </a:rPr>
              <a:t>depends </a:t>
            </a:r>
            <a:r>
              <a:rPr sz="1100" dirty="0">
                <a:latin typeface="Calibri"/>
                <a:cs typeface="Calibri"/>
              </a:rPr>
              <a:t>on the </a:t>
            </a:r>
            <a:r>
              <a:rPr sz="1100" b="1" spc="-5" dirty="0">
                <a:latin typeface="Calibri"/>
                <a:cs typeface="Calibri"/>
              </a:rPr>
              <a:t>potential  energy </a:t>
            </a:r>
            <a:r>
              <a:rPr sz="1100" dirty="0">
                <a:latin typeface="Calibri"/>
                <a:cs typeface="Calibri"/>
              </a:rPr>
              <a:t>of the particles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b="1" dirty="0">
                <a:latin typeface="Calibri"/>
                <a:cs typeface="Calibri"/>
              </a:rPr>
              <a:t>kinetic </a:t>
            </a:r>
            <a:r>
              <a:rPr sz="1100" b="1" spc="-5" dirty="0">
                <a:latin typeface="Calibri"/>
                <a:cs typeface="Calibri"/>
              </a:rPr>
              <a:t>energy </a:t>
            </a:r>
            <a:r>
              <a:rPr sz="1100" dirty="0">
                <a:latin typeface="Calibri"/>
                <a:cs typeface="Calibri"/>
              </a:rPr>
              <a:t>of the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particles  is it made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from.</a:t>
            </a:r>
            <a:endParaRPr sz="1100">
              <a:latin typeface="Calibri"/>
              <a:cs typeface="Calibri"/>
            </a:endParaRPr>
          </a:p>
          <a:p>
            <a:pPr marL="263525" marR="358775" indent="-172720">
              <a:lnSpc>
                <a:spcPct val="80000"/>
              </a:lnSpc>
              <a:buFont typeface="Arial"/>
              <a:buChar char="•"/>
              <a:tabLst>
                <a:tab pos="263525" algn="l"/>
              </a:tabLst>
            </a:pPr>
            <a:r>
              <a:rPr sz="1100" dirty="0">
                <a:latin typeface="Calibri"/>
                <a:cs typeface="Calibri"/>
              </a:rPr>
              <a:t>Temperature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only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depends </a:t>
            </a:r>
            <a:r>
              <a:rPr sz="1100" dirty="0">
                <a:latin typeface="Calibri"/>
                <a:cs typeface="Calibri"/>
              </a:rPr>
              <a:t>on the kinetic energy of the  particle.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more the particles are moving, the </a:t>
            </a:r>
            <a:r>
              <a:rPr sz="1100" spc="-5" dirty="0">
                <a:latin typeface="Calibri"/>
                <a:cs typeface="Calibri"/>
              </a:rPr>
              <a:t>higher</a:t>
            </a:r>
            <a:r>
              <a:rPr sz="1100" spc="-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  temperature.</a:t>
            </a:r>
            <a:endParaRPr sz="1100">
              <a:latin typeface="Calibri"/>
              <a:cs typeface="Calibri"/>
            </a:endParaRPr>
          </a:p>
          <a:p>
            <a:pPr marL="263525" marR="396875" indent="-172720">
              <a:lnSpc>
                <a:spcPct val="80000"/>
              </a:lnSpc>
              <a:buFont typeface="Arial"/>
              <a:buChar char="•"/>
              <a:tabLst>
                <a:tab pos="263525" algn="l"/>
              </a:tabLst>
            </a:pP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b="1" spc="-5" dirty="0">
                <a:latin typeface="Calibri"/>
                <a:cs typeface="Calibri"/>
              </a:rPr>
              <a:t>mass </a:t>
            </a:r>
            <a:r>
              <a:rPr sz="1100" dirty="0">
                <a:latin typeface="Calibri"/>
                <a:cs typeface="Calibri"/>
              </a:rPr>
              <a:t>of a material does </a:t>
            </a:r>
            <a:r>
              <a:rPr sz="1100" spc="-5" dirty="0">
                <a:latin typeface="Calibri"/>
                <a:cs typeface="Calibri"/>
              </a:rPr>
              <a:t>NOT </a:t>
            </a:r>
            <a:r>
              <a:rPr sz="1100" dirty="0">
                <a:latin typeface="Calibri"/>
                <a:cs typeface="Calibri"/>
              </a:rPr>
              <a:t>affect its temperature.  However, the </a:t>
            </a:r>
            <a:r>
              <a:rPr sz="1100" spc="-5" dirty="0">
                <a:latin typeface="Calibri"/>
                <a:cs typeface="Calibri"/>
              </a:rPr>
              <a:t>larger </a:t>
            </a:r>
            <a:r>
              <a:rPr sz="1100" dirty="0">
                <a:latin typeface="Calibri"/>
                <a:cs typeface="Calibri"/>
              </a:rPr>
              <a:t>the mass, the more thermal energy</a:t>
            </a:r>
            <a:r>
              <a:rPr sz="1100" spc="-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  stores because it is made </a:t>
            </a: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dirty="0">
                <a:latin typeface="Calibri"/>
                <a:cs typeface="Calibri"/>
              </a:rPr>
              <a:t>more</a:t>
            </a:r>
            <a:r>
              <a:rPr sz="1100" spc="-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particles.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461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34" y="826667"/>
            <a:ext cx="4817745" cy="56810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72326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30" dirty="0"/>
              <a:t>7 </a:t>
            </a:r>
            <a:r>
              <a:rPr spc="-145" dirty="0"/>
              <a:t>Physics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65" dirty="0" smtClean="0"/>
              <a:t>Power </a:t>
            </a:r>
            <a:r>
              <a:rPr spc="-25" dirty="0"/>
              <a:t>and</a:t>
            </a:r>
            <a:r>
              <a:rPr spc="-40" dirty="0"/>
              <a:t> </a:t>
            </a:r>
            <a:r>
              <a:rPr spc="-155" dirty="0"/>
              <a:t>Resources</a:t>
            </a:r>
          </a:p>
        </p:txBody>
      </p:sp>
      <p:sp>
        <p:nvSpPr>
          <p:cNvPr id="3" name="object 3"/>
          <p:cNvSpPr/>
          <p:nvPr/>
        </p:nvSpPr>
        <p:spPr>
          <a:xfrm>
            <a:off x="7196328" y="771144"/>
            <a:ext cx="1333500" cy="0"/>
          </a:xfrm>
          <a:custGeom>
            <a:avLst/>
            <a:gdLst/>
            <a:ahLst/>
            <a:cxnLst/>
            <a:rect l="l" t="t" r="r" b="b"/>
            <a:pathLst>
              <a:path w="1333500">
                <a:moveTo>
                  <a:pt x="0" y="0"/>
                </a:moveTo>
                <a:lnTo>
                  <a:pt x="1333500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97703" y="110236"/>
          <a:ext cx="3962400" cy="2804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21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Power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16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Power is the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rate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(or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speed)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energy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transfer.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787400" algn="ctr">
                        <a:lnSpc>
                          <a:spcPts val="935"/>
                        </a:lnSpc>
                      </a:pPr>
                      <a:r>
                        <a:rPr sz="1000" spc="-5" dirty="0">
                          <a:latin typeface="Cambria Math"/>
                          <a:cs typeface="Cambria Math"/>
                        </a:rPr>
                        <a:t>𝑒𝑛𝑒𝑟𝑔𝑦 𝑡𝑟𝑎𝑛𝑠𝑓𝑒𝑟𝑟𝑒𝑑</a:t>
                      </a:r>
                      <a:r>
                        <a:rPr sz="10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000" dirty="0">
                          <a:latin typeface="Cambria Math"/>
                          <a:cs typeface="Cambria Math"/>
                        </a:rPr>
                        <a:t>(𝐽)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marL="436880">
                        <a:lnSpc>
                          <a:spcPts val="715"/>
                        </a:lnSpc>
                      </a:pPr>
                      <a:r>
                        <a:rPr sz="1000" spc="5" dirty="0">
                          <a:latin typeface="Cambria Math"/>
                          <a:cs typeface="Cambria Math"/>
                        </a:rPr>
                        <a:t>𝑝𝑜𝑤𝑒𝑟(𝑊)</a:t>
                      </a:r>
                      <a:r>
                        <a:rPr sz="1000" spc="4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000" spc="-5" dirty="0">
                          <a:latin typeface="Cambria Math"/>
                          <a:cs typeface="Cambria Math"/>
                        </a:rPr>
                        <a:t>=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marL="785495" algn="ctr">
                        <a:lnSpc>
                          <a:spcPts val="935"/>
                        </a:lnSpc>
                      </a:pPr>
                      <a:r>
                        <a:rPr sz="1000" spc="-5" dirty="0">
                          <a:latin typeface="Cambria Math"/>
                          <a:cs typeface="Cambria Math"/>
                        </a:rPr>
                        <a:t>𝑡𝑖𝑚𝑒</a:t>
                      </a:r>
                      <a:r>
                        <a:rPr sz="1000" spc="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000" spc="-5" dirty="0">
                          <a:latin typeface="Cambria Math"/>
                          <a:cs typeface="Cambria Math"/>
                        </a:rPr>
                        <a:t>(𝑠)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Joule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(J)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unit for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energy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Watt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(W)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unit for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power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5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Kilowatt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(kW)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1000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watts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Renewable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Renewable resources are replenished (replaced)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they are used.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Non-renewable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794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Non-renewable resources, like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fossil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fuels, are NOT  replenished (replaced) as they are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used.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85090" marR="1225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iro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ntal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impact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effects of something on the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environment.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8965" y="3358134"/>
            <a:ext cx="4826635" cy="331216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89535">
              <a:lnSpc>
                <a:spcPts val="1345"/>
              </a:lnSpc>
            </a:pPr>
            <a:r>
              <a:rPr sz="12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Fuels </a:t>
            </a:r>
            <a:r>
              <a:rPr sz="12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 </a:t>
            </a:r>
            <a:r>
              <a:rPr sz="12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</a:t>
            </a:r>
            <a:r>
              <a:rPr sz="1200" b="1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  <a:p>
            <a:pPr marL="89535" marR="171450">
              <a:lnSpc>
                <a:spcPts val="1300"/>
              </a:lnSpc>
              <a:spcBef>
                <a:spcPts val="65"/>
              </a:spcBef>
            </a:pPr>
            <a:r>
              <a:rPr sz="1200" dirty="0">
                <a:latin typeface="Calibri"/>
                <a:cs typeface="Calibri"/>
              </a:rPr>
              <a:t>Fuels </a:t>
            </a:r>
            <a:r>
              <a:rPr sz="1200" spc="-10" dirty="0">
                <a:latin typeface="Calibri"/>
                <a:cs typeface="Calibri"/>
              </a:rPr>
              <a:t>store </a:t>
            </a:r>
            <a:r>
              <a:rPr sz="1200" spc="-5" dirty="0">
                <a:latin typeface="Calibri"/>
                <a:cs typeface="Calibri"/>
              </a:rPr>
              <a:t>chemical potential </a:t>
            </a:r>
            <a:r>
              <a:rPr sz="1200" spc="-15" dirty="0">
                <a:latin typeface="Calibri"/>
                <a:cs typeface="Calibri"/>
              </a:rPr>
              <a:t>energy. </a:t>
            </a:r>
            <a:r>
              <a:rPr sz="1200" spc="-5" dirty="0">
                <a:latin typeface="Calibri"/>
                <a:cs typeface="Calibri"/>
              </a:rPr>
              <a:t>Many </a:t>
            </a:r>
            <a:r>
              <a:rPr sz="1200" dirty="0">
                <a:latin typeface="Calibri"/>
                <a:cs typeface="Calibri"/>
              </a:rPr>
              <a:t>fuels </a:t>
            </a:r>
            <a:r>
              <a:rPr sz="1200" spc="-5" dirty="0">
                <a:latin typeface="Calibri"/>
                <a:cs typeface="Calibri"/>
              </a:rPr>
              <a:t>are used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great </a:t>
            </a:r>
            <a:r>
              <a:rPr sz="1200" dirty="0">
                <a:latin typeface="Calibri"/>
                <a:cs typeface="Calibri"/>
              </a:rPr>
              <a:t>deal by  humans, including </a:t>
            </a:r>
            <a:r>
              <a:rPr sz="1200" spc="-10" dirty="0">
                <a:latin typeface="Calibri"/>
                <a:cs typeface="Calibri"/>
              </a:rPr>
              <a:t>fossil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fuels:</a:t>
            </a:r>
            <a:endParaRPr sz="1200">
              <a:latin typeface="Calibri"/>
              <a:cs typeface="Calibri"/>
            </a:endParaRPr>
          </a:p>
          <a:p>
            <a:pPr marL="262255" indent="-172720">
              <a:lnSpc>
                <a:spcPts val="1200"/>
              </a:lnSpc>
              <a:buFont typeface="Arial"/>
              <a:buChar char="•"/>
              <a:tabLst>
                <a:tab pos="262890" algn="l"/>
              </a:tabLst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Oil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5" dirty="0">
                <a:latin typeface="Calibri"/>
                <a:cs typeface="Calibri"/>
              </a:rPr>
              <a:t>used to </a:t>
            </a:r>
            <a:r>
              <a:rPr sz="1200" spc="-10" dirty="0">
                <a:latin typeface="Calibri"/>
                <a:cs typeface="Calibri"/>
              </a:rPr>
              <a:t>make petrol/diesel/aircraft </a:t>
            </a:r>
            <a:r>
              <a:rPr sz="1200" dirty="0">
                <a:latin typeface="Calibri"/>
                <a:cs typeface="Calibri"/>
              </a:rPr>
              <a:t>fuel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especially</a:t>
            </a:r>
            <a:endParaRPr sz="1200">
              <a:latin typeface="Calibri"/>
              <a:cs typeface="Calibri"/>
            </a:endParaRPr>
          </a:p>
          <a:p>
            <a:pPr marL="262255" indent="-172720">
              <a:lnSpc>
                <a:spcPts val="1295"/>
              </a:lnSpc>
              <a:buFont typeface="Arial"/>
              <a:buChar char="•"/>
              <a:tabLst>
                <a:tab pos="262890" algn="l"/>
              </a:tabLst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Coal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burned in </a:t>
            </a:r>
            <a:r>
              <a:rPr sz="1200" spc="-5" dirty="0">
                <a:latin typeface="Calibri"/>
                <a:cs typeface="Calibri"/>
              </a:rPr>
              <a:t>power stations to </a:t>
            </a:r>
            <a:r>
              <a:rPr sz="1200" spc="-10" dirty="0">
                <a:latin typeface="Calibri"/>
                <a:cs typeface="Calibri"/>
              </a:rPr>
              <a:t>generate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electricity</a:t>
            </a:r>
            <a:endParaRPr sz="1200">
              <a:latin typeface="Calibri"/>
              <a:cs typeface="Calibri"/>
            </a:endParaRPr>
          </a:p>
          <a:p>
            <a:pPr marL="262255" indent="-172720">
              <a:lnSpc>
                <a:spcPts val="1370"/>
              </a:lnSpc>
              <a:buFont typeface="Arial"/>
              <a:buChar char="•"/>
              <a:tabLst>
                <a:tab pos="262890" algn="l"/>
              </a:tabLst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Natural gas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5" dirty="0">
                <a:latin typeface="Calibri"/>
                <a:cs typeface="Calibri"/>
              </a:rPr>
              <a:t>used </a:t>
            </a:r>
            <a:r>
              <a:rPr sz="1200" dirty="0">
                <a:latin typeface="Calibri"/>
                <a:cs typeface="Calibri"/>
              </a:rPr>
              <a:t>as a fuel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heating homes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cooking.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89535" marR="127000">
              <a:lnSpc>
                <a:spcPts val="1300"/>
              </a:lnSpc>
            </a:pPr>
            <a:r>
              <a:rPr sz="1200" dirty="0">
                <a:latin typeface="Calibri"/>
                <a:cs typeface="Calibri"/>
              </a:rPr>
              <a:t>These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very useful </a:t>
            </a:r>
            <a:r>
              <a:rPr sz="1200" dirty="0">
                <a:latin typeface="Calibri"/>
                <a:cs typeface="Calibri"/>
              </a:rPr>
              <a:t>fuels, but the </a:t>
            </a:r>
            <a:r>
              <a:rPr sz="1200" spc="-5" dirty="0">
                <a:latin typeface="Calibri"/>
                <a:cs typeface="Calibri"/>
              </a:rPr>
              <a:t>problem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that they are </a:t>
            </a:r>
            <a:r>
              <a:rPr sz="1200" b="1" dirty="0">
                <a:latin typeface="Calibri"/>
                <a:cs typeface="Calibri"/>
              </a:rPr>
              <a:t>non-  </a:t>
            </a:r>
            <a:r>
              <a:rPr sz="1200" b="1" spc="-5" dirty="0">
                <a:latin typeface="Calibri"/>
                <a:cs typeface="Calibri"/>
              </a:rPr>
              <a:t>renewable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when they are </a:t>
            </a:r>
            <a:r>
              <a:rPr sz="1200" dirty="0">
                <a:latin typeface="Calibri"/>
                <a:cs typeface="Calibri"/>
              </a:rPr>
              <a:t>burned, </a:t>
            </a:r>
            <a:r>
              <a:rPr sz="1200" spc="-5" dirty="0">
                <a:latin typeface="Calibri"/>
                <a:cs typeface="Calibri"/>
              </a:rPr>
              <a:t>carbon dioxide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produced. Carbon  dioxide contributes to climate change because </a:t>
            </a:r>
            <a:r>
              <a:rPr sz="1200" dirty="0">
                <a:latin typeface="Calibri"/>
                <a:cs typeface="Calibri"/>
              </a:rPr>
              <a:t>it is a </a:t>
            </a:r>
            <a:r>
              <a:rPr sz="1200" spc="-5" dirty="0">
                <a:latin typeface="Calibri"/>
                <a:cs typeface="Calibri"/>
              </a:rPr>
              <a:t>greenhouse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gas.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89535">
              <a:lnSpc>
                <a:spcPts val="1345"/>
              </a:lnSpc>
            </a:pP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Other </a:t>
            </a:r>
            <a:r>
              <a:rPr sz="12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</a:t>
            </a:r>
            <a:r>
              <a:rPr sz="12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  <a:p>
            <a:pPr marL="89535">
              <a:lnSpc>
                <a:spcPts val="1270"/>
              </a:lnSpc>
            </a:pPr>
            <a:r>
              <a:rPr sz="1200" spc="-25" dirty="0">
                <a:latin typeface="Calibri"/>
                <a:cs typeface="Calibri"/>
              </a:rPr>
              <a:t>We </a:t>
            </a:r>
            <a:r>
              <a:rPr sz="1200" dirty="0">
                <a:latin typeface="Calibri"/>
                <a:cs typeface="Calibri"/>
              </a:rPr>
              <a:t>don’t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spc="-5" dirty="0">
                <a:latin typeface="Calibri"/>
                <a:cs typeface="Calibri"/>
              </a:rPr>
              <a:t>to use </a:t>
            </a:r>
            <a:r>
              <a:rPr sz="1200" spc="-10" dirty="0">
                <a:latin typeface="Calibri"/>
                <a:cs typeface="Calibri"/>
              </a:rPr>
              <a:t>fossil </a:t>
            </a:r>
            <a:r>
              <a:rPr sz="1200" dirty="0">
                <a:latin typeface="Calibri"/>
                <a:cs typeface="Calibri"/>
              </a:rPr>
              <a:t>fuels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uses given above. There are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many</a:t>
            </a:r>
            <a:endParaRPr sz="1200">
              <a:latin typeface="Calibri"/>
              <a:cs typeface="Calibri"/>
            </a:endParaRPr>
          </a:p>
          <a:p>
            <a:pPr marL="89535">
              <a:lnSpc>
                <a:spcPts val="1295"/>
              </a:lnSpc>
            </a:pPr>
            <a:r>
              <a:rPr sz="1200" dirty="0">
                <a:latin typeface="Calibri"/>
                <a:cs typeface="Calibri"/>
              </a:rPr>
              <a:t>other </a:t>
            </a:r>
            <a:r>
              <a:rPr sz="1200" spc="-5" dirty="0">
                <a:latin typeface="Calibri"/>
                <a:cs typeface="Calibri"/>
              </a:rPr>
              <a:t>energy resources on Earth, including many </a:t>
            </a:r>
            <a:r>
              <a:rPr sz="1200" b="1" spc="-5" dirty="0">
                <a:latin typeface="Calibri"/>
                <a:cs typeface="Calibri"/>
              </a:rPr>
              <a:t>renewable resources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E.g.</a:t>
            </a:r>
            <a:endParaRPr sz="1200">
              <a:latin typeface="Calibri"/>
              <a:cs typeface="Calibri"/>
            </a:endParaRPr>
          </a:p>
          <a:p>
            <a:pPr marL="262255" indent="-172720">
              <a:lnSpc>
                <a:spcPts val="1295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Sunlight, which </a:t>
            </a:r>
            <a:r>
              <a:rPr sz="1200" spc="-10" dirty="0">
                <a:latin typeface="Calibri"/>
                <a:cs typeface="Calibri"/>
              </a:rPr>
              <a:t>we can </a:t>
            </a:r>
            <a:r>
              <a:rPr sz="1200" spc="-5" dirty="0">
                <a:latin typeface="Calibri"/>
                <a:cs typeface="Calibri"/>
              </a:rPr>
              <a:t>use to </a:t>
            </a:r>
            <a:r>
              <a:rPr sz="1200" spc="-10" dirty="0">
                <a:latin typeface="Calibri"/>
                <a:cs typeface="Calibri"/>
              </a:rPr>
              <a:t>generate </a:t>
            </a:r>
            <a:r>
              <a:rPr sz="1200" spc="-5" dirty="0">
                <a:latin typeface="Calibri"/>
                <a:cs typeface="Calibri"/>
              </a:rPr>
              <a:t>electricity with solar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cells</a:t>
            </a:r>
            <a:endParaRPr sz="1200">
              <a:latin typeface="Calibri"/>
              <a:cs typeface="Calibri"/>
            </a:endParaRPr>
          </a:p>
          <a:p>
            <a:pPr marL="262255" indent="-172720">
              <a:lnSpc>
                <a:spcPts val="1295"/>
              </a:lnSpc>
              <a:buFont typeface="Arial"/>
              <a:buChar char="•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Wind, </a:t>
            </a:r>
            <a:r>
              <a:rPr sz="1200" spc="-5" dirty="0">
                <a:latin typeface="Calibri"/>
                <a:cs typeface="Calibri"/>
              </a:rPr>
              <a:t>which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used to </a:t>
            </a:r>
            <a:r>
              <a:rPr sz="1200" spc="-10" dirty="0">
                <a:latin typeface="Calibri"/>
                <a:cs typeface="Calibri"/>
              </a:rPr>
              <a:t>generate </a:t>
            </a:r>
            <a:r>
              <a:rPr sz="1200" spc="-5" dirty="0">
                <a:latin typeface="Calibri"/>
                <a:cs typeface="Calibri"/>
              </a:rPr>
              <a:t>electricity using wind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turbines</a:t>
            </a:r>
            <a:endParaRPr sz="1200">
              <a:latin typeface="Calibri"/>
              <a:cs typeface="Calibri"/>
            </a:endParaRPr>
          </a:p>
          <a:p>
            <a:pPr marL="262255" indent="-172720">
              <a:lnSpc>
                <a:spcPts val="1295"/>
              </a:lnSpc>
              <a:buFont typeface="Arial"/>
              <a:buChar char="•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The tides, </a:t>
            </a:r>
            <a:r>
              <a:rPr sz="1200" spc="-5" dirty="0">
                <a:latin typeface="Calibri"/>
                <a:cs typeface="Calibri"/>
              </a:rPr>
              <a:t>which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used to </a:t>
            </a:r>
            <a:r>
              <a:rPr sz="1200" spc="-10" dirty="0">
                <a:latin typeface="Calibri"/>
                <a:cs typeface="Calibri"/>
              </a:rPr>
              <a:t>generate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electricity</a:t>
            </a:r>
            <a:endParaRPr sz="1200">
              <a:latin typeface="Calibri"/>
              <a:cs typeface="Calibri"/>
            </a:endParaRPr>
          </a:p>
          <a:p>
            <a:pPr marL="262255" indent="-172720">
              <a:lnSpc>
                <a:spcPts val="137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20" dirty="0">
                <a:latin typeface="Calibri"/>
                <a:cs typeface="Calibri"/>
              </a:rPr>
              <a:t>Waves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sea, which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used to </a:t>
            </a:r>
            <a:r>
              <a:rPr sz="1200" spc="-10" dirty="0">
                <a:latin typeface="Calibri"/>
                <a:cs typeface="Calibri"/>
              </a:rPr>
              <a:t>generate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electricity.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634" y="1485138"/>
            <a:ext cx="4815840" cy="180149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80"/>
              </a:spcBef>
            </a:pPr>
            <a:r>
              <a:rPr sz="12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 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2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power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90170" marR="2032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10" dirty="0">
                <a:latin typeface="Calibri"/>
                <a:cs typeface="Calibri"/>
              </a:rPr>
              <a:t>stored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objects or </a:t>
            </a:r>
            <a:r>
              <a:rPr sz="1200" spc="-10" dirty="0">
                <a:latin typeface="Calibri"/>
                <a:cs typeface="Calibri"/>
              </a:rPr>
              <a:t>transferred </a:t>
            </a:r>
            <a:r>
              <a:rPr sz="1200" spc="-5" dirty="0">
                <a:latin typeface="Calibri"/>
                <a:cs typeface="Calibri"/>
              </a:rPr>
              <a:t>between </a:t>
            </a:r>
            <a:r>
              <a:rPr sz="1200" dirty="0">
                <a:latin typeface="Calibri"/>
                <a:cs typeface="Calibri"/>
              </a:rPr>
              <a:t>them. The </a:t>
            </a:r>
            <a:r>
              <a:rPr sz="1200" b="1" spc="-5" dirty="0">
                <a:latin typeface="Calibri"/>
                <a:cs typeface="Calibri"/>
              </a:rPr>
              <a:t>speed</a:t>
            </a:r>
            <a:r>
              <a:rPr sz="1200" spc="-5" dirty="0">
                <a:latin typeface="Calibri"/>
                <a:cs typeface="Calibri"/>
              </a:rPr>
              <a:t>,  or </a:t>
            </a:r>
            <a:r>
              <a:rPr sz="1200" b="1" spc="-15" dirty="0">
                <a:latin typeface="Calibri"/>
                <a:cs typeface="Calibri"/>
              </a:rPr>
              <a:t>rate</a:t>
            </a:r>
            <a:r>
              <a:rPr sz="1200" spc="-15" dirty="0">
                <a:latin typeface="Calibri"/>
                <a:cs typeface="Calibri"/>
              </a:rPr>
              <a:t>,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which 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transferred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called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power</a:t>
            </a:r>
            <a:r>
              <a:rPr sz="1200" spc="-5" dirty="0">
                <a:latin typeface="Calibri"/>
                <a:cs typeface="Calibri"/>
              </a:rPr>
              <a:t>. </a:t>
            </a:r>
            <a:r>
              <a:rPr sz="1200" dirty="0">
                <a:latin typeface="Calibri"/>
                <a:cs typeface="Calibri"/>
              </a:rPr>
              <a:t>Divide the  </a:t>
            </a:r>
            <a:r>
              <a:rPr sz="1200" spc="-5" dirty="0">
                <a:latin typeface="Calibri"/>
                <a:cs typeface="Calibri"/>
              </a:rPr>
              <a:t>amount of energy </a:t>
            </a:r>
            <a:r>
              <a:rPr sz="1200" spc="-10" dirty="0">
                <a:latin typeface="Calibri"/>
                <a:cs typeface="Calibri"/>
              </a:rPr>
              <a:t>transferred </a:t>
            </a:r>
            <a:r>
              <a:rPr sz="1200" dirty="0">
                <a:latin typeface="Calibri"/>
                <a:cs typeface="Calibri"/>
              </a:rPr>
              <a:t>by the time it </a:t>
            </a:r>
            <a:r>
              <a:rPr sz="1200" spc="-5" dirty="0">
                <a:latin typeface="Calibri"/>
                <a:cs typeface="Calibri"/>
              </a:rPr>
              <a:t>took to </a:t>
            </a:r>
            <a:r>
              <a:rPr sz="1200" spc="-10" dirty="0">
                <a:latin typeface="Calibri"/>
                <a:cs typeface="Calibri"/>
              </a:rPr>
              <a:t>transfer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find the  </a:t>
            </a:r>
            <a:r>
              <a:rPr sz="1200" spc="-5" dirty="0">
                <a:latin typeface="Calibri"/>
                <a:cs typeface="Calibri"/>
              </a:rPr>
              <a:t>power (see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equation).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90170" marR="3606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This means </a:t>
            </a:r>
            <a:r>
              <a:rPr sz="1200" spc="-5" dirty="0">
                <a:latin typeface="Calibri"/>
                <a:cs typeface="Calibri"/>
              </a:rPr>
              <a:t>that </a:t>
            </a:r>
            <a:r>
              <a:rPr sz="1200" dirty="0">
                <a:latin typeface="Calibri"/>
                <a:cs typeface="Calibri"/>
              </a:rPr>
              <a:t>if the </a:t>
            </a:r>
            <a:r>
              <a:rPr sz="1200" spc="-5" dirty="0">
                <a:latin typeface="Calibri"/>
                <a:cs typeface="Calibri"/>
              </a:rPr>
              <a:t>same amount of 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transferred </a:t>
            </a:r>
            <a:r>
              <a:rPr sz="1200" dirty="0">
                <a:latin typeface="Calibri"/>
                <a:cs typeface="Calibri"/>
              </a:rPr>
              <a:t>in half the  time, the </a:t>
            </a:r>
            <a:r>
              <a:rPr sz="1200" spc="-5" dirty="0">
                <a:latin typeface="Calibri"/>
                <a:cs typeface="Calibri"/>
              </a:rPr>
              <a:t>power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twice </a:t>
            </a:r>
            <a:r>
              <a:rPr sz="1200" dirty="0">
                <a:latin typeface="Calibri"/>
                <a:cs typeface="Calibri"/>
              </a:rPr>
              <a:t>as much.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5578" y="2998470"/>
            <a:ext cx="3964304" cy="367157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200" b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Choosing </a:t>
            </a:r>
            <a:r>
              <a:rPr sz="12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92075" marR="46037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Many </a:t>
            </a:r>
            <a:r>
              <a:rPr sz="1200" dirty="0">
                <a:latin typeface="Calibri"/>
                <a:cs typeface="Calibri"/>
              </a:rPr>
              <a:t>things </a:t>
            </a:r>
            <a:r>
              <a:rPr sz="1200" spc="-5" dirty="0">
                <a:latin typeface="Calibri"/>
                <a:cs typeface="Calibri"/>
              </a:rPr>
              <a:t>should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considered to choose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energy  resource:</a:t>
            </a:r>
            <a:endParaRPr sz="1200">
              <a:latin typeface="Calibri"/>
              <a:cs typeface="Calibri"/>
            </a:endParaRPr>
          </a:p>
          <a:p>
            <a:pPr marL="264160" indent="-172085">
              <a:lnSpc>
                <a:spcPct val="100000"/>
              </a:lnSpc>
              <a:buChar char="-"/>
              <a:tabLst>
                <a:tab pos="264795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reliability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energy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resource</a:t>
            </a:r>
            <a:endParaRPr sz="1200">
              <a:latin typeface="Calibri"/>
              <a:cs typeface="Calibri"/>
            </a:endParaRPr>
          </a:p>
          <a:p>
            <a:pPr marL="264160" indent="-172085">
              <a:lnSpc>
                <a:spcPct val="100000"/>
              </a:lnSpc>
              <a:buChar char="-"/>
              <a:tabLst>
                <a:tab pos="264795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usefulness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energy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resource</a:t>
            </a:r>
            <a:endParaRPr sz="1200">
              <a:latin typeface="Calibri"/>
              <a:cs typeface="Calibri"/>
            </a:endParaRPr>
          </a:p>
          <a:p>
            <a:pPr marL="264160" indent="-172085">
              <a:lnSpc>
                <a:spcPct val="100000"/>
              </a:lnSpc>
              <a:buChar char="-"/>
              <a:tabLst>
                <a:tab pos="264795" algn="l"/>
              </a:tabLst>
            </a:pPr>
            <a:r>
              <a:rPr sz="1200" spc="-5" dirty="0">
                <a:latin typeface="Calibri"/>
                <a:cs typeface="Calibri"/>
              </a:rPr>
              <a:t>How </a:t>
            </a:r>
            <a:r>
              <a:rPr sz="1200" dirty="0">
                <a:latin typeface="Calibri"/>
                <a:cs typeface="Calibri"/>
              </a:rPr>
              <a:t>long the </a:t>
            </a:r>
            <a:r>
              <a:rPr sz="1200" spc="-5" dirty="0">
                <a:latin typeface="Calibri"/>
                <a:cs typeface="Calibri"/>
              </a:rPr>
              <a:t>resource lasts, </a:t>
            </a:r>
            <a:r>
              <a:rPr sz="1200" dirty="0">
                <a:latin typeface="Calibri"/>
                <a:cs typeface="Calibri"/>
              </a:rPr>
              <a:t>and if it is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renewable</a:t>
            </a:r>
            <a:endParaRPr sz="1200">
              <a:latin typeface="Calibri"/>
              <a:cs typeface="Calibri"/>
            </a:endParaRPr>
          </a:p>
          <a:p>
            <a:pPr marL="264160" indent="-172085">
              <a:lnSpc>
                <a:spcPct val="100000"/>
              </a:lnSpc>
              <a:buChar char="-"/>
              <a:tabLst>
                <a:tab pos="264795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environmental impact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energy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resource.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dirty="0">
                <a:latin typeface="Calibri"/>
                <a:cs typeface="Calibri"/>
              </a:rPr>
              <a:t> EXAMPLE:</a:t>
            </a:r>
            <a:endParaRPr sz="1200">
              <a:latin typeface="Calibri"/>
              <a:cs typeface="Calibri"/>
            </a:endParaRPr>
          </a:p>
          <a:p>
            <a:pPr marL="92075" marR="211454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Tidal 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very reliable,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there are </a:t>
            </a:r>
            <a:r>
              <a:rPr sz="1200" spc="-10" dirty="0">
                <a:latin typeface="Calibri"/>
                <a:cs typeface="Calibri"/>
              </a:rPr>
              <a:t>two </a:t>
            </a:r>
            <a:r>
              <a:rPr sz="1200" dirty="0">
                <a:latin typeface="Calibri"/>
                <a:cs typeface="Calibri"/>
              </a:rPr>
              <a:t>tides per </a:t>
            </a:r>
            <a:r>
              <a:rPr sz="1200" spc="-30" dirty="0">
                <a:latin typeface="Calibri"/>
                <a:cs typeface="Calibri"/>
              </a:rPr>
              <a:t>day.  </a:t>
            </a:r>
            <a:r>
              <a:rPr sz="1200" spc="-5" dirty="0">
                <a:latin typeface="Calibri"/>
                <a:cs typeface="Calibri"/>
              </a:rPr>
              <a:t>Tidal 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useful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generating </a:t>
            </a:r>
            <a:r>
              <a:rPr sz="1200" spc="-10" dirty="0">
                <a:latin typeface="Calibri"/>
                <a:cs typeface="Calibri"/>
              </a:rPr>
              <a:t>electricity, </a:t>
            </a:r>
            <a:r>
              <a:rPr sz="1200" dirty="0">
                <a:latin typeface="Calibri"/>
                <a:cs typeface="Calibri"/>
              </a:rPr>
              <a:t>but </a:t>
            </a:r>
            <a:r>
              <a:rPr sz="1200" spc="-10" dirty="0">
                <a:latin typeface="Calibri"/>
                <a:cs typeface="Calibri"/>
              </a:rPr>
              <a:t>you  </a:t>
            </a:r>
            <a:r>
              <a:rPr sz="1200" spc="-5" dirty="0">
                <a:latin typeface="Calibri"/>
                <a:cs typeface="Calibri"/>
              </a:rPr>
              <a:t>couldn’t use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run </a:t>
            </a:r>
            <a:r>
              <a:rPr sz="1200" spc="-5" dirty="0">
                <a:latin typeface="Calibri"/>
                <a:cs typeface="Calibri"/>
              </a:rPr>
              <a:t>your car! Tidal 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renewable,  which </a:t>
            </a:r>
            <a:r>
              <a:rPr sz="1200" dirty="0">
                <a:latin typeface="Calibri"/>
                <a:cs typeface="Calibri"/>
              </a:rPr>
              <a:t>is an </a:t>
            </a:r>
            <a:r>
              <a:rPr sz="1200" spc="-5" dirty="0">
                <a:latin typeface="Calibri"/>
                <a:cs typeface="Calibri"/>
              </a:rPr>
              <a:t>advantage, because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cannot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used </a:t>
            </a:r>
            <a:r>
              <a:rPr sz="1200" dirty="0">
                <a:latin typeface="Calibri"/>
                <a:cs typeface="Calibri"/>
              </a:rPr>
              <a:t>up. Using  tidal </a:t>
            </a:r>
            <a:r>
              <a:rPr sz="1200" spc="-5" dirty="0">
                <a:latin typeface="Calibri"/>
                <a:cs typeface="Calibri"/>
              </a:rPr>
              <a:t>energy does not produce polluting gases </a:t>
            </a:r>
            <a:r>
              <a:rPr sz="1200" spc="-15" dirty="0">
                <a:latin typeface="Calibri"/>
                <a:cs typeface="Calibri"/>
              </a:rPr>
              <a:t>like </a:t>
            </a:r>
            <a:r>
              <a:rPr sz="1200" spc="-5" dirty="0">
                <a:latin typeface="Calibri"/>
                <a:cs typeface="Calibri"/>
              </a:rPr>
              <a:t>carbon  dioxide, </a:t>
            </a:r>
            <a:r>
              <a:rPr sz="1200" dirty="0">
                <a:latin typeface="Calibri"/>
                <a:cs typeface="Calibri"/>
              </a:rPr>
              <a:t>but </a:t>
            </a:r>
            <a:r>
              <a:rPr sz="1200" spc="-5" dirty="0">
                <a:latin typeface="Calibri"/>
                <a:cs typeface="Calibri"/>
              </a:rPr>
              <a:t>building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generators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sea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damage 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habitats of wildlife </a:t>
            </a:r>
            <a:r>
              <a:rPr sz="1200" dirty="0">
                <a:latin typeface="Calibri"/>
                <a:cs typeface="Calibri"/>
              </a:rPr>
              <a:t>near the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coast.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93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80" y="81026"/>
            <a:ext cx="4692650" cy="32316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00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sz="1600" b="1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 </a:t>
            </a:r>
            <a:r>
              <a:rPr sz="16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Chemistry 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Knowledge </a:t>
            </a:r>
            <a:r>
              <a:rPr sz="1600" b="1" u="sng" spc="-7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6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9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600" b="1" u="sng" spc="-6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Particles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23409" y="81026"/>
          <a:ext cx="4107179" cy="1805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84455" marR="473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State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 matter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98450" indent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Matter is divided into three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states: solid,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liquid,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4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Melting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Change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state from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solid to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liquid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Freezing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Change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state from liquid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solid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Evaporation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Change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state from liquid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Condensation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Change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state from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gas to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liquid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1061" y="466649"/>
            <a:ext cx="4737446" cy="3729867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Particle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Theory</a:t>
            </a:r>
            <a:endParaRPr sz="1400" dirty="0">
              <a:latin typeface="Calibri"/>
              <a:cs typeface="Calibri"/>
            </a:endParaRPr>
          </a:p>
          <a:p>
            <a:pPr marL="90805" marR="22161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All </a:t>
            </a:r>
            <a:r>
              <a:rPr sz="1400" spc="-5" dirty="0">
                <a:latin typeface="Calibri"/>
                <a:cs typeface="Calibri"/>
              </a:rPr>
              <a:t>matter </a:t>
            </a:r>
            <a:r>
              <a:rPr sz="1400" dirty="0">
                <a:latin typeface="Calibri"/>
                <a:cs typeface="Calibri"/>
              </a:rPr>
              <a:t>is made up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dirty="0">
                <a:latin typeface="Calibri"/>
                <a:cs typeface="Calibri"/>
              </a:rPr>
              <a:t>particles. </a:t>
            </a:r>
            <a:r>
              <a:rPr sz="1400" spc="-5" dirty="0">
                <a:latin typeface="Calibri"/>
                <a:cs typeface="Calibri"/>
              </a:rPr>
              <a:t>Particles are found </a:t>
            </a:r>
            <a:r>
              <a:rPr sz="1400" dirty="0">
                <a:latin typeface="Calibri"/>
                <a:cs typeface="Calibri"/>
              </a:rPr>
              <a:t>in all </a:t>
            </a:r>
            <a:r>
              <a:rPr sz="1400" spc="-5" dirty="0">
                <a:latin typeface="Calibri"/>
                <a:cs typeface="Calibri"/>
              </a:rPr>
              <a:t>three </a:t>
            </a:r>
            <a:r>
              <a:rPr sz="1400" spc="-10" dirty="0">
                <a:latin typeface="Calibri"/>
                <a:cs typeface="Calibri"/>
              </a:rPr>
              <a:t>states 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25" dirty="0">
                <a:latin typeface="Calibri"/>
                <a:cs typeface="Calibri"/>
              </a:rPr>
              <a:t>matter. </a:t>
            </a:r>
            <a:r>
              <a:rPr sz="1400" spc="-5" dirty="0">
                <a:latin typeface="Calibri"/>
                <a:cs typeface="Calibri"/>
              </a:rPr>
              <a:t>Particles </a:t>
            </a:r>
            <a:r>
              <a:rPr sz="1400" dirty="0">
                <a:latin typeface="Calibri"/>
                <a:cs typeface="Calibri"/>
              </a:rPr>
              <a:t>in the </a:t>
            </a:r>
            <a:r>
              <a:rPr sz="1400" spc="-5" dirty="0">
                <a:latin typeface="Calibri"/>
                <a:cs typeface="Calibri"/>
              </a:rPr>
              <a:t>three </a:t>
            </a:r>
            <a:r>
              <a:rPr sz="1400" spc="-10" dirty="0">
                <a:latin typeface="Calibri"/>
                <a:cs typeface="Calibri"/>
              </a:rPr>
              <a:t>states have </a:t>
            </a:r>
            <a:r>
              <a:rPr sz="1400" b="1" spc="-10" dirty="0">
                <a:latin typeface="Calibri"/>
                <a:cs typeface="Calibri"/>
              </a:rPr>
              <a:t>different movement </a:t>
            </a:r>
            <a:r>
              <a:rPr sz="1400" b="1" spc="-5" dirty="0">
                <a:latin typeface="Calibri"/>
                <a:cs typeface="Calibri"/>
              </a:rPr>
              <a:t>and  </a:t>
            </a:r>
            <a:r>
              <a:rPr sz="1400" b="1" spc="-10" dirty="0">
                <a:latin typeface="Calibri"/>
                <a:cs typeface="Calibri"/>
              </a:rPr>
              <a:t>arrangement.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GB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GB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GB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GB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62890" indent="-172085">
              <a:lnSpc>
                <a:spcPct val="100000"/>
              </a:lnSpc>
              <a:buChar char="-"/>
              <a:tabLst>
                <a:tab pos="263525" algn="l"/>
              </a:tabLst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b="1" dirty="0">
                <a:latin typeface="Calibri"/>
                <a:cs typeface="Calibri"/>
              </a:rPr>
              <a:t>solids</a:t>
            </a:r>
            <a:r>
              <a:rPr sz="1200" dirty="0">
                <a:latin typeface="Calibri"/>
                <a:cs typeface="Calibri"/>
              </a:rPr>
              <a:t>, particles </a:t>
            </a:r>
            <a:r>
              <a:rPr sz="1200" spc="-5" dirty="0">
                <a:latin typeface="Calibri"/>
                <a:cs typeface="Calibri"/>
              </a:rPr>
              <a:t>are arranged </a:t>
            </a:r>
            <a:r>
              <a:rPr sz="1200" dirty="0">
                <a:latin typeface="Calibri"/>
                <a:cs typeface="Calibri"/>
              </a:rPr>
              <a:t>in a </a:t>
            </a:r>
            <a:r>
              <a:rPr sz="1200" b="1" spc="-5" dirty="0">
                <a:latin typeface="Calibri"/>
                <a:cs typeface="Calibri"/>
              </a:rPr>
              <a:t>regular </a:t>
            </a:r>
            <a:r>
              <a:rPr sz="1200" b="1" spc="-10" dirty="0">
                <a:latin typeface="Calibri"/>
                <a:cs typeface="Calibri"/>
              </a:rPr>
              <a:t>pattern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they </a:t>
            </a:r>
            <a:r>
              <a:rPr sz="1200" spc="-10" dirty="0">
                <a:latin typeface="Calibri"/>
                <a:cs typeface="Calibri"/>
              </a:rPr>
              <a:t>can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</a:p>
          <a:p>
            <a:pPr marL="26289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vibrate </a:t>
            </a:r>
            <a:r>
              <a:rPr sz="1200" dirty="0">
                <a:latin typeface="Calibri"/>
                <a:cs typeface="Calibri"/>
              </a:rPr>
              <a:t>in a </a:t>
            </a:r>
            <a:r>
              <a:rPr sz="1200" spc="-10" dirty="0">
                <a:latin typeface="Calibri"/>
                <a:cs typeface="Calibri"/>
              </a:rPr>
              <a:t>fixed </a:t>
            </a:r>
            <a:r>
              <a:rPr sz="1200" spc="-5" dirty="0">
                <a:latin typeface="Calibri"/>
                <a:cs typeface="Calibri"/>
              </a:rPr>
              <a:t>position. Particles are </a:t>
            </a:r>
            <a:r>
              <a:rPr sz="1200" dirty="0">
                <a:latin typeface="Calibri"/>
                <a:cs typeface="Calibri"/>
              </a:rPr>
              <a:t>held </a:t>
            </a:r>
            <a:r>
              <a:rPr sz="1200" spc="-5" dirty="0">
                <a:latin typeface="Calibri"/>
                <a:cs typeface="Calibri"/>
              </a:rPr>
              <a:t>together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10" dirty="0">
                <a:latin typeface="Calibri"/>
                <a:cs typeface="Calibri"/>
              </a:rPr>
              <a:t>strong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bonds.</a:t>
            </a:r>
            <a:endParaRPr sz="1200" dirty="0">
              <a:latin typeface="Calibri"/>
              <a:cs typeface="Calibri"/>
            </a:endParaRPr>
          </a:p>
          <a:p>
            <a:pPr marL="262890" marR="109855" indent="-172085">
              <a:lnSpc>
                <a:spcPct val="100000"/>
              </a:lnSpc>
              <a:buChar char="-"/>
              <a:tabLst>
                <a:tab pos="263525" algn="l"/>
              </a:tabLst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b="1" dirty="0">
                <a:latin typeface="Calibri"/>
                <a:cs typeface="Calibri"/>
              </a:rPr>
              <a:t>liquids</a:t>
            </a:r>
            <a:r>
              <a:rPr sz="1200" dirty="0">
                <a:latin typeface="Calibri"/>
                <a:cs typeface="Calibri"/>
              </a:rPr>
              <a:t>, particles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b="1" spc="-10" dirty="0">
                <a:latin typeface="Calibri"/>
                <a:cs typeface="Calibri"/>
              </a:rPr>
              <a:t>arranged </a:t>
            </a:r>
            <a:r>
              <a:rPr sz="1200" b="1" spc="-5" dirty="0">
                <a:latin typeface="Calibri"/>
                <a:cs typeface="Calibri"/>
              </a:rPr>
              <a:t>randomly </a:t>
            </a:r>
            <a:r>
              <a:rPr sz="1200" dirty="0">
                <a:latin typeface="Calibri"/>
                <a:cs typeface="Calibri"/>
              </a:rPr>
              <a:t>but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b="1" spc="-5" dirty="0">
                <a:latin typeface="Calibri"/>
                <a:cs typeface="Calibri"/>
              </a:rPr>
              <a:t>still touching </a:t>
            </a:r>
            <a:r>
              <a:rPr sz="1200" spc="-5" dirty="0">
                <a:latin typeface="Calibri"/>
                <a:cs typeface="Calibri"/>
              </a:rPr>
              <a:t>each  </a:t>
            </a:r>
            <a:r>
              <a:rPr sz="1200" spc="-20" dirty="0">
                <a:latin typeface="Calibri"/>
                <a:cs typeface="Calibri"/>
              </a:rPr>
              <a:t>other. </a:t>
            </a:r>
            <a:r>
              <a:rPr sz="1200" spc="-5" dirty="0">
                <a:latin typeface="Calibri"/>
                <a:cs typeface="Calibri"/>
              </a:rPr>
              <a:t>Particles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slide past each </a:t>
            </a:r>
            <a:r>
              <a:rPr sz="1200" dirty="0">
                <a:latin typeface="Calibri"/>
                <a:cs typeface="Calibri"/>
              </a:rPr>
              <a:t>other and </a:t>
            </a:r>
            <a:r>
              <a:rPr sz="1200" spc="-5" dirty="0">
                <a:latin typeface="Calibri"/>
                <a:cs typeface="Calibri"/>
              </a:rPr>
              <a:t>move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around.</a:t>
            </a:r>
            <a:endParaRPr sz="1200" dirty="0">
              <a:latin typeface="Calibri"/>
              <a:cs typeface="Calibri"/>
            </a:endParaRPr>
          </a:p>
          <a:p>
            <a:pPr marL="262890" marR="168910" indent="-172085">
              <a:lnSpc>
                <a:spcPct val="100000"/>
              </a:lnSpc>
              <a:buChar char="-"/>
              <a:tabLst>
                <a:tab pos="263525" algn="l"/>
              </a:tabLst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b="1" spc="-10" dirty="0">
                <a:latin typeface="Calibri"/>
                <a:cs typeface="Calibri"/>
              </a:rPr>
              <a:t>gases</a:t>
            </a:r>
            <a:r>
              <a:rPr sz="1200" spc="-10" dirty="0">
                <a:latin typeface="Calibri"/>
                <a:cs typeface="Calibri"/>
              </a:rPr>
              <a:t>, </a:t>
            </a:r>
            <a:r>
              <a:rPr sz="1200" dirty="0">
                <a:latin typeface="Calibri"/>
                <a:cs typeface="Calibri"/>
              </a:rPr>
              <a:t>particles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b="1" spc="-10" dirty="0">
                <a:latin typeface="Calibri"/>
                <a:cs typeface="Calibri"/>
              </a:rPr>
              <a:t>far </a:t>
            </a:r>
            <a:r>
              <a:rPr sz="1200" b="1" spc="-5" dirty="0">
                <a:latin typeface="Calibri"/>
                <a:cs typeface="Calibri"/>
              </a:rPr>
              <a:t>apart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b="1" spc="-10" dirty="0">
                <a:latin typeface="Calibri"/>
                <a:cs typeface="Calibri"/>
              </a:rPr>
              <a:t>arranged </a:t>
            </a:r>
            <a:r>
              <a:rPr sz="1200" b="1" spc="-5" dirty="0">
                <a:latin typeface="Calibri"/>
                <a:cs typeface="Calibri"/>
              </a:rPr>
              <a:t>randomly</a:t>
            </a:r>
            <a:r>
              <a:rPr sz="1200" spc="-5" dirty="0">
                <a:latin typeface="Calibri"/>
                <a:cs typeface="Calibri"/>
              </a:rPr>
              <a:t>. Particles  carry </a:t>
            </a:r>
            <a:r>
              <a:rPr sz="1200" b="1" dirty="0">
                <a:latin typeface="Calibri"/>
                <a:cs typeface="Calibri"/>
              </a:rPr>
              <a:t>a lot of </a:t>
            </a:r>
            <a:r>
              <a:rPr sz="1200" b="1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they move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b="1" spc="-5" dirty="0">
                <a:latin typeface="Calibri"/>
                <a:cs typeface="Calibri"/>
              </a:rPr>
              <a:t>all directions </a:t>
            </a:r>
            <a:r>
              <a:rPr sz="1200" dirty="0">
                <a:latin typeface="Calibri"/>
                <a:cs typeface="Calibri"/>
              </a:rPr>
              <a:t>in a </a:t>
            </a:r>
            <a:r>
              <a:rPr sz="1200" b="1" spc="-5" dirty="0">
                <a:latin typeface="Calibri"/>
                <a:cs typeface="Calibri"/>
              </a:rPr>
              <a:t>high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speed</a:t>
            </a:r>
            <a:r>
              <a:rPr sz="1200" b="1" spc="-5" dirty="0" smtClean="0">
                <a:latin typeface="Calibri"/>
                <a:cs typeface="Calibri"/>
              </a:rPr>
              <a:t>.</a:t>
            </a:r>
            <a:endParaRPr lang="en-GB" sz="1200" b="1" spc="-5" dirty="0" smtClean="0">
              <a:latin typeface="Calibri"/>
              <a:cs typeface="Calibri"/>
            </a:endParaRPr>
          </a:p>
          <a:p>
            <a:pPr marL="262890" marR="168910" indent="-172085">
              <a:lnSpc>
                <a:spcPct val="100000"/>
              </a:lnSpc>
              <a:buChar char="-"/>
              <a:tabLst>
                <a:tab pos="263525" algn="l"/>
              </a:tabLst>
            </a:pPr>
            <a:endParaRPr lang="en-GB" sz="1200" b="1" spc="-5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3743" y="1537113"/>
            <a:ext cx="3636385" cy="1299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2587" y="5697018"/>
            <a:ext cx="3789598" cy="764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" y="5515355"/>
            <a:ext cx="4544695" cy="1209040"/>
          </a:xfrm>
          <a:custGeom>
            <a:avLst/>
            <a:gdLst/>
            <a:ahLst/>
            <a:cxnLst/>
            <a:rect l="l" t="t" r="r" b="b"/>
            <a:pathLst>
              <a:path w="4544695" h="1209040">
                <a:moveTo>
                  <a:pt x="0" y="1208532"/>
                </a:moveTo>
                <a:lnTo>
                  <a:pt x="4544568" y="1208532"/>
                </a:lnTo>
                <a:lnTo>
                  <a:pt x="4544568" y="0"/>
                </a:lnTo>
                <a:lnTo>
                  <a:pt x="0" y="0"/>
                </a:lnTo>
                <a:lnTo>
                  <a:pt x="0" y="12085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6883" y="5370576"/>
            <a:ext cx="3065145" cy="347980"/>
          </a:xfrm>
          <a:custGeom>
            <a:avLst/>
            <a:gdLst/>
            <a:ahLst/>
            <a:cxnLst/>
            <a:rect l="l" t="t" r="r" b="b"/>
            <a:pathLst>
              <a:path w="3065145" h="347979">
                <a:moveTo>
                  <a:pt x="2891028" y="0"/>
                </a:moveTo>
                <a:lnTo>
                  <a:pt x="2891028" y="86868"/>
                </a:lnTo>
                <a:lnTo>
                  <a:pt x="0" y="86868"/>
                </a:lnTo>
                <a:lnTo>
                  <a:pt x="0" y="260604"/>
                </a:lnTo>
                <a:lnTo>
                  <a:pt x="2891028" y="260604"/>
                </a:lnTo>
                <a:lnTo>
                  <a:pt x="2891028" y="347472"/>
                </a:lnTo>
                <a:lnTo>
                  <a:pt x="3064764" y="173736"/>
                </a:lnTo>
                <a:lnTo>
                  <a:pt x="2891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6883" y="5370576"/>
            <a:ext cx="3065145" cy="347980"/>
          </a:xfrm>
          <a:custGeom>
            <a:avLst/>
            <a:gdLst/>
            <a:ahLst/>
            <a:cxnLst/>
            <a:rect l="l" t="t" r="r" b="b"/>
            <a:pathLst>
              <a:path w="3065145" h="347979">
                <a:moveTo>
                  <a:pt x="0" y="86868"/>
                </a:moveTo>
                <a:lnTo>
                  <a:pt x="2891028" y="86868"/>
                </a:lnTo>
                <a:lnTo>
                  <a:pt x="2891028" y="0"/>
                </a:lnTo>
                <a:lnTo>
                  <a:pt x="3064764" y="173736"/>
                </a:lnTo>
                <a:lnTo>
                  <a:pt x="2891028" y="347472"/>
                </a:lnTo>
                <a:lnTo>
                  <a:pt x="2891028" y="260604"/>
                </a:lnTo>
                <a:lnTo>
                  <a:pt x="0" y="260604"/>
                </a:lnTo>
                <a:lnTo>
                  <a:pt x="0" y="86868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4983" y="6449567"/>
            <a:ext cx="3065145" cy="346075"/>
          </a:xfrm>
          <a:custGeom>
            <a:avLst/>
            <a:gdLst/>
            <a:ahLst/>
            <a:cxnLst/>
            <a:rect l="l" t="t" r="r" b="b"/>
            <a:pathLst>
              <a:path w="3065145" h="346075">
                <a:moveTo>
                  <a:pt x="172974" y="0"/>
                </a:moveTo>
                <a:lnTo>
                  <a:pt x="0" y="172973"/>
                </a:lnTo>
                <a:lnTo>
                  <a:pt x="172974" y="345947"/>
                </a:lnTo>
                <a:lnTo>
                  <a:pt x="172974" y="259460"/>
                </a:lnTo>
                <a:lnTo>
                  <a:pt x="3064764" y="259460"/>
                </a:lnTo>
                <a:lnTo>
                  <a:pt x="3064764" y="86486"/>
                </a:lnTo>
                <a:lnTo>
                  <a:pt x="172974" y="86486"/>
                </a:lnTo>
                <a:lnTo>
                  <a:pt x="172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4983" y="6449567"/>
            <a:ext cx="3065145" cy="346075"/>
          </a:xfrm>
          <a:custGeom>
            <a:avLst/>
            <a:gdLst/>
            <a:ahLst/>
            <a:cxnLst/>
            <a:rect l="l" t="t" r="r" b="b"/>
            <a:pathLst>
              <a:path w="3065145" h="346075">
                <a:moveTo>
                  <a:pt x="3064764" y="259460"/>
                </a:moveTo>
                <a:lnTo>
                  <a:pt x="172974" y="259460"/>
                </a:lnTo>
                <a:lnTo>
                  <a:pt x="172974" y="345947"/>
                </a:lnTo>
                <a:lnTo>
                  <a:pt x="0" y="172973"/>
                </a:lnTo>
                <a:lnTo>
                  <a:pt x="172974" y="0"/>
                </a:lnTo>
                <a:lnTo>
                  <a:pt x="172974" y="86486"/>
                </a:lnTo>
                <a:lnTo>
                  <a:pt x="3064764" y="86486"/>
                </a:lnTo>
                <a:lnTo>
                  <a:pt x="3064764" y="25946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250" y="4292346"/>
            <a:ext cx="4691380" cy="252222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54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1200" b="1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State</a:t>
            </a:r>
            <a:endParaRPr sz="120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Changes of </a:t>
            </a:r>
            <a:r>
              <a:rPr sz="1200" spc="-10" dirty="0">
                <a:latin typeface="Calibri"/>
                <a:cs typeface="Calibri"/>
              </a:rPr>
              <a:t>state </a:t>
            </a:r>
            <a:r>
              <a:rPr sz="1200" spc="-15" dirty="0">
                <a:latin typeface="Calibri"/>
                <a:cs typeface="Calibri"/>
              </a:rPr>
              <a:t>take </a:t>
            </a:r>
            <a:r>
              <a:rPr sz="1200" dirty="0">
                <a:latin typeface="Calibri"/>
                <a:cs typeface="Calibri"/>
              </a:rPr>
              <a:t>place </a:t>
            </a:r>
            <a:r>
              <a:rPr sz="1200" spc="-5" dirty="0">
                <a:latin typeface="Calibri"/>
                <a:cs typeface="Calibri"/>
              </a:rPr>
              <a:t>when </a:t>
            </a:r>
            <a:r>
              <a:rPr sz="1200" dirty="0">
                <a:latin typeface="Calibri"/>
                <a:cs typeface="Calibri"/>
              </a:rPr>
              <a:t>the particles </a:t>
            </a:r>
            <a:r>
              <a:rPr sz="1200" b="1" spc="-10" dirty="0">
                <a:latin typeface="Calibri"/>
                <a:cs typeface="Calibri"/>
              </a:rPr>
              <a:t>gain </a:t>
            </a:r>
            <a:r>
              <a:rPr sz="1200" b="1" dirty="0">
                <a:latin typeface="Calibri"/>
                <a:cs typeface="Calibri"/>
              </a:rPr>
              <a:t>or lose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energy.</a:t>
            </a:r>
            <a:endParaRPr sz="1200">
              <a:latin typeface="Calibri"/>
              <a:cs typeface="Calibri"/>
            </a:endParaRPr>
          </a:p>
          <a:p>
            <a:pPr marL="262255" marR="180975" indent="-172720">
              <a:lnSpc>
                <a:spcPct val="100000"/>
              </a:lnSpc>
              <a:buChar char="-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When </a:t>
            </a: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is applied, particles </a:t>
            </a:r>
            <a:r>
              <a:rPr sz="1200" spc="-10" dirty="0">
                <a:latin typeface="Calibri"/>
                <a:cs typeface="Calibri"/>
              </a:rPr>
              <a:t>gain </a:t>
            </a:r>
            <a:r>
              <a:rPr sz="1200" spc="-15" dirty="0">
                <a:latin typeface="Calibri"/>
                <a:cs typeface="Calibri"/>
              </a:rPr>
              <a:t>energy, </a:t>
            </a:r>
            <a:r>
              <a:rPr sz="1200" spc="-5" dirty="0">
                <a:latin typeface="Calibri"/>
                <a:cs typeface="Calibri"/>
              </a:rPr>
              <a:t>move </a:t>
            </a:r>
            <a:r>
              <a:rPr sz="1200" spc="-10" dirty="0">
                <a:latin typeface="Calibri"/>
                <a:cs typeface="Calibri"/>
              </a:rPr>
              <a:t>faster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move  further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apart.</a:t>
            </a:r>
            <a:endParaRPr sz="1200">
              <a:latin typeface="Calibri"/>
              <a:cs typeface="Calibri"/>
            </a:endParaRPr>
          </a:p>
          <a:p>
            <a:pPr marL="262255" marR="391795" indent="-172720">
              <a:lnSpc>
                <a:spcPts val="1450"/>
              </a:lnSpc>
              <a:spcBef>
                <a:spcPts val="40"/>
              </a:spcBef>
              <a:buChar char="-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When </a:t>
            </a: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lost, </a:t>
            </a:r>
            <a:r>
              <a:rPr sz="1200" dirty="0">
                <a:latin typeface="Calibri"/>
                <a:cs typeface="Calibri"/>
              </a:rPr>
              <a:t>particles </a:t>
            </a:r>
            <a:r>
              <a:rPr sz="1200" spc="-5" dirty="0">
                <a:latin typeface="Calibri"/>
                <a:cs typeface="Calibri"/>
              </a:rPr>
              <a:t>become closer to each </a:t>
            </a:r>
            <a:r>
              <a:rPr sz="1200" spc="-20" dirty="0">
                <a:latin typeface="Calibri"/>
                <a:cs typeface="Calibri"/>
              </a:rPr>
              <a:t>other, </a:t>
            </a:r>
            <a:r>
              <a:rPr sz="1200" spc="-5" dirty="0">
                <a:latin typeface="Calibri"/>
                <a:cs typeface="Calibri"/>
              </a:rPr>
              <a:t>move  </a:t>
            </a:r>
            <a:r>
              <a:rPr sz="1200" spc="-10" dirty="0">
                <a:latin typeface="Calibri"/>
                <a:cs typeface="Calibri"/>
              </a:rPr>
              <a:t>slower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arrange themselves more</a:t>
            </a:r>
            <a:r>
              <a:rPr sz="1200" spc="-10" dirty="0">
                <a:latin typeface="Calibri"/>
                <a:cs typeface="Calibri"/>
              </a:rPr>
              <a:t> regularly.</a:t>
            </a:r>
            <a:endParaRPr sz="1200">
              <a:latin typeface="Calibri"/>
              <a:cs typeface="Calibri"/>
            </a:endParaRPr>
          </a:p>
          <a:p>
            <a:pPr marL="50800" algn="ctr">
              <a:lnSpc>
                <a:spcPts val="1655"/>
              </a:lnSpc>
            </a:pPr>
            <a:r>
              <a:rPr sz="1400" dirty="0">
                <a:latin typeface="Calibri"/>
                <a:cs typeface="Calibri"/>
              </a:rPr>
              <a:t>Gaining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energy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R="87630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Losing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energy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32426" y="1989582"/>
            <a:ext cx="4116704" cy="480695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91440">
              <a:lnSpc>
                <a:spcPts val="1370"/>
              </a:lnSpc>
              <a:spcBef>
                <a:spcPts val="14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Properties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Solids,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Liquids and</a:t>
            </a:r>
            <a:r>
              <a:rPr sz="12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Gases</a:t>
            </a:r>
            <a:endParaRPr sz="1200">
              <a:latin typeface="Calibri"/>
              <a:cs typeface="Calibri"/>
            </a:endParaRPr>
          </a:p>
          <a:p>
            <a:pPr marL="91440" marR="90805">
              <a:lnSpc>
                <a:spcPts val="1300"/>
              </a:lnSpc>
              <a:spcBef>
                <a:spcPts val="90"/>
              </a:spcBef>
            </a:pPr>
            <a:r>
              <a:rPr sz="1200" dirty="0">
                <a:latin typeface="Calibri"/>
                <a:cs typeface="Calibri"/>
              </a:rPr>
              <a:t>Due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their </a:t>
            </a:r>
            <a:r>
              <a:rPr sz="1200" spc="-5" dirty="0">
                <a:latin typeface="Calibri"/>
                <a:cs typeface="Calibri"/>
              </a:rPr>
              <a:t>arrangement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movement,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three </a:t>
            </a:r>
            <a:r>
              <a:rPr sz="1200" spc="-10" dirty="0">
                <a:latin typeface="Calibri"/>
                <a:cs typeface="Calibri"/>
              </a:rPr>
              <a:t>states</a:t>
            </a:r>
            <a:r>
              <a:rPr sz="1200" spc="-1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each  </a:t>
            </a:r>
            <a:r>
              <a:rPr sz="1200" spc="-10" dirty="0">
                <a:latin typeface="Calibri"/>
                <a:cs typeface="Calibri"/>
              </a:rPr>
              <a:t>have different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properties.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imes New Roman"/>
              <a:cs typeface="Times New Roman"/>
            </a:endParaRPr>
          </a:p>
          <a:p>
            <a:pPr marL="91440" marR="264795">
              <a:lnSpc>
                <a:spcPts val="1300"/>
              </a:lnSpc>
            </a:pPr>
            <a:r>
              <a:rPr sz="1200" dirty="0">
                <a:latin typeface="Calibri"/>
                <a:cs typeface="Calibri"/>
              </a:rPr>
              <a:t>Solids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rigid,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fixed </a:t>
            </a:r>
            <a:r>
              <a:rPr sz="1200" dirty="0">
                <a:latin typeface="Calibri"/>
                <a:cs typeface="Calibri"/>
              </a:rPr>
              <a:t>shape and </a:t>
            </a:r>
            <a:r>
              <a:rPr sz="1200" spc="-10" dirty="0">
                <a:latin typeface="Calibri"/>
                <a:cs typeface="Calibri"/>
              </a:rPr>
              <a:t>fixed </a:t>
            </a:r>
            <a:r>
              <a:rPr sz="1200" spc="-5" dirty="0">
                <a:latin typeface="Calibri"/>
                <a:cs typeface="Calibri"/>
              </a:rPr>
              <a:t>volume because  </a:t>
            </a:r>
            <a:r>
              <a:rPr sz="1200" dirty="0">
                <a:latin typeface="Calibri"/>
                <a:cs typeface="Calibri"/>
              </a:rPr>
              <a:t>particles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held </a:t>
            </a:r>
            <a:r>
              <a:rPr sz="1200" spc="-5" dirty="0">
                <a:latin typeface="Calibri"/>
                <a:cs typeface="Calibri"/>
              </a:rPr>
              <a:t>together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b="1" spc="-5" dirty="0">
                <a:latin typeface="Calibri"/>
                <a:cs typeface="Calibri"/>
              </a:rPr>
              <a:t>strong </a:t>
            </a:r>
            <a:r>
              <a:rPr sz="1200" b="1" dirty="0">
                <a:latin typeface="Calibri"/>
                <a:cs typeface="Calibri"/>
              </a:rPr>
              <a:t>bonds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arranged  </a:t>
            </a:r>
            <a:r>
              <a:rPr sz="1200" b="1" spc="-15" dirty="0">
                <a:latin typeface="Calibri"/>
                <a:cs typeface="Calibri"/>
              </a:rPr>
              <a:t>regularly.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91440" marR="102870">
              <a:lnSpc>
                <a:spcPct val="90000"/>
              </a:lnSpc>
            </a:pPr>
            <a:r>
              <a:rPr sz="1200" spc="-5" dirty="0">
                <a:latin typeface="Calibri"/>
                <a:cs typeface="Calibri"/>
              </a:rPr>
              <a:t>Liquids are not </a:t>
            </a:r>
            <a:r>
              <a:rPr sz="1200" dirty="0">
                <a:latin typeface="Calibri"/>
                <a:cs typeface="Calibri"/>
              </a:rPr>
              <a:t>rigid and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no </a:t>
            </a:r>
            <a:r>
              <a:rPr sz="1200" spc="-10" dirty="0">
                <a:latin typeface="Calibri"/>
                <a:cs typeface="Calibri"/>
              </a:rPr>
              <a:t>fixed </a:t>
            </a:r>
            <a:r>
              <a:rPr sz="1200" dirty="0">
                <a:latin typeface="Calibri"/>
                <a:cs typeface="Calibri"/>
              </a:rPr>
              <a:t>shape, meaning </a:t>
            </a:r>
            <a:r>
              <a:rPr sz="1200" spc="-5" dirty="0">
                <a:latin typeface="Calibri"/>
                <a:cs typeface="Calibri"/>
              </a:rPr>
              <a:t>they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can  </a:t>
            </a:r>
            <a:r>
              <a:rPr sz="1200" dirty="0">
                <a:latin typeface="Calibri"/>
                <a:cs typeface="Calibri"/>
              </a:rPr>
              <a:t>flow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fill their </a:t>
            </a:r>
            <a:r>
              <a:rPr sz="1200" spc="-20" dirty="0">
                <a:latin typeface="Calibri"/>
                <a:cs typeface="Calibri"/>
              </a:rPr>
              <a:t>container. </a:t>
            </a:r>
            <a:r>
              <a:rPr sz="1200" dirty="0">
                <a:latin typeface="Calibri"/>
                <a:cs typeface="Calibri"/>
              </a:rPr>
              <a:t>This is </a:t>
            </a:r>
            <a:r>
              <a:rPr sz="1200" spc="-5" dirty="0">
                <a:latin typeface="Calibri"/>
                <a:cs typeface="Calibri"/>
              </a:rPr>
              <a:t>because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dirty="0">
                <a:latin typeface="Calibri"/>
                <a:cs typeface="Calibri"/>
              </a:rPr>
              <a:t>bonds </a:t>
            </a:r>
            <a:r>
              <a:rPr sz="1200" b="1" spc="-10" dirty="0">
                <a:latin typeface="Calibri"/>
                <a:cs typeface="Calibri"/>
              </a:rPr>
              <a:t>are  weaker</a:t>
            </a:r>
            <a:r>
              <a:rPr sz="1200" spc="-10" dirty="0">
                <a:latin typeface="Calibri"/>
                <a:cs typeface="Calibri"/>
              </a:rPr>
              <a:t>, </a:t>
            </a:r>
            <a:r>
              <a:rPr sz="1200" spc="-5" dirty="0">
                <a:latin typeface="Calibri"/>
                <a:cs typeface="Calibri"/>
              </a:rPr>
              <a:t>so </a:t>
            </a:r>
            <a:r>
              <a:rPr sz="1200" dirty="0">
                <a:latin typeface="Calibri"/>
                <a:cs typeface="Calibri"/>
              </a:rPr>
              <a:t>the particles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move. </a:t>
            </a:r>
            <a:r>
              <a:rPr sz="1200" spc="-20" dirty="0">
                <a:latin typeface="Calibri"/>
                <a:cs typeface="Calibri"/>
              </a:rPr>
              <a:t>However, </a:t>
            </a:r>
            <a:r>
              <a:rPr sz="1200" spc="-5" dirty="0">
                <a:latin typeface="Calibri"/>
                <a:cs typeface="Calibri"/>
              </a:rPr>
              <a:t>there </a:t>
            </a:r>
            <a:r>
              <a:rPr sz="1200" dirty="0">
                <a:latin typeface="Calibri"/>
                <a:cs typeface="Calibri"/>
              </a:rPr>
              <a:t>is a </a:t>
            </a:r>
            <a:r>
              <a:rPr sz="1200" spc="-10" dirty="0">
                <a:latin typeface="Calibri"/>
                <a:cs typeface="Calibri"/>
              </a:rPr>
              <a:t>fixed  </a:t>
            </a:r>
            <a:r>
              <a:rPr sz="1200" spc="-5" dirty="0">
                <a:latin typeface="Calibri"/>
                <a:cs typeface="Calibri"/>
              </a:rPr>
              <a:t>volume because </a:t>
            </a:r>
            <a:r>
              <a:rPr sz="1200" dirty="0">
                <a:latin typeface="Calibri"/>
                <a:cs typeface="Calibri"/>
              </a:rPr>
              <a:t>the particles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b="1" spc="-5" dirty="0">
                <a:latin typeface="Calibri"/>
                <a:cs typeface="Calibri"/>
              </a:rPr>
              <a:t>still </a:t>
            </a:r>
            <a:r>
              <a:rPr sz="1200" b="1" dirty="0">
                <a:latin typeface="Calibri"/>
                <a:cs typeface="Calibri"/>
              </a:rPr>
              <a:t>close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together.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91440" marR="401320">
              <a:lnSpc>
                <a:spcPts val="1300"/>
              </a:lnSpc>
            </a:pPr>
            <a:r>
              <a:rPr sz="1200" dirty="0">
                <a:latin typeface="Calibri"/>
                <a:cs typeface="Calibri"/>
              </a:rPr>
              <a:t>Gases </a:t>
            </a:r>
            <a:r>
              <a:rPr sz="1200" spc="-5" dirty="0">
                <a:latin typeface="Calibri"/>
                <a:cs typeface="Calibri"/>
              </a:rPr>
              <a:t>are not </a:t>
            </a:r>
            <a:r>
              <a:rPr sz="1200" dirty="0">
                <a:latin typeface="Calibri"/>
                <a:cs typeface="Calibri"/>
              </a:rPr>
              <a:t>rigid,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no </a:t>
            </a:r>
            <a:r>
              <a:rPr sz="1200" spc="-10" dirty="0">
                <a:latin typeface="Calibri"/>
                <a:cs typeface="Calibri"/>
              </a:rPr>
              <a:t>fixed </a:t>
            </a:r>
            <a:r>
              <a:rPr sz="1200" dirty="0">
                <a:latin typeface="Calibri"/>
                <a:cs typeface="Calibri"/>
              </a:rPr>
              <a:t>shape </a:t>
            </a:r>
            <a:r>
              <a:rPr sz="1200" spc="-5" dirty="0">
                <a:latin typeface="Calibri"/>
                <a:cs typeface="Calibri"/>
              </a:rPr>
              <a:t>or </a:t>
            </a:r>
            <a:r>
              <a:rPr sz="1200" spc="-10" dirty="0">
                <a:latin typeface="Calibri"/>
                <a:cs typeface="Calibri"/>
              </a:rPr>
              <a:t>fixed </a:t>
            </a:r>
            <a:r>
              <a:rPr sz="1200" spc="-5" dirty="0">
                <a:latin typeface="Calibri"/>
                <a:cs typeface="Calibri"/>
              </a:rPr>
              <a:t>volume  because there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b="1" dirty="0">
                <a:latin typeface="Calibri"/>
                <a:cs typeface="Calibri"/>
              </a:rPr>
              <a:t>so </a:t>
            </a:r>
            <a:r>
              <a:rPr sz="1200" b="1" spc="-5" dirty="0">
                <a:latin typeface="Calibri"/>
                <a:cs typeface="Calibri"/>
              </a:rPr>
              <a:t>much space </a:t>
            </a:r>
            <a:r>
              <a:rPr sz="1200" spc="-5" dirty="0">
                <a:latin typeface="Calibri"/>
                <a:cs typeface="Calibri"/>
              </a:rPr>
              <a:t>between </a:t>
            </a:r>
            <a:r>
              <a:rPr sz="1200" dirty="0">
                <a:latin typeface="Calibri"/>
                <a:cs typeface="Calibri"/>
              </a:rPr>
              <a:t>particles and the  bonds holding them </a:t>
            </a:r>
            <a:r>
              <a:rPr sz="1200" spc="-5" dirty="0">
                <a:latin typeface="Calibri"/>
                <a:cs typeface="Calibri"/>
              </a:rPr>
              <a:t>together are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broken.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44440" y="2563367"/>
            <a:ext cx="3890771" cy="1903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6058" y="2422398"/>
            <a:ext cx="4015740" cy="4331335"/>
          </a:xfrm>
          <a:custGeom>
            <a:avLst/>
            <a:gdLst/>
            <a:ahLst/>
            <a:cxnLst/>
            <a:rect l="l" t="t" r="r" b="b"/>
            <a:pathLst>
              <a:path w="4015740" h="4331334">
                <a:moveTo>
                  <a:pt x="0" y="4331208"/>
                </a:moveTo>
                <a:lnTo>
                  <a:pt x="4015740" y="4331208"/>
                </a:lnTo>
                <a:lnTo>
                  <a:pt x="4015740" y="0"/>
                </a:lnTo>
                <a:lnTo>
                  <a:pt x="0" y="0"/>
                </a:lnTo>
                <a:lnTo>
                  <a:pt x="0" y="4331208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27625" y="2445511"/>
            <a:ext cx="3825240" cy="1228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Compounds</a:t>
            </a:r>
            <a:endParaRPr sz="1200">
              <a:latin typeface="Calibri"/>
              <a:cs typeface="Calibri"/>
            </a:endParaRPr>
          </a:p>
          <a:p>
            <a:pPr marL="172085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200" spc="-5" dirty="0">
                <a:latin typeface="Calibri"/>
                <a:cs typeface="Calibri"/>
              </a:rPr>
              <a:t>Compounds are substances </a:t>
            </a:r>
            <a:r>
              <a:rPr sz="1200" dirty="0">
                <a:latin typeface="Calibri"/>
                <a:cs typeface="Calibri"/>
              </a:rPr>
              <a:t>made up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different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elements</a:t>
            </a:r>
            <a:endParaRPr sz="1200">
              <a:latin typeface="Calibri"/>
              <a:cs typeface="Calibri"/>
            </a:endParaRPr>
          </a:p>
          <a:p>
            <a:pPr marL="17208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which are chemically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bonded.</a:t>
            </a:r>
            <a:endParaRPr sz="1200">
              <a:latin typeface="Calibri"/>
              <a:cs typeface="Calibri"/>
            </a:endParaRPr>
          </a:p>
          <a:p>
            <a:pPr marL="172085" marR="563880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200" spc="-5" dirty="0">
                <a:latin typeface="Calibri"/>
                <a:cs typeface="Calibri"/>
              </a:rPr>
              <a:t>Compounds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formed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chemically reacting  </a:t>
            </a:r>
            <a:r>
              <a:rPr sz="1200" dirty="0">
                <a:latin typeface="Calibri"/>
                <a:cs typeface="Calibri"/>
              </a:rPr>
              <a:t>elements </a:t>
            </a:r>
            <a:r>
              <a:rPr sz="1200" spc="-5" dirty="0">
                <a:latin typeface="Calibri"/>
                <a:cs typeface="Calibri"/>
              </a:rPr>
              <a:t>together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e.g.:</a:t>
            </a:r>
            <a:endParaRPr sz="1200">
              <a:latin typeface="Calibri"/>
              <a:cs typeface="Calibri"/>
            </a:endParaRPr>
          </a:p>
          <a:p>
            <a:pPr marL="8255" algn="ctr">
              <a:lnSpc>
                <a:spcPct val="100000"/>
              </a:lnSpc>
              <a:spcBef>
                <a:spcPts val="590"/>
              </a:spcBef>
            </a:pPr>
            <a:r>
              <a:rPr sz="1400" spc="-5" dirty="0">
                <a:latin typeface="Calibri"/>
                <a:cs typeface="Calibri"/>
              </a:rPr>
              <a:t>Magnesium </a:t>
            </a:r>
            <a:r>
              <a:rPr sz="1400" dirty="0">
                <a:latin typeface="Calibri"/>
                <a:cs typeface="Calibri"/>
              </a:rPr>
              <a:t>+ </a:t>
            </a:r>
            <a:r>
              <a:rPr sz="1400" spc="-10" dirty="0">
                <a:latin typeface="Calibri"/>
                <a:cs typeface="Calibri"/>
              </a:rPr>
              <a:t>oxygen </a:t>
            </a:r>
            <a:r>
              <a:rPr sz="1400" spc="1355" dirty="0">
                <a:latin typeface="Wingdings"/>
                <a:cs typeface="Wingdings"/>
              </a:rPr>
              <a:t>→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magnesium </a:t>
            </a:r>
            <a:r>
              <a:rPr sz="1400" spc="-10" dirty="0">
                <a:latin typeface="Calibri"/>
                <a:cs typeface="Calibri"/>
              </a:rPr>
              <a:t>oxide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7625" y="3832605"/>
            <a:ext cx="381127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marR="5080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2720" algn="l"/>
              </a:tabLst>
            </a:pPr>
            <a:r>
              <a:rPr sz="1200" spc="-5" dirty="0">
                <a:latin typeface="Calibri"/>
                <a:cs typeface="Calibri"/>
              </a:rPr>
              <a:t>Often,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compound formed </a:t>
            </a:r>
            <a:r>
              <a:rPr sz="1200" dirty="0">
                <a:latin typeface="Calibri"/>
                <a:cs typeface="Calibri"/>
              </a:rPr>
              <a:t>has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spc="-5" dirty="0">
                <a:latin typeface="Calibri"/>
                <a:cs typeface="Calibri"/>
              </a:rPr>
              <a:t>properties to  </a:t>
            </a:r>
            <a:r>
              <a:rPr sz="1200" dirty="0">
                <a:latin typeface="Calibri"/>
                <a:cs typeface="Calibri"/>
              </a:rPr>
              <a:t>the elements </a:t>
            </a:r>
            <a:r>
              <a:rPr sz="1200" spc="-5" dirty="0">
                <a:latin typeface="Calibri"/>
                <a:cs typeface="Calibri"/>
              </a:rPr>
              <a:t>that </a:t>
            </a:r>
            <a:r>
              <a:rPr sz="1200" spc="-10" dirty="0">
                <a:latin typeface="Calibri"/>
                <a:cs typeface="Calibri"/>
              </a:rPr>
              <a:t>make </a:t>
            </a:r>
            <a:r>
              <a:rPr sz="1200" dirty="0">
                <a:latin typeface="Calibri"/>
                <a:cs typeface="Calibri"/>
              </a:rPr>
              <a:t>it. E.g. magnesium is a </a:t>
            </a:r>
            <a:r>
              <a:rPr sz="1200" spc="-5" dirty="0">
                <a:latin typeface="Calibri"/>
                <a:cs typeface="Calibri"/>
              </a:rPr>
              <a:t>shiny  metal, </a:t>
            </a:r>
            <a:r>
              <a:rPr sz="1200" spc="-15" dirty="0">
                <a:latin typeface="Calibri"/>
                <a:cs typeface="Calibri"/>
              </a:rPr>
              <a:t>oxygen </a:t>
            </a:r>
            <a:r>
              <a:rPr sz="1200" dirty="0">
                <a:latin typeface="Calibri"/>
                <a:cs typeface="Calibri"/>
              </a:rPr>
              <a:t>is a </a:t>
            </a:r>
            <a:r>
              <a:rPr sz="1200" spc="-5" dirty="0">
                <a:latin typeface="Calibri"/>
                <a:cs typeface="Calibri"/>
              </a:rPr>
              <a:t>colourless </a:t>
            </a:r>
            <a:r>
              <a:rPr sz="1200" spc="-10" dirty="0">
                <a:latin typeface="Calibri"/>
                <a:cs typeface="Calibri"/>
              </a:rPr>
              <a:t>gas </a:t>
            </a:r>
            <a:r>
              <a:rPr sz="1200" dirty="0">
                <a:latin typeface="Calibri"/>
                <a:cs typeface="Calibri"/>
              </a:rPr>
              <a:t>and magnesium </a:t>
            </a:r>
            <a:r>
              <a:rPr sz="1200" spc="-5" dirty="0">
                <a:latin typeface="Calibri"/>
                <a:cs typeface="Calibri"/>
              </a:rPr>
              <a:t>oxide </a:t>
            </a:r>
            <a:r>
              <a:rPr sz="1200" dirty="0">
                <a:latin typeface="Calibri"/>
                <a:cs typeface="Calibri"/>
              </a:rPr>
              <a:t>is a  </a:t>
            </a:r>
            <a:r>
              <a:rPr sz="1200" spc="-5" dirty="0">
                <a:latin typeface="Calibri"/>
                <a:cs typeface="Calibri"/>
              </a:rPr>
              <a:t>white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powder</a:t>
            </a:r>
            <a:endParaRPr sz="1200">
              <a:latin typeface="Calibri"/>
              <a:cs typeface="Calibri"/>
            </a:endParaRPr>
          </a:p>
          <a:p>
            <a:pPr marL="172085" marR="334645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order to </a:t>
            </a:r>
            <a:r>
              <a:rPr sz="1200" spc="-10" dirty="0">
                <a:latin typeface="Calibri"/>
                <a:cs typeface="Calibri"/>
              </a:rPr>
              <a:t>separate </a:t>
            </a:r>
            <a:r>
              <a:rPr sz="1200" dirty="0">
                <a:latin typeface="Calibri"/>
                <a:cs typeface="Calibri"/>
              </a:rPr>
              <a:t>the elements in a </a:t>
            </a:r>
            <a:r>
              <a:rPr sz="1200" spc="-5" dirty="0">
                <a:latin typeface="Calibri"/>
                <a:cs typeface="Calibri"/>
              </a:rPr>
              <a:t>compound </a:t>
            </a:r>
            <a:r>
              <a:rPr sz="1200" spc="-10" dirty="0">
                <a:latin typeface="Calibri"/>
                <a:cs typeface="Calibri"/>
              </a:rPr>
              <a:t>you  </a:t>
            </a:r>
            <a:r>
              <a:rPr sz="1200" spc="-5" dirty="0">
                <a:latin typeface="Calibri"/>
                <a:cs typeface="Calibri"/>
              </a:rPr>
              <a:t>would </a:t>
            </a:r>
            <a:r>
              <a:rPr sz="1200" dirty="0">
                <a:latin typeface="Calibri"/>
                <a:cs typeface="Calibri"/>
              </a:rPr>
              <a:t>need </a:t>
            </a:r>
            <a:r>
              <a:rPr sz="1200" spc="-5" dirty="0">
                <a:latin typeface="Calibri"/>
                <a:cs typeface="Calibri"/>
              </a:rPr>
              <a:t>to carry </a:t>
            </a:r>
            <a:r>
              <a:rPr sz="1200" dirty="0">
                <a:latin typeface="Calibri"/>
                <a:cs typeface="Calibri"/>
              </a:rPr>
              <a:t>out another </a:t>
            </a:r>
            <a:r>
              <a:rPr sz="1200" spc="-5" dirty="0">
                <a:latin typeface="Calibri"/>
                <a:cs typeface="Calibri"/>
              </a:rPr>
              <a:t>chemical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reaction.</a:t>
            </a:r>
            <a:endParaRPr sz="1200">
              <a:latin typeface="Calibri"/>
              <a:cs typeface="Calibri"/>
            </a:endParaRPr>
          </a:p>
          <a:p>
            <a:pPr marL="172085" marR="116839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200" spc="-5" dirty="0">
                <a:latin typeface="Calibri"/>
                <a:cs typeface="Calibri"/>
              </a:rPr>
              <a:t>Compounds are still pure because, </a:t>
            </a:r>
            <a:r>
              <a:rPr sz="1200" dirty="0">
                <a:latin typeface="Calibri"/>
                <a:cs typeface="Calibri"/>
              </a:rPr>
              <a:t>although </a:t>
            </a:r>
            <a:r>
              <a:rPr sz="1200" spc="-5" dirty="0">
                <a:latin typeface="Calibri"/>
                <a:cs typeface="Calibri"/>
              </a:rPr>
              <a:t>they </a:t>
            </a:r>
            <a:r>
              <a:rPr sz="1200" spc="-10" dirty="0">
                <a:latin typeface="Calibri"/>
                <a:cs typeface="Calibri"/>
              </a:rPr>
              <a:t>contain  different atoms, </a:t>
            </a:r>
            <a:r>
              <a:rPr sz="1200" spc="-5" dirty="0">
                <a:latin typeface="Calibri"/>
                <a:cs typeface="Calibri"/>
              </a:rPr>
              <a:t>those </a:t>
            </a:r>
            <a:r>
              <a:rPr sz="1200" spc="-10" dirty="0">
                <a:latin typeface="Calibri"/>
                <a:cs typeface="Calibri"/>
              </a:rPr>
              <a:t>atoms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bonded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make </a:t>
            </a:r>
            <a:r>
              <a:rPr sz="1200" b="1" dirty="0">
                <a:latin typeface="Calibri"/>
                <a:cs typeface="Calibri"/>
              </a:rPr>
              <a:t>one  particle</a:t>
            </a:r>
            <a:endParaRPr sz="1200">
              <a:latin typeface="Calibri"/>
              <a:cs typeface="Calibri"/>
            </a:endParaRPr>
          </a:p>
          <a:p>
            <a:pPr marL="172085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200" spc="-5" dirty="0">
                <a:latin typeface="Calibri"/>
                <a:cs typeface="Calibri"/>
              </a:rPr>
              <a:t>Examples of compounds are:</a:t>
            </a:r>
            <a:endParaRPr sz="1200">
              <a:latin typeface="Calibri"/>
              <a:cs typeface="Calibri"/>
            </a:endParaRPr>
          </a:p>
          <a:p>
            <a:pPr marL="632460" lvl="1" indent="-175260">
              <a:lnSpc>
                <a:spcPct val="100000"/>
              </a:lnSpc>
              <a:buFont typeface="Courier New"/>
              <a:buChar char="o"/>
              <a:tabLst>
                <a:tab pos="629920" algn="l"/>
              </a:tabLst>
            </a:pPr>
            <a:r>
              <a:rPr sz="1200" spc="-5" dirty="0">
                <a:latin typeface="Calibri"/>
                <a:cs typeface="Calibri"/>
              </a:rPr>
              <a:t>Carbon dioxide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(CO</a:t>
            </a:r>
            <a:r>
              <a:rPr sz="1200" spc="-7" baseline="-20833" dirty="0">
                <a:latin typeface="Calibri"/>
                <a:cs typeface="Calibri"/>
              </a:rPr>
              <a:t>2</a:t>
            </a:r>
            <a:r>
              <a:rPr sz="1200" spc="-5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632460" lvl="1" indent="-175260">
              <a:lnSpc>
                <a:spcPct val="100000"/>
              </a:lnSpc>
              <a:buFont typeface="Courier New"/>
              <a:buChar char="o"/>
              <a:tabLst>
                <a:tab pos="629920" algn="l"/>
              </a:tabLst>
            </a:pPr>
            <a:r>
              <a:rPr sz="1200" spc="-15" dirty="0">
                <a:latin typeface="Calibri"/>
                <a:cs typeface="Calibri"/>
              </a:rPr>
              <a:t>Water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(H</a:t>
            </a:r>
            <a:r>
              <a:rPr sz="1200" spc="-7" baseline="-20833" dirty="0">
                <a:latin typeface="Calibri"/>
                <a:cs typeface="Calibri"/>
              </a:rPr>
              <a:t>2</a:t>
            </a:r>
            <a:r>
              <a:rPr sz="1200" spc="-5" dirty="0">
                <a:latin typeface="Calibri"/>
                <a:cs typeface="Calibri"/>
              </a:rPr>
              <a:t>0)</a:t>
            </a:r>
            <a:endParaRPr sz="1200">
              <a:latin typeface="Calibri"/>
              <a:cs typeface="Calibri"/>
            </a:endParaRPr>
          </a:p>
          <a:p>
            <a:pPr marL="632460" marR="1702435" lvl="1" indent="-175260">
              <a:lnSpc>
                <a:spcPct val="100000"/>
              </a:lnSpc>
              <a:buFont typeface="Courier New"/>
              <a:buChar char="o"/>
              <a:tabLst>
                <a:tab pos="629920" algn="l"/>
              </a:tabLst>
            </a:pPr>
            <a:r>
              <a:rPr sz="1200" spc="-5" dirty="0">
                <a:latin typeface="Calibri"/>
                <a:cs typeface="Calibri"/>
              </a:rPr>
              <a:t>Anything </a:t>
            </a:r>
            <a:r>
              <a:rPr sz="1200" dirty="0">
                <a:latin typeface="Calibri"/>
                <a:cs typeface="Calibri"/>
              </a:rPr>
              <a:t>else </a:t>
            </a:r>
            <a:r>
              <a:rPr sz="1200" spc="-5" dirty="0">
                <a:latin typeface="Calibri"/>
                <a:cs typeface="Calibri"/>
              </a:rPr>
              <a:t>that </a:t>
            </a:r>
            <a:r>
              <a:rPr sz="1200" dirty="0">
                <a:latin typeface="Calibri"/>
                <a:cs typeface="Calibri"/>
              </a:rPr>
              <a:t>has  </a:t>
            </a:r>
            <a:r>
              <a:rPr sz="1200" spc="-5" dirty="0">
                <a:latin typeface="Calibri"/>
                <a:cs typeface="Calibri"/>
              </a:rPr>
              <a:t>more </a:t>
            </a:r>
            <a:r>
              <a:rPr sz="1200" dirty="0">
                <a:latin typeface="Calibri"/>
                <a:cs typeface="Calibri"/>
              </a:rPr>
              <a:t>than one</a:t>
            </a:r>
            <a:r>
              <a:rPr sz="1200" spc="-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element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30978" y="110236"/>
          <a:ext cx="3978910" cy="2232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Pure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708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material that is made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only one</a:t>
                      </a:r>
                      <a:r>
                        <a:rPr sz="1100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type  of particle i.e. elements or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compounds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Impure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2097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material that made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more than</a:t>
                      </a:r>
                      <a:r>
                        <a:rPr sz="11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one  type of particle i.e. mixtures (covered in  Topic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09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Element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Substances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made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one type of</a:t>
                      </a:r>
                      <a:r>
                        <a:rPr sz="11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atom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63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Compounds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670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Substances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made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different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elements  which are chemically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bonded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9634" y="1341882"/>
            <a:ext cx="4785360" cy="316992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Pure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Substances</a:t>
            </a:r>
            <a:endParaRPr sz="1200">
              <a:latin typeface="Calibri"/>
              <a:cs typeface="Calibri"/>
            </a:endParaRPr>
          </a:p>
          <a:p>
            <a:pPr marL="90170" marR="19812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substance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pure </a:t>
            </a:r>
            <a:r>
              <a:rPr sz="1200" dirty="0">
                <a:latin typeface="Calibri"/>
                <a:cs typeface="Calibri"/>
              </a:rPr>
              <a:t>if it only has </a:t>
            </a:r>
            <a:r>
              <a:rPr sz="1200" b="1" dirty="0">
                <a:latin typeface="Calibri"/>
                <a:cs typeface="Calibri"/>
              </a:rPr>
              <a:t>one type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particle in it e.g. </a:t>
            </a:r>
            <a:r>
              <a:rPr sz="1200" spc="-5" dirty="0">
                <a:latin typeface="Calibri"/>
                <a:cs typeface="Calibri"/>
              </a:rPr>
              <a:t>just </a:t>
            </a:r>
            <a:r>
              <a:rPr sz="1200" dirty="0">
                <a:latin typeface="Calibri"/>
                <a:cs typeface="Calibri"/>
              </a:rPr>
              <a:t>helium  </a:t>
            </a:r>
            <a:r>
              <a:rPr sz="1200" spc="-10" dirty="0">
                <a:latin typeface="Calibri"/>
                <a:cs typeface="Calibri"/>
              </a:rPr>
              <a:t>atoms </a:t>
            </a:r>
            <a:r>
              <a:rPr sz="1200" spc="-5" dirty="0">
                <a:latin typeface="Calibri"/>
                <a:cs typeface="Calibri"/>
              </a:rPr>
              <a:t>or just carbon dioxide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molecules.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Impure Substances</a:t>
            </a:r>
            <a:endParaRPr sz="12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Impure materials are mixtures of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dirty="0">
                <a:latin typeface="Calibri"/>
                <a:cs typeface="Calibri"/>
              </a:rPr>
              <a:t>types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particle </a:t>
            </a:r>
            <a:r>
              <a:rPr sz="1200" spc="-10" dirty="0">
                <a:latin typeface="Calibri"/>
                <a:cs typeface="Calibri"/>
              </a:rPr>
              <a:t>(covered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more</a:t>
            </a:r>
            <a:endParaRPr sz="12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spc="-25" dirty="0">
                <a:latin typeface="Calibri"/>
                <a:cs typeface="Calibri"/>
              </a:rPr>
              <a:t>Topic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7).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934" y="751094"/>
            <a:ext cx="4785360" cy="506549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495300">
              <a:lnSpc>
                <a:spcPct val="100000"/>
              </a:lnSpc>
              <a:spcBef>
                <a:spcPts val="590"/>
              </a:spcBef>
            </a:pPr>
            <a:r>
              <a:rPr sz="1400" spc="-35" dirty="0"/>
              <a:t>Year </a:t>
            </a:r>
            <a:r>
              <a:rPr sz="1400" spc="-130" dirty="0"/>
              <a:t>7 </a:t>
            </a:r>
            <a:r>
              <a:rPr sz="1400" spc="-80" dirty="0"/>
              <a:t>Chemistry </a:t>
            </a:r>
            <a:r>
              <a:rPr sz="1400" spc="-75" dirty="0"/>
              <a:t>Knowledge </a:t>
            </a:r>
            <a:r>
              <a:rPr sz="1400" spc="-70" dirty="0" err="1"/>
              <a:t>Organiser</a:t>
            </a:r>
            <a:r>
              <a:rPr sz="1400" spc="-70" dirty="0"/>
              <a:t> </a:t>
            </a:r>
            <a:r>
              <a:rPr sz="1400" spc="95" dirty="0" smtClean="0"/>
              <a:t>–</a:t>
            </a:r>
            <a:r>
              <a:rPr lang="en-GB" sz="1400" spc="95" dirty="0" smtClean="0"/>
              <a:t> Elements and Compounds</a:t>
            </a:r>
            <a:endParaRPr sz="1400" spc="-80" dirty="0"/>
          </a:p>
        </p:txBody>
      </p:sp>
      <p:sp>
        <p:nvSpPr>
          <p:cNvPr id="8" name="object 8"/>
          <p:cNvSpPr/>
          <p:nvPr/>
        </p:nvSpPr>
        <p:spPr>
          <a:xfrm>
            <a:off x="2017776" y="3497579"/>
            <a:ext cx="992123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7107" y="3491484"/>
            <a:ext cx="1009015" cy="911860"/>
          </a:xfrm>
          <a:custGeom>
            <a:avLst/>
            <a:gdLst/>
            <a:ahLst/>
            <a:cxnLst/>
            <a:rect l="l" t="t" r="r" b="b"/>
            <a:pathLst>
              <a:path w="1009014" h="911860">
                <a:moveTo>
                  <a:pt x="0" y="911351"/>
                </a:moveTo>
                <a:lnTo>
                  <a:pt x="1008888" y="911351"/>
                </a:lnTo>
                <a:lnTo>
                  <a:pt x="1008888" y="0"/>
                </a:lnTo>
                <a:lnTo>
                  <a:pt x="0" y="0"/>
                </a:lnTo>
                <a:lnTo>
                  <a:pt x="0" y="91135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7791" y="2070444"/>
            <a:ext cx="750339" cy="777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4503" y="2004060"/>
            <a:ext cx="1010919" cy="909955"/>
          </a:xfrm>
          <a:custGeom>
            <a:avLst/>
            <a:gdLst/>
            <a:ahLst/>
            <a:cxnLst/>
            <a:rect l="l" t="t" r="r" b="b"/>
            <a:pathLst>
              <a:path w="1010919" h="909955">
                <a:moveTo>
                  <a:pt x="0" y="909827"/>
                </a:moveTo>
                <a:lnTo>
                  <a:pt x="1010411" y="909827"/>
                </a:lnTo>
                <a:lnTo>
                  <a:pt x="1010411" y="0"/>
                </a:lnTo>
                <a:lnTo>
                  <a:pt x="0" y="0"/>
                </a:lnTo>
                <a:lnTo>
                  <a:pt x="0" y="909827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4553" y="2118895"/>
            <a:ext cx="1065799" cy="74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66060" y="2066544"/>
            <a:ext cx="1283335" cy="858519"/>
          </a:xfrm>
          <a:custGeom>
            <a:avLst/>
            <a:gdLst/>
            <a:ahLst/>
            <a:cxnLst/>
            <a:rect l="l" t="t" r="r" b="b"/>
            <a:pathLst>
              <a:path w="1283335" h="858519">
                <a:moveTo>
                  <a:pt x="0" y="858012"/>
                </a:moveTo>
                <a:lnTo>
                  <a:pt x="1283208" y="858012"/>
                </a:lnTo>
                <a:lnTo>
                  <a:pt x="1283208" y="0"/>
                </a:lnTo>
                <a:lnTo>
                  <a:pt x="0" y="0"/>
                </a:lnTo>
                <a:lnTo>
                  <a:pt x="0" y="85801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9634" y="4584953"/>
            <a:ext cx="4785360" cy="216916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Elements</a:t>
            </a:r>
            <a:endParaRPr sz="12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Elements are substances </a:t>
            </a:r>
            <a:r>
              <a:rPr sz="1200" dirty="0">
                <a:latin typeface="Calibri"/>
                <a:cs typeface="Calibri"/>
              </a:rPr>
              <a:t>made up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one type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atom.</a:t>
            </a:r>
            <a:endParaRPr sz="12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All 118 elements </a:t>
            </a:r>
            <a:r>
              <a:rPr sz="1200" spc="-5" dirty="0">
                <a:latin typeface="Calibri"/>
                <a:cs typeface="Calibri"/>
              </a:rPr>
              <a:t>are found listed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Periodic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Table.</a:t>
            </a:r>
            <a:endParaRPr sz="12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atoms </a:t>
            </a:r>
            <a:r>
              <a:rPr sz="1200" dirty="0">
                <a:latin typeface="Calibri"/>
                <a:cs typeface="Calibri"/>
              </a:rPr>
              <a:t>in an element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either be </a:t>
            </a:r>
            <a:r>
              <a:rPr sz="1200" spc="-5" dirty="0">
                <a:latin typeface="Calibri"/>
                <a:cs typeface="Calibri"/>
              </a:rPr>
              <a:t>single, or </a:t>
            </a:r>
            <a:r>
              <a:rPr sz="1200" spc="-10" dirty="0">
                <a:latin typeface="Calibri"/>
                <a:cs typeface="Calibri"/>
              </a:rPr>
              <a:t>go </a:t>
            </a:r>
            <a:r>
              <a:rPr sz="1200" spc="-5" dirty="0">
                <a:latin typeface="Calibri"/>
                <a:cs typeface="Calibri"/>
              </a:rPr>
              <a:t>around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pairs.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endParaRPr sz="120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doesn’t </a:t>
            </a:r>
            <a:r>
              <a:rPr sz="1200" spc="-20" dirty="0">
                <a:latin typeface="Calibri"/>
                <a:cs typeface="Calibri"/>
              </a:rPr>
              <a:t>matter, </a:t>
            </a:r>
            <a:r>
              <a:rPr sz="1200" dirty="0">
                <a:latin typeface="Calibri"/>
                <a:cs typeface="Calibri"/>
              </a:rPr>
              <a:t>as long as the </a:t>
            </a:r>
            <a:r>
              <a:rPr sz="1200" spc="-10" dirty="0">
                <a:latin typeface="Calibri"/>
                <a:cs typeface="Calibri"/>
              </a:rPr>
              <a:t>atoms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same.</a:t>
            </a:r>
            <a:endParaRPr sz="12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Elements that </a:t>
            </a:r>
            <a:r>
              <a:rPr sz="1200" spc="-10" dirty="0">
                <a:latin typeface="Calibri"/>
                <a:cs typeface="Calibri"/>
              </a:rPr>
              <a:t>go </a:t>
            </a:r>
            <a:r>
              <a:rPr sz="1200" spc="-5" dirty="0">
                <a:latin typeface="Calibri"/>
                <a:cs typeface="Calibri"/>
              </a:rPr>
              <a:t>around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pairs are called diatomic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elements.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4211" y="5736335"/>
            <a:ext cx="1333500" cy="9555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2155" y="5747711"/>
            <a:ext cx="1331975" cy="9327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72328" y="3619627"/>
            <a:ext cx="1434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14705" algn="l"/>
              </a:tabLst>
            </a:pPr>
            <a:r>
              <a:rPr sz="1200" spc="-5" dirty="0">
                <a:latin typeface="Calibri"/>
                <a:cs typeface="Calibri"/>
              </a:rPr>
              <a:t>(Element)	</a:t>
            </a:r>
            <a:r>
              <a:rPr sz="1800" spc="-7" baseline="4629" dirty="0">
                <a:latin typeface="Calibri"/>
                <a:cs typeface="Calibri"/>
              </a:rPr>
              <a:t>(Element)</a:t>
            </a:r>
            <a:endParaRPr sz="1800" baseline="4629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16952" y="3597351"/>
            <a:ext cx="7918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(Compound)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62325" y="5467534"/>
            <a:ext cx="1673477" cy="1177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oup 20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0455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5" y="4100321"/>
            <a:ext cx="8938260" cy="2624455"/>
          </a:xfrm>
          <a:custGeom>
            <a:avLst/>
            <a:gdLst/>
            <a:ahLst/>
            <a:cxnLst/>
            <a:rect l="l" t="t" r="r" b="b"/>
            <a:pathLst>
              <a:path w="8938260" h="2624454">
                <a:moveTo>
                  <a:pt x="0" y="2624328"/>
                </a:moveTo>
                <a:lnTo>
                  <a:pt x="8938260" y="2624328"/>
                </a:lnTo>
                <a:lnTo>
                  <a:pt x="8938260" y="0"/>
                </a:lnTo>
                <a:lnTo>
                  <a:pt x="0" y="0"/>
                </a:lnTo>
                <a:lnTo>
                  <a:pt x="0" y="2624328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2138" y="4121277"/>
            <a:ext cx="875411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Conservation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Mass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In both </a:t>
            </a:r>
            <a:r>
              <a:rPr sz="1200" spc="-5" dirty="0">
                <a:latin typeface="Calibri"/>
                <a:cs typeface="Calibri"/>
              </a:rPr>
              <a:t>chemical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physical </a:t>
            </a:r>
            <a:r>
              <a:rPr sz="1200" spc="-5" dirty="0">
                <a:latin typeface="Calibri"/>
                <a:cs typeface="Calibri"/>
              </a:rPr>
              <a:t>changes, </a:t>
            </a:r>
            <a:r>
              <a:rPr sz="1200" dirty="0">
                <a:latin typeface="Calibri"/>
                <a:cs typeface="Calibri"/>
              </a:rPr>
              <a:t>mass is </a:t>
            </a:r>
            <a:r>
              <a:rPr sz="1200" spc="-5" dirty="0">
                <a:latin typeface="Calibri"/>
                <a:cs typeface="Calibri"/>
              </a:rPr>
              <a:t>conserved. </a:t>
            </a:r>
            <a:r>
              <a:rPr sz="1200" dirty="0">
                <a:latin typeface="Calibri"/>
                <a:cs typeface="Calibri"/>
              </a:rPr>
              <a:t>This means </a:t>
            </a:r>
            <a:r>
              <a:rPr sz="1200" spc="-5" dirty="0">
                <a:latin typeface="Calibri"/>
                <a:cs typeface="Calibri"/>
              </a:rPr>
              <a:t>that </a:t>
            </a:r>
            <a:r>
              <a:rPr sz="1200" dirty="0">
                <a:latin typeface="Calibri"/>
                <a:cs typeface="Calibri"/>
              </a:rPr>
              <a:t>the mass </a:t>
            </a:r>
            <a:r>
              <a:rPr sz="1200" spc="-10" dirty="0">
                <a:latin typeface="Calibri"/>
                <a:cs typeface="Calibri"/>
              </a:rPr>
              <a:t>we </a:t>
            </a:r>
            <a:r>
              <a:rPr sz="1200" spc="-5" dirty="0">
                <a:latin typeface="Calibri"/>
                <a:cs typeface="Calibri"/>
              </a:rPr>
              <a:t>start with must </a:t>
            </a:r>
            <a:r>
              <a:rPr sz="1200" dirty="0">
                <a:latin typeface="Calibri"/>
                <a:cs typeface="Calibri"/>
              </a:rPr>
              <a:t>be the </a:t>
            </a:r>
            <a:r>
              <a:rPr sz="1200" spc="-5" dirty="0">
                <a:latin typeface="Calibri"/>
                <a:cs typeface="Calibri"/>
              </a:rPr>
              <a:t>same </a:t>
            </a:r>
            <a:r>
              <a:rPr sz="1200" dirty="0">
                <a:latin typeface="Calibri"/>
                <a:cs typeface="Calibri"/>
              </a:rPr>
              <a:t>as the mass </a:t>
            </a:r>
            <a:r>
              <a:rPr sz="1200" spc="-5" dirty="0">
                <a:latin typeface="Calibri"/>
                <a:cs typeface="Calibri"/>
              </a:rPr>
              <a:t>that </a:t>
            </a:r>
            <a:r>
              <a:rPr sz="1200" spc="-10" dirty="0">
                <a:latin typeface="Calibri"/>
                <a:cs typeface="Calibri"/>
              </a:rPr>
              <a:t>we </a:t>
            </a:r>
            <a:r>
              <a:rPr sz="1200" dirty="0">
                <a:latin typeface="Calibri"/>
                <a:cs typeface="Calibri"/>
              </a:rPr>
              <a:t>end  </a:t>
            </a:r>
            <a:r>
              <a:rPr sz="1200" spc="-5" dirty="0">
                <a:latin typeface="Calibri"/>
                <a:cs typeface="Calibri"/>
              </a:rPr>
              <a:t>with. </a:t>
            </a:r>
            <a:r>
              <a:rPr sz="1200" b="1" spc="-35" dirty="0">
                <a:latin typeface="Calibri"/>
                <a:cs typeface="Calibri"/>
              </a:rPr>
              <a:t>You </a:t>
            </a:r>
            <a:r>
              <a:rPr sz="1200" b="1" spc="-5" dirty="0">
                <a:latin typeface="Calibri"/>
                <a:cs typeface="Calibri"/>
              </a:rPr>
              <a:t>cannot </a:t>
            </a:r>
            <a:r>
              <a:rPr sz="1200" b="1" spc="-15" dirty="0">
                <a:latin typeface="Calibri"/>
                <a:cs typeface="Calibri"/>
              </a:rPr>
              <a:t>make </a:t>
            </a:r>
            <a:r>
              <a:rPr sz="1200" b="1" dirty="0">
                <a:latin typeface="Calibri"/>
                <a:cs typeface="Calibri"/>
              </a:rPr>
              <a:t>or </a:t>
            </a:r>
            <a:r>
              <a:rPr sz="1200" b="1" spc="-5" dirty="0">
                <a:latin typeface="Calibri"/>
                <a:cs typeface="Calibri"/>
              </a:rPr>
              <a:t>destroy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atoms.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Example </a:t>
            </a:r>
            <a:r>
              <a:rPr sz="1200" b="1" dirty="0">
                <a:latin typeface="Calibri"/>
                <a:cs typeface="Calibri"/>
              </a:rPr>
              <a:t>of a </a:t>
            </a:r>
            <a:r>
              <a:rPr sz="1200" b="1" spc="-10" dirty="0">
                <a:latin typeface="Calibri"/>
                <a:cs typeface="Calibri"/>
              </a:rPr>
              <a:t>physical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change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2700" marR="422656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If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start with </a:t>
            </a:r>
            <a:r>
              <a:rPr sz="1200" dirty="0">
                <a:latin typeface="Calibri"/>
                <a:cs typeface="Calibri"/>
              </a:rPr>
              <a:t>10 </a:t>
            </a:r>
            <a:r>
              <a:rPr sz="1200" spc="-5" dirty="0">
                <a:latin typeface="Calibri"/>
                <a:cs typeface="Calibri"/>
              </a:rPr>
              <a:t>grams of ice,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melt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make </a:t>
            </a:r>
            <a:r>
              <a:rPr sz="1200" dirty="0">
                <a:latin typeface="Calibri"/>
                <a:cs typeface="Calibri"/>
              </a:rPr>
              <a:t>10 </a:t>
            </a:r>
            <a:r>
              <a:rPr sz="1200" spc="-5" dirty="0">
                <a:latin typeface="Calibri"/>
                <a:cs typeface="Calibri"/>
              </a:rPr>
              <a:t>grams of </a:t>
            </a:r>
            <a:r>
              <a:rPr sz="1200" spc="-10" dirty="0">
                <a:latin typeface="Calibri"/>
                <a:cs typeface="Calibri"/>
              </a:rPr>
              <a:t>water  </a:t>
            </a:r>
            <a:r>
              <a:rPr sz="1200" spc="-5" dirty="0">
                <a:latin typeface="Calibri"/>
                <a:cs typeface="Calibri"/>
              </a:rPr>
              <a:t>which would </a:t>
            </a:r>
            <a:r>
              <a:rPr sz="1200" spc="-10" dirty="0">
                <a:latin typeface="Calibri"/>
                <a:cs typeface="Calibri"/>
              </a:rPr>
              <a:t>evaporate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make </a:t>
            </a:r>
            <a:r>
              <a:rPr sz="1200" dirty="0">
                <a:latin typeface="Calibri"/>
                <a:cs typeface="Calibri"/>
              </a:rPr>
              <a:t>10 </a:t>
            </a:r>
            <a:r>
              <a:rPr sz="1200" spc="-5" dirty="0">
                <a:latin typeface="Calibri"/>
                <a:cs typeface="Calibri"/>
              </a:rPr>
              <a:t>grams of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steam: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138" y="5767527"/>
            <a:ext cx="1957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Example </a:t>
            </a:r>
            <a:r>
              <a:rPr sz="1200" b="1" dirty="0">
                <a:latin typeface="Calibri"/>
                <a:cs typeface="Calibri"/>
              </a:rPr>
              <a:t>of a </a:t>
            </a:r>
            <a:r>
              <a:rPr sz="1200" b="1" spc="-5" dirty="0">
                <a:latin typeface="Calibri"/>
                <a:cs typeface="Calibri"/>
              </a:rPr>
              <a:t>chemical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change: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5" y="684979"/>
            <a:ext cx="4311650" cy="478977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90170" marR="548640">
              <a:lnSpc>
                <a:spcPct val="100000"/>
              </a:lnSpc>
              <a:spcBef>
                <a:spcPts val="375"/>
              </a:spcBef>
            </a:pP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sz="1400" b="1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 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Chemistry Knowledge </a:t>
            </a:r>
            <a:r>
              <a:rPr sz="1400" b="1" u="sng" spc="-5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4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13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1400" b="1" u="sng" spc="-5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14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Chemical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Reactions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451096" y="127762"/>
          <a:ext cx="4551045" cy="1946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3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Definition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67">
                <a:tc>
                  <a:txBody>
                    <a:bodyPr/>
                    <a:lstStyle/>
                    <a:p>
                      <a:pPr marL="84455" marR="452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hy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al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change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711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physical change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means 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change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the physical state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 a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substance for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example whether it is 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solid liquid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5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gas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84455" marR="3886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Chem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change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578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 chemical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change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involves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the breaking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forming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bonds.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 new chemical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(product)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is formed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afterwards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554">
                <a:tc>
                  <a:txBody>
                    <a:bodyPr/>
                    <a:lstStyle/>
                    <a:p>
                      <a:pPr marL="84455" marR="1676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erva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n  of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mass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958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Matter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involved in 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physical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or chemical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change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the same  before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and after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change.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Mass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the same before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and  after 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physical change; the number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atoms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the reactants  of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 chemical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reaction should stay the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same after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chemical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change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8485" y="1280922"/>
            <a:ext cx="4311650" cy="274066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254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Physical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</a:t>
            </a:r>
            <a:endParaRPr sz="1200">
              <a:latin typeface="Calibri"/>
              <a:cs typeface="Calibri"/>
            </a:endParaRPr>
          </a:p>
          <a:p>
            <a:pPr marL="83185" marR="11747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In a </a:t>
            </a:r>
            <a:r>
              <a:rPr sz="1200" spc="-10" dirty="0">
                <a:latin typeface="Calibri"/>
                <a:cs typeface="Calibri"/>
              </a:rPr>
              <a:t>physical </a:t>
            </a:r>
            <a:r>
              <a:rPr sz="1200" spc="-5" dirty="0">
                <a:latin typeface="Calibri"/>
                <a:cs typeface="Calibri"/>
              </a:rPr>
              <a:t>change,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matter's </a:t>
            </a:r>
            <a:r>
              <a:rPr sz="1200" spc="-10" dirty="0">
                <a:latin typeface="Calibri"/>
                <a:cs typeface="Calibri"/>
              </a:rPr>
              <a:t>physical </a:t>
            </a:r>
            <a:r>
              <a:rPr sz="1200" spc="-5" dirty="0">
                <a:latin typeface="Calibri"/>
                <a:cs typeface="Calibri"/>
              </a:rPr>
              <a:t>appearance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changed,  </a:t>
            </a:r>
            <a:r>
              <a:rPr sz="1200" dirty="0">
                <a:latin typeface="Calibri"/>
                <a:cs typeface="Calibri"/>
              </a:rPr>
              <a:t>but </a:t>
            </a:r>
            <a:r>
              <a:rPr sz="1200" b="1" dirty="0">
                <a:latin typeface="Calibri"/>
                <a:cs typeface="Calibri"/>
              </a:rPr>
              <a:t>no </a:t>
            </a:r>
            <a:r>
              <a:rPr sz="1200" b="1" spc="-5" dirty="0">
                <a:latin typeface="Calibri"/>
                <a:cs typeface="Calibri"/>
              </a:rPr>
              <a:t>chemical </a:t>
            </a:r>
            <a:r>
              <a:rPr sz="1200" b="1" dirty="0">
                <a:latin typeface="Calibri"/>
                <a:cs typeface="Calibri"/>
              </a:rPr>
              <a:t>bonds </a:t>
            </a:r>
            <a:r>
              <a:rPr sz="1200" b="1" spc="-5" dirty="0">
                <a:latin typeface="Calibri"/>
                <a:cs typeface="Calibri"/>
              </a:rPr>
              <a:t>are </a:t>
            </a:r>
            <a:r>
              <a:rPr sz="1200" b="1" spc="-10" dirty="0">
                <a:latin typeface="Calibri"/>
                <a:cs typeface="Calibri"/>
              </a:rPr>
              <a:t>broken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5" dirty="0">
                <a:latin typeface="Calibri"/>
                <a:cs typeface="Calibri"/>
              </a:rPr>
              <a:t> formed.</a:t>
            </a:r>
            <a:endParaRPr sz="1200">
              <a:latin typeface="Calibri"/>
              <a:cs typeface="Calibri"/>
            </a:endParaRPr>
          </a:p>
          <a:p>
            <a:pPr marL="83185" marR="205740" algn="just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example, when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heated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liquid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spc="-5" dirty="0">
                <a:latin typeface="Calibri"/>
                <a:cs typeface="Calibri"/>
              </a:rPr>
              <a:t>to gaseous  steam, </a:t>
            </a:r>
            <a:r>
              <a:rPr sz="1200" dirty="0">
                <a:latin typeface="Calibri"/>
                <a:cs typeface="Calibri"/>
              </a:rPr>
              <a:t>only the </a:t>
            </a:r>
            <a:r>
              <a:rPr sz="1200" spc="-5" dirty="0">
                <a:latin typeface="Calibri"/>
                <a:cs typeface="Calibri"/>
              </a:rPr>
              <a:t>appearance of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changed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5" dirty="0">
                <a:latin typeface="Calibri"/>
                <a:cs typeface="Calibri"/>
              </a:rPr>
              <a:t>ice,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dirty="0">
                <a:latin typeface="Calibri"/>
                <a:cs typeface="Calibri"/>
              </a:rPr>
              <a:t>and  </a:t>
            </a:r>
            <a:r>
              <a:rPr sz="1200" spc="-5" dirty="0">
                <a:latin typeface="Calibri"/>
                <a:cs typeface="Calibri"/>
              </a:rPr>
              <a:t>steam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chemical formula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H</a:t>
            </a:r>
            <a:r>
              <a:rPr sz="1200" b="1" spc="-7" baseline="-20833" dirty="0">
                <a:latin typeface="Calibri"/>
                <a:cs typeface="Calibri"/>
              </a:rPr>
              <a:t>2</a:t>
            </a:r>
            <a:r>
              <a:rPr sz="1200" b="1" spc="-5" dirty="0">
                <a:latin typeface="Calibri"/>
                <a:cs typeface="Calibri"/>
              </a:rPr>
              <a:t>O.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5226" y="2170938"/>
            <a:ext cx="4551045" cy="1850389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3820">
              <a:lnSpc>
                <a:spcPts val="1370"/>
              </a:lnSpc>
              <a:spcBef>
                <a:spcPts val="11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Chemical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</a:t>
            </a:r>
            <a:endParaRPr sz="1200">
              <a:latin typeface="Calibri"/>
              <a:cs typeface="Calibri"/>
            </a:endParaRPr>
          </a:p>
          <a:p>
            <a:pPr marL="83820" marR="195580">
              <a:lnSpc>
                <a:spcPts val="1300"/>
              </a:lnSpc>
              <a:spcBef>
                <a:spcPts val="90"/>
              </a:spcBef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chemical change </a:t>
            </a:r>
            <a:r>
              <a:rPr sz="1200" spc="-10" dirty="0">
                <a:latin typeface="Calibri"/>
                <a:cs typeface="Calibri"/>
              </a:rPr>
              <a:t>involves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formation </a:t>
            </a:r>
            <a:r>
              <a:rPr sz="1200" b="1" dirty="0">
                <a:latin typeface="Calibri"/>
                <a:cs typeface="Calibri"/>
              </a:rPr>
              <a:t>of one or </a:t>
            </a:r>
            <a:r>
              <a:rPr sz="1200" b="1" spc="-5" dirty="0">
                <a:latin typeface="Calibri"/>
                <a:cs typeface="Calibri"/>
              </a:rPr>
              <a:t>more new  substances.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dirty="0">
                <a:latin typeface="Calibri"/>
                <a:cs typeface="Calibri"/>
              </a:rPr>
              <a:t>elements </a:t>
            </a:r>
            <a:r>
              <a:rPr sz="1200" spc="-5" dirty="0">
                <a:latin typeface="Calibri"/>
                <a:cs typeface="Calibri"/>
              </a:rPr>
              <a:t>or compounds are present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dirty="0">
                <a:latin typeface="Calibri"/>
                <a:cs typeface="Calibri"/>
              </a:rPr>
              <a:t>the end 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chemical change.</a:t>
            </a:r>
            <a:endParaRPr sz="1200">
              <a:latin typeface="Calibri"/>
              <a:cs typeface="Calibri"/>
            </a:endParaRPr>
          </a:p>
          <a:p>
            <a:pPr marL="83820">
              <a:lnSpc>
                <a:spcPts val="1195"/>
              </a:lnSpc>
            </a:pPr>
            <a:r>
              <a:rPr sz="1200" spc="-25" dirty="0">
                <a:latin typeface="Calibri"/>
                <a:cs typeface="Calibri"/>
              </a:rPr>
              <a:t>We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observe reactions to see whether or not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chemical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change</a:t>
            </a:r>
            <a:endParaRPr sz="1200">
              <a:latin typeface="Calibri"/>
              <a:cs typeface="Calibri"/>
            </a:endParaRPr>
          </a:p>
          <a:p>
            <a:pPr marL="83820">
              <a:lnSpc>
                <a:spcPts val="1295"/>
              </a:lnSpc>
            </a:pPr>
            <a:r>
              <a:rPr sz="1200" dirty="0">
                <a:latin typeface="Calibri"/>
                <a:cs typeface="Calibri"/>
              </a:rPr>
              <a:t>has </a:t>
            </a:r>
            <a:r>
              <a:rPr sz="1200" spc="-15" dirty="0">
                <a:latin typeface="Calibri"/>
                <a:cs typeface="Calibri"/>
              </a:rPr>
              <a:t>taken </a:t>
            </a:r>
            <a:r>
              <a:rPr sz="1200" dirty="0">
                <a:latin typeface="Calibri"/>
                <a:cs typeface="Calibri"/>
              </a:rPr>
              <a:t>place, </a:t>
            </a:r>
            <a:r>
              <a:rPr sz="1200" spc="-5" dirty="0">
                <a:latin typeface="Calibri"/>
                <a:cs typeface="Calibri"/>
              </a:rPr>
              <a:t>signs of chemical changes could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be:</a:t>
            </a:r>
            <a:endParaRPr sz="1200">
              <a:latin typeface="Calibri"/>
              <a:cs typeface="Calibri"/>
            </a:endParaRPr>
          </a:p>
          <a:p>
            <a:pPr marL="294005" indent="-210185">
              <a:lnSpc>
                <a:spcPts val="1295"/>
              </a:lnSpc>
              <a:buAutoNum type="arabicPeriod"/>
              <a:tabLst>
                <a:tab pos="294640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colour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change</a:t>
            </a:r>
            <a:endParaRPr sz="1200">
              <a:latin typeface="Calibri"/>
              <a:cs typeface="Calibri"/>
            </a:endParaRPr>
          </a:p>
          <a:p>
            <a:pPr marL="294005" indent="-210185">
              <a:lnSpc>
                <a:spcPts val="1295"/>
              </a:lnSpc>
              <a:buAutoNum type="arabicPeriod"/>
              <a:tabLst>
                <a:tab pos="294640" algn="l"/>
              </a:tabLst>
            </a:pPr>
            <a:r>
              <a:rPr sz="1200" dirty="0">
                <a:latin typeface="Calibri"/>
                <a:cs typeface="Calibri"/>
              </a:rPr>
              <a:t>Gas being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made</a:t>
            </a:r>
            <a:endParaRPr sz="1200">
              <a:latin typeface="Calibri"/>
              <a:cs typeface="Calibri"/>
            </a:endParaRPr>
          </a:p>
          <a:p>
            <a:pPr marL="294005" indent="-210185">
              <a:lnSpc>
                <a:spcPts val="1295"/>
              </a:lnSpc>
              <a:buAutoNum type="arabicPeriod"/>
              <a:tabLst>
                <a:tab pos="294640" algn="l"/>
              </a:tabLst>
            </a:pP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increase or decrease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mass</a:t>
            </a:r>
            <a:endParaRPr sz="1200">
              <a:latin typeface="Calibri"/>
              <a:cs typeface="Calibri"/>
            </a:endParaRPr>
          </a:p>
          <a:p>
            <a:pPr marL="294005" indent="-210185">
              <a:lnSpc>
                <a:spcPts val="1370"/>
              </a:lnSpc>
              <a:buAutoNum type="arabicPeriod"/>
              <a:tabLst>
                <a:tab pos="294640" algn="l"/>
              </a:tabLst>
            </a:pPr>
            <a:r>
              <a:rPr sz="1200" spc="-5" dirty="0">
                <a:latin typeface="Calibri"/>
                <a:cs typeface="Calibri"/>
              </a:rPr>
              <a:t>Formation of </a:t>
            </a:r>
            <a:r>
              <a:rPr sz="1200" dirty="0">
                <a:latin typeface="Calibri"/>
                <a:cs typeface="Calibri"/>
              </a:rPr>
              <a:t>a new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solid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6505" y="2461260"/>
            <a:ext cx="2289798" cy="1445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40208" y="4970783"/>
            <a:ext cx="1117404" cy="708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96509" y="5725159"/>
            <a:ext cx="11080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48945" algn="l"/>
                <a:tab pos="902969" algn="l"/>
              </a:tabLst>
            </a:pPr>
            <a:r>
              <a:rPr sz="1000" spc="5" dirty="0">
                <a:latin typeface="Calibri"/>
                <a:cs typeface="Calibri"/>
              </a:rPr>
              <a:t>10g</a:t>
            </a:r>
            <a:r>
              <a:rPr sz="1000" dirty="0">
                <a:latin typeface="Calibri"/>
                <a:cs typeface="Calibri"/>
              </a:rPr>
              <a:t>	</a:t>
            </a:r>
            <a:r>
              <a:rPr sz="1000" spc="5" dirty="0">
                <a:latin typeface="Calibri"/>
                <a:cs typeface="Calibri"/>
              </a:rPr>
              <a:t>10g</a:t>
            </a:r>
            <a:r>
              <a:rPr sz="1000" dirty="0">
                <a:latin typeface="Calibri"/>
                <a:cs typeface="Calibri"/>
              </a:rPr>
              <a:t>	10g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138" y="5950407"/>
            <a:ext cx="7051675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example </a:t>
            </a:r>
            <a:r>
              <a:rPr sz="1200" dirty="0">
                <a:latin typeface="Calibri"/>
                <a:cs typeface="Calibri"/>
              </a:rPr>
              <a:t>if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start with </a:t>
            </a:r>
            <a:r>
              <a:rPr sz="1200" dirty="0">
                <a:latin typeface="Calibri"/>
                <a:cs typeface="Calibri"/>
              </a:rPr>
              <a:t>2 </a:t>
            </a:r>
            <a:r>
              <a:rPr sz="1200" spc="-5" dirty="0">
                <a:latin typeface="Calibri"/>
                <a:cs typeface="Calibri"/>
              </a:rPr>
              <a:t>grams of </a:t>
            </a:r>
            <a:r>
              <a:rPr sz="1200" spc="-10" dirty="0">
                <a:latin typeface="Calibri"/>
                <a:cs typeface="Calibri"/>
              </a:rPr>
              <a:t>hydrogen </a:t>
            </a:r>
            <a:r>
              <a:rPr sz="1200" dirty="0">
                <a:latin typeface="Calibri"/>
                <a:cs typeface="Calibri"/>
              </a:rPr>
              <a:t>and 16 </a:t>
            </a:r>
            <a:r>
              <a:rPr sz="1200" spc="-5" dirty="0">
                <a:latin typeface="Calibri"/>
                <a:cs typeface="Calibri"/>
              </a:rPr>
              <a:t>grams of </a:t>
            </a:r>
            <a:r>
              <a:rPr sz="1200" spc="-10" dirty="0">
                <a:latin typeface="Calibri"/>
                <a:cs typeface="Calibri"/>
              </a:rPr>
              <a:t>oxygen, you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spc="-10" dirty="0">
                <a:latin typeface="Calibri"/>
                <a:cs typeface="Calibri"/>
              </a:rPr>
              <a:t>make </a:t>
            </a:r>
            <a:r>
              <a:rPr sz="1200" dirty="0">
                <a:latin typeface="Calibri"/>
                <a:cs typeface="Calibri"/>
              </a:rPr>
              <a:t>2+16=18 </a:t>
            </a:r>
            <a:r>
              <a:rPr sz="1200" spc="-5" dirty="0">
                <a:latin typeface="Calibri"/>
                <a:cs typeface="Calibri"/>
              </a:rPr>
              <a:t>grams of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  <a:p>
            <a:pPr marL="349504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Hydrogen </a:t>
            </a:r>
            <a:r>
              <a:rPr sz="1200" dirty="0">
                <a:latin typeface="Calibri"/>
                <a:cs typeface="Calibri"/>
              </a:rPr>
              <a:t>+ </a:t>
            </a:r>
            <a:r>
              <a:rPr sz="1200" spc="-10" dirty="0">
                <a:latin typeface="Calibri"/>
                <a:cs typeface="Calibri"/>
              </a:rPr>
              <a:t>Oxygen </a:t>
            </a:r>
            <a:r>
              <a:rPr sz="1200" spc="1155" dirty="0">
                <a:latin typeface="Wingdings"/>
                <a:cs typeface="Wingdings"/>
              </a:rPr>
              <a:t>→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  <a:p>
            <a:pPr marL="3790315">
              <a:lnSpc>
                <a:spcPct val="100000"/>
              </a:lnSpc>
              <a:spcBef>
                <a:spcPts val="670"/>
              </a:spcBef>
              <a:tabLst>
                <a:tab pos="4338955" algn="l"/>
                <a:tab pos="4889500" algn="l"/>
              </a:tabLst>
            </a:pPr>
            <a:r>
              <a:rPr sz="1300" spc="-5" dirty="0">
                <a:latin typeface="Calibri"/>
                <a:cs typeface="Calibri"/>
              </a:rPr>
              <a:t>2g	16g	18g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0618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773" y="835438"/>
            <a:ext cx="4692650" cy="292388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00"/>
              </a:spcBef>
            </a:pP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lang="en-GB" sz="1400" b="1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</a:t>
            </a:r>
            <a:r>
              <a:rPr sz="1400" b="1" u="sng" spc="-1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Chemistry 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Knowledge </a:t>
            </a:r>
            <a:r>
              <a:rPr sz="1400" b="1" u="sng" spc="-7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9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400" b="1" u="sng" spc="-10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1400" b="1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Acids 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400" b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1400" b="1" u="sng" spc="-17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Alkalis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23409" y="38226"/>
          <a:ext cx="4107179" cy="1705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Definitions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Acid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substance which forms 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975" spc="7" baseline="2564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975" spc="112" baseline="2564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ions.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Alkali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soluble base that contains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OH</a:t>
                      </a:r>
                      <a:r>
                        <a:rPr sz="975" baseline="2564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975" spc="82" baseline="2564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65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Base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substance that will neutralise an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acid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pH scale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scale which measure how acidic a substance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Indicator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chemical which will change colour depending on the  acidity of the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substance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3057" y="3388614"/>
            <a:ext cx="4691380" cy="202565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870075">
              <a:lnSpc>
                <a:spcPct val="100000"/>
              </a:lnSpc>
              <a:spcBef>
                <a:spcPts val="295"/>
              </a:spcBef>
            </a:pPr>
            <a:r>
              <a:rPr sz="1050" b="1" spc="-5" dirty="0">
                <a:latin typeface="Calibri"/>
                <a:cs typeface="Calibri"/>
              </a:rPr>
              <a:t>Bases </a:t>
            </a:r>
            <a:r>
              <a:rPr sz="1050" b="1" dirty="0">
                <a:latin typeface="Calibri"/>
                <a:cs typeface="Calibri"/>
              </a:rPr>
              <a:t>and</a:t>
            </a:r>
            <a:r>
              <a:rPr sz="1050" b="1" spc="-2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Alkalis</a:t>
            </a:r>
            <a:endParaRPr sz="1050">
              <a:latin typeface="Calibri"/>
              <a:cs typeface="Calibri"/>
            </a:endParaRPr>
          </a:p>
          <a:p>
            <a:pPr marL="262255" marR="144145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050" b="1" spc="-5" dirty="0">
                <a:latin typeface="Calibri"/>
                <a:cs typeface="Calibri"/>
              </a:rPr>
              <a:t>Bases </a:t>
            </a:r>
            <a:r>
              <a:rPr sz="1050" dirty="0">
                <a:latin typeface="Calibri"/>
                <a:cs typeface="Calibri"/>
              </a:rPr>
              <a:t>are a </a:t>
            </a:r>
            <a:r>
              <a:rPr sz="1050" spc="-5" dirty="0">
                <a:latin typeface="Calibri"/>
                <a:cs typeface="Calibri"/>
              </a:rPr>
              <a:t>family </a:t>
            </a:r>
            <a:r>
              <a:rPr sz="1050" dirty="0">
                <a:latin typeface="Calibri"/>
                <a:cs typeface="Calibri"/>
              </a:rPr>
              <a:t>of chemicals which </a:t>
            </a:r>
            <a:r>
              <a:rPr sz="1050" spc="-5" dirty="0">
                <a:latin typeface="Calibri"/>
                <a:cs typeface="Calibri"/>
              </a:rPr>
              <a:t>neutralise </a:t>
            </a:r>
            <a:r>
              <a:rPr sz="1050" dirty="0">
                <a:latin typeface="Calibri"/>
                <a:cs typeface="Calibri"/>
              </a:rPr>
              <a:t>alkalis (more on </a:t>
            </a:r>
            <a:r>
              <a:rPr sz="1050" spc="-5" dirty="0">
                <a:latin typeface="Calibri"/>
                <a:cs typeface="Calibri"/>
              </a:rPr>
              <a:t>neutralisation  </a:t>
            </a:r>
            <a:r>
              <a:rPr sz="1050" dirty="0">
                <a:latin typeface="Calibri"/>
                <a:cs typeface="Calibri"/>
              </a:rPr>
              <a:t>on </a:t>
            </a:r>
            <a:r>
              <a:rPr sz="1050" spc="-5" dirty="0">
                <a:latin typeface="Calibri"/>
                <a:cs typeface="Calibri"/>
              </a:rPr>
              <a:t>the next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page)</a:t>
            </a:r>
            <a:endParaRPr sz="1050">
              <a:latin typeface="Calibri"/>
              <a:cs typeface="Calibri"/>
            </a:endParaRPr>
          </a:p>
          <a:p>
            <a:pPr marL="262255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050" b="1" dirty="0">
                <a:latin typeface="Calibri"/>
                <a:cs typeface="Calibri"/>
              </a:rPr>
              <a:t>Alkalis </a:t>
            </a:r>
            <a:r>
              <a:rPr sz="1050" dirty="0">
                <a:latin typeface="Calibri"/>
                <a:cs typeface="Calibri"/>
              </a:rPr>
              <a:t>are a type of </a:t>
            </a:r>
            <a:r>
              <a:rPr sz="1050" spc="-5" dirty="0">
                <a:latin typeface="Calibri"/>
                <a:cs typeface="Calibri"/>
              </a:rPr>
              <a:t>base. </a:t>
            </a:r>
            <a:r>
              <a:rPr sz="1050" dirty="0">
                <a:latin typeface="Calibri"/>
                <a:cs typeface="Calibri"/>
              </a:rPr>
              <a:t>Therefore all alkalis are</a:t>
            </a:r>
            <a:r>
              <a:rPr sz="1050" spc="-1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bases.</a:t>
            </a:r>
            <a:endParaRPr sz="1050">
              <a:latin typeface="Calibri"/>
              <a:cs typeface="Calibri"/>
            </a:endParaRPr>
          </a:p>
          <a:p>
            <a:pPr marL="262255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050" dirty="0">
                <a:latin typeface="Calibri"/>
                <a:cs typeface="Calibri"/>
              </a:rPr>
              <a:t>Alkalis </a:t>
            </a:r>
            <a:r>
              <a:rPr sz="1050" spc="-5" dirty="0">
                <a:latin typeface="Calibri"/>
                <a:cs typeface="Calibri"/>
              </a:rPr>
              <a:t>dissolve </a:t>
            </a:r>
            <a:r>
              <a:rPr sz="1050" dirty="0">
                <a:latin typeface="Calibri"/>
                <a:cs typeface="Calibri"/>
              </a:rPr>
              <a:t>in water and </a:t>
            </a:r>
            <a:r>
              <a:rPr sz="1050" spc="-5" dirty="0">
                <a:latin typeface="Calibri"/>
                <a:cs typeface="Calibri"/>
              </a:rPr>
              <a:t>contain OH</a:t>
            </a:r>
            <a:r>
              <a:rPr sz="1050" spc="-7" baseline="23809" dirty="0">
                <a:latin typeface="Calibri"/>
                <a:cs typeface="Calibri"/>
              </a:rPr>
              <a:t>- </a:t>
            </a:r>
            <a:r>
              <a:rPr sz="1050" spc="-5" dirty="0">
                <a:latin typeface="Calibri"/>
                <a:cs typeface="Calibri"/>
              </a:rPr>
              <a:t>ions.</a:t>
            </a:r>
            <a:endParaRPr sz="1050">
              <a:latin typeface="Calibri"/>
              <a:cs typeface="Calibri"/>
            </a:endParaRPr>
          </a:p>
          <a:p>
            <a:pPr marL="26225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2890" algn="l"/>
              </a:tabLst>
            </a:pPr>
            <a:r>
              <a:rPr sz="1050" dirty="0">
                <a:latin typeface="Calibri"/>
                <a:cs typeface="Calibri"/>
              </a:rPr>
              <a:t>An example of a </a:t>
            </a:r>
            <a:r>
              <a:rPr sz="1050" spc="-5" dirty="0">
                <a:latin typeface="Calibri"/>
                <a:cs typeface="Calibri"/>
              </a:rPr>
              <a:t>base </a:t>
            </a:r>
            <a:r>
              <a:rPr sz="1050" dirty="0">
                <a:latin typeface="Calibri"/>
                <a:cs typeface="Calibri"/>
              </a:rPr>
              <a:t>and a </a:t>
            </a:r>
            <a:r>
              <a:rPr sz="1050" spc="-5" dirty="0">
                <a:latin typeface="Calibri"/>
                <a:cs typeface="Calibri"/>
              </a:rPr>
              <a:t>base </a:t>
            </a:r>
            <a:r>
              <a:rPr sz="1050" dirty="0">
                <a:latin typeface="Calibri"/>
                <a:cs typeface="Calibri"/>
              </a:rPr>
              <a:t>which is an </a:t>
            </a:r>
            <a:r>
              <a:rPr sz="1050" spc="-5" dirty="0">
                <a:latin typeface="Calibri"/>
                <a:cs typeface="Calibri"/>
              </a:rPr>
              <a:t>alkali </a:t>
            </a:r>
            <a:r>
              <a:rPr sz="1050" dirty="0">
                <a:latin typeface="Calibri"/>
                <a:cs typeface="Calibri"/>
              </a:rPr>
              <a:t>are </a:t>
            </a:r>
            <a:r>
              <a:rPr sz="1050" spc="-5" dirty="0">
                <a:latin typeface="Calibri"/>
                <a:cs typeface="Calibri"/>
              </a:rPr>
              <a:t>summarised</a:t>
            </a:r>
            <a:r>
              <a:rPr sz="1050" spc="-1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below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14" y="1334261"/>
            <a:ext cx="4692650" cy="195072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2220595">
              <a:lnSpc>
                <a:spcPts val="1025"/>
              </a:lnSpc>
              <a:spcBef>
                <a:spcPts val="185"/>
              </a:spcBef>
            </a:pPr>
            <a:r>
              <a:rPr sz="900" b="1" spc="-5" dirty="0">
                <a:latin typeface="Calibri"/>
                <a:cs typeface="Calibri"/>
              </a:rPr>
              <a:t>Acids</a:t>
            </a:r>
            <a:endParaRPr sz="900">
              <a:latin typeface="Calibri"/>
              <a:cs typeface="Calibri"/>
            </a:endParaRPr>
          </a:p>
          <a:p>
            <a:pPr marL="377825" marR="151130" indent="-286385">
              <a:lnSpc>
                <a:spcPts val="969"/>
              </a:lnSpc>
              <a:spcBef>
                <a:spcPts val="7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900" b="1" spc="-5" dirty="0">
                <a:latin typeface="Calibri"/>
                <a:cs typeface="Calibri"/>
              </a:rPr>
              <a:t>Acids </a:t>
            </a:r>
            <a:r>
              <a:rPr sz="900" dirty="0">
                <a:latin typeface="Calibri"/>
                <a:cs typeface="Calibri"/>
              </a:rPr>
              <a:t>are a </a:t>
            </a:r>
            <a:r>
              <a:rPr sz="900" spc="-5" dirty="0">
                <a:latin typeface="Calibri"/>
                <a:cs typeface="Calibri"/>
              </a:rPr>
              <a:t>family </a:t>
            </a:r>
            <a:r>
              <a:rPr sz="900" dirty="0">
                <a:latin typeface="Calibri"/>
                <a:cs typeface="Calibri"/>
              </a:rPr>
              <a:t>of </a:t>
            </a:r>
            <a:r>
              <a:rPr sz="900" spc="-5" dirty="0">
                <a:latin typeface="Calibri"/>
                <a:cs typeface="Calibri"/>
              </a:rPr>
              <a:t>chemicals, examples </a:t>
            </a:r>
            <a:r>
              <a:rPr sz="900" dirty="0">
                <a:latin typeface="Calibri"/>
                <a:cs typeface="Calibri"/>
              </a:rPr>
              <a:t>are </a:t>
            </a:r>
            <a:r>
              <a:rPr sz="900" spc="-5" dirty="0">
                <a:latin typeface="Calibri"/>
                <a:cs typeface="Calibri"/>
              </a:rPr>
              <a:t>lemon juice, vinegar and </a:t>
            </a:r>
            <a:r>
              <a:rPr sz="900" dirty="0">
                <a:latin typeface="Calibri"/>
                <a:cs typeface="Calibri"/>
              </a:rPr>
              <a:t>Coca </a:t>
            </a:r>
            <a:r>
              <a:rPr sz="900" spc="-5" dirty="0">
                <a:latin typeface="Calibri"/>
                <a:cs typeface="Calibri"/>
              </a:rPr>
              <a:t>Cola. There </a:t>
            </a:r>
            <a:r>
              <a:rPr sz="900" dirty="0">
                <a:latin typeface="Calibri"/>
                <a:cs typeface="Calibri"/>
              </a:rPr>
              <a:t>is  </a:t>
            </a:r>
            <a:r>
              <a:rPr sz="900" spc="-5" dirty="0">
                <a:latin typeface="Calibri"/>
                <a:cs typeface="Calibri"/>
              </a:rPr>
              <a:t>also acid in our stomach.</a:t>
            </a:r>
            <a:endParaRPr sz="900">
              <a:latin typeface="Calibri"/>
              <a:cs typeface="Calibri"/>
            </a:endParaRPr>
          </a:p>
          <a:p>
            <a:pPr marL="377825" marR="507365" indent="-286385">
              <a:lnSpc>
                <a:spcPts val="969"/>
              </a:lnSpc>
              <a:spcBef>
                <a:spcPts val="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900" b="1" spc="-5" dirty="0">
                <a:latin typeface="Calibri"/>
                <a:cs typeface="Calibri"/>
              </a:rPr>
              <a:t>Acids contain </a:t>
            </a:r>
            <a:r>
              <a:rPr sz="900" dirty="0">
                <a:latin typeface="Calibri"/>
                <a:cs typeface="Calibri"/>
              </a:rPr>
              <a:t>H</a:t>
            </a:r>
            <a:r>
              <a:rPr sz="900" baseline="27777" dirty="0">
                <a:latin typeface="Calibri"/>
                <a:cs typeface="Calibri"/>
              </a:rPr>
              <a:t>+ </a:t>
            </a:r>
            <a:r>
              <a:rPr sz="900" spc="-5" dirty="0">
                <a:latin typeface="Calibri"/>
                <a:cs typeface="Calibri"/>
              </a:rPr>
              <a:t>ions, when dissolved in water. This is hydrogen which has lost </a:t>
            </a:r>
            <a:r>
              <a:rPr sz="900" dirty="0">
                <a:latin typeface="Calibri"/>
                <a:cs typeface="Calibri"/>
              </a:rPr>
              <a:t>an  </a:t>
            </a:r>
            <a:r>
              <a:rPr sz="900" spc="-5" dirty="0">
                <a:latin typeface="Calibri"/>
                <a:cs typeface="Calibri"/>
              </a:rPr>
              <a:t>electron.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900">
              <a:latin typeface="Times New Roman"/>
              <a:cs typeface="Times New Roman"/>
            </a:endParaRPr>
          </a:p>
          <a:p>
            <a:pPr marL="377825" marR="284480" indent="-286385">
              <a:lnSpc>
                <a:spcPts val="969"/>
              </a:lnSpc>
              <a:spcBef>
                <a:spcPts val="66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900" b="1" spc="-5" dirty="0">
                <a:latin typeface="Calibri"/>
                <a:cs typeface="Calibri"/>
              </a:rPr>
              <a:t>Strong acids </a:t>
            </a:r>
            <a:r>
              <a:rPr sz="900" spc="-5" dirty="0">
                <a:latin typeface="Calibri"/>
                <a:cs typeface="Calibri"/>
              </a:rPr>
              <a:t>like hydrochloric acid </a:t>
            </a:r>
            <a:r>
              <a:rPr sz="900" dirty="0">
                <a:latin typeface="Calibri"/>
                <a:cs typeface="Calibri"/>
              </a:rPr>
              <a:t>are </a:t>
            </a:r>
            <a:r>
              <a:rPr sz="900" spc="-5" dirty="0">
                <a:latin typeface="Calibri"/>
                <a:cs typeface="Calibri"/>
              </a:rPr>
              <a:t>very corrosive this means they destroy skin cells  and cause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burns</a:t>
            </a:r>
            <a:endParaRPr sz="900">
              <a:latin typeface="Calibri"/>
              <a:cs typeface="Calibri"/>
            </a:endParaRPr>
          </a:p>
          <a:p>
            <a:pPr marL="377825" indent="-286385">
              <a:lnSpc>
                <a:spcPts val="96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900" b="1" spc="-5" dirty="0">
                <a:latin typeface="Calibri"/>
                <a:cs typeface="Calibri"/>
              </a:rPr>
              <a:t>Weak acids </a:t>
            </a:r>
            <a:r>
              <a:rPr sz="900" spc="-5" dirty="0">
                <a:latin typeface="Calibri"/>
                <a:cs typeface="Calibri"/>
              </a:rPr>
              <a:t>like vinegar are safe </a:t>
            </a:r>
            <a:r>
              <a:rPr sz="900" dirty="0">
                <a:latin typeface="Calibri"/>
                <a:cs typeface="Calibri"/>
              </a:rPr>
              <a:t>to </a:t>
            </a:r>
            <a:r>
              <a:rPr sz="900" spc="-5" dirty="0">
                <a:latin typeface="Calibri"/>
                <a:cs typeface="Calibri"/>
              </a:rPr>
              <a:t>eat </a:t>
            </a:r>
            <a:r>
              <a:rPr sz="900" spc="-10" dirty="0">
                <a:latin typeface="Calibri"/>
                <a:cs typeface="Calibri"/>
              </a:rPr>
              <a:t>but </a:t>
            </a:r>
            <a:r>
              <a:rPr sz="900" spc="-5" dirty="0">
                <a:latin typeface="Calibri"/>
                <a:cs typeface="Calibri"/>
              </a:rPr>
              <a:t>are still irritant </a:t>
            </a:r>
            <a:r>
              <a:rPr sz="900" dirty="0">
                <a:latin typeface="Calibri"/>
                <a:cs typeface="Calibri"/>
              </a:rPr>
              <a:t>to </a:t>
            </a:r>
            <a:r>
              <a:rPr sz="900" spc="-5" dirty="0">
                <a:latin typeface="Calibri"/>
                <a:cs typeface="Calibri"/>
              </a:rPr>
              <a:t>sensitive parts </a:t>
            </a:r>
            <a:r>
              <a:rPr sz="900" dirty="0">
                <a:latin typeface="Calibri"/>
                <a:cs typeface="Calibri"/>
              </a:rPr>
              <a:t>of </a:t>
            </a:r>
            <a:r>
              <a:rPr sz="900" spc="-5" dirty="0">
                <a:latin typeface="Calibri"/>
                <a:cs typeface="Calibri"/>
              </a:rPr>
              <a:t>the</a:t>
            </a:r>
            <a:r>
              <a:rPr sz="900" spc="1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body.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773" y="5517641"/>
            <a:ext cx="4677410" cy="1231900"/>
          </a:xfrm>
          <a:prstGeom prst="rect">
            <a:avLst/>
          </a:prstGeom>
          <a:ln w="25907">
            <a:solidFill>
              <a:srgbClr val="C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046605">
              <a:lnSpc>
                <a:spcPct val="100000"/>
              </a:lnSpc>
              <a:spcBef>
                <a:spcPts val="300"/>
              </a:spcBef>
            </a:pPr>
            <a:r>
              <a:rPr sz="1100" b="1" spc="-5" dirty="0">
                <a:latin typeface="Calibri"/>
                <a:cs typeface="Calibri"/>
              </a:rPr>
              <a:t>Indicators</a:t>
            </a:r>
            <a:endParaRPr sz="1100">
              <a:latin typeface="Calibri"/>
              <a:cs typeface="Calibri"/>
            </a:endParaRPr>
          </a:p>
          <a:p>
            <a:pPr marL="377190" marR="215900" indent="-286385">
              <a:lnSpc>
                <a:spcPct val="1000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100" b="1" spc="-5" dirty="0">
                <a:latin typeface="Calibri"/>
                <a:cs typeface="Calibri"/>
              </a:rPr>
              <a:t>Indicators </a:t>
            </a:r>
            <a:r>
              <a:rPr sz="1100" dirty="0">
                <a:latin typeface="Calibri"/>
                <a:cs typeface="Calibri"/>
              </a:rPr>
              <a:t>are chemicals that</a:t>
            </a:r>
            <a:r>
              <a:rPr sz="1100" spc="-1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show </a:t>
            </a:r>
            <a:r>
              <a:rPr sz="1100" dirty="0">
                <a:latin typeface="Calibri"/>
                <a:cs typeface="Calibri"/>
              </a:rPr>
              <a:t>whether a </a:t>
            </a:r>
            <a:r>
              <a:rPr sz="1100" spc="-5" dirty="0">
                <a:latin typeface="Calibri"/>
                <a:cs typeface="Calibri"/>
              </a:rPr>
              <a:t>substance </a:t>
            </a:r>
            <a:r>
              <a:rPr sz="1100" dirty="0">
                <a:latin typeface="Calibri"/>
                <a:cs typeface="Calibri"/>
              </a:rPr>
              <a:t>is an </a:t>
            </a:r>
            <a:r>
              <a:rPr sz="1100" b="1" dirty="0">
                <a:latin typeface="Calibri"/>
                <a:cs typeface="Calibri"/>
              </a:rPr>
              <a:t>acid </a:t>
            </a:r>
            <a:r>
              <a:rPr sz="1100" b="1" spc="-5" dirty="0">
                <a:latin typeface="Calibri"/>
                <a:cs typeface="Calibri"/>
              </a:rPr>
              <a:t>or an  alkali</a:t>
            </a:r>
            <a:endParaRPr sz="1100">
              <a:latin typeface="Calibri"/>
              <a:cs typeface="Calibri"/>
            </a:endParaRPr>
          </a:p>
          <a:p>
            <a:pPr marL="377190" marR="368300" indent="-286385">
              <a:lnSpc>
                <a:spcPct val="1000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100" spc="-5" dirty="0">
                <a:latin typeface="Calibri"/>
                <a:cs typeface="Calibri"/>
              </a:rPr>
              <a:t>There </a:t>
            </a:r>
            <a:r>
              <a:rPr sz="1100" dirty="0">
                <a:latin typeface="Calibri"/>
                <a:cs typeface="Calibri"/>
              </a:rPr>
              <a:t>are many examples of indicators </a:t>
            </a: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example </a:t>
            </a:r>
            <a:r>
              <a:rPr sz="1100" b="1" dirty="0">
                <a:latin typeface="Calibri"/>
                <a:cs typeface="Calibri"/>
              </a:rPr>
              <a:t>litmus </a:t>
            </a:r>
            <a:r>
              <a:rPr sz="1100" b="1" spc="-5" dirty="0">
                <a:latin typeface="Calibri"/>
                <a:cs typeface="Calibri"/>
              </a:rPr>
              <a:t>paper</a:t>
            </a:r>
            <a:r>
              <a:rPr sz="1100" b="1" spc="-15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and  universal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indicator</a:t>
            </a:r>
            <a:endParaRPr sz="1100">
              <a:latin typeface="Calibri"/>
              <a:cs typeface="Calibri"/>
            </a:endParaRPr>
          </a:p>
          <a:p>
            <a:pPr marL="377190" indent="-286385">
              <a:lnSpc>
                <a:spcPct val="1000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100" spc="-5" dirty="0">
                <a:latin typeface="Calibri"/>
                <a:cs typeface="Calibri"/>
              </a:rPr>
              <a:t>There </a:t>
            </a:r>
            <a:r>
              <a:rPr sz="1100" dirty="0">
                <a:latin typeface="Calibri"/>
                <a:cs typeface="Calibri"/>
              </a:rPr>
              <a:t>are also natural indicators like </a:t>
            </a:r>
            <a:r>
              <a:rPr sz="1100" b="1" dirty="0">
                <a:latin typeface="Calibri"/>
                <a:cs typeface="Calibri"/>
              </a:rPr>
              <a:t>red</a:t>
            </a:r>
            <a:r>
              <a:rPr sz="1100" b="1" spc="-10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cabbage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15661" y="1831085"/>
            <a:ext cx="4107179" cy="1836420"/>
          </a:xfrm>
          <a:custGeom>
            <a:avLst/>
            <a:gdLst/>
            <a:ahLst/>
            <a:cxnLst/>
            <a:rect l="l" t="t" r="r" b="b"/>
            <a:pathLst>
              <a:path w="4107179" h="1836420">
                <a:moveTo>
                  <a:pt x="0" y="1836420"/>
                </a:moveTo>
                <a:lnTo>
                  <a:pt x="4107180" y="1836420"/>
                </a:lnTo>
                <a:lnTo>
                  <a:pt x="4107180" y="0"/>
                </a:lnTo>
                <a:lnTo>
                  <a:pt x="0" y="0"/>
                </a:lnTo>
                <a:lnTo>
                  <a:pt x="0" y="1836420"/>
                </a:lnTo>
                <a:close/>
              </a:path>
            </a:pathLst>
          </a:custGeom>
          <a:ln w="2590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07609" y="1854200"/>
            <a:ext cx="3936365" cy="102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Safety</a:t>
            </a:r>
            <a:endParaRPr sz="1200">
              <a:latin typeface="Calibri"/>
              <a:cs typeface="Calibri"/>
            </a:endParaRPr>
          </a:p>
          <a:p>
            <a:pPr marL="172085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2720" algn="l"/>
              </a:tabLst>
            </a:pPr>
            <a:r>
              <a:rPr sz="1100" dirty="0">
                <a:latin typeface="Calibri"/>
                <a:cs typeface="Calibri"/>
              </a:rPr>
              <a:t>When </a:t>
            </a:r>
            <a:r>
              <a:rPr sz="1100" spc="-5" dirty="0">
                <a:latin typeface="Calibri"/>
                <a:cs typeface="Calibri"/>
              </a:rPr>
              <a:t>handling acids </a:t>
            </a:r>
            <a:r>
              <a:rPr sz="1100" dirty="0">
                <a:latin typeface="Calibri"/>
                <a:cs typeface="Calibri"/>
              </a:rPr>
              <a:t>and alkalis in the lab we need to take</a:t>
            </a:r>
            <a:r>
              <a:rPr sz="1100" spc="-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many</a:t>
            </a:r>
            <a:endParaRPr sz="1100">
              <a:latin typeface="Calibri"/>
              <a:cs typeface="Calibri"/>
            </a:endParaRPr>
          </a:p>
          <a:p>
            <a:pPr marL="17208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safety precautions </a:t>
            </a: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example wearing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goggles.</a:t>
            </a:r>
            <a:endParaRPr sz="1100">
              <a:latin typeface="Calibri"/>
              <a:cs typeface="Calibri"/>
            </a:endParaRPr>
          </a:p>
          <a:p>
            <a:pPr marL="172085" marR="5080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050" dirty="0">
                <a:latin typeface="Calibri"/>
                <a:cs typeface="Calibri"/>
              </a:rPr>
              <a:t>If an acid is </a:t>
            </a:r>
            <a:r>
              <a:rPr sz="1050" spc="-5" dirty="0">
                <a:latin typeface="Calibri"/>
                <a:cs typeface="Calibri"/>
              </a:rPr>
              <a:t>dilute (lots </a:t>
            </a:r>
            <a:r>
              <a:rPr sz="1050" dirty="0">
                <a:latin typeface="Calibri"/>
                <a:cs typeface="Calibri"/>
              </a:rPr>
              <a:t>of water </a:t>
            </a:r>
            <a:r>
              <a:rPr sz="1050" spc="-5" dirty="0">
                <a:latin typeface="Calibri"/>
                <a:cs typeface="Calibri"/>
              </a:rPr>
              <a:t>has </a:t>
            </a:r>
            <a:r>
              <a:rPr sz="1050" dirty="0">
                <a:latin typeface="Calibri"/>
                <a:cs typeface="Calibri"/>
              </a:rPr>
              <a:t>been </a:t>
            </a:r>
            <a:r>
              <a:rPr sz="1050" spc="-5" dirty="0">
                <a:latin typeface="Calibri"/>
                <a:cs typeface="Calibri"/>
              </a:rPr>
              <a:t>added) </a:t>
            </a:r>
            <a:r>
              <a:rPr sz="1050" dirty="0">
                <a:latin typeface="Calibri"/>
                <a:cs typeface="Calibri"/>
              </a:rPr>
              <a:t>it </a:t>
            </a:r>
            <a:r>
              <a:rPr sz="1050" spc="-5" dirty="0">
                <a:latin typeface="Calibri"/>
                <a:cs typeface="Calibri"/>
              </a:rPr>
              <a:t>will </a:t>
            </a:r>
            <a:r>
              <a:rPr sz="1050" dirty="0">
                <a:latin typeface="Calibri"/>
                <a:cs typeface="Calibri"/>
              </a:rPr>
              <a:t>be irritant</a:t>
            </a:r>
            <a:r>
              <a:rPr sz="1050" spc="-1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and  cause </a:t>
            </a:r>
            <a:r>
              <a:rPr sz="1050" dirty="0">
                <a:latin typeface="Calibri"/>
                <a:cs typeface="Calibri"/>
              </a:rPr>
              <a:t>redness or </a:t>
            </a:r>
            <a:r>
              <a:rPr sz="1050" spc="-5" dirty="0">
                <a:latin typeface="Calibri"/>
                <a:cs typeface="Calibri"/>
              </a:rPr>
              <a:t>blistering </a:t>
            </a:r>
            <a:r>
              <a:rPr sz="1050" dirty="0">
                <a:latin typeface="Calibri"/>
                <a:cs typeface="Calibri"/>
              </a:rPr>
              <a:t>of </a:t>
            </a:r>
            <a:r>
              <a:rPr sz="1050" spc="-5" dirty="0">
                <a:latin typeface="Calibri"/>
                <a:cs typeface="Calibri"/>
              </a:rPr>
              <a:t>the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skin.</a:t>
            </a:r>
            <a:endParaRPr sz="1050">
              <a:latin typeface="Calibri"/>
              <a:cs typeface="Calibri"/>
            </a:endParaRPr>
          </a:p>
          <a:p>
            <a:pPr marL="172085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050" dirty="0">
                <a:latin typeface="Calibri"/>
                <a:cs typeface="Calibri"/>
              </a:rPr>
              <a:t>If an acid is </a:t>
            </a:r>
            <a:r>
              <a:rPr sz="1050" spc="-5" dirty="0">
                <a:latin typeface="Calibri"/>
                <a:cs typeface="Calibri"/>
              </a:rPr>
              <a:t>concentrated </a:t>
            </a:r>
            <a:r>
              <a:rPr sz="1050" dirty="0">
                <a:latin typeface="Calibri"/>
                <a:cs typeface="Calibri"/>
              </a:rPr>
              <a:t>it will </a:t>
            </a:r>
            <a:r>
              <a:rPr sz="1050" spc="-5" dirty="0">
                <a:latin typeface="Calibri"/>
                <a:cs typeface="Calibri"/>
              </a:rPr>
              <a:t>destroy skin</a:t>
            </a:r>
            <a:r>
              <a:rPr sz="1050" spc="-8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cells.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4419" y="4461954"/>
            <a:ext cx="2735580" cy="783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07735" y="2968751"/>
            <a:ext cx="414527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2359" y="2854451"/>
            <a:ext cx="559307" cy="54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97728" y="3412997"/>
            <a:ext cx="14160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Hazard Symbol </a:t>
            </a:r>
            <a:r>
              <a:rPr sz="1050" spc="-5" dirty="0">
                <a:latin typeface="Calibri"/>
                <a:cs typeface="Calibri"/>
              </a:rPr>
              <a:t>for</a:t>
            </a:r>
            <a:r>
              <a:rPr sz="1050" spc="-11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irritant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5678" y="3430651"/>
            <a:ext cx="16287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Hazard Symbol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spc="-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Corrosive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15661" y="3768090"/>
            <a:ext cx="4107179" cy="298132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The pH </a:t>
            </a:r>
            <a:r>
              <a:rPr sz="1200" b="1" spc="-5" dirty="0">
                <a:latin typeface="Calibri"/>
                <a:cs typeface="Calibri"/>
              </a:rPr>
              <a:t>Scale</a:t>
            </a:r>
            <a:endParaRPr sz="12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200" dirty="0">
                <a:latin typeface="Calibri"/>
                <a:cs typeface="Calibri"/>
              </a:rPr>
              <a:t>The pH </a:t>
            </a:r>
            <a:r>
              <a:rPr sz="1200" spc="-5" dirty="0">
                <a:latin typeface="Calibri"/>
                <a:cs typeface="Calibri"/>
              </a:rPr>
              <a:t>scale measures how </a:t>
            </a:r>
            <a:r>
              <a:rPr sz="1200" b="1" spc="-5" dirty="0">
                <a:latin typeface="Calibri"/>
                <a:cs typeface="Calibri"/>
              </a:rPr>
              <a:t>strong an acid </a:t>
            </a:r>
            <a:r>
              <a:rPr sz="1200" b="1" dirty="0">
                <a:latin typeface="Calibri"/>
                <a:cs typeface="Calibri"/>
              </a:rPr>
              <a:t>or </a:t>
            </a:r>
            <a:r>
              <a:rPr sz="1200" b="1" spc="-5" dirty="0">
                <a:latin typeface="Calibri"/>
                <a:cs typeface="Calibri"/>
              </a:rPr>
              <a:t>alkali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is</a:t>
            </a:r>
            <a:endParaRPr sz="12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200" dirty="0">
                <a:latin typeface="Calibri"/>
                <a:cs typeface="Calibri"/>
              </a:rPr>
              <a:t>The pH </a:t>
            </a:r>
            <a:r>
              <a:rPr sz="1200" spc="-5" dirty="0">
                <a:latin typeface="Calibri"/>
                <a:cs typeface="Calibri"/>
              </a:rPr>
              <a:t>scale </a:t>
            </a:r>
            <a:r>
              <a:rPr sz="1200" dirty="0">
                <a:latin typeface="Calibri"/>
                <a:cs typeface="Calibri"/>
              </a:rPr>
              <a:t>runs </a:t>
            </a:r>
            <a:r>
              <a:rPr sz="1200" spc="-10" dirty="0">
                <a:latin typeface="Calibri"/>
                <a:cs typeface="Calibri"/>
              </a:rPr>
              <a:t>from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0-14</a:t>
            </a:r>
            <a:endParaRPr sz="12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200" dirty="0">
                <a:latin typeface="Calibri"/>
                <a:cs typeface="Calibri"/>
              </a:rPr>
              <a:t>The pH </a:t>
            </a:r>
            <a:r>
              <a:rPr sz="1200" spc="-5" dirty="0">
                <a:latin typeface="Calibri"/>
                <a:cs typeface="Calibri"/>
              </a:rPr>
              <a:t>scale measures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concentration </a:t>
            </a:r>
            <a:r>
              <a:rPr sz="1200" b="1" dirty="0">
                <a:latin typeface="Calibri"/>
                <a:cs typeface="Calibri"/>
              </a:rPr>
              <a:t>of H</a:t>
            </a:r>
            <a:r>
              <a:rPr sz="1200" b="1" baseline="24305" dirty="0">
                <a:latin typeface="Calibri"/>
                <a:cs typeface="Calibri"/>
              </a:rPr>
              <a:t>+ </a:t>
            </a:r>
            <a:r>
              <a:rPr sz="1200" b="1" dirty="0">
                <a:latin typeface="Calibri"/>
                <a:cs typeface="Calibri"/>
              </a:rPr>
              <a:t>ions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lower </a:t>
            </a:r>
            <a:r>
              <a:rPr sz="1200" dirty="0">
                <a:latin typeface="Calibri"/>
                <a:cs typeface="Calibri"/>
              </a:rPr>
              <a:t>the number the higher the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concentration.</a:t>
            </a:r>
            <a:endParaRPr sz="1200">
              <a:latin typeface="Calibri"/>
              <a:cs typeface="Calibri"/>
            </a:endParaRPr>
          </a:p>
          <a:p>
            <a:pPr marL="378460" marR="457834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200" dirty="0">
                <a:latin typeface="Calibri"/>
                <a:cs typeface="Calibri"/>
              </a:rPr>
              <a:t>Acids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a pH </a:t>
            </a:r>
            <a:r>
              <a:rPr sz="1200" spc="-5" dirty="0">
                <a:latin typeface="Calibri"/>
                <a:cs typeface="Calibri"/>
              </a:rPr>
              <a:t>between </a:t>
            </a:r>
            <a:r>
              <a:rPr sz="1200" dirty="0">
                <a:latin typeface="Calibri"/>
                <a:cs typeface="Calibri"/>
              </a:rPr>
              <a:t>0 and 6, pH </a:t>
            </a:r>
            <a:r>
              <a:rPr sz="1200" spc="5" dirty="0">
                <a:latin typeface="Calibri"/>
                <a:cs typeface="Calibri"/>
              </a:rPr>
              <a:t>1-3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spc="-10" dirty="0">
                <a:latin typeface="Calibri"/>
                <a:cs typeface="Calibri"/>
              </a:rPr>
              <a:t>strong  </a:t>
            </a:r>
            <a:r>
              <a:rPr sz="1200" spc="-5" dirty="0">
                <a:latin typeface="Calibri"/>
                <a:cs typeface="Calibri"/>
              </a:rPr>
              <a:t>acids, </a:t>
            </a:r>
            <a:r>
              <a:rPr sz="1200" dirty="0">
                <a:latin typeface="Calibri"/>
                <a:cs typeface="Calibri"/>
              </a:rPr>
              <a:t>4-6 </a:t>
            </a:r>
            <a:r>
              <a:rPr sz="1200" spc="-5" dirty="0">
                <a:latin typeface="Calibri"/>
                <a:cs typeface="Calibri"/>
              </a:rPr>
              <a:t>are weak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acids</a:t>
            </a:r>
            <a:endParaRPr sz="1200">
              <a:latin typeface="Calibri"/>
              <a:cs typeface="Calibri"/>
            </a:endParaRPr>
          </a:p>
          <a:p>
            <a:pPr marL="378460" marR="12700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200" spc="-5" dirty="0">
                <a:latin typeface="Calibri"/>
                <a:cs typeface="Calibri"/>
              </a:rPr>
              <a:t>Alkalis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a pH </a:t>
            </a:r>
            <a:r>
              <a:rPr sz="1200" spc="-5" dirty="0">
                <a:latin typeface="Calibri"/>
                <a:cs typeface="Calibri"/>
              </a:rPr>
              <a:t>between </a:t>
            </a:r>
            <a:r>
              <a:rPr sz="1200" dirty="0">
                <a:latin typeface="Calibri"/>
                <a:cs typeface="Calibri"/>
              </a:rPr>
              <a:t>8 and 14, </a:t>
            </a:r>
            <a:r>
              <a:rPr sz="1200" spc="5" dirty="0">
                <a:latin typeface="Calibri"/>
                <a:cs typeface="Calibri"/>
              </a:rPr>
              <a:t>8-10 </a:t>
            </a:r>
            <a:r>
              <a:rPr sz="1200" spc="-5" dirty="0">
                <a:latin typeface="Calibri"/>
                <a:cs typeface="Calibri"/>
              </a:rPr>
              <a:t>weak alkalis, </a:t>
            </a:r>
            <a:r>
              <a:rPr sz="1200" dirty="0">
                <a:latin typeface="Calibri"/>
                <a:cs typeface="Calibri"/>
              </a:rPr>
              <a:t>11-  14 </a:t>
            </a:r>
            <a:r>
              <a:rPr sz="1200" spc="-10" dirty="0">
                <a:latin typeface="Calibri"/>
                <a:cs typeface="Calibri"/>
              </a:rPr>
              <a:t>strong </a:t>
            </a:r>
            <a:r>
              <a:rPr sz="1200" spc="-5" dirty="0">
                <a:latin typeface="Calibri"/>
                <a:cs typeface="Calibri"/>
              </a:rPr>
              <a:t>alkalis</a:t>
            </a:r>
            <a:endParaRPr sz="12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200" spc="-5" dirty="0">
                <a:latin typeface="Calibri"/>
                <a:cs typeface="Calibri"/>
              </a:rPr>
              <a:t>Anything with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b="1" dirty="0">
                <a:latin typeface="Calibri"/>
                <a:cs typeface="Calibri"/>
              </a:rPr>
              <a:t>pH of 7 is </a:t>
            </a:r>
            <a:r>
              <a:rPr sz="1200" b="1" spc="-5" dirty="0">
                <a:latin typeface="Calibri"/>
                <a:cs typeface="Calibri"/>
              </a:rPr>
              <a:t>neutral</a:t>
            </a:r>
            <a:r>
              <a:rPr sz="1200" spc="-5" dirty="0">
                <a:latin typeface="Calibri"/>
                <a:cs typeface="Calibri"/>
              </a:rPr>
              <a:t>,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example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74412" y="5804915"/>
            <a:ext cx="2733721" cy="83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3603" y="1997984"/>
            <a:ext cx="1552894" cy="6384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014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965" y="1175766"/>
            <a:ext cx="4464050" cy="158496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1831975">
              <a:lnSpc>
                <a:spcPts val="1200"/>
              </a:lnSpc>
              <a:spcBef>
                <a:spcPts val="160"/>
              </a:spcBef>
            </a:pPr>
            <a:r>
              <a:rPr sz="1050" b="1" spc="-5" dirty="0">
                <a:latin typeface="Calibri"/>
                <a:cs typeface="Calibri"/>
              </a:rPr>
              <a:t>Neutralisation</a:t>
            </a:r>
            <a:endParaRPr sz="1050">
              <a:latin typeface="Calibri"/>
              <a:cs typeface="Calibri"/>
            </a:endParaRPr>
          </a:p>
          <a:p>
            <a:pPr marL="262255" indent="-172720">
              <a:lnSpc>
                <a:spcPts val="1135"/>
              </a:lnSpc>
              <a:buFont typeface="Arial"/>
              <a:buChar char="•"/>
              <a:tabLst>
                <a:tab pos="262890" algn="l"/>
              </a:tabLst>
            </a:pPr>
            <a:r>
              <a:rPr sz="1050" dirty="0">
                <a:latin typeface="Calibri"/>
                <a:cs typeface="Calibri"/>
              </a:rPr>
              <a:t>When an </a:t>
            </a:r>
            <a:r>
              <a:rPr sz="1050" spc="-5" dirty="0">
                <a:latin typeface="Calibri"/>
                <a:cs typeface="Calibri"/>
              </a:rPr>
              <a:t>acid </a:t>
            </a:r>
            <a:r>
              <a:rPr sz="1050" dirty="0">
                <a:latin typeface="Calibri"/>
                <a:cs typeface="Calibri"/>
              </a:rPr>
              <a:t>reacts with a base a </a:t>
            </a:r>
            <a:r>
              <a:rPr sz="1050" b="1" dirty="0">
                <a:latin typeface="Calibri"/>
                <a:cs typeface="Calibri"/>
              </a:rPr>
              <a:t>neutralisation </a:t>
            </a:r>
            <a:r>
              <a:rPr sz="1050" b="1" spc="-5" dirty="0">
                <a:latin typeface="Calibri"/>
                <a:cs typeface="Calibri"/>
              </a:rPr>
              <a:t>reaction </a:t>
            </a:r>
            <a:r>
              <a:rPr sz="1050" b="1" dirty="0">
                <a:latin typeface="Calibri"/>
                <a:cs typeface="Calibri"/>
              </a:rPr>
              <a:t>occurs,</a:t>
            </a:r>
            <a:r>
              <a:rPr sz="1050" b="1" spc="-16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this</a:t>
            </a:r>
            <a:endParaRPr sz="1050">
              <a:latin typeface="Calibri"/>
              <a:cs typeface="Calibri"/>
            </a:endParaRPr>
          </a:p>
          <a:p>
            <a:pPr marL="262255">
              <a:lnSpc>
                <a:spcPts val="1135"/>
              </a:lnSpc>
            </a:pPr>
            <a:r>
              <a:rPr sz="1050" b="1" dirty="0">
                <a:latin typeface="Calibri"/>
                <a:cs typeface="Calibri"/>
              </a:rPr>
              <a:t>means what you make </a:t>
            </a:r>
            <a:r>
              <a:rPr sz="1050" b="1" spc="-5" dirty="0">
                <a:latin typeface="Calibri"/>
                <a:cs typeface="Calibri"/>
              </a:rPr>
              <a:t>has </a:t>
            </a:r>
            <a:r>
              <a:rPr sz="1050" b="1" dirty="0">
                <a:latin typeface="Calibri"/>
                <a:cs typeface="Calibri"/>
              </a:rPr>
              <a:t>a pH of</a:t>
            </a:r>
            <a:r>
              <a:rPr sz="1050" b="1" spc="-10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7.</a:t>
            </a:r>
            <a:endParaRPr sz="1050">
              <a:latin typeface="Calibri"/>
              <a:cs typeface="Calibri"/>
            </a:endParaRPr>
          </a:p>
          <a:p>
            <a:pPr marL="262255" marR="128270" indent="-172720">
              <a:lnSpc>
                <a:spcPts val="1130"/>
              </a:lnSpc>
              <a:spcBef>
                <a:spcPts val="85"/>
              </a:spcBef>
              <a:buFont typeface="Arial"/>
              <a:buChar char="•"/>
              <a:tabLst>
                <a:tab pos="262890" algn="l"/>
              </a:tabLst>
            </a:pPr>
            <a:r>
              <a:rPr sz="1050" spc="-5" dirty="0">
                <a:latin typeface="Calibri"/>
                <a:cs typeface="Calibri"/>
              </a:rPr>
              <a:t>When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neutralisation </a:t>
            </a:r>
            <a:r>
              <a:rPr sz="1050" dirty="0">
                <a:latin typeface="Calibri"/>
                <a:cs typeface="Calibri"/>
              </a:rPr>
              <a:t>reaction </a:t>
            </a:r>
            <a:r>
              <a:rPr sz="1050" spc="-5" dirty="0">
                <a:latin typeface="Calibri"/>
                <a:cs typeface="Calibri"/>
              </a:rPr>
              <a:t>happens the </a:t>
            </a:r>
            <a:r>
              <a:rPr sz="1050" b="1" spc="-5" dirty="0">
                <a:latin typeface="Calibri"/>
                <a:cs typeface="Calibri"/>
              </a:rPr>
              <a:t>products are </a:t>
            </a:r>
            <a:r>
              <a:rPr sz="1050" b="1" dirty="0">
                <a:latin typeface="Calibri"/>
                <a:cs typeface="Calibri"/>
              </a:rPr>
              <a:t>a </a:t>
            </a:r>
            <a:r>
              <a:rPr sz="1050" b="1" spc="-5" dirty="0">
                <a:latin typeface="Calibri"/>
                <a:cs typeface="Calibri"/>
              </a:rPr>
              <a:t>salt </a:t>
            </a:r>
            <a:r>
              <a:rPr sz="1050" b="1" dirty="0">
                <a:latin typeface="Calibri"/>
                <a:cs typeface="Calibri"/>
              </a:rPr>
              <a:t>and </a:t>
            </a:r>
            <a:r>
              <a:rPr sz="1050" b="1" spc="-5" dirty="0">
                <a:latin typeface="Calibri"/>
                <a:cs typeface="Calibri"/>
              </a:rPr>
              <a:t>water.  </a:t>
            </a:r>
            <a:r>
              <a:rPr sz="1050" b="1" dirty="0">
                <a:latin typeface="Calibri"/>
                <a:cs typeface="Calibri"/>
              </a:rPr>
              <a:t>(See below </a:t>
            </a:r>
            <a:r>
              <a:rPr sz="1050" b="1" spc="-5" dirty="0">
                <a:latin typeface="Calibri"/>
                <a:cs typeface="Calibri"/>
              </a:rPr>
              <a:t>for </a:t>
            </a:r>
            <a:r>
              <a:rPr sz="1050" b="1" dirty="0">
                <a:latin typeface="Calibri"/>
                <a:cs typeface="Calibri"/>
              </a:rPr>
              <a:t>how to name a</a:t>
            </a:r>
            <a:r>
              <a:rPr sz="1050" b="1" spc="-10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salt)</a:t>
            </a:r>
            <a:endParaRPr sz="1050">
              <a:latin typeface="Calibri"/>
              <a:cs typeface="Calibri"/>
            </a:endParaRPr>
          </a:p>
          <a:p>
            <a:pPr marL="262255" marR="229235" indent="-172720">
              <a:lnSpc>
                <a:spcPts val="1130"/>
              </a:lnSpc>
              <a:spcBef>
                <a:spcPts val="10"/>
              </a:spcBef>
              <a:buFont typeface="Arial"/>
              <a:buChar char="•"/>
              <a:tabLst>
                <a:tab pos="262890" algn="l"/>
              </a:tabLst>
            </a:pPr>
            <a:r>
              <a:rPr sz="1050" spc="-5" dirty="0">
                <a:latin typeface="Calibri"/>
                <a:cs typeface="Calibri"/>
              </a:rPr>
              <a:t>There </a:t>
            </a:r>
            <a:r>
              <a:rPr sz="1050" dirty="0">
                <a:latin typeface="Calibri"/>
                <a:cs typeface="Calibri"/>
              </a:rPr>
              <a:t>are many examples of </a:t>
            </a:r>
            <a:r>
              <a:rPr sz="1050" spc="-5" dirty="0">
                <a:latin typeface="Calibri"/>
                <a:cs typeface="Calibri"/>
              </a:rPr>
              <a:t>neutralisation reactions, for </a:t>
            </a:r>
            <a:r>
              <a:rPr sz="1050" dirty="0">
                <a:latin typeface="Calibri"/>
                <a:cs typeface="Calibri"/>
              </a:rPr>
              <a:t>example a wasp  </a:t>
            </a:r>
            <a:r>
              <a:rPr sz="1050" spc="-5" dirty="0">
                <a:latin typeface="Calibri"/>
                <a:cs typeface="Calibri"/>
              </a:rPr>
              <a:t>sting </a:t>
            </a:r>
            <a:r>
              <a:rPr sz="1050" dirty="0">
                <a:latin typeface="Calibri"/>
                <a:cs typeface="Calibri"/>
              </a:rPr>
              <a:t>is alkali </a:t>
            </a:r>
            <a:r>
              <a:rPr sz="1050" spc="-5" dirty="0">
                <a:latin typeface="Calibri"/>
                <a:cs typeface="Calibri"/>
              </a:rPr>
              <a:t>so </a:t>
            </a:r>
            <a:r>
              <a:rPr sz="1050" dirty="0">
                <a:latin typeface="Calibri"/>
                <a:cs typeface="Calibri"/>
              </a:rPr>
              <a:t>we add vinegar (an acid) </a:t>
            </a:r>
            <a:r>
              <a:rPr sz="1050" spc="-5" dirty="0">
                <a:latin typeface="Calibri"/>
                <a:cs typeface="Calibri"/>
              </a:rPr>
              <a:t>to </a:t>
            </a:r>
            <a:r>
              <a:rPr sz="1050" dirty="0">
                <a:latin typeface="Calibri"/>
                <a:cs typeface="Calibri"/>
              </a:rPr>
              <a:t>it to </a:t>
            </a:r>
            <a:r>
              <a:rPr sz="1050" spc="-5" dirty="0">
                <a:latin typeface="Calibri"/>
                <a:cs typeface="Calibri"/>
              </a:rPr>
              <a:t>neutralise</a:t>
            </a:r>
            <a:r>
              <a:rPr sz="1050" spc="-15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it.</a:t>
            </a:r>
            <a:endParaRPr sz="1050">
              <a:latin typeface="Calibri"/>
              <a:cs typeface="Calibri"/>
            </a:endParaRPr>
          </a:p>
          <a:p>
            <a:pPr marL="262255" indent="-172720">
              <a:lnSpc>
                <a:spcPts val="1055"/>
              </a:lnSpc>
              <a:buFont typeface="Arial"/>
              <a:buChar char="•"/>
              <a:tabLst>
                <a:tab pos="262890" algn="l"/>
              </a:tabLst>
            </a:pPr>
            <a:r>
              <a:rPr sz="1050" dirty="0">
                <a:latin typeface="Calibri"/>
                <a:cs typeface="Calibri"/>
              </a:rPr>
              <a:t>Farmers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also </a:t>
            </a:r>
            <a:r>
              <a:rPr sz="1050" dirty="0">
                <a:latin typeface="Calibri"/>
                <a:cs typeface="Calibri"/>
              </a:rPr>
              <a:t>spread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alkalis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onto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fields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neutralise</a:t>
            </a:r>
            <a:r>
              <a:rPr sz="1050" b="1" spc="-1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the</a:t>
            </a:r>
            <a:r>
              <a:rPr sz="1050" b="1" spc="-3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acid</a:t>
            </a:r>
            <a:r>
              <a:rPr sz="1050" b="1" spc="-1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in the</a:t>
            </a:r>
            <a:r>
              <a:rPr sz="1050" b="1" spc="-3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soil.</a:t>
            </a:r>
            <a:endParaRPr sz="1050">
              <a:latin typeface="Calibri"/>
              <a:cs typeface="Calibri"/>
            </a:endParaRPr>
          </a:p>
          <a:p>
            <a:pPr marL="262255" marR="147955" indent="-172720">
              <a:lnSpc>
                <a:spcPts val="1140"/>
              </a:lnSpc>
              <a:spcBef>
                <a:spcPts val="70"/>
              </a:spcBef>
              <a:buFont typeface="Arial"/>
              <a:buChar char="•"/>
              <a:tabLst>
                <a:tab pos="262890" algn="l"/>
              </a:tabLst>
            </a:pPr>
            <a:r>
              <a:rPr sz="1050" spc="-5" dirty="0">
                <a:latin typeface="Calibri"/>
                <a:cs typeface="Calibri"/>
              </a:rPr>
              <a:t>Another </a:t>
            </a:r>
            <a:r>
              <a:rPr sz="1050" dirty="0">
                <a:latin typeface="Calibri"/>
                <a:cs typeface="Calibri"/>
              </a:rPr>
              <a:t>example is </a:t>
            </a:r>
            <a:r>
              <a:rPr sz="1050" spc="-5" dirty="0">
                <a:latin typeface="Calibri"/>
                <a:cs typeface="Calibri"/>
              </a:rPr>
              <a:t>indigestion </a:t>
            </a:r>
            <a:r>
              <a:rPr sz="1050" dirty="0">
                <a:latin typeface="Calibri"/>
                <a:cs typeface="Calibri"/>
              </a:rPr>
              <a:t>when </a:t>
            </a:r>
            <a:r>
              <a:rPr sz="1050" spc="-5" dirty="0">
                <a:latin typeface="Calibri"/>
                <a:cs typeface="Calibri"/>
              </a:rPr>
              <a:t>there </a:t>
            </a:r>
            <a:r>
              <a:rPr sz="1050" dirty="0">
                <a:latin typeface="Calibri"/>
                <a:cs typeface="Calibri"/>
              </a:rPr>
              <a:t>is to much acid in </a:t>
            </a:r>
            <a:r>
              <a:rPr sz="1050" spc="-5" dirty="0">
                <a:latin typeface="Calibri"/>
                <a:cs typeface="Calibri"/>
              </a:rPr>
              <a:t>our stomach,  </a:t>
            </a:r>
            <a:r>
              <a:rPr sz="1050" dirty="0">
                <a:latin typeface="Calibri"/>
                <a:cs typeface="Calibri"/>
              </a:rPr>
              <a:t>we </a:t>
            </a:r>
            <a:r>
              <a:rPr sz="1050" spc="-5" dirty="0">
                <a:latin typeface="Calibri"/>
                <a:cs typeface="Calibri"/>
              </a:rPr>
              <a:t>neutralise this </a:t>
            </a:r>
            <a:r>
              <a:rPr sz="1050" dirty="0">
                <a:latin typeface="Calibri"/>
                <a:cs typeface="Calibri"/>
              </a:rPr>
              <a:t>with alkali</a:t>
            </a:r>
            <a:r>
              <a:rPr sz="1050" spc="-7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tablets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965" y="783174"/>
            <a:ext cx="4464050" cy="291747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95"/>
              </a:spcBef>
            </a:pP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lang="en-GB" sz="14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</a:t>
            </a:r>
            <a:r>
              <a:rPr sz="1400" b="1" u="sng" spc="-10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Chemistry Knowledge </a:t>
            </a:r>
            <a:r>
              <a:rPr sz="1400" b="1" u="sng" spc="-6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9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400" b="1" u="sng" spc="-13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Acids 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1400" b="1" u="sng" spc="-17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Alkalis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89347" y="53085"/>
          <a:ext cx="4278630" cy="1779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6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1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Definitions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7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Neutralisation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reaction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where an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acid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and an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alkali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make 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salt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and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water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4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Reactant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start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with in 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chemical</a:t>
                      </a:r>
                      <a:r>
                        <a:rPr sz="105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reaction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65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Product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is made in a chemical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reaction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Soluble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Will dissolve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water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Insoluble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Does not dissolve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water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0584" y="2840735"/>
          <a:ext cx="4462142" cy="2497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9372">
                <a:tc gridSpan="5">
                  <a:txBody>
                    <a:bodyPr/>
                    <a:lstStyle/>
                    <a:p>
                      <a:pPr marL="20986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Salts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62255" indent="-17272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61620" algn="l"/>
                          <a:tab pos="262890" algn="l"/>
                        </a:tabLst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neutralisation reaction happens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salt is</a:t>
                      </a:r>
                      <a:r>
                        <a:rPr sz="9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made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2255" marR="13398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  <a:tab pos="262890" algn="l"/>
                        </a:tabLst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name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salt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need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use the alkali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to form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the first part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the name and the acid 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to form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the second part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name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225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  <a:tab pos="262890" algn="l"/>
                        </a:tabLst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Hydrochloric acid makes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chlorides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225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  <a:tab pos="262890" algn="l"/>
                        </a:tabLst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Nitric acid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make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nitrates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225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  <a:tab pos="262890" algn="l"/>
                        </a:tabLst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Sulphuric acid makes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sulphates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9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Alkali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Salt?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CC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Calcium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hydroxide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Hydrochloric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acid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Calcium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Chloride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7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Magnesium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oxide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Nitric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acid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Magnesium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Nitrate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6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Calcium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carbonate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Sulphuric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acid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Calcium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Sulphate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Aluminium</a:t>
                      </a:r>
                      <a:r>
                        <a:rPr sz="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hydroxide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Nitric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acid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Aluminum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Nitrate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3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Potassium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hydroxide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Sulphuric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acid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Potassium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Sulphate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641341" y="1957577"/>
            <a:ext cx="4394200" cy="1295400"/>
          </a:xfrm>
          <a:custGeom>
            <a:avLst/>
            <a:gdLst/>
            <a:ahLst/>
            <a:cxnLst/>
            <a:rect l="l" t="t" r="r" b="b"/>
            <a:pathLst>
              <a:path w="4394200" h="1295400">
                <a:moveTo>
                  <a:pt x="0" y="1295400"/>
                </a:moveTo>
                <a:lnTo>
                  <a:pt x="4393692" y="1295400"/>
                </a:lnTo>
                <a:lnTo>
                  <a:pt x="4393692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634" y="5446014"/>
            <a:ext cx="8943340" cy="1369060"/>
          </a:xfrm>
          <a:custGeom>
            <a:avLst/>
            <a:gdLst/>
            <a:ahLst/>
            <a:cxnLst/>
            <a:rect l="l" t="t" r="r" b="b"/>
            <a:pathLst>
              <a:path w="8943340" h="1369059">
                <a:moveTo>
                  <a:pt x="0" y="1368552"/>
                </a:moveTo>
                <a:lnTo>
                  <a:pt x="8942832" y="1368552"/>
                </a:lnTo>
                <a:lnTo>
                  <a:pt x="8942832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16833" y="5471871"/>
            <a:ext cx="19456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Examples </a:t>
            </a:r>
            <a:r>
              <a:rPr sz="1000" b="1" spc="-5" dirty="0">
                <a:latin typeface="Calibri"/>
                <a:cs typeface="Calibri"/>
              </a:rPr>
              <a:t>of neutralisation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reactions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4025" y="5718137"/>
          <a:ext cx="8504555" cy="1033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4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Reactants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equation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Example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Acid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Alkali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Acid +Alkali </a:t>
                      </a:r>
                      <a:r>
                        <a:rPr sz="900" spc="860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Salt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Water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Sodium Hydroxide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Sulphuric Acid </a:t>
                      </a:r>
                      <a:r>
                        <a:rPr sz="900" spc="860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9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Sodium Sulphate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Water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Acid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Metal</a:t>
                      </a:r>
                      <a:r>
                        <a:rPr sz="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Carbonate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73380">
                        <a:lnSpc>
                          <a:spcPts val="950"/>
                        </a:lnSpc>
                        <a:spcBef>
                          <a:spcPts val="36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Acid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Metal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Carbonate</a:t>
                      </a:r>
                      <a:r>
                        <a:rPr sz="800" spc="70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8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Salt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Water </a:t>
                      </a:r>
                      <a:r>
                        <a:rPr sz="800" spc="-130" dirty="0">
                          <a:latin typeface="Calibri"/>
                          <a:cs typeface="Calibri"/>
                        </a:rPr>
                        <a:t>+Carbon 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Dioxide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Hydrochloric acid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Magnesium Carbonate </a:t>
                      </a:r>
                      <a:r>
                        <a:rPr sz="900" spc="860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9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Magnesium Chloride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Carbon Dioxide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Water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1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Acid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metal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Oxide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Acid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Metal Oxide </a:t>
                      </a:r>
                      <a:r>
                        <a:rPr sz="900" spc="860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Salt +Water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Sulphuric acid +Calcium Oxide </a:t>
                      </a:r>
                      <a:r>
                        <a:rPr sz="900" spc="860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9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Calcium Sulphate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Water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6146419" y="2860548"/>
            <a:ext cx="158750" cy="308610"/>
          </a:xfrm>
          <a:custGeom>
            <a:avLst/>
            <a:gdLst/>
            <a:ahLst/>
            <a:cxnLst/>
            <a:rect l="l" t="t" r="r" b="b"/>
            <a:pathLst>
              <a:path w="158750" h="308610">
                <a:moveTo>
                  <a:pt x="19744" y="22786"/>
                </a:moveTo>
                <a:lnTo>
                  <a:pt x="18640" y="35307"/>
                </a:lnTo>
                <a:lnTo>
                  <a:pt x="147319" y="308101"/>
                </a:lnTo>
                <a:lnTo>
                  <a:pt x="158750" y="302640"/>
                </a:lnTo>
                <a:lnTo>
                  <a:pt x="30095" y="29897"/>
                </a:lnTo>
                <a:lnTo>
                  <a:pt x="19744" y="22786"/>
                </a:lnTo>
                <a:close/>
              </a:path>
              <a:path w="158750" h="308610">
                <a:moveTo>
                  <a:pt x="9016" y="0"/>
                </a:moveTo>
                <a:lnTo>
                  <a:pt x="380" y="98678"/>
                </a:lnTo>
                <a:lnTo>
                  <a:pt x="0" y="102235"/>
                </a:lnTo>
                <a:lnTo>
                  <a:pt x="2666" y="105282"/>
                </a:lnTo>
                <a:lnTo>
                  <a:pt x="6095" y="105537"/>
                </a:lnTo>
                <a:lnTo>
                  <a:pt x="9651" y="105917"/>
                </a:lnTo>
                <a:lnTo>
                  <a:pt x="12700" y="103250"/>
                </a:lnTo>
                <a:lnTo>
                  <a:pt x="13054" y="98678"/>
                </a:lnTo>
                <a:lnTo>
                  <a:pt x="18640" y="35307"/>
                </a:lnTo>
                <a:lnTo>
                  <a:pt x="8635" y="14097"/>
                </a:lnTo>
                <a:lnTo>
                  <a:pt x="20065" y="8636"/>
                </a:lnTo>
                <a:lnTo>
                  <a:pt x="21580" y="8636"/>
                </a:lnTo>
                <a:lnTo>
                  <a:pt x="9016" y="0"/>
                </a:lnTo>
                <a:close/>
              </a:path>
              <a:path w="158750" h="308610">
                <a:moveTo>
                  <a:pt x="21580" y="8636"/>
                </a:moveTo>
                <a:lnTo>
                  <a:pt x="20065" y="8636"/>
                </a:lnTo>
                <a:lnTo>
                  <a:pt x="30095" y="29897"/>
                </a:lnTo>
                <a:lnTo>
                  <a:pt x="86359" y="68579"/>
                </a:lnTo>
                <a:lnTo>
                  <a:pt x="90296" y="67817"/>
                </a:lnTo>
                <a:lnTo>
                  <a:pt x="94360" y="61975"/>
                </a:lnTo>
                <a:lnTo>
                  <a:pt x="93598" y="58038"/>
                </a:lnTo>
                <a:lnTo>
                  <a:pt x="90677" y="56134"/>
                </a:lnTo>
                <a:lnTo>
                  <a:pt x="21580" y="8636"/>
                </a:lnTo>
                <a:close/>
              </a:path>
              <a:path w="158750" h="308610">
                <a:moveTo>
                  <a:pt x="20065" y="8636"/>
                </a:moveTo>
                <a:lnTo>
                  <a:pt x="8635" y="14097"/>
                </a:lnTo>
                <a:lnTo>
                  <a:pt x="18640" y="35307"/>
                </a:lnTo>
                <a:lnTo>
                  <a:pt x="19744" y="22786"/>
                </a:lnTo>
                <a:lnTo>
                  <a:pt x="10794" y="16637"/>
                </a:lnTo>
                <a:lnTo>
                  <a:pt x="20700" y="11937"/>
                </a:lnTo>
                <a:lnTo>
                  <a:pt x="21623" y="11937"/>
                </a:lnTo>
                <a:lnTo>
                  <a:pt x="20065" y="8636"/>
                </a:lnTo>
                <a:close/>
              </a:path>
              <a:path w="158750" h="308610">
                <a:moveTo>
                  <a:pt x="21623" y="11937"/>
                </a:moveTo>
                <a:lnTo>
                  <a:pt x="20700" y="11937"/>
                </a:lnTo>
                <a:lnTo>
                  <a:pt x="19744" y="22786"/>
                </a:lnTo>
                <a:lnTo>
                  <a:pt x="30095" y="29897"/>
                </a:lnTo>
                <a:lnTo>
                  <a:pt x="21623" y="11937"/>
                </a:lnTo>
                <a:close/>
              </a:path>
              <a:path w="158750" h="308610">
                <a:moveTo>
                  <a:pt x="20700" y="11937"/>
                </a:moveTo>
                <a:lnTo>
                  <a:pt x="10794" y="16637"/>
                </a:lnTo>
                <a:lnTo>
                  <a:pt x="19744" y="22786"/>
                </a:lnTo>
                <a:lnTo>
                  <a:pt x="20700" y="1193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5348" y="2860548"/>
            <a:ext cx="108585" cy="307340"/>
          </a:xfrm>
          <a:custGeom>
            <a:avLst/>
            <a:gdLst/>
            <a:ahLst/>
            <a:cxnLst/>
            <a:rect l="l" t="t" r="r" b="b"/>
            <a:pathLst>
              <a:path w="108584" h="307339">
                <a:moveTo>
                  <a:pt x="72426" y="24601"/>
                </a:moveTo>
                <a:lnTo>
                  <a:pt x="63820" y="33638"/>
                </a:lnTo>
                <a:lnTo>
                  <a:pt x="0" y="303911"/>
                </a:lnTo>
                <a:lnTo>
                  <a:pt x="12446" y="306831"/>
                </a:lnTo>
                <a:lnTo>
                  <a:pt x="76120" y="36684"/>
                </a:lnTo>
                <a:lnTo>
                  <a:pt x="72426" y="24601"/>
                </a:lnTo>
                <a:close/>
              </a:path>
              <a:path w="108584" h="307339">
                <a:moveTo>
                  <a:pt x="81531" y="10794"/>
                </a:moveTo>
                <a:lnTo>
                  <a:pt x="69215" y="10794"/>
                </a:lnTo>
                <a:lnTo>
                  <a:pt x="81533" y="13715"/>
                </a:lnTo>
                <a:lnTo>
                  <a:pt x="76120" y="36684"/>
                </a:lnTo>
                <a:lnTo>
                  <a:pt x="94996" y="98425"/>
                </a:lnTo>
                <a:lnTo>
                  <a:pt x="96011" y="101853"/>
                </a:lnTo>
                <a:lnTo>
                  <a:pt x="99568" y="103759"/>
                </a:lnTo>
                <a:lnTo>
                  <a:pt x="102997" y="102615"/>
                </a:lnTo>
                <a:lnTo>
                  <a:pt x="106299" y="101600"/>
                </a:lnTo>
                <a:lnTo>
                  <a:pt x="108203" y="98043"/>
                </a:lnTo>
                <a:lnTo>
                  <a:pt x="81531" y="10794"/>
                </a:lnTo>
                <a:close/>
              </a:path>
              <a:path w="108584" h="307339">
                <a:moveTo>
                  <a:pt x="78231" y="0"/>
                </a:moveTo>
                <a:lnTo>
                  <a:pt x="7620" y="74422"/>
                </a:lnTo>
                <a:lnTo>
                  <a:pt x="7620" y="78359"/>
                </a:lnTo>
                <a:lnTo>
                  <a:pt x="12700" y="83185"/>
                </a:lnTo>
                <a:lnTo>
                  <a:pt x="16763" y="83057"/>
                </a:lnTo>
                <a:lnTo>
                  <a:pt x="63820" y="33638"/>
                </a:lnTo>
                <a:lnTo>
                  <a:pt x="69215" y="10794"/>
                </a:lnTo>
                <a:lnTo>
                  <a:pt x="81531" y="10794"/>
                </a:lnTo>
                <a:lnTo>
                  <a:pt x="78231" y="0"/>
                </a:lnTo>
                <a:close/>
              </a:path>
              <a:path w="108584" h="307339">
                <a:moveTo>
                  <a:pt x="81444" y="14097"/>
                </a:moveTo>
                <a:lnTo>
                  <a:pt x="69215" y="14097"/>
                </a:lnTo>
                <a:lnTo>
                  <a:pt x="80009" y="16637"/>
                </a:lnTo>
                <a:lnTo>
                  <a:pt x="72426" y="24601"/>
                </a:lnTo>
                <a:lnTo>
                  <a:pt x="76120" y="36684"/>
                </a:lnTo>
                <a:lnTo>
                  <a:pt x="81444" y="14097"/>
                </a:lnTo>
                <a:close/>
              </a:path>
              <a:path w="108584" h="307339">
                <a:moveTo>
                  <a:pt x="69215" y="10794"/>
                </a:moveTo>
                <a:lnTo>
                  <a:pt x="63820" y="33638"/>
                </a:lnTo>
                <a:lnTo>
                  <a:pt x="72426" y="24601"/>
                </a:lnTo>
                <a:lnTo>
                  <a:pt x="69215" y="14097"/>
                </a:lnTo>
                <a:lnTo>
                  <a:pt x="81444" y="14097"/>
                </a:lnTo>
                <a:lnTo>
                  <a:pt x="81533" y="13715"/>
                </a:lnTo>
                <a:lnTo>
                  <a:pt x="69215" y="10794"/>
                </a:lnTo>
                <a:close/>
              </a:path>
              <a:path w="108584" h="307339">
                <a:moveTo>
                  <a:pt x="69215" y="14097"/>
                </a:moveTo>
                <a:lnTo>
                  <a:pt x="72426" y="24601"/>
                </a:lnTo>
                <a:lnTo>
                  <a:pt x="80009" y="16637"/>
                </a:lnTo>
                <a:lnTo>
                  <a:pt x="69215" y="1409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3679" y="2860548"/>
            <a:ext cx="158750" cy="308610"/>
          </a:xfrm>
          <a:custGeom>
            <a:avLst/>
            <a:gdLst/>
            <a:ahLst/>
            <a:cxnLst/>
            <a:rect l="l" t="t" r="r" b="b"/>
            <a:pathLst>
              <a:path w="158750" h="308610">
                <a:moveTo>
                  <a:pt x="19744" y="22786"/>
                </a:moveTo>
                <a:lnTo>
                  <a:pt x="18640" y="35307"/>
                </a:lnTo>
                <a:lnTo>
                  <a:pt x="147320" y="308101"/>
                </a:lnTo>
                <a:lnTo>
                  <a:pt x="158750" y="302640"/>
                </a:lnTo>
                <a:lnTo>
                  <a:pt x="30095" y="29897"/>
                </a:lnTo>
                <a:lnTo>
                  <a:pt x="19744" y="22786"/>
                </a:lnTo>
                <a:close/>
              </a:path>
              <a:path w="158750" h="308610">
                <a:moveTo>
                  <a:pt x="9017" y="0"/>
                </a:moveTo>
                <a:lnTo>
                  <a:pt x="380" y="98678"/>
                </a:lnTo>
                <a:lnTo>
                  <a:pt x="0" y="102235"/>
                </a:lnTo>
                <a:lnTo>
                  <a:pt x="2667" y="105282"/>
                </a:lnTo>
                <a:lnTo>
                  <a:pt x="6096" y="105537"/>
                </a:lnTo>
                <a:lnTo>
                  <a:pt x="9651" y="105917"/>
                </a:lnTo>
                <a:lnTo>
                  <a:pt x="12700" y="103250"/>
                </a:lnTo>
                <a:lnTo>
                  <a:pt x="13054" y="98678"/>
                </a:lnTo>
                <a:lnTo>
                  <a:pt x="18640" y="35307"/>
                </a:lnTo>
                <a:lnTo>
                  <a:pt x="8636" y="14097"/>
                </a:lnTo>
                <a:lnTo>
                  <a:pt x="20066" y="8636"/>
                </a:lnTo>
                <a:lnTo>
                  <a:pt x="21580" y="8636"/>
                </a:lnTo>
                <a:lnTo>
                  <a:pt x="9017" y="0"/>
                </a:lnTo>
                <a:close/>
              </a:path>
              <a:path w="158750" h="308610">
                <a:moveTo>
                  <a:pt x="21580" y="8636"/>
                </a:moveTo>
                <a:lnTo>
                  <a:pt x="20066" y="8636"/>
                </a:lnTo>
                <a:lnTo>
                  <a:pt x="30095" y="29897"/>
                </a:lnTo>
                <a:lnTo>
                  <a:pt x="86360" y="68579"/>
                </a:lnTo>
                <a:lnTo>
                  <a:pt x="90297" y="67817"/>
                </a:lnTo>
                <a:lnTo>
                  <a:pt x="94361" y="61975"/>
                </a:lnTo>
                <a:lnTo>
                  <a:pt x="93599" y="58038"/>
                </a:lnTo>
                <a:lnTo>
                  <a:pt x="90677" y="56134"/>
                </a:lnTo>
                <a:lnTo>
                  <a:pt x="21580" y="8636"/>
                </a:lnTo>
                <a:close/>
              </a:path>
              <a:path w="158750" h="308610">
                <a:moveTo>
                  <a:pt x="20066" y="8636"/>
                </a:moveTo>
                <a:lnTo>
                  <a:pt x="8636" y="14097"/>
                </a:lnTo>
                <a:lnTo>
                  <a:pt x="18640" y="35307"/>
                </a:lnTo>
                <a:lnTo>
                  <a:pt x="19744" y="22786"/>
                </a:lnTo>
                <a:lnTo>
                  <a:pt x="10795" y="16637"/>
                </a:lnTo>
                <a:lnTo>
                  <a:pt x="20700" y="11937"/>
                </a:lnTo>
                <a:lnTo>
                  <a:pt x="21623" y="11937"/>
                </a:lnTo>
                <a:lnTo>
                  <a:pt x="20066" y="8636"/>
                </a:lnTo>
                <a:close/>
              </a:path>
              <a:path w="158750" h="308610">
                <a:moveTo>
                  <a:pt x="21623" y="11937"/>
                </a:moveTo>
                <a:lnTo>
                  <a:pt x="20700" y="11937"/>
                </a:lnTo>
                <a:lnTo>
                  <a:pt x="19744" y="22786"/>
                </a:lnTo>
                <a:lnTo>
                  <a:pt x="30095" y="29897"/>
                </a:lnTo>
                <a:lnTo>
                  <a:pt x="21623" y="11937"/>
                </a:lnTo>
                <a:close/>
              </a:path>
              <a:path w="158750" h="308610">
                <a:moveTo>
                  <a:pt x="20700" y="11937"/>
                </a:moveTo>
                <a:lnTo>
                  <a:pt x="10795" y="16637"/>
                </a:lnTo>
                <a:lnTo>
                  <a:pt x="19744" y="22786"/>
                </a:lnTo>
                <a:lnTo>
                  <a:pt x="20700" y="1193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7297" y="2901695"/>
            <a:ext cx="149351" cy="227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33544" y="1980692"/>
            <a:ext cx="4150995" cy="1296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Chemical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Reactions</a:t>
            </a:r>
            <a:endParaRPr sz="1100">
              <a:latin typeface="Calibri"/>
              <a:cs typeface="Calibri"/>
            </a:endParaRPr>
          </a:p>
          <a:p>
            <a:pPr marL="172085" marR="5080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100" dirty="0">
                <a:latin typeface="Calibri"/>
                <a:cs typeface="Calibri"/>
              </a:rPr>
              <a:t>In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chemical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reactions,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what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 start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know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reactants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  what we make is known as the</a:t>
            </a:r>
            <a:r>
              <a:rPr sz="1100" spc="-1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products.</a:t>
            </a:r>
            <a:endParaRPr sz="1100">
              <a:latin typeface="Calibri"/>
              <a:cs typeface="Calibri"/>
            </a:endParaRPr>
          </a:p>
          <a:p>
            <a:pPr marL="172085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100" dirty="0">
                <a:latin typeface="Calibri"/>
                <a:cs typeface="Calibri"/>
              </a:rPr>
              <a:t>We can </a:t>
            </a:r>
            <a:r>
              <a:rPr sz="1100" spc="-5" dirty="0">
                <a:latin typeface="Calibri"/>
                <a:cs typeface="Calibri"/>
              </a:rPr>
              <a:t>show </a:t>
            </a:r>
            <a:r>
              <a:rPr sz="1100" dirty="0">
                <a:latin typeface="Calibri"/>
                <a:cs typeface="Calibri"/>
              </a:rPr>
              <a:t>reactants and </a:t>
            </a:r>
            <a:r>
              <a:rPr sz="1100" spc="-5" dirty="0">
                <a:latin typeface="Calibri"/>
                <a:cs typeface="Calibri"/>
              </a:rPr>
              <a:t>products </a:t>
            </a:r>
            <a:r>
              <a:rPr sz="1100" dirty="0">
                <a:latin typeface="Calibri"/>
                <a:cs typeface="Calibri"/>
              </a:rPr>
              <a:t>in a word</a:t>
            </a:r>
            <a:r>
              <a:rPr sz="1100" spc="-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equation</a:t>
            </a:r>
            <a:endParaRPr sz="1100">
              <a:latin typeface="Calibri"/>
              <a:cs typeface="Calibri"/>
            </a:endParaRPr>
          </a:p>
          <a:p>
            <a:pPr marL="55880" algn="ctr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latin typeface="Calibri"/>
                <a:cs typeface="Calibri"/>
              </a:rPr>
              <a:t>Acid </a:t>
            </a:r>
            <a:r>
              <a:rPr sz="1100" spc="-5" dirty="0">
                <a:latin typeface="Calibri"/>
                <a:cs typeface="Calibri"/>
              </a:rPr>
              <a:t>+Alkali </a:t>
            </a:r>
            <a:r>
              <a:rPr sz="1100" spc="1060" dirty="0">
                <a:latin typeface="Wingdings"/>
                <a:cs typeface="Wingdings"/>
              </a:rPr>
              <a:t>→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Salt </a:t>
            </a:r>
            <a:r>
              <a:rPr sz="1100" dirty="0">
                <a:latin typeface="Calibri"/>
                <a:cs typeface="Calibri"/>
              </a:rPr>
              <a:t>+ Water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50165" algn="ctr">
              <a:lnSpc>
                <a:spcPct val="100000"/>
              </a:lnSpc>
              <a:spcBef>
                <a:spcPts val="690"/>
              </a:spcBef>
              <a:tabLst>
                <a:tab pos="979805" algn="l"/>
              </a:tabLst>
            </a:pPr>
            <a:r>
              <a:rPr sz="1100" dirty="0">
                <a:latin typeface="Calibri"/>
                <a:cs typeface="Calibri"/>
              </a:rPr>
              <a:t>Reactants	Products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56582" y="3364229"/>
            <a:ext cx="4392295" cy="201041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295"/>
              </a:spcBef>
            </a:pPr>
            <a:r>
              <a:rPr sz="1100" b="1" spc="-5" dirty="0">
                <a:latin typeface="Calibri"/>
                <a:cs typeface="Calibri"/>
              </a:rPr>
              <a:t>Salts</a:t>
            </a:r>
            <a:endParaRPr sz="1100">
              <a:latin typeface="Calibri"/>
              <a:cs typeface="Calibri"/>
            </a:endParaRPr>
          </a:p>
          <a:p>
            <a:pPr marL="262890" marR="271780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2890" algn="l"/>
                <a:tab pos="263525" algn="l"/>
              </a:tabLst>
            </a:pPr>
            <a:r>
              <a:rPr sz="1000" spc="-5" dirty="0">
                <a:latin typeface="Calibri"/>
                <a:cs typeface="Calibri"/>
              </a:rPr>
              <a:t>There are two types of salt that could be made in a neutralisation reaction,  soluble or insoluble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salt</a:t>
            </a:r>
            <a:endParaRPr sz="1000">
              <a:latin typeface="Calibri"/>
              <a:cs typeface="Calibri"/>
            </a:endParaRPr>
          </a:p>
          <a:p>
            <a:pPr marL="262890" indent="-172085">
              <a:lnSpc>
                <a:spcPct val="100000"/>
              </a:lnSpc>
              <a:buFont typeface="Arial"/>
              <a:buChar char="•"/>
              <a:tabLst>
                <a:tab pos="262890" algn="l"/>
                <a:tab pos="263525" algn="l"/>
              </a:tabLst>
            </a:pPr>
            <a:r>
              <a:rPr sz="1000" spc="-5" dirty="0">
                <a:latin typeface="Calibri"/>
                <a:cs typeface="Calibri"/>
              </a:rPr>
              <a:t>Insoluble salts can be separated using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filtration</a:t>
            </a:r>
            <a:endParaRPr sz="1000">
              <a:latin typeface="Calibri"/>
              <a:cs typeface="Calibri"/>
            </a:endParaRPr>
          </a:p>
          <a:p>
            <a:pPr marL="262890" indent="-172085">
              <a:lnSpc>
                <a:spcPct val="100000"/>
              </a:lnSpc>
              <a:buFont typeface="Arial"/>
              <a:buChar char="•"/>
              <a:tabLst>
                <a:tab pos="262890" algn="l"/>
                <a:tab pos="263525" algn="l"/>
              </a:tabLst>
            </a:pPr>
            <a:r>
              <a:rPr sz="1000" spc="-5" dirty="0">
                <a:latin typeface="Calibri"/>
                <a:cs typeface="Calibri"/>
              </a:rPr>
              <a:t>Soluble </a:t>
            </a:r>
            <a:r>
              <a:rPr sz="1000" spc="-10" dirty="0">
                <a:latin typeface="Calibri"/>
                <a:cs typeface="Calibri"/>
              </a:rPr>
              <a:t>salts dissolve </a:t>
            </a:r>
            <a:r>
              <a:rPr sz="1000" spc="-5" dirty="0">
                <a:latin typeface="Calibri"/>
                <a:cs typeface="Calibri"/>
              </a:rPr>
              <a:t>in water and can be separated using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evaporation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65547" y="4587240"/>
            <a:ext cx="2101596" cy="55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85876" y="4616227"/>
            <a:ext cx="1336058" cy="729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Group 18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6327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37" y="115062"/>
            <a:ext cx="4712335" cy="584775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90805" marR="369570">
              <a:lnSpc>
                <a:spcPct val="100000"/>
              </a:lnSpc>
              <a:spcBef>
                <a:spcPts val="720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sz="1600" b="1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 </a:t>
            </a:r>
            <a:r>
              <a:rPr sz="16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Chemistry 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Knowledge </a:t>
            </a:r>
            <a:r>
              <a:rPr sz="16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 </a:t>
            </a:r>
            <a:r>
              <a:rPr sz="1600" b="1" u="sng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 </a:t>
            </a:r>
            <a:r>
              <a:rPr lang="en-GB" sz="1600" b="1" u="sng" spc="9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Earth Structure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537" y="916686"/>
            <a:ext cx="4712335" cy="387350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0805" marR="154305">
              <a:lnSpc>
                <a:spcPts val="1060"/>
              </a:lnSpc>
              <a:spcBef>
                <a:spcPts val="495"/>
              </a:spcBef>
            </a:pPr>
            <a:r>
              <a:rPr sz="1100" b="1" spc="-5" dirty="0">
                <a:latin typeface="Calibri"/>
                <a:cs typeface="Calibri"/>
              </a:rPr>
              <a:t>KPI </a:t>
            </a:r>
            <a:r>
              <a:rPr sz="1100" b="1" dirty="0">
                <a:latin typeface="Calibri"/>
                <a:cs typeface="Calibri"/>
              </a:rPr>
              <a:t>7.1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Describe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structure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5" dirty="0">
                <a:latin typeface="Calibri"/>
                <a:cs typeface="Calibri"/>
              </a:rPr>
              <a:t> composition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Earth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link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this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  rock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cycle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37" y="1427225"/>
            <a:ext cx="4712335" cy="5274945"/>
          </a:xfrm>
          <a:custGeom>
            <a:avLst/>
            <a:gdLst/>
            <a:ahLst/>
            <a:cxnLst/>
            <a:rect l="l" t="t" r="r" b="b"/>
            <a:pathLst>
              <a:path w="4712335" h="5274945">
                <a:moveTo>
                  <a:pt x="0" y="5274564"/>
                </a:moveTo>
                <a:lnTo>
                  <a:pt x="4712208" y="5274564"/>
                </a:lnTo>
                <a:lnTo>
                  <a:pt x="4712208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1820" y="1425651"/>
            <a:ext cx="2863850" cy="4324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Composition and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Structure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400" u="sng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Earth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earth </a:t>
            </a:r>
            <a:r>
              <a:rPr sz="1400" spc="-5" dirty="0">
                <a:latin typeface="Calibri"/>
                <a:cs typeface="Calibri"/>
              </a:rPr>
              <a:t>has </a:t>
            </a:r>
            <a:r>
              <a:rPr sz="1400" spc="-10" dirty="0">
                <a:latin typeface="Calibri"/>
                <a:cs typeface="Calibri"/>
              </a:rPr>
              <a:t>four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layers: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820" y="6227775"/>
            <a:ext cx="80327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indent="-129539">
              <a:lnSpc>
                <a:spcPts val="1595"/>
              </a:lnSpc>
              <a:spcBef>
                <a:spcPts val="100"/>
              </a:spcBef>
              <a:buAutoNum type="arabicPlain"/>
              <a:tabLst>
                <a:tab pos="142240" algn="l"/>
              </a:tabLst>
            </a:pPr>
            <a:r>
              <a:rPr sz="1400" dirty="0">
                <a:latin typeface="Calibri"/>
                <a:cs typeface="Calibri"/>
              </a:rPr>
              <a:t>–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Crust</a:t>
            </a:r>
            <a:endParaRPr sz="1400">
              <a:latin typeface="Calibri"/>
              <a:cs typeface="Calibri"/>
            </a:endParaRPr>
          </a:p>
          <a:p>
            <a:pPr marL="142240" indent="-129539">
              <a:lnSpc>
                <a:spcPts val="1595"/>
              </a:lnSpc>
              <a:buAutoNum type="arabicPlain"/>
              <a:tabLst>
                <a:tab pos="142240" algn="l"/>
              </a:tabLst>
            </a:pPr>
            <a:r>
              <a:rPr sz="1400" dirty="0">
                <a:latin typeface="Calibri"/>
                <a:cs typeface="Calibri"/>
              </a:rPr>
              <a:t>–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Mantle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5351" y="6227775"/>
            <a:ext cx="106045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latin typeface="Calibri"/>
                <a:cs typeface="Calibri"/>
              </a:rPr>
              <a:t>3 – </a:t>
            </a:r>
            <a:r>
              <a:rPr sz="1400" spc="-10" dirty="0">
                <a:latin typeface="Calibri"/>
                <a:cs typeface="Calibri"/>
              </a:rPr>
              <a:t>Outer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core  </a:t>
            </a:r>
            <a:r>
              <a:rPr sz="1400" dirty="0">
                <a:latin typeface="Calibri"/>
                <a:cs typeface="Calibri"/>
              </a:rPr>
              <a:t>4 – </a:t>
            </a:r>
            <a:r>
              <a:rPr sz="1400" spc="-5" dirty="0">
                <a:latin typeface="Calibri"/>
                <a:cs typeface="Calibri"/>
              </a:rPr>
              <a:t>Inner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5098" y="1755140"/>
            <a:ext cx="472440" cy="154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30416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5098" y="4135323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1180" y="3898519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889753" y="105663"/>
          <a:ext cx="4060190" cy="65897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481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Crust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69240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outermost layer of the Earth’s structure.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crust is  thin, rocky and it is where we get materials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from,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such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as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glass, plastic, paper and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aluminium.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Mantle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layer beneath the crust. Much thicker than the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crust.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Solid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(made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rock) but flows slowly like a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liquid.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Outer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core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863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layer beneath the mantle. Made from molten nickel and  iron.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Liquid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because of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immense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temperature.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262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Inner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core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403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innermost part of the Earth. Also made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nickel and  iron but they are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solid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because of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immense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pressure –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even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though the inner core is hotter than the outer</a:t>
                      </a:r>
                      <a:r>
                        <a:rPr sz="10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core.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69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Igneous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type of rock that is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formed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 cooling of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magma.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69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Extrusive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When magma cools rapidly above the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surface.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542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Intrusive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When magma cools slowly below the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surface.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971">
                <a:tc gridSpan="2">
                  <a:txBody>
                    <a:bodyPr/>
                    <a:lstStyle/>
                    <a:p>
                      <a:pPr marL="88900">
                        <a:lnSpc>
                          <a:spcPts val="1595"/>
                        </a:lnSpc>
                        <a:spcBef>
                          <a:spcPts val="170"/>
                        </a:spcBef>
                      </a:pP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Rocks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8900">
                        <a:lnSpc>
                          <a:spcPts val="159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There are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three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main types of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rock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0180">
                        <a:lnSpc>
                          <a:spcPts val="1370"/>
                        </a:lnSpc>
                        <a:spcBef>
                          <a:spcPts val="290"/>
                        </a:spcBef>
                        <a:tabLst>
                          <a:tab pos="513080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	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Igneous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rock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57200" indent="-287020">
                        <a:lnSpc>
                          <a:spcPts val="1295"/>
                        </a:lnSpc>
                        <a:buFont typeface="Arial"/>
                        <a:buChar char="•"/>
                        <a:tabLst>
                          <a:tab pos="456565" algn="l"/>
                          <a:tab pos="45720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Formed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cooling of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magma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57200" marR="353060" indent="-287020">
                        <a:lnSpc>
                          <a:spcPts val="1300"/>
                        </a:lnSpc>
                        <a:spcBef>
                          <a:spcPts val="85"/>
                        </a:spcBef>
                        <a:buFont typeface="Arial"/>
                        <a:buChar char="•"/>
                        <a:tabLst>
                          <a:tab pos="456565" algn="l"/>
                          <a:tab pos="457200" algn="l"/>
                        </a:tabLst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Rapid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cooling (e.g. volcanic eruption) gives </a:t>
                      </a:r>
                      <a:r>
                        <a:rPr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extrusive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igneous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rock.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57200" indent="-287020">
                        <a:lnSpc>
                          <a:spcPts val="1200"/>
                        </a:lnSpc>
                        <a:buFont typeface="Arial"/>
                        <a:buChar char="•"/>
                        <a:tabLst>
                          <a:tab pos="456565" algn="l"/>
                          <a:tab pos="457200" algn="l"/>
                        </a:tabLst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Slow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cooling (under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earth’s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surface) gives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intrusive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57200">
                        <a:lnSpc>
                          <a:spcPts val="137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igneous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rock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60960" y="1903476"/>
            <a:ext cx="4674108" cy="427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43897" y="3196463"/>
            <a:ext cx="664210" cy="467995"/>
          </a:xfrm>
          <a:custGeom>
            <a:avLst/>
            <a:gdLst/>
            <a:ahLst/>
            <a:cxnLst/>
            <a:rect l="l" t="t" r="r" b="b"/>
            <a:pathLst>
              <a:path w="664210" h="467995">
                <a:moveTo>
                  <a:pt x="30771" y="467741"/>
                </a:moveTo>
                <a:lnTo>
                  <a:pt x="15926" y="443243"/>
                </a:lnTo>
                <a:lnTo>
                  <a:pt x="5355" y="422259"/>
                </a:lnTo>
                <a:lnTo>
                  <a:pt x="0" y="406965"/>
                </a:lnTo>
                <a:lnTo>
                  <a:pt x="799" y="399541"/>
                </a:lnTo>
                <a:lnTo>
                  <a:pt x="296836" y="206501"/>
                </a:lnTo>
                <a:lnTo>
                  <a:pt x="297709" y="199058"/>
                </a:lnTo>
                <a:lnTo>
                  <a:pt x="292391" y="183721"/>
                </a:lnTo>
                <a:lnTo>
                  <a:pt x="281834" y="162692"/>
                </a:lnTo>
                <a:lnTo>
                  <a:pt x="266991" y="138175"/>
                </a:lnTo>
                <a:lnTo>
                  <a:pt x="283442" y="161625"/>
                </a:lnTo>
                <a:lnTo>
                  <a:pt x="298392" y="179752"/>
                </a:lnTo>
                <a:lnTo>
                  <a:pt x="310247" y="190807"/>
                </a:lnTo>
                <a:lnTo>
                  <a:pt x="317410" y="193039"/>
                </a:lnTo>
                <a:lnTo>
                  <a:pt x="613447" y="0"/>
                </a:lnTo>
                <a:lnTo>
                  <a:pt x="620611" y="2250"/>
                </a:lnTo>
                <a:lnTo>
                  <a:pt x="632465" y="13335"/>
                </a:lnTo>
                <a:lnTo>
                  <a:pt x="647416" y="31468"/>
                </a:lnTo>
                <a:lnTo>
                  <a:pt x="663866" y="54863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2717" y="3565397"/>
            <a:ext cx="3916679" cy="3042285"/>
          </a:xfrm>
          <a:custGeom>
            <a:avLst/>
            <a:gdLst/>
            <a:ahLst/>
            <a:cxnLst/>
            <a:rect l="l" t="t" r="r" b="b"/>
            <a:pathLst>
              <a:path w="3916679" h="3042284">
                <a:moveTo>
                  <a:pt x="0" y="3041904"/>
                </a:moveTo>
                <a:lnTo>
                  <a:pt x="3916680" y="3041904"/>
                </a:lnTo>
                <a:lnTo>
                  <a:pt x="3916680" y="0"/>
                </a:lnTo>
                <a:lnTo>
                  <a:pt x="0" y="0"/>
                </a:lnTo>
                <a:lnTo>
                  <a:pt x="0" y="3041904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070983" y="4671059"/>
          <a:ext cx="3726179" cy="1798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Extrusive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Intrusive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Magma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cools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surface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Underground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Speed of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cooling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Rapid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Slow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1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Crystal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size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Small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Large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Example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377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Basalt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(used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construction)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222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Granite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(also used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construction but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can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 polished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e.g.  kitchen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counters)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612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37" y="115062"/>
            <a:ext cx="4712335" cy="584775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90805" marR="317500">
              <a:lnSpc>
                <a:spcPct val="100000"/>
              </a:lnSpc>
              <a:spcBef>
                <a:spcPts val="720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sz="1600" b="1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 </a:t>
            </a:r>
            <a:r>
              <a:rPr sz="16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Chemistry 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Knowledge </a:t>
            </a:r>
            <a:r>
              <a:rPr sz="16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 </a:t>
            </a:r>
            <a:r>
              <a:rPr sz="1600" b="1" u="sng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 </a:t>
            </a:r>
            <a:r>
              <a:rPr lang="en-GB" sz="1600" b="1" u="sng" spc="9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Rocks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26584" y="108204"/>
          <a:ext cx="4053839" cy="3299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28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Sedimentary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type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rock that is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formed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by the compression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of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many layers of sediment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over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time.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Metamorphic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74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type of rock that is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formed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immense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heat and  pressure change the chemical properties of the  minerals in sedimentary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rocks.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Transport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Rocks are transported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rivers to the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sea.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Deposition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Rocks settle at the bottom of the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sea.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Sedimentation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89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Layers of sediment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(rocks,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dead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sea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life, etc.) begin to  build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up.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Compaction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As more layers build up, pressure is put on lower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layers.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Cementation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Salt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crystals “glue” the layers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together.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Uplift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84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Some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rocks are pushed to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surface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by the pressure  of new rocks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forming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beneath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Magma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Melted rock; cools to form igneous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rock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3537" y="909066"/>
            <a:ext cx="4712335" cy="5829300"/>
          </a:xfrm>
          <a:custGeom>
            <a:avLst/>
            <a:gdLst/>
            <a:ahLst/>
            <a:cxnLst/>
            <a:rect l="l" t="t" r="r" b="b"/>
            <a:pathLst>
              <a:path w="4712335" h="5829300">
                <a:moveTo>
                  <a:pt x="0" y="5829300"/>
                </a:moveTo>
                <a:lnTo>
                  <a:pt x="4712208" y="5829300"/>
                </a:lnTo>
                <a:lnTo>
                  <a:pt x="4712208" y="0"/>
                </a:lnTo>
                <a:lnTo>
                  <a:pt x="0" y="0"/>
                </a:lnTo>
                <a:lnTo>
                  <a:pt x="0" y="5829300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4520" y="908431"/>
            <a:ext cx="2512695" cy="431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1595"/>
              </a:lnSpc>
              <a:spcBef>
                <a:spcPts val="105"/>
              </a:spcBef>
            </a:pP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Rocks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1595"/>
              </a:lnSpc>
            </a:pPr>
            <a:r>
              <a:rPr sz="1400" spc="-10" dirty="0">
                <a:latin typeface="Calibri"/>
                <a:cs typeface="Calibri"/>
              </a:rPr>
              <a:t>There are </a:t>
            </a:r>
            <a:r>
              <a:rPr sz="1400" b="1" spc="-5" dirty="0">
                <a:latin typeface="Calibri"/>
                <a:cs typeface="Calibri"/>
              </a:rPr>
              <a:t>three </a:t>
            </a:r>
            <a:r>
              <a:rPr sz="1400" dirty="0">
                <a:latin typeface="Calibri"/>
                <a:cs typeface="Calibri"/>
              </a:rPr>
              <a:t>main </a:t>
            </a:r>
            <a:r>
              <a:rPr sz="1400" spc="-5" dirty="0">
                <a:latin typeface="Calibri"/>
                <a:cs typeface="Calibri"/>
              </a:rPr>
              <a:t>types of</a:t>
            </a:r>
            <a:r>
              <a:rPr sz="1400" spc="-10" dirty="0">
                <a:latin typeface="Calibri"/>
                <a:cs typeface="Calibri"/>
              </a:rPr>
              <a:t> rock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693" y="1411986"/>
            <a:ext cx="4511040" cy="3991610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90805">
              <a:lnSpc>
                <a:spcPts val="1370"/>
              </a:lnSpc>
              <a:spcBef>
                <a:spcPts val="135"/>
              </a:spcBef>
              <a:tabLst>
                <a:tab pos="433705" algn="l"/>
              </a:tabLst>
            </a:pPr>
            <a:r>
              <a:rPr sz="1200" dirty="0">
                <a:latin typeface="Calibri"/>
                <a:cs typeface="Calibri"/>
              </a:rPr>
              <a:t>2.	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Sedimentary</a:t>
            </a:r>
            <a:r>
              <a:rPr sz="12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rock</a:t>
            </a:r>
            <a:endParaRPr sz="1200">
              <a:latin typeface="Calibri"/>
              <a:cs typeface="Calibri"/>
            </a:endParaRPr>
          </a:p>
          <a:p>
            <a:pPr marL="377190" indent="-286385">
              <a:lnSpc>
                <a:spcPts val="137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200" spc="-5" dirty="0">
                <a:latin typeface="Calibri"/>
                <a:cs typeface="Calibri"/>
              </a:rPr>
              <a:t>Formed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compression of </a:t>
            </a:r>
            <a:r>
              <a:rPr sz="1200" spc="-15" dirty="0">
                <a:latin typeface="Calibri"/>
                <a:cs typeface="Calibri"/>
              </a:rPr>
              <a:t>layers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5" dirty="0">
                <a:latin typeface="Calibri"/>
                <a:cs typeface="Calibri"/>
              </a:rPr>
              <a:t>sediment </a:t>
            </a:r>
            <a:r>
              <a:rPr sz="1200" dirty="0">
                <a:latin typeface="Calibri"/>
                <a:cs typeface="Calibri"/>
              </a:rPr>
              <a:t>in the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ocean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377190" marR="117475" indent="-286385">
              <a:lnSpc>
                <a:spcPts val="1300"/>
              </a:lnSpc>
              <a:spcBef>
                <a:spcPts val="1085"/>
              </a:spcBef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200" spc="-5" dirty="0">
                <a:latin typeface="Calibri"/>
                <a:cs typeface="Calibri"/>
              </a:rPr>
              <a:t>Once formed, sedimentary </a:t>
            </a:r>
            <a:r>
              <a:rPr sz="1200" spc="-10" dirty="0">
                <a:latin typeface="Calibri"/>
                <a:cs typeface="Calibri"/>
              </a:rPr>
              <a:t>rock may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slowly moved to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15" dirty="0">
                <a:latin typeface="Calibri"/>
                <a:cs typeface="Calibri"/>
              </a:rPr>
              <a:t>Earth’s </a:t>
            </a:r>
            <a:r>
              <a:rPr sz="1200" spc="-5" dirty="0">
                <a:latin typeface="Calibri"/>
                <a:cs typeface="Calibri"/>
              </a:rPr>
              <a:t>surface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b="1" dirty="0">
                <a:latin typeface="Calibri"/>
                <a:cs typeface="Calibri"/>
              </a:rPr>
              <a:t>uplift</a:t>
            </a:r>
            <a:r>
              <a:rPr sz="1200" dirty="0">
                <a:latin typeface="Calibri"/>
                <a:cs typeface="Calibri"/>
              </a:rPr>
              <a:t>, </a:t>
            </a:r>
            <a:r>
              <a:rPr sz="1200" spc="-5" dirty="0">
                <a:latin typeface="Calibri"/>
                <a:cs typeface="Calibri"/>
              </a:rPr>
              <a:t>or remain </a:t>
            </a:r>
            <a:r>
              <a:rPr sz="1200" spc="-10" dirty="0">
                <a:latin typeface="Calibri"/>
                <a:cs typeface="Calibri"/>
              </a:rPr>
              <a:t>underground </a:t>
            </a:r>
            <a:r>
              <a:rPr sz="1200" spc="-5" dirty="0">
                <a:latin typeface="Calibri"/>
                <a:cs typeface="Calibri"/>
              </a:rPr>
              <a:t>where immense  pressure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heat will </a:t>
            </a:r>
            <a:r>
              <a:rPr sz="1200" dirty="0">
                <a:latin typeface="Calibri"/>
                <a:cs typeface="Calibri"/>
              </a:rPr>
              <a:t>turn it </a:t>
            </a:r>
            <a:r>
              <a:rPr sz="1200" spc="-5" dirty="0">
                <a:latin typeface="Calibri"/>
                <a:cs typeface="Calibri"/>
              </a:rPr>
              <a:t>into metamorphic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rock</a:t>
            </a:r>
            <a:endParaRPr sz="1200">
              <a:latin typeface="Calibri"/>
              <a:cs typeface="Calibri"/>
            </a:endParaRPr>
          </a:p>
          <a:p>
            <a:pPr marL="377190" indent="-286385">
              <a:lnSpc>
                <a:spcPts val="12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200" b="1" spc="-5" dirty="0">
                <a:latin typeface="Calibri"/>
                <a:cs typeface="Calibri"/>
              </a:rPr>
              <a:t>Limestone </a:t>
            </a:r>
            <a:r>
              <a:rPr sz="1200" dirty="0">
                <a:latin typeface="Calibri"/>
                <a:cs typeface="Calibri"/>
              </a:rPr>
              <a:t>is an </a:t>
            </a:r>
            <a:r>
              <a:rPr sz="1200" spc="-5" dirty="0">
                <a:latin typeface="Calibri"/>
                <a:cs typeface="Calibri"/>
              </a:rPr>
              <a:t>example of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sedimentary </a:t>
            </a:r>
            <a:r>
              <a:rPr sz="1200" spc="-10" dirty="0">
                <a:latin typeface="Calibri"/>
                <a:cs typeface="Calibri"/>
              </a:rPr>
              <a:t>rock, </a:t>
            </a:r>
            <a:r>
              <a:rPr sz="1200" spc="-5" dirty="0">
                <a:latin typeface="Calibri"/>
                <a:cs typeface="Calibri"/>
              </a:rPr>
              <a:t>which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used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endParaRPr sz="1200">
              <a:latin typeface="Calibri"/>
              <a:cs typeface="Calibri"/>
            </a:endParaRPr>
          </a:p>
          <a:p>
            <a:pPr marL="377190">
              <a:lnSpc>
                <a:spcPts val="1295"/>
              </a:lnSpc>
            </a:pPr>
            <a:r>
              <a:rPr sz="1200" spc="-5" dirty="0">
                <a:latin typeface="Calibri"/>
                <a:cs typeface="Calibri"/>
              </a:rPr>
              <a:t>manufacture </a:t>
            </a:r>
            <a:r>
              <a:rPr sz="1200" dirty="0">
                <a:latin typeface="Calibri"/>
                <a:cs typeface="Calibri"/>
              </a:rPr>
              <a:t>glass and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cement</a:t>
            </a:r>
            <a:endParaRPr sz="1200">
              <a:latin typeface="Calibri"/>
              <a:cs typeface="Calibri"/>
            </a:endParaRPr>
          </a:p>
          <a:p>
            <a:pPr marL="377190" indent="-286385">
              <a:lnSpc>
                <a:spcPts val="137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200" spc="-5" dirty="0">
                <a:latin typeface="Calibri"/>
                <a:cs typeface="Calibri"/>
              </a:rPr>
              <a:t>Sedimentary </a:t>
            </a:r>
            <a:r>
              <a:rPr sz="1200" spc="-15" dirty="0">
                <a:latin typeface="Calibri"/>
                <a:cs typeface="Calibri"/>
              </a:rPr>
              <a:t>rocks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have:</a:t>
            </a:r>
            <a:endParaRPr sz="1200">
              <a:latin typeface="Calibri"/>
              <a:cs typeface="Calibri"/>
            </a:endParaRPr>
          </a:p>
          <a:p>
            <a:pPr marL="834390" lvl="1" indent="-286385">
              <a:lnSpc>
                <a:spcPct val="100000"/>
              </a:lnSpc>
              <a:buFont typeface="Arial"/>
              <a:buChar char="•"/>
              <a:tabLst>
                <a:tab pos="834390" algn="l"/>
                <a:tab pos="835025" algn="l"/>
              </a:tabLst>
            </a:pPr>
            <a:r>
              <a:rPr sz="1200" dirty="0">
                <a:latin typeface="Calibri"/>
                <a:cs typeface="Calibri"/>
              </a:rPr>
              <a:t>1. </a:t>
            </a:r>
            <a:r>
              <a:rPr sz="1200" b="1" spc="-10" dirty="0">
                <a:latin typeface="Calibri"/>
                <a:cs typeface="Calibri"/>
              </a:rPr>
              <a:t>Layers</a:t>
            </a:r>
            <a:r>
              <a:rPr sz="1200" spc="-10" dirty="0">
                <a:latin typeface="Calibri"/>
                <a:cs typeface="Calibri"/>
              </a:rPr>
              <a:t>, </a:t>
            </a:r>
            <a:r>
              <a:rPr sz="1200" spc="-5" dirty="0">
                <a:latin typeface="Calibri"/>
                <a:cs typeface="Calibri"/>
              </a:rPr>
              <a:t>because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layers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sediment</a:t>
            </a:r>
            <a:endParaRPr sz="1200">
              <a:latin typeface="Calibri"/>
              <a:cs typeface="Calibri"/>
            </a:endParaRPr>
          </a:p>
          <a:p>
            <a:pPr marL="834390" lvl="1" indent="-286385">
              <a:lnSpc>
                <a:spcPct val="100000"/>
              </a:lnSpc>
              <a:buFont typeface="Arial"/>
              <a:buChar char="•"/>
              <a:tabLst>
                <a:tab pos="834390" algn="l"/>
                <a:tab pos="835025" algn="l"/>
              </a:tabLst>
            </a:pPr>
            <a:r>
              <a:rPr sz="1200" dirty="0">
                <a:latin typeface="Calibri"/>
                <a:cs typeface="Calibri"/>
              </a:rPr>
              <a:t>2. </a:t>
            </a:r>
            <a:r>
              <a:rPr sz="1200" b="1" spc="-5" dirty="0">
                <a:latin typeface="Calibri"/>
                <a:cs typeface="Calibri"/>
              </a:rPr>
              <a:t>Fossils</a:t>
            </a:r>
            <a:r>
              <a:rPr sz="1200" spc="-5" dirty="0">
                <a:latin typeface="Calibri"/>
                <a:cs typeface="Calibri"/>
              </a:rPr>
              <a:t>, because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sediment </a:t>
            </a:r>
            <a:r>
              <a:rPr sz="1200" dirty="0">
                <a:latin typeface="Calibri"/>
                <a:cs typeface="Calibri"/>
              </a:rPr>
              <a:t>includes animal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remains</a:t>
            </a:r>
            <a:endParaRPr sz="1200">
              <a:latin typeface="Calibri"/>
              <a:cs typeface="Calibri"/>
            </a:endParaRPr>
          </a:p>
          <a:p>
            <a:pPr marL="834390" lvl="1" indent="-286385">
              <a:lnSpc>
                <a:spcPct val="100000"/>
              </a:lnSpc>
              <a:buFont typeface="Arial"/>
              <a:buChar char="•"/>
              <a:tabLst>
                <a:tab pos="834390" algn="l"/>
                <a:tab pos="835025" algn="l"/>
              </a:tabLst>
            </a:pPr>
            <a:r>
              <a:rPr sz="1200" dirty="0">
                <a:latin typeface="Calibri"/>
                <a:cs typeface="Calibri"/>
              </a:rPr>
              <a:t>3. </a:t>
            </a:r>
            <a:r>
              <a:rPr sz="1200" b="1" spc="-5" dirty="0">
                <a:latin typeface="Calibri"/>
                <a:cs typeface="Calibri"/>
              </a:rPr>
              <a:t>Rounded grains</a:t>
            </a:r>
            <a:r>
              <a:rPr sz="1200" spc="-5" dirty="0">
                <a:latin typeface="Calibri"/>
                <a:cs typeface="Calibri"/>
              </a:rPr>
              <a:t>, because of weathering </a:t>
            </a:r>
            <a:r>
              <a:rPr sz="1200" dirty="0">
                <a:latin typeface="Calibri"/>
                <a:cs typeface="Calibri"/>
              </a:rPr>
              <a:t>by 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5894" y="1800605"/>
            <a:ext cx="2170430" cy="24130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400" spc="-15" dirty="0">
                <a:latin typeface="Calibri"/>
                <a:cs typeface="Calibri"/>
              </a:rPr>
              <a:t>Transport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894" y="2175510"/>
            <a:ext cx="2170430" cy="24130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691515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latin typeface="Calibri"/>
                <a:cs typeface="Calibri"/>
              </a:rPr>
              <a:t>Deposition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5894" y="2573273"/>
            <a:ext cx="2170430" cy="24130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latin typeface="Calibri"/>
                <a:cs typeface="Calibri"/>
              </a:rPr>
              <a:t>Sedimentation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44395" y="2065020"/>
            <a:ext cx="225552" cy="99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2016" y="2447544"/>
            <a:ext cx="225552" cy="99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1322" y="2964942"/>
            <a:ext cx="2170430" cy="24130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15"/>
              </a:spcBef>
            </a:pPr>
            <a:r>
              <a:rPr sz="1400" spc="-5" dirty="0">
                <a:latin typeface="Calibri"/>
                <a:cs typeface="Calibri"/>
              </a:rPr>
              <a:t>Compaction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322" y="3362705"/>
            <a:ext cx="2170430" cy="24130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617220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latin typeface="Calibri"/>
                <a:cs typeface="Calibri"/>
              </a:rPr>
              <a:t>Cementation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52016" y="2855976"/>
            <a:ext cx="225552" cy="99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9635" y="3238500"/>
            <a:ext cx="225552" cy="99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38521" y="3513582"/>
            <a:ext cx="4037329" cy="3225165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ts val="1595"/>
              </a:lnSpc>
              <a:spcBef>
                <a:spcPts val="100"/>
              </a:spcBef>
            </a:pP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Rocks</a:t>
            </a:r>
            <a:endParaRPr sz="1400">
              <a:latin typeface="Calibri"/>
              <a:cs typeface="Calibri"/>
            </a:endParaRPr>
          </a:p>
          <a:p>
            <a:pPr marL="90805">
              <a:lnSpc>
                <a:spcPts val="1595"/>
              </a:lnSpc>
            </a:pPr>
            <a:r>
              <a:rPr sz="1400" spc="-10" dirty="0">
                <a:latin typeface="Calibri"/>
                <a:cs typeface="Calibri"/>
              </a:rPr>
              <a:t>There are </a:t>
            </a:r>
            <a:r>
              <a:rPr sz="1400" b="1" spc="-5" dirty="0">
                <a:latin typeface="Calibri"/>
                <a:cs typeface="Calibri"/>
              </a:rPr>
              <a:t>three </a:t>
            </a:r>
            <a:r>
              <a:rPr sz="1400" spc="-5" dirty="0">
                <a:latin typeface="Calibri"/>
                <a:cs typeface="Calibri"/>
              </a:rPr>
              <a:t>main types of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rock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54346" y="3922014"/>
            <a:ext cx="3785870" cy="2757170"/>
          </a:xfrm>
          <a:custGeom>
            <a:avLst/>
            <a:gdLst/>
            <a:ahLst/>
            <a:cxnLst/>
            <a:rect l="l" t="t" r="r" b="b"/>
            <a:pathLst>
              <a:path w="3785870" h="2757170">
                <a:moveTo>
                  <a:pt x="0" y="2756916"/>
                </a:moveTo>
                <a:lnTo>
                  <a:pt x="3785615" y="2756916"/>
                </a:lnTo>
                <a:lnTo>
                  <a:pt x="3785615" y="0"/>
                </a:lnTo>
                <a:lnTo>
                  <a:pt x="0" y="0"/>
                </a:lnTo>
                <a:lnTo>
                  <a:pt x="0" y="2756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54346" y="3922014"/>
            <a:ext cx="3785870" cy="2757170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90805">
              <a:lnSpc>
                <a:spcPts val="1255"/>
              </a:lnSpc>
              <a:spcBef>
                <a:spcPts val="160"/>
              </a:spcBef>
            </a:pPr>
            <a:r>
              <a:rPr sz="1100" dirty="0">
                <a:latin typeface="Calibri"/>
                <a:cs typeface="Calibri"/>
              </a:rPr>
              <a:t>3.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Metamorphic</a:t>
            </a:r>
            <a:r>
              <a:rPr sz="1100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rock</a:t>
            </a:r>
            <a:endParaRPr sz="1100">
              <a:latin typeface="Calibri"/>
              <a:cs typeface="Calibri"/>
            </a:endParaRPr>
          </a:p>
          <a:p>
            <a:pPr marL="263525" marR="349250" indent="-172720">
              <a:lnSpc>
                <a:spcPts val="1190"/>
              </a:lnSpc>
              <a:spcBef>
                <a:spcPts val="80"/>
              </a:spcBef>
              <a:buFont typeface="Arial"/>
              <a:buChar char="•"/>
              <a:tabLst>
                <a:tab pos="263525" algn="l"/>
              </a:tabLst>
            </a:pPr>
            <a:r>
              <a:rPr sz="1100" dirty="0">
                <a:latin typeface="Calibri"/>
                <a:cs typeface="Calibri"/>
              </a:rPr>
              <a:t>Formed when immense </a:t>
            </a:r>
            <a:r>
              <a:rPr sz="1100" b="1" spc="-5" dirty="0">
                <a:latin typeface="Calibri"/>
                <a:cs typeface="Calibri"/>
              </a:rPr>
              <a:t>heat and pressure </a:t>
            </a:r>
            <a:r>
              <a:rPr sz="1100" spc="-5" dirty="0">
                <a:latin typeface="Calibri"/>
                <a:cs typeface="Calibri"/>
              </a:rPr>
              <a:t>change </a:t>
            </a:r>
            <a:r>
              <a:rPr sz="1100" dirty="0">
                <a:latin typeface="Calibri"/>
                <a:cs typeface="Calibri"/>
              </a:rPr>
              <a:t>the  chemical properties of the minerals in </a:t>
            </a:r>
            <a:r>
              <a:rPr sz="1100" spc="-5" dirty="0">
                <a:latin typeface="Calibri"/>
                <a:cs typeface="Calibri"/>
              </a:rPr>
              <a:t>sedimentary</a:t>
            </a:r>
            <a:r>
              <a:rPr sz="1100" spc="-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rock</a:t>
            </a:r>
            <a:endParaRPr sz="1100">
              <a:latin typeface="Calibri"/>
              <a:cs typeface="Calibri"/>
            </a:endParaRPr>
          </a:p>
          <a:p>
            <a:pPr marL="263525" indent="-172720">
              <a:lnSpc>
                <a:spcPts val="1170"/>
              </a:lnSpc>
              <a:buFont typeface="Arial"/>
              <a:buChar char="•"/>
              <a:tabLst>
                <a:tab pos="263525" algn="l"/>
              </a:tabLst>
            </a:pPr>
            <a:r>
              <a:rPr sz="1100" dirty="0">
                <a:latin typeface="Calibri"/>
                <a:cs typeface="Calibri"/>
              </a:rPr>
              <a:t>Properties depend on which sedimentary rock was</a:t>
            </a:r>
            <a:r>
              <a:rPr sz="1100" spc="-1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involved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50">
              <a:latin typeface="Times New Roman"/>
              <a:cs typeface="Times New Roman"/>
            </a:endParaRPr>
          </a:p>
          <a:p>
            <a:pPr marL="90805" marR="3093720">
              <a:lnSpc>
                <a:spcPts val="1190"/>
              </a:lnSpc>
            </a:pPr>
            <a:r>
              <a:rPr sz="1100" dirty="0">
                <a:latin typeface="Calibri"/>
                <a:cs typeface="Calibri"/>
              </a:rPr>
              <a:t>e.g.  Limest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  becomes  marble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90805" marR="2874645">
              <a:lnSpc>
                <a:spcPts val="1190"/>
              </a:lnSpc>
            </a:pPr>
            <a:r>
              <a:rPr sz="1100" spc="-5" dirty="0">
                <a:latin typeface="Calibri"/>
                <a:cs typeface="Calibri"/>
              </a:rPr>
              <a:t>Shale  </a:t>
            </a:r>
            <a:r>
              <a:rPr sz="1100" dirty="0">
                <a:latin typeface="Calibri"/>
                <a:cs typeface="Calibri"/>
              </a:rPr>
              <a:t>becomes</a:t>
            </a:r>
            <a:r>
              <a:rPr sz="1100" spc="-1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slate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3525" indent="-17272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263525" algn="l"/>
              </a:tabLst>
            </a:pPr>
            <a:r>
              <a:rPr sz="1100" dirty="0">
                <a:latin typeface="Calibri"/>
                <a:cs typeface="Calibri"/>
              </a:rPr>
              <a:t>If melted, metamorphic rock becomes</a:t>
            </a:r>
            <a:r>
              <a:rPr sz="1100" spc="-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magma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67044" y="4643628"/>
            <a:ext cx="2551176" cy="1709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539" y="5498591"/>
            <a:ext cx="1362456" cy="963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87550" y="5841593"/>
            <a:ext cx="810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GMA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75659" y="5516879"/>
            <a:ext cx="1353312" cy="944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9288" y="6397853"/>
            <a:ext cx="9969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Metamorphic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84396" y="6392976"/>
            <a:ext cx="580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Igneous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71600" y="5890259"/>
            <a:ext cx="500380" cy="242570"/>
          </a:xfrm>
          <a:custGeom>
            <a:avLst/>
            <a:gdLst/>
            <a:ahLst/>
            <a:cxnLst/>
            <a:rect l="l" t="t" r="r" b="b"/>
            <a:pathLst>
              <a:path w="500380" h="242570">
                <a:moveTo>
                  <a:pt x="378713" y="0"/>
                </a:moveTo>
                <a:lnTo>
                  <a:pt x="378713" y="60578"/>
                </a:lnTo>
                <a:lnTo>
                  <a:pt x="0" y="60578"/>
                </a:lnTo>
                <a:lnTo>
                  <a:pt x="0" y="181736"/>
                </a:lnTo>
                <a:lnTo>
                  <a:pt x="378713" y="181736"/>
                </a:lnTo>
                <a:lnTo>
                  <a:pt x="378713" y="242315"/>
                </a:lnTo>
                <a:lnTo>
                  <a:pt x="499872" y="121157"/>
                </a:lnTo>
                <a:lnTo>
                  <a:pt x="37871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87979" y="5885688"/>
            <a:ext cx="498475" cy="242570"/>
          </a:xfrm>
          <a:custGeom>
            <a:avLst/>
            <a:gdLst/>
            <a:ahLst/>
            <a:cxnLst/>
            <a:rect l="l" t="t" r="r" b="b"/>
            <a:pathLst>
              <a:path w="498475" h="242570">
                <a:moveTo>
                  <a:pt x="377190" y="0"/>
                </a:moveTo>
                <a:lnTo>
                  <a:pt x="377190" y="60578"/>
                </a:lnTo>
                <a:lnTo>
                  <a:pt x="0" y="60578"/>
                </a:lnTo>
                <a:lnTo>
                  <a:pt x="0" y="181737"/>
                </a:lnTo>
                <a:lnTo>
                  <a:pt x="377190" y="181737"/>
                </a:lnTo>
                <a:lnTo>
                  <a:pt x="377190" y="242316"/>
                </a:lnTo>
                <a:lnTo>
                  <a:pt x="498347" y="121158"/>
                </a:lnTo>
                <a:lnTo>
                  <a:pt x="37719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13688" y="5660237"/>
            <a:ext cx="20713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15110" algn="l"/>
              </a:tabLst>
            </a:pPr>
            <a:r>
              <a:rPr sz="1400" spc="-5" dirty="0">
                <a:latin typeface="Calibri"/>
                <a:cs typeface="Calibri"/>
              </a:rPr>
              <a:t>He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	</a:t>
            </a:r>
            <a:r>
              <a:rPr sz="2100" spc="-7" baseline="1984" dirty="0">
                <a:latin typeface="Calibri"/>
                <a:cs typeface="Calibri"/>
              </a:rPr>
              <a:t>Co</a:t>
            </a:r>
            <a:r>
              <a:rPr sz="2100" spc="7" baseline="1984" dirty="0">
                <a:latin typeface="Calibri"/>
                <a:cs typeface="Calibri"/>
              </a:rPr>
              <a:t>o</a:t>
            </a:r>
            <a:r>
              <a:rPr sz="2100" baseline="1984" dirty="0">
                <a:latin typeface="Calibri"/>
                <a:cs typeface="Calibri"/>
              </a:rPr>
              <a:t>ling</a:t>
            </a:r>
            <a:endParaRPr sz="2100" baseline="1984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6230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537" y="115062"/>
            <a:ext cx="5902960" cy="614912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90805" marR="1042669">
              <a:lnSpc>
                <a:spcPct val="100000"/>
              </a:lnSpc>
              <a:spcBef>
                <a:spcPts val="475"/>
              </a:spcBef>
            </a:pPr>
            <a:r>
              <a:rPr sz="1800" u="heavy" spc="-40" dirty="0">
                <a:uFill>
                  <a:solidFill>
                    <a:srgbClr val="000000"/>
                  </a:solidFill>
                </a:uFill>
              </a:rPr>
              <a:t>Year </a:t>
            </a:r>
            <a:r>
              <a:rPr sz="1800" u="heavy" spc="-120" dirty="0">
                <a:uFill>
                  <a:solidFill>
                    <a:srgbClr val="000000"/>
                  </a:solidFill>
                </a:uFill>
              </a:rPr>
              <a:t>8 </a:t>
            </a:r>
            <a:r>
              <a:rPr sz="1800" u="heavy" spc="-85" dirty="0">
                <a:uFill>
                  <a:solidFill>
                    <a:srgbClr val="000000"/>
                  </a:solidFill>
                </a:uFill>
              </a:rPr>
              <a:t>Chemistry </a:t>
            </a:r>
            <a:r>
              <a:rPr sz="1800" u="heavy" spc="-80" dirty="0">
                <a:uFill>
                  <a:solidFill>
                    <a:srgbClr val="000000"/>
                  </a:solidFill>
                </a:uFill>
              </a:rPr>
              <a:t>Knowledge </a:t>
            </a:r>
            <a:r>
              <a:rPr sz="1800" u="heavy" spc="-75" dirty="0">
                <a:uFill>
                  <a:solidFill>
                    <a:srgbClr val="000000"/>
                  </a:solidFill>
                </a:uFill>
              </a:rPr>
              <a:t>Organiser </a:t>
            </a:r>
            <a:r>
              <a:rPr sz="1800" u="heavy" spc="105" dirty="0">
                <a:uFill>
                  <a:solidFill>
                    <a:srgbClr val="000000"/>
                  </a:solidFill>
                </a:uFill>
              </a:rPr>
              <a:t>– </a:t>
            </a:r>
            <a:r>
              <a:rPr lang="en-GB" sz="1800" u="heavy" spc="105" dirty="0" smtClean="0">
                <a:uFill>
                  <a:solidFill>
                    <a:srgbClr val="000000"/>
                  </a:solidFill>
                </a:uFill>
              </a:rPr>
              <a:t>The Rock </a:t>
            </a:r>
            <a:r>
              <a:rPr lang="en-GB" sz="1800" u="heavy" spc="105" dirty="0" err="1" smtClean="0">
                <a:uFill>
                  <a:solidFill>
                    <a:srgbClr val="000000"/>
                  </a:solidFill>
                </a:uFill>
              </a:rPr>
              <a:t>Cylcle</a:t>
            </a:r>
            <a:endParaRPr sz="18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22415" y="108204"/>
          <a:ext cx="2857499" cy="372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9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Rock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cycle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111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Igneous, metamorphic and  sedimentary rocks can turn into  one another through various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processes,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which are represented  in the rock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cycle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61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Weathering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162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breaking down of rock by  natural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processes: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wind, ice,  water and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gravity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Erosion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84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movement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that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broken-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down rock by natural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processes: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wind, ice, water and gravity  (transportation is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example of  erosion)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Recycling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279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Treatment of resources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so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they  may be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used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again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22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Sustainable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An activity which you can carry on  doing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indefinitely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3537" y="909066"/>
            <a:ext cx="5902960" cy="3771900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90805">
              <a:lnSpc>
                <a:spcPts val="1370"/>
              </a:lnSpc>
              <a:spcBef>
                <a:spcPts val="140"/>
              </a:spcBef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Rock</a:t>
            </a:r>
            <a:r>
              <a:rPr sz="12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Cycle</a:t>
            </a:r>
            <a:endParaRPr sz="1200">
              <a:latin typeface="Calibri"/>
              <a:cs typeface="Calibri"/>
            </a:endParaRPr>
          </a:p>
          <a:p>
            <a:pPr marL="90805" marR="160020">
              <a:lnSpc>
                <a:spcPts val="1300"/>
              </a:lnSpc>
              <a:spcBef>
                <a:spcPts val="90"/>
              </a:spcBef>
            </a:pP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diagram </a:t>
            </a:r>
            <a:r>
              <a:rPr sz="1200" dirty="0">
                <a:latin typeface="Calibri"/>
                <a:cs typeface="Calibri"/>
              </a:rPr>
              <a:t>below </a:t>
            </a:r>
            <a:r>
              <a:rPr sz="1200" spc="-5" dirty="0">
                <a:latin typeface="Calibri"/>
                <a:cs typeface="Calibri"/>
              </a:rPr>
              <a:t>shows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rock cycle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5" dirty="0">
                <a:latin typeface="Calibri"/>
                <a:cs typeface="Calibri"/>
              </a:rPr>
              <a:t>how </a:t>
            </a:r>
            <a:r>
              <a:rPr sz="1200" spc="-10" dirty="0">
                <a:latin typeface="Calibri"/>
                <a:cs typeface="Calibri"/>
              </a:rPr>
              <a:t>physical processes </a:t>
            </a:r>
            <a:r>
              <a:rPr sz="1200" spc="-5" dirty="0">
                <a:latin typeface="Calibri"/>
                <a:cs typeface="Calibri"/>
              </a:rPr>
              <a:t>change </a:t>
            </a:r>
            <a:r>
              <a:rPr sz="1200" spc="-15" dirty="0">
                <a:latin typeface="Calibri"/>
                <a:cs typeface="Calibri"/>
              </a:rPr>
              <a:t>rocks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being  one type,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5" dirty="0">
                <a:latin typeface="Calibri"/>
                <a:cs typeface="Calibri"/>
              </a:rPr>
              <a:t>another.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20" dirty="0">
                <a:latin typeface="Calibri"/>
                <a:cs typeface="Calibri"/>
              </a:rPr>
              <a:t>key </a:t>
            </a:r>
            <a:r>
              <a:rPr sz="1200" spc="-5" dirty="0">
                <a:latin typeface="Calibri"/>
                <a:cs typeface="Calibri"/>
              </a:rPr>
              <a:t>terms tables give </a:t>
            </a:r>
            <a:r>
              <a:rPr sz="1200" dirty="0">
                <a:latin typeface="Calibri"/>
                <a:cs typeface="Calibri"/>
              </a:rPr>
              <a:t>descriptions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these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processes.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5676" y="1475232"/>
            <a:ext cx="5218176" cy="3136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198" y="1460753"/>
            <a:ext cx="5247640" cy="3165475"/>
          </a:xfrm>
          <a:custGeom>
            <a:avLst/>
            <a:gdLst/>
            <a:ahLst/>
            <a:cxnLst/>
            <a:rect l="l" t="t" r="r" b="b"/>
            <a:pathLst>
              <a:path w="5247640" h="3165475">
                <a:moveTo>
                  <a:pt x="0" y="3165348"/>
                </a:moveTo>
                <a:lnTo>
                  <a:pt x="5247132" y="3165348"/>
                </a:lnTo>
                <a:lnTo>
                  <a:pt x="5247132" y="0"/>
                </a:lnTo>
                <a:lnTo>
                  <a:pt x="0" y="0"/>
                </a:lnTo>
                <a:lnTo>
                  <a:pt x="0" y="3165348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537" y="4795265"/>
            <a:ext cx="4879975" cy="1943100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How 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rocks</a:t>
            </a:r>
            <a:r>
              <a:rPr sz="1200" u="sng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</a:t>
            </a:r>
            <a:endParaRPr sz="12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Igneous </a:t>
            </a:r>
            <a:r>
              <a:rPr sz="1200" spc="-15" dirty="0">
                <a:latin typeface="Calibri"/>
                <a:cs typeface="Calibri"/>
              </a:rPr>
              <a:t>rocks </a:t>
            </a:r>
            <a:r>
              <a:rPr sz="1200" spc="-5" dirty="0">
                <a:latin typeface="Calibri"/>
                <a:cs typeface="Calibri"/>
              </a:rPr>
              <a:t>become </a:t>
            </a:r>
            <a:r>
              <a:rPr sz="1200" b="1" spc="-5" dirty="0">
                <a:latin typeface="Calibri"/>
                <a:cs typeface="Calibri"/>
              </a:rPr>
              <a:t>sedimentary </a:t>
            </a:r>
            <a:r>
              <a:rPr sz="1200" spc="-15" dirty="0">
                <a:latin typeface="Calibri"/>
                <a:cs typeface="Calibri"/>
              </a:rPr>
              <a:t>rocks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by:</a:t>
            </a:r>
            <a:endParaRPr sz="1200">
              <a:latin typeface="Calibri"/>
              <a:cs typeface="Calibri"/>
            </a:endParaRPr>
          </a:p>
          <a:p>
            <a:pPr marL="90805" marR="73723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- </a:t>
            </a:r>
            <a:r>
              <a:rPr sz="1200" spc="-5" dirty="0">
                <a:latin typeface="Calibri"/>
                <a:cs typeface="Calibri"/>
              </a:rPr>
              <a:t>Weathering, erosion, </a:t>
            </a:r>
            <a:r>
              <a:rPr sz="1200" spc="-10" dirty="0">
                <a:latin typeface="Calibri"/>
                <a:cs typeface="Calibri"/>
              </a:rPr>
              <a:t>transportation, </a:t>
            </a:r>
            <a:r>
              <a:rPr sz="1200" dirty="0">
                <a:latin typeface="Calibri"/>
                <a:cs typeface="Calibri"/>
              </a:rPr>
              <a:t>deposition, </a:t>
            </a:r>
            <a:r>
              <a:rPr sz="1200" spc="-5" dirty="0">
                <a:latin typeface="Calibri"/>
                <a:cs typeface="Calibri"/>
              </a:rPr>
              <a:t>sedimentation,  compaction,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cementation</a:t>
            </a:r>
            <a:endParaRPr sz="12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Sedimentary </a:t>
            </a:r>
            <a:r>
              <a:rPr sz="1200" spc="-15" dirty="0">
                <a:latin typeface="Calibri"/>
                <a:cs typeface="Calibri"/>
              </a:rPr>
              <a:t>rocks </a:t>
            </a:r>
            <a:r>
              <a:rPr sz="1200" spc="-5" dirty="0">
                <a:latin typeface="Calibri"/>
                <a:cs typeface="Calibri"/>
              </a:rPr>
              <a:t>become </a:t>
            </a:r>
            <a:r>
              <a:rPr sz="1200" b="1" spc="-5" dirty="0">
                <a:latin typeface="Calibri"/>
                <a:cs typeface="Calibri"/>
              </a:rPr>
              <a:t>metamorphic </a:t>
            </a:r>
            <a:r>
              <a:rPr sz="1200" spc="-15" dirty="0">
                <a:latin typeface="Calibri"/>
                <a:cs typeface="Calibri"/>
              </a:rPr>
              <a:t>rocks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by:</a:t>
            </a:r>
            <a:endParaRPr sz="12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- </a:t>
            </a:r>
            <a:r>
              <a:rPr sz="1200" spc="-5" dirty="0">
                <a:latin typeface="Calibri"/>
                <a:cs typeface="Calibri"/>
              </a:rPr>
              <a:t>Burial (high pressure) </a:t>
            </a:r>
            <a:r>
              <a:rPr sz="1200" dirty="0">
                <a:latin typeface="Calibri"/>
                <a:cs typeface="Calibri"/>
              </a:rPr>
              <a:t>and high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temperatures</a:t>
            </a:r>
            <a:endParaRPr sz="12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Metamorphic </a:t>
            </a:r>
            <a:r>
              <a:rPr sz="1200" spc="-15" dirty="0">
                <a:latin typeface="Calibri"/>
                <a:cs typeface="Calibri"/>
              </a:rPr>
              <a:t>rocks </a:t>
            </a:r>
            <a:r>
              <a:rPr sz="1200" spc="-5" dirty="0">
                <a:latin typeface="Calibri"/>
                <a:cs typeface="Calibri"/>
              </a:rPr>
              <a:t>become </a:t>
            </a:r>
            <a:r>
              <a:rPr sz="1200" b="1" spc="-10" dirty="0">
                <a:latin typeface="Calibri"/>
                <a:cs typeface="Calibri"/>
              </a:rPr>
              <a:t>extrusive </a:t>
            </a:r>
            <a:r>
              <a:rPr sz="1200" b="1" spc="-5" dirty="0">
                <a:latin typeface="Calibri"/>
                <a:cs typeface="Calibri"/>
              </a:rPr>
              <a:t>igneous </a:t>
            </a:r>
            <a:r>
              <a:rPr sz="1200" spc="-15" dirty="0">
                <a:latin typeface="Calibri"/>
                <a:cs typeface="Calibri"/>
              </a:rPr>
              <a:t>rocks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by:</a:t>
            </a:r>
            <a:endParaRPr sz="1200">
              <a:latin typeface="Calibri"/>
              <a:cs typeface="Calibri"/>
            </a:endParaRPr>
          </a:p>
          <a:p>
            <a:pPr marL="171450" indent="-80645">
              <a:lnSpc>
                <a:spcPct val="100000"/>
              </a:lnSpc>
              <a:buChar char="-"/>
              <a:tabLst>
                <a:tab pos="172085" algn="l"/>
              </a:tabLst>
            </a:pPr>
            <a:r>
              <a:rPr sz="1200" dirty="0">
                <a:latin typeface="Calibri"/>
                <a:cs typeface="Calibri"/>
              </a:rPr>
              <a:t>Melting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magma, </a:t>
            </a:r>
            <a:r>
              <a:rPr sz="1200" spc="-5" dirty="0">
                <a:latin typeface="Calibri"/>
                <a:cs typeface="Calibri"/>
              </a:rPr>
              <a:t>eruption, rapid cooling above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surface</a:t>
            </a:r>
            <a:endParaRPr sz="12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Metamorphic </a:t>
            </a:r>
            <a:r>
              <a:rPr sz="1200" spc="-15" dirty="0">
                <a:latin typeface="Calibri"/>
                <a:cs typeface="Calibri"/>
              </a:rPr>
              <a:t>rocks </a:t>
            </a:r>
            <a:r>
              <a:rPr sz="1200" spc="-5" dirty="0">
                <a:latin typeface="Calibri"/>
                <a:cs typeface="Calibri"/>
              </a:rPr>
              <a:t>become </a:t>
            </a:r>
            <a:r>
              <a:rPr sz="1200" b="1" spc="-5" dirty="0">
                <a:latin typeface="Calibri"/>
                <a:cs typeface="Calibri"/>
              </a:rPr>
              <a:t>intrusive igneous </a:t>
            </a:r>
            <a:r>
              <a:rPr sz="1200" spc="-15" dirty="0">
                <a:latin typeface="Calibri"/>
                <a:cs typeface="Calibri"/>
              </a:rPr>
              <a:t>rocks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by:</a:t>
            </a:r>
            <a:endParaRPr sz="1200">
              <a:latin typeface="Calibri"/>
              <a:cs typeface="Calibri"/>
            </a:endParaRPr>
          </a:p>
          <a:p>
            <a:pPr marL="171450" indent="-80645">
              <a:lnSpc>
                <a:spcPct val="100000"/>
              </a:lnSpc>
              <a:buChar char="-"/>
              <a:tabLst>
                <a:tab pos="172085" algn="l"/>
              </a:tabLst>
            </a:pPr>
            <a:r>
              <a:rPr sz="1200" dirty="0">
                <a:latin typeface="Calibri"/>
                <a:cs typeface="Calibri"/>
              </a:rPr>
              <a:t>Melting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magma, </a:t>
            </a:r>
            <a:r>
              <a:rPr sz="1200" spc="-5" dirty="0">
                <a:latin typeface="Calibri"/>
                <a:cs typeface="Calibri"/>
              </a:rPr>
              <a:t>slow cooling beneath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surface,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uplift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0290" y="3955541"/>
            <a:ext cx="2857500" cy="1312545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90805">
              <a:lnSpc>
                <a:spcPts val="1370"/>
              </a:lnSpc>
              <a:spcBef>
                <a:spcPts val="145"/>
              </a:spcBef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Resources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recycling</a:t>
            </a:r>
            <a:endParaRPr sz="1200">
              <a:latin typeface="Calibri"/>
              <a:cs typeface="Calibri"/>
            </a:endParaRPr>
          </a:p>
          <a:p>
            <a:pPr marL="262890" marR="258445" indent="-172085">
              <a:lnSpc>
                <a:spcPts val="1300"/>
              </a:lnSpc>
              <a:spcBef>
                <a:spcPts val="90"/>
              </a:spcBef>
              <a:buFont typeface="Arial"/>
              <a:buChar char="•"/>
              <a:tabLst>
                <a:tab pos="263525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Earth’s </a:t>
            </a:r>
            <a:r>
              <a:rPr sz="1200" spc="-5" dirty="0">
                <a:latin typeface="Calibri"/>
                <a:cs typeface="Calibri"/>
              </a:rPr>
              <a:t>crust provides </a:t>
            </a:r>
            <a:r>
              <a:rPr sz="1200" dirty="0">
                <a:latin typeface="Calibri"/>
                <a:cs typeface="Calibri"/>
              </a:rPr>
              <a:t>us </a:t>
            </a:r>
            <a:r>
              <a:rPr sz="1200" spc="-5" dirty="0">
                <a:latin typeface="Calibri"/>
                <a:cs typeface="Calibri"/>
              </a:rPr>
              <a:t>with  resources such </a:t>
            </a:r>
            <a:r>
              <a:rPr sz="1200" dirty="0">
                <a:latin typeface="Calibri"/>
                <a:cs typeface="Calibri"/>
              </a:rPr>
              <a:t>as glass, </a:t>
            </a:r>
            <a:r>
              <a:rPr sz="1200" spc="-5" dirty="0">
                <a:latin typeface="Calibri"/>
                <a:cs typeface="Calibri"/>
              </a:rPr>
              <a:t>plastic, </a:t>
            </a:r>
            <a:r>
              <a:rPr sz="1200" dirty="0">
                <a:latin typeface="Calibri"/>
                <a:cs typeface="Calibri"/>
              </a:rPr>
              <a:t>paper  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aluminium</a:t>
            </a:r>
            <a:endParaRPr sz="1200">
              <a:latin typeface="Calibri"/>
              <a:cs typeface="Calibri"/>
            </a:endParaRPr>
          </a:p>
          <a:p>
            <a:pPr marL="262890" indent="-172085">
              <a:lnSpc>
                <a:spcPts val="1195"/>
              </a:lnSpc>
              <a:buFont typeface="Arial"/>
              <a:buChar char="•"/>
              <a:tabLst>
                <a:tab pos="263525" algn="l"/>
              </a:tabLst>
            </a:pPr>
            <a:r>
              <a:rPr sz="1200" spc="-20" dirty="0">
                <a:latin typeface="Calibri"/>
                <a:cs typeface="Calibri"/>
              </a:rPr>
              <a:t>However, </a:t>
            </a:r>
            <a:r>
              <a:rPr sz="1200" dirty="0">
                <a:latin typeface="Calibri"/>
                <a:cs typeface="Calibri"/>
              </a:rPr>
              <a:t>these </a:t>
            </a:r>
            <a:r>
              <a:rPr sz="1200" spc="-5" dirty="0">
                <a:latin typeface="Calibri"/>
                <a:cs typeface="Calibri"/>
              </a:rPr>
              <a:t>resources are finite</a:t>
            </a:r>
            <a:endParaRPr sz="1200">
              <a:latin typeface="Calibri"/>
              <a:cs typeface="Calibri"/>
            </a:endParaRPr>
          </a:p>
          <a:p>
            <a:pPr marL="262890">
              <a:lnSpc>
                <a:spcPts val="1295"/>
              </a:lnSpc>
            </a:pPr>
            <a:r>
              <a:rPr sz="1200" spc="-5" dirty="0">
                <a:latin typeface="Calibri"/>
                <a:cs typeface="Calibri"/>
              </a:rPr>
              <a:t>(they are not unlimited), which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why</a:t>
            </a:r>
            <a:endParaRPr sz="1200">
              <a:latin typeface="Calibri"/>
              <a:cs typeface="Calibri"/>
            </a:endParaRPr>
          </a:p>
          <a:p>
            <a:pPr marL="262890">
              <a:lnSpc>
                <a:spcPts val="1370"/>
              </a:lnSpc>
            </a:pPr>
            <a:r>
              <a:rPr sz="1200" spc="-10" dirty="0">
                <a:latin typeface="Calibri"/>
                <a:cs typeface="Calibri"/>
              </a:rPr>
              <a:t>we </a:t>
            </a:r>
            <a:r>
              <a:rPr sz="1200" spc="-5" dirty="0">
                <a:latin typeface="Calibri"/>
                <a:cs typeface="Calibri"/>
              </a:rPr>
              <a:t>recycle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them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074792" y="5377179"/>
          <a:ext cx="3905885" cy="1347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5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Resource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Made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from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Recyclable?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7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Glass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Sand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Yes, but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needs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sorting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17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Plastic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Oil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Yes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needs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sorting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8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Paper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Wood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Yes, but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only 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few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times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6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Aluminium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Aluminium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Yes, but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not all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metals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115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291636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667000"/>
            <a:ext cx="6986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Year 7 Knowledge </a:t>
            </a:r>
            <a:r>
              <a:rPr lang="en-GB" sz="4000" dirty="0" smtClean="0"/>
              <a:t>Organisers</a:t>
            </a:r>
          </a:p>
          <a:p>
            <a:pPr algn="ctr"/>
            <a:r>
              <a:rPr lang="en-GB" sz="4000" dirty="0" smtClean="0"/>
              <a:t>Summer Term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2418674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34" y="988890"/>
            <a:ext cx="4381500" cy="568104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25336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30" dirty="0"/>
              <a:t>7 </a:t>
            </a:r>
            <a:r>
              <a:rPr spc="-80" dirty="0"/>
              <a:t>Biology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300" dirty="0" smtClean="0"/>
              <a:t>:</a:t>
            </a:r>
            <a:r>
              <a:rPr spc="-260" dirty="0" smtClean="0"/>
              <a:t> </a:t>
            </a:r>
            <a:r>
              <a:rPr spc="-15" dirty="0"/>
              <a:t>Variation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8863" y="110236"/>
          <a:ext cx="4372610" cy="4251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Variation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085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Differences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between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living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organisms 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same  species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Inherited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variation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1366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Differences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which are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controlled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by an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organism’s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genes (they are inherited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parents),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e.g.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eye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colour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 marR="1035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men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variation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Differences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which are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controlled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by an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organism’s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environment,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e.g.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flower colour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hydrangeas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Adaptations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Characteristics which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help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organisms to survive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environment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Prevalent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Occurs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frequently (is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common)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Advantageous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911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make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individual more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likely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survive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  their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environment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Migration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854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Moving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place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place –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usually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reasons  of climate or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breeding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Camouflage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831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Patterns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 colouring which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make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 animal blend  in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its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surroundings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65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Habitat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Where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organism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lives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6679" y="1688592"/>
          <a:ext cx="4381499" cy="2643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762">
                <a:tc gridSpan="5">
                  <a:txBody>
                    <a:bodyPr/>
                    <a:lstStyle/>
                    <a:p>
                      <a:pPr marL="90170">
                        <a:lnSpc>
                          <a:spcPts val="1415"/>
                        </a:lnSpc>
                        <a:spcBef>
                          <a:spcPts val="334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Variation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2255" marR="231140" indent="-172085">
                        <a:lnSpc>
                          <a:spcPts val="1440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Differences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between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living things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same species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called  variation.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caused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environmental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 genetic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factors,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both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Plant examples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Animal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examples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Inherited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variation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Length of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anthers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Eye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colour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Environmental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variation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4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Hydrangeas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produce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blue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flowers in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acidic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soil and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pink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 alkaline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soil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Muscle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strength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due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training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marR="1206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Variation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caused</a:t>
                      </a:r>
                      <a:r>
                        <a:rPr sz="11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by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combination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 genes and  environment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397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Height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 the result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 genes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nutrition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320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Skin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colour is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 result of genes 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weather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19634" y="4437126"/>
            <a:ext cx="8879205" cy="2377440"/>
          </a:xfrm>
          <a:custGeom>
            <a:avLst/>
            <a:gdLst/>
            <a:ahLst/>
            <a:cxnLst/>
            <a:rect l="l" t="t" r="r" b="b"/>
            <a:pathLst>
              <a:path w="8879205" h="2377440">
                <a:moveTo>
                  <a:pt x="0" y="2377440"/>
                </a:moveTo>
                <a:lnTo>
                  <a:pt x="8878824" y="2377440"/>
                </a:lnTo>
                <a:lnTo>
                  <a:pt x="8878824" y="0"/>
                </a:lnTo>
                <a:lnTo>
                  <a:pt x="0" y="0"/>
                </a:lnTo>
                <a:lnTo>
                  <a:pt x="0" y="2377440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7307" y="4468114"/>
            <a:ext cx="849693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Adaptation</a:t>
            </a:r>
            <a:endParaRPr sz="1200">
              <a:latin typeface="Arial"/>
              <a:cs typeface="Arial"/>
            </a:endParaRPr>
          </a:p>
          <a:p>
            <a:pPr marL="184785" marR="5080" indent="-172085">
              <a:lnSpc>
                <a:spcPts val="1440"/>
              </a:lnSpc>
              <a:spcBef>
                <a:spcPts val="2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Some organisms are born with advantageous characteristics. </a:t>
            </a:r>
            <a:r>
              <a:rPr sz="1200" dirty="0">
                <a:latin typeface="Calibri"/>
                <a:cs typeface="Calibri"/>
              </a:rPr>
              <a:t>These </a:t>
            </a:r>
            <a:r>
              <a:rPr sz="1200" spc="-5" dirty="0">
                <a:latin typeface="Calibri"/>
                <a:cs typeface="Calibri"/>
              </a:rPr>
              <a:t>characteristics are called </a:t>
            </a:r>
            <a:r>
              <a:rPr sz="1200" b="1" spc="-5" dirty="0">
                <a:latin typeface="Calibri"/>
                <a:cs typeface="Calibri"/>
              </a:rPr>
              <a:t>adaptations</a:t>
            </a:r>
            <a:r>
              <a:rPr sz="1200" spc="-5" dirty="0">
                <a:latin typeface="Calibri"/>
                <a:cs typeface="Calibri"/>
              </a:rPr>
              <a:t>. Individuals with adaptations  will survive </a:t>
            </a:r>
            <a:r>
              <a:rPr sz="1200" dirty="0">
                <a:latin typeface="Calibri"/>
                <a:cs typeface="Calibri"/>
              </a:rPr>
              <a:t>and the </a:t>
            </a:r>
            <a:r>
              <a:rPr sz="1200" spc="-5" dirty="0">
                <a:latin typeface="Calibri"/>
                <a:cs typeface="Calibri"/>
              </a:rPr>
              <a:t>adaptations will become more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prevalent.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307" y="5010353"/>
            <a:ext cx="439293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Some examples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5" dirty="0">
                <a:latin typeface="Calibri"/>
                <a:cs typeface="Calibri"/>
              </a:rPr>
              <a:t>adaptations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plants</a:t>
            </a:r>
            <a:r>
              <a:rPr sz="1200" spc="-5" dirty="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136015" marR="180340" indent="-3365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15" dirty="0">
                <a:latin typeface="Calibri"/>
                <a:cs typeface="Calibri"/>
              </a:rPr>
              <a:t>Venus </a:t>
            </a:r>
            <a:r>
              <a:rPr sz="1200" b="1" spc="-5" dirty="0">
                <a:latin typeface="Calibri"/>
                <a:cs typeface="Calibri"/>
              </a:rPr>
              <a:t>flytrap </a:t>
            </a:r>
            <a:r>
              <a:rPr sz="1200" dirty="0">
                <a:latin typeface="Calibri"/>
                <a:cs typeface="Calibri"/>
              </a:rPr>
              <a:t>has </a:t>
            </a:r>
            <a:r>
              <a:rPr sz="1200" spc="-10" dirty="0">
                <a:latin typeface="Calibri"/>
                <a:cs typeface="Calibri"/>
              </a:rPr>
              <a:t>leaves </a:t>
            </a:r>
            <a:r>
              <a:rPr sz="1200" spc="-5" dirty="0">
                <a:latin typeface="Calibri"/>
                <a:cs typeface="Calibri"/>
              </a:rPr>
              <a:t>which are stimulated  to close when insects </a:t>
            </a:r>
            <a:r>
              <a:rPr sz="1200" dirty="0">
                <a:latin typeface="Calibri"/>
                <a:cs typeface="Calibri"/>
              </a:rPr>
              <a:t>land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them. </a:t>
            </a:r>
            <a:r>
              <a:rPr sz="1200" spc="-5" dirty="0">
                <a:latin typeface="Calibri"/>
                <a:cs typeface="Calibri"/>
              </a:rPr>
              <a:t>They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release</a:t>
            </a:r>
            <a:endParaRPr sz="1200">
              <a:latin typeface="Calibri"/>
              <a:cs typeface="Calibri"/>
            </a:endParaRPr>
          </a:p>
          <a:p>
            <a:pPr marL="1136015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enzymes which digest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trapped insect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absorb  </a:t>
            </a:r>
            <a:r>
              <a:rPr sz="1200" dirty="0">
                <a:latin typeface="Calibri"/>
                <a:cs typeface="Calibri"/>
              </a:rPr>
              <a:t>its</a:t>
            </a:r>
            <a:r>
              <a:rPr sz="1200" spc="-5" dirty="0">
                <a:latin typeface="Calibri"/>
                <a:cs typeface="Calibri"/>
              </a:rPr>
              <a:t> nutrients.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0246" y="5010353"/>
            <a:ext cx="411797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Some examples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5" dirty="0">
                <a:latin typeface="Calibri"/>
                <a:cs typeface="Calibri"/>
              </a:rPr>
              <a:t>adaptations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animals</a:t>
            </a:r>
            <a:r>
              <a:rPr sz="1200" spc="-5" dirty="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066800" marR="508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The amazing </a:t>
            </a:r>
            <a:r>
              <a:rPr sz="1200" b="1" spc="-5" dirty="0">
                <a:latin typeface="Calibri"/>
                <a:cs typeface="Calibri"/>
              </a:rPr>
              <a:t>arctic tern </a:t>
            </a:r>
            <a:r>
              <a:rPr sz="1200" dirty="0">
                <a:latin typeface="Calibri"/>
                <a:cs typeface="Calibri"/>
              </a:rPr>
              <a:t>is a </a:t>
            </a:r>
            <a:r>
              <a:rPr sz="1200" spc="-5" dirty="0">
                <a:latin typeface="Calibri"/>
                <a:cs typeface="Calibri"/>
              </a:rPr>
              <a:t>bird which </a:t>
            </a:r>
            <a:r>
              <a:rPr sz="1200" spc="-10" dirty="0">
                <a:latin typeface="Calibri"/>
                <a:cs typeface="Calibri"/>
              </a:rPr>
              <a:t>migrates  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Arctic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20" dirty="0">
                <a:latin typeface="Calibri"/>
                <a:cs typeface="Calibri"/>
              </a:rPr>
              <a:t>summer,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Antarctic </a:t>
            </a:r>
            <a:r>
              <a:rPr sz="1200" dirty="0">
                <a:latin typeface="Calibri"/>
                <a:cs typeface="Calibri"/>
              </a:rPr>
              <a:t>in  the </a:t>
            </a:r>
            <a:r>
              <a:rPr sz="1200" spc="-25" dirty="0">
                <a:latin typeface="Calibri"/>
                <a:cs typeface="Calibri"/>
              </a:rPr>
              <a:t>winter. </a:t>
            </a:r>
            <a:r>
              <a:rPr sz="1200" spc="-5" dirty="0">
                <a:latin typeface="Calibri"/>
                <a:cs typeface="Calibri"/>
              </a:rPr>
              <a:t>They </a:t>
            </a:r>
            <a:r>
              <a:rPr sz="1200" dirty="0">
                <a:latin typeface="Calibri"/>
                <a:cs typeface="Calibri"/>
              </a:rPr>
              <a:t>do this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breeding, </a:t>
            </a:r>
            <a:r>
              <a:rPr sz="1200" dirty="0">
                <a:latin typeface="Calibri"/>
                <a:cs typeface="Calibri"/>
              </a:rPr>
              <a:t>and  </a:t>
            </a:r>
            <a:r>
              <a:rPr sz="1200" spc="-5" dirty="0">
                <a:latin typeface="Calibri"/>
                <a:cs typeface="Calibri"/>
              </a:rPr>
              <a:t>because of </a:t>
            </a:r>
            <a:r>
              <a:rPr sz="1200" spc="-10" dirty="0">
                <a:latin typeface="Calibri"/>
                <a:cs typeface="Calibri"/>
              </a:rPr>
              <a:t>differences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temperature.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7272" y="6108293"/>
            <a:ext cx="33674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Cacti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long, </a:t>
            </a:r>
            <a:r>
              <a:rPr sz="1200" spc="-5" dirty="0">
                <a:latin typeface="Calibri"/>
                <a:cs typeface="Calibri"/>
              </a:rPr>
              <a:t>shallow roots, so that they </a:t>
            </a:r>
            <a:r>
              <a:rPr sz="1200" spc="-10" dirty="0">
                <a:latin typeface="Calibri"/>
                <a:cs typeface="Calibri"/>
              </a:rPr>
              <a:t>can collect  </a:t>
            </a:r>
            <a:r>
              <a:rPr sz="1200" dirty="0">
                <a:latin typeface="Calibri"/>
                <a:cs typeface="Calibri"/>
              </a:rPr>
              <a:t>as much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possible,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soon </a:t>
            </a:r>
            <a:r>
              <a:rPr sz="1200" dirty="0">
                <a:latin typeface="Calibri"/>
                <a:cs typeface="Calibri"/>
              </a:rPr>
              <a:t>as it </a:t>
            </a:r>
            <a:r>
              <a:rPr sz="1200" spc="-5" dirty="0">
                <a:latin typeface="Calibri"/>
                <a:cs typeface="Calibri"/>
              </a:rPr>
              <a:t>rains </a:t>
            </a:r>
            <a:r>
              <a:rPr sz="1200" dirty="0">
                <a:latin typeface="Calibri"/>
                <a:cs typeface="Calibri"/>
              </a:rPr>
              <a:t>in their  </a:t>
            </a:r>
            <a:r>
              <a:rPr sz="1200" spc="-25" dirty="0">
                <a:latin typeface="Calibri"/>
                <a:cs typeface="Calibri"/>
              </a:rPr>
              <a:t>dry, </a:t>
            </a:r>
            <a:r>
              <a:rPr sz="1200" dirty="0">
                <a:latin typeface="Calibri"/>
                <a:cs typeface="Calibri"/>
              </a:rPr>
              <a:t>desert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habitat.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4854" y="6108293"/>
            <a:ext cx="27813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Phylliidae </a:t>
            </a:r>
            <a:r>
              <a:rPr sz="1200" spc="-5" dirty="0">
                <a:latin typeface="Calibri"/>
                <a:cs typeface="Calibri"/>
              </a:rPr>
              <a:t>(leaf-insects) </a:t>
            </a:r>
            <a:r>
              <a:rPr sz="1200" spc="-10" dirty="0">
                <a:latin typeface="Calibri"/>
                <a:cs typeface="Calibri"/>
              </a:rPr>
              <a:t>have evolved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look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exactly </a:t>
            </a:r>
            <a:r>
              <a:rPr sz="1200" spc="-15" dirty="0">
                <a:latin typeface="Calibri"/>
                <a:cs typeface="Calibri"/>
              </a:rPr>
              <a:t>like </a:t>
            </a:r>
            <a:r>
              <a:rPr sz="1200" spc="-10" dirty="0">
                <a:latin typeface="Calibri"/>
                <a:cs typeface="Calibri"/>
              </a:rPr>
              <a:t>leaves. </a:t>
            </a:r>
            <a:r>
              <a:rPr sz="1200" dirty="0">
                <a:latin typeface="Calibri"/>
                <a:cs typeface="Calibri"/>
              </a:rPr>
              <a:t>This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camouflage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protects </a:t>
            </a:r>
            <a:r>
              <a:rPr sz="1200" dirty="0">
                <a:latin typeface="Calibri"/>
                <a:cs typeface="Calibri"/>
              </a:rPr>
              <a:t>them </a:t>
            </a:r>
            <a:r>
              <a:rPr sz="1200" spc="-10" dirty="0">
                <a:latin typeface="Calibri"/>
                <a:cs typeface="Calibri"/>
              </a:rPr>
              <a:t>from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predators.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7075" y="5259323"/>
            <a:ext cx="1043940" cy="69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31" y="6021323"/>
            <a:ext cx="1045463" cy="694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8408" y="5259323"/>
            <a:ext cx="1008888" cy="694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91455" y="6027418"/>
            <a:ext cx="1005840" cy="713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Group 15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512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34" y="1045605"/>
            <a:ext cx="4381500" cy="568104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240029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30" dirty="0"/>
              <a:t>7 </a:t>
            </a:r>
            <a:r>
              <a:rPr spc="-80" dirty="0"/>
              <a:t>Biology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15" dirty="0" smtClean="0"/>
              <a:t>Variation</a:t>
            </a:r>
            <a:endParaRPr spc="-1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8863" y="110236"/>
          <a:ext cx="4371975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 marR="3689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Conti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ous  variation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Differences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which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take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any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value,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e.g.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height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Discontinuous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variation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Differences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which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only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take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set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values,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e.g.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blood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groups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19634" y="1703070"/>
            <a:ext cx="4381500" cy="4823460"/>
          </a:xfrm>
          <a:custGeom>
            <a:avLst/>
            <a:gdLst/>
            <a:ahLst/>
            <a:cxnLst/>
            <a:rect l="l" t="t" r="r" b="b"/>
            <a:pathLst>
              <a:path w="4381500" h="4823459">
                <a:moveTo>
                  <a:pt x="0" y="4823460"/>
                </a:moveTo>
                <a:lnTo>
                  <a:pt x="4381500" y="4823460"/>
                </a:lnTo>
                <a:lnTo>
                  <a:pt x="4381500" y="0"/>
                </a:lnTo>
                <a:lnTo>
                  <a:pt x="0" y="0"/>
                </a:lnTo>
                <a:lnTo>
                  <a:pt x="0" y="4823460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7307" y="1806321"/>
            <a:ext cx="1350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Continuous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variation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307" y="1989201"/>
            <a:ext cx="35947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-10" dirty="0">
                <a:latin typeface="Calibri"/>
                <a:cs typeface="Calibri"/>
              </a:rPr>
              <a:t>Variation </a:t>
            </a:r>
            <a:r>
              <a:rPr sz="1200" spc="-5" dirty="0">
                <a:latin typeface="Calibri"/>
                <a:cs typeface="Calibri"/>
              </a:rPr>
              <a:t>which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15" dirty="0">
                <a:latin typeface="Calibri"/>
                <a:cs typeface="Calibri"/>
              </a:rPr>
              <a:t>take </a:t>
            </a:r>
            <a:r>
              <a:rPr sz="1200" spc="-10" dirty="0">
                <a:latin typeface="Calibri"/>
                <a:cs typeface="Calibri"/>
              </a:rPr>
              <a:t>any </a:t>
            </a:r>
            <a:r>
              <a:rPr sz="1200" spc="-5" dirty="0">
                <a:latin typeface="Calibri"/>
                <a:cs typeface="Calibri"/>
              </a:rPr>
              <a:t>value, within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range</a:t>
            </a:r>
            <a:endParaRPr sz="1200">
              <a:latin typeface="Calibri"/>
              <a:cs typeface="Calibri"/>
            </a:endParaRPr>
          </a:p>
          <a:p>
            <a:pPr marL="184785" marR="508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Usually continuous variation </a:t>
            </a:r>
            <a:r>
              <a:rPr sz="1200" dirty="0">
                <a:latin typeface="Calibri"/>
                <a:cs typeface="Calibri"/>
              </a:rPr>
              <a:t>is due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combination of  </a:t>
            </a:r>
            <a:r>
              <a:rPr sz="1200" spc="-10" dirty="0">
                <a:latin typeface="Calibri"/>
                <a:cs typeface="Calibri"/>
              </a:rPr>
              <a:t>environmental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inherited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variation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Examples are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follows: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307" y="4001516"/>
            <a:ext cx="745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Line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graphs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307" y="4184395"/>
            <a:ext cx="397256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Because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falls on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continuous </a:t>
            </a:r>
            <a:r>
              <a:rPr sz="1200" dirty="0">
                <a:latin typeface="Calibri"/>
                <a:cs typeface="Calibri"/>
              </a:rPr>
              <a:t>spectrum </a:t>
            </a:r>
            <a:r>
              <a:rPr sz="1200" spc="-5" dirty="0">
                <a:latin typeface="Calibri"/>
                <a:cs typeface="Calibri"/>
              </a:rPr>
              <a:t>(is </a:t>
            </a:r>
            <a:r>
              <a:rPr sz="1200" spc="-10" dirty="0">
                <a:latin typeface="Calibri"/>
                <a:cs typeface="Calibri"/>
              </a:rPr>
              <a:t>uninterrupted),  </a:t>
            </a:r>
            <a:r>
              <a:rPr sz="1200" spc="-5" dirty="0">
                <a:latin typeface="Calibri"/>
                <a:cs typeface="Calibri"/>
              </a:rPr>
              <a:t>continuous variation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represented using </a:t>
            </a:r>
            <a:r>
              <a:rPr sz="1200" dirty="0">
                <a:latin typeface="Calibri"/>
                <a:cs typeface="Calibri"/>
              </a:rPr>
              <a:t>line </a:t>
            </a:r>
            <a:r>
              <a:rPr sz="1200" spc="-5" dirty="0">
                <a:latin typeface="Calibri"/>
                <a:cs typeface="Calibri"/>
              </a:rPr>
              <a:t>graphs, such</a:t>
            </a:r>
            <a:r>
              <a:rPr sz="1200" spc="-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  this one </a:t>
            </a: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height</a:t>
            </a:r>
            <a:endParaRPr sz="1200">
              <a:latin typeface="Calibri"/>
              <a:cs typeface="Calibri"/>
            </a:endParaRPr>
          </a:p>
          <a:p>
            <a:pPr marL="184785" marR="242951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graph shows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that  </a:t>
            </a:r>
            <a:r>
              <a:rPr sz="1200" dirty="0">
                <a:latin typeface="Calibri"/>
                <a:cs typeface="Calibri"/>
              </a:rPr>
              <a:t>middling </a:t>
            </a:r>
            <a:r>
              <a:rPr sz="1200" spc="-5" dirty="0">
                <a:latin typeface="Calibri"/>
                <a:cs typeface="Calibri"/>
              </a:rPr>
              <a:t>heights are  most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prevalent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This is </a:t>
            </a:r>
            <a:r>
              <a:rPr sz="1200" spc="-5" dirty="0">
                <a:latin typeface="Calibri"/>
                <a:cs typeface="Calibri"/>
              </a:rPr>
              <a:t>called </a:t>
            </a:r>
            <a:r>
              <a:rPr sz="120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bell curve </a:t>
            </a:r>
            <a:r>
              <a:rPr sz="1200" spc="-5" dirty="0">
                <a:latin typeface="Calibri"/>
                <a:cs typeface="Calibri"/>
              </a:rPr>
              <a:t>because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endParaRPr sz="1200">
              <a:latin typeface="Calibri"/>
              <a:cs typeface="Calibri"/>
            </a:endParaRPr>
          </a:p>
          <a:p>
            <a:pPr marL="184785" marR="211137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its shape. </a:t>
            </a:r>
            <a:r>
              <a:rPr sz="1200" spc="-5" dirty="0">
                <a:latin typeface="Calibri"/>
                <a:cs typeface="Calibri"/>
              </a:rPr>
              <a:t>Most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continuous  variation </a:t>
            </a:r>
            <a:r>
              <a:rPr sz="1200" dirty="0">
                <a:latin typeface="Calibri"/>
                <a:cs typeface="Calibri"/>
              </a:rPr>
              <a:t>has this shape </a:t>
            </a:r>
            <a:r>
              <a:rPr sz="1200" spc="-5" dirty="0">
                <a:latin typeface="Calibri"/>
                <a:cs typeface="Calibri"/>
              </a:rPr>
              <a:t>of  distribution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26102" y="1486661"/>
            <a:ext cx="4328160" cy="5039995"/>
          </a:xfrm>
          <a:custGeom>
            <a:avLst/>
            <a:gdLst/>
            <a:ahLst/>
            <a:cxnLst/>
            <a:rect l="l" t="t" r="r" b="b"/>
            <a:pathLst>
              <a:path w="4328159" h="5039995">
                <a:moveTo>
                  <a:pt x="0" y="5039868"/>
                </a:moveTo>
                <a:lnTo>
                  <a:pt x="4328159" y="5039868"/>
                </a:lnTo>
                <a:lnTo>
                  <a:pt x="4328159" y="0"/>
                </a:lnTo>
                <a:lnTo>
                  <a:pt x="0" y="0"/>
                </a:lnTo>
                <a:lnTo>
                  <a:pt x="0" y="5039868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04715" y="1515236"/>
            <a:ext cx="1527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Discontinuous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variation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4715" y="1698116"/>
            <a:ext cx="3397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-10" dirty="0">
                <a:latin typeface="Calibri"/>
                <a:cs typeface="Calibri"/>
              </a:rPr>
              <a:t>Variation </a:t>
            </a:r>
            <a:r>
              <a:rPr sz="1200" spc="-5" dirty="0">
                <a:latin typeface="Calibri"/>
                <a:cs typeface="Calibri"/>
              </a:rPr>
              <a:t>with discrete </a:t>
            </a:r>
            <a:r>
              <a:rPr sz="1200" spc="-10" dirty="0">
                <a:latin typeface="Calibri"/>
                <a:cs typeface="Calibri"/>
              </a:rPr>
              <a:t>(separate)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categories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10" dirty="0">
                <a:latin typeface="Calibri"/>
                <a:cs typeface="Calibri"/>
              </a:rPr>
              <a:t>Physical, </a:t>
            </a:r>
            <a:r>
              <a:rPr sz="1200" spc="-5" dirty="0">
                <a:latin typeface="Calibri"/>
                <a:cs typeface="Calibri"/>
              </a:rPr>
              <a:t>discontinuous variation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usually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inherited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Examples are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follows: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04715" y="3344671"/>
            <a:ext cx="698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Bar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graphs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4715" y="3527552"/>
            <a:ext cx="4052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Because of </a:t>
            </a:r>
            <a:r>
              <a:rPr sz="1200" dirty="0">
                <a:latin typeface="Calibri"/>
                <a:cs typeface="Calibri"/>
              </a:rPr>
              <a:t>its </a:t>
            </a:r>
            <a:r>
              <a:rPr sz="1200" spc="-5" dirty="0">
                <a:latin typeface="Calibri"/>
                <a:cs typeface="Calibri"/>
              </a:rPr>
              <a:t>discrete </a:t>
            </a:r>
            <a:r>
              <a:rPr sz="1200" spc="-10" dirty="0">
                <a:latin typeface="Calibri"/>
                <a:cs typeface="Calibri"/>
              </a:rPr>
              <a:t>categories, </a:t>
            </a:r>
            <a:r>
              <a:rPr sz="1200" spc="-5" dirty="0">
                <a:latin typeface="Calibri"/>
                <a:cs typeface="Calibri"/>
              </a:rPr>
              <a:t>discontinuous variation </a:t>
            </a:r>
            <a:r>
              <a:rPr sz="1200" dirty="0">
                <a:latin typeface="Calibri"/>
                <a:cs typeface="Calibri"/>
              </a:rPr>
              <a:t>is  </a:t>
            </a:r>
            <a:r>
              <a:rPr sz="1200" spc="-5" dirty="0">
                <a:latin typeface="Calibri"/>
                <a:cs typeface="Calibri"/>
              </a:rPr>
              <a:t>represented using </a:t>
            </a:r>
            <a:r>
              <a:rPr sz="1200" dirty="0">
                <a:latin typeface="Calibri"/>
                <a:cs typeface="Calibri"/>
              </a:rPr>
              <a:t>bar </a:t>
            </a:r>
            <a:r>
              <a:rPr sz="1200" spc="-5" dirty="0">
                <a:latin typeface="Calibri"/>
                <a:cs typeface="Calibri"/>
              </a:rPr>
              <a:t>graphs, such </a:t>
            </a:r>
            <a:r>
              <a:rPr sz="1200" dirty="0">
                <a:latin typeface="Calibri"/>
                <a:cs typeface="Calibri"/>
              </a:rPr>
              <a:t>as this one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blood</a:t>
            </a:r>
            <a:r>
              <a:rPr sz="1200" spc="-1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group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taller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30" dirty="0">
                <a:latin typeface="Calibri"/>
                <a:cs typeface="Calibri"/>
              </a:rPr>
              <a:t>bar,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more </a:t>
            </a:r>
            <a:r>
              <a:rPr sz="1200" spc="-10" dirty="0">
                <a:latin typeface="Calibri"/>
                <a:cs typeface="Calibri"/>
              </a:rPr>
              <a:t>prevalent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characteristic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This bar </a:t>
            </a:r>
            <a:r>
              <a:rPr sz="1200" spc="-5" dirty="0">
                <a:latin typeface="Calibri"/>
                <a:cs typeface="Calibri"/>
              </a:rPr>
              <a:t>graph shows that </a:t>
            </a:r>
            <a:r>
              <a:rPr sz="1200" dirty="0">
                <a:latin typeface="Calibri"/>
                <a:cs typeface="Calibri"/>
              </a:rPr>
              <a:t>blood </a:t>
            </a:r>
            <a:r>
              <a:rPr sz="1200" spc="-5" dirty="0">
                <a:latin typeface="Calibri"/>
                <a:cs typeface="Calibri"/>
              </a:rPr>
              <a:t>group </a:t>
            </a:r>
            <a:r>
              <a:rPr sz="1200" dirty="0">
                <a:latin typeface="Calibri"/>
                <a:cs typeface="Calibri"/>
              </a:rPr>
              <a:t>O is the </a:t>
            </a:r>
            <a:r>
              <a:rPr sz="1200" spc="-5" dirty="0">
                <a:latin typeface="Calibri"/>
                <a:cs typeface="Calibri"/>
              </a:rPr>
              <a:t>most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prevalent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723257" y="2414523"/>
          <a:ext cx="4119245" cy="91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Plant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examples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Animal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examples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2075" marR="1879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Flower colour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e.g. pea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plants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have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either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white or red  flowers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1880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Eye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colour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Blood</a:t>
                      </a:r>
                      <a:r>
                        <a:rPr sz="12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group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Lobed 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lobe-less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5350914" y="4391256"/>
            <a:ext cx="2875486" cy="1986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43230" y="2869438"/>
          <a:ext cx="4119245" cy="91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Plant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examples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Animal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examples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Height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Size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leaves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Height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 marR="60071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Skin colour/fur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colour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Size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horns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1906523" y="4610100"/>
            <a:ext cx="2382012" cy="1915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Group 18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39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89" y="4578858"/>
            <a:ext cx="4465320" cy="223583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Conservation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Mass</a:t>
            </a:r>
            <a:endParaRPr sz="1200">
              <a:latin typeface="Calibri"/>
              <a:cs typeface="Calibri"/>
            </a:endParaRPr>
          </a:p>
          <a:p>
            <a:pPr marL="90805" marR="10477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Law </a:t>
            </a:r>
            <a:r>
              <a:rPr sz="1200" spc="-5" dirty="0">
                <a:latin typeface="Calibri"/>
                <a:cs typeface="Calibri"/>
              </a:rPr>
              <a:t>of Conservation of </a:t>
            </a:r>
            <a:r>
              <a:rPr sz="1200" dirty="0">
                <a:latin typeface="Calibri"/>
                <a:cs typeface="Calibri"/>
              </a:rPr>
              <a:t>Mass </a:t>
            </a:r>
            <a:r>
              <a:rPr sz="1200" spc="-10" dirty="0">
                <a:latin typeface="Calibri"/>
                <a:cs typeface="Calibri"/>
              </a:rPr>
              <a:t>states </a:t>
            </a:r>
            <a:r>
              <a:rPr sz="1200" spc="-5" dirty="0">
                <a:latin typeface="Calibri"/>
                <a:cs typeface="Calibri"/>
              </a:rPr>
              <a:t>that </a:t>
            </a:r>
            <a:r>
              <a:rPr sz="1200" b="1" spc="-5" dirty="0">
                <a:latin typeface="Calibri"/>
                <a:cs typeface="Calibri"/>
              </a:rPr>
              <a:t>mass cannot </a:t>
            </a:r>
            <a:r>
              <a:rPr sz="1200" b="1" dirty="0">
                <a:latin typeface="Calibri"/>
                <a:cs typeface="Calibri"/>
              </a:rPr>
              <a:t>be </a:t>
            </a:r>
            <a:r>
              <a:rPr sz="1200" b="1" spc="-10" dirty="0">
                <a:latin typeface="Calibri"/>
                <a:cs typeface="Calibri"/>
              </a:rPr>
              <a:t>created 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destroyed.</a:t>
            </a:r>
            <a:endParaRPr sz="1200">
              <a:latin typeface="Calibri"/>
              <a:cs typeface="Calibri"/>
            </a:endParaRPr>
          </a:p>
          <a:p>
            <a:pPr marL="90805" marR="180975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Therefore, </a:t>
            </a:r>
            <a:r>
              <a:rPr sz="1200" b="1" spc="-5" dirty="0">
                <a:latin typeface="Calibri"/>
                <a:cs typeface="Calibri"/>
              </a:rPr>
              <a:t>mass </a:t>
            </a:r>
            <a:r>
              <a:rPr sz="1200" b="1" spc="-15" dirty="0">
                <a:latin typeface="Calibri"/>
                <a:cs typeface="Calibri"/>
              </a:rPr>
              <a:t>stays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same </a:t>
            </a:r>
            <a:r>
              <a:rPr sz="1200" b="1" spc="-10" dirty="0">
                <a:latin typeface="Calibri"/>
                <a:cs typeface="Calibri"/>
              </a:rPr>
              <a:t>before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after </a:t>
            </a: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change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state. 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example, </a:t>
            </a:r>
            <a:r>
              <a:rPr sz="1200" dirty="0">
                <a:latin typeface="Calibri"/>
                <a:cs typeface="Calibri"/>
              </a:rPr>
              <a:t>10g </a:t>
            </a:r>
            <a:r>
              <a:rPr sz="1200" spc="-5" dirty="0">
                <a:latin typeface="Calibri"/>
                <a:cs typeface="Calibri"/>
              </a:rPr>
              <a:t>of ice </a:t>
            </a:r>
            <a:r>
              <a:rPr sz="1200" dirty="0">
                <a:latin typeface="Calibri"/>
                <a:cs typeface="Calibri"/>
              </a:rPr>
              <a:t>melts </a:t>
            </a:r>
            <a:r>
              <a:rPr sz="1200" spc="-5" dirty="0">
                <a:latin typeface="Calibri"/>
                <a:cs typeface="Calibri"/>
              </a:rPr>
              <a:t>into </a:t>
            </a:r>
            <a:r>
              <a:rPr sz="1200" dirty="0">
                <a:latin typeface="Calibri"/>
                <a:cs typeface="Calibri"/>
              </a:rPr>
              <a:t>10g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dirty="0">
                <a:latin typeface="Calibri"/>
                <a:cs typeface="Calibri"/>
              </a:rPr>
              <a:t>and 10g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water  evaporates </a:t>
            </a:r>
            <a:r>
              <a:rPr sz="1200" spc="-5" dirty="0">
                <a:latin typeface="Calibri"/>
                <a:cs typeface="Calibri"/>
              </a:rPr>
              <a:t>into </a:t>
            </a:r>
            <a:r>
              <a:rPr sz="1200" dirty="0">
                <a:latin typeface="Calibri"/>
                <a:cs typeface="Calibri"/>
              </a:rPr>
              <a:t>10g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spc="-20" dirty="0">
                <a:latin typeface="Calibri"/>
                <a:cs typeface="Calibri"/>
              </a:rPr>
              <a:t>vapour.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same </a:t>
            </a:r>
            <a:r>
              <a:rPr sz="1200" dirty="0">
                <a:latin typeface="Calibri"/>
                <a:cs typeface="Calibri"/>
              </a:rPr>
              <a:t>applies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other  </a:t>
            </a:r>
            <a:r>
              <a:rPr sz="1200" spc="-5" dirty="0">
                <a:latin typeface="Calibri"/>
                <a:cs typeface="Calibri"/>
              </a:rPr>
              <a:t>substances.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2896" y="5897109"/>
            <a:ext cx="1768128" cy="892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8313" y="6294882"/>
            <a:ext cx="410209" cy="193675"/>
          </a:xfrm>
          <a:custGeom>
            <a:avLst/>
            <a:gdLst/>
            <a:ahLst/>
            <a:cxnLst/>
            <a:rect l="l" t="t" r="r" b="b"/>
            <a:pathLst>
              <a:path w="410209" h="193675">
                <a:moveTo>
                  <a:pt x="0" y="193548"/>
                </a:moveTo>
                <a:lnTo>
                  <a:pt x="409956" y="193548"/>
                </a:lnTo>
                <a:lnTo>
                  <a:pt x="409956" y="0"/>
                </a:lnTo>
                <a:lnTo>
                  <a:pt x="0" y="0"/>
                </a:lnTo>
                <a:lnTo>
                  <a:pt x="0" y="1935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8313" y="6294882"/>
            <a:ext cx="410209" cy="193675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1410"/>
              </a:lnSpc>
            </a:pPr>
            <a:r>
              <a:rPr sz="1200" dirty="0">
                <a:latin typeface="Calibri"/>
                <a:cs typeface="Calibri"/>
              </a:rPr>
              <a:t>10g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4861" y="5874258"/>
            <a:ext cx="411480" cy="193675"/>
          </a:xfrm>
          <a:prstGeom prst="rect">
            <a:avLst/>
          </a:prstGeom>
          <a:ln w="25908">
            <a:solidFill>
              <a:srgbClr val="F795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15"/>
              </a:lnSpc>
            </a:pPr>
            <a:r>
              <a:rPr sz="1200" dirty="0">
                <a:latin typeface="Calibri"/>
                <a:cs typeface="Calibri"/>
              </a:rPr>
              <a:t>10g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7070" y="6316217"/>
            <a:ext cx="410209" cy="193675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415"/>
              </a:lnSpc>
            </a:pPr>
            <a:r>
              <a:rPr sz="1200" dirty="0">
                <a:latin typeface="Calibri"/>
                <a:cs typeface="Calibri"/>
              </a:rPr>
              <a:t>10g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6017" y="2349245"/>
            <a:ext cx="4249420" cy="4465320"/>
          </a:xfrm>
          <a:custGeom>
            <a:avLst/>
            <a:gdLst/>
            <a:ahLst/>
            <a:cxnLst/>
            <a:rect l="l" t="t" r="r" b="b"/>
            <a:pathLst>
              <a:path w="4249420" h="4465320">
                <a:moveTo>
                  <a:pt x="0" y="4465320"/>
                </a:moveTo>
                <a:lnTo>
                  <a:pt x="4248912" y="4465320"/>
                </a:lnTo>
                <a:lnTo>
                  <a:pt x="4248912" y="0"/>
                </a:lnTo>
                <a:lnTo>
                  <a:pt x="0" y="0"/>
                </a:lnTo>
                <a:lnTo>
                  <a:pt x="0" y="446532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95520" y="2373248"/>
            <a:ext cx="38512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Diffusion and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Factors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Affecting Diffusion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Diffusion </a:t>
            </a:r>
            <a:r>
              <a:rPr sz="1200" dirty="0">
                <a:latin typeface="Calibri"/>
                <a:cs typeface="Calibri"/>
              </a:rPr>
              <a:t>is the </a:t>
            </a:r>
            <a:r>
              <a:rPr sz="1200" b="1" spc="-10" dirty="0">
                <a:latin typeface="Calibri"/>
                <a:cs typeface="Calibri"/>
              </a:rPr>
              <a:t>movement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5" dirty="0">
                <a:latin typeface="Calibri"/>
                <a:cs typeface="Calibri"/>
              </a:rPr>
              <a:t>particles from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higher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concentration to </a:t>
            </a: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lower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concentration.</a:t>
            </a:r>
            <a:endParaRPr sz="1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Diffusion </a:t>
            </a:r>
            <a:r>
              <a:rPr sz="1200" b="1" dirty="0">
                <a:latin typeface="Calibri"/>
                <a:cs typeface="Calibri"/>
              </a:rPr>
              <a:t>will </a:t>
            </a:r>
            <a:r>
              <a:rPr sz="1200" b="1" spc="-10" dirty="0">
                <a:latin typeface="Calibri"/>
                <a:cs typeface="Calibri"/>
              </a:rPr>
              <a:t>stop </a:t>
            </a:r>
            <a:r>
              <a:rPr sz="1200" b="1" spc="-5" dirty="0">
                <a:latin typeface="Calibri"/>
                <a:cs typeface="Calibri"/>
              </a:rPr>
              <a:t>when particles spread themselves </a:t>
            </a:r>
            <a:r>
              <a:rPr sz="1200" b="1" spc="-20" dirty="0">
                <a:latin typeface="Calibri"/>
                <a:cs typeface="Calibri"/>
              </a:rPr>
              <a:t>evenly.  </a:t>
            </a:r>
            <a:r>
              <a:rPr sz="1200" spc="-5" dirty="0">
                <a:latin typeface="Calibri"/>
                <a:cs typeface="Calibri"/>
              </a:rPr>
              <a:t>Diffusion </a:t>
            </a:r>
            <a:r>
              <a:rPr sz="1200" spc="-10" dirty="0">
                <a:latin typeface="Calibri"/>
                <a:cs typeface="Calibri"/>
              </a:rPr>
              <a:t>occurs </a:t>
            </a:r>
            <a:r>
              <a:rPr sz="1200" dirty="0">
                <a:latin typeface="Calibri"/>
                <a:cs typeface="Calibri"/>
              </a:rPr>
              <a:t>in liquids and </a:t>
            </a:r>
            <a:r>
              <a:rPr sz="1200" spc="-5" dirty="0">
                <a:latin typeface="Calibri"/>
                <a:cs typeface="Calibri"/>
              </a:rPr>
              <a:t>gases </a:t>
            </a:r>
            <a:r>
              <a:rPr sz="1200" dirty="0">
                <a:latin typeface="Calibri"/>
                <a:cs typeface="Calibri"/>
              </a:rPr>
              <a:t>but </a:t>
            </a:r>
            <a:r>
              <a:rPr sz="1200" spc="-5" dirty="0">
                <a:latin typeface="Calibri"/>
                <a:cs typeface="Calibri"/>
              </a:rPr>
              <a:t>not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solids, because  </a:t>
            </a:r>
            <a:r>
              <a:rPr sz="1200" dirty="0">
                <a:latin typeface="Calibri"/>
                <a:cs typeface="Calibri"/>
              </a:rPr>
              <a:t>particles in a </a:t>
            </a:r>
            <a:r>
              <a:rPr sz="1200" spc="-5" dirty="0">
                <a:latin typeface="Calibri"/>
                <a:cs typeface="Calibri"/>
              </a:rPr>
              <a:t>solid are not free to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move.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Examples of diffusion</a:t>
            </a:r>
            <a:r>
              <a:rPr sz="1200" dirty="0">
                <a:latin typeface="Calibri"/>
                <a:cs typeface="Calibri"/>
              </a:rPr>
              <a:t> include: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" dirty="0">
                <a:latin typeface="Calibri"/>
                <a:cs typeface="Calibri"/>
              </a:rPr>
              <a:t>Oxygen </a:t>
            </a:r>
            <a:r>
              <a:rPr sz="1200" spc="-5" dirty="0">
                <a:latin typeface="Calibri"/>
                <a:cs typeface="Calibri"/>
              </a:rPr>
              <a:t>diffusing into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cells.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5" dirty="0">
                <a:latin typeface="Calibri"/>
                <a:cs typeface="Calibri"/>
              </a:rPr>
              <a:t>Carbon dioxide diffusing </a:t>
            </a:r>
            <a:r>
              <a:rPr sz="1200" dirty="0">
                <a:latin typeface="Calibri"/>
                <a:cs typeface="Calibri"/>
              </a:rPr>
              <a:t>out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cells.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5520" y="5666028"/>
            <a:ext cx="40157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There are </a:t>
            </a:r>
            <a:r>
              <a:rPr sz="1200" b="1" dirty="0">
                <a:latin typeface="Calibri"/>
                <a:cs typeface="Calibri"/>
              </a:rPr>
              <a:t>2 </a:t>
            </a:r>
            <a:r>
              <a:rPr sz="1200" b="1" spc="-10" dirty="0">
                <a:latin typeface="Calibri"/>
                <a:cs typeface="Calibri"/>
              </a:rPr>
              <a:t>factors </a:t>
            </a:r>
            <a:r>
              <a:rPr sz="1200" spc="-5" dirty="0">
                <a:latin typeface="Calibri"/>
                <a:cs typeface="Calibri"/>
              </a:rPr>
              <a:t>affecting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rate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diffusion:</a:t>
            </a:r>
            <a:endParaRPr sz="12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b="1" spc="-15" dirty="0">
                <a:latin typeface="Calibri"/>
                <a:cs typeface="Calibri"/>
              </a:rPr>
              <a:t>Temperature</a:t>
            </a:r>
            <a:r>
              <a:rPr sz="1200" spc="-15" dirty="0">
                <a:latin typeface="Calibri"/>
                <a:cs typeface="Calibri"/>
              </a:rPr>
              <a:t>: </a:t>
            </a:r>
            <a:r>
              <a:rPr sz="1200" dirty="0">
                <a:latin typeface="Calibri"/>
                <a:cs typeface="Calibri"/>
              </a:rPr>
              <a:t>When </a:t>
            </a:r>
            <a:r>
              <a:rPr sz="1200" spc="-10" dirty="0">
                <a:latin typeface="Calibri"/>
                <a:cs typeface="Calibri"/>
              </a:rPr>
              <a:t>temperature </a:t>
            </a:r>
            <a:r>
              <a:rPr sz="1200" spc="-5" dirty="0">
                <a:latin typeface="Calibri"/>
                <a:cs typeface="Calibri"/>
              </a:rPr>
              <a:t>increases, </a:t>
            </a:r>
            <a:r>
              <a:rPr sz="1200" dirty="0">
                <a:latin typeface="Calibri"/>
                <a:cs typeface="Calibri"/>
              </a:rPr>
              <a:t>particles </a:t>
            </a:r>
            <a:r>
              <a:rPr sz="1200" spc="-10" dirty="0">
                <a:latin typeface="Calibri"/>
                <a:cs typeface="Calibri"/>
              </a:rPr>
              <a:t>gain  </a:t>
            </a:r>
            <a:r>
              <a:rPr sz="1200" spc="-5" dirty="0">
                <a:latin typeface="Calibri"/>
                <a:cs typeface="Calibri"/>
              </a:rPr>
              <a:t>more </a:t>
            </a:r>
            <a:r>
              <a:rPr sz="1200" spc="-15" dirty="0">
                <a:latin typeface="Calibri"/>
                <a:cs typeface="Calibri"/>
              </a:rPr>
              <a:t>energy. </a:t>
            </a:r>
            <a:r>
              <a:rPr sz="1200" spc="-5" dirty="0">
                <a:latin typeface="Calibri"/>
                <a:cs typeface="Calibri"/>
              </a:rPr>
              <a:t>They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then </a:t>
            </a:r>
            <a:r>
              <a:rPr sz="1200" spc="-5" dirty="0">
                <a:latin typeface="Calibri"/>
                <a:cs typeface="Calibri"/>
              </a:rPr>
              <a:t>move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spread </a:t>
            </a:r>
            <a:r>
              <a:rPr sz="1200" dirty="0">
                <a:latin typeface="Calibri"/>
                <a:cs typeface="Calibri"/>
              </a:rPr>
              <a:t>out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dirty="0">
                <a:latin typeface="Calibri"/>
                <a:cs typeface="Calibri"/>
              </a:rPr>
              <a:t>a higher  </a:t>
            </a:r>
            <a:r>
              <a:rPr sz="1200" spc="-10" dirty="0">
                <a:latin typeface="Calibri"/>
                <a:cs typeface="Calibri"/>
              </a:rPr>
              <a:t>rate.</a:t>
            </a:r>
            <a:endParaRPr sz="1200">
              <a:latin typeface="Calibri"/>
              <a:cs typeface="Calibri"/>
            </a:endParaRPr>
          </a:p>
          <a:p>
            <a:pPr marL="241300" marR="19304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b="1" spc="-5" dirty="0">
                <a:latin typeface="Calibri"/>
                <a:cs typeface="Calibri"/>
              </a:rPr>
              <a:t>Concentration</a:t>
            </a:r>
            <a:r>
              <a:rPr sz="1200" spc="-5" dirty="0">
                <a:latin typeface="Calibri"/>
                <a:cs typeface="Calibri"/>
              </a:rPr>
              <a:t>: </a:t>
            </a:r>
            <a:r>
              <a:rPr sz="1200" dirty="0">
                <a:latin typeface="Calibri"/>
                <a:cs typeface="Calibri"/>
              </a:rPr>
              <a:t>When </a:t>
            </a:r>
            <a:r>
              <a:rPr sz="1200" spc="-10" dirty="0">
                <a:latin typeface="Calibri"/>
                <a:cs typeface="Calibri"/>
              </a:rPr>
              <a:t>concentration </a:t>
            </a:r>
            <a:r>
              <a:rPr sz="1200" spc="-5" dirty="0">
                <a:latin typeface="Calibri"/>
                <a:cs typeface="Calibri"/>
              </a:rPr>
              <a:t>increases,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rate </a:t>
            </a:r>
            <a:r>
              <a:rPr sz="1200" spc="-5" dirty="0">
                <a:latin typeface="Calibri"/>
                <a:cs typeface="Calibri"/>
              </a:rPr>
              <a:t>of  diffusion increases because there are more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particles.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94959" y="4187952"/>
            <a:ext cx="2911182" cy="1279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95800" y="1"/>
            <a:ext cx="4648200" cy="322524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95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sz="1600" b="1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 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Chemistry Knowledge </a:t>
            </a:r>
            <a:r>
              <a:rPr sz="1600" b="1" u="sng" spc="-6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6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9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600" b="1" u="sng" spc="-6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Particles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709667" y="542290"/>
          <a:ext cx="4248150" cy="1594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0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Diffusion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000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Movement of particles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higher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concentration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 a lower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concentration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Rate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How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fast an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event e.g.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diffusion,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happening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Concentration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number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particles in a known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volume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Particles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All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matter is made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tiny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particles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108965" y="837438"/>
            <a:ext cx="4464050" cy="367284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Interpreting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Energy-Temperature</a:t>
            </a:r>
            <a:r>
              <a:rPr sz="12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Graph</a:t>
            </a:r>
            <a:endParaRPr sz="1200">
              <a:latin typeface="Calibri"/>
              <a:cs typeface="Calibri"/>
            </a:endParaRPr>
          </a:p>
          <a:p>
            <a:pPr marL="90805" marR="104139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The E-T </a:t>
            </a:r>
            <a:r>
              <a:rPr sz="1200" spc="-5" dirty="0">
                <a:latin typeface="Calibri"/>
                <a:cs typeface="Calibri"/>
              </a:rPr>
              <a:t>graph shows how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temperature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substance changes </a:t>
            </a:r>
            <a:r>
              <a:rPr sz="1200" dirty="0">
                <a:latin typeface="Calibri"/>
                <a:cs typeface="Calibri"/>
              </a:rPr>
              <a:t>as  </a:t>
            </a:r>
            <a:r>
              <a:rPr sz="1200" spc="-5" dirty="0">
                <a:latin typeface="Calibri"/>
                <a:cs typeface="Calibri"/>
              </a:rPr>
              <a:t>heat </a:t>
            </a:r>
            <a:r>
              <a:rPr sz="1200" dirty="0">
                <a:latin typeface="Calibri"/>
                <a:cs typeface="Calibri"/>
              </a:rPr>
              <a:t>is applied.</a:t>
            </a:r>
            <a:endParaRPr sz="1200">
              <a:latin typeface="Calibri"/>
              <a:cs typeface="Calibri"/>
            </a:endParaRPr>
          </a:p>
          <a:p>
            <a:pPr marL="262890" marR="462915" indent="-172085">
              <a:lnSpc>
                <a:spcPct val="100000"/>
              </a:lnSpc>
              <a:spcBef>
                <a:spcPts val="5"/>
              </a:spcBef>
              <a:buChar char="-"/>
              <a:tabLst>
                <a:tab pos="263525" algn="l"/>
              </a:tabLst>
            </a:pPr>
            <a:r>
              <a:rPr sz="1200" dirty="0">
                <a:latin typeface="Calibri"/>
                <a:cs typeface="Calibri"/>
              </a:rPr>
              <a:t>When the line is </a:t>
            </a:r>
            <a:r>
              <a:rPr sz="1200" spc="-5" dirty="0">
                <a:latin typeface="Calibri"/>
                <a:cs typeface="Calibri"/>
              </a:rPr>
              <a:t>sloped,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temperature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substance </a:t>
            </a:r>
            <a:r>
              <a:rPr sz="1200" dirty="0">
                <a:latin typeface="Calibri"/>
                <a:cs typeface="Calibri"/>
              </a:rPr>
              <a:t>is  </a:t>
            </a:r>
            <a:r>
              <a:rPr sz="1200" spc="-5" dirty="0">
                <a:latin typeface="Calibri"/>
                <a:cs typeface="Calibri"/>
              </a:rPr>
              <a:t>increasing.</a:t>
            </a:r>
            <a:endParaRPr sz="1200">
              <a:latin typeface="Calibri"/>
              <a:cs typeface="Calibri"/>
            </a:endParaRPr>
          </a:p>
          <a:p>
            <a:pPr marL="262890" marR="85725" indent="-172085" algn="just">
              <a:lnSpc>
                <a:spcPct val="100000"/>
              </a:lnSpc>
              <a:buChar char="-"/>
              <a:tabLst>
                <a:tab pos="263525" algn="l"/>
              </a:tabLst>
            </a:pPr>
            <a:r>
              <a:rPr sz="1200" dirty="0">
                <a:latin typeface="Calibri"/>
                <a:cs typeface="Calibri"/>
              </a:rPr>
              <a:t>When the line is </a:t>
            </a:r>
            <a:r>
              <a:rPr sz="1200" spc="-5" dirty="0">
                <a:latin typeface="Calibri"/>
                <a:cs typeface="Calibri"/>
              </a:rPr>
              <a:t>flat,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temperature </a:t>
            </a:r>
            <a:r>
              <a:rPr sz="1200" spc="-15" dirty="0">
                <a:latin typeface="Calibri"/>
                <a:cs typeface="Calibri"/>
              </a:rPr>
              <a:t>stays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same even </a:t>
            </a:r>
            <a:r>
              <a:rPr sz="1200" dirty="0">
                <a:latin typeface="Calibri"/>
                <a:cs typeface="Calibri"/>
              </a:rPr>
              <a:t>though  </a:t>
            </a:r>
            <a:r>
              <a:rPr sz="1200" spc="-5" dirty="0">
                <a:latin typeface="Calibri"/>
                <a:cs typeface="Calibri"/>
              </a:rPr>
              <a:t>heat </a:t>
            </a:r>
            <a:r>
              <a:rPr sz="1200" dirty="0">
                <a:latin typeface="Calibri"/>
                <a:cs typeface="Calibri"/>
              </a:rPr>
              <a:t>is being applied. This is </a:t>
            </a:r>
            <a:r>
              <a:rPr sz="1200" spc="-5" dirty="0">
                <a:latin typeface="Calibri"/>
                <a:cs typeface="Calibri"/>
              </a:rPr>
              <a:t>because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heat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going into </a:t>
            </a:r>
            <a:r>
              <a:rPr sz="1200" b="1" spc="-5" dirty="0">
                <a:latin typeface="Calibri"/>
                <a:cs typeface="Calibri"/>
              </a:rPr>
              <a:t>making 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particles change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state.</a:t>
            </a:r>
            <a:endParaRPr sz="1200">
              <a:latin typeface="Calibri"/>
              <a:cs typeface="Calibri"/>
            </a:endParaRPr>
          </a:p>
          <a:p>
            <a:pPr marL="90805" marR="12382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During the </a:t>
            </a:r>
            <a:r>
              <a:rPr sz="1200" spc="-5" dirty="0">
                <a:latin typeface="Calibri"/>
                <a:cs typeface="Calibri"/>
              </a:rPr>
              <a:t>change of </a:t>
            </a:r>
            <a:r>
              <a:rPr sz="1200" spc="-10" dirty="0">
                <a:latin typeface="Calibri"/>
                <a:cs typeface="Calibri"/>
              </a:rPr>
              <a:t>state,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10" dirty="0">
                <a:latin typeface="Calibri"/>
                <a:cs typeface="Calibri"/>
              </a:rPr>
              <a:t>temperature </a:t>
            </a:r>
            <a:r>
              <a:rPr sz="1200" b="1" dirty="0">
                <a:latin typeface="Calibri"/>
                <a:cs typeface="Calibri"/>
              </a:rPr>
              <a:t>will </a:t>
            </a:r>
            <a:r>
              <a:rPr sz="1200" b="1" spc="-15" dirty="0">
                <a:latin typeface="Calibri"/>
                <a:cs typeface="Calibri"/>
              </a:rPr>
              <a:t>stay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same until 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change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5" dirty="0">
                <a:latin typeface="Calibri"/>
                <a:cs typeface="Calibri"/>
              </a:rPr>
              <a:t>state </a:t>
            </a:r>
            <a:r>
              <a:rPr sz="1200" b="1" dirty="0">
                <a:latin typeface="Calibri"/>
                <a:cs typeface="Calibri"/>
              </a:rPr>
              <a:t>is </a:t>
            </a:r>
            <a:r>
              <a:rPr sz="1200" b="1" spc="-5" dirty="0">
                <a:latin typeface="Calibri"/>
                <a:cs typeface="Calibri"/>
              </a:rPr>
              <a:t>complete </a:t>
            </a:r>
            <a:r>
              <a:rPr sz="1200" dirty="0">
                <a:latin typeface="Calibri"/>
                <a:cs typeface="Calibri"/>
              </a:rPr>
              <a:t>e.g. all liquid has turned </a:t>
            </a:r>
            <a:r>
              <a:rPr sz="1200" spc="-5" dirty="0">
                <a:latin typeface="Calibri"/>
                <a:cs typeface="Calibri"/>
              </a:rPr>
              <a:t>into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gas.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6969" y="2854518"/>
            <a:ext cx="3074470" cy="1592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up 16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85" y="801775"/>
            <a:ext cx="4785360" cy="568104"/>
          </a:xfrm>
          <a:prstGeom prst="rect">
            <a:avLst/>
          </a:prstGeom>
          <a:ln w="28955">
            <a:solidFill>
              <a:srgbClr val="92D05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59626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lang="en-GB" spc="-110" dirty="0"/>
              <a:t>7</a:t>
            </a:r>
            <a:r>
              <a:rPr spc="-110" dirty="0" smtClean="0"/>
              <a:t> </a:t>
            </a:r>
            <a:r>
              <a:rPr spc="-80" dirty="0"/>
              <a:t>Biology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100" dirty="0" smtClean="0"/>
              <a:t>Ecological</a:t>
            </a:r>
            <a:r>
              <a:rPr spc="120" dirty="0" smtClean="0"/>
              <a:t> </a:t>
            </a:r>
            <a:r>
              <a:rPr spc="-80" dirty="0"/>
              <a:t>relationships</a:t>
            </a:r>
          </a:p>
        </p:txBody>
      </p:sp>
      <p:sp>
        <p:nvSpPr>
          <p:cNvPr id="4" name="object 4"/>
          <p:cNvSpPr/>
          <p:nvPr/>
        </p:nvSpPr>
        <p:spPr>
          <a:xfrm>
            <a:off x="119634" y="1485138"/>
            <a:ext cx="4785360" cy="5212080"/>
          </a:xfrm>
          <a:custGeom>
            <a:avLst/>
            <a:gdLst/>
            <a:ahLst/>
            <a:cxnLst/>
            <a:rect l="l" t="t" r="r" b="b"/>
            <a:pathLst>
              <a:path w="4785360" h="5212080">
                <a:moveTo>
                  <a:pt x="0" y="5212080"/>
                </a:moveTo>
                <a:lnTo>
                  <a:pt x="4785360" y="5212080"/>
                </a:lnTo>
                <a:lnTo>
                  <a:pt x="4785360" y="0"/>
                </a:lnTo>
                <a:lnTo>
                  <a:pt x="0" y="0"/>
                </a:lnTo>
                <a:lnTo>
                  <a:pt x="0" y="5212080"/>
                </a:lnTo>
                <a:close/>
              </a:path>
            </a:pathLst>
          </a:custGeom>
          <a:ln w="2895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307" y="1509140"/>
            <a:ext cx="44837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food </a:t>
            </a:r>
            <a:r>
              <a:rPr sz="1200" dirty="0">
                <a:latin typeface="Calibri"/>
                <a:cs typeface="Calibri"/>
              </a:rPr>
              <a:t>chains </a:t>
            </a:r>
            <a:r>
              <a:rPr sz="1200" spc="-5" dirty="0">
                <a:latin typeface="Calibri"/>
                <a:cs typeface="Calibri"/>
              </a:rPr>
              <a:t>start with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green plant, </a:t>
            </a:r>
            <a:r>
              <a:rPr sz="1200" spc="-10" dirty="0">
                <a:latin typeface="Calibri"/>
                <a:cs typeface="Calibri"/>
              </a:rPr>
              <a:t>producers. Arrows </a:t>
            </a:r>
            <a:r>
              <a:rPr sz="1200" spc="-5" dirty="0">
                <a:latin typeface="Calibri"/>
                <a:cs typeface="Calibri"/>
              </a:rPr>
              <a:t>point to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eater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show </a:t>
            </a:r>
            <a:r>
              <a:rPr sz="1200" dirty="0">
                <a:latin typeface="Calibri"/>
                <a:cs typeface="Calibri"/>
              </a:rPr>
              <a:t>the flow of </a:t>
            </a: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in a </a:t>
            </a:r>
            <a:r>
              <a:rPr sz="1200" spc="-5" dirty="0">
                <a:latin typeface="Calibri"/>
                <a:cs typeface="Calibri"/>
              </a:rPr>
              <a:t>food </a:t>
            </a:r>
            <a:r>
              <a:rPr sz="1200" dirty="0">
                <a:latin typeface="Calibri"/>
                <a:cs typeface="Calibri"/>
              </a:rPr>
              <a:t>chain. </a:t>
            </a:r>
            <a:r>
              <a:rPr sz="1200" spc="-10" dirty="0">
                <a:latin typeface="Calibri"/>
                <a:cs typeface="Calibri"/>
              </a:rPr>
              <a:t>Each stage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called </a:t>
            </a:r>
            <a:r>
              <a:rPr sz="1200" dirty="0">
                <a:latin typeface="Calibri"/>
                <a:cs typeface="Calibri"/>
              </a:rPr>
              <a:t>a  </a:t>
            </a:r>
            <a:r>
              <a:rPr sz="1200" spc="-5" dirty="0">
                <a:latin typeface="Calibri"/>
                <a:cs typeface="Calibri"/>
              </a:rPr>
              <a:t>trophic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level</a:t>
            </a:r>
            <a:endParaRPr sz="1200" dirty="0">
              <a:latin typeface="Calibri"/>
              <a:cs typeface="Calibri"/>
            </a:endParaRPr>
          </a:p>
          <a:p>
            <a:pPr marL="12700" marR="131699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mahogany </a:t>
            </a:r>
            <a:r>
              <a:rPr sz="1200" b="1" spc="-5" dirty="0">
                <a:latin typeface="Calibri"/>
                <a:cs typeface="Calibri"/>
              </a:rPr>
              <a:t>tree </a:t>
            </a:r>
            <a:r>
              <a:rPr sz="1200" b="1" dirty="0">
                <a:latin typeface="Calibri"/>
                <a:cs typeface="Calibri"/>
              </a:rPr>
              <a:t>→ </a:t>
            </a:r>
            <a:r>
              <a:rPr sz="1200" b="1" spc="-5" dirty="0">
                <a:latin typeface="Calibri"/>
                <a:cs typeface="Calibri"/>
              </a:rPr>
              <a:t>caterpillar </a:t>
            </a:r>
            <a:r>
              <a:rPr sz="1200" b="1" dirty="0">
                <a:latin typeface="Calibri"/>
                <a:cs typeface="Calibri"/>
              </a:rPr>
              <a:t>→ song </a:t>
            </a:r>
            <a:r>
              <a:rPr sz="1200" b="1" spc="-5" dirty="0">
                <a:latin typeface="Calibri"/>
                <a:cs typeface="Calibri"/>
              </a:rPr>
              <a:t>bird </a:t>
            </a:r>
            <a:r>
              <a:rPr sz="1200" b="1" dirty="0">
                <a:latin typeface="Calibri"/>
                <a:cs typeface="Calibri"/>
              </a:rPr>
              <a:t>→ </a:t>
            </a:r>
            <a:r>
              <a:rPr sz="1200" b="1" spc="-5" dirty="0">
                <a:latin typeface="Calibri"/>
                <a:cs typeface="Calibri"/>
              </a:rPr>
              <a:t>hawk  </a:t>
            </a:r>
            <a:r>
              <a:rPr sz="1200" b="1" spc="-10" dirty="0">
                <a:latin typeface="Calibri"/>
                <a:cs typeface="Calibri"/>
              </a:rPr>
              <a:t>maize </a:t>
            </a:r>
            <a:r>
              <a:rPr sz="1200" b="1" dirty="0">
                <a:latin typeface="Calibri"/>
                <a:cs typeface="Calibri"/>
              </a:rPr>
              <a:t>→ </a:t>
            </a:r>
            <a:r>
              <a:rPr sz="1200" b="1" spc="-5" dirty="0">
                <a:latin typeface="Calibri"/>
                <a:cs typeface="Calibri"/>
              </a:rPr>
              <a:t>locust </a:t>
            </a:r>
            <a:r>
              <a:rPr sz="1200" b="1" dirty="0">
                <a:latin typeface="Calibri"/>
                <a:cs typeface="Calibri"/>
              </a:rPr>
              <a:t>→ </a:t>
            </a:r>
            <a:r>
              <a:rPr sz="1200" b="1" spc="-5" dirty="0">
                <a:latin typeface="Calibri"/>
                <a:cs typeface="Calibri"/>
              </a:rPr>
              <a:t>lizard </a:t>
            </a:r>
            <a:r>
              <a:rPr sz="1200" b="1" dirty="0">
                <a:latin typeface="Calibri"/>
                <a:cs typeface="Calibri"/>
              </a:rPr>
              <a:t>→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snake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23103" y="110236"/>
          <a:ext cx="3978910" cy="6580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Function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4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Herbivore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Organism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eats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plant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only, prey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organisms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Carnivore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Organism eats other organisms, they hunt prey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for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their dinner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Omnivore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Organism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eats both plant and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animals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4455" marR="4432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Primary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first eater in a food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chain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84455" marR="4171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dary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consumer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second eater in a food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chain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4455" marR="4432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Tertiary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419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975" spc="7" baseline="25641" dirty="0">
                          <a:latin typeface="Calibri"/>
                          <a:cs typeface="Calibri"/>
                        </a:rPr>
                        <a:t>rd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organism feeding in the food chain, usually  the top carnivore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Trophic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level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698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Stages in the food chain e.g producers, or primary  consumers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Bioaccumulation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647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build up of toxic substances in the food chain,  affecting organisms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 top of food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chains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13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Ecosystem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228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community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interacting organisms and their physical  environment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7741">
                <a:tc gridSpan="2">
                  <a:txBody>
                    <a:bodyPr/>
                    <a:lstStyle/>
                    <a:p>
                      <a:pPr marL="91440" marR="1219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Food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chains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show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simplistic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view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who’s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eating who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 an 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ecosystem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.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Organisms eat more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than 1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food so food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chains  link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together to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make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food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webs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 marR="1035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Removing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organism 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adding an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organism to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food</a:t>
                      </a:r>
                      <a:r>
                        <a:rPr sz="12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chain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can have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big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implications on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organisms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38100">
                      <a:solidFill>
                        <a:srgbClr val="92D050"/>
                      </a:solidFill>
                      <a:prstDash val="solid"/>
                    </a:lnL>
                    <a:lnR w="38100">
                      <a:solidFill>
                        <a:srgbClr val="92D050"/>
                      </a:solidFill>
                      <a:prstDash val="solid"/>
                    </a:lnR>
                    <a:lnT w="38100">
                      <a:solidFill>
                        <a:srgbClr val="92D050"/>
                      </a:solidFill>
                      <a:prstDash val="solid"/>
                    </a:lnT>
                    <a:lnB w="3810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63652" y="2520695"/>
            <a:ext cx="4574846" cy="139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78168" y="4936235"/>
            <a:ext cx="2274537" cy="1652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5900" y="4014596"/>
            <a:ext cx="4639945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226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first </a:t>
            </a:r>
            <a:r>
              <a:rPr sz="1200" spc="-5" dirty="0">
                <a:latin typeface="Calibri"/>
                <a:cs typeface="Calibri"/>
              </a:rPr>
              <a:t>eater </a:t>
            </a:r>
            <a:r>
              <a:rPr sz="1200" dirty="0">
                <a:latin typeface="Calibri"/>
                <a:cs typeface="Calibri"/>
              </a:rPr>
              <a:t>in a </a:t>
            </a:r>
            <a:r>
              <a:rPr sz="1200" spc="-5" dirty="0">
                <a:latin typeface="Calibri"/>
                <a:cs typeface="Calibri"/>
              </a:rPr>
              <a:t>food chain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called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primary consumer </a:t>
            </a:r>
            <a:r>
              <a:rPr sz="1200" dirty="0">
                <a:latin typeface="Calibri"/>
                <a:cs typeface="Calibri"/>
              </a:rPr>
              <a:t>and is a  </a:t>
            </a:r>
            <a:r>
              <a:rPr sz="1200" spc="-5" dirty="0">
                <a:latin typeface="Calibri"/>
                <a:cs typeface="Calibri"/>
              </a:rPr>
              <a:t>herbivore.</a:t>
            </a:r>
            <a:endParaRPr sz="1200">
              <a:latin typeface="Calibri"/>
              <a:cs typeface="Calibri"/>
            </a:endParaRPr>
          </a:p>
          <a:p>
            <a:pPr marL="12700" marR="6794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next organism </a:t>
            </a:r>
            <a:r>
              <a:rPr sz="1200" dirty="0">
                <a:latin typeface="Calibri"/>
                <a:cs typeface="Calibri"/>
              </a:rPr>
              <a:t>is the </a:t>
            </a:r>
            <a:r>
              <a:rPr sz="1200" b="1" spc="-5" dirty="0">
                <a:latin typeface="Calibri"/>
                <a:cs typeface="Calibri"/>
              </a:rPr>
              <a:t>secondary consumer </a:t>
            </a:r>
            <a:r>
              <a:rPr sz="1200" dirty="0">
                <a:latin typeface="Calibri"/>
                <a:cs typeface="Calibri"/>
              </a:rPr>
              <a:t>and the </a:t>
            </a:r>
            <a:r>
              <a:rPr sz="1200" spc="-5" dirty="0">
                <a:latin typeface="Calibri"/>
                <a:cs typeface="Calibri"/>
              </a:rPr>
              <a:t>next </a:t>
            </a:r>
            <a:r>
              <a:rPr sz="1200" dirty="0">
                <a:latin typeface="Calibri"/>
                <a:cs typeface="Calibri"/>
              </a:rPr>
              <a:t>is the </a:t>
            </a:r>
            <a:r>
              <a:rPr sz="1200" b="1" spc="-5" dirty="0">
                <a:latin typeface="Calibri"/>
                <a:cs typeface="Calibri"/>
              </a:rPr>
              <a:t>tertiary  consumer </a:t>
            </a:r>
            <a:r>
              <a:rPr sz="1200" dirty="0">
                <a:latin typeface="Calibri"/>
                <a:cs typeface="Calibri"/>
              </a:rPr>
              <a:t>and this is </a:t>
            </a:r>
            <a:r>
              <a:rPr sz="1200" spc="-5" dirty="0">
                <a:latin typeface="Calibri"/>
                <a:cs typeface="Calibri"/>
              </a:rPr>
              <a:t>usually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top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carnivore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165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Food chains </a:t>
            </a:r>
            <a:r>
              <a:rPr sz="1200" dirty="0">
                <a:latin typeface="Calibri"/>
                <a:cs typeface="Calibri"/>
              </a:rPr>
              <a:t>do </a:t>
            </a:r>
            <a:r>
              <a:rPr sz="1200" spc="-5" dirty="0">
                <a:latin typeface="Calibri"/>
                <a:cs typeface="Calibri"/>
              </a:rPr>
              <a:t>not </a:t>
            </a:r>
            <a:r>
              <a:rPr sz="1200" spc="-10" dirty="0">
                <a:latin typeface="Calibri"/>
                <a:cs typeface="Calibri"/>
              </a:rPr>
              <a:t>go </a:t>
            </a:r>
            <a:r>
              <a:rPr sz="1200" spc="-5" dirty="0">
                <a:latin typeface="Calibri"/>
                <a:cs typeface="Calibri"/>
              </a:rPr>
              <a:t>on indefinitely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lost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each </a:t>
            </a:r>
            <a:r>
              <a:rPr sz="1200" spc="-10" dirty="0">
                <a:latin typeface="Calibri"/>
                <a:cs typeface="Calibri"/>
              </a:rPr>
              <a:t>stage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food </a:t>
            </a:r>
            <a:r>
              <a:rPr sz="1200" dirty="0">
                <a:latin typeface="Calibri"/>
                <a:cs typeface="Calibri"/>
              </a:rPr>
              <a:t>chain. </a:t>
            </a:r>
            <a:r>
              <a:rPr sz="1200" spc="-5" dirty="0">
                <a:latin typeface="Calibri"/>
                <a:cs typeface="Calibri"/>
              </a:rPr>
              <a:t>Some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available energy goes into </a:t>
            </a:r>
            <a:r>
              <a:rPr sz="1200" spc="-10" dirty="0">
                <a:latin typeface="Calibri"/>
                <a:cs typeface="Calibri"/>
              </a:rPr>
              <a:t>growth </a:t>
            </a:r>
            <a:r>
              <a:rPr sz="1200" dirty="0">
                <a:latin typeface="Calibri"/>
                <a:cs typeface="Calibri"/>
              </a:rPr>
              <a:t>and the  </a:t>
            </a:r>
            <a:r>
              <a:rPr sz="1200" spc="-5" dirty="0">
                <a:latin typeface="Calibri"/>
                <a:cs typeface="Calibri"/>
              </a:rPr>
              <a:t>production of offspring.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energy becomes available 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next </a:t>
            </a:r>
            <a:r>
              <a:rPr sz="1200" spc="-10" dirty="0">
                <a:latin typeface="Calibri"/>
                <a:cs typeface="Calibri"/>
              </a:rPr>
              <a:t>stage,  </a:t>
            </a:r>
            <a:r>
              <a:rPr sz="1200" dirty="0">
                <a:latin typeface="Calibri"/>
                <a:cs typeface="Calibri"/>
              </a:rPr>
              <a:t>but </a:t>
            </a:r>
            <a:r>
              <a:rPr sz="1200" spc="-5" dirty="0">
                <a:latin typeface="Calibri"/>
                <a:cs typeface="Calibri"/>
              </a:rPr>
              <a:t>most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available 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used </a:t>
            </a:r>
            <a:r>
              <a:rPr sz="1200" dirty="0">
                <a:latin typeface="Calibri"/>
                <a:cs typeface="Calibri"/>
              </a:rPr>
              <a:t>up in other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ways:</a:t>
            </a:r>
            <a:endParaRPr sz="1200">
              <a:latin typeface="Calibri"/>
              <a:cs typeface="Calibri"/>
            </a:endParaRPr>
          </a:p>
          <a:p>
            <a:pPr marL="12700" marR="30670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respiration, </a:t>
            </a:r>
            <a:r>
              <a:rPr sz="1200" spc="-10" dirty="0">
                <a:latin typeface="Calibri"/>
                <a:cs typeface="Calibri"/>
              </a:rPr>
              <a:t>keeping </a:t>
            </a:r>
            <a:r>
              <a:rPr sz="1200" spc="-5" dirty="0">
                <a:latin typeface="Calibri"/>
                <a:cs typeface="Calibri"/>
              </a:rPr>
              <a:t>warm, movement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waste </a:t>
            </a:r>
            <a:r>
              <a:rPr sz="1200" spc="-5" dirty="0">
                <a:latin typeface="Calibri"/>
                <a:cs typeface="Calibri"/>
              </a:rPr>
              <a:t>materials, such </a:t>
            </a:r>
            <a:r>
              <a:rPr sz="1200" dirty="0">
                <a:latin typeface="Calibri"/>
                <a:cs typeface="Calibri"/>
              </a:rPr>
              <a:t>as  </a:t>
            </a:r>
            <a:r>
              <a:rPr sz="1200" spc="-5" dirty="0">
                <a:latin typeface="Calibri"/>
                <a:cs typeface="Calibri"/>
              </a:rPr>
              <a:t>faeces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energy used </a:t>
            </a:r>
            <a:r>
              <a:rPr sz="1200" dirty="0">
                <a:latin typeface="Calibri"/>
                <a:cs typeface="Calibri"/>
              </a:rPr>
              <a:t>in these </a:t>
            </a:r>
            <a:r>
              <a:rPr sz="1200" spc="-20" dirty="0">
                <a:latin typeface="Calibri"/>
                <a:cs typeface="Calibri"/>
              </a:rPr>
              <a:t>ways </a:t>
            </a:r>
            <a:r>
              <a:rPr sz="1200" spc="-5" dirty="0">
                <a:latin typeface="Calibri"/>
                <a:cs typeface="Calibri"/>
              </a:rPr>
              <a:t>returns 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environment, </a:t>
            </a:r>
            <a:r>
              <a:rPr sz="1200" dirty="0">
                <a:latin typeface="Calibri"/>
                <a:cs typeface="Calibri"/>
              </a:rPr>
              <a:t>and is </a:t>
            </a:r>
            <a:r>
              <a:rPr sz="1200" spc="-5" dirty="0">
                <a:latin typeface="Calibri"/>
                <a:cs typeface="Calibri"/>
              </a:rPr>
              <a:t>not  available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next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stage.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51120" y="4655820"/>
            <a:ext cx="1572768" cy="1932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445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4" y="741426"/>
            <a:ext cx="4785360" cy="576580"/>
          </a:xfrm>
          <a:custGeom>
            <a:avLst/>
            <a:gdLst/>
            <a:ahLst/>
            <a:cxnLst/>
            <a:rect l="l" t="t" r="r" b="b"/>
            <a:pathLst>
              <a:path w="4785360" h="576580">
                <a:moveTo>
                  <a:pt x="0" y="576072"/>
                </a:moveTo>
                <a:lnTo>
                  <a:pt x="4785360" y="576072"/>
                </a:lnTo>
                <a:lnTo>
                  <a:pt x="4785360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ln w="2895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634" y="803568"/>
            <a:ext cx="475678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marR="1100455">
              <a:lnSpc>
                <a:spcPct val="100000"/>
              </a:lnSpc>
              <a:spcBef>
                <a:spcPts val="100"/>
              </a:spcBef>
            </a:pP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lang="en-GB" sz="1400" b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</a:t>
            </a:r>
            <a:r>
              <a:rPr sz="1400" b="1" u="sng" spc="-9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Biology 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Knowledge </a:t>
            </a:r>
            <a:r>
              <a:rPr sz="1400" b="1" u="sng" spc="-55" dirty="0" err="1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endParaRPr lang="en-GB" sz="1400" b="1" u="sng" spc="-55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75565" marR="1100455">
              <a:lnSpc>
                <a:spcPct val="100000"/>
              </a:lnSpc>
              <a:spcBef>
                <a:spcPts val="100"/>
              </a:spcBef>
            </a:pPr>
            <a:r>
              <a:rPr sz="1400" b="1" u="sng" spc="-8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Ecological</a:t>
            </a:r>
            <a:r>
              <a:rPr sz="1400" b="1" u="sng" spc="4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relationships</a:t>
            </a:r>
            <a:endParaRPr sz="1400" dirty="0">
              <a:latin typeface="Arial"/>
              <a:cs typeface="Arial"/>
            </a:endParaRPr>
          </a:p>
          <a:p>
            <a:pPr marL="75565" marR="219075">
              <a:lnSpc>
                <a:spcPct val="100000"/>
              </a:lnSpc>
              <a:spcBef>
                <a:spcPts val="1415"/>
              </a:spcBef>
            </a:pPr>
            <a:r>
              <a:rPr sz="1200" dirty="0" smtClean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7582" y="3406900"/>
            <a:ext cx="3979545" cy="3339465"/>
          </a:xfrm>
          <a:prstGeom prst="rect">
            <a:avLst/>
          </a:prstGeom>
          <a:ln w="28955">
            <a:solidFill>
              <a:srgbClr val="92D05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Bioaccumulation</a:t>
            </a:r>
            <a:endParaRPr sz="1200">
              <a:latin typeface="Calibri"/>
              <a:cs typeface="Calibri"/>
            </a:endParaRPr>
          </a:p>
          <a:p>
            <a:pPr marL="91440" marR="483234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Some </a:t>
            </a:r>
            <a:r>
              <a:rPr sz="1200" spc="-10" dirty="0">
                <a:latin typeface="Calibri"/>
                <a:cs typeface="Calibri"/>
              </a:rPr>
              <a:t>toxic </a:t>
            </a:r>
            <a:r>
              <a:rPr sz="1200" spc="-5" dirty="0">
                <a:latin typeface="Calibri"/>
                <a:cs typeface="Calibri"/>
              </a:rPr>
              <a:t>substances </a:t>
            </a:r>
            <a:r>
              <a:rPr sz="1200" spc="-15" dirty="0">
                <a:latin typeface="Calibri"/>
                <a:cs typeface="Calibri"/>
              </a:rPr>
              <a:t>like </a:t>
            </a:r>
            <a:r>
              <a:rPr sz="1200" spc="-5" dirty="0">
                <a:latin typeface="Calibri"/>
                <a:cs typeface="Calibri"/>
              </a:rPr>
              <a:t>pesticides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pass up </a:t>
            </a:r>
            <a:r>
              <a:rPr sz="1200" spc="-5" dirty="0">
                <a:latin typeface="Calibri"/>
                <a:cs typeface="Calibri"/>
              </a:rPr>
              <a:t>food  chains.</a:t>
            </a:r>
            <a:endParaRPr sz="1200">
              <a:latin typeface="Calibri"/>
              <a:cs typeface="Calibri"/>
            </a:endParaRPr>
          </a:p>
          <a:p>
            <a:pPr marL="91440" marR="10223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Organisms </a:t>
            </a:r>
            <a:r>
              <a:rPr sz="1200" dirty="0">
                <a:latin typeface="Calibri"/>
                <a:cs typeface="Calibri"/>
              </a:rPr>
              <a:t>near the </a:t>
            </a:r>
            <a:r>
              <a:rPr sz="1200" spc="-5" dirty="0">
                <a:latin typeface="Calibri"/>
                <a:cs typeface="Calibri"/>
              </a:rPr>
              <a:t>bottom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food chain absorb </a:t>
            </a:r>
            <a:r>
              <a:rPr sz="1200" dirty="0">
                <a:latin typeface="Calibri"/>
                <a:cs typeface="Calibri"/>
              </a:rPr>
              <a:t>them in  </a:t>
            </a:r>
            <a:r>
              <a:rPr sz="1200" spc="-5" dirty="0">
                <a:latin typeface="Calibri"/>
                <a:cs typeface="Calibri"/>
              </a:rPr>
              <a:t>small amounts.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concentration </a:t>
            </a:r>
            <a:r>
              <a:rPr sz="1200" dirty="0">
                <a:latin typeface="Calibri"/>
                <a:cs typeface="Calibri"/>
              </a:rPr>
              <a:t>in these </a:t>
            </a:r>
            <a:r>
              <a:rPr sz="1200" spc="-5" dirty="0">
                <a:latin typeface="Calibri"/>
                <a:cs typeface="Calibri"/>
              </a:rPr>
              <a:t>organisms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too  </a:t>
            </a:r>
            <a:r>
              <a:rPr sz="1200" dirty="0">
                <a:latin typeface="Calibri"/>
                <a:cs typeface="Calibri"/>
              </a:rPr>
              <a:t>low </a:t>
            </a:r>
            <a:r>
              <a:rPr sz="1200" spc="-5" dirty="0">
                <a:latin typeface="Calibri"/>
                <a:cs typeface="Calibri"/>
              </a:rPr>
              <a:t>to cause significant </a:t>
            </a:r>
            <a:r>
              <a:rPr sz="1200" dirty="0">
                <a:latin typeface="Calibri"/>
                <a:cs typeface="Calibri"/>
              </a:rPr>
              <a:t>harm. </a:t>
            </a:r>
            <a:r>
              <a:rPr sz="1200" spc="-20" dirty="0">
                <a:latin typeface="Calibri"/>
                <a:cs typeface="Calibri"/>
              </a:rPr>
              <a:t>However, </a:t>
            </a:r>
            <a:r>
              <a:rPr sz="1200" dirty="0">
                <a:latin typeface="Calibri"/>
                <a:cs typeface="Calibri"/>
              </a:rPr>
              <a:t>as these </a:t>
            </a:r>
            <a:r>
              <a:rPr sz="1200" spc="-5" dirty="0">
                <a:latin typeface="Calibri"/>
                <a:cs typeface="Calibri"/>
              </a:rPr>
              <a:t>organisms  cannot </a:t>
            </a:r>
            <a:r>
              <a:rPr sz="1200" spc="-15" dirty="0">
                <a:latin typeface="Calibri"/>
                <a:cs typeface="Calibri"/>
              </a:rPr>
              <a:t>excrete </a:t>
            </a:r>
            <a:r>
              <a:rPr sz="1200" dirty="0">
                <a:latin typeface="Calibri"/>
                <a:cs typeface="Calibri"/>
              </a:rPr>
              <a:t>these </a:t>
            </a:r>
            <a:r>
              <a:rPr sz="1200" spc="-5" dirty="0">
                <a:latin typeface="Calibri"/>
                <a:cs typeface="Calibri"/>
              </a:rPr>
              <a:t>substances, when they are eaten </a:t>
            </a:r>
            <a:r>
              <a:rPr sz="1200" dirty="0">
                <a:latin typeface="Calibri"/>
                <a:cs typeface="Calibri"/>
              </a:rPr>
              <a:t>by  </a:t>
            </a:r>
            <a:r>
              <a:rPr sz="1200" spc="-5" dirty="0">
                <a:latin typeface="Calibri"/>
                <a:cs typeface="Calibri"/>
              </a:rPr>
              <a:t>others </a:t>
            </a:r>
            <a:r>
              <a:rPr sz="1200" dirty="0">
                <a:latin typeface="Calibri"/>
                <a:cs typeface="Calibri"/>
              </a:rPr>
              <a:t>higher up the </a:t>
            </a:r>
            <a:r>
              <a:rPr sz="1200" spc="-5" dirty="0">
                <a:latin typeface="Calibri"/>
                <a:cs typeface="Calibri"/>
              </a:rPr>
              <a:t>food </a:t>
            </a:r>
            <a:r>
              <a:rPr sz="1200" dirty="0">
                <a:latin typeface="Calibri"/>
                <a:cs typeface="Calibri"/>
              </a:rPr>
              <a:t>chain, the </a:t>
            </a:r>
            <a:r>
              <a:rPr sz="1200" spc="-10" dirty="0">
                <a:latin typeface="Calibri"/>
                <a:cs typeface="Calibri"/>
              </a:rPr>
              <a:t>concentration </a:t>
            </a:r>
            <a:r>
              <a:rPr sz="1200" spc="-5" dirty="0">
                <a:latin typeface="Calibri"/>
                <a:cs typeface="Calibri"/>
              </a:rPr>
              <a:t>becomes  more </a:t>
            </a:r>
            <a:r>
              <a:rPr sz="1200" spc="-10" dirty="0">
                <a:latin typeface="Calibri"/>
                <a:cs typeface="Calibri"/>
              </a:rPr>
              <a:t>toxic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eventually causes </a:t>
            </a:r>
            <a:r>
              <a:rPr sz="1200" dirty="0">
                <a:latin typeface="Calibri"/>
                <a:cs typeface="Calibri"/>
              </a:rPr>
              <a:t>harm. </a:t>
            </a:r>
            <a:r>
              <a:rPr sz="1200" spc="-5" dirty="0">
                <a:latin typeface="Calibri"/>
                <a:cs typeface="Calibri"/>
              </a:rPr>
              <a:t>DDT </a:t>
            </a:r>
            <a:r>
              <a:rPr sz="1200" dirty="0">
                <a:latin typeface="Calibri"/>
                <a:cs typeface="Calibri"/>
              </a:rPr>
              <a:t>is an </a:t>
            </a:r>
            <a:r>
              <a:rPr sz="1200" spc="-5" dirty="0">
                <a:latin typeface="Calibri"/>
                <a:cs typeface="Calibri"/>
              </a:rPr>
              <a:t>example of 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pesticide that </a:t>
            </a:r>
            <a:r>
              <a:rPr sz="1200" spc="-10" dirty="0">
                <a:latin typeface="Calibri"/>
                <a:cs typeface="Calibri"/>
              </a:rPr>
              <a:t>was </a:t>
            </a:r>
            <a:r>
              <a:rPr sz="1200" spc="-5" dirty="0">
                <a:latin typeface="Calibri"/>
                <a:cs typeface="Calibri"/>
              </a:rPr>
              <a:t>used </a:t>
            </a:r>
            <a:r>
              <a:rPr sz="1200" dirty="0">
                <a:latin typeface="Calibri"/>
                <a:cs typeface="Calibri"/>
              </a:rPr>
              <a:t>and built up in the </a:t>
            </a:r>
            <a:r>
              <a:rPr sz="1200" spc="-5" dirty="0">
                <a:latin typeface="Calibri"/>
                <a:cs typeface="Calibri"/>
              </a:rPr>
              <a:t>food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chain.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30978" y="110236"/>
          <a:ext cx="3978910" cy="31767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1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Function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4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Herbivore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Organism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eats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plant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only, prey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organisms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Carnivore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Organism eats other organisms, they hunt prey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for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their dinner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Omnivore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Organism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eats both plant and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animals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4455" marR="4432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Primary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first eater in a food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chain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84455" marR="4171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dary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consumer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second eater in a food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chain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4455" marR="4432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Tertiary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413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975" spc="7" baseline="25641" dirty="0">
                          <a:latin typeface="Calibri"/>
                          <a:cs typeface="Calibri"/>
                        </a:rPr>
                        <a:t>rd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organism feeding in the food chain, usually  the top carnivore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Trophic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level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698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Stages in the food chain e.g producers, or primary  consumers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Bioaccumulation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635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build up of toxic substances in the food chain,  affecting organisms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 top of food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chains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08481" y="2254757"/>
            <a:ext cx="899160" cy="192405"/>
          </a:xfrm>
          <a:custGeom>
            <a:avLst/>
            <a:gdLst/>
            <a:ahLst/>
            <a:cxnLst/>
            <a:rect l="l" t="t" r="r" b="b"/>
            <a:pathLst>
              <a:path w="899160" h="192405">
                <a:moveTo>
                  <a:pt x="0" y="192024"/>
                </a:moveTo>
                <a:lnTo>
                  <a:pt x="899159" y="192024"/>
                </a:lnTo>
                <a:lnTo>
                  <a:pt x="899159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8481" y="2254757"/>
            <a:ext cx="899160" cy="192405"/>
          </a:xfrm>
          <a:custGeom>
            <a:avLst/>
            <a:gdLst/>
            <a:ahLst/>
            <a:cxnLst/>
            <a:rect l="l" t="t" r="r" b="b"/>
            <a:pathLst>
              <a:path w="899160" h="192405">
                <a:moveTo>
                  <a:pt x="0" y="192024"/>
                </a:moveTo>
                <a:lnTo>
                  <a:pt x="899159" y="192024"/>
                </a:lnTo>
                <a:lnTo>
                  <a:pt x="899159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902" y="2446782"/>
            <a:ext cx="1800225" cy="192405"/>
          </a:xfrm>
          <a:custGeom>
            <a:avLst/>
            <a:gdLst/>
            <a:ahLst/>
            <a:cxnLst/>
            <a:rect l="l" t="t" r="r" b="b"/>
            <a:pathLst>
              <a:path w="1800225" h="192405">
                <a:moveTo>
                  <a:pt x="0" y="192024"/>
                </a:moveTo>
                <a:lnTo>
                  <a:pt x="1799844" y="192024"/>
                </a:lnTo>
                <a:lnTo>
                  <a:pt x="1799844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902" y="2446782"/>
            <a:ext cx="1800225" cy="192405"/>
          </a:xfrm>
          <a:custGeom>
            <a:avLst/>
            <a:gdLst/>
            <a:ahLst/>
            <a:cxnLst/>
            <a:rect l="l" t="t" r="r" b="b"/>
            <a:pathLst>
              <a:path w="1800225" h="192405">
                <a:moveTo>
                  <a:pt x="0" y="192024"/>
                </a:moveTo>
                <a:lnTo>
                  <a:pt x="1799844" y="192024"/>
                </a:lnTo>
                <a:lnTo>
                  <a:pt x="1799844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8146" y="2062733"/>
            <a:ext cx="180340" cy="190500"/>
          </a:xfrm>
          <a:custGeom>
            <a:avLst/>
            <a:gdLst/>
            <a:ahLst/>
            <a:cxnLst/>
            <a:rect l="l" t="t" r="r" b="b"/>
            <a:pathLst>
              <a:path w="180340" h="190500">
                <a:moveTo>
                  <a:pt x="0" y="190500"/>
                </a:moveTo>
                <a:lnTo>
                  <a:pt x="179831" y="190500"/>
                </a:lnTo>
                <a:lnTo>
                  <a:pt x="179831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8146" y="2062733"/>
            <a:ext cx="180340" cy="190500"/>
          </a:xfrm>
          <a:custGeom>
            <a:avLst/>
            <a:gdLst/>
            <a:ahLst/>
            <a:cxnLst/>
            <a:rect l="l" t="t" r="r" b="b"/>
            <a:pathLst>
              <a:path w="180340" h="190500">
                <a:moveTo>
                  <a:pt x="0" y="190500"/>
                </a:moveTo>
                <a:lnTo>
                  <a:pt x="179831" y="190500"/>
                </a:lnTo>
                <a:lnTo>
                  <a:pt x="179831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44495" y="2094844"/>
            <a:ext cx="2411234" cy="614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634" y="1386076"/>
            <a:ext cx="4785360" cy="5355590"/>
          </a:xfrm>
          <a:prstGeom prst="rect">
            <a:avLst/>
          </a:prstGeom>
          <a:ln w="28955">
            <a:solidFill>
              <a:srgbClr val="92D05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Pyramids of numbers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2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biomass</a:t>
            </a:r>
            <a:endParaRPr sz="1200">
              <a:latin typeface="Calibri"/>
              <a:cs typeface="Calibri"/>
            </a:endParaRPr>
          </a:p>
          <a:p>
            <a:pPr marL="90170" marR="422909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Calibri"/>
                <a:cs typeface="Calibri"/>
              </a:rPr>
              <a:t>Pyramids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5" dirty="0">
                <a:latin typeface="Calibri"/>
                <a:cs typeface="Calibri"/>
              </a:rPr>
              <a:t>numbers </a:t>
            </a:r>
            <a:r>
              <a:rPr sz="1200" spc="-5" dirty="0">
                <a:latin typeface="Calibri"/>
                <a:cs typeface="Calibri"/>
              </a:rPr>
              <a:t>show </a:t>
            </a:r>
            <a:r>
              <a:rPr sz="1200" dirty="0">
                <a:latin typeface="Calibri"/>
                <a:cs typeface="Calibri"/>
              </a:rPr>
              <a:t>how </a:t>
            </a:r>
            <a:r>
              <a:rPr sz="1200" spc="-5" dirty="0">
                <a:latin typeface="Calibri"/>
                <a:cs typeface="Calibri"/>
              </a:rPr>
              <a:t>many organisms are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each </a:t>
            </a:r>
            <a:r>
              <a:rPr sz="1200" b="1" dirty="0">
                <a:latin typeface="Calibri"/>
                <a:cs typeface="Calibri"/>
              </a:rPr>
              <a:t>trophic  </a:t>
            </a:r>
            <a:r>
              <a:rPr sz="1200" b="1" spc="-5" dirty="0">
                <a:latin typeface="Calibri"/>
                <a:cs typeface="Calibri"/>
              </a:rPr>
              <a:t>level.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width of each </a:t>
            </a:r>
            <a:r>
              <a:rPr sz="1200" spc="-10" dirty="0">
                <a:latin typeface="Calibri"/>
                <a:cs typeface="Calibri"/>
              </a:rPr>
              <a:t>box </a:t>
            </a:r>
            <a:r>
              <a:rPr sz="1200" spc="-5" dirty="0">
                <a:latin typeface="Calibri"/>
                <a:cs typeface="Calibri"/>
              </a:rPr>
              <a:t>represents </a:t>
            </a:r>
            <a:r>
              <a:rPr sz="1200" dirty="0">
                <a:latin typeface="Calibri"/>
                <a:cs typeface="Calibri"/>
              </a:rPr>
              <a:t>the number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organisms</a:t>
            </a:r>
            <a:endParaRPr sz="1200">
              <a:latin typeface="Calibri"/>
              <a:cs typeface="Calibri"/>
            </a:endParaRPr>
          </a:p>
          <a:p>
            <a:pPr marL="917575" marR="3406775" indent="95885" algn="just">
              <a:lnSpc>
                <a:spcPct val="90100"/>
              </a:lnSpc>
              <a:spcBef>
                <a:spcPts val="690"/>
              </a:spcBef>
            </a:pPr>
            <a:r>
              <a:rPr sz="1400" spc="-25" dirty="0">
                <a:latin typeface="Calibri"/>
                <a:cs typeface="Calibri"/>
              </a:rPr>
              <a:t>fox  </a:t>
            </a:r>
            <a:r>
              <a:rPr sz="1400" spc="-5" dirty="0">
                <a:latin typeface="Calibri"/>
                <a:cs typeface="Calibri"/>
              </a:rPr>
              <a:t>mice  </a:t>
            </a:r>
            <a:r>
              <a:rPr sz="1400" dirty="0">
                <a:latin typeface="Calibri"/>
                <a:cs typeface="Calibri"/>
              </a:rPr>
              <a:t>wh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08585" marR="255270">
              <a:lnSpc>
                <a:spcPct val="100000"/>
              </a:lnSpc>
              <a:spcBef>
                <a:spcPts val="885"/>
              </a:spcBef>
            </a:pPr>
            <a:r>
              <a:rPr sz="1200" spc="-5" dirty="0">
                <a:latin typeface="Calibri"/>
                <a:cs typeface="Calibri"/>
              </a:rPr>
              <a:t>Pyramids of </a:t>
            </a:r>
            <a:r>
              <a:rPr sz="1200" dirty="0">
                <a:latin typeface="Calibri"/>
                <a:cs typeface="Calibri"/>
              </a:rPr>
              <a:t>number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end up odd shapes </a:t>
            </a:r>
            <a:r>
              <a:rPr sz="1200" spc="-5" dirty="0">
                <a:latin typeface="Calibri"/>
                <a:cs typeface="Calibri"/>
              </a:rPr>
              <a:t>when </a:t>
            </a:r>
            <a:r>
              <a:rPr sz="1200" dirty="0">
                <a:latin typeface="Calibri"/>
                <a:cs typeface="Calibri"/>
              </a:rPr>
              <a:t>1 </a:t>
            </a:r>
            <a:r>
              <a:rPr sz="1200" spc="-5" dirty="0">
                <a:latin typeface="Calibri"/>
                <a:cs typeface="Calibri"/>
              </a:rPr>
              <a:t>producer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large </a:t>
            </a:r>
            <a:r>
              <a:rPr sz="1200" dirty="0">
                <a:latin typeface="Calibri"/>
                <a:cs typeface="Calibri"/>
              </a:rPr>
              <a:t>in  </a:t>
            </a:r>
            <a:r>
              <a:rPr sz="1200" spc="-10" dirty="0">
                <a:latin typeface="Calibri"/>
                <a:cs typeface="Calibri"/>
              </a:rPr>
              <a:t>size </a:t>
            </a:r>
            <a:r>
              <a:rPr sz="1200" dirty="0">
                <a:latin typeface="Calibri"/>
                <a:cs typeface="Calibri"/>
              </a:rPr>
              <a:t>e.g one </a:t>
            </a:r>
            <a:r>
              <a:rPr sz="1200" spc="-5" dirty="0">
                <a:latin typeface="Calibri"/>
                <a:cs typeface="Calibri"/>
              </a:rPr>
              <a:t>tree that supports </a:t>
            </a:r>
            <a:r>
              <a:rPr sz="1200" dirty="0">
                <a:latin typeface="Calibri"/>
                <a:cs typeface="Calibri"/>
              </a:rPr>
              <a:t>lots </a:t>
            </a:r>
            <a:r>
              <a:rPr sz="1200" spc="-5" dirty="0">
                <a:latin typeface="Calibri"/>
                <a:cs typeface="Calibri"/>
              </a:rPr>
              <a:t>of tiny organisms </a:t>
            </a:r>
            <a:r>
              <a:rPr sz="1200" dirty="0">
                <a:latin typeface="Calibri"/>
                <a:cs typeface="Calibri"/>
              </a:rPr>
              <a:t>e.g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aphids</a:t>
            </a:r>
            <a:endParaRPr sz="1200">
              <a:latin typeface="Calibri"/>
              <a:cs typeface="Calibri"/>
            </a:endParaRPr>
          </a:p>
          <a:p>
            <a:pPr marL="77470" marR="189865">
              <a:lnSpc>
                <a:spcPct val="100000"/>
              </a:lnSpc>
              <a:spcBef>
                <a:spcPts val="350"/>
              </a:spcBef>
            </a:pPr>
            <a:r>
              <a:rPr sz="1200" b="1" spc="-5" dirty="0">
                <a:latin typeface="Calibri"/>
                <a:cs typeface="Calibri"/>
              </a:rPr>
              <a:t>Pyramids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5" dirty="0">
                <a:latin typeface="Calibri"/>
                <a:cs typeface="Calibri"/>
              </a:rPr>
              <a:t>biomass </a:t>
            </a:r>
            <a:r>
              <a:rPr sz="1200" spc="-5" dirty="0">
                <a:latin typeface="Calibri"/>
                <a:cs typeface="Calibri"/>
              </a:rPr>
              <a:t>show more </a:t>
            </a:r>
            <a:r>
              <a:rPr sz="1200" spc="-10" dirty="0">
                <a:latin typeface="Calibri"/>
                <a:cs typeface="Calibri"/>
              </a:rPr>
              <a:t>accurately what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happening to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in a </a:t>
            </a:r>
            <a:r>
              <a:rPr sz="1200" spc="-5" dirty="0">
                <a:latin typeface="Calibri"/>
                <a:cs typeface="Calibri"/>
              </a:rPr>
              <a:t>food chain </a:t>
            </a:r>
            <a:r>
              <a:rPr sz="1200" dirty="0">
                <a:latin typeface="Calibri"/>
                <a:cs typeface="Calibri"/>
              </a:rPr>
              <a:t>than </a:t>
            </a:r>
            <a:r>
              <a:rPr sz="1200" spc="-5" dirty="0">
                <a:latin typeface="Calibri"/>
                <a:cs typeface="Calibri"/>
              </a:rPr>
              <a:t>pyramids of </a:t>
            </a:r>
            <a:r>
              <a:rPr sz="1200" dirty="0">
                <a:latin typeface="Calibri"/>
                <a:cs typeface="Calibri"/>
              </a:rPr>
              <a:t>number </a:t>
            </a:r>
            <a:r>
              <a:rPr sz="1200" spc="-5" dirty="0">
                <a:latin typeface="Calibri"/>
                <a:cs typeface="Calibri"/>
              </a:rPr>
              <a:t>do. Pyramids of </a:t>
            </a:r>
            <a:r>
              <a:rPr sz="1200" dirty="0">
                <a:latin typeface="Calibri"/>
                <a:cs typeface="Calibri"/>
              </a:rPr>
              <a:t>biomass 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spc="-15" dirty="0">
                <a:latin typeface="Calibri"/>
                <a:cs typeface="Calibri"/>
              </a:rPr>
              <a:t>always </a:t>
            </a:r>
            <a:r>
              <a:rPr sz="1200" spc="-5" dirty="0">
                <a:latin typeface="Calibri"/>
                <a:cs typeface="Calibri"/>
              </a:rPr>
              <a:t>pyramid </a:t>
            </a:r>
            <a:r>
              <a:rPr sz="1200" dirty="0">
                <a:latin typeface="Calibri"/>
                <a:cs typeface="Calibri"/>
              </a:rPr>
              <a:t>shaped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4236" y="3837571"/>
            <a:ext cx="1322643" cy="2420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70669" y="3849525"/>
            <a:ext cx="1315657" cy="2364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9700" y="5324855"/>
            <a:ext cx="3672840" cy="11137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up 16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562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10" y="735503"/>
            <a:ext cx="4381500" cy="568104"/>
          </a:xfrm>
          <a:prstGeom prst="rect">
            <a:avLst/>
          </a:prstGeom>
          <a:ln w="28955">
            <a:solidFill>
              <a:srgbClr val="92D05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185420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lang="en-GB" spc="-110" dirty="0"/>
              <a:t>7</a:t>
            </a:r>
            <a:r>
              <a:rPr spc="-110" dirty="0" smtClean="0"/>
              <a:t> </a:t>
            </a:r>
            <a:r>
              <a:rPr spc="-80" dirty="0"/>
              <a:t>Biology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100" dirty="0" smtClean="0"/>
              <a:t>Ecological</a:t>
            </a:r>
            <a:r>
              <a:rPr spc="120" dirty="0" smtClean="0"/>
              <a:t> </a:t>
            </a:r>
            <a:r>
              <a:rPr spc="-80" dirty="0"/>
              <a:t>relationships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37659" y="110236"/>
          <a:ext cx="4371975" cy="215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85090" marR="4203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ific 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Competition between individuals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different</a:t>
                      </a:r>
                      <a:r>
                        <a:rPr sz="9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species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Intraspecific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competition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Competition between individuals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9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9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species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44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Camouflaged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organisms blends in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environment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Variation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797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Differences between organisms caused by genetics, environment 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both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Natural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selection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461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The process whereby organisms better adapted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their  environment tend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survive and produce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9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offspring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8110" y="1407413"/>
            <a:ext cx="4381500" cy="5364480"/>
          </a:xfrm>
          <a:prstGeom prst="rect">
            <a:avLst/>
          </a:prstGeom>
          <a:ln w="28955">
            <a:solidFill>
              <a:srgbClr val="92D05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90170" marR="271145">
              <a:lnSpc>
                <a:spcPct val="120000"/>
              </a:lnSpc>
              <a:spcBef>
                <a:spcPts val="160"/>
              </a:spcBef>
            </a:pPr>
            <a:r>
              <a:rPr sz="1200" spc="-5" dirty="0">
                <a:latin typeface="Calibri"/>
                <a:cs typeface="Calibri"/>
              </a:rPr>
              <a:t>Organisms </a:t>
            </a:r>
            <a:r>
              <a:rPr sz="1200" spc="-10" dirty="0">
                <a:latin typeface="Calibri"/>
                <a:cs typeface="Calibri"/>
              </a:rPr>
              <a:t>compete for </a:t>
            </a:r>
            <a:r>
              <a:rPr sz="1200" spc="-5" dirty="0">
                <a:latin typeface="Calibri"/>
                <a:cs typeface="Calibri"/>
              </a:rPr>
              <a:t>resources </a:t>
            </a:r>
            <a:r>
              <a:rPr sz="1200" spc="-15" dirty="0">
                <a:latin typeface="Calibri"/>
                <a:cs typeface="Calibri"/>
              </a:rPr>
              <a:t>like </a:t>
            </a:r>
            <a:r>
              <a:rPr sz="1200" spc="-5" dirty="0">
                <a:latin typeface="Calibri"/>
                <a:cs typeface="Calibri"/>
              </a:rPr>
              <a:t>food, </a:t>
            </a:r>
            <a:r>
              <a:rPr sz="1200" spc="-25" dirty="0">
                <a:latin typeface="Calibri"/>
                <a:cs typeface="Calibri"/>
              </a:rPr>
              <a:t>water, </a:t>
            </a:r>
            <a:r>
              <a:rPr sz="1200" spc="-5" dirty="0">
                <a:latin typeface="Calibri"/>
                <a:cs typeface="Calibri"/>
              </a:rPr>
              <a:t>mates, space,  light,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minerals.</a:t>
            </a:r>
            <a:endParaRPr sz="1200">
              <a:latin typeface="Calibri"/>
              <a:cs typeface="Calibri"/>
            </a:endParaRPr>
          </a:p>
          <a:p>
            <a:pPr marL="90170" marR="476250">
              <a:lnSpc>
                <a:spcPct val="120000"/>
              </a:lnSpc>
            </a:pPr>
            <a:r>
              <a:rPr sz="1200" spc="-5" dirty="0">
                <a:latin typeface="Calibri"/>
                <a:cs typeface="Calibri"/>
              </a:rPr>
              <a:t>There are </a:t>
            </a:r>
            <a:r>
              <a:rPr sz="1200" dirty="0">
                <a:latin typeface="Calibri"/>
                <a:cs typeface="Calibri"/>
              </a:rPr>
              <a:t>2 types </a:t>
            </a:r>
            <a:r>
              <a:rPr sz="1200" spc="-5" dirty="0">
                <a:latin typeface="Calibri"/>
                <a:cs typeface="Calibri"/>
              </a:rPr>
              <a:t>of competition. </a:t>
            </a:r>
            <a:r>
              <a:rPr sz="1200" b="1" spc="-5" dirty="0">
                <a:latin typeface="Calibri"/>
                <a:cs typeface="Calibri"/>
              </a:rPr>
              <a:t>Interspecific competition </a:t>
            </a:r>
            <a:r>
              <a:rPr sz="1200" dirty="0">
                <a:latin typeface="Calibri"/>
                <a:cs typeface="Calibri"/>
              </a:rPr>
              <a:t>is  </a:t>
            </a:r>
            <a:r>
              <a:rPr sz="1200" spc="-5" dirty="0">
                <a:latin typeface="Calibri"/>
                <a:cs typeface="Calibri"/>
              </a:rPr>
              <a:t>between individuals of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spc="-5" dirty="0">
                <a:latin typeface="Calibri"/>
                <a:cs typeface="Calibri"/>
              </a:rPr>
              <a:t>species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Intraspecific</a:t>
            </a:r>
            <a:endParaRPr sz="12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sz="1200" b="1" spc="-5" dirty="0">
                <a:latin typeface="Calibri"/>
                <a:cs typeface="Calibri"/>
              </a:rPr>
              <a:t>competition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between individuals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same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species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90170" marR="377190" algn="just">
              <a:lnSpc>
                <a:spcPct val="120000"/>
              </a:lnSpc>
            </a:pPr>
            <a:r>
              <a:rPr sz="1200" spc="-5" dirty="0">
                <a:latin typeface="Calibri"/>
                <a:cs typeface="Calibri"/>
              </a:rPr>
              <a:t>Organisms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spc="-5" dirty="0">
                <a:latin typeface="Calibri"/>
                <a:cs typeface="Calibri"/>
              </a:rPr>
              <a:t>special </a:t>
            </a:r>
            <a:r>
              <a:rPr sz="1200" spc="-10" dirty="0">
                <a:latin typeface="Calibri"/>
                <a:cs typeface="Calibri"/>
              </a:rPr>
              <a:t>features </a:t>
            </a:r>
            <a:r>
              <a:rPr sz="1200" spc="-5" dirty="0">
                <a:latin typeface="Calibri"/>
                <a:cs typeface="Calibri"/>
              </a:rPr>
              <a:t>known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b="1" spc="-5" dirty="0">
                <a:latin typeface="Calibri"/>
                <a:cs typeface="Calibri"/>
              </a:rPr>
              <a:t>adaptations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help  them </a:t>
            </a:r>
            <a:r>
              <a:rPr sz="1200" spc="-5" dirty="0">
                <a:latin typeface="Calibri"/>
                <a:cs typeface="Calibri"/>
              </a:rPr>
              <a:t>survive </a:t>
            </a:r>
            <a:r>
              <a:rPr sz="1200" dirty="0">
                <a:latin typeface="Calibri"/>
                <a:cs typeface="Calibri"/>
              </a:rPr>
              <a:t>in their </a:t>
            </a:r>
            <a:r>
              <a:rPr sz="1200" spc="-5" dirty="0">
                <a:latin typeface="Calibri"/>
                <a:cs typeface="Calibri"/>
              </a:rPr>
              <a:t>environment.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example polar bears are  white so they are camouflaged </a:t>
            </a:r>
            <a:r>
              <a:rPr sz="1200" dirty="0">
                <a:latin typeface="Calibri"/>
                <a:cs typeface="Calibri"/>
              </a:rPr>
              <a:t>in 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snow.</a:t>
            </a:r>
            <a:endParaRPr sz="1200">
              <a:latin typeface="Calibri"/>
              <a:cs typeface="Calibri"/>
            </a:endParaRPr>
          </a:p>
          <a:p>
            <a:pPr marL="90170" marR="114300">
              <a:lnSpc>
                <a:spcPct val="12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Organisms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spc="-5" dirty="0">
                <a:latin typeface="Calibri"/>
                <a:cs typeface="Calibri"/>
              </a:rPr>
              <a:t>structural adaptations </a:t>
            </a:r>
            <a:r>
              <a:rPr sz="1200" dirty="0">
                <a:latin typeface="Calibri"/>
                <a:cs typeface="Calibri"/>
              </a:rPr>
              <a:t>e.g </a:t>
            </a:r>
            <a:r>
              <a:rPr sz="1200" spc="-5" dirty="0">
                <a:latin typeface="Calibri"/>
                <a:cs typeface="Calibri"/>
              </a:rPr>
              <a:t>camels carry very little  </a:t>
            </a:r>
            <a:r>
              <a:rPr sz="1200" dirty="0">
                <a:latin typeface="Calibri"/>
                <a:cs typeface="Calibri"/>
              </a:rPr>
              <a:t>body </a:t>
            </a:r>
            <a:r>
              <a:rPr sz="1200" spc="-15" dirty="0">
                <a:latin typeface="Calibri"/>
                <a:cs typeface="Calibri"/>
              </a:rPr>
              <a:t>fat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avoid </a:t>
            </a:r>
            <a:r>
              <a:rPr sz="1200" spc="-5" dirty="0">
                <a:latin typeface="Calibri"/>
                <a:cs typeface="Calibri"/>
              </a:rPr>
              <a:t>overheating, </a:t>
            </a:r>
            <a:r>
              <a:rPr sz="1200" dirty="0">
                <a:latin typeface="Calibri"/>
                <a:cs typeface="Calibri"/>
              </a:rPr>
              <a:t>but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also </a:t>
            </a:r>
            <a:r>
              <a:rPr sz="1200" spc="-5" dirty="0">
                <a:latin typeface="Calibri"/>
                <a:cs typeface="Calibri"/>
              </a:rPr>
              <a:t>show behavioural  adaptations </a:t>
            </a:r>
            <a:r>
              <a:rPr sz="1200" dirty="0">
                <a:latin typeface="Calibri"/>
                <a:cs typeface="Calibri"/>
              </a:rPr>
              <a:t>e.g penguins </a:t>
            </a:r>
            <a:r>
              <a:rPr sz="1200" spc="-5" dirty="0">
                <a:latin typeface="Calibri"/>
                <a:cs typeface="Calibri"/>
              </a:rPr>
              <a:t>huddle together to </a:t>
            </a:r>
            <a:r>
              <a:rPr sz="1200" spc="-15" dirty="0">
                <a:latin typeface="Calibri"/>
                <a:cs typeface="Calibri"/>
              </a:rPr>
              <a:t>keep </a:t>
            </a:r>
            <a:r>
              <a:rPr sz="1200" spc="-5" dirty="0">
                <a:latin typeface="Calibri"/>
                <a:cs typeface="Calibri"/>
              </a:rPr>
              <a:t>warm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brown  </a:t>
            </a:r>
            <a:r>
              <a:rPr sz="1200" spc="-5" dirty="0">
                <a:latin typeface="Calibri"/>
                <a:cs typeface="Calibri"/>
              </a:rPr>
              <a:t>bears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hibernate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4390" y="2401061"/>
            <a:ext cx="4371340" cy="4371340"/>
          </a:xfrm>
          <a:prstGeom prst="rect">
            <a:avLst/>
          </a:prstGeom>
          <a:ln w="28955">
            <a:solidFill>
              <a:srgbClr val="92D05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5"/>
              </a:spcBef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Natural</a:t>
            </a:r>
            <a:r>
              <a:rPr sz="12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selection</a:t>
            </a:r>
            <a:endParaRPr sz="1200">
              <a:latin typeface="Calibri"/>
              <a:cs typeface="Calibri"/>
            </a:endParaRPr>
          </a:p>
          <a:p>
            <a:pPr marL="91440" marR="83185">
              <a:lnSpc>
                <a:spcPct val="100000"/>
              </a:lnSpc>
              <a:spcBef>
                <a:spcPts val="120"/>
              </a:spcBef>
            </a:pPr>
            <a:r>
              <a:rPr sz="1200" spc="-10" dirty="0">
                <a:latin typeface="Calibri"/>
                <a:cs typeface="Calibri"/>
              </a:rPr>
              <a:t>Natural </a:t>
            </a:r>
            <a:r>
              <a:rPr sz="1200" spc="-5" dirty="0">
                <a:latin typeface="Calibri"/>
                <a:cs typeface="Calibri"/>
              </a:rPr>
              <a:t>selection </a:t>
            </a:r>
            <a:r>
              <a:rPr sz="1200" spc="-10" dirty="0">
                <a:latin typeface="Calibri"/>
                <a:cs typeface="Calibri"/>
              </a:rPr>
              <a:t>states </a:t>
            </a:r>
            <a:r>
              <a:rPr sz="1200" spc="-5" dirty="0">
                <a:latin typeface="Calibri"/>
                <a:cs typeface="Calibri"/>
              </a:rPr>
              <a:t>that there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variation within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species  Some adaptations </a:t>
            </a:r>
            <a:r>
              <a:rPr sz="1200" spc="-10" dirty="0">
                <a:latin typeface="Calibri"/>
                <a:cs typeface="Calibri"/>
              </a:rPr>
              <a:t>are better than others. </a:t>
            </a:r>
            <a:r>
              <a:rPr sz="1200" spc="-5" dirty="0">
                <a:latin typeface="Calibri"/>
                <a:cs typeface="Calibri"/>
              </a:rPr>
              <a:t>Those with the best  adaptations </a:t>
            </a:r>
            <a:r>
              <a:rPr sz="1200" b="1" spc="-5" dirty="0">
                <a:latin typeface="Calibri"/>
                <a:cs typeface="Calibri"/>
              </a:rPr>
              <a:t>survive</a:t>
            </a:r>
            <a:r>
              <a:rPr sz="1200" spc="-5" dirty="0">
                <a:latin typeface="Calibri"/>
                <a:cs typeface="Calibri"/>
              </a:rPr>
              <a:t>, </a:t>
            </a:r>
            <a:r>
              <a:rPr sz="1200" dirty="0">
                <a:latin typeface="Calibri"/>
                <a:cs typeface="Calibri"/>
              </a:rPr>
              <a:t>and the </a:t>
            </a:r>
            <a:r>
              <a:rPr sz="1200" spc="-5" dirty="0">
                <a:latin typeface="Calibri"/>
                <a:cs typeface="Calibri"/>
              </a:rPr>
              <a:t>others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die.</a:t>
            </a:r>
            <a:endParaRPr sz="12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survivors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b="1" spc="-5" dirty="0">
                <a:latin typeface="Calibri"/>
                <a:cs typeface="Calibri"/>
              </a:rPr>
              <a:t>reproduce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have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offspring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91440" marR="83185" algn="just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Their </a:t>
            </a:r>
            <a:r>
              <a:rPr sz="1200" spc="-10" dirty="0">
                <a:latin typeface="Calibri"/>
                <a:cs typeface="Calibri"/>
              </a:rPr>
              <a:t>offspring </a:t>
            </a:r>
            <a:r>
              <a:rPr sz="1200" b="1" spc="-5" dirty="0">
                <a:latin typeface="Calibri"/>
                <a:cs typeface="Calibri"/>
              </a:rPr>
              <a:t>inherit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b="1" spc="-10" dirty="0">
                <a:latin typeface="Calibri"/>
                <a:cs typeface="Calibri"/>
              </a:rPr>
              <a:t>genes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the best </a:t>
            </a:r>
            <a:r>
              <a:rPr sz="1200" spc="-10" dirty="0">
                <a:latin typeface="Calibri"/>
                <a:cs typeface="Calibri"/>
              </a:rPr>
              <a:t>adaptations, </a:t>
            </a:r>
            <a:r>
              <a:rPr sz="1200" spc="-5" dirty="0">
                <a:latin typeface="Calibri"/>
                <a:cs typeface="Calibri"/>
              </a:rPr>
              <a:t>so the  </a:t>
            </a:r>
            <a:r>
              <a:rPr sz="1200" spc="-10" dirty="0">
                <a:latin typeface="Calibri"/>
                <a:cs typeface="Calibri"/>
              </a:rPr>
              <a:t>organism </a:t>
            </a:r>
            <a:r>
              <a:rPr sz="1200" b="1" spc="-5" dirty="0">
                <a:latin typeface="Calibri"/>
                <a:cs typeface="Calibri"/>
              </a:rPr>
              <a:t>population </a:t>
            </a:r>
            <a:r>
              <a:rPr sz="1200" spc="-5" dirty="0">
                <a:latin typeface="Calibri"/>
                <a:cs typeface="Calibri"/>
              </a:rPr>
              <a:t>changes </a:t>
            </a:r>
            <a:r>
              <a:rPr sz="1200" spc="-10" dirty="0">
                <a:latin typeface="Calibri"/>
                <a:cs typeface="Calibri"/>
              </a:rPr>
              <a:t>over </a:t>
            </a:r>
            <a:r>
              <a:rPr sz="1200" dirty="0">
                <a:latin typeface="Calibri"/>
                <a:cs typeface="Calibri"/>
              </a:rPr>
              <a:t>time. </a:t>
            </a:r>
            <a:r>
              <a:rPr sz="1200" spc="-5" dirty="0">
                <a:latin typeface="Calibri"/>
                <a:cs typeface="Calibri"/>
              </a:rPr>
              <a:t>This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survival of the  fittest. Charles </a:t>
            </a:r>
            <a:r>
              <a:rPr sz="1200" dirty="0">
                <a:latin typeface="Calibri"/>
                <a:cs typeface="Calibri"/>
              </a:rPr>
              <a:t>Darwin </a:t>
            </a:r>
            <a:r>
              <a:rPr sz="1200" spc="-5" dirty="0">
                <a:latin typeface="Calibri"/>
                <a:cs typeface="Calibri"/>
              </a:rPr>
              <a:t>came </a:t>
            </a:r>
            <a:r>
              <a:rPr sz="1200" dirty="0">
                <a:latin typeface="Calibri"/>
                <a:cs typeface="Calibri"/>
              </a:rPr>
              <a:t>up </a:t>
            </a:r>
            <a:r>
              <a:rPr sz="1200" spc="-5" dirty="0">
                <a:latin typeface="Calibri"/>
                <a:cs typeface="Calibri"/>
              </a:rPr>
              <a:t>with </a:t>
            </a:r>
            <a:r>
              <a:rPr sz="1200" dirty="0">
                <a:latin typeface="Calibri"/>
                <a:cs typeface="Calibri"/>
              </a:rPr>
              <a:t>this theory in the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1800’s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8244" y="2615183"/>
            <a:ext cx="2880360" cy="1440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1371" y="3931920"/>
            <a:ext cx="3893820" cy="2734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8467" y="5733288"/>
            <a:ext cx="819912" cy="984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32888" y="5650991"/>
            <a:ext cx="1487424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1196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688" y="5060812"/>
            <a:ext cx="1289502" cy="1515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35934" y="5057931"/>
            <a:ext cx="1313895" cy="1507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853685" y="156718"/>
          <a:ext cx="4185920" cy="276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7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terms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1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speed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rate of change in distance with respect to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time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gradient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530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How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steep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 line on a graph is; gradient represents the  change in the y-variable with respect to the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x-variable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5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stationary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Not moving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constant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speed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721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speed that is not changing, so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same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distance is  covered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every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second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axes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263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horizontal and vertical lines used when plotting a  graph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acceleration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536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measure of how rapidly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speed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an object is  changing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72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deceleration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measure of how rapidly an object is slowing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down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766815" y="3603116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5">
                <a:moveTo>
                  <a:pt x="0" y="0"/>
                </a:moveTo>
                <a:lnTo>
                  <a:pt x="588263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4596" y="3603116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853685" y="3062604"/>
          <a:ext cx="4176395" cy="726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Speed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Acceleration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58">
                <a:tc>
                  <a:txBody>
                    <a:bodyPr/>
                    <a:lstStyle/>
                    <a:p>
                      <a:pPr marL="598805" algn="ctr">
                        <a:lnSpc>
                          <a:spcPts val="1175"/>
                        </a:lnSpc>
                        <a:spcBef>
                          <a:spcPts val="175"/>
                        </a:spcBef>
                      </a:pPr>
                      <a:r>
                        <a:rPr sz="1200" spc="-5" dirty="0">
                          <a:latin typeface="Cambria Math"/>
                          <a:cs typeface="Cambria Math"/>
                        </a:rPr>
                        <a:t>𝑑𝑖𝑠𝑡𝑎𝑛𝑐𝑒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  <a:p>
                      <a:pPr marL="305435">
                        <a:lnSpc>
                          <a:spcPts val="860"/>
                        </a:lnSpc>
                      </a:pPr>
                      <a:r>
                        <a:rPr sz="1200" dirty="0">
                          <a:latin typeface="Cambria Math"/>
                          <a:cs typeface="Cambria Math"/>
                        </a:rPr>
                        <a:t>𝑠𝑝𝑒𝑒𝑑</a:t>
                      </a:r>
                      <a:r>
                        <a:rPr sz="1200" spc="114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200" dirty="0">
                          <a:latin typeface="Cambria Math"/>
                          <a:cs typeface="Cambria Math"/>
                        </a:rPr>
                        <a:t>=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  <a:p>
                      <a:pPr marL="599440" algn="ctr">
                        <a:lnSpc>
                          <a:spcPts val="1120"/>
                        </a:lnSpc>
                      </a:pPr>
                      <a:r>
                        <a:rPr sz="1200" spc="-10" dirty="0">
                          <a:latin typeface="Cambria Math"/>
                          <a:cs typeface="Cambria Math"/>
                        </a:rPr>
                        <a:t>𝑡𝑖𝑚𝑒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735" algn="ctr">
                        <a:lnSpc>
                          <a:spcPts val="1175"/>
                        </a:lnSpc>
                        <a:spcBef>
                          <a:spcPts val="175"/>
                        </a:spcBef>
                      </a:pPr>
                      <a:r>
                        <a:rPr sz="1200" spc="-5" dirty="0">
                          <a:latin typeface="Cambria Math"/>
                          <a:cs typeface="Cambria Math"/>
                        </a:rPr>
                        <a:t>𝑐ℎ𝑎𝑛𝑔𝑒 </a:t>
                      </a:r>
                      <a:r>
                        <a:rPr sz="1200" dirty="0">
                          <a:latin typeface="Cambria Math"/>
                          <a:cs typeface="Cambria Math"/>
                        </a:rPr>
                        <a:t>𝑖𝑛</a:t>
                      </a:r>
                      <a:r>
                        <a:rPr sz="1200" spc="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200" dirty="0">
                          <a:latin typeface="Cambria Math"/>
                          <a:cs typeface="Cambria Math"/>
                        </a:rPr>
                        <a:t>𝑠𝑝𝑒𝑒𝑑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  <a:p>
                      <a:pPr marL="106045">
                        <a:lnSpc>
                          <a:spcPts val="860"/>
                        </a:lnSpc>
                      </a:pPr>
                      <a:r>
                        <a:rPr sz="1200" spc="-5" dirty="0">
                          <a:latin typeface="Cambria Math"/>
                          <a:cs typeface="Cambria Math"/>
                        </a:rPr>
                        <a:t>𝑎𝑐𝑐𝑒𝑙𝑒𝑟𝑎𝑡𝑖𝑜𝑛</a:t>
                      </a:r>
                      <a:r>
                        <a:rPr sz="1200" spc="6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200" dirty="0">
                          <a:latin typeface="Cambria Math"/>
                          <a:cs typeface="Cambria Math"/>
                        </a:rPr>
                        <a:t>=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  <a:p>
                      <a:pPr marL="1055370" algn="ctr">
                        <a:lnSpc>
                          <a:spcPts val="1120"/>
                        </a:lnSpc>
                      </a:pPr>
                      <a:r>
                        <a:rPr sz="1200" spc="-5" dirty="0">
                          <a:latin typeface="Cambria Math"/>
                          <a:cs typeface="Cambria Math"/>
                        </a:rPr>
                        <a:t>𝑡𝑖𝑚𝑒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05918" y="2975610"/>
            <a:ext cx="4681855" cy="3709670"/>
          </a:xfrm>
          <a:custGeom>
            <a:avLst/>
            <a:gdLst/>
            <a:ahLst/>
            <a:cxnLst/>
            <a:rect l="l" t="t" r="r" b="b"/>
            <a:pathLst>
              <a:path w="4681855" h="3709670">
                <a:moveTo>
                  <a:pt x="0" y="3709416"/>
                </a:moveTo>
                <a:lnTo>
                  <a:pt x="4681728" y="3709416"/>
                </a:lnTo>
                <a:lnTo>
                  <a:pt x="4681728" y="0"/>
                </a:lnTo>
                <a:lnTo>
                  <a:pt x="0" y="0"/>
                </a:lnTo>
                <a:lnTo>
                  <a:pt x="0" y="3709416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3895" y="3547617"/>
            <a:ext cx="45091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If an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stationary (not </a:t>
            </a:r>
            <a:r>
              <a:rPr sz="1200" dirty="0">
                <a:latin typeface="Calibri"/>
                <a:cs typeface="Calibri"/>
              </a:rPr>
              <a:t>moving) the line </a:t>
            </a:r>
            <a:r>
              <a:rPr sz="1200" b="1" dirty="0">
                <a:latin typeface="Calibri"/>
                <a:cs typeface="Calibri"/>
              </a:rPr>
              <a:t>will be</a:t>
            </a:r>
            <a:r>
              <a:rPr sz="1200" b="1" spc="-8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horizontal.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If the line has a </a:t>
            </a:r>
            <a:r>
              <a:rPr sz="1200" spc="-5" dirty="0">
                <a:latin typeface="Calibri"/>
                <a:cs typeface="Calibri"/>
              </a:rPr>
              <a:t>diagonal slope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dirty="0">
                <a:latin typeface="Calibri"/>
                <a:cs typeface="Calibri"/>
              </a:rPr>
              <a:t>is moving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constant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speed.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steepness (gradient) of </a:t>
            </a:r>
            <a:r>
              <a:rPr sz="1200" dirty="0">
                <a:latin typeface="Calibri"/>
                <a:cs typeface="Calibri"/>
              </a:rPr>
              <a:t>the line </a:t>
            </a:r>
            <a:r>
              <a:rPr sz="1200" spc="-5" dirty="0">
                <a:latin typeface="Calibri"/>
                <a:cs typeface="Calibri"/>
              </a:rPr>
              <a:t>shows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speed.</a:t>
            </a:r>
            <a:endParaRPr sz="1200">
              <a:latin typeface="Calibri"/>
              <a:cs typeface="Calibri"/>
            </a:endParaRPr>
          </a:p>
          <a:p>
            <a:pPr marL="184785" marR="508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If the line is </a:t>
            </a:r>
            <a:r>
              <a:rPr sz="1200" spc="-5" dirty="0">
                <a:latin typeface="Calibri"/>
                <a:cs typeface="Calibri"/>
              </a:rPr>
              <a:t>going </a:t>
            </a:r>
            <a:r>
              <a:rPr sz="1200" dirty="0">
                <a:latin typeface="Calibri"/>
                <a:cs typeface="Calibri"/>
              </a:rPr>
              <a:t>back </a:t>
            </a:r>
            <a:r>
              <a:rPr sz="1200" spc="-10" dirty="0">
                <a:latin typeface="Calibri"/>
                <a:cs typeface="Calibri"/>
              </a:rPr>
              <a:t>towards </a:t>
            </a:r>
            <a:r>
              <a:rPr sz="1200" dirty="0">
                <a:latin typeface="Calibri"/>
                <a:cs typeface="Calibri"/>
              </a:rPr>
              <a:t>the x </a:t>
            </a:r>
            <a:r>
              <a:rPr sz="1200" spc="-5" dirty="0">
                <a:latin typeface="Calibri"/>
                <a:cs typeface="Calibri"/>
              </a:rPr>
              <a:t>axis </a:t>
            </a:r>
            <a:r>
              <a:rPr sz="1200" dirty="0">
                <a:latin typeface="Calibri"/>
                <a:cs typeface="Calibri"/>
              </a:rPr>
              <a:t>it is </a:t>
            </a:r>
            <a:r>
              <a:rPr sz="1200" b="1" spc="-5" dirty="0">
                <a:latin typeface="Calibri"/>
                <a:cs typeface="Calibri"/>
              </a:rPr>
              <a:t>returning to </a:t>
            </a:r>
            <a:r>
              <a:rPr sz="1200" b="1" dirty="0">
                <a:latin typeface="Calibri"/>
                <a:cs typeface="Calibri"/>
              </a:rPr>
              <a:t>its </a:t>
            </a:r>
            <a:r>
              <a:rPr sz="1200" b="1" spc="-5" dirty="0">
                <a:latin typeface="Calibri"/>
                <a:cs typeface="Calibri"/>
              </a:rPr>
              <a:t>starting  </a:t>
            </a:r>
            <a:r>
              <a:rPr sz="1200" b="1" dirty="0">
                <a:latin typeface="Calibri"/>
                <a:cs typeface="Calibri"/>
              </a:rPr>
              <a:t>point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55709" y="4476656"/>
            <a:ext cx="2623370" cy="2166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110" y="1075182"/>
            <a:ext cx="4671060" cy="1850389"/>
          </a:xfrm>
          <a:custGeom>
            <a:avLst/>
            <a:gdLst/>
            <a:ahLst/>
            <a:cxnLst/>
            <a:rect l="l" t="t" r="r" b="b"/>
            <a:pathLst>
              <a:path w="4671060" h="1850389">
                <a:moveTo>
                  <a:pt x="0" y="1850136"/>
                </a:moveTo>
                <a:lnTo>
                  <a:pt x="4671060" y="1850136"/>
                </a:lnTo>
                <a:lnTo>
                  <a:pt x="4671060" y="0"/>
                </a:lnTo>
                <a:lnTo>
                  <a:pt x="0" y="0"/>
                </a:lnTo>
                <a:lnTo>
                  <a:pt x="0" y="1850136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4564" y="236010"/>
            <a:ext cx="4643755" cy="3346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00"/>
              </a:spcBef>
            </a:pPr>
            <a:endParaRPr lang="en-GB" sz="1400" b="1" u="sng" spc="-30" dirty="0" smtClean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77470">
              <a:lnSpc>
                <a:spcPct val="100000"/>
              </a:lnSpc>
              <a:spcBef>
                <a:spcPts val="100"/>
              </a:spcBef>
            </a:pPr>
            <a:endParaRPr lang="en-GB" sz="1400" b="1" u="sng" spc="-30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77470">
              <a:lnSpc>
                <a:spcPct val="100000"/>
              </a:lnSpc>
              <a:spcBef>
                <a:spcPts val="100"/>
              </a:spcBef>
            </a:pPr>
            <a:r>
              <a:rPr sz="1400" b="1" u="sng" spc="-3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sz="1400" b="1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 </a:t>
            </a:r>
            <a:r>
              <a:rPr sz="1400" b="1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Physics 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Knowledge </a:t>
            </a:r>
            <a:r>
              <a:rPr sz="14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 </a:t>
            </a:r>
            <a:r>
              <a:rPr sz="1400" b="1" u="sng" spc="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 </a:t>
            </a:r>
            <a:r>
              <a:rPr lang="en-GB" sz="1400" b="1" u="sng" spc="8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Speed</a:t>
            </a:r>
            <a:endParaRPr lang="en-GB" sz="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 dirty="0">
              <a:latin typeface="Times New Roman"/>
              <a:cs typeface="Times New Roman"/>
            </a:endParaRPr>
          </a:p>
          <a:p>
            <a:pPr algn="ctr">
              <a:lnSpc>
                <a:spcPts val="1190"/>
              </a:lnSpc>
            </a:pPr>
            <a:r>
              <a:rPr sz="1100" b="1" spc="-5" dirty="0">
                <a:latin typeface="Calibri"/>
                <a:cs typeface="Calibri"/>
              </a:rPr>
              <a:t>Speed</a:t>
            </a:r>
            <a:endParaRPr sz="1100" dirty="0">
              <a:latin typeface="Calibri"/>
              <a:cs typeface="Calibri"/>
            </a:endParaRPr>
          </a:p>
          <a:p>
            <a:pPr marL="77470" marR="460375">
              <a:lnSpc>
                <a:spcPct val="80000"/>
              </a:lnSpc>
              <a:spcBef>
                <a:spcPts val="135"/>
              </a:spcBef>
            </a:pPr>
            <a:r>
              <a:rPr sz="1100" spc="-5" dirty="0">
                <a:latin typeface="Calibri"/>
                <a:cs typeface="Calibri"/>
              </a:rPr>
              <a:t>The speed </a:t>
            </a:r>
            <a:r>
              <a:rPr sz="1100" dirty="0">
                <a:latin typeface="Calibri"/>
                <a:cs typeface="Calibri"/>
              </a:rPr>
              <a:t>of an object is a </a:t>
            </a:r>
            <a:r>
              <a:rPr sz="1100" spc="-5" dirty="0">
                <a:latin typeface="Calibri"/>
                <a:cs typeface="Calibri"/>
              </a:rPr>
              <a:t>compound </a:t>
            </a:r>
            <a:r>
              <a:rPr sz="1100" dirty="0">
                <a:latin typeface="Calibri"/>
                <a:cs typeface="Calibri"/>
              </a:rPr>
              <a:t>measure, which </a:t>
            </a:r>
            <a:r>
              <a:rPr sz="1100" spc="-5" dirty="0">
                <a:latin typeface="Calibri"/>
                <a:cs typeface="Calibri"/>
              </a:rPr>
              <a:t>shows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rate</a:t>
            </a:r>
            <a:r>
              <a:rPr sz="1100" b="1" u="sng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distance with respect to a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unit for</a:t>
            </a:r>
            <a:r>
              <a:rPr sz="1100" b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time</a:t>
            </a:r>
            <a:r>
              <a:rPr sz="1100" dirty="0">
                <a:latin typeface="Calibri"/>
                <a:cs typeface="Calibri"/>
              </a:rPr>
              <a:t>.</a:t>
            </a:r>
          </a:p>
          <a:p>
            <a:pPr marL="77470">
              <a:lnSpc>
                <a:spcPct val="100000"/>
              </a:lnSpc>
              <a:spcBef>
                <a:spcPts val="790"/>
              </a:spcBef>
            </a:pPr>
            <a:r>
              <a:rPr sz="1100" b="1" spc="-5" dirty="0">
                <a:latin typeface="Calibri"/>
                <a:cs typeface="Calibri"/>
              </a:rPr>
              <a:t>The standard unit for </a:t>
            </a:r>
            <a:r>
              <a:rPr sz="1100" b="1" dirty="0">
                <a:latin typeface="Calibri"/>
                <a:cs typeface="Calibri"/>
              </a:rPr>
              <a:t>speed is m/s </a:t>
            </a:r>
            <a:r>
              <a:rPr sz="1100" dirty="0">
                <a:latin typeface="Calibri"/>
                <a:cs typeface="Calibri"/>
              </a:rPr>
              <a:t>(metres per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second).</a:t>
            </a:r>
            <a:endParaRPr sz="1100" dirty="0">
              <a:latin typeface="Calibri"/>
              <a:cs typeface="Calibri"/>
            </a:endParaRPr>
          </a:p>
          <a:p>
            <a:pPr marL="77470">
              <a:lnSpc>
                <a:spcPct val="100000"/>
              </a:lnSpc>
              <a:spcBef>
                <a:spcPts val="795"/>
              </a:spcBef>
            </a:pPr>
            <a:r>
              <a:rPr sz="1100" dirty="0">
                <a:latin typeface="Calibri"/>
                <a:cs typeface="Calibri"/>
              </a:rPr>
              <a:t>Miles per hour and kilometres per hour are also </a:t>
            </a:r>
            <a:r>
              <a:rPr sz="1100" spc="-5" dirty="0">
                <a:latin typeface="Calibri"/>
                <a:cs typeface="Calibri"/>
              </a:rPr>
              <a:t>commonly</a:t>
            </a:r>
            <a:r>
              <a:rPr sz="1100" spc="-17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used.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77470" marR="122555">
              <a:lnSpc>
                <a:spcPct val="80000"/>
              </a:lnSpc>
            </a:pPr>
            <a:r>
              <a:rPr sz="1100" spc="-5" dirty="0">
                <a:latin typeface="Calibri"/>
                <a:cs typeface="Calibri"/>
              </a:rPr>
              <a:t>Speed </a:t>
            </a:r>
            <a:r>
              <a:rPr sz="1100" dirty="0">
                <a:latin typeface="Calibri"/>
                <a:cs typeface="Calibri"/>
              </a:rPr>
              <a:t>is calculated </a:t>
            </a:r>
            <a:r>
              <a:rPr sz="1100" spc="-5" dirty="0">
                <a:latin typeface="Calibri"/>
                <a:cs typeface="Calibri"/>
              </a:rPr>
              <a:t>by </a:t>
            </a:r>
            <a:r>
              <a:rPr sz="1100" b="1" spc="-5" dirty="0">
                <a:latin typeface="Calibri"/>
                <a:cs typeface="Calibri"/>
              </a:rPr>
              <a:t>dividing </a:t>
            </a:r>
            <a:r>
              <a:rPr sz="1100" b="1" dirty="0">
                <a:latin typeface="Calibri"/>
                <a:cs typeface="Calibri"/>
              </a:rPr>
              <a:t>distance </a:t>
            </a:r>
            <a:r>
              <a:rPr sz="1100" b="1" spc="-5" dirty="0">
                <a:latin typeface="Calibri"/>
                <a:cs typeface="Calibri"/>
              </a:rPr>
              <a:t>by </a:t>
            </a:r>
            <a:r>
              <a:rPr sz="1100" b="1" dirty="0">
                <a:latin typeface="Calibri"/>
                <a:cs typeface="Calibri"/>
              </a:rPr>
              <a:t>the time </a:t>
            </a:r>
            <a:r>
              <a:rPr sz="1100" spc="-5" dirty="0">
                <a:latin typeface="Calibri"/>
                <a:cs typeface="Calibri"/>
              </a:rPr>
              <a:t>(see </a:t>
            </a:r>
            <a:r>
              <a:rPr sz="1100" dirty="0">
                <a:latin typeface="Calibri"/>
                <a:cs typeface="Calibri"/>
              </a:rPr>
              <a:t>equation in the box). 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distance and time can </a:t>
            </a:r>
            <a:r>
              <a:rPr sz="1100" spc="-5" dirty="0">
                <a:latin typeface="Calibri"/>
                <a:cs typeface="Calibri"/>
              </a:rPr>
              <a:t>be </a:t>
            </a:r>
            <a:r>
              <a:rPr sz="1100" dirty="0">
                <a:latin typeface="Calibri"/>
                <a:cs typeface="Calibri"/>
              </a:rPr>
              <a:t>read from a </a:t>
            </a:r>
            <a:r>
              <a:rPr sz="1100" spc="-5" dirty="0">
                <a:latin typeface="Calibri"/>
                <a:cs typeface="Calibri"/>
              </a:rPr>
              <a:t>distance-time</a:t>
            </a:r>
            <a:r>
              <a:rPr sz="1100" spc="-1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graph.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77470" marR="311150">
              <a:lnSpc>
                <a:spcPct val="80000"/>
              </a:lnSpc>
            </a:pPr>
            <a:r>
              <a:rPr sz="1100" dirty="0">
                <a:latin typeface="Calibri"/>
                <a:cs typeface="Calibri"/>
              </a:rPr>
              <a:t>If the </a:t>
            </a:r>
            <a:r>
              <a:rPr sz="1100" spc="-5" dirty="0">
                <a:latin typeface="Calibri"/>
                <a:cs typeface="Calibri"/>
              </a:rPr>
              <a:t>speed </a:t>
            </a:r>
            <a:r>
              <a:rPr sz="1100" dirty="0">
                <a:latin typeface="Calibri"/>
                <a:cs typeface="Calibri"/>
              </a:rPr>
              <a:t>of an object is increasing, then it is </a:t>
            </a:r>
            <a:r>
              <a:rPr sz="1100" b="1" spc="-5" dirty="0">
                <a:latin typeface="Calibri"/>
                <a:cs typeface="Calibri"/>
              </a:rPr>
              <a:t>accelerating. </a:t>
            </a:r>
            <a:r>
              <a:rPr sz="1100" dirty="0">
                <a:latin typeface="Calibri"/>
                <a:cs typeface="Calibri"/>
              </a:rPr>
              <a:t>If the </a:t>
            </a:r>
            <a:r>
              <a:rPr sz="1100" spc="-5" dirty="0">
                <a:latin typeface="Calibri"/>
                <a:cs typeface="Calibri"/>
              </a:rPr>
              <a:t>speed</a:t>
            </a:r>
            <a:r>
              <a:rPr sz="1100" spc="-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  decreasing it is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decelerating.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 marR="9525" algn="ctr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Calibri"/>
                <a:cs typeface="Calibri"/>
              </a:rPr>
              <a:t>Distance-Time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Graphs</a:t>
            </a:r>
            <a:endParaRPr sz="1200" dirty="0">
              <a:latin typeface="Calibri"/>
              <a:cs typeface="Calibri"/>
            </a:endParaRPr>
          </a:p>
          <a:p>
            <a:pPr marL="65405" marR="37274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distance </a:t>
            </a:r>
            <a:r>
              <a:rPr sz="1200" dirty="0">
                <a:latin typeface="Calibri"/>
                <a:cs typeface="Calibri"/>
              </a:rPr>
              <a:t>time </a:t>
            </a:r>
            <a:r>
              <a:rPr sz="1200" spc="-5" dirty="0">
                <a:latin typeface="Calibri"/>
                <a:cs typeface="Calibri"/>
              </a:rPr>
              <a:t>graph shows </a:t>
            </a:r>
            <a:r>
              <a:rPr sz="1200" dirty="0">
                <a:latin typeface="Calibri"/>
                <a:cs typeface="Calibri"/>
              </a:rPr>
              <a:t>the time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horizontal </a:t>
            </a:r>
            <a:r>
              <a:rPr sz="1200" spc="-5" dirty="0">
                <a:latin typeface="Calibri"/>
                <a:cs typeface="Calibri"/>
              </a:rPr>
              <a:t>axis </a:t>
            </a:r>
            <a:r>
              <a:rPr sz="1200" dirty="0">
                <a:latin typeface="Calibri"/>
                <a:cs typeface="Calibri"/>
              </a:rPr>
              <a:t>and the  </a:t>
            </a:r>
            <a:r>
              <a:rPr sz="1200" spc="-5" dirty="0">
                <a:latin typeface="Calibri"/>
                <a:cs typeface="Calibri"/>
              </a:rPr>
              <a:t>distance on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vertical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axis.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0797" y="3928109"/>
            <a:ext cx="4175760" cy="2757170"/>
          </a:xfrm>
          <a:custGeom>
            <a:avLst/>
            <a:gdLst/>
            <a:ahLst/>
            <a:cxnLst/>
            <a:rect l="l" t="t" r="r" b="b"/>
            <a:pathLst>
              <a:path w="4175759" h="2757170">
                <a:moveTo>
                  <a:pt x="0" y="2756916"/>
                </a:moveTo>
                <a:lnTo>
                  <a:pt x="4175759" y="2756916"/>
                </a:lnTo>
                <a:lnTo>
                  <a:pt x="4175759" y="0"/>
                </a:lnTo>
                <a:lnTo>
                  <a:pt x="0" y="0"/>
                </a:lnTo>
                <a:lnTo>
                  <a:pt x="0" y="2756916"/>
                </a:lnTo>
                <a:close/>
              </a:path>
            </a:pathLst>
          </a:custGeom>
          <a:ln w="25907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1459" y="4652771"/>
            <a:ext cx="1152525" cy="4318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100" spc="-5" dirty="0">
                <a:latin typeface="Calibri"/>
                <a:cs typeface="Calibri"/>
              </a:rPr>
              <a:t>Higher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gradient</a:t>
            </a:r>
            <a:endParaRPr sz="11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= </a:t>
            </a:r>
            <a:r>
              <a:rPr sz="1100" spc="-5" dirty="0">
                <a:latin typeface="Calibri"/>
                <a:cs typeface="Calibri"/>
              </a:rPr>
              <a:t>faster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speed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03603" y="4817490"/>
            <a:ext cx="1106805" cy="103505"/>
          </a:xfrm>
          <a:custGeom>
            <a:avLst/>
            <a:gdLst/>
            <a:ahLst/>
            <a:cxnLst/>
            <a:rect l="l" t="t" r="r" b="b"/>
            <a:pathLst>
              <a:path w="1106805" h="103504">
                <a:moveTo>
                  <a:pt x="1081441" y="51688"/>
                </a:moveTo>
                <a:lnTo>
                  <a:pt x="1011554" y="92455"/>
                </a:lnTo>
                <a:lnTo>
                  <a:pt x="1010539" y="96265"/>
                </a:lnTo>
                <a:lnTo>
                  <a:pt x="1014095" y="102361"/>
                </a:lnTo>
                <a:lnTo>
                  <a:pt x="1017904" y="103377"/>
                </a:lnTo>
                <a:lnTo>
                  <a:pt x="1095660" y="58038"/>
                </a:lnTo>
                <a:lnTo>
                  <a:pt x="1093978" y="58038"/>
                </a:lnTo>
                <a:lnTo>
                  <a:pt x="1093978" y="57149"/>
                </a:lnTo>
                <a:lnTo>
                  <a:pt x="1090803" y="57149"/>
                </a:lnTo>
                <a:lnTo>
                  <a:pt x="1081441" y="51688"/>
                </a:lnTo>
                <a:close/>
              </a:path>
              <a:path w="1106805" h="103504">
                <a:moveTo>
                  <a:pt x="1070555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070555" y="58038"/>
                </a:lnTo>
                <a:lnTo>
                  <a:pt x="1081441" y="51688"/>
                </a:lnTo>
                <a:lnTo>
                  <a:pt x="1070555" y="45338"/>
                </a:lnTo>
                <a:close/>
              </a:path>
              <a:path w="1106805" h="103504">
                <a:moveTo>
                  <a:pt x="1095660" y="45338"/>
                </a:moveTo>
                <a:lnTo>
                  <a:pt x="1093978" y="45338"/>
                </a:lnTo>
                <a:lnTo>
                  <a:pt x="1093978" y="58038"/>
                </a:lnTo>
                <a:lnTo>
                  <a:pt x="1095660" y="58038"/>
                </a:lnTo>
                <a:lnTo>
                  <a:pt x="1106551" y="51688"/>
                </a:lnTo>
                <a:lnTo>
                  <a:pt x="1095660" y="45338"/>
                </a:lnTo>
                <a:close/>
              </a:path>
              <a:path w="1106805" h="103504">
                <a:moveTo>
                  <a:pt x="1090803" y="46227"/>
                </a:moveTo>
                <a:lnTo>
                  <a:pt x="1081441" y="51688"/>
                </a:lnTo>
                <a:lnTo>
                  <a:pt x="1090803" y="57149"/>
                </a:lnTo>
                <a:lnTo>
                  <a:pt x="1090803" y="46227"/>
                </a:lnTo>
                <a:close/>
              </a:path>
              <a:path w="1106805" h="103504">
                <a:moveTo>
                  <a:pt x="1093978" y="46227"/>
                </a:moveTo>
                <a:lnTo>
                  <a:pt x="1090803" y="46227"/>
                </a:lnTo>
                <a:lnTo>
                  <a:pt x="1090803" y="57149"/>
                </a:lnTo>
                <a:lnTo>
                  <a:pt x="1093978" y="57149"/>
                </a:lnTo>
                <a:lnTo>
                  <a:pt x="1093978" y="46227"/>
                </a:lnTo>
                <a:close/>
              </a:path>
              <a:path w="1106805" h="103504">
                <a:moveTo>
                  <a:pt x="1017904" y="0"/>
                </a:moveTo>
                <a:lnTo>
                  <a:pt x="1014095" y="1015"/>
                </a:lnTo>
                <a:lnTo>
                  <a:pt x="1010539" y="7111"/>
                </a:lnTo>
                <a:lnTo>
                  <a:pt x="1011554" y="10921"/>
                </a:lnTo>
                <a:lnTo>
                  <a:pt x="1081441" y="51688"/>
                </a:lnTo>
                <a:lnTo>
                  <a:pt x="1090803" y="46227"/>
                </a:lnTo>
                <a:lnTo>
                  <a:pt x="1093978" y="46227"/>
                </a:lnTo>
                <a:lnTo>
                  <a:pt x="1093978" y="45338"/>
                </a:lnTo>
                <a:lnTo>
                  <a:pt x="1095660" y="45338"/>
                </a:lnTo>
                <a:lnTo>
                  <a:pt x="101790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1459" y="5443728"/>
            <a:ext cx="1152525" cy="4298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100" dirty="0">
                <a:latin typeface="Calibri"/>
                <a:cs typeface="Calibri"/>
              </a:rPr>
              <a:t>Lower </a:t>
            </a:r>
            <a:r>
              <a:rPr sz="1100" spc="-5" dirty="0">
                <a:latin typeface="Calibri"/>
                <a:cs typeface="Calibri"/>
              </a:rPr>
              <a:t>gradient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=</a:t>
            </a:r>
            <a:endParaRPr sz="11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lower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speed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03477" y="5632780"/>
            <a:ext cx="1244600" cy="103505"/>
          </a:xfrm>
          <a:custGeom>
            <a:avLst/>
            <a:gdLst/>
            <a:ahLst/>
            <a:cxnLst/>
            <a:rect l="l" t="t" r="r" b="b"/>
            <a:pathLst>
              <a:path w="1244600" h="103504">
                <a:moveTo>
                  <a:pt x="1208209" y="59213"/>
                </a:moveTo>
                <a:lnTo>
                  <a:pt x="1148587" y="92265"/>
                </a:lnTo>
                <a:lnTo>
                  <a:pt x="1147445" y="96138"/>
                </a:lnTo>
                <a:lnTo>
                  <a:pt x="1149096" y="99199"/>
                </a:lnTo>
                <a:lnTo>
                  <a:pt x="1150873" y="102273"/>
                </a:lnTo>
                <a:lnTo>
                  <a:pt x="1154684" y="103377"/>
                </a:lnTo>
                <a:lnTo>
                  <a:pt x="1233507" y="59740"/>
                </a:lnTo>
                <a:lnTo>
                  <a:pt x="1231773" y="59740"/>
                </a:lnTo>
                <a:lnTo>
                  <a:pt x="1208209" y="59213"/>
                </a:lnTo>
                <a:close/>
              </a:path>
              <a:path w="1244600" h="103504">
                <a:moveTo>
                  <a:pt x="1219266" y="53084"/>
                </a:moveTo>
                <a:lnTo>
                  <a:pt x="1208209" y="59213"/>
                </a:lnTo>
                <a:lnTo>
                  <a:pt x="1231773" y="59740"/>
                </a:lnTo>
                <a:lnTo>
                  <a:pt x="1231791" y="58800"/>
                </a:lnTo>
                <a:lnTo>
                  <a:pt x="1228598" y="58800"/>
                </a:lnTo>
                <a:lnTo>
                  <a:pt x="1219266" y="53084"/>
                </a:lnTo>
                <a:close/>
              </a:path>
              <a:path w="1244600" h="103504">
                <a:moveTo>
                  <a:pt x="1156970" y="0"/>
                </a:moveTo>
                <a:lnTo>
                  <a:pt x="1153033" y="939"/>
                </a:lnTo>
                <a:lnTo>
                  <a:pt x="1149477" y="6921"/>
                </a:lnTo>
                <a:lnTo>
                  <a:pt x="1150366" y="10833"/>
                </a:lnTo>
                <a:lnTo>
                  <a:pt x="1153286" y="12661"/>
                </a:lnTo>
                <a:lnTo>
                  <a:pt x="1208544" y="46515"/>
                </a:lnTo>
                <a:lnTo>
                  <a:pt x="1232027" y="47040"/>
                </a:lnTo>
                <a:lnTo>
                  <a:pt x="1231773" y="59740"/>
                </a:lnTo>
                <a:lnTo>
                  <a:pt x="1233507" y="59740"/>
                </a:lnTo>
                <a:lnTo>
                  <a:pt x="1244473" y="53670"/>
                </a:lnTo>
                <a:lnTo>
                  <a:pt x="1156970" y="0"/>
                </a:lnTo>
                <a:close/>
              </a:path>
              <a:path w="1244600" h="103504">
                <a:moveTo>
                  <a:pt x="253" y="19481"/>
                </a:moveTo>
                <a:lnTo>
                  <a:pt x="0" y="32181"/>
                </a:lnTo>
                <a:lnTo>
                  <a:pt x="1208209" y="59213"/>
                </a:lnTo>
                <a:lnTo>
                  <a:pt x="1219266" y="53084"/>
                </a:lnTo>
                <a:lnTo>
                  <a:pt x="1208544" y="46515"/>
                </a:lnTo>
                <a:lnTo>
                  <a:pt x="253" y="19481"/>
                </a:lnTo>
                <a:close/>
              </a:path>
              <a:path w="1244600" h="103504">
                <a:moveTo>
                  <a:pt x="1228724" y="47840"/>
                </a:moveTo>
                <a:lnTo>
                  <a:pt x="1219266" y="53084"/>
                </a:lnTo>
                <a:lnTo>
                  <a:pt x="1228598" y="58800"/>
                </a:lnTo>
                <a:lnTo>
                  <a:pt x="1228724" y="47840"/>
                </a:lnTo>
                <a:close/>
              </a:path>
              <a:path w="1244600" h="103504">
                <a:moveTo>
                  <a:pt x="1232010" y="47840"/>
                </a:moveTo>
                <a:lnTo>
                  <a:pt x="1228724" y="47840"/>
                </a:lnTo>
                <a:lnTo>
                  <a:pt x="1228598" y="58800"/>
                </a:lnTo>
                <a:lnTo>
                  <a:pt x="1231791" y="58800"/>
                </a:lnTo>
                <a:lnTo>
                  <a:pt x="1232010" y="47840"/>
                </a:lnTo>
                <a:close/>
              </a:path>
              <a:path w="1244600" h="103504">
                <a:moveTo>
                  <a:pt x="1208544" y="46515"/>
                </a:moveTo>
                <a:lnTo>
                  <a:pt x="1219266" y="53084"/>
                </a:lnTo>
                <a:lnTo>
                  <a:pt x="1228724" y="47840"/>
                </a:lnTo>
                <a:lnTo>
                  <a:pt x="1232010" y="47840"/>
                </a:lnTo>
                <a:lnTo>
                  <a:pt x="1232027" y="47040"/>
                </a:lnTo>
                <a:lnTo>
                  <a:pt x="1208544" y="46515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52365" y="3952747"/>
            <a:ext cx="3940810" cy="122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203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Acceleration and</a:t>
            </a:r>
            <a:r>
              <a:rPr sz="1200" b="1" spc="-10" dirty="0">
                <a:latin typeface="Calibri"/>
                <a:cs typeface="Calibri"/>
              </a:rPr>
              <a:t> Deceleration</a:t>
            </a:r>
            <a:endParaRPr sz="1200">
              <a:latin typeface="Calibri"/>
              <a:cs typeface="Calibri"/>
            </a:endParaRPr>
          </a:p>
          <a:p>
            <a:pPr marL="172085" marR="5080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200" dirty="0">
                <a:latin typeface="Calibri"/>
                <a:cs typeface="Calibri"/>
              </a:rPr>
              <a:t>When an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accelerating, </a:t>
            </a:r>
            <a:r>
              <a:rPr sz="1200" dirty="0">
                <a:latin typeface="Calibri"/>
                <a:cs typeface="Calibri"/>
              </a:rPr>
              <a:t>the line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distance </a:t>
            </a:r>
            <a:r>
              <a:rPr sz="1200" dirty="0">
                <a:latin typeface="Calibri"/>
                <a:cs typeface="Calibri"/>
              </a:rPr>
              <a:t>time  </a:t>
            </a:r>
            <a:r>
              <a:rPr sz="1200" spc="-5" dirty="0">
                <a:latin typeface="Calibri"/>
                <a:cs typeface="Calibri"/>
              </a:rPr>
              <a:t>graph will </a:t>
            </a:r>
            <a:r>
              <a:rPr sz="1200" b="1" spc="-5" dirty="0">
                <a:latin typeface="Calibri"/>
                <a:cs typeface="Calibri"/>
              </a:rPr>
              <a:t>curve upwards</a:t>
            </a:r>
            <a:r>
              <a:rPr sz="1200" spc="-5" dirty="0">
                <a:latin typeface="Calibri"/>
                <a:cs typeface="Calibri"/>
              </a:rPr>
              <a:t>, because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gradient </a:t>
            </a:r>
            <a:r>
              <a:rPr sz="1200" spc="-10" dirty="0">
                <a:latin typeface="Calibri"/>
                <a:cs typeface="Calibri"/>
              </a:rPr>
              <a:t>gets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steeper.</a:t>
            </a:r>
            <a:endParaRPr sz="1200">
              <a:latin typeface="Calibri"/>
              <a:cs typeface="Calibri"/>
            </a:endParaRPr>
          </a:p>
          <a:p>
            <a:pPr marL="172085" marR="74295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200" dirty="0">
                <a:latin typeface="Calibri"/>
                <a:cs typeface="Calibri"/>
              </a:rPr>
              <a:t>When an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slowing down </a:t>
            </a:r>
            <a:r>
              <a:rPr sz="1200" dirty="0">
                <a:latin typeface="Calibri"/>
                <a:cs typeface="Calibri"/>
              </a:rPr>
              <a:t>the line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b="1" spc="-5" dirty="0">
                <a:latin typeface="Calibri"/>
                <a:cs typeface="Calibri"/>
              </a:rPr>
              <a:t>curve towards 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horizontal</a:t>
            </a:r>
            <a:r>
              <a:rPr sz="1200" spc="-5" dirty="0">
                <a:latin typeface="Calibri"/>
                <a:cs typeface="Calibri"/>
              </a:rPr>
              <a:t>, because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gradient </a:t>
            </a:r>
            <a:r>
              <a:rPr sz="1200" spc="-10" dirty="0">
                <a:latin typeface="Calibri"/>
                <a:cs typeface="Calibri"/>
              </a:rPr>
              <a:t>gets </a:t>
            </a:r>
            <a:r>
              <a:rPr sz="1200" dirty="0">
                <a:latin typeface="Calibri"/>
                <a:cs typeface="Calibri"/>
              </a:rPr>
              <a:t>less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steep.</a:t>
            </a:r>
            <a:endParaRPr sz="1200">
              <a:latin typeface="Calibri"/>
              <a:cs typeface="Calibri"/>
            </a:endParaRPr>
          </a:p>
          <a:p>
            <a:pPr marL="863600">
              <a:lnSpc>
                <a:spcPct val="100000"/>
              </a:lnSpc>
              <a:spcBef>
                <a:spcPts val="810"/>
              </a:spcBef>
              <a:tabLst>
                <a:tab pos="2808605" algn="l"/>
              </a:tabLst>
            </a:pPr>
            <a:r>
              <a:rPr sz="1200" spc="-5" dirty="0">
                <a:latin typeface="Calibri"/>
                <a:cs typeface="Calibri"/>
              </a:rPr>
              <a:t>Acceleration	</a:t>
            </a:r>
            <a:r>
              <a:rPr sz="1800" spc="-7" baseline="4629" dirty="0">
                <a:latin typeface="Calibri"/>
                <a:cs typeface="Calibri"/>
              </a:rPr>
              <a:t>Deceleration</a:t>
            </a:r>
            <a:endParaRPr sz="1800" baseline="4629">
              <a:latin typeface="Calibri"/>
              <a:cs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59" y="996034"/>
            <a:ext cx="4669790" cy="321883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61277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30" dirty="0"/>
              <a:t>7 </a:t>
            </a:r>
            <a:r>
              <a:rPr spc="-145" dirty="0"/>
              <a:t>Physics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145" dirty="0" smtClean="0"/>
              <a:t>Forces</a:t>
            </a:r>
            <a:endParaRPr spc="-145" dirty="0"/>
          </a:p>
        </p:txBody>
      </p:sp>
      <p:sp>
        <p:nvSpPr>
          <p:cNvPr id="3" name="object 3"/>
          <p:cNvSpPr txBox="1"/>
          <p:nvPr/>
        </p:nvSpPr>
        <p:spPr>
          <a:xfrm>
            <a:off x="119634" y="1450086"/>
            <a:ext cx="4666615" cy="333184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170" marR="140970">
              <a:lnSpc>
                <a:spcPct val="100000"/>
              </a:lnSpc>
              <a:spcBef>
                <a:spcPts val="285"/>
              </a:spcBef>
            </a:pPr>
            <a:r>
              <a:rPr sz="1100" dirty="0">
                <a:latin typeface="Calibri"/>
                <a:cs typeface="Calibri"/>
              </a:rPr>
              <a:t>A force can </a:t>
            </a:r>
            <a:r>
              <a:rPr sz="1100" spc="-5" dirty="0">
                <a:latin typeface="Calibri"/>
                <a:cs typeface="Calibri"/>
              </a:rPr>
              <a:t>be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push or </a:t>
            </a: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pull. </a:t>
            </a:r>
            <a:r>
              <a:rPr sz="1100" dirty="0">
                <a:latin typeface="Calibri"/>
                <a:cs typeface="Calibri"/>
              </a:rPr>
              <a:t>You can not </a:t>
            </a:r>
            <a:r>
              <a:rPr sz="1100" spc="-5" dirty="0">
                <a:latin typeface="Calibri"/>
                <a:cs typeface="Calibri"/>
              </a:rPr>
              <a:t>see </a:t>
            </a:r>
            <a:r>
              <a:rPr sz="1100" dirty="0">
                <a:latin typeface="Calibri"/>
                <a:cs typeface="Calibri"/>
              </a:rPr>
              <a:t>forces, you can only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spc="-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what  the </a:t>
            </a:r>
            <a:r>
              <a:rPr sz="1100" spc="-5" dirty="0">
                <a:latin typeface="Calibri"/>
                <a:cs typeface="Calibri"/>
              </a:rPr>
              <a:t>changes </a:t>
            </a:r>
            <a:r>
              <a:rPr sz="1100" dirty="0">
                <a:latin typeface="Calibri"/>
                <a:cs typeface="Calibri"/>
              </a:rPr>
              <a:t>to objects that they</a:t>
            </a:r>
            <a:r>
              <a:rPr sz="1100" spc="-1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cause.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When a force is </a:t>
            </a:r>
            <a:r>
              <a:rPr sz="1100" spc="-5" dirty="0">
                <a:latin typeface="Calibri"/>
                <a:cs typeface="Calibri"/>
              </a:rPr>
              <a:t>applied </a:t>
            </a:r>
            <a:r>
              <a:rPr sz="1100" dirty="0">
                <a:latin typeface="Calibri"/>
                <a:cs typeface="Calibri"/>
              </a:rPr>
              <a:t>to an object it can lead</a:t>
            </a:r>
            <a:r>
              <a:rPr sz="1100" spc="-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to:</a:t>
            </a:r>
            <a:endParaRPr sz="11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change </a:t>
            </a:r>
            <a:r>
              <a:rPr sz="1100" b="1" dirty="0">
                <a:latin typeface="Calibri"/>
                <a:cs typeface="Calibri"/>
              </a:rPr>
              <a:t>in </a:t>
            </a:r>
            <a:r>
              <a:rPr sz="1100" b="1" spc="-5" dirty="0">
                <a:latin typeface="Calibri"/>
                <a:cs typeface="Calibri"/>
              </a:rPr>
              <a:t>speed</a:t>
            </a:r>
            <a:r>
              <a:rPr sz="1100" b="1" spc="-5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(acceleration)</a:t>
            </a:r>
            <a:endParaRPr sz="11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change </a:t>
            </a:r>
            <a:r>
              <a:rPr sz="1100" b="1" dirty="0">
                <a:latin typeface="Calibri"/>
                <a:cs typeface="Calibri"/>
              </a:rPr>
              <a:t>in the object’s direction </a:t>
            </a:r>
            <a:r>
              <a:rPr sz="1100" b="1" spc="-5" dirty="0">
                <a:latin typeface="Calibri"/>
                <a:cs typeface="Calibri"/>
              </a:rPr>
              <a:t>of</a:t>
            </a:r>
            <a:r>
              <a:rPr sz="1100" b="1" spc="-8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movement</a:t>
            </a:r>
            <a:endParaRPr sz="11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change </a:t>
            </a:r>
            <a:r>
              <a:rPr sz="1100" b="1" dirty="0">
                <a:latin typeface="Calibri"/>
                <a:cs typeface="Calibri"/>
              </a:rPr>
              <a:t>in the object’s </a:t>
            </a:r>
            <a:r>
              <a:rPr sz="1100" b="1" spc="-5" dirty="0">
                <a:latin typeface="Calibri"/>
                <a:cs typeface="Calibri"/>
              </a:rPr>
              <a:t>shape (squash or </a:t>
            </a:r>
            <a:r>
              <a:rPr sz="1100" b="1" dirty="0">
                <a:latin typeface="Calibri"/>
                <a:cs typeface="Calibri"/>
              </a:rPr>
              <a:t>stretch the</a:t>
            </a:r>
            <a:r>
              <a:rPr sz="1100" b="1" spc="-13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object).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Forces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also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divided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into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types,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contact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forces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contact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forces.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318770" marR="188595" indent="-228600">
              <a:lnSpc>
                <a:spcPct val="100000"/>
              </a:lnSpc>
              <a:buAutoNum type="arabicPeriod"/>
              <a:tabLst>
                <a:tab pos="319405" algn="l"/>
              </a:tabLst>
            </a:pPr>
            <a:r>
              <a:rPr sz="1100" b="1" spc="-5" dirty="0">
                <a:latin typeface="Calibri"/>
                <a:cs typeface="Calibri"/>
              </a:rPr>
              <a:t>Contact forces </a:t>
            </a:r>
            <a:r>
              <a:rPr sz="1100" dirty="0">
                <a:latin typeface="Calibri"/>
                <a:cs typeface="Calibri"/>
              </a:rPr>
              <a:t>act between objects that are touching. Examples: </a:t>
            </a:r>
            <a:r>
              <a:rPr sz="1100" spc="-5" dirty="0">
                <a:latin typeface="Calibri"/>
                <a:cs typeface="Calibri"/>
              </a:rPr>
              <a:t>friction,  </a:t>
            </a:r>
            <a:r>
              <a:rPr sz="1100" dirty="0">
                <a:latin typeface="Calibri"/>
                <a:cs typeface="Calibri"/>
              </a:rPr>
              <a:t>normal contact force, </a:t>
            </a:r>
            <a:r>
              <a:rPr sz="1100" spc="-5" dirty="0">
                <a:latin typeface="Calibri"/>
                <a:cs typeface="Calibri"/>
              </a:rPr>
              <a:t>thrust, upthrust, </a:t>
            </a:r>
            <a:r>
              <a:rPr sz="1100" dirty="0">
                <a:latin typeface="Calibri"/>
                <a:cs typeface="Calibri"/>
              </a:rPr>
              <a:t>air </a:t>
            </a:r>
            <a:r>
              <a:rPr sz="1100" spc="-5" dirty="0">
                <a:latin typeface="Calibri"/>
                <a:cs typeface="Calibri"/>
              </a:rPr>
              <a:t>resistance (drag). </a:t>
            </a:r>
            <a:r>
              <a:rPr sz="1100" dirty="0">
                <a:latin typeface="Calibri"/>
                <a:cs typeface="Calibri"/>
              </a:rPr>
              <a:t>Friction acts  whenever an object is moving through a </a:t>
            </a:r>
            <a:r>
              <a:rPr sz="1100" spc="-5" dirty="0">
                <a:latin typeface="Calibri"/>
                <a:cs typeface="Calibri"/>
              </a:rPr>
              <a:t>fluid (a fluid </a:t>
            </a:r>
            <a:r>
              <a:rPr sz="1100" dirty="0">
                <a:latin typeface="Calibri"/>
                <a:cs typeface="Calibri"/>
              </a:rPr>
              <a:t>is a </a:t>
            </a:r>
            <a:r>
              <a:rPr sz="1100" spc="-5" dirty="0">
                <a:latin typeface="Calibri"/>
                <a:cs typeface="Calibri"/>
              </a:rPr>
              <a:t>liquid </a:t>
            </a:r>
            <a:r>
              <a:rPr sz="1100" dirty="0">
                <a:latin typeface="Calibri"/>
                <a:cs typeface="Calibri"/>
              </a:rPr>
              <a:t>or gas),</a:t>
            </a:r>
            <a:r>
              <a:rPr sz="1100" spc="-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  when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solid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surface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moving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along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another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solid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surface.</a:t>
            </a:r>
            <a:endParaRPr sz="1100">
              <a:latin typeface="Calibri"/>
              <a:cs typeface="Calibri"/>
            </a:endParaRPr>
          </a:p>
          <a:p>
            <a:pPr marL="318770" indent="-228600">
              <a:lnSpc>
                <a:spcPct val="100000"/>
              </a:lnSpc>
              <a:buAutoNum type="arabicPeriod"/>
              <a:tabLst>
                <a:tab pos="319405" algn="l"/>
              </a:tabLst>
            </a:pPr>
            <a:r>
              <a:rPr sz="1100" b="1" spc="-5" dirty="0">
                <a:latin typeface="Calibri"/>
                <a:cs typeface="Calibri"/>
              </a:rPr>
              <a:t>Non-contact forces </a:t>
            </a:r>
            <a:r>
              <a:rPr sz="1100" dirty="0">
                <a:latin typeface="Calibri"/>
                <a:cs typeface="Calibri"/>
              </a:rPr>
              <a:t>act between objects even if they are NOT</a:t>
            </a:r>
            <a:r>
              <a:rPr sz="1100" spc="-1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touching.</a:t>
            </a:r>
            <a:endParaRPr sz="1100">
              <a:latin typeface="Calibri"/>
              <a:cs typeface="Calibri"/>
            </a:endParaRPr>
          </a:p>
          <a:p>
            <a:pPr marL="31877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Examples: </a:t>
            </a:r>
            <a:r>
              <a:rPr sz="1100" dirty="0">
                <a:latin typeface="Calibri"/>
                <a:cs typeface="Calibri"/>
              </a:rPr>
              <a:t>gravity, weight, magnetic</a:t>
            </a:r>
            <a:r>
              <a:rPr sz="1100" spc="-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force.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90170" marR="167005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The unit </a:t>
            </a:r>
            <a:r>
              <a:rPr sz="1100" dirty="0">
                <a:latin typeface="Calibri"/>
                <a:cs typeface="Calibri"/>
              </a:rPr>
              <a:t>of force is the </a:t>
            </a:r>
            <a:r>
              <a:rPr sz="1100" b="1" spc="-5" dirty="0">
                <a:latin typeface="Calibri"/>
                <a:cs typeface="Calibri"/>
              </a:rPr>
              <a:t>newton </a:t>
            </a:r>
            <a:r>
              <a:rPr sz="1100" b="1" dirty="0">
                <a:latin typeface="Calibri"/>
                <a:cs typeface="Calibri"/>
              </a:rPr>
              <a:t>(N). </a:t>
            </a:r>
            <a:r>
              <a:rPr sz="1100" spc="-5" dirty="0">
                <a:latin typeface="Calibri"/>
                <a:cs typeface="Calibri"/>
              </a:rPr>
              <a:t>This </a:t>
            </a:r>
            <a:r>
              <a:rPr sz="1100" dirty="0">
                <a:latin typeface="Calibri"/>
                <a:cs typeface="Calibri"/>
              </a:rPr>
              <a:t>is named after </a:t>
            </a:r>
            <a:r>
              <a:rPr sz="1100" spc="-5" dirty="0">
                <a:latin typeface="Calibri"/>
                <a:cs typeface="Calibri"/>
              </a:rPr>
              <a:t>Sir </a:t>
            </a:r>
            <a:r>
              <a:rPr sz="1100" dirty="0">
                <a:latin typeface="Calibri"/>
                <a:cs typeface="Calibri"/>
              </a:rPr>
              <a:t>Isaac Newton,</a:t>
            </a:r>
            <a:r>
              <a:rPr sz="1100" spc="-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who  developed a theory of gravity and </a:t>
            </a:r>
            <a:r>
              <a:rPr sz="1100" spc="-5" dirty="0">
                <a:latin typeface="Calibri"/>
                <a:cs typeface="Calibri"/>
              </a:rPr>
              <a:t>showed </a:t>
            </a:r>
            <a:r>
              <a:rPr sz="1100" dirty="0">
                <a:latin typeface="Calibri"/>
                <a:cs typeface="Calibri"/>
              </a:rPr>
              <a:t>how forces affect</a:t>
            </a:r>
            <a:r>
              <a:rPr sz="1100" spc="-1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objects.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" y="4888991"/>
            <a:ext cx="1757588" cy="173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852415" y="110236"/>
          <a:ext cx="4185920" cy="4582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4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force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interaction between objects that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causes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changes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objects or how objects are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moving.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newton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unit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newtonmeter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584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 piece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equipment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used</a:t>
                      </a:r>
                      <a:r>
                        <a:rPr sz="12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 measure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size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contact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689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force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acting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between objects that are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physically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touching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075" marR="23050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act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660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force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acting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between objects that are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NOT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physically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touching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weight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524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force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pulling an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object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towards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centre  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Earth,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due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gravity.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gravity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540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force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between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any two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objects.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We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only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notice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gravity’s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pull if 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objects are very  large,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like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Earth.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upthrust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651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upwards force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produced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objects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pushing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down on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fluids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(liquids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gases).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normal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contact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push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force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produced on objects when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they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push on something solid.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Also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called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‘reaction’.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859273" y="4804409"/>
            <a:ext cx="4186554" cy="201041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Measuring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size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forces</a:t>
            </a:r>
            <a:endParaRPr sz="1200">
              <a:latin typeface="Calibri"/>
              <a:cs typeface="Calibri"/>
            </a:endParaRPr>
          </a:p>
          <a:p>
            <a:pPr marL="90170" marR="2844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laboratory </a:t>
            </a:r>
            <a:r>
              <a:rPr sz="1200" dirty="0">
                <a:latin typeface="Calibri"/>
                <a:cs typeface="Calibri"/>
              </a:rPr>
              <a:t>equipment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measuring </a:t>
            </a:r>
            <a:r>
              <a:rPr sz="1200" spc="-10" dirty="0">
                <a:latin typeface="Calibri"/>
                <a:cs typeface="Calibri"/>
              </a:rPr>
              <a:t>forces </a:t>
            </a:r>
            <a:r>
              <a:rPr sz="1200" dirty="0">
                <a:latin typeface="Calibri"/>
                <a:cs typeface="Calibri"/>
              </a:rPr>
              <a:t>is also</a:t>
            </a:r>
            <a:r>
              <a:rPr sz="1200" spc="-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named  </a:t>
            </a:r>
            <a:r>
              <a:rPr sz="1200" spc="-5" dirty="0">
                <a:latin typeface="Calibri"/>
                <a:cs typeface="Calibri"/>
              </a:rPr>
              <a:t>after Sir Isaac Newton: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newtonmeter (see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diagram).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90170" marR="140335">
              <a:lnSpc>
                <a:spcPct val="100000"/>
              </a:lnSpc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measure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size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frictional </a:t>
            </a:r>
            <a:r>
              <a:rPr sz="1200" spc="-10" dirty="0">
                <a:latin typeface="Calibri"/>
                <a:cs typeface="Calibri"/>
              </a:rPr>
              <a:t>forces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spc="-5" dirty="0">
                <a:latin typeface="Calibri"/>
                <a:cs typeface="Calibri"/>
              </a:rPr>
              <a:t>surfaces </a:t>
            </a:r>
            <a:r>
              <a:rPr sz="1200" spc="-10" dirty="0">
                <a:latin typeface="Calibri"/>
                <a:cs typeface="Calibri"/>
              </a:rPr>
              <a:t>you  can drag </a:t>
            </a:r>
            <a:r>
              <a:rPr sz="1200" dirty="0">
                <a:latin typeface="Calibri"/>
                <a:cs typeface="Calibri"/>
              </a:rPr>
              <a:t>masses along the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spc="-5" dirty="0">
                <a:latin typeface="Calibri"/>
                <a:cs typeface="Calibri"/>
              </a:rPr>
              <a:t>surfaces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record </a:t>
            </a:r>
            <a:r>
              <a:rPr sz="1200" spc="-5" dirty="0">
                <a:latin typeface="Calibri"/>
                <a:cs typeface="Calibri"/>
              </a:rPr>
              <a:t>how  </a:t>
            </a:r>
            <a:r>
              <a:rPr sz="1200" dirty="0">
                <a:latin typeface="Calibri"/>
                <a:cs typeface="Calibri"/>
              </a:rPr>
              <a:t>much </a:t>
            </a:r>
            <a:r>
              <a:rPr sz="1200" spc="-10" dirty="0">
                <a:latin typeface="Calibri"/>
                <a:cs typeface="Calibri"/>
              </a:rPr>
              <a:t>force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required.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experiment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262890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Independent variable: </a:t>
            </a:r>
            <a:r>
              <a:rPr sz="1200" spc="-15" dirty="0">
                <a:latin typeface="Calibri"/>
                <a:cs typeface="Calibri"/>
              </a:rPr>
              <a:t>Type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surface</a:t>
            </a:r>
            <a:endParaRPr sz="1200">
              <a:latin typeface="Calibri"/>
              <a:cs typeface="Calibri"/>
            </a:endParaRPr>
          </a:p>
          <a:p>
            <a:pPr marL="262890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Dependent variable: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Force</a:t>
            </a:r>
            <a:endParaRPr sz="1200">
              <a:latin typeface="Calibri"/>
              <a:cs typeface="Calibri"/>
            </a:endParaRPr>
          </a:p>
          <a:p>
            <a:pPr marL="262890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10" dirty="0">
                <a:latin typeface="Calibri"/>
                <a:cs typeface="Calibri"/>
              </a:rPr>
              <a:t>Control </a:t>
            </a:r>
            <a:r>
              <a:rPr sz="1200" spc="-5" dirty="0">
                <a:latin typeface="Calibri"/>
                <a:cs typeface="Calibri"/>
              </a:rPr>
              <a:t>variable: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Mass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5351" y="4973947"/>
            <a:ext cx="2304288" cy="1647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6270" y="6151575"/>
            <a:ext cx="8966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Newtonmeter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1305" y="5067427"/>
            <a:ext cx="1055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Dragging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masses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110" y="101346"/>
            <a:ext cx="5305805" cy="569387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600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sz="1600" b="1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 </a:t>
            </a:r>
            <a:r>
              <a:rPr sz="1600" b="1" u="sng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Physics 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Knowledge</a:t>
            </a:r>
            <a:r>
              <a:rPr sz="1600" b="1" u="sng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endParaRPr sz="1600" dirty="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1600" b="1" u="sng" spc="-14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Forces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0126" y="101346"/>
            <a:ext cx="3456940" cy="499745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Free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Body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Force</a:t>
            </a:r>
            <a:r>
              <a:rPr sz="12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Diagrams</a:t>
            </a:r>
            <a:endParaRPr sz="1200">
              <a:latin typeface="Calibri"/>
              <a:cs typeface="Calibri"/>
            </a:endParaRPr>
          </a:p>
          <a:p>
            <a:pPr marL="92075" marR="2286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Learn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forces </a:t>
            </a:r>
            <a:r>
              <a:rPr sz="1200" dirty="0">
                <a:latin typeface="Calibri"/>
                <a:cs typeface="Calibri"/>
              </a:rPr>
              <a:t>and their </a:t>
            </a:r>
            <a:r>
              <a:rPr sz="1200" spc="-5" dirty="0">
                <a:latin typeface="Calibri"/>
                <a:cs typeface="Calibri"/>
              </a:rPr>
              <a:t>directions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each </a:t>
            </a:r>
            <a:r>
              <a:rPr sz="1200" spc="-10" dirty="0">
                <a:latin typeface="Calibri"/>
                <a:cs typeface="Calibri"/>
              </a:rPr>
              <a:t>force 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these </a:t>
            </a:r>
            <a:r>
              <a:rPr sz="1200" spc="-5" dirty="0">
                <a:latin typeface="Calibri"/>
                <a:cs typeface="Calibri"/>
              </a:rPr>
              <a:t>free </a:t>
            </a:r>
            <a:r>
              <a:rPr sz="1200" dirty="0">
                <a:latin typeface="Calibri"/>
                <a:cs typeface="Calibri"/>
              </a:rPr>
              <a:t>body </a:t>
            </a:r>
            <a:r>
              <a:rPr sz="1200" spc="-10" dirty="0">
                <a:latin typeface="Calibri"/>
                <a:cs typeface="Calibri"/>
              </a:rPr>
              <a:t>force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diagrams:</a:t>
            </a:r>
            <a:endParaRPr sz="12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boat floating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A book on a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desk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15" dirty="0">
                <a:latin typeface="Calibri"/>
                <a:cs typeface="Calibri"/>
              </a:rPr>
              <a:t>crate </a:t>
            </a:r>
            <a:r>
              <a:rPr sz="1200" b="1" spc="-5" dirty="0">
                <a:latin typeface="Calibri"/>
                <a:cs typeface="Calibri"/>
              </a:rPr>
              <a:t>held </a:t>
            </a:r>
            <a:r>
              <a:rPr sz="1200" b="1" dirty="0">
                <a:latin typeface="Calibri"/>
                <a:cs typeface="Calibri"/>
              </a:rPr>
              <a:t>up </a:t>
            </a:r>
            <a:r>
              <a:rPr sz="1200" b="1" spc="-5" dirty="0">
                <a:latin typeface="Calibri"/>
                <a:cs typeface="Calibri"/>
              </a:rPr>
              <a:t>by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rope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0126" y="5194553"/>
            <a:ext cx="3456940" cy="152146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92075">
              <a:lnSpc>
                <a:spcPts val="1370"/>
              </a:lnSpc>
              <a:spcBef>
                <a:spcPts val="14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Forces and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Energy</a:t>
            </a:r>
            <a:endParaRPr sz="1200">
              <a:latin typeface="Calibri"/>
              <a:cs typeface="Calibri"/>
            </a:endParaRPr>
          </a:p>
          <a:p>
            <a:pPr marL="92075" marR="412115">
              <a:lnSpc>
                <a:spcPts val="1300"/>
              </a:lnSpc>
              <a:spcBef>
                <a:spcPts val="90"/>
              </a:spcBef>
            </a:pPr>
            <a:r>
              <a:rPr sz="1200" dirty="0">
                <a:latin typeface="Calibri"/>
                <a:cs typeface="Calibri"/>
              </a:rPr>
              <a:t>When </a:t>
            </a:r>
            <a:r>
              <a:rPr sz="1200" spc="-10" dirty="0">
                <a:latin typeface="Calibri"/>
                <a:cs typeface="Calibri"/>
              </a:rPr>
              <a:t>forces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acting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object,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causes </a:t>
            </a:r>
            <a:r>
              <a:rPr sz="1200" dirty="0">
                <a:latin typeface="Calibri"/>
                <a:cs typeface="Calibri"/>
              </a:rPr>
              <a:t>a  </a:t>
            </a:r>
            <a:r>
              <a:rPr sz="1200" spc="-10" dirty="0">
                <a:latin typeface="Calibri"/>
                <a:cs typeface="Calibri"/>
              </a:rPr>
              <a:t>transfer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10" dirty="0">
                <a:latin typeface="Calibri"/>
                <a:cs typeface="Calibri"/>
              </a:rPr>
              <a:t>store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energy.</a:t>
            </a:r>
            <a:endParaRPr sz="1200">
              <a:latin typeface="Calibri"/>
              <a:cs typeface="Calibri"/>
            </a:endParaRPr>
          </a:p>
          <a:p>
            <a:pPr marL="92075">
              <a:lnSpc>
                <a:spcPts val="1200"/>
              </a:lnSpc>
            </a:pPr>
            <a:r>
              <a:rPr sz="1200" spc="-5" dirty="0">
                <a:latin typeface="Calibri"/>
                <a:cs typeface="Calibri"/>
              </a:rPr>
              <a:t>Example to know: when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push </a:t>
            </a:r>
            <a:r>
              <a:rPr sz="1200" spc="-10" dirty="0">
                <a:latin typeface="Calibri"/>
                <a:cs typeface="Calibri"/>
              </a:rPr>
              <a:t>force </a:t>
            </a:r>
            <a:r>
              <a:rPr sz="1200" dirty="0">
                <a:latin typeface="Calibri"/>
                <a:cs typeface="Calibri"/>
              </a:rPr>
              <a:t>is applied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92075" marR="116205">
              <a:lnSpc>
                <a:spcPct val="90100"/>
              </a:lnSpc>
              <a:spcBef>
                <a:spcPts val="70"/>
              </a:spcBef>
            </a:pPr>
            <a:r>
              <a:rPr sz="1200" dirty="0">
                <a:latin typeface="Calibri"/>
                <a:cs typeface="Calibri"/>
              </a:rPr>
              <a:t>moving </a:t>
            </a:r>
            <a:r>
              <a:rPr sz="1200" spc="-5" dirty="0">
                <a:latin typeface="Calibri"/>
                <a:cs typeface="Calibri"/>
              </a:rPr>
              <a:t>object,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energy changes </a:t>
            </a:r>
            <a:r>
              <a:rPr sz="1200" spc="-10" dirty="0">
                <a:latin typeface="Calibri"/>
                <a:cs typeface="Calibri"/>
              </a:rPr>
              <a:t>store from  </a:t>
            </a:r>
            <a:r>
              <a:rPr sz="1200" spc="-5" dirty="0">
                <a:latin typeface="Calibri"/>
                <a:cs typeface="Calibri"/>
              </a:rPr>
              <a:t>kinetic energy to </a:t>
            </a:r>
            <a:r>
              <a:rPr sz="1200" dirty="0">
                <a:latin typeface="Calibri"/>
                <a:cs typeface="Calibri"/>
              </a:rPr>
              <a:t>thermal </a:t>
            </a:r>
            <a:r>
              <a:rPr sz="1200" spc="-15" dirty="0">
                <a:latin typeface="Calibri"/>
                <a:cs typeface="Calibri"/>
              </a:rPr>
              <a:t>energy. </a:t>
            </a:r>
            <a:r>
              <a:rPr sz="1200" dirty="0">
                <a:latin typeface="Calibri"/>
                <a:cs typeface="Calibri"/>
              </a:rPr>
              <a:t>This is </a:t>
            </a:r>
            <a:r>
              <a:rPr sz="1200" spc="-5" dirty="0">
                <a:latin typeface="Calibri"/>
                <a:cs typeface="Calibri"/>
              </a:rPr>
              <a:t>because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push </a:t>
            </a:r>
            <a:r>
              <a:rPr sz="1200" spc="-10" dirty="0">
                <a:latin typeface="Calibri"/>
                <a:cs typeface="Calibri"/>
              </a:rPr>
              <a:t>force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working against </a:t>
            </a:r>
            <a:r>
              <a:rPr sz="1200" dirty="0">
                <a:latin typeface="Calibri"/>
                <a:cs typeface="Calibri"/>
              </a:rPr>
              <a:t>friction, and friction  </a:t>
            </a:r>
            <a:r>
              <a:rPr sz="1200" spc="-5" dirty="0">
                <a:latin typeface="Calibri"/>
                <a:cs typeface="Calibri"/>
              </a:rPr>
              <a:t>causes objects to warm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up.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5155" y="829055"/>
          <a:ext cx="5318760" cy="5873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5182">
                <a:tc>
                  <a:txBody>
                    <a:bodyPr/>
                    <a:lstStyle/>
                    <a:p>
                      <a:pPr marL="90170">
                        <a:lnSpc>
                          <a:spcPts val="1255"/>
                        </a:lnSpc>
                        <a:spcBef>
                          <a:spcPts val="160"/>
                        </a:spcBef>
                      </a:pP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Force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Arrows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ts val="119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Forces have a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size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and a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direction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 This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means we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show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forces with</a:t>
                      </a:r>
                      <a:r>
                        <a:rPr sz="1100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arrows.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ts val="1190"/>
                        </a:lnSpc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length of the arrows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shows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how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large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force</a:t>
                      </a:r>
                      <a:r>
                        <a:rPr sz="1100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170" marR="182880">
                        <a:lnSpc>
                          <a:spcPts val="1190"/>
                        </a:lnSpc>
                        <a:spcBef>
                          <a:spcPts val="80"/>
                        </a:spcBef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direction the arrow points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shows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direction the force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pushes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pulls.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Diagrams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show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forces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acting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objects,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using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arrows,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called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free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body force  diagrams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268">
                <a:tc>
                  <a:txBody>
                    <a:bodyPr/>
                    <a:lstStyle/>
                    <a:p>
                      <a:pPr marL="90170">
                        <a:lnSpc>
                          <a:spcPts val="1255"/>
                        </a:lnSpc>
                        <a:spcBef>
                          <a:spcPts val="10"/>
                        </a:spcBef>
                      </a:pP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Resultant</a:t>
                      </a:r>
                      <a:r>
                        <a:rPr sz="11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force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resultant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acting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object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single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resulting</a:t>
                      </a:r>
                      <a:r>
                        <a:rPr sz="11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all the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separate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170" marR="713740">
                        <a:lnSpc>
                          <a:spcPts val="119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forces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acting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it.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words,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resultant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single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overall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force.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 find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resultant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force: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2890" indent="-172720">
                        <a:lnSpc>
                          <a:spcPts val="1100"/>
                        </a:lnSpc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Add up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forces acting in 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same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direction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2890" indent="-172720">
                        <a:lnSpc>
                          <a:spcPts val="1190"/>
                        </a:lnSpc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Subtract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forces acting in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opposite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directions.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170" marR="102870">
                        <a:lnSpc>
                          <a:spcPts val="1190"/>
                        </a:lnSpc>
                        <a:spcBef>
                          <a:spcPts val="8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If the forces are equal in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size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opposite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 direction, the forces are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balanced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and the  resultant force is 0 N. In all 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free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body force diagrams to 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right,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forces are  balanced.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If 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are not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equal in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size,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they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unbalanced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resultant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0170" marR="1083310">
                        <a:lnSpc>
                          <a:spcPts val="119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Resultant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cause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described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last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page.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We will focus on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changes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speed: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8770" indent="-228600">
                        <a:lnSpc>
                          <a:spcPts val="1100"/>
                        </a:lnSpc>
                        <a:buAutoNum type="arabicPeriod"/>
                        <a:tabLst>
                          <a:tab pos="319405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If 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resultant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object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N, the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object’s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speed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does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change.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8770">
                        <a:lnSpc>
                          <a:spcPts val="119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means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stationary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(still)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keeps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going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constant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speed.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8770" indent="-228600">
                        <a:lnSpc>
                          <a:spcPts val="1190"/>
                        </a:lnSpc>
                        <a:buAutoNum type="arabicPeriod" startAt="2"/>
                        <a:tabLst>
                          <a:tab pos="319405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If there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resultant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object,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its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speed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change.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accelerate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8770">
                        <a:lnSpc>
                          <a:spcPts val="119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decelerate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8770" indent="-228600">
                        <a:lnSpc>
                          <a:spcPts val="1190"/>
                        </a:lnSpc>
                        <a:buAutoNum type="arabicPeriod" startAt="3"/>
                        <a:tabLst>
                          <a:tab pos="319405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Knowing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resultant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does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tell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which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object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moving.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just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8770">
                        <a:lnSpc>
                          <a:spcPts val="119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tells you that the speed will</a:t>
                      </a:r>
                      <a:r>
                        <a:rPr sz="11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change.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8770" marR="254000" indent="-228600">
                        <a:lnSpc>
                          <a:spcPts val="1190"/>
                        </a:lnSpc>
                        <a:spcBef>
                          <a:spcPts val="85"/>
                        </a:spcBef>
                        <a:buAutoNum type="arabicPeriod" startAt="4"/>
                        <a:tabLst>
                          <a:tab pos="319405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LARGER resultant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force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needed to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accelerate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object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higher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acceleration.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Also,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larger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resultant force is needed to accelerate heavier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objects.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04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u="sng" spc="-28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Newton’s second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law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ts val="1305"/>
                        </a:lnSpc>
                        <a:spcBef>
                          <a:spcPts val="10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Point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above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shown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Newton’s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second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law: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equation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–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spc="-80" dirty="0">
                          <a:latin typeface="Cambria Math"/>
                          <a:cs typeface="Cambria Math"/>
                        </a:rPr>
                        <a:t>𝐹</a:t>
                      </a:r>
                      <a:r>
                        <a:rPr sz="1725" spc="-120" baseline="-14492" dirty="0">
                          <a:latin typeface="Cambria Math"/>
                          <a:cs typeface="Cambria Math"/>
                        </a:rPr>
                        <a:t>𝑅   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= 𝑚  ×</a:t>
                      </a:r>
                      <a:r>
                        <a:rPr sz="1600" spc="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𝑎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L="90170">
                        <a:lnSpc>
                          <a:spcPts val="1260"/>
                        </a:lnSpc>
                        <a:spcBef>
                          <a:spcPts val="10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Where </a:t>
                      </a:r>
                      <a:r>
                        <a:rPr sz="1100" spc="-55" dirty="0">
                          <a:latin typeface="Cambria Math"/>
                          <a:cs typeface="Cambria Math"/>
                        </a:rPr>
                        <a:t>𝐹</a:t>
                      </a:r>
                      <a:r>
                        <a:rPr sz="1200" spc="-82" baseline="-17361" dirty="0">
                          <a:latin typeface="Cambria Math"/>
                          <a:cs typeface="Cambria Math"/>
                        </a:rPr>
                        <a:t>𝑅 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 the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resultant force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measured in</a:t>
                      </a:r>
                      <a:r>
                        <a:rPr sz="11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newtons,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ts val="1190"/>
                        </a:lnSpc>
                      </a:pPr>
                      <a:r>
                        <a:rPr sz="1100" dirty="0">
                          <a:latin typeface="Cambria Math"/>
                          <a:cs typeface="Cambria Math"/>
                        </a:rPr>
                        <a:t>𝑚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 the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mass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the object measured in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kilograms,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ts val="1250"/>
                        </a:lnSpc>
                      </a:pPr>
                      <a:r>
                        <a:rPr sz="1100" dirty="0">
                          <a:latin typeface="Cambria Math"/>
                          <a:cs typeface="Cambria Math"/>
                        </a:rPr>
                        <a:t>𝑎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 the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acceleration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the object measured in metres per second per second</a:t>
                      </a:r>
                      <a:r>
                        <a:rPr sz="110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(m/s/s).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894576" y="739140"/>
            <a:ext cx="1511807" cy="110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16748" y="3529584"/>
            <a:ext cx="967299" cy="1505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4576" y="2089404"/>
            <a:ext cx="1668779" cy="1345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965" y="1341880"/>
            <a:ext cx="3959860" cy="5400040"/>
          </a:xfrm>
          <a:custGeom>
            <a:avLst/>
            <a:gdLst/>
            <a:ahLst/>
            <a:cxnLst/>
            <a:rect l="l" t="t" r="r" b="b"/>
            <a:pathLst>
              <a:path w="3959860" h="5400040">
                <a:moveTo>
                  <a:pt x="0" y="5399532"/>
                </a:moveTo>
                <a:lnTo>
                  <a:pt x="3959352" y="5399532"/>
                </a:lnTo>
                <a:lnTo>
                  <a:pt x="3959352" y="0"/>
                </a:lnTo>
                <a:lnTo>
                  <a:pt x="0" y="0"/>
                </a:lnTo>
                <a:lnTo>
                  <a:pt x="0" y="539953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7553" y="1364996"/>
            <a:ext cx="3678554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Gas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Pressure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Gas </a:t>
            </a:r>
            <a:r>
              <a:rPr sz="1200" spc="-5" dirty="0">
                <a:latin typeface="Calibri"/>
                <a:cs typeface="Calibri"/>
              </a:rPr>
              <a:t>pressure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b="1" spc="-5" dirty="0">
                <a:latin typeface="Calibri"/>
                <a:cs typeface="Calibri"/>
              </a:rPr>
              <a:t>caused by </a:t>
            </a:r>
            <a:r>
              <a:rPr sz="1200" b="1" spc="-15" dirty="0">
                <a:latin typeface="Calibri"/>
                <a:cs typeface="Calibri"/>
              </a:rPr>
              <a:t>gas </a:t>
            </a:r>
            <a:r>
              <a:rPr sz="1200" b="1" spc="-5" dirty="0">
                <a:latin typeface="Calibri"/>
                <a:cs typeface="Calibri"/>
              </a:rPr>
              <a:t>particles colliding </a:t>
            </a:r>
            <a:r>
              <a:rPr sz="1200" b="1" dirty="0">
                <a:latin typeface="Calibri"/>
                <a:cs typeface="Calibri"/>
              </a:rPr>
              <a:t>with the  </a:t>
            </a:r>
            <a:r>
              <a:rPr sz="1200" b="1" spc="-5" dirty="0">
                <a:latin typeface="Calibri"/>
                <a:cs typeface="Calibri"/>
              </a:rPr>
              <a:t>walls </a:t>
            </a:r>
            <a:r>
              <a:rPr sz="1200" b="1" dirty="0">
                <a:latin typeface="Calibri"/>
                <a:cs typeface="Calibri"/>
              </a:rPr>
              <a:t>of the </a:t>
            </a:r>
            <a:r>
              <a:rPr sz="1200" b="1" spc="-15" dirty="0">
                <a:latin typeface="Calibri"/>
                <a:cs typeface="Calibri"/>
              </a:rPr>
              <a:t>container.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container </a:t>
            </a:r>
            <a:r>
              <a:rPr sz="1200" dirty="0">
                <a:latin typeface="Calibri"/>
                <a:cs typeface="Calibri"/>
              </a:rPr>
              <a:t>also </a:t>
            </a:r>
            <a:r>
              <a:rPr sz="1200" spc="-5" dirty="0">
                <a:latin typeface="Calibri"/>
                <a:cs typeface="Calibri"/>
              </a:rPr>
              <a:t>experiences  pressure on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outside. </a:t>
            </a:r>
            <a:r>
              <a:rPr sz="1200" dirty="0">
                <a:latin typeface="Calibri"/>
                <a:cs typeface="Calibri"/>
              </a:rPr>
              <a:t>Air particles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outside collide  with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outside wall. </a:t>
            </a:r>
            <a:r>
              <a:rPr sz="1200" b="1" dirty="0">
                <a:latin typeface="Calibri"/>
                <a:cs typeface="Calibri"/>
              </a:rPr>
              <a:t>An </a:t>
            </a:r>
            <a:r>
              <a:rPr sz="1200" b="1" spc="-5" dirty="0">
                <a:latin typeface="Calibri"/>
                <a:cs typeface="Calibri"/>
              </a:rPr>
              <a:t>imbalance between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pressure  </a:t>
            </a:r>
            <a:r>
              <a:rPr sz="1200" b="1" dirty="0">
                <a:latin typeface="Calibri"/>
                <a:cs typeface="Calibri"/>
              </a:rPr>
              <a:t>on the inside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dirty="0">
                <a:latin typeface="Calibri"/>
                <a:cs typeface="Calibri"/>
              </a:rPr>
              <a:t>outside </a:t>
            </a:r>
            <a:r>
              <a:rPr sz="1200" b="1" spc="-10" dirty="0">
                <a:latin typeface="Calibri"/>
                <a:cs typeface="Calibri"/>
              </a:rPr>
              <a:t>can </a:t>
            </a:r>
            <a:r>
              <a:rPr sz="1200" b="1" spc="-5" dirty="0">
                <a:latin typeface="Calibri"/>
                <a:cs typeface="Calibri"/>
              </a:rPr>
              <a:t>cause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container to  change </a:t>
            </a:r>
            <a:r>
              <a:rPr sz="1200" b="1" dirty="0">
                <a:latin typeface="Calibri"/>
                <a:cs typeface="Calibri"/>
              </a:rPr>
              <a:t>its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shape.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553" y="4261230"/>
            <a:ext cx="3782695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There are </a:t>
            </a:r>
            <a:r>
              <a:rPr sz="1200" b="1" dirty="0">
                <a:latin typeface="Calibri"/>
                <a:cs typeface="Calibri"/>
              </a:rPr>
              <a:t>3 </a:t>
            </a:r>
            <a:r>
              <a:rPr sz="1200" b="1" spc="-10" dirty="0">
                <a:latin typeface="Calibri"/>
                <a:cs typeface="Calibri"/>
              </a:rPr>
              <a:t>factors </a:t>
            </a:r>
            <a:r>
              <a:rPr sz="1200" spc="-5" dirty="0">
                <a:latin typeface="Calibri"/>
                <a:cs typeface="Calibri"/>
              </a:rPr>
              <a:t>affecting </a:t>
            </a:r>
            <a:r>
              <a:rPr sz="1200" spc="-10" dirty="0">
                <a:latin typeface="Calibri"/>
                <a:cs typeface="Calibri"/>
              </a:rPr>
              <a:t>gas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pressure:</a:t>
            </a:r>
            <a:endParaRPr sz="1200">
              <a:latin typeface="Calibri"/>
              <a:cs typeface="Calibri"/>
            </a:endParaRPr>
          </a:p>
          <a:p>
            <a:pPr marL="165735" indent="-153035">
              <a:lnSpc>
                <a:spcPct val="100000"/>
              </a:lnSpc>
              <a:buAutoNum type="arabicPeriod"/>
              <a:tabLst>
                <a:tab pos="166370" algn="l"/>
              </a:tabLst>
            </a:pPr>
            <a:r>
              <a:rPr sz="1200" b="1" dirty="0">
                <a:latin typeface="Calibri"/>
                <a:cs typeface="Calibri"/>
              </a:rPr>
              <a:t>Number of</a:t>
            </a:r>
            <a:r>
              <a:rPr sz="1200" b="1" spc="-5" dirty="0">
                <a:latin typeface="Calibri"/>
                <a:cs typeface="Calibri"/>
              </a:rPr>
              <a:t> particles:</a:t>
            </a:r>
            <a:endParaRPr sz="1200">
              <a:latin typeface="Calibri"/>
              <a:cs typeface="Calibri"/>
            </a:endParaRPr>
          </a:p>
          <a:p>
            <a:pPr marL="12700" marR="10477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more </a:t>
            </a:r>
            <a:r>
              <a:rPr sz="1200" spc="-10" dirty="0">
                <a:latin typeface="Calibri"/>
                <a:cs typeface="Calibri"/>
              </a:rPr>
              <a:t>gas </a:t>
            </a:r>
            <a:r>
              <a:rPr sz="1200" dirty="0">
                <a:latin typeface="Calibri"/>
                <a:cs typeface="Calibri"/>
              </a:rPr>
              <a:t>particles </a:t>
            </a:r>
            <a:r>
              <a:rPr sz="1200" spc="-5" dirty="0">
                <a:latin typeface="Calibri"/>
                <a:cs typeface="Calibri"/>
              </a:rPr>
              <a:t>inside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container,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more often  collisions will </a:t>
            </a:r>
            <a:r>
              <a:rPr sz="1200" spc="-25" dirty="0">
                <a:latin typeface="Calibri"/>
                <a:cs typeface="Calibri"/>
              </a:rPr>
              <a:t>occur, </a:t>
            </a:r>
            <a:r>
              <a:rPr sz="1200" spc="-5" dirty="0">
                <a:latin typeface="Calibri"/>
                <a:cs typeface="Calibri"/>
              </a:rPr>
              <a:t>creating </a:t>
            </a:r>
            <a:r>
              <a:rPr sz="1200" dirty="0">
                <a:latin typeface="Calibri"/>
                <a:cs typeface="Calibri"/>
              </a:rPr>
              <a:t>a higher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pressure.</a:t>
            </a:r>
            <a:endParaRPr sz="1200">
              <a:latin typeface="Calibri"/>
              <a:cs typeface="Calibri"/>
            </a:endParaRPr>
          </a:p>
          <a:p>
            <a:pPr marL="165735" indent="-153035">
              <a:lnSpc>
                <a:spcPct val="100000"/>
              </a:lnSpc>
              <a:buAutoNum type="arabicPeriod" startAt="2"/>
              <a:tabLst>
                <a:tab pos="166370" algn="l"/>
              </a:tabLst>
            </a:pPr>
            <a:r>
              <a:rPr sz="1200" b="1" spc="-15" dirty="0">
                <a:latin typeface="Calibri"/>
                <a:cs typeface="Calibri"/>
              </a:rPr>
              <a:t>Temperature: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If </a:t>
            </a:r>
            <a:r>
              <a:rPr sz="1200" spc="-10" dirty="0">
                <a:latin typeface="Calibri"/>
                <a:cs typeface="Calibri"/>
              </a:rPr>
              <a:t>gas </a:t>
            </a:r>
            <a:r>
              <a:rPr sz="1200" dirty="0">
                <a:latin typeface="Calibri"/>
                <a:cs typeface="Calibri"/>
              </a:rPr>
              <a:t>particles </a:t>
            </a:r>
            <a:r>
              <a:rPr sz="1200" spc="-5" dirty="0">
                <a:latin typeface="Calibri"/>
                <a:cs typeface="Calibri"/>
              </a:rPr>
              <a:t>are heated </a:t>
            </a:r>
            <a:r>
              <a:rPr sz="1200" dirty="0">
                <a:latin typeface="Calibri"/>
                <a:cs typeface="Calibri"/>
              </a:rPr>
              <a:t>up, </a:t>
            </a:r>
            <a:r>
              <a:rPr sz="1200" spc="-5" dirty="0">
                <a:latin typeface="Calibri"/>
                <a:cs typeface="Calibri"/>
              </a:rPr>
              <a:t>they move with </a:t>
            </a:r>
            <a:r>
              <a:rPr sz="1200" dirty="0">
                <a:latin typeface="Calibri"/>
                <a:cs typeface="Calibri"/>
              </a:rPr>
              <a:t>a higher </a:t>
            </a:r>
            <a:r>
              <a:rPr sz="1200" spc="-5" dirty="0">
                <a:latin typeface="Calibri"/>
                <a:cs typeface="Calibri"/>
              </a:rPr>
              <a:t>speed 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collide more often with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walls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container,  </a:t>
            </a:r>
            <a:r>
              <a:rPr sz="1200" spc="-5" dirty="0">
                <a:latin typeface="Calibri"/>
                <a:cs typeface="Calibri"/>
              </a:rPr>
              <a:t>causing </a:t>
            </a:r>
            <a:r>
              <a:rPr sz="1200" dirty="0">
                <a:latin typeface="Calibri"/>
                <a:cs typeface="Calibri"/>
              </a:rPr>
              <a:t>a higher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pressure.</a:t>
            </a:r>
            <a:endParaRPr sz="1200">
              <a:latin typeface="Calibri"/>
              <a:cs typeface="Calibri"/>
            </a:endParaRPr>
          </a:p>
          <a:p>
            <a:pPr marL="165735" indent="-153035">
              <a:lnSpc>
                <a:spcPct val="100000"/>
              </a:lnSpc>
              <a:buAutoNum type="arabicPeriod" startAt="3"/>
              <a:tabLst>
                <a:tab pos="166370" algn="l"/>
              </a:tabLst>
            </a:pPr>
            <a:r>
              <a:rPr sz="1200" b="1" spc="-10" dirty="0">
                <a:latin typeface="Calibri"/>
                <a:cs typeface="Calibri"/>
              </a:rPr>
              <a:t>Volume:</a:t>
            </a:r>
            <a:endParaRPr sz="1200">
              <a:latin typeface="Calibri"/>
              <a:cs typeface="Calibri"/>
            </a:endParaRPr>
          </a:p>
          <a:p>
            <a:pPr marL="12700" marR="3175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If the </a:t>
            </a:r>
            <a:r>
              <a:rPr sz="1200" spc="-5" dirty="0">
                <a:latin typeface="Calibri"/>
                <a:cs typeface="Calibri"/>
              </a:rPr>
              <a:t>same amount of </a:t>
            </a:r>
            <a:r>
              <a:rPr sz="1200" spc="-10" dirty="0">
                <a:latin typeface="Calibri"/>
                <a:cs typeface="Calibri"/>
              </a:rPr>
              <a:t>gas </a:t>
            </a:r>
            <a:r>
              <a:rPr sz="1200" dirty="0">
                <a:latin typeface="Calibri"/>
                <a:cs typeface="Calibri"/>
              </a:rPr>
              <a:t>particles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put </a:t>
            </a:r>
            <a:r>
              <a:rPr sz="1200" spc="-5" dirty="0">
                <a:latin typeface="Calibri"/>
                <a:cs typeface="Calibri"/>
              </a:rPr>
              <a:t>into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container  of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smaller volume, pressure will increase because </a:t>
            </a:r>
            <a:r>
              <a:rPr sz="1200" dirty="0">
                <a:latin typeface="Calibri"/>
                <a:cs typeface="Calibri"/>
              </a:rPr>
              <a:t>particles  </a:t>
            </a:r>
            <a:r>
              <a:rPr sz="1200" spc="-5" dirty="0">
                <a:latin typeface="Calibri"/>
                <a:cs typeface="Calibri"/>
              </a:rPr>
              <a:t>will collide more </a:t>
            </a:r>
            <a:r>
              <a:rPr sz="1200" spc="-10" dirty="0">
                <a:latin typeface="Calibri"/>
                <a:cs typeface="Calibri"/>
              </a:rPr>
              <a:t>frequently </a:t>
            </a:r>
            <a:r>
              <a:rPr sz="1200" spc="-5" dirty="0">
                <a:latin typeface="Calibri"/>
                <a:cs typeface="Calibri"/>
              </a:rPr>
              <a:t>with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walls when they </a:t>
            </a:r>
            <a:r>
              <a:rPr sz="1200" spc="-10" dirty="0">
                <a:latin typeface="Calibri"/>
                <a:cs typeface="Calibri"/>
              </a:rPr>
              <a:t>have  </a:t>
            </a:r>
            <a:r>
              <a:rPr sz="1200" dirty="0">
                <a:latin typeface="Calibri"/>
                <a:cs typeface="Calibri"/>
              </a:rPr>
              <a:t>less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space.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8531" y="2874264"/>
            <a:ext cx="2011952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965" y="836517"/>
            <a:ext cx="3959860" cy="32316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20"/>
              </a:spcBef>
            </a:pPr>
            <a:r>
              <a:rPr sz="15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sz="1500" b="1" u="sng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 </a:t>
            </a:r>
            <a:r>
              <a:rPr sz="1500" b="1" u="sng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Physics </a:t>
            </a:r>
            <a:r>
              <a:rPr sz="15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Knowledge </a:t>
            </a:r>
            <a:r>
              <a:rPr sz="1500" b="1" u="sng" spc="-6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5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9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500" b="1" u="sng" spc="-114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Pressure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2429" y="2257805"/>
            <a:ext cx="4826635" cy="153162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Pressure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fluids</a:t>
            </a:r>
            <a:endParaRPr sz="1200">
              <a:latin typeface="Calibri"/>
              <a:cs typeface="Calibri"/>
            </a:endParaRPr>
          </a:p>
          <a:p>
            <a:pPr marL="91440" marR="222186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Fluids </a:t>
            </a:r>
            <a:r>
              <a:rPr sz="1200" spc="-5" dirty="0">
                <a:latin typeface="Calibri"/>
                <a:cs typeface="Calibri"/>
              </a:rPr>
              <a:t>(liquids or gases) </a:t>
            </a:r>
            <a:r>
              <a:rPr sz="1200" spc="-10" dirty="0">
                <a:latin typeface="Calibri"/>
                <a:cs typeface="Calibri"/>
              </a:rPr>
              <a:t>exert </a:t>
            </a:r>
            <a:r>
              <a:rPr sz="1200" spc="-5" dirty="0">
                <a:latin typeface="Calibri"/>
                <a:cs typeface="Calibri"/>
              </a:rPr>
              <a:t>pressure </a:t>
            </a:r>
            <a:r>
              <a:rPr sz="1200" spc="-10" dirty="0">
                <a:latin typeface="Calibri"/>
                <a:cs typeface="Calibri"/>
              </a:rPr>
              <a:t>at  </a:t>
            </a:r>
            <a:r>
              <a:rPr sz="1200" dirty="0">
                <a:latin typeface="Calibri"/>
                <a:cs typeface="Calibri"/>
              </a:rPr>
              <a:t>90˚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surface. </a:t>
            </a:r>
            <a:r>
              <a:rPr sz="1200" dirty="0">
                <a:latin typeface="Calibri"/>
                <a:cs typeface="Calibri"/>
              </a:rPr>
              <a:t>In a </a:t>
            </a:r>
            <a:r>
              <a:rPr sz="1200" spc="-10" dirty="0">
                <a:latin typeface="Calibri"/>
                <a:cs typeface="Calibri"/>
              </a:rPr>
              <a:t>gas, </a:t>
            </a:r>
            <a:r>
              <a:rPr sz="1200" dirty="0">
                <a:latin typeface="Calibri"/>
                <a:cs typeface="Calibri"/>
              </a:rPr>
              <a:t>particles </a:t>
            </a:r>
            <a:r>
              <a:rPr sz="1200" spc="-5" dirty="0">
                <a:latin typeface="Calibri"/>
                <a:cs typeface="Calibri"/>
              </a:rPr>
              <a:t>are  constantly colliding with objects, </a:t>
            </a:r>
            <a:r>
              <a:rPr sz="1200" dirty="0">
                <a:latin typeface="Calibri"/>
                <a:cs typeface="Calibri"/>
              </a:rPr>
              <a:t>this  </a:t>
            </a:r>
            <a:r>
              <a:rPr sz="1200" spc="-10" dirty="0">
                <a:latin typeface="Calibri"/>
                <a:cs typeface="Calibri"/>
              </a:rPr>
              <a:t>exerts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pressure. </a:t>
            </a:r>
            <a:r>
              <a:rPr sz="1200" dirty="0">
                <a:latin typeface="Calibri"/>
                <a:cs typeface="Calibri"/>
              </a:rPr>
              <a:t>In a liquid </a:t>
            </a:r>
            <a:r>
              <a:rPr sz="1200" spc="-15" dirty="0">
                <a:latin typeface="Calibri"/>
                <a:cs typeface="Calibri"/>
              </a:rPr>
              <a:t>like </a:t>
            </a:r>
            <a:r>
              <a:rPr sz="1200" spc="-25" dirty="0">
                <a:latin typeface="Calibri"/>
                <a:cs typeface="Calibri"/>
              </a:rPr>
              <a:t>water,  </a:t>
            </a:r>
            <a:r>
              <a:rPr sz="1200" dirty="0">
                <a:latin typeface="Calibri"/>
                <a:cs typeface="Calibri"/>
              </a:rPr>
              <a:t>the deeper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15" dirty="0">
                <a:latin typeface="Calibri"/>
                <a:cs typeface="Calibri"/>
              </a:rPr>
              <a:t>go, </a:t>
            </a:r>
            <a:r>
              <a:rPr sz="1200" dirty="0">
                <a:latin typeface="Calibri"/>
                <a:cs typeface="Calibri"/>
              </a:rPr>
              <a:t>the higher the  </a:t>
            </a:r>
            <a:r>
              <a:rPr sz="1200" spc="-5" dirty="0">
                <a:latin typeface="Calibri"/>
                <a:cs typeface="Calibri"/>
              </a:rPr>
              <a:t>pressure.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76871" y="2421635"/>
            <a:ext cx="2002535" cy="121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96334" y="3934204"/>
            <a:ext cx="4832985" cy="280733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Pressure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surfaces</a:t>
            </a:r>
            <a:endParaRPr sz="1200">
              <a:latin typeface="Calibri"/>
              <a:cs typeface="Calibri"/>
            </a:endParaRPr>
          </a:p>
          <a:p>
            <a:pPr marL="91440" marR="21082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Objects </a:t>
            </a:r>
            <a:r>
              <a:rPr sz="1200" spc="-10" dirty="0">
                <a:latin typeface="Calibri"/>
                <a:cs typeface="Calibri"/>
              </a:rPr>
              <a:t>exert </a:t>
            </a:r>
            <a:r>
              <a:rPr sz="1200" spc="-5" dirty="0">
                <a:latin typeface="Calibri"/>
                <a:cs typeface="Calibri"/>
              </a:rPr>
              <a:t>pressure on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surface that they are </a:t>
            </a:r>
            <a:r>
              <a:rPr sz="1200" dirty="0">
                <a:latin typeface="Calibri"/>
                <a:cs typeface="Calibri"/>
              </a:rPr>
              <a:t>on. The </a:t>
            </a:r>
            <a:r>
              <a:rPr sz="1200" spc="-10" dirty="0">
                <a:latin typeface="Calibri"/>
                <a:cs typeface="Calibri"/>
              </a:rPr>
              <a:t>size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pressure </a:t>
            </a:r>
            <a:r>
              <a:rPr sz="1200" dirty="0">
                <a:latin typeface="Calibri"/>
                <a:cs typeface="Calibri"/>
              </a:rPr>
              <a:t>depends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force </a:t>
            </a:r>
            <a:r>
              <a:rPr sz="1200" dirty="0">
                <a:latin typeface="Calibri"/>
                <a:cs typeface="Calibri"/>
              </a:rPr>
              <a:t>applied by the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dirty="0">
                <a:latin typeface="Calibri"/>
                <a:cs typeface="Calibri"/>
              </a:rPr>
              <a:t>and the </a:t>
            </a:r>
            <a:r>
              <a:rPr sz="1200" spc="-5" dirty="0">
                <a:latin typeface="Calibri"/>
                <a:cs typeface="Calibri"/>
              </a:rPr>
              <a:t>surface</a:t>
            </a:r>
            <a:r>
              <a:rPr sz="1200" spc="-1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area  of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object.</a:t>
            </a:r>
            <a:endParaRPr sz="12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Pressure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calculated </a:t>
            </a:r>
            <a:r>
              <a:rPr sz="1200" dirty="0">
                <a:latin typeface="Calibri"/>
                <a:cs typeface="Calibri"/>
              </a:rPr>
              <a:t>by dividing </a:t>
            </a:r>
            <a:r>
              <a:rPr sz="1200" spc="-10" dirty="0">
                <a:latin typeface="Calibri"/>
                <a:cs typeface="Calibri"/>
              </a:rPr>
              <a:t>force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-1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area.</a:t>
            </a:r>
            <a:endParaRPr sz="1200">
              <a:latin typeface="Calibri"/>
              <a:cs typeface="Calibri"/>
            </a:endParaRPr>
          </a:p>
          <a:p>
            <a:pPr marL="91440" marR="29083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Some objects </a:t>
            </a:r>
            <a:r>
              <a:rPr sz="1200" dirty="0">
                <a:latin typeface="Calibri"/>
                <a:cs typeface="Calibri"/>
              </a:rPr>
              <a:t>look </a:t>
            </a:r>
            <a:r>
              <a:rPr sz="1200" spc="-5" dirty="0">
                <a:latin typeface="Calibri"/>
                <a:cs typeface="Calibri"/>
              </a:rPr>
              <a:t>to increase pressure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example </a:t>
            </a:r>
            <a:r>
              <a:rPr sz="1200" spc="-10" dirty="0">
                <a:latin typeface="Calibri"/>
                <a:cs typeface="Calibri"/>
              </a:rPr>
              <a:t>drawing </a:t>
            </a:r>
            <a:r>
              <a:rPr sz="1200" dirty="0">
                <a:latin typeface="Calibri"/>
                <a:cs typeface="Calibri"/>
              </a:rPr>
              <a:t>pins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a  </a:t>
            </a:r>
            <a:r>
              <a:rPr sz="1200" spc="-5" dirty="0">
                <a:latin typeface="Calibri"/>
                <a:cs typeface="Calibri"/>
              </a:rPr>
              <a:t>very </a:t>
            </a:r>
            <a:r>
              <a:rPr sz="1200" dirty="0">
                <a:latin typeface="Calibri"/>
                <a:cs typeface="Calibri"/>
              </a:rPr>
              <a:t>low </a:t>
            </a:r>
            <a:r>
              <a:rPr sz="1200" spc="-5" dirty="0">
                <a:latin typeface="Calibri"/>
                <a:cs typeface="Calibri"/>
              </a:rPr>
              <a:t>surface area, so </a:t>
            </a:r>
            <a:r>
              <a:rPr sz="1200" spc="-10" dirty="0">
                <a:latin typeface="Calibri"/>
                <a:cs typeface="Calibri"/>
              </a:rPr>
              <a:t>exert </a:t>
            </a:r>
            <a:r>
              <a:rPr sz="1200" dirty="0">
                <a:latin typeface="Calibri"/>
                <a:cs typeface="Calibri"/>
              </a:rPr>
              <a:t>a high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pressure.</a:t>
            </a:r>
            <a:endParaRPr sz="1200">
              <a:latin typeface="Calibri"/>
              <a:cs typeface="Calibri"/>
            </a:endParaRPr>
          </a:p>
          <a:p>
            <a:pPr marL="91440" marR="33401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Snow shoes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very large surface area so </a:t>
            </a:r>
            <a:r>
              <a:rPr sz="1200" spc="-10" dirty="0">
                <a:latin typeface="Calibri"/>
                <a:cs typeface="Calibri"/>
              </a:rPr>
              <a:t>exert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very </a:t>
            </a:r>
            <a:r>
              <a:rPr sz="1200" dirty="0">
                <a:latin typeface="Calibri"/>
                <a:cs typeface="Calibri"/>
              </a:rPr>
              <a:t>low </a:t>
            </a:r>
            <a:r>
              <a:rPr sz="1200" spc="-5" dirty="0">
                <a:latin typeface="Calibri"/>
                <a:cs typeface="Calibri"/>
              </a:rPr>
              <a:t>pressure,  stopping </a:t>
            </a:r>
            <a:r>
              <a:rPr sz="1200" dirty="0">
                <a:latin typeface="Calibri"/>
                <a:cs typeface="Calibri"/>
              </a:rPr>
              <a:t>people </a:t>
            </a:r>
            <a:r>
              <a:rPr sz="1200" spc="-5" dirty="0">
                <a:latin typeface="Calibri"/>
                <a:cs typeface="Calibri"/>
              </a:rPr>
              <a:t>sinking into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snow.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189729" y="53085"/>
          <a:ext cx="4831715" cy="1198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5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Pressure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force exerted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over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given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area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7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Fluids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substance that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flow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Pascals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unit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pressure which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also be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written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(N/m</a:t>
                      </a:r>
                      <a:r>
                        <a:rPr sz="1200" baseline="2430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5211476" y="5882497"/>
            <a:ext cx="775398" cy="556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0946" y="5733288"/>
            <a:ext cx="917005" cy="755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3564" y="1932813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189729" y="1339469"/>
          <a:ext cx="4831080" cy="836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Equation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Meanings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 in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equation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90195" algn="ctr">
                        <a:lnSpc>
                          <a:spcPts val="1175"/>
                        </a:lnSpc>
                        <a:spcBef>
                          <a:spcPts val="585"/>
                        </a:spcBef>
                      </a:pPr>
                      <a:r>
                        <a:rPr sz="1200" dirty="0">
                          <a:latin typeface="Cambria Math"/>
                          <a:cs typeface="Cambria Math"/>
                        </a:rPr>
                        <a:t>𝐹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  <a:p>
                      <a:pPr marL="367030">
                        <a:lnSpc>
                          <a:spcPts val="860"/>
                        </a:lnSpc>
                      </a:pPr>
                      <a:r>
                        <a:rPr sz="1200" dirty="0">
                          <a:latin typeface="Cambria Math"/>
                          <a:cs typeface="Cambria Math"/>
                        </a:rPr>
                        <a:t>𝑃</a:t>
                      </a:r>
                      <a:r>
                        <a:rPr sz="1200" spc="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200" dirty="0">
                          <a:latin typeface="Cambria Math"/>
                          <a:cs typeface="Cambria Math"/>
                        </a:rPr>
                        <a:t>=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  <a:p>
                      <a:pPr marL="290830" algn="ctr">
                        <a:lnSpc>
                          <a:spcPts val="1120"/>
                        </a:lnSpc>
                      </a:pPr>
                      <a:r>
                        <a:rPr sz="1200" dirty="0">
                          <a:latin typeface="Cambria Math"/>
                          <a:cs typeface="Cambria Math"/>
                        </a:rPr>
                        <a:t>𝑎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6758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i="1" spc="-5" dirty="0">
                          <a:latin typeface="Calibri"/>
                          <a:cs typeface="Calibri"/>
                        </a:rPr>
                        <a:t>P = Pressure</a:t>
                      </a:r>
                      <a:r>
                        <a:rPr sz="1000" i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5" dirty="0">
                          <a:latin typeface="Calibri"/>
                          <a:cs typeface="Calibri"/>
                        </a:rPr>
                        <a:t>(Pa)  F = Force</a:t>
                      </a:r>
                      <a:r>
                        <a:rPr sz="1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5" dirty="0">
                          <a:latin typeface="Calibri"/>
                          <a:cs typeface="Calibri"/>
                        </a:rPr>
                        <a:t>(N)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00" i="1" spc="-5" dirty="0">
                          <a:latin typeface="Calibri"/>
                          <a:cs typeface="Calibri"/>
                        </a:rPr>
                        <a:t>a = Area</a:t>
                      </a:r>
                      <a:r>
                        <a:rPr sz="10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latin typeface="Calibri"/>
                          <a:cs typeface="Calibri"/>
                        </a:rPr>
                        <a:t>(m</a:t>
                      </a:r>
                      <a:r>
                        <a:rPr sz="975" i="1" baseline="256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i="1" dirty="0">
                          <a:latin typeface="Calibri"/>
                          <a:cs typeface="Calibri"/>
                        </a:rPr>
                        <a:t>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6978" y="114248"/>
            <a:ext cx="4043843" cy="595155"/>
            <a:chOff x="212183" y="82788"/>
            <a:chExt cx="4043843" cy="59515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291636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667000"/>
            <a:ext cx="6986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Year 8 Knowledge </a:t>
            </a:r>
            <a:r>
              <a:rPr lang="en-GB" sz="4000" dirty="0" smtClean="0"/>
              <a:t>Organisers</a:t>
            </a:r>
          </a:p>
          <a:p>
            <a:pPr algn="ctr"/>
            <a:r>
              <a:rPr lang="en-GB" sz="4000" dirty="0" smtClean="0"/>
              <a:t>Autumn Term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71836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" y="748088"/>
            <a:ext cx="4569460" cy="569387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90170" marR="462280">
              <a:lnSpc>
                <a:spcPct val="100000"/>
              </a:lnSpc>
              <a:spcBef>
                <a:spcPts val="600"/>
              </a:spcBef>
            </a:pPr>
            <a:r>
              <a:rPr spc="-35" dirty="0"/>
              <a:t>Year </a:t>
            </a:r>
            <a:r>
              <a:rPr spc="-110" dirty="0"/>
              <a:t>8 </a:t>
            </a:r>
            <a:r>
              <a:rPr spc="-80" dirty="0"/>
              <a:t>Biology </a:t>
            </a:r>
            <a:r>
              <a:rPr spc="-75" dirty="0"/>
              <a:t>Knowledge </a:t>
            </a:r>
            <a:r>
              <a:rPr spc="-70" dirty="0"/>
              <a:t>Organiser </a:t>
            </a:r>
            <a:r>
              <a:rPr spc="95" dirty="0"/>
              <a:t>– </a:t>
            </a:r>
            <a:r>
              <a:rPr lang="en-GB" spc="95" dirty="0" smtClean="0"/>
              <a:t>Food and Digestion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4755641" y="118110"/>
            <a:ext cx="4281170" cy="3383279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Measuring Energy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1200" b="1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Food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1440" marR="21717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spc="-5" dirty="0">
                <a:latin typeface="Calibri"/>
                <a:cs typeface="Calibri"/>
              </a:rPr>
              <a:t>foods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measured using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simple  experiment. </a:t>
            </a:r>
            <a:r>
              <a:rPr sz="1200" dirty="0">
                <a:latin typeface="Calibri"/>
                <a:cs typeface="Calibri"/>
              </a:rPr>
              <a:t>If the </a:t>
            </a:r>
            <a:r>
              <a:rPr sz="1200" spc="-5" dirty="0">
                <a:latin typeface="Calibri"/>
                <a:cs typeface="Calibri"/>
              </a:rPr>
              <a:t>food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set </a:t>
            </a:r>
            <a:r>
              <a:rPr sz="1200" spc="-5" dirty="0">
                <a:latin typeface="Calibri"/>
                <a:cs typeface="Calibri"/>
              </a:rPr>
              <a:t>on fire,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used to heat </a:t>
            </a:r>
            <a:r>
              <a:rPr sz="1200" dirty="0">
                <a:latin typeface="Calibri"/>
                <a:cs typeface="Calibri"/>
              </a:rPr>
              <a:t>up 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dirty="0">
                <a:latin typeface="Calibri"/>
                <a:cs typeface="Calibri"/>
              </a:rPr>
              <a:t>and by measuring the </a:t>
            </a:r>
            <a:r>
              <a:rPr sz="1200" spc="-10" dirty="0">
                <a:latin typeface="Calibri"/>
                <a:cs typeface="Calibri"/>
              </a:rPr>
              <a:t>temperature </a:t>
            </a:r>
            <a:r>
              <a:rPr sz="1200" spc="-5" dirty="0">
                <a:latin typeface="Calibri"/>
                <a:cs typeface="Calibri"/>
              </a:rPr>
              <a:t>change,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should </a:t>
            </a:r>
            <a:r>
              <a:rPr sz="1200" dirty="0">
                <a:latin typeface="Calibri"/>
                <a:cs typeface="Calibri"/>
              </a:rPr>
              <a:t>be  able </a:t>
            </a:r>
            <a:r>
              <a:rPr sz="1200" spc="-5" dirty="0">
                <a:latin typeface="Calibri"/>
                <a:cs typeface="Calibri"/>
              </a:rPr>
              <a:t>to see which foods cause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greatest </a:t>
            </a:r>
            <a:r>
              <a:rPr sz="1200" dirty="0">
                <a:latin typeface="Calibri"/>
                <a:cs typeface="Calibri"/>
              </a:rPr>
              <a:t>rise in </a:t>
            </a:r>
            <a:r>
              <a:rPr sz="1200" spc="-10" dirty="0">
                <a:latin typeface="Calibri"/>
                <a:cs typeface="Calibri"/>
              </a:rPr>
              <a:t>temperature 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have therefore </a:t>
            </a:r>
            <a:r>
              <a:rPr sz="1200" spc="-5" dirty="0">
                <a:latin typeface="Calibri"/>
                <a:cs typeface="Calibri"/>
              </a:rPr>
              <a:t>given </a:t>
            </a:r>
            <a:r>
              <a:rPr sz="1200" dirty="0">
                <a:latin typeface="Calibri"/>
                <a:cs typeface="Calibri"/>
              </a:rPr>
              <a:t>out the </a:t>
            </a:r>
            <a:r>
              <a:rPr sz="1200" spc="-5" dirty="0">
                <a:latin typeface="Calibri"/>
                <a:cs typeface="Calibri"/>
              </a:rPr>
              <a:t>most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energy.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" y="1373884"/>
            <a:ext cx="4563110" cy="5367655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Energy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Food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0170" marR="18161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food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often measured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kJ,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amount of energy </a:t>
            </a:r>
            <a:r>
              <a:rPr sz="1200" spc="-10" dirty="0">
                <a:latin typeface="Calibri"/>
                <a:cs typeface="Calibri"/>
              </a:rPr>
              <a:t>you  </a:t>
            </a:r>
            <a:r>
              <a:rPr sz="1200" dirty="0">
                <a:latin typeface="Calibri"/>
                <a:cs typeface="Calibri"/>
              </a:rPr>
              <a:t>need depends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spc="-10" dirty="0">
                <a:latin typeface="Calibri"/>
                <a:cs typeface="Calibri"/>
              </a:rPr>
              <a:t>different factors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including:</a:t>
            </a:r>
            <a:endParaRPr sz="1200">
              <a:latin typeface="Calibri"/>
              <a:cs typeface="Calibri"/>
            </a:endParaRPr>
          </a:p>
          <a:p>
            <a:pPr marL="318770" indent="-228600">
              <a:lnSpc>
                <a:spcPct val="100000"/>
              </a:lnSpc>
              <a:buAutoNum type="arabicPeriod"/>
              <a:tabLst>
                <a:tab pos="319405" algn="l"/>
              </a:tabLst>
            </a:pPr>
            <a:r>
              <a:rPr sz="1200" spc="-25" dirty="0">
                <a:latin typeface="Calibri"/>
                <a:cs typeface="Calibri"/>
              </a:rPr>
              <a:t>Your </a:t>
            </a:r>
            <a:r>
              <a:rPr sz="1200" spc="-5" dirty="0">
                <a:latin typeface="Calibri"/>
                <a:cs typeface="Calibri"/>
              </a:rPr>
              <a:t>age</a:t>
            </a:r>
            <a:endParaRPr sz="1200">
              <a:latin typeface="Calibri"/>
              <a:cs typeface="Calibri"/>
            </a:endParaRPr>
          </a:p>
          <a:p>
            <a:pPr marL="318770" indent="-228600">
              <a:lnSpc>
                <a:spcPct val="100000"/>
              </a:lnSpc>
              <a:buAutoNum type="arabicPeriod"/>
              <a:tabLst>
                <a:tab pos="319405" algn="l"/>
              </a:tabLst>
            </a:pPr>
            <a:r>
              <a:rPr sz="1200" spc="-25" dirty="0">
                <a:latin typeface="Calibri"/>
                <a:cs typeface="Calibri"/>
              </a:rPr>
              <a:t>Your </a:t>
            </a:r>
            <a:r>
              <a:rPr sz="1200" spc="-5" dirty="0">
                <a:latin typeface="Calibri"/>
                <a:cs typeface="Calibri"/>
              </a:rPr>
              <a:t>gender</a:t>
            </a:r>
            <a:endParaRPr sz="1200">
              <a:latin typeface="Calibri"/>
              <a:cs typeface="Calibri"/>
            </a:endParaRPr>
          </a:p>
          <a:p>
            <a:pPr marL="318770" indent="-228600">
              <a:lnSpc>
                <a:spcPct val="100000"/>
              </a:lnSpc>
              <a:buAutoNum type="arabicPeriod"/>
              <a:tabLst>
                <a:tab pos="319405" algn="l"/>
              </a:tabLst>
            </a:pPr>
            <a:r>
              <a:rPr sz="1200" spc="-25" dirty="0">
                <a:latin typeface="Calibri"/>
                <a:cs typeface="Calibri"/>
              </a:rPr>
              <a:t>Your </a:t>
            </a:r>
            <a:r>
              <a:rPr sz="1200" spc="-5" dirty="0">
                <a:latin typeface="Calibri"/>
                <a:cs typeface="Calibri"/>
              </a:rPr>
              <a:t>metabolic </a:t>
            </a:r>
            <a:r>
              <a:rPr sz="1200" spc="-15" dirty="0">
                <a:latin typeface="Calibri"/>
                <a:cs typeface="Calibri"/>
              </a:rPr>
              <a:t>rate (rate </a:t>
            </a:r>
            <a:r>
              <a:rPr sz="1200" spc="-5" dirty="0">
                <a:latin typeface="Calibri"/>
                <a:cs typeface="Calibri"/>
              </a:rPr>
              <a:t>of reactions within your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cells)</a:t>
            </a:r>
            <a:endParaRPr sz="1200">
              <a:latin typeface="Calibri"/>
              <a:cs typeface="Calibri"/>
            </a:endParaRPr>
          </a:p>
          <a:p>
            <a:pPr marL="318770" indent="-228600">
              <a:lnSpc>
                <a:spcPct val="100000"/>
              </a:lnSpc>
              <a:buAutoNum type="arabicPeriod"/>
              <a:tabLst>
                <a:tab pos="319405" algn="l"/>
              </a:tabLst>
            </a:pPr>
            <a:r>
              <a:rPr sz="1200" spc="-25" dirty="0">
                <a:latin typeface="Calibri"/>
                <a:cs typeface="Calibri"/>
              </a:rPr>
              <a:t>Your </a:t>
            </a:r>
            <a:r>
              <a:rPr sz="1200" spc="-5" dirty="0">
                <a:latin typeface="Calibri"/>
                <a:cs typeface="Calibri"/>
              </a:rPr>
              <a:t>lifestyle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0170" marR="14859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Someone </a:t>
            </a:r>
            <a:r>
              <a:rPr sz="1200" spc="-5" dirty="0">
                <a:latin typeface="Calibri"/>
                <a:cs typeface="Calibri"/>
              </a:rPr>
              <a:t>with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more active job, such </a:t>
            </a:r>
            <a:r>
              <a:rPr sz="1200" dirty="0">
                <a:latin typeface="Calibri"/>
                <a:cs typeface="Calibri"/>
              </a:rPr>
              <a:t>as a </a:t>
            </a:r>
            <a:r>
              <a:rPr sz="1200" spc="-15" dirty="0">
                <a:latin typeface="Calibri"/>
                <a:cs typeface="Calibri"/>
              </a:rPr>
              <a:t>builder, </a:t>
            </a:r>
            <a:r>
              <a:rPr sz="1200" spc="-5" dirty="0">
                <a:latin typeface="Calibri"/>
                <a:cs typeface="Calibri"/>
              </a:rPr>
              <a:t>would most </a:t>
            </a:r>
            <a:r>
              <a:rPr sz="1200" spc="-10" dirty="0">
                <a:latin typeface="Calibri"/>
                <a:cs typeface="Calibri"/>
              </a:rPr>
              <a:t>likely  </a:t>
            </a:r>
            <a:r>
              <a:rPr sz="1200" dirty="0">
                <a:latin typeface="Calibri"/>
                <a:cs typeface="Calibri"/>
              </a:rPr>
              <a:t>need </a:t>
            </a:r>
            <a:r>
              <a:rPr sz="1200" spc="-5" dirty="0">
                <a:latin typeface="Calibri"/>
                <a:cs typeface="Calibri"/>
              </a:rPr>
              <a:t>more energy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their </a:t>
            </a:r>
            <a:r>
              <a:rPr sz="1200" spc="-5" dirty="0">
                <a:latin typeface="Calibri"/>
                <a:cs typeface="Calibri"/>
              </a:rPr>
              <a:t>diet </a:t>
            </a:r>
            <a:r>
              <a:rPr sz="1200" dirty="0">
                <a:latin typeface="Calibri"/>
                <a:cs typeface="Calibri"/>
              </a:rPr>
              <a:t>than </a:t>
            </a:r>
            <a:r>
              <a:rPr sz="1200" spc="-5" dirty="0">
                <a:latin typeface="Calibri"/>
                <a:cs typeface="Calibri"/>
              </a:rPr>
              <a:t>someone with </a:t>
            </a:r>
            <a:r>
              <a:rPr sz="1200" dirty="0">
                <a:latin typeface="Calibri"/>
                <a:cs typeface="Calibri"/>
              </a:rPr>
              <a:t>a less </a:t>
            </a:r>
            <a:r>
              <a:rPr sz="1200" spc="-5" dirty="0">
                <a:latin typeface="Calibri"/>
                <a:cs typeface="Calibri"/>
              </a:rPr>
              <a:t>active job  such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working </a:t>
            </a:r>
            <a:r>
              <a:rPr sz="1200" dirty="0">
                <a:latin typeface="Calibri"/>
                <a:cs typeface="Calibri"/>
              </a:rPr>
              <a:t>in an </a:t>
            </a:r>
            <a:r>
              <a:rPr sz="1200" spc="-5" dirty="0">
                <a:latin typeface="Calibri"/>
                <a:cs typeface="Calibri"/>
              </a:rPr>
              <a:t>office.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0170" marR="292735" algn="just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Labels on food packaging </a:t>
            </a:r>
            <a:r>
              <a:rPr sz="1200" spc="-10" dirty="0">
                <a:latin typeface="Calibri"/>
                <a:cs typeface="Calibri"/>
              </a:rPr>
              <a:t>inform </a:t>
            </a:r>
            <a:r>
              <a:rPr sz="1200" dirty="0">
                <a:latin typeface="Calibri"/>
                <a:cs typeface="Calibri"/>
              </a:rPr>
              <a:t>us about the </a:t>
            </a: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nutrients  they </a:t>
            </a:r>
            <a:r>
              <a:rPr sz="1200" spc="-10" dirty="0">
                <a:latin typeface="Calibri"/>
                <a:cs typeface="Calibri"/>
              </a:rPr>
              <a:t>contain </a:t>
            </a:r>
            <a:r>
              <a:rPr sz="1200" dirty="0">
                <a:latin typeface="Calibri"/>
                <a:cs typeface="Calibri"/>
              </a:rPr>
              <a:t>and allow us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make </a:t>
            </a:r>
            <a:r>
              <a:rPr sz="1200" spc="-5" dirty="0">
                <a:latin typeface="Calibri"/>
                <a:cs typeface="Calibri"/>
              </a:rPr>
              <a:t>informed choices </a:t>
            </a:r>
            <a:r>
              <a:rPr sz="1200" dirty="0">
                <a:latin typeface="Calibri"/>
                <a:cs typeface="Calibri"/>
              </a:rPr>
              <a:t>about </a:t>
            </a:r>
            <a:r>
              <a:rPr sz="1200" spc="-10" dirty="0">
                <a:latin typeface="Calibri"/>
                <a:cs typeface="Calibri"/>
              </a:rPr>
              <a:t>what we  </a:t>
            </a:r>
            <a:r>
              <a:rPr sz="1200" spc="-5" dirty="0">
                <a:latin typeface="Calibri"/>
                <a:cs typeface="Calibri"/>
              </a:rPr>
              <a:t>are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eating.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5641" y="3646168"/>
            <a:ext cx="4281170" cy="3095625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Food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Tests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1440" marR="21399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There are some simple chemical tests that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carried </a:t>
            </a:r>
            <a:r>
              <a:rPr sz="1200" dirty="0">
                <a:latin typeface="Calibri"/>
                <a:cs typeface="Calibri"/>
              </a:rPr>
              <a:t>out, </a:t>
            </a:r>
            <a:r>
              <a:rPr sz="1200" spc="-5" dirty="0">
                <a:latin typeface="Calibri"/>
                <a:cs typeface="Calibri"/>
              </a:rPr>
              <a:t>to  see </a:t>
            </a:r>
            <a:r>
              <a:rPr sz="1200" spc="-10" dirty="0">
                <a:latin typeface="Calibri"/>
                <a:cs typeface="Calibri"/>
              </a:rPr>
              <a:t>what </a:t>
            </a:r>
            <a:r>
              <a:rPr sz="1200" spc="-5" dirty="0">
                <a:latin typeface="Calibri"/>
                <a:cs typeface="Calibri"/>
              </a:rPr>
              <a:t>food groups are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present.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Iodine</a:t>
            </a:r>
            <a:endParaRPr sz="12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If iodine is added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starch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turn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blue/black.</a:t>
            </a:r>
            <a:endParaRPr sz="12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Sugar</a:t>
            </a:r>
            <a:endParaRPr sz="1200">
              <a:latin typeface="Calibri"/>
              <a:cs typeface="Calibri"/>
            </a:endParaRPr>
          </a:p>
          <a:p>
            <a:pPr marL="91440" marR="25527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If Benedict's </a:t>
            </a:r>
            <a:r>
              <a:rPr sz="1200" spc="-5" dirty="0">
                <a:latin typeface="Calibri"/>
                <a:cs typeface="Calibri"/>
              </a:rPr>
              <a:t>solution </a:t>
            </a:r>
            <a:r>
              <a:rPr sz="1200" dirty="0">
                <a:latin typeface="Calibri"/>
                <a:cs typeface="Calibri"/>
              </a:rPr>
              <a:t>is added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sugar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heated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spc="-10" dirty="0">
                <a:latin typeface="Calibri"/>
                <a:cs typeface="Calibri"/>
              </a:rPr>
              <a:t>form 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10" dirty="0">
                <a:latin typeface="Calibri"/>
                <a:cs typeface="Calibri"/>
              </a:rPr>
              <a:t>orange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precipitate.</a:t>
            </a:r>
            <a:endParaRPr sz="12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200" b="1" spc="-20" dirty="0">
                <a:latin typeface="Calibri"/>
                <a:cs typeface="Calibri"/>
              </a:rPr>
              <a:t>Fat</a:t>
            </a:r>
            <a:endParaRPr sz="1200">
              <a:latin typeface="Calibri"/>
              <a:cs typeface="Calibri"/>
            </a:endParaRPr>
          </a:p>
          <a:p>
            <a:pPr marL="91440" marR="187325" algn="just">
              <a:lnSpc>
                <a:spcPct val="100000"/>
              </a:lnSpc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test for fat, </a:t>
            </a:r>
            <a:r>
              <a:rPr sz="1200" dirty="0">
                <a:latin typeface="Calibri"/>
                <a:cs typeface="Calibri"/>
              </a:rPr>
              <a:t>mix the </a:t>
            </a:r>
            <a:r>
              <a:rPr sz="1200" spc="-5" dirty="0">
                <a:latin typeface="Calibri"/>
                <a:cs typeface="Calibri"/>
              </a:rPr>
              <a:t>substance with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small amount of ethanol 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distilled </a:t>
            </a:r>
            <a:r>
              <a:rPr sz="1200" spc="-25" dirty="0">
                <a:latin typeface="Calibri"/>
                <a:cs typeface="Calibri"/>
              </a:rPr>
              <a:t>water, </a:t>
            </a:r>
            <a:r>
              <a:rPr sz="1200" dirty="0">
                <a:latin typeface="Calibri"/>
                <a:cs typeface="Calibri"/>
              </a:rPr>
              <a:t>if a </a:t>
            </a:r>
            <a:r>
              <a:rPr sz="1200" spc="-5" dirty="0">
                <a:latin typeface="Calibri"/>
                <a:cs typeface="Calibri"/>
              </a:rPr>
              <a:t>milky white </a:t>
            </a:r>
            <a:r>
              <a:rPr sz="1200" dirty="0">
                <a:latin typeface="Calibri"/>
                <a:cs typeface="Calibri"/>
              </a:rPr>
              <a:t>emulsion </a:t>
            </a:r>
            <a:r>
              <a:rPr sz="1200" spc="-5" dirty="0">
                <a:latin typeface="Calibri"/>
                <a:cs typeface="Calibri"/>
              </a:rPr>
              <a:t>appears, </a:t>
            </a:r>
            <a:r>
              <a:rPr sz="1200" dirty="0">
                <a:latin typeface="Calibri"/>
                <a:cs typeface="Calibri"/>
              </a:rPr>
              <a:t>then </a:t>
            </a:r>
            <a:r>
              <a:rPr sz="1200" spc="-15" dirty="0">
                <a:latin typeface="Calibri"/>
                <a:cs typeface="Calibri"/>
              </a:rPr>
              <a:t>fat </a:t>
            </a:r>
            <a:r>
              <a:rPr sz="1200" dirty="0">
                <a:latin typeface="Calibri"/>
                <a:cs typeface="Calibri"/>
              </a:rPr>
              <a:t>is  </a:t>
            </a:r>
            <a:r>
              <a:rPr sz="1200" spc="-5" dirty="0">
                <a:latin typeface="Calibri"/>
                <a:cs typeface="Calibri"/>
              </a:rPr>
              <a:t>present.</a:t>
            </a:r>
            <a:endParaRPr sz="12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Protein</a:t>
            </a:r>
            <a:endParaRPr sz="12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If </a:t>
            </a:r>
            <a:r>
              <a:rPr sz="1200" spc="-5" dirty="0">
                <a:latin typeface="Calibri"/>
                <a:cs typeface="Calibri"/>
              </a:rPr>
              <a:t>Biuret solution </a:t>
            </a:r>
            <a:r>
              <a:rPr sz="1200" dirty="0">
                <a:latin typeface="Calibri"/>
                <a:cs typeface="Calibri"/>
              </a:rPr>
              <a:t>is added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protein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turn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purple.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62244" y="1629155"/>
            <a:ext cx="2236369" cy="1684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6572" y="4462271"/>
            <a:ext cx="3203448" cy="213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4568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57" y="736676"/>
            <a:ext cx="4843780" cy="569387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90170" marR="749935">
              <a:lnSpc>
                <a:spcPct val="100000"/>
              </a:lnSpc>
              <a:spcBef>
                <a:spcPts val="600"/>
              </a:spcBef>
            </a:pPr>
            <a:r>
              <a:rPr spc="-35" dirty="0"/>
              <a:t>Year </a:t>
            </a:r>
            <a:r>
              <a:rPr spc="-110" dirty="0"/>
              <a:t>8 </a:t>
            </a:r>
            <a:r>
              <a:rPr spc="-80" dirty="0"/>
              <a:t>Biology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lang="en-GB" spc="95" dirty="0" smtClean="0"/>
              <a:t>Food and Digestion</a:t>
            </a:r>
            <a:endParaRPr spc="-1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97703" y="110236"/>
          <a:ext cx="3959225" cy="1022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3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Kilojoules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(kJ)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 unit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used to measure energy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foods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 marR="3200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fi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  Disease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933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 disease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caused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by the lack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specific  nutrient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3057" y="1413510"/>
            <a:ext cx="4841875" cy="5256530"/>
          </a:xfrm>
          <a:custGeom>
            <a:avLst/>
            <a:gdLst/>
            <a:ahLst/>
            <a:cxnLst/>
            <a:rect l="l" t="t" r="r" b="b"/>
            <a:pathLst>
              <a:path w="4841875" h="5256530">
                <a:moveTo>
                  <a:pt x="0" y="5256276"/>
                </a:moveTo>
                <a:lnTo>
                  <a:pt x="4841748" y="5256276"/>
                </a:lnTo>
                <a:lnTo>
                  <a:pt x="4841748" y="0"/>
                </a:lnTo>
                <a:lnTo>
                  <a:pt x="0" y="0"/>
                </a:lnTo>
                <a:lnTo>
                  <a:pt x="0" y="5256276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645" y="1436878"/>
            <a:ext cx="45739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Balanced diet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There are </a:t>
            </a:r>
            <a:r>
              <a:rPr sz="1200" dirty="0">
                <a:latin typeface="Calibri"/>
                <a:cs typeface="Calibri"/>
              </a:rPr>
              <a:t>7 </a:t>
            </a:r>
            <a:r>
              <a:rPr sz="1200" spc="-5" dirty="0">
                <a:latin typeface="Calibri"/>
                <a:cs typeface="Calibri"/>
              </a:rPr>
              <a:t>major food groups, </a:t>
            </a:r>
            <a:r>
              <a:rPr sz="1200" dirty="0">
                <a:latin typeface="Calibri"/>
                <a:cs typeface="Calibri"/>
              </a:rPr>
              <a:t>a balanced </a:t>
            </a:r>
            <a:r>
              <a:rPr sz="1200" spc="-5" dirty="0">
                <a:latin typeface="Calibri"/>
                <a:cs typeface="Calibri"/>
              </a:rPr>
              <a:t>diet will </a:t>
            </a:r>
            <a:r>
              <a:rPr sz="1200" spc="-10" dirty="0">
                <a:latin typeface="Calibri"/>
                <a:cs typeface="Calibri"/>
              </a:rPr>
              <a:t>contain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correct  </a:t>
            </a:r>
            <a:r>
              <a:rPr sz="1200" spc="-5" dirty="0">
                <a:latin typeface="Calibri"/>
                <a:cs typeface="Calibri"/>
              </a:rPr>
              <a:t>amounts of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these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person’s </a:t>
            </a:r>
            <a:r>
              <a:rPr sz="1200" spc="-5" dirty="0">
                <a:latin typeface="Calibri"/>
                <a:cs typeface="Calibri"/>
              </a:rPr>
              <a:t>needs, </a:t>
            </a:r>
            <a:r>
              <a:rPr sz="1200" dirty="0">
                <a:latin typeface="Calibri"/>
                <a:cs typeface="Calibri"/>
              </a:rPr>
              <a:t>e.g. </a:t>
            </a:r>
            <a:r>
              <a:rPr sz="1200" spc="-5" dirty="0">
                <a:latin typeface="Calibri"/>
                <a:cs typeface="Calibri"/>
              </a:rPr>
              <a:t>someone who does </a:t>
            </a:r>
            <a:r>
              <a:rPr sz="1200" dirty="0">
                <a:latin typeface="Calibri"/>
                <a:cs typeface="Calibri"/>
              </a:rPr>
              <a:t>a  lot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exercise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need a lot </a:t>
            </a:r>
            <a:r>
              <a:rPr sz="1200" spc="-5" dirty="0">
                <a:latin typeface="Calibri"/>
                <a:cs typeface="Calibri"/>
              </a:rPr>
              <a:t>more </a:t>
            </a:r>
            <a:r>
              <a:rPr sz="1200" spc="-10" dirty="0">
                <a:latin typeface="Calibri"/>
                <a:cs typeface="Calibri"/>
              </a:rPr>
              <a:t>carbohydrate </a:t>
            </a:r>
            <a:r>
              <a:rPr sz="1200" dirty="0">
                <a:latin typeface="Calibri"/>
                <a:cs typeface="Calibri"/>
              </a:rPr>
              <a:t>than </a:t>
            </a:r>
            <a:r>
              <a:rPr sz="1200" spc="-5" dirty="0">
                <a:latin typeface="Calibri"/>
                <a:cs typeface="Calibri"/>
              </a:rPr>
              <a:t>someone who does  </a:t>
            </a:r>
            <a:r>
              <a:rPr sz="1200" dirty="0">
                <a:latin typeface="Calibri"/>
                <a:cs typeface="Calibri"/>
              </a:rPr>
              <a:t>not. The </a:t>
            </a:r>
            <a:r>
              <a:rPr sz="1200" spc="-5" dirty="0">
                <a:latin typeface="Calibri"/>
                <a:cs typeface="Calibri"/>
              </a:rPr>
              <a:t>seven food groups are summarised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below: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5615" y="2573401"/>
          <a:ext cx="4740909" cy="3945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Food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Group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Example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Function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Protein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946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Fish,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meat,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dairy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For growth and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repair.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Fat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Butter,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oils,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nuts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95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provide energy.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Fat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provides a long term  store of energy. It also provides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insulation</a:t>
                      </a:r>
                      <a:r>
                        <a:rPr sz="110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  the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body.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Carbohydrate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695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Bread,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pasta,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sugar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energy.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Fibre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514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Veg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eta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les,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Bran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help food move through the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gut.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Minerals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Dairy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(calcium)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086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Required in small amounts to remain  healthy,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example calcium is crucial</a:t>
                      </a:r>
                      <a:r>
                        <a:rPr sz="1100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healthy teeth and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bones.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9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Vitamins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65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Oranges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(vitamin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C),  Carrots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(vitamin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847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Required in small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amounts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 remain  healthy,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example vitamin D is needed</a:t>
                      </a:r>
                      <a:r>
                        <a:rPr sz="11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  keep teeth and bones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healthy.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Water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4955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Water,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fruit  juice,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milk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438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Needed to form the cytoplasm of the cells  and other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fluids.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5004053" y="1244346"/>
            <a:ext cx="3961129" cy="5425440"/>
          </a:xfrm>
          <a:custGeom>
            <a:avLst/>
            <a:gdLst/>
            <a:ahLst/>
            <a:cxnLst/>
            <a:rect l="l" t="t" r="r" b="b"/>
            <a:pathLst>
              <a:path w="3961129" h="5425440">
                <a:moveTo>
                  <a:pt x="0" y="5425440"/>
                </a:moveTo>
                <a:lnTo>
                  <a:pt x="3960876" y="5425440"/>
                </a:lnTo>
                <a:lnTo>
                  <a:pt x="3960876" y="0"/>
                </a:lnTo>
                <a:lnTo>
                  <a:pt x="0" y="0"/>
                </a:lnTo>
                <a:lnTo>
                  <a:pt x="0" y="5425440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83555" y="1268348"/>
            <a:ext cx="3764279" cy="533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Malnutrition</a:t>
            </a:r>
            <a:endParaRPr sz="1200">
              <a:latin typeface="Calibri"/>
              <a:cs typeface="Calibri"/>
            </a:endParaRPr>
          </a:p>
          <a:p>
            <a:pPr marL="12700" marR="1651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If a </a:t>
            </a:r>
            <a:r>
              <a:rPr sz="1200" spc="-5" dirty="0">
                <a:latin typeface="Calibri"/>
                <a:cs typeface="Calibri"/>
              </a:rPr>
              <a:t>person </a:t>
            </a:r>
            <a:r>
              <a:rPr sz="1200" dirty="0">
                <a:latin typeface="Calibri"/>
                <a:cs typeface="Calibri"/>
              </a:rPr>
              <a:t>has an </a:t>
            </a:r>
            <a:r>
              <a:rPr sz="1200" spc="-5" dirty="0">
                <a:latin typeface="Calibri"/>
                <a:cs typeface="Calibri"/>
              </a:rPr>
              <a:t>unbalanced diet they are said to </a:t>
            </a:r>
            <a:r>
              <a:rPr sz="1200" dirty="0">
                <a:latin typeface="Calibri"/>
                <a:cs typeface="Calibri"/>
              </a:rPr>
              <a:t>be  malnourished. This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lead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people </a:t>
            </a:r>
            <a:r>
              <a:rPr sz="1200" spc="-5" dirty="0">
                <a:latin typeface="Calibri"/>
                <a:cs typeface="Calibri"/>
              </a:rPr>
              <a:t>becoming overweight  or underweight or having deficiency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diseases.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Obesity</a:t>
            </a:r>
            <a:endParaRPr sz="1200">
              <a:latin typeface="Calibri"/>
              <a:cs typeface="Calibri"/>
            </a:endParaRPr>
          </a:p>
          <a:p>
            <a:pPr marL="12700" marR="9525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If a </a:t>
            </a:r>
            <a:r>
              <a:rPr sz="1200" spc="-5" dirty="0">
                <a:latin typeface="Calibri"/>
                <a:cs typeface="Calibri"/>
              </a:rPr>
              <a:t>person eats too </a:t>
            </a:r>
            <a:r>
              <a:rPr sz="1200" dirty="0">
                <a:latin typeface="Calibri"/>
                <a:cs typeface="Calibri"/>
              </a:rPr>
              <a:t>much </a:t>
            </a:r>
            <a:r>
              <a:rPr sz="1200" spc="-5" dirty="0">
                <a:latin typeface="Calibri"/>
                <a:cs typeface="Calibri"/>
              </a:rPr>
              <a:t>food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does not </a:t>
            </a:r>
            <a:r>
              <a:rPr sz="1200" dirty="0">
                <a:latin typeface="Calibri"/>
                <a:cs typeface="Calibri"/>
              </a:rPr>
              <a:t>do enough  </a:t>
            </a:r>
            <a:r>
              <a:rPr sz="1200" spc="-10" dirty="0">
                <a:latin typeface="Calibri"/>
                <a:cs typeface="Calibri"/>
              </a:rPr>
              <a:t>exercise </a:t>
            </a:r>
            <a:r>
              <a:rPr sz="1200" spc="-5" dirty="0">
                <a:latin typeface="Calibri"/>
                <a:cs typeface="Calibri"/>
              </a:rPr>
              <a:t>they will </a:t>
            </a:r>
            <a:r>
              <a:rPr sz="1200" spc="-10" dirty="0">
                <a:latin typeface="Calibri"/>
                <a:cs typeface="Calibri"/>
              </a:rPr>
              <a:t>gain </a:t>
            </a:r>
            <a:r>
              <a:rPr sz="1200" spc="-5" dirty="0">
                <a:latin typeface="Calibri"/>
                <a:cs typeface="Calibri"/>
              </a:rPr>
              <a:t>weight. </a:t>
            </a:r>
            <a:r>
              <a:rPr sz="1200" dirty="0">
                <a:latin typeface="Calibri"/>
                <a:cs typeface="Calibri"/>
              </a:rPr>
              <a:t>If </a:t>
            </a:r>
            <a:r>
              <a:rPr sz="1200" spc="-5" dirty="0">
                <a:latin typeface="Calibri"/>
                <a:cs typeface="Calibri"/>
              </a:rPr>
              <a:t>someone becomes very  overweight they are said to </a:t>
            </a:r>
            <a:r>
              <a:rPr sz="1200" dirty="0">
                <a:latin typeface="Calibri"/>
                <a:cs typeface="Calibri"/>
              </a:rPr>
              <a:t>be obese. </a:t>
            </a:r>
            <a:r>
              <a:rPr sz="1200" spc="-5" dirty="0">
                <a:latin typeface="Calibri"/>
                <a:cs typeface="Calibri"/>
              </a:rPr>
              <a:t>Obese </a:t>
            </a:r>
            <a:r>
              <a:rPr sz="1200" dirty="0">
                <a:latin typeface="Calibri"/>
                <a:cs typeface="Calibri"/>
              </a:rPr>
              <a:t>people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a  higher risk </a:t>
            </a:r>
            <a:r>
              <a:rPr sz="1200" spc="-5" dirty="0">
                <a:latin typeface="Calibri"/>
                <a:cs typeface="Calibri"/>
              </a:rPr>
              <a:t>of certain conditions such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as: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Diabetes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Heart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disease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Arthritis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Starvation</a:t>
            </a:r>
            <a:endParaRPr sz="1200">
              <a:latin typeface="Calibri"/>
              <a:cs typeface="Calibri"/>
            </a:endParaRPr>
          </a:p>
          <a:p>
            <a:pPr marL="12700" marR="5969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If a </a:t>
            </a:r>
            <a:r>
              <a:rPr sz="1200" spc="-5" dirty="0">
                <a:latin typeface="Calibri"/>
                <a:cs typeface="Calibri"/>
              </a:rPr>
              <a:t>person does not eat </a:t>
            </a:r>
            <a:r>
              <a:rPr sz="1200" dirty="0">
                <a:latin typeface="Calibri"/>
                <a:cs typeface="Calibri"/>
              </a:rPr>
              <a:t>enough </a:t>
            </a:r>
            <a:r>
              <a:rPr sz="1200" spc="-5" dirty="0">
                <a:latin typeface="Calibri"/>
                <a:cs typeface="Calibri"/>
              </a:rPr>
              <a:t>food they will they will </a:t>
            </a:r>
            <a:r>
              <a:rPr sz="1200" dirty="0">
                <a:latin typeface="Calibri"/>
                <a:cs typeface="Calibri"/>
              </a:rPr>
              <a:t>lose  </a:t>
            </a:r>
            <a:r>
              <a:rPr sz="1200" spc="-5" dirty="0">
                <a:latin typeface="Calibri"/>
                <a:cs typeface="Calibri"/>
              </a:rPr>
              <a:t>weight.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extreme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lead </a:t>
            </a:r>
            <a:r>
              <a:rPr sz="1200" spc="-5" dirty="0">
                <a:latin typeface="Calibri"/>
                <a:cs typeface="Calibri"/>
              </a:rPr>
              <a:t>to starvation. </a:t>
            </a:r>
            <a:r>
              <a:rPr sz="1200" spc="-15" dirty="0">
                <a:latin typeface="Calibri"/>
                <a:cs typeface="Calibri"/>
              </a:rPr>
              <a:t>Very  </a:t>
            </a:r>
            <a:r>
              <a:rPr sz="1200" spc="-5" dirty="0">
                <a:latin typeface="Calibri"/>
                <a:cs typeface="Calibri"/>
              </a:rPr>
              <a:t>underweight </a:t>
            </a:r>
            <a:r>
              <a:rPr sz="1200" dirty="0">
                <a:latin typeface="Calibri"/>
                <a:cs typeface="Calibri"/>
              </a:rPr>
              <a:t>people </a:t>
            </a:r>
            <a:r>
              <a:rPr sz="1200" spc="-5" dirty="0">
                <a:latin typeface="Calibri"/>
                <a:cs typeface="Calibri"/>
              </a:rPr>
              <a:t>are more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dirty="0">
                <a:latin typeface="Calibri"/>
                <a:cs typeface="Calibri"/>
              </a:rPr>
              <a:t>risk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having: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weakened </a:t>
            </a:r>
            <a:r>
              <a:rPr sz="1200" dirty="0">
                <a:latin typeface="Calibri"/>
                <a:cs typeface="Calibri"/>
              </a:rPr>
              <a:t>immune </a:t>
            </a:r>
            <a:r>
              <a:rPr sz="1200" spc="-15" dirty="0">
                <a:latin typeface="Calibri"/>
                <a:cs typeface="Calibri"/>
              </a:rPr>
              <a:t>system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Fragile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bones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Fertility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problems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Calibri"/>
                <a:cs typeface="Calibri"/>
              </a:rPr>
              <a:t>Deficiency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Diseases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Deficiency </a:t>
            </a:r>
            <a:r>
              <a:rPr sz="1200" dirty="0">
                <a:latin typeface="Calibri"/>
                <a:cs typeface="Calibri"/>
              </a:rPr>
              <a:t>diseases </a:t>
            </a:r>
            <a:r>
              <a:rPr sz="1200" spc="-5" dirty="0">
                <a:latin typeface="Calibri"/>
                <a:cs typeface="Calibri"/>
              </a:rPr>
              <a:t>are when </a:t>
            </a:r>
            <a:r>
              <a:rPr sz="1200" dirty="0">
                <a:latin typeface="Calibri"/>
                <a:cs typeface="Calibri"/>
              </a:rPr>
              <a:t>the body </a:t>
            </a:r>
            <a:r>
              <a:rPr sz="1200" spc="-5" dirty="0">
                <a:latin typeface="Calibri"/>
                <a:cs typeface="Calibri"/>
              </a:rPr>
              <a:t>does not </a:t>
            </a:r>
            <a:r>
              <a:rPr sz="1200" spc="-10" dirty="0">
                <a:latin typeface="Calibri"/>
                <a:cs typeface="Calibri"/>
              </a:rPr>
              <a:t>get </a:t>
            </a:r>
            <a:r>
              <a:rPr sz="1200" dirty="0">
                <a:latin typeface="Calibri"/>
                <a:cs typeface="Calibri"/>
              </a:rPr>
              <a:t>enough 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certain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nutrient.</a:t>
            </a:r>
            <a:endParaRPr sz="1200">
              <a:latin typeface="Calibri"/>
              <a:cs typeface="Calibri"/>
            </a:endParaRPr>
          </a:p>
          <a:p>
            <a:pPr marL="184785" marR="15875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A lack </a:t>
            </a:r>
            <a:r>
              <a:rPr sz="1200" spc="-5" dirty="0">
                <a:latin typeface="Calibri"/>
                <a:cs typeface="Calibri"/>
              </a:rPr>
              <a:t>of vitamin </a:t>
            </a:r>
            <a:r>
              <a:rPr sz="1200" dirty="0">
                <a:latin typeface="Calibri"/>
                <a:cs typeface="Calibri"/>
              </a:rPr>
              <a:t>C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lead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scurvy </a:t>
            </a:r>
            <a:r>
              <a:rPr sz="1200" spc="-5" dirty="0">
                <a:latin typeface="Calibri"/>
                <a:cs typeface="Calibri"/>
              </a:rPr>
              <a:t>which </a:t>
            </a:r>
            <a:r>
              <a:rPr sz="1200" spc="-10" dirty="0">
                <a:latin typeface="Calibri"/>
                <a:cs typeface="Calibri"/>
              </a:rPr>
              <a:t>affects </a:t>
            </a:r>
            <a:r>
              <a:rPr sz="1200" dirty="0">
                <a:latin typeface="Calibri"/>
                <a:cs typeface="Calibri"/>
              </a:rPr>
              <a:t>the  gums.</a:t>
            </a:r>
            <a:endParaRPr sz="1200">
              <a:latin typeface="Calibri"/>
              <a:cs typeface="Calibri"/>
            </a:endParaRPr>
          </a:p>
          <a:p>
            <a:pPr marL="184785" marR="17399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A lack </a:t>
            </a:r>
            <a:r>
              <a:rPr sz="1200" spc="-5" dirty="0">
                <a:latin typeface="Calibri"/>
                <a:cs typeface="Calibri"/>
              </a:rPr>
              <a:t>of vitamin </a:t>
            </a:r>
            <a:r>
              <a:rPr sz="1200" dirty="0">
                <a:latin typeface="Calibri"/>
                <a:cs typeface="Calibri"/>
              </a:rPr>
              <a:t>D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lead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rickets </a:t>
            </a:r>
            <a:r>
              <a:rPr sz="1200" spc="-5" dirty="0">
                <a:latin typeface="Calibri"/>
                <a:cs typeface="Calibri"/>
              </a:rPr>
              <a:t>which </a:t>
            </a:r>
            <a:r>
              <a:rPr sz="1200" spc="-10" dirty="0">
                <a:latin typeface="Calibri"/>
                <a:cs typeface="Calibri"/>
              </a:rPr>
              <a:t>affects </a:t>
            </a:r>
            <a:r>
              <a:rPr sz="1200" dirty="0">
                <a:latin typeface="Calibri"/>
                <a:cs typeface="Calibri"/>
              </a:rPr>
              <a:t>the  bones.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486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634" y="1410461"/>
            <a:ext cx="4785360" cy="536448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Mixtures</a:t>
            </a:r>
            <a:endParaRPr sz="1200">
              <a:latin typeface="Calibri"/>
              <a:cs typeface="Calibri"/>
            </a:endParaRPr>
          </a:p>
          <a:p>
            <a:pPr marL="90170" marR="63944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mixture contains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dirty="0">
                <a:latin typeface="Calibri"/>
                <a:cs typeface="Calibri"/>
              </a:rPr>
              <a:t>elements </a:t>
            </a:r>
            <a:r>
              <a:rPr sz="1200" spc="-5" dirty="0">
                <a:latin typeface="Calibri"/>
                <a:cs typeface="Calibri"/>
              </a:rPr>
              <a:t>or compounds that are not  chemically joined to each </a:t>
            </a:r>
            <a:r>
              <a:rPr sz="1200" spc="-20" dirty="0">
                <a:latin typeface="Calibri"/>
                <a:cs typeface="Calibri"/>
              </a:rPr>
              <a:t>other. </a:t>
            </a:r>
            <a:r>
              <a:rPr sz="1200" spc="-5" dirty="0">
                <a:latin typeface="Calibri"/>
                <a:cs typeface="Calibri"/>
              </a:rPr>
              <a:t>There are three </a:t>
            </a:r>
            <a:r>
              <a:rPr sz="1200" dirty="0">
                <a:latin typeface="Calibri"/>
                <a:cs typeface="Calibri"/>
              </a:rPr>
              <a:t>types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mixture: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31877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9405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mixture of</a:t>
            </a:r>
            <a:r>
              <a:rPr sz="1200" dirty="0">
                <a:latin typeface="Calibri"/>
                <a:cs typeface="Calibri"/>
              </a:rPr>
              <a:t> elements: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318770" indent="-228600">
              <a:lnSpc>
                <a:spcPct val="100000"/>
              </a:lnSpc>
              <a:buAutoNum type="arabicPeriod"/>
              <a:tabLst>
                <a:tab pos="319405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mixture of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compounds: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318770" indent="-228600">
              <a:lnSpc>
                <a:spcPct val="100000"/>
              </a:lnSpc>
              <a:buAutoNum type="arabicPeriod"/>
              <a:tabLst>
                <a:tab pos="319405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mixture of </a:t>
            </a:r>
            <a:r>
              <a:rPr sz="1200" dirty="0">
                <a:latin typeface="Calibri"/>
                <a:cs typeface="Calibri"/>
              </a:rPr>
              <a:t>elements 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compounds: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Mixtures </a:t>
            </a:r>
            <a:r>
              <a:rPr sz="1200" spc="-10" dirty="0">
                <a:latin typeface="Calibri"/>
                <a:cs typeface="Calibri"/>
              </a:rPr>
              <a:t>contain </a:t>
            </a:r>
            <a:r>
              <a:rPr sz="1200" spc="-5" dirty="0">
                <a:latin typeface="Calibri"/>
                <a:cs typeface="Calibri"/>
              </a:rPr>
              <a:t>more </a:t>
            </a:r>
            <a:r>
              <a:rPr sz="1200" dirty="0">
                <a:latin typeface="Calibri"/>
                <a:cs typeface="Calibri"/>
              </a:rPr>
              <a:t>than one </a:t>
            </a:r>
            <a:r>
              <a:rPr sz="1200" spc="-5" dirty="0">
                <a:latin typeface="Calibri"/>
                <a:cs typeface="Calibri"/>
              </a:rPr>
              <a:t>substance, so they are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impure.</a:t>
            </a:r>
            <a:endParaRPr sz="1200">
              <a:latin typeface="Calibri"/>
              <a:cs typeface="Calibri"/>
            </a:endParaRPr>
          </a:p>
          <a:p>
            <a:pPr marL="262255" marR="513080" indent="-172085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Mixtures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easily </a:t>
            </a:r>
            <a:r>
              <a:rPr sz="1200" spc="-10" dirty="0">
                <a:latin typeface="Calibri"/>
                <a:cs typeface="Calibri"/>
              </a:rPr>
              <a:t>separated </a:t>
            </a:r>
            <a:r>
              <a:rPr sz="1200" spc="-5" dirty="0">
                <a:latin typeface="Calibri"/>
                <a:cs typeface="Calibri"/>
              </a:rPr>
              <a:t>because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substances are not  </a:t>
            </a:r>
            <a:r>
              <a:rPr sz="1200" dirty="0">
                <a:latin typeface="Calibri"/>
                <a:cs typeface="Calibri"/>
              </a:rPr>
              <a:t>bonded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together.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634" y="744948"/>
            <a:ext cx="4785360" cy="568104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455930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30" dirty="0"/>
              <a:t>7 </a:t>
            </a:r>
            <a:r>
              <a:rPr spc="-80" dirty="0"/>
              <a:t>Chemistry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65" dirty="0" smtClean="0"/>
              <a:t>Separation</a:t>
            </a:r>
            <a:endParaRPr spc="-65" dirty="0"/>
          </a:p>
        </p:txBody>
      </p:sp>
      <p:sp>
        <p:nvSpPr>
          <p:cNvPr id="5" name="object 5"/>
          <p:cNvSpPr/>
          <p:nvPr/>
        </p:nvSpPr>
        <p:spPr>
          <a:xfrm>
            <a:off x="1918933" y="2421635"/>
            <a:ext cx="1284514" cy="880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8048" y="3723235"/>
            <a:ext cx="1263282" cy="92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8048" y="5026612"/>
            <a:ext cx="1284514" cy="8936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26914" y="3181350"/>
            <a:ext cx="3973195" cy="359410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26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Solutions</a:t>
            </a:r>
            <a:endParaRPr sz="1200">
              <a:latin typeface="Calibri"/>
              <a:cs typeface="Calibri"/>
            </a:endParaRPr>
          </a:p>
          <a:p>
            <a:pPr marL="252095" indent="-172085">
              <a:lnSpc>
                <a:spcPct val="100000"/>
              </a:lnSpc>
              <a:buFont typeface="Arial"/>
              <a:buChar char="•"/>
              <a:tabLst>
                <a:tab pos="252729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solution </a:t>
            </a:r>
            <a:r>
              <a:rPr sz="1200" dirty="0">
                <a:latin typeface="Calibri"/>
                <a:cs typeface="Calibri"/>
              </a:rPr>
              <a:t>is made up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a liquid in </a:t>
            </a:r>
            <a:r>
              <a:rPr sz="1200" spc="-5" dirty="0">
                <a:latin typeface="Calibri"/>
                <a:cs typeface="Calibri"/>
              </a:rPr>
              <a:t>which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substance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endParaRPr sz="1200">
              <a:latin typeface="Calibri"/>
              <a:cs typeface="Calibri"/>
            </a:endParaRPr>
          </a:p>
          <a:p>
            <a:pPr marL="25209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dissolved.</a:t>
            </a:r>
            <a:endParaRPr sz="1200">
              <a:latin typeface="Calibri"/>
              <a:cs typeface="Calibri"/>
            </a:endParaRPr>
          </a:p>
          <a:p>
            <a:pPr marL="252095" marR="347980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52729" algn="l"/>
              </a:tabLst>
            </a:pPr>
            <a:r>
              <a:rPr sz="1200" dirty="0">
                <a:latin typeface="Calibri"/>
                <a:cs typeface="Calibri"/>
              </a:rPr>
              <a:t>The liquid part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solution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called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solvent </a:t>
            </a:r>
            <a:r>
              <a:rPr sz="1200" dirty="0">
                <a:latin typeface="Calibri"/>
                <a:cs typeface="Calibri"/>
              </a:rPr>
              <a:t>e.g.  </a:t>
            </a:r>
            <a:r>
              <a:rPr sz="1200" spc="-10" dirty="0"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  <a:p>
            <a:pPr marL="252095" marR="156210" indent="-172085">
              <a:lnSpc>
                <a:spcPct val="100000"/>
              </a:lnSpc>
              <a:buFont typeface="Arial"/>
              <a:buChar char="•"/>
              <a:tabLst>
                <a:tab pos="252729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substance that </a:t>
            </a:r>
            <a:r>
              <a:rPr sz="1200" dirty="0">
                <a:latin typeface="Calibri"/>
                <a:cs typeface="Calibri"/>
              </a:rPr>
              <a:t>has </a:t>
            </a:r>
            <a:r>
              <a:rPr sz="1200" spc="-5" dirty="0">
                <a:latin typeface="Calibri"/>
                <a:cs typeface="Calibri"/>
              </a:rPr>
              <a:t>dissolved into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solvent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called 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solute </a:t>
            </a:r>
            <a:r>
              <a:rPr sz="1200" dirty="0">
                <a:latin typeface="Calibri"/>
                <a:cs typeface="Calibri"/>
              </a:rPr>
              <a:t>e.g.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salt</a:t>
            </a:r>
            <a:endParaRPr sz="1200">
              <a:latin typeface="Calibri"/>
              <a:cs typeface="Calibri"/>
            </a:endParaRPr>
          </a:p>
          <a:p>
            <a:pPr marL="252095" marR="264160" indent="-172085">
              <a:lnSpc>
                <a:spcPct val="100000"/>
              </a:lnSpc>
              <a:buFont typeface="Arial"/>
              <a:buChar char="•"/>
              <a:tabLst>
                <a:tab pos="252729" algn="l"/>
              </a:tabLst>
            </a:pPr>
            <a:r>
              <a:rPr sz="1200" dirty="0">
                <a:latin typeface="Calibri"/>
                <a:cs typeface="Calibri"/>
              </a:rPr>
              <a:t>When the </a:t>
            </a:r>
            <a:r>
              <a:rPr sz="1200" spc="-5" dirty="0">
                <a:latin typeface="Calibri"/>
                <a:cs typeface="Calibri"/>
              </a:rPr>
              <a:t>solute dissolves into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solvent,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b="1" dirty="0">
                <a:latin typeface="Calibri"/>
                <a:cs typeface="Calibri"/>
              </a:rPr>
              <a:t>solution </a:t>
            </a:r>
            <a:r>
              <a:rPr sz="1200" dirty="0">
                <a:latin typeface="Calibri"/>
                <a:cs typeface="Calibri"/>
              </a:rPr>
              <a:t>is  made e.g. </a:t>
            </a:r>
            <a:r>
              <a:rPr sz="1200" spc="-5" dirty="0">
                <a:latin typeface="Calibri"/>
                <a:cs typeface="Calibri"/>
              </a:rPr>
              <a:t>salt </a:t>
            </a:r>
            <a:r>
              <a:rPr sz="1200" spc="-10" dirty="0"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  <a:p>
            <a:pPr marL="252095" indent="-172085">
              <a:lnSpc>
                <a:spcPct val="100000"/>
              </a:lnSpc>
              <a:buFont typeface="Arial"/>
              <a:buChar char="•"/>
              <a:tabLst>
                <a:tab pos="252729" algn="l"/>
              </a:tabLst>
            </a:pPr>
            <a:r>
              <a:rPr sz="1200" spc="-5" dirty="0">
                <a:latin typeface="Calibri"/>
                <a:cs typeface="Calibri"/>
              </a:rPr>
              <a:t>Salt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described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b="1" dirty="0">
                <a:latin typeface="Calibri"/>
                <a:cs typeface="Calibri"/>
              </a:rPr>
              <a:t>soluble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because</a:t>
            </a:r>
            <a:endParaRPr sz="1200">
              <a:latin typeface="Calibri"/>
              <a:cs typeface="Calibri"/>
            </a:endParaRPr>
          </a:p>
          <a:p>
            <a:pPr marL="28892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dissolves into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solvent</a:t>
            </a:r>
            <a:endParaRPr sz="1200">
              <a:latin typeface="Calibri"/>
              <a:cs typeface="Calibri"/>
            </a:endParaRPr>
          </a:p>
          <a:p>
            <a:pPr marL="255270" marR="1659889" indent="-175260">
              <a:lnSpc>
                <a:spcPct val="100000"/>
              </a:lnSpc>
              <a:buFont typeface="Arial"/>
              <a:buChar char="•"/>
              <a:tabLst>
                <a:tab pos="252729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substance that will not dissolve  into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solvent </a:t>
            </a:r>
            <a:r>
              <a:rPr sz="1200" dirty="0">
                <a:latin typeface="Calibri"/>
                <a:cs typeface="Calibri"/>
              </a:rPr>
              <a:t>is described as  </a:t>
            </a:r>
            <a:r>
              <a:rPr sz="1200" b="1" dirty="0">
                <a:latin typeface="Calibri"/>
                <a:cs typeface="Calibri"/>
              </a:rPr>
              <a:t>insoluble </a:t>
            </a:r>
            <a:r>
              <a:rPr sz="1200" dirty="0">
                <a:latin typeface="Calibri"/>
                <a:cs typeface="Calibri"/>
              </a:rPr>
              <a:t>e.g. </a:t>
            </a:r>
            <a:r>
              <a:rPr sz="1200" spc="-5" dirty="0">
                <a:latin typeface="Calibri"/>
                <a:cs typeface="Calibri"/>
              </a:rPr>
              <a:t>sand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020183" y="100838"/>
          <a:ext cx="3982720" cy="29617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9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Mixture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451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substance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made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different  elements or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compounds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 are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not  chemically bonded to each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other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Solute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374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substance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 dissolves into</a:t>
                      </a:r>
                      <a:r>
                        <a:rPr sz="11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 solvent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Solvent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liquid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 the solute dissolves</a:t>
                      </a:r>
                      <a:r>
                        <a:rPr sz="11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Solution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solute dissolved in the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solvent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Solubility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How easily 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substance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dissolves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Soluble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substance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dissolves into a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solvent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5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Insoluble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530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substance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does not dissolve into</a:t>
                      </a:r>
                      <a:r>
                        <a:rPr sz="1100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  solvent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7464552" y="5196840"/>
            <a:ext cx="1499616" cy="1490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38" y="905311"/>
            <a:ext cx="3816350" cy="536685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89535" marR="282575">
              <a:lnSpc>
                <a:spcPct val="100000"/>
              </a:lnSpc>
              <a:spcBef>
                <a:spcPts val="825"/>
              </a:spcBef>
            </a:pP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sz="1400" b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 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Biology 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Knowledge </a:t>
            </a:r>
            <a:r>
              <a:rPr sz="1400" b="1" u="sng" spc="-5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4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8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400" b="1" u="sng" spc="-6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Digestion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4513" y="1550416"/>
          <a:ext cx="3812540" cy="2574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Symbiotic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2292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Where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both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organisms benefit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each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other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 marR="2908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System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25907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organ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system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breaks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down food  into small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molecules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 marR="1428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Mecha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Digestion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2419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large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pieces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food are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broken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down into smaller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(e.g.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chewing)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 marR="2730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Chemical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1930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food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broken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down into small  soluble chemicals, enzymes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help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Enzymes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1892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Protein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molecules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that speed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chemical  reactions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2013" y="4295394"/>
            <a:ext cx="3813175" cy="223139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Bacteria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0170" marR="40957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The human </a:t>
            </a:r>
            <a:r>
              <a:rPr sz="1200" spc="-5" dirty="0">
                <a:latin typeface="Calibri"/>
                <a:cs typeface="Calibri"/>
              </a:rPr>
              <a:t>digestive </a:t>
            </a:r>
            <a:r>
              <a:rPr sz="1200" spc="-15" dirty="0">
                <a:latin typeface="Calibri"/>
                <a:cs typeface="Calibri"/>
              </a:rPr>
              <a:t>system </a:t>
            </a:r>
            <a:r>
              <a:rPr sz="1200" spc="-5" dirty="0">
                <a:latin typeface="Calibri"/>
                <a:cs typeface="Calibri"/>
              </a:rPr>
              <a:t>contains many symbiotic  bacteria that </a:t>
            </a:r>
            <a:r>
              <a:rPr sz="1200" spc="-10" dirty="0">
                <a:latin typeface="Calibri"/>
                <a:cs typeface="Calibri"/>
              </a:rPr>
              <a:t>play </a:t>
            </a:r>
            <a:r>
              <a:rPr sz="1200" spc="-5" dirty="0">
                <a:latin typeface="Calibri"/>
                <a:cs typeface="Calibri"/>
              </a:rPr>
              <a:t>important </a:t>
            </a:r>
            <a:r>
              <a:rPr sz="1200" spc="-10" dirty="0">
                <a:latin typeface="Calibri"/>
                <a:cs typeface="Calibri"/>
              </a:rPr>
              <a:t>roles for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example:</a:t>
            </a:r>
            <a:endParaRPr sz="1200">
              <a:latin typeface="Calibri"/>
              <a:cs typeface="Calibri"/>
            </a:endParaRPr>
          </a:p>
          <a:p>
            <a:pPr marL="318770" marR="316865" indent="-228600">
              <a:lnSpc>
                <a:spcPct val="100000"/>
              </a:lnSpc>
              <a:buAutoNum type="arabicPeriod"/>
              <a:tabLst>
                <a:tab pos="319405" algn="l"/>
              </a:tabLst>
            </a:pPr>
            <a:r>
              <a:rPr sz="1200" spc="-5" dirty="0">
                <a:latin typeface="Calibri"/>
                <a:cs typeface="Calibri"/>
              </a:rPr>
              <a:t>They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digest certain </a:t>
            </a:r>
            <a:r>
              <a:rPr sz="1200" spc="-10" dirty="0">
                <a:latin typeface="Calibri"/>
                <a:cs typeface="Calibri"/>
              </a:rPr>
              <a:t>carbohydrates </a:t>
            </a:r>
            <a:r>
              <a:rPr sz="1200" spc="-5" dirty="0">
                <a:latin typeface="Calibri"/>
                <a:cs typeface="Calibri"/>
              </a:rPr>
              <a:t>that </a:t>
            </a:r>
            <a:r>
              <a:rPr sz="1200" dirty="0">
                <a:latin typeface="Calibri"/>
                <a:cs typeface="Calibri"/>
              </a:rPr>
              <a:t>our </a:t>
            </a:r>
            <a:r>
              <a:rPr sz="1200" spc="-5" dirty="0">
                <a:latin typeface="Calibri"/>
                <a:cs typeface="Calibri"/>
              </a:rPr>
              <a:t>own  enzymes cannot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digest</a:t>
            </a:r>
            <a:endParaRPr sz="1200">
              <a:latin typeface="Calibri"/>
              <a:cs typeface="Calibri"/>
            </a:endParaRPr>
          </a:p>
          <a:p>
            <a:pPr marL="318770" marR="479425" indent="-228600">
              <a:lnSpc>
                <a:spcPct val="100000"/>
              </a:lnSpc>
              <a:buAutoNum type="arabicPeriod"/>
              <a:tabLst>
                <a:tab pos="319405" algn="l"/>
              </a:tabLst>
            </a:pPr>
            <a:r>
              <a:rPr sz="1200" spc="-5" dirty="0">
                <a:latin typeface="Calibri"/>
                <a:cs typeface="Calibri"/>
              </a:rPr>
              <a:t>They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reduce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chances of harmful bacteria  </a:t>
            </a:r>
            <a:r>
              <a:rPr sz="1200" dirty="0">
                <a:latin typeface="Calibri"/>
                <a:cs typeface="Calibri"/>
              </a:rPr>
              <a:t>multiplying and making us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ill</a:t>
            </a:r>
            <a:endParaRPr sz="1200">
              <a:latin typeface="Calibri"/>
              <a:cs typeface="Calibri"/>
            </a:endParaRPr>
          </a:p>
          <a:p>
            <a:pPr marL="318770" marR="106045" indent="-228600">
              <a:lnSpc>
                <a:spcPct val="100000"/>
              </a:lnSpc>
              <a:buAutoNum type="arabicPeriod"/>
              <a:tabLst>
                <a:tab pos="319405" algn="l"/>
              </a:tabLst>
            </a:pPr>
            <a:r>
              <a:rPr sz="1200" spc="-5" dirty="0">
                <a:latin typeface="Calibri"/>
                <a:cs typeface="Calibri"/>
              </a:rPr>
              <a:t>They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produce some vitamins that </a:t>
            </a:r>
            <a:r>
              <a:rPr sz="1200" spc="-10" dirty="0">
                <a:latin typeface="Calibri"/>
                <a:cs typeface="Calibri"/>
              </a:rPr>
              <a:t>we </a:t>
            </a:r>
            <a:r>
              <a:rPr sz="1200" dirty="0">
                <a:latin typeface="Calibri"/>
                <a:cs typeface="Calibri"/>
              </a:rPr>
              <a:t>need </a:t>
            </a:r>
            <a:r>
              <a:rPr sz="1200" spc="-5" dirty="0">
                <a:latin typeface="Calibri"/>
                <a:cs typeface="Calibri"/>
              </a:rPr>
              <a:t>that </a:t>
            </a:r>
            <a:r>
              <a:rPr sz="1200" spc="-10" dirty="0">
                <a:latin typeface="Calibri"/>
                <a:cs typeface="Calibri"/>
              </a:rPr>
              <a:t>we 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unable </a:t>
            </a:r>
            <a:r>
              <a:rPr sz="1200" spc="-5" dirty="0">
                <a:latin typeface="Calibri"/>
                <a:cs typeface="Calibri"/>
              </a:rPr>
              <a:t>to produce </a:t>
            </a:r>
            <a:r>
              <a:rPr sz="1200" spc="-10" dirty="0">
                <a:latin typeface="Calibri"/>
                <a:cs typeface="Calibri"/>
              </a:rPr>
              <a:t>ourselves </a:t>
            </a:r>
            <a:r>
              <a:rPr sz="1200" spc="-5" dirty="0">
                <a:latin typeface="Calibri"/>
                <a:cs typeface="Calibri"/>
              </a:rPr>
              <a:t>such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vitamins </a:t>
            </a:r>
            <a:r>
              <a:rPr sz="1200" dirty="0">
                <a:latin typeface="Calibri"/>
                <a:cs typeface="Calibri"/>
              </a:rPr>
              <a:t>K  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8317" y="837438"/>
            <a:ext cx="4897120" cy="381635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digestive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system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91440" marR="14414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Food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digested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digestive </a:t>
            </a:r>
            <a:r>
              <a:rPr sz="1200" spc="-15" dirty="0">
                <a:latin typeface="Calibri"/>
                <a:cs typeface="Calibri"/>
              </a:rPr>
              <a:t>system, </a:t>
            </a:r>
            <a:r>
              <a:rPr sz="1200" dirty="0">
                <a:latin typeface="Calibri"/>
                <a:cs typeface="Calibri"/>
              </a:rPr>
              <a:t>this is an </a:t>
            </a:r>
            <a:r>
              <a:rPr sz="1200" spc="-10" dirty="0">
                <a:latin typeface="Calibri"/>
                <a:cs typeface="Calibri"/>
              </a:rPr>
              <a:t>organ </a:t>
            </a:r>
            <a:r>
              <a:rPr sz="1200" spc="-15" dirty="0">
                <a:latin typeface="Calibri"/>
                <a:cs typeface="Calibri"/>
              </a:rPr>
              <a:t>system. </a:t>
            </a: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should  </a:t>
            </a:r>
            <a:r>
              <a:rPr sz="1200" dirty="0">
                <a:latin typeface="Calibri"/>
                <a:cs typeface="Calibri"/>
              </a:rPr>
              <a:t>be able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name all parts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diagram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below: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91440" marR="21951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4160" algn="l"/>
              </a:tabLst>
            </a:pPr>
            <a:r>
              <a:rPr sz="1200" dirty="0">
                <a:latin typeface="Calibri"/>
                <a:cs typeface="Calibri"/>
              </a:rPr>
              <a:t>The mouth has </a:t>
            </a:r>
            <a:r>
              <a:rPr sz="1200" spc="-5" dirty="0">
                <a:latin typeface="Calibri"/>
                <a:cs typeface="Calibri"/>
              </a:rPr>
              <a:t>teeth that mechanically  digest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food, </a:t>
            </a:r>
            <a:r>
              <a:rPr sz="1200" dirty="0">
                <a:latin typeface="Calibri"/>
                <a:cs typeface="Calibri"/>
              </a:rPr>
              <a:t>it also has a </a:t>
            </a:r>
            <a:r>
              <a:rPr sz="1200" spc="-5" dirty="0">
                <a:latin typeface="Calibri"/>
                <a:cs typeface="Calibri"/>
              </a:rPr>
              <a:t>salivary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gland  </a:t>
            </a:r>
            <a:r>
              <a:rPr sz="1200" spc="-5" dirty="0">
                <a:latin typeface="Calibri"/>
                <a:cs typeface="Calibri"/>
              </a:rPr>
              <a:t>that releases enzymes to break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food  down.</a:t>
            </a:r>
            <a:endParaRPr sz="1200">
              <a:latin typeface="Calibri"/>
              <a:cs typeface="Calibri"/>
            </a:endParaRPr>
          </a:p>
          <a:p>
            <a:pPr marL="91440" marR="2168525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oesophagus </a:t>
            </a:r>
            <a:r>
              <a:rPr sz="1200" dirty="0">
                <a:latin typeface="Calibri"/>
                <a:cs typeface="Calibri"/>
              </a:rPr>
              <a:t>is a </a:t>
            </a:r>
            <a:r>
              <a:rPr sz="1200" spc="-5" dirty="0">
                <a:latin typeface="Calibri"/>
                <a:cs typeface="Calibri"/>
              </a:rPr>
              <a:t>muscular </a:t>
            </a:r>
            <a:r>
              <a:rPr sz="1200" dirty="0">
                <a:latin typeface="Calibri"/>
                <a:cs typeface="Calibri"/>
              </a:rPr>
              <a:t>tube </a:t>
            </a:r>
            <a:r>
              <a:rPr sz="1200" spc="-5" dirty="0">
                <a:latin typeface="Calibri"/>
                <a:cs typeface="Calibri"/>
              </a:rPr>
              <a:t>that  pushes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food into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stomach</a:t>
            </a:r>
            <a:endParaRPr sz="1200">
              <a:latin typeface="Calibri"/>
              <a:cs typeface="Calibri"/>
            </a:endParaRPr>
          </a:p>
          <a:p>
            <a:pPr marL="91440" marR="2174875" algn="just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stomach </a:t>
            </a:r>
            <a:r>
              <a:rPr sz="1200" dirty="0">
                <a:latin typeface="Calibri"/>
                <a:cs typeface="Calibri"/>
              </a:rPr>
              <a:t>churns the </a:t>
            </a:r>
            <a:r>
              <a:rPr sz="1200" spc="-5" dirty="0">
                <a:latin typeface="Calibri"/>
                <a:cs typeface="Calibri"/>
              </a:rPr>
              <a:t>food </a:t>
            </a:r>
            <a:r>
              <a:rPr sz="1200" dirty="0">
                <a:latin typeface="Calibri"/>
                <a:cs typeface="Calibri"/>
              </a:rPr>
              <a:t>up, </a:t>
            </a:r>
            <a:r>
              <a:rPr sz="1200" spc="-5" dirty="0">
                <a:latin typeface="Calibri"/>
                <a:cs typeface="Calibri"/>
              </a:rPr>
              <a:t>while  </a:t>
            </a:r>
            <a:r>
              <a:rPr sz="1200" dirty="0">
                <a:latin typeface="Calibri"/>
                <a:cs typeface="Calibri"/>
              </a:rPr>
              <a:t>also adding acid and </a:t>
            </a:r>
            <a:r>
              <a:rPr sz="1200" spc="-5" dirty="0">
                <a:latin typeface="Calibri"/>
                <a:cs typeface="Calibri"/>
              </a:rPr>
              <a:t>enzymes to break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food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down.</a:t>
            </a:r>
            <a:endParaRPr sz="1200">
              <a:latin typeface="Calibri"/>
              <a:cs typeface="Calibri"/>
            </a:endParaRPr>
          </a:p>
          <a:p>
            <a:pPr marL="91440" marR="1994535" algn="just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small intestine, food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5" dirty="0">
                <a:latin typeface="Calibri"/>
                <a:cs typeface="Calibri"/>
              </a:rPr>
              <a:t>broken </a:t>
            </a:r>
            <a:r>
              <a:rPr sz="1200" spc="-5" dirty="0">
                <a:latin typeface="Calibri"/>
                <a:cs typeface="Calibri"/>
              </a:rPr>
              <a:t>down  further </a:t>
            </a:r>
            <a:r>
              <a:rPr sz="1200" dirty="0">
                <a:latin typeface="Calibri"/>
                <a:cs typeface="Calibri"/>
              </a:rPr>
              <a:t>and is </a:t>
            </a:r>
            <a:r>
              <a:rPr sz="1200" spc="-5" dirty="0">
                <a:latin typeface="Calibri"/>
                <a:cs typeface="Calibri"/>
              </a:rPr>
              <a:t>absorbed thorough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walls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 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intestine into </a:t>
            </a:r>
            <a:r>
              <a:rPr sz="1200" dirty="0">
                <a:latin typeface="Calibri"/>
                <a:cs typeface="Calibri"/>
              </a:rPr>
              <a:t>the blood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stream.</a:t>
            </a:r>
            <a:endParaRPr sz="1200">
              <a:latin typeface="Calibri"/>
              <a:cs typeface="Calibri"/>
            </a:endParaRPr>
          </a:p>
          <a:p>
            <a:pPr marL="264160" indent="-172720" algn="just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large intestine absorbs </a:t>
            </a:r>
            <a:r>
              <a:rPr sz="1200" spc="-10" dirty="0">
                <a:latin typeface="Calibri"/>
                <a:cs typeface="Calibri"/>
              </a:rPr>
              <a:t>any </a:t>
            </a:r>
            <a:r>
              <a:rPr sz="1200" spc="-5" dirty="0">
                <a:latin typeface="Calibri"/>
                <a:cs typeface="Calibri"/>
              </a:rPr>
              <a:t>remaining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  <a:p>
            <a:pPr marL="264160" indent="-1727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4160" algn="l"/>
              </a:tabLst>
            </a:pPr>
            <a:r>
              <a:rPr sz="1200" spc="-5" dirty="0">
                <a:latin typeface="Calibri"/>
                <a:cs typeface="Calibri"/>
              </a:rPr>
              <a:t>Finally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food </a:t>
            </a:r>
            <a:r>
              <a:rPr sz="1200" dirty="0">
                <a:latin typeface="Calibri"/>
                <a:cs typeface="Calibri"/>
              </a:rPr>
              <a:t>passes </a:t>
            </a:r>
            <a:r>
              <a:rPr sz="1200" spc="-5" dirty="0">
                <a:latin typeface="Calibri"/>
                <a:cs typeface="Calibri"/>
              </a:rPr>
              <a:t>through </a:t>
            </a:r>
            <a:r>
              <a:rPr sz="1200" dirty="0">
                <a:latin typeface="Calibri"/>
                <a:cs typeface="Calibri"/>
              </a:rPr>
              <a:t>the anus as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faeces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19543" y="1772411"/>
            <a:ext cx="1755648" cy="2360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68317" y="4798314"/>
            <a:ext cx="4897120" cy="172847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liver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1440" marR="107314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liver produces </a:t>
            </a:r>
            <a:r>
              <a:rPr sz="1200" dirty="0">
                <a:latin typeface="Calibri"/>
                <a:cs typeface="Calibri"/>
              </a:rPr>
              <a:t>bile </a:t>
            </a:r>
            <a:r>
              <a:rPr sz="1200" spc="-5" dirty="0">
                <a:latin typeface="Calibri"/>
                <a:cs typeface="Calibri"/>
              </a:rPr>
              <a:t>which </a:t>
            </a:r>
            <a:r>
              <a:rPr sz="1200" dirty="0">
                <a:latin typeface="Calibri"/>
                <a:cs typeface="Calibri"/>
              </a:rPr>
              <a:t>is then </a:t>
            </a:r>
            <a:r>
              <a:rPr sz="1200" spc="-10" dirty="0">
                <a:latin typeface="Calibri"/>
                <a:cs typeface="Calibri"/>
              </a:rPr>
              <a:t>stored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10" dirty="0">
                <a:latin typeface="Calibri"/>
                <a:cs typeface="Calibri"/>
              </a:rPr>
              <a:t>gall </a:t>
            </a:r>
            <a:r>
              <a:rPr sz="1200" spc="-15" dirty="0">
                <a:latin typeface="Calibri"/>
                <a:cs typeface="Calibri"/>
              </a:rPr>
              <a:t>bladder. </a:t>
            </a:r>
            <a:r>
              <a:rPr sz="1200" dirty="0">
                <a:latin typeface="Calibri"/>
                <a:cs typeface="Calibri"/>
              </a:rPr>
              <a:t>It is added </a:t>
            </a:r>
            <a:r>
              <a:rPr sz="1200" spc="-5" dirty="0">
                <a:latin typeface="Calibri"/>
                <a:cs typeface="Calibri"/>
              </a:rPr>
              <a:t>to 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food after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10" dirty="0">
                <a:latin typeface="Calibri"/>
                <a:cs typeface="Calibri"/>
              </a:rPr>
              <a:t>leaves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stomach to neutralise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stomach </a:t>
            </a:r>
            <a:r>
              <a:rPr sz="1200" dirty="0">
                <a:latin typeface="Calibri"/>
                <a:cs typeface="Calibri"/>
              </a:rPr>
              <a:t>acid. It is  </a:t>
            </a:r>
            <a:r>
              <a:rPr sz="1200" spc="-5" dirty="0">
                <a:latin typeface="Calibri"/>
                <a:cs typeface="Calibri"/>
              </a:rPr>
              <a:t>important to neutralise </a:t>
            </a:r>
            <a:r>
              <a:rPr sz="1200" dirty="0">
                <a:latin typeface="Calibri"/>
                <a:cs typeface="Calibri"/>
              </a:rPr>
              <a:t>the acid </a:t>
            </a:r>
            <a:r>
              <a:rPr sz="1200" spc="-5" dirty="0">
                <a:latin typeface="Calibri"/>
                <a:cs typeface="Calibri"/>
              </a:rPr>
              <a:t>so that amylase </a:t>
            </a:r>
            <a:r>
              <a:rPr sz="1200" dirty="0">
                <a:latin typeface="Calibri"/>
                <a:cs typeface="Calibri"/>
              </a:rPr>
              <a:t>and lipase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break down  food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small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intestine.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9245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65" y="118110"/>
            <a:ext cx="4796155" cy="568104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89535" marR="768350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10" dirty="0"/>
              <a:t>8 </a:t>
            </a:r>
            <a:r>
              <a:rPr spc="-80" dirty="0"/>
              <a:t>Biology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75" dirty="0" smtClean="0"/>
              <a:t>Digestion</a:t>
            </a:r>
            <a:endParaRPr spc="-75" dirty="0"/>
          </a:p>
        </p:txBody>
      </p:sp>
      <p:sp>
        <p:nvSpPr>
          <p:cNvPr id="3" name="object 3"/>
          <p:cNvSpPr/>
          <p:nvPr/>
        </p:nvSpPr>
        <p:spPr>
          <a:xfrm>
            <a:off x="108964" y="909066"/>
            <a:ext cx="9035035" cy="5948934"/>
          </a:xfrm>
          <a:custGeom>
            <a:avLst/>
            <a:gdLst/>
            <a:ahLst/>
            <a:cxnLst/>
            <a:rect l="l" t="t" r="r" b="b"/>
            <a:pathLst>
              <a:path w="8928100" h="5184775">
                <a:moveTo>
                  <a:pt x="0" y="5184648"/>
                </a:moveTo>
                <a:lnTo>
                  <a:pt x="8927592" y="5184648"/>
                </a:lnTo>
                <a:lnTo>
                  <a:pt x="8927592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334" y="932815"/>
            <a:ext cx="87045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Enzymes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Enzymes </a:t>
            </a:r>
            <a:r>
              <a:rPr sz="1200" dirty="0">
                <a:latin typeface="Calibri"/>
                <a:cs typeface="Calibri"/>
              </a:rPr>
              <a:t>help </a:t>
            </a:r>
            <a:r>
              <a:rPr sz="1200" spc="-5" dirty="0">
                <a:latin typeface="Calibri"/>
                <a:cs typeface="Calibri"/>
              </a:rPr>
              <a:t>to break down larger food </a:t>
            </a:r>
            <a:r>
              <a:rPr sz="1200" dirty="0">
                <a:latin typeface="Calibri"/>
                <a:cs typeface="Calibri"/>
              </a:rPr>
              <a:t>molecules </a:t>
            </a:r>
            <a:r>
              <a:rPr sz="1200" spc="-5" dirty="0">
                <a:latin typeface="Calibri"/>
                <a:cs typeface="Calibri"/>
              </a:rPr>
              <a:t>into smaller </a:t>
            </a:r>
            <a:r>
              <a:rPr sz="1200" dirty="0">
                <a:latin typeface="Calibri"/>
                <a:cs typeface="Calibri"/>
              </a:rPr>
              <a:t>ones, </a:t>
            </a:r>
            <a:r>
              <a:rPr sz="1200" spc="-5" dirty="0">
                <a:latin typeface="Calibri"/>
                <a:cs typeface="Calibri"/>
              </a:rPr>
              <a:t>so that they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absorbed through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walls of </a:t>
            </a:r>
            <a:r>
              <a:rPr sz="1200" dirty="0">
                <a:latin typeface="Calibri"/>
                <a:cs typeface="Calibri"/>
              </a:rPr>
              <a:t>our </a:t>
            </a:r>
            <a:r>
              <a:rPr sz="1200" spc="5" dirty="0">
                <a:latin typeface="Calibri"/>
                <a:cs typeface="Calibri"/>
              </a:rPr>
              <a:t>small </a:t>
            </a:r>
            <a:r>
              <a:rPr sz="1200" spc="-5" dirty="0">
                <a:latin typeface="Calibri"/>
                <a:cs typeface="Calibri"/>
              </a:rPr>
              <a:t>intestines,  into </a:t>
            </a:r>
            <a:r>
              <a:rPr sz="1200" dirty="0">
                <a:latin typeface="Calibri"/>
                <a:cs typeface="Calibri"/>
              </a:rPr>
              <a:t>our blood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stream.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3676650"/>
            <a:ext cx="533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Proteins, </a:t>
            </a:r>
            <a:r>
              <a:rPr sz="1200" spc="-10" dirty="0">
                <a:latin typeface="Calibri"/>
                <a:cs typeface="Calibri"/>
              </a:rPr>
              <a:t>carbohydrates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fats </a:t>
            </a:r>
            <a:r>
              <a:rPr sz="1200" spc="-5" dirty="0">
                <a:latin typeface="Calibri"/>
                <a:cs typeface="Calibri"/>
              </a:rPr>
              <a:t>each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their </a:t>
            </a:r>
            <a:r>
              <a:rPr sz="1200" spc="-5" dirty="0">
                <a:latin typeface="Calibri"/>
                <a:cs typeface="Calibri"/>
              </a:rPr>
              <a:t>own enzyme that </a:t>
            </a:r>
            <a:r>
              <a:rPr sz="1200" spc="-10" dirty="0">
                <a:latin typeface="Calibri"/>
                <a:cs typeface="Calibri"/>
              </a:rPr>
              <a:t>breaks </a:t>
            </a:r>
            <a:r>
              <a:rPr sz="1200" dirty="0">
                <a:latin typeface="Calibri"/>
                <a:cs typeface="Calibri"/>
              </a:rPr>
              <a:t>them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down.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77150" y="4070730"/>
          <a:ext cx="6976250" cy="2406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0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7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967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Enzyme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Enzyme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made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in…..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Where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breaks food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down….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breaks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down…..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360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Amylase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91465">
                        <a:lnSpc>
                          <a:spcPct val="1191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Salivary glands,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pancreas,  small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intestine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Mouth and small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intestine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Starch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sugars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87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Protease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303530">
                        <a:lnSpc>
                          <a:spcPct val="1191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Stomach,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pancreas,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small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intestine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Stomach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 small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intestine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Protein into amino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acids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55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Lipase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Pancreas and small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intestine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Small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intestine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Lipids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into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fatty acids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glycerol</a:t>
                      </a: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6085943" y="1981200"/>
            <a:ext cx="247284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680" y="1981200"/>
            <a:ext cx="2421511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59330" y="1981200"/>
            <a:ext cx="2547109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4940925" y="168496"/>
            <a:ext cx="4043843" cy="595155"/>
            <a:chOff x="212183" y="82788"/>
            <a:chExt cx="4043843" cy="5951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229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34" y="118110"/>
            <a:ext cx="4399915" cy="550151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90170" marR="249554">
              <a:lnSpc>
                <a:spcPct val="100000"/>
              </a:lnSpc>
              <a:spcBef>
                <a:spcPts val="450"/>
              </a:spcBef>
            </a:pPr>
            <a:r>
              <a:rPr spc="-35" dirty="0"/>
              <a:t>Year </a:t>
            </a:r>
            <a:r>
              <a:rPr lang="en-GB" spc="10" dirty="0"/>
              <a:t>8</a:t>
            </a:r>
            <a:r>
              <a:rPr spc="10" dirty="0" smtClean="0"/>
              <a:t> </a:t>
            </a:r>
            <a:r>
              <a:rPr spc="-75" dirty="0"/>
              <a:t>Biology Knowledge </a:t>
            </a:r>
            <a:r>
              <a:rPr spc="-70" dirty="0"/>
              <a:t>Organiser </a:t>
            </a:r>
            <a:r>
              <a:rPr spc="95" dirty="0"/>
              <a:t>– </a:t>
            </a:r>
            <a:r>
              <a:rPr lang="en-GB" spc="95" dirty="0" smtClean="0"/>
              <a:t>gas exchange</a:t>
            </a:r>
            <a:endParaRPr spc="-17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8863" y="110236"/>
          <a:ext cx="4414520" cy="2781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409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08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Respiratory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system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The organ system responsible for exchanging gases with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environment.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09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Alveoli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5969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Balloon-like structures which are responsible for exchanging  oxygen and carbon dioxide between the blood and the lung</a:t>
                      </a:r>
                      <a:r>
                        <a:rPr sz="10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cavity.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09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Respiration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chemical reaction which releases energy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 body: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oxygen</a:t>
                      </a:r>
                      <a:r>
                        <a:rPr sz="1000" b="1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+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glucose </a:t>
                      </a:r>
                      <a:r>
                        <a:rPr sz="1000" spc="-5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carbon dioxide + water (+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energy)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408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Ventilation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Breathing: bringing in and expelling gases from the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body.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409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Capillary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smallest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type of blood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vessel.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09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Vital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capacity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1225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volume of air you can breathe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out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after breathing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as much  as you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can.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09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Residual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volume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Volume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air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left in the lungs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after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breathing out as much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you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can.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408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Tidal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volume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Volume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air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 a normal breath (in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out).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8110" y="5116828"/>
            <a:ext cx="4401820" cy="1663064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ts val="1295"/>
              </a:lnSpc>
              <a:spcBef>
                <a:spcPts val="345"/>
              </a:spcBef>
            </a:pPr>
            <a:r>
              <a:rPr sz="1100" b="1" spc="-40" dirty="0">
                <a:latin typeface="Arial"/>
                <a:cs typeface="Arial"/>
              </a:rPr>
              <a:t>Respiratory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0" dirty="0">
                <a:latin typeface="Arial"/>
                <a:cs typeface="Arial"/>
              </a:rPr>
              <a:t>diseases</a:t>
            </a:r>
            <a:endParaRPr sz="1100">
              <a:latin typeface="Arial"/>
              <a:cs typeface="Arial"/>
            </a:endParaRPr>
          </a:p>
          <a:p>
            <a:pPr marL="91440" marR="86995">
              <a:lnSpc>
                <a:spcPts val="1260"/>
              </a:lnSpc>
              <a:spcBef>
                <a:spcPts val="20"/>
              </a:spcBef>
            </a:pPr>
            <a:r>
              <a:rPr sz="1050" b="1" dirty="0">
                <a:latin typeface="Calibri"/>
                <a:cs typeface="Calibri"/>
              </a:rPr>
              <a:t>Asthma </a:t>
            </a:r>
            <a:r>
              <a:rPr sz="1050" dirty="0">
                <a:latin typeface="Calibri"/>
                <a:cs typeface="Calibri"/>
              </a:rPr>
              <a:t>is a </a:t>
            </a:r>
            <a:r>
              <a:rPr sz="1050" spc="-5" dirty="0">
                <a:latin typeface="Calibri"/>
                <a:cs typeface="Calibri"/>
              </a:rPr>
              <a:t>disease </a:t>
            </a:r>
            <a:r>
              <a:rPr sz="1050" dirty="0">
                <a:latin typeface="Calibri"/>
                <a:cs typeface="Calibri"/>
              </a:rPr>
              <a:t>where airways </a:t>
            </a:r>
            <a:r>
              <a:rPr sz="1050" spc="-5" dirty="0">
                <a:latin typeface="Calibri"/>
                <a:cs typeface="Calibri"/>
              </a:rPr>
              <a:t>become inflamed. The muscles around the  bronchioles </a:t>
            </a:r>
            <a:r>
              <a:rPr sz="1050" b="1" spc="-5" dirty="0">
                <a:latin typeface="Calibri"/>
                <a:cs typeface="Calibri"/>
              </a:rPr>
              <a:t>contract</a:t>
            </a:r>
            <a:r>
              <a:rPr sz="1050" spc="-5" dirty="0">
                <a:latin typeface="Calibri"/>
                <a:cs typeface="Calibri"/>
              </a:rPr>
              <a:t>, constricting the </a:t>
            </a:r>
            <a:r>
              <a:rPr sz="1050" dirty="0">
                <a:latin typeface="Calibri"/>
                <a:cs typeface="Calibri"/>
              </a:rPr>
              <a:t>airways and </a:t>
            </a:r>
            <a:r>
              <a:rPr sz="1050" spc="-5" dirty="0">
                <a:latin typeface="Calibri"/>
                <a:cs typeface="Calibri"/>
              </a:rPr>
              <a:t>making breathing difficult.  Asthma is </a:t>
            </a:r>
            <a:r>
              <a:rPr sz="1050" b="1" spc="-5" dirty="0">
                <a:latin typeface="Calibri"/>
                <a:cs typeface="Calibri"/>
              </a:rPr>
              <a:t>non-communicable </a:t>
            </a:r>
            <a:r>
              <a:rPr sz="1050" spc="-5" dirty="0">
                <a:latin typeface="Calibri"/>
                <a:cs typeface="Calibri"/>
              </a:rPr>
              <a:t>but </a:t>
            </a:r>
            <a:r>
              <a:rPr sz="1050" dirty="0">
                <a:latin typeface="Calibri"/>
                <a:cs typeface="Calibri"/>
              </a:rPr>
              <a:t>can be </a:t>
            </a:r>
            <a:r>
              <a:rPr sz="1050" b="1" spc="-5" dirty="0">
                <a:latin typeface="Calibri"/>
                <a:cs typeface="Calibri"/>
              </a:rPr>
              <a:t>triggered </a:t>
            </a:r>
            <a:r>
              <a:rPr sz="1050" dirty="0">
                <a:latin typeface="Calibri"/>
                <a:cs typeface="Calibri"/>
              </a:rPr>
              <a:t>by environmental </a:t>
            </a:r>
            <a:r>
              <a:rPr sz="1050" spc="-5" dirty="0">
                <a:latin typeface="Calibri"/>
                <a:cs typeface="Calibri"/>
              </a:rPr>
              <a:t>factors  such </a:t>
            </a:r>
            <a:r>
              <a:rPr sz="1050" dirty="0">
                <a:latin typeface="Calibri"/>
                <a:cs typeface="Calibri"/>
              </a:rPr>
              <a:t>as </a:t>
            </a:r>
            <a:r>
              <a:rPr sz="1050" spc="-5" dirty="0">
                <a:latin typeface="Calibri"/>
                <a:cs typeface="Calibri"/>
              </a:rPr>
              <a:t>infections, </a:t>
            </a:r>
            <a:r>
              <a:rPr sz="1050" dirty="0">
                <a:latin typeface="Calibri"/>
                <a:cs typeface="Calibri"/>
              </a:rPr>
              <a:t>allergies and exercise. </a:t>
            </a:r>
            <a:r>
              <a:rPr sz="1050" spc="-5" dirty="0">
                <a:latin typeface="Calibri"/>
                <a:cs typeface="Calibri"/>
              </a:rPr>
              <a:t>Asthma </a:t>
            </a:r>
            <a:r>
              <a:rPr sz="1050" dirty="0">
                <a:latin typeface="Calibri"/>
                <a:cs typeface="Calibri"/>
              </a:rPr>
              <a:t>is treated </a:t>
            </a:r>
            <a:r>
              <a:rPr sz="1050" spc="-5" dirty="0">
                <a:latin typeface="Calibri"/>
                <a:cs typeface="Calibri"/>
              </a:rPr>
              <a:t>using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steroids</a:t>
            </a:r>
            <a:r>
              <a:rPr sz="1050" dirty="0">
                <a:latin typeface="Calibri"/>
                <a:cs typeface="Calibri"/>
              </a:rPr>
              <a:t>.</a:t>
            </a:r>
            <a:endParaRPr sz="1050">
              <a:latin typeface="Calibri"/>
              <a:cs typeface="Calibri"/>
            </a:endParaRPr>
          </a:p>
          <a:p>
            <a:pPr marL="91440">
              <a:lnSpc>
                <a:spcPts val="1220"/>
              </a:lnSpc>
            </a:pPr>
            <a:r>
              <a:rPr sz="1050" b="1" dirty="0">
                <a:latin typeface="Calibri"/>
                <a:cs typeface="Calibri"/>
              </a:rPr>
              <a:t>Cystic </a:t>
            </a:r>
            <a:r>
              <a:rPr sz="1050" b="1" spc="-5" dirty="0">
                <a:latin typeface="Calibri"/>
                <a:cs typeface="Calibri"/>
              </a:rPr>
              <a:t>fibrosis </a:t>
            </a:r>
            <a:r>
              <a:rPr sz="1050" dirty="0">
                <a:latin typeface="Calibri"/>
                <a:cs typeface="Calibri"/>
              </a:rPr>
              <a:t>is a </a:t>
            </a:r>
            <a:r>
              <a:rPr sz="1050" b="1" dirty="0">
                <a:latin typeface="Calibri"/>
                <a:cs typeface="Calibri"/>
              </a:rPr>
              <a:t>homozygous </a:t>
            </a:r>
            <a:r>
              <a:rPr sz="1050" b="1" spc="-5" dirty="0">
                <a:latin typeface="Calibri"/>
                <a:cs typeface="Calibri"/>
              </a:rPr>
              <a:t>recessive </a:t>
            </a:r>
            <a:r>
              <a:rPr sz="1050" spc="-5" dirty="0">
                <a:latin typeface="Calibri"/>
                <a:cs typeface="Calibri"/>
              </a:rPr>
              <a:t>disorder </a:t>
            </a:r>
            <a:r>
              <a:rPr sz="1050" dirty="0">
                <a:latin typeface="Calibri"/>
                <a:cs typeface="Calibri"/>
              </a:rPr>
              <a:t>where </a:t>
            </a:r>
            <a:r>
              <a:rPr sz="1050" b="1" dirty="0">
                <a:latin typeface="Calibri"/>
                <a:cs typeface="Calibri"/>
              </a:rPr>
              <a:t>mucus </a:t>
            </a:r>
            <a:r>
              <a:rPr sz="1050" spc="-5" dirty="0">
                <a:latin typeface="Calibri"/>
                <a:cs typeface="Calibri"/>
              </a:rPr>
              <a:t>builds </a:t>
            </a:r>
            <a:r>
              <a:rPr sz="1050" dirty="0">
                <a:latin typeface="Calibri"/>
                <a:cs typeface="Calibri"/>
              </a:rPr>
              <a:t>up</a:t>
            </a:r>
            <a:r>
              <a:rPr sz="1050" spc="-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</a:t>
            </a:r>
            <a:endParaRPr sz="105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050" spc="-5" dirty="0">
                <a:latin typeface="Calibri"/>
                <a:cs typeface="Calibri"/>
              </a:rPr>
              <a:t>the </a:t>
            </a:r>
            <a:r>
              <a:rPr sz="1050" b="1" spc="-5" dirty="0">
                <a:latin typeface="Calibri"/>
                <a:cs typeface="Calibri"/>
              </a:rPr>
              <a:t>bronchioles</a:t>
            </a:r>
            <a:r>
              <a:rPr sz="1050" spc="-5" dirty="0">
                <a:latin typeface="Calibri"/>
                <a:cs typeface="Calibri"/>
              </a:rPr>
              <a:t>, </a:t>
            </a:r>
            <a:r>
              <a:rPr sz="1050" dirty="0">
                <a:latin typeface="Calibri"/>
                <a:cs typeface="Calibri"/>
              </a:rPr>
              <a:t>reducing </a:t>
            </a:r>
            <a:r>
              <a:rPr sz="1050" spc="-5" dirty="0">
                <a:latin typeface="Calibri"/>
                <a:cs typeface="Calibri"/>
              </a:rPr>
              <a:t>lung capacity. </a:t>
            </a:r>
            <a:r>
              <a:rPr sz="1050" b="1" dirty="0">
                <a:latin typeface="Calibri"/>
                <a:cs typeface="Calibri"/>
              </a:rPr>
              <a:t>Lung </a:t>
            </a:r>
            <a:r>
              <a:rPr sz="1050" b="1" spc="-5" dirty="0">
                <a:latin typeface="Calibri"/>
                <a:cs typeface="Calibri"/>
              </a:rPr>
              <a:t>capacity </a:t>
            </a:r>
            <a:r>
              <a:rPr sz="1050" dirty="0">
                <a:latin typeface="Calibri"/>
                <a:cs typeface="Calibri"/>
              </a:rPr>
              <a:t>can be</a:t>
            </a:r>
            <a:r>
              <a:rPr sz="1050" spc="-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measured</a:t>
            </a:r>
            <a:endParaRPr sz="105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050" spc="-5" dirty="0">
                <a:latin typeface="Calibri"/>
                <a:cs typeface="Calibri"/>
              </a:rPr>
              <a:t>using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b="1" spc="-5" dirty="0">
                <a:latin typeface="Calibri"/>
                <a:cs typeface="Calibri"/>
              </a:rPr>
              <a:t>spirometer</a:t>
            </a:r>
            <a:r>
              <a:rPr sz="1050" b="1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(right).</a:t>
            </a:r>
            <a:endParaRPr sz="105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050" spc="-5" dirty="0">
                <a:latin typeface="Cambria Math"/>
                <a:cs typeface="Cambria Math"/>
              </a:rPr>
              <a:t>𝐿𝑢𝑛𝑔 𝑐𝑎𝑝𝑎𝑐𝑖𝑡𝑦 </a:t>
            </a:r>
            <a:r>
              <a:rPr sz="1050" dirty="0">
                <a:latin typeface="Cambria Math"/>
                <a:cs typeface="Cambria Math"/>
              </a:rPr>
              <a:t>= 𝑣𝑖𝑡𝑎𝑙 </a:t>
            </a:r>
            <a:r>
              <a:rPr sz="1050" spc="-5" dirty="0">
                <a:latin typeface="Cambria Math"/>
                <a:cs typeface="Cambria Math"/>
              </a:rPr>
              <a:t>𝑐𝑎𝑝𝑎𝑐𝑖𝑡𝑦 </a:t>
            </a:r>
            <a:r>
              <a:rPr sz="1050" dirty="0">
                <a:latin typeface="Cambria Math"/>
                <a:cs typeface="Cambria Math"/>
              </a:rPr>
              <a:t>+ 𝑟𝑒𝑠𝑖𝑑𝑢𝑎𝑙</a:t>
            </a:r>
            <a:r>
              <a:rPr sz="1050" spc="-15" dirty="0">
                <a:latin typeface="Cambria Math"/>
                <a:cs typeface="Cambria Math"/>
              </a:rPr>
              <a:t> </a:t>
            </a:r>
            <a:r>
              <a:rPr sz="1050" dirty="0">
                <a:latin typeface="Cambria Math"/>
                <a:cs typeface="Cambria Math"/>
              </a:rPr>
              <a:t>𝑣𝑜𝑙𝑢𝑚𝑒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6958" y="5301232"/>
            <a:ext cx="4395470" cy="147828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marL="91440">
              <a:lnSpc>
                <a:spcPts val="1240"/>
              </a:lnSpc>
              <a:spcBef>
                <a:spcPts val="219"/>
              </a:spcBef>
            </a:pPr>
            <a:r>
              <a:rPr sz="1100" b="1" spc="-35" dirty="0">
                <a:latin typeface="Arial"/>
                <a:cs typeface="Arial"/>
              </a:rPr>
              <a:t>Recreational </a:t>
            </a:r>
            <a:r>
              <a:rPr sz="1100" b="1" spc="-65" dirty="0">
                <a:latin typeface="Arial"/>
                <a:cs typeface="Arial"/>
              </a:rPr>
              <a:t>drugs </a:t>
            </a:r>
            <a:r>
              <a:rPr sz="1100" b="1" spc="-10" dirty="0">
                <a:latin typeface="Arial"/>
                <a:cs typeface="Arial"/>
              </a:rPr>
              <a:t>and </a:t>
            </a:r>
            <a:r>
              <a:rPr sz="1100" b="1" spc="-75" dirty="0">
                <a:latin typeface="Arial"/>
                <a:cs typeface="Arial"/>
              </a:rPr>
              <a:t>gas </a:t>
            </a:r>
            <a:r>
              <a:rPr sz="1100" b="1" spc="-60" dirty="0">
                <a:latin typeface="Arial"/>
                <a:cs typeface="Arial"/>
              </a:rPr>
              <a:t>exchange</a:t>
            </a:r>
            <a:endParaRPr sz="1100">
              <a:latin typeface="Arial"/>
              <a:cs typeface="Arial"/>
            </a:endParaRPr>
          </a:p>
          <a:p>
            <a:pPr marL="91440">
              <a:lnSpc>
                <a:spcPts val="1060"/>
              </a:lnSpc>
            </a:pPr>
            <a:r>
              <a:rPr sz="1000" spc="-5" dirty="0">
                <a:latin typeface="Calibri"/>
                <a:cs typeface="Calibri"/>
              </a:rPr>
              <a:t>Smoking can affect the gas exchange </a:t>
            </a:r>
            <a:r>
              <a:rPr sz="1000" spc="-10" dirty="0">
                <a:latin typeface="Calibri"/>
                <a:cs typeface="Calibri"/>
              </a:rPr>
              <a:t>system </a:t>
            </a:r>
            <a:r>
              <a:rPr sz="1000" spc="-5" dirty="0">
                <a:latin typeface="Calibri"/>
                <a:cs typeface="Calibri"/>
              </a:rPr>
              <a:t>in the following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ways:</a:t>
            </a:r>
            <a:endParaRPr sz="1000">
              <a:latin typeface="Calibri"/>
              <a:cs typeface="Calibri"/>
            </a:endParaRPr>
          </a:p>
          <a:p>
            <a:pPr marL="320040" marR="123825" indent="-228600">
              <a:lnSpc>
                <a:spcPts val="1080"/>
              </a:lnSpc>
              <a:spcBef>
                <a:spcPts val="75"/>
              </a:spcBef>
              <a:buAutoNum type="arabicPeriod"/>
              <a:tabLst>
                <a:tab pos="320040" algn="l"/>
                <a:tab pos="320675" algn="l"/>
              </a:tabLst>
            </a:pPr>
            <a:r>
              <a:rPr sz="1000" spc="-5" dirty="0">
                <a:latin typeface="Calibri"/>
                <a:cs typeface="Calibri"/>
              </a:rPr>
              <a:t>Destroys </a:t>
            </a:r>
            <a:r>
              <a:rPr sz="1000" b="1" spc="-5" dirty="0">
                <a:latin typeface="Calibri"/>
                <a:cs typeface="Calibri"/>
              </a:rPr>
              <a:t>cilia </a:t>
            </a:r>
            <a:r>
              <a:rPr sz="1000" spc="-5" dirty="0">
                <a:latin typeface="Calibri"/>
                <a:cs typeface="Calibri"/>
              </a:rPr>
              <a:t>in the airways </a:t>
            </a:r>
            <a:r>
              <a:rPr sz="1000" spc="-10" dirty="0">
                <a:latin typeface="Calibri"/>
                <a:cs typeface="Calibri"/>
              </a:rPr>
              <a:t>so </a:t>
            </a:r>
            <a:r>
              <a:rPr sz="1000" spc="-5" dirty="0">
                <a:latin typeface="Calibri"/>
                <a:cs typeface="Calibri"/>
              </a:rPr>
              <a:t>they are less able to </a:t>
            </a:r>
            <a:r>
              <a:rPr sz="1000" spc="-10" dirty="0">
                <a:latin typeface="Calibri"/>
                <a:cs typeface="Calibri"/>
              </a:rPr>
              <a:t>sweep </a:t>
            </a:r>
            <a:r>
              <a:rPr sz="1000" b="1" spc="-5" dirty="0">
                <a:latin typeface="Calibri"/>
                <a:cs typeface="Calibri"/>
              </a:rPr>
              <a:t>mucus </a:t>
            </a:r>
            <a:r>
              <a:rPr sz="1000" spc="-5" dirty="0">
                <a:latin typeface="Calibri"/>
                <a:cs typeface="Calibri"/>
              </a:rPr>
              <a:t>containing  pathogens out of the lungs, leading to a persistent </a:t>
            </a:r>
            <a:r>
              <a:rPr sz="1000" b="1" spc="-5" dirty="0">
                <a:latin typeface="Calibri"/>
                <a:cs typeface="Calibri"/>
              </a:rPr>
              <a:t>smoker’s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cough</a:t>
            </a:r>
            <a:endParaRPr sz="1000">
              <a:latin typeface="Calibri"/>
              <a:cs typeface="Calibri"/>
            </a:endParaRPr>
          </a:p>
          <a:p>
            <a:pPr marL="320040" indent="-228600">
              <a:lnSpc>
                <a:spcPts val="1005"/>
              </a:lnSpc>
              <a:buAutoNum type="arabicPeriod"/>
              <a:tabLst>
                <a:tab pos="320040" algn="l"/>
                <a:tab pos="320675" algn="l"/>
              </a:tabLst>
            </a:pPr>
            <a:r>
              <a:rPr sz="1000" spc="-5" dirty="0">
                <a:latin typeface="Calibri"/>
                <a:cs typeface="Calibri"/>
              </a:rPr>
              <a:t>Irritates the </a:t>
            </a:r>
            <a:r>
              <a:rPr sz="1000" b="1" spc="-5" dirty="0">
                <a:latin typeface="Calibri"/>
                <a:cs typeface="Calibri"/>
              </a:rPr>
              <a:t>bronchi</a:t>
            </a:r>
            <a:r>
              <a:rPr sz="1000" spc="-5" dirty="0">
                <a:latin typeface="Calibri"/>
                <a:cs typeface="Calibri"/>
              </a:rPr>
              <a:t>, causing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bronchitis</a:t>
            </a:r>
            <a:endParaRPr sz="1000">
              <a:latin typeface="Calibri"/>
              <a:cs typeface="Calibri"/>
            </a:endParaRPr>
          </a:p>
          <a:p>
            <a:pPr marL="320040" indent="-228600">
              <a:lnSpc>
                <a:spcPts val="1080"/>
              </a:lnSpc>
              <a:buAutoNum type="arabicPeriod"/>
              <a:tabLst>
                <a:tab pos="320040" algn="l"/>
                <a:tab pos="320675" algn="l"/>
              </a:tabLst>
            </a:pPr>
            <a:r>
              <a:rPr sz="1000" spc="-5" dirty="0">
                <a:latin typeface="Calibri"/>
                <a:cs typeface="Calibri"/>
              </a:rPr>
              <a:t>Destroys alveoli, reducing </a:t>
            </a:r>
            <a:r>
              <a:rPr sz="100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surface area </a:t>
            </a:r>
            <a:r>
              <a:rPr sz="1000" spc="-10" dirty="0">
                <a:latin typeface="Calibri"/>
                <a:cs typeface="Calibri"/>
              </a:rPr>
              <a:t>for </a:t>
            </a:r>
            <a:r>
              <a:rPr sz="1000" spc="-5" dirty="0">
                <a:latin typeface="Calibri"/>
                <a:cs typeface="Calibri"/>
              </a:rPr>
              <a:t>gas exchange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causing</a:t>
            </a:r>
            <a:endParaRPr sz="1000">
              <a:latin typeface="Calibri"/>
              <a:cs typeface="Calibri"/>
            </a:endParaRPr>
          </a:p>
          <a:p>
            <a:pPr marL="320040">
              <a:lnSpc>
                <a:spcPts val="1080"/>
              </a:lnSpc>
            </a:pPr>
            <a:r>
              <a:rPr sz="1000" b="1" spc="-5" dirty="0">
                <a:latin typeface="Calibri"/>
                <a:cs typeface="Calibri"/>
              </a:rPr>
              <a:t>emphysema</a:t>
            </a:r>
            <a:endParaRPr sz="1000">
              <a:latin typeface="Calibri"/>
              <a:cs typeface="Calibri"/>
            </a:endParaRPr>
          </a:p>
          <a:p>
            <a:pPr marL="320040" marR="137160" indent="-228600">
              <a:lnSpc>
                <a:spcPts val="1080"/>
              </a:lnSpc>
              <a:spcBef>
                <a:spcPts val="75"/>
              </a:spcBef>
              <a:buAutoNum type="arabicPeriod" startAt="4"/>
              <a:tabLst>
                <a:tab pos="320040" algn="l"/>
                <a:tab pos="320675" algn="l"/>
              </a:tabLst>
            </a:pPr>
            <a:r>
              <a:rPr sz="1000" spc="-5" dirty="0">
                <a:latin typeface="Calibri"/>
                <a:cs typeface="Calibri"/>
              </a:rPr>
              <a:t>Cigarette </a:t>
            </a:r>
            <a:r>
              <a:rPr sz="1000" spc="-10" dirty="0">
                <a:latin typeface="Calibri"/>
                <a:cs typeface="Calibri"/>
              </a:rPr>
              <a:t>smoke </a:t>
            </a:r>
            <a:r>
              <a:rPr sz="1000" spc="-5" dirty="0">
                <a:latin typeface="Calibri"/>
                <a:cs typeface="Calibri"/>
              </a:rPr>
              <a:t>contains </a:t>
            </a:r>
            <a:r>
              <a:rPr sz="1000" b="1" dirty="0">
                <a:latin typeface="Calibri"/>
                <a:cs typeface="Calibri"/>
              </a:rPr>
              <a:t>carbon </a:t>
            </a:r>
            <a:r>
              <a:rPr sz="1000" b="1" spc="-5" dirty="0">
                <a:latin typeface="Calibri"/>
                <a:cs typeface="Calibri"/>
              </a:rPr>
              <a:t>monoxide </a:t>
            </a:r>
            <a:r>
              <a:rPr sz="1000" spc="-10" dirty="0">
                <a:latin typeface="Calibri"/>
                <a:cs typeface="Calibri"/>
              </a:rPr>
              <a:t>(CO) </a:t>
            </a:r>
            <a:r>
              <a:rPr sz="1000" spc="-5" dirty="0">
                <a:latin typeface="Calibri"/>
                <a:cs typeface="Calibri"/>
              </a:rPr>
              <a:t>which binds to red blood  cells, so they can carry </a:t>
            </a:r>
            <a:r>
              <a:rPr sz="1000" spc="-10" dirty="0">
                <a:latin typeface="Calibri"/>
                <a:cs typeface="Calibri"/>
              </a:rPr>
              <a:t>less </a:t>
            </a:r>
            <a:r>
              <a:rPr sz="1000" spc="-5" dirty="0">
                <a:latin typeface="Calibri"/>
                <a:cs typeface="Calibri"/>
              </a:rPr>
              <a:t>oxygen to cells and the </a:t>
            </a:r>
            <a:r>
              <a:rPr sz="1000" b="1" spc="-5" dirty="0">
                <a:latin typeface="Calibri"/>
                <a:cs typeface="Calibri"/>
              </a:rPr>
              <a:t>heart has to work</a:t>
            </a:r>
            <a:r>
              <a:rPr sz="1000" b="1" spc="13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harder</a:t>
            </a:r>
            <a:endParaRPr sz="1000">
              <a:latin typeface="Calibri"/>
              <a:cs typeface="Calibri"/>
            </a:endParaRPr>
          </a:p>
          <a:p>
            <a:pPr marL="320040" indent="-228600">
              <a:lnSpc>
                <a:spcPts val="1065"/>
              </a:lnSpc>
              <a:buAutoNum type="arabicPeriod" startAt="4"/>
              <a:tabLst>
                <a:tab pos="320040" algn="l"/>
                <a:tab pos="320675" algn="l"/>
              </a:tabLst>
            </a:pPr>
            <a:r>
              <a:rPr sz="1000" spc="-5" dirty="0">
                <a:latin typeface="Calibri"/>
                <a:cs typeface="Calibri"/>
              </a:rPr>
              <a:t>Increases the risk of lung, throat, mouth and oesophagus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cancers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634" y="825246"/>
            <a:ext cx="4399915" cy="1990725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170">
              <a:lnSpc>
                <a:spcPts val="1295"/>
              </a:lnSpc>
              <a:spcBef>
                <a:spcPts val="335"/>
              </a:spcBef>
            </a:pPr>
            <a:r>
              <a:rPr sz="1100" b="1" spc="-55" dirty="0">
                <a:latin typeface="Arial"/>
                <a:cs typeface="Arial"/>
              </a:rPr>
              <a:t>Structure </a:t>
            </a:r>
            <a:r>
              <a:rPr sz="1100" b="1" spc="-35" dirty="0">
                <a:latin typeface="Arial"/>
                <a:cs typeface="Arial"/>
              </a:rPr>
              <a:t>of </a:t>
            </a:r>
            <a:r>
              <a:rPr sz="1100" b="1" spc="-20" dirty="0">
                <a:latin typeface="Arial"/>
                <a:cs typeface="Arial"/>
              </a:rPr>
              <a:t>the </a:t>
            </a:r>
            <a:r>
              <a:rPr sz="1100" b="1" spc="-35" dirty="0">
                <a:latin typeface="Arial"/>
                <a:cs typeface="Arial"/>
              </a:rPr>
              <a:t>respiratory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 marL="90170">
              <a:lnSpc>
                <a:spcPts val="1295"/>
              </a:lnSpc>
            </a:pPr>
            <a:r>
              <a:rPr sz="1100" spc="-5" dirty="0">
                <a:latin typeface="Calibri"/>
                <a:cs typeface="Calibri"/>
              </a:rPr>
              <a:t>Air </a:t>
            </a:r>
            <a:r>
              <a:rPr sz="1100" dirty="0">
                <a:latin typeface="Calibri"/>
                <a:cs typeface="Calibri"/>
              </a:rPr>
              <a:t>enters the body through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endParaRPr sz="1100">
              <a:latin typeface="Calibri"/>
              <a:cs typeface="Calibri"/>
            </a:endParaRPr>
          </a:p>
          <a:p>
            <a:pPr marL="90170" marR="235204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nasal cavity. It travels down the  trachea, then one of two </a:t>
            </a:r>
            <a:r>
              <a:rPr sz="1100" spc="-5" dirty="0">
                <a:latin typeface="Calibri"/>
                <a:cs typeface="Calibri"/>
              </a:rPr>
              <a:t>bronchi,  </a:t>
            </a:r>
            <a:r>
              <a:rPr sz="1100" dirty="0">
                <a:latin typeface="Calibri"/>
                <a:cs typeface="Calibri"/>
              </a:rPr>
              <a:t>one of many bronchioles and</a:t>
            </a:r>
            <a:r>
              <a:rPr sz="1100" spc="-1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ends  </a:t>
            </a:r>
            <a:r>
              <a:rPr sz="1100" spc="-5" dirty="0">
                <a:latin typeface="Calibri"/>
                <a:cs typeface="Calibri"/>
              </a:rPr>
              <a:t>up </a:t>
            </a:r>
            <a:r>
              <a:rPr sz="1100" dirty="0">
                <a:latin typeface="Calibri"/>
                <a:cs typeface="Calibri"/>
              </a:rPr>
              <a:t>in the alveoli. </a:t>
            </a:r>
            <a:r>
              <a:rPr sz="1100" spc="-5" dirty="0">
                <a:latin typeface="Calibri"/>
                <a:cs typeface="Calibri"/>
              </a:rPr>
              <a:t>There, </a:t>
            </a:r>
            <a:r>
              <a:rPr sz="1100" dirty="0">
                <a:latin typeface="Calibri"/>
                <a:cs typeface="Calibri"/>
              </a:rPr>
              <a:t>oxygen  </a:t>
            </a:r>
            <a:r>
              <a:rPr sz="1100" spc="-5" dirty="0">
                <a:latin typeface="Calibri"/>
                <a:cs typeface="Calibri"/>
              </a:rPr>
              <a:t>diffuses </a:t>
            </a:r>
            <a:r>
              <a:rPr sz="1100" dirty="0">
                <a:latin typeface="Calibri"/>
                <a:cs typeface="Calibri"/>
              </a:rPr>
              <a:t>into the blood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stream.</a:t>
            </a:r>
            <a:endParaRPr sz="1100">
              <a:latin typeface="Calibri"/>
              <a:cs typeface="Calibri"/>
            </a:endParaRPr>
          </a:p>
          <a:p>
            <a:pPr marL="90170" marR="249682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Carbon dioxide diffuses </a:t>
            </a:r>
            <a:r>
              <a:rPr sz="1100" dirty="0">
                <a:latin typeface="Calibri"/>
                <a:cs typeface="Calibri"/>
              </a:rPr>
              <a:t>in the  </a:t>
            </a:r>
            <a:r>
              <a:rPr sz="1100" spc="-5" dirty="0">
                <a:latin typeface="Calibri"/>
                <a:cs typeface="Calibri"/>
              </a:rPr>
              <a:t>opposite </a:t>
            </a:r>
            <a:r>
              <a:rPr sz="1100" dirty="0">
                <a:latin typeface="Calibri"/>
                <a:cs typeface="Calibri"/>
              </a:rPr>
              <a:t>direction, then</a:t>
            </a:r>
            <a:r>
              <a:rPr sz="1100" spc="-1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follows</a:t>
            </a:r>
            <a:endParaRPr sz="11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the reverse of the above journey,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endParaRPr sz="11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leave the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body.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93866" y="1092708"/>
            <a:ext cx="2158523" cy="1386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13909" y="3027426"/>
            <a:ext cx="4395470" cy="218440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ts val="1300"/>
              </a:lnSpc>
              <a:spcBef>
                <a:spcPts val="340"/>
              </a:spcBef>
            </a:pPr>
            <a:r>
              <a:rPr sz="1100" b="1" spc="-90" dirty="0">
                <a:latin typeface="Arial"/>
                <a:cs typeface="Arial"/>
              </a:rPr>
              <a:t>Gas </a:t>
            </a:r>
            <a:r>
              <a:rPr sz="1100" b="1" spc="-60" dirty="0">
                <a:latin typeface="Arial"/>
                <a:cs typeface="Arial"/>
              </a:rPr>
              <a:t>exchange </a:t>
            </a:r>
            <a:r>
              <a:rPr sz="1100" b="1" spc="-10" dirty="0">
                <a:latin typeface="Arial"/>
                <a:cs typeface="Arial"/>
              </a:rPr>
              <a:t>and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alveoli</a:t>
            </a:r>
            <a:endParaRPr sz="1100">
              <a:latin typeface="Arial"/>
              <a:cs typeface="Arial"/>
            </a:endParaRPr>
          </a:p>
          <a:p>
            <a:pPr marL="91440">
              <a:lnSpc>
                <a:spcPts val="1180"/>
              </a:lnSpc>
            </a:pP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lungs are the site of gas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exchange</a:t>
            </a:r>
            <a:endParaRPr sz="1000">
              <a:latin typeface="Calibri"/>
              <a:cs typeface="Calibri"/>
            </a:endParaRPr>
          </a:p>
          <a:p>
            <a:pPr marL="91440" marR="2336165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between the body </a:t>
            </a:r>
            <a:r>
              <a:rPr sz="100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the  environment. Oxygen for respiration  diffuses into the bloodstream and  waste carbon dioxide diffuses out of  the blood into the alveoli, from where  it is expelled in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ventilation.</a:t>
            </a:r>
            <a:endParaRPr sz="10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Calibri"/>
                <a:cs typeface="Calibri"/>
              </a:rPr>
              <a:t>Alveoli are </a:t>
            </a:r>
            <a:r>
              <a:rPr sz="1000" b="1" spc="-5" dirty="0">
                <a:latin typeface="Calibri"/>
                <a:cs typeface="Calibri"/>
              </a:rPr>
              <a:t>adapted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by:</a:t>
            </a:r>
            <a:endParaRPr sz="1000">
              <a:latin typeface="Calibri"/>
              <a:cs typeface="Calibri"/>
            </a:endParaRPr>
          </a:p>
          <a:p>
            <a:pPr marL="320040" indent="-228600">
              <a:lnSpc>
                <a:spcPct val="100000"/>
              </a:lnSpc>
              <a:buAutoNum type="arabicPeriod"/>
              <a:tabLst>
                <a:tab pos="320040" algn="l"/>
                <a:tab pos="320675" algn="l"/>
              </a:tabLst>
            </a:pPr>
            <a:r>
              <a:rPr sz="1000" b="1" spc="-10" dirty="0">
                <a:latin typeface="Calibri"/>
                <a:cs typeface="Calibri"/>
              </a:rPr>
              <a:t>High </a:t>
            </a:r>
            <a:r>
              <a:rPr sz="1000" b="1" spc="-5" dirty="0">
                <a:latin typeface="Calibri"/>
                <a:cs typeface="Calibri"/>
              </a:rPr>
              <a:t>surface area </a:t>
            </a:r>
            <a:r>
              <a:rPr sz="1000" spc="-5" dirty="0">
                <a:latin typeface="Calibri"/>
                <a:cs typeface="Calibri"/>
              </a:rPr>
              <a:t>thanks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to</a:t>
            </a:r>
            <a:endParaRPr sz="1000">
              <a:latin typeface="Calibri"/>
              <a:cs typeface="Calibri"/>
            </a:endParaRPr>
          </a:p>
          <a:p>
            <a:pPr marR="2536190" algn="ctr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their balloon-like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shape</a:t>
            </a:r>
            <a:endParaRPr sz="1000">
              <a:latin typeface="Calibri"/>
              <a:cs typeface="Calibri"/>
            </a:endParaRPr>
          </a:p>
          <a:p>
            <a:pPr marL="320040" indent="-228600">
              <a:lnSpc>
                <a:spcPct val="100000"/>
              </a:lnSpc>
              <a:buAutoNum type="arabicPeriod" startAt="2"/>
              <a:tabLst>
                <a:tab pos="320040" algn="l"/>
                <a:tab pos="320675" algn="l"/>
              </a:tabLst>
            </a:pPr>
            <a:r>
              <a:rPr sz="1000" spc="-5" dirty="0">
                <a:latin typeface="Calibri"/>
                <a:cs typeface="Calibri"/>
              </a:rPr>
              <a:t>Many </a:t>
            </a:r>
            <a:r>
              <a:rPr sz="1000" b="1" spc="-5" dirty="0">
                <a:latin typeface="Calibri"/>
                <a:cs typeface="Calibri"/>
              </a:rPr>
              <a:t>capillaries </a:t>
            </a:r>
            <a:r>
              <a:rPr sz="1000" spc="-5" dirty="0">
                <a:latin typeface="Calibri"/>
                <a:cs typeface="Calibri"/>
              </a:rPr>
              <a:t>give a </a:t>
            </a:r>
            <a:r>
              <a:rPr sz="1000" b="1" spc="-5" dirty="0">
                <a:latin typeface="Calibri"/>
                <a:cs typeface="Calibri"/>
              </a:rPr>
              <a:t>good blood supply </a:t>
            </a:r>
            <a:r>
              <a:rPr sz="1000" spc="-5" dirty="0">
                <a:latin typeface="Calibri"/>
                <a:cs typeface="Calibri"/>
              </a:rPr>
              <a:t>for gas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exchange</a:t>
            </a:r>
            <a:endParaRPr sz="1000">
              <a:latin typeface="Calibri"/>
              <a:cs typeface="Calibri"/>
            </a:endParaRPr>
          </a:p>
          <a:p>
            <a:pPr marL="320040" indent="-228600">
              <a:lnSpc>
                <a:spcPct val="100000"/>
              </a:lnSpc>
              <a:buAutoNum type="arabicPeriod" startAt="2"/>
              <a:tabLst>
                <a:tab pos="320040" algn="l"/>
                <a:tab pos="320675" algn="l"/>
              </a:tabLst>
            </a:pPr>
            <a:r>
              <a:rPr sz="1000" spc="-5" dirty="0">
                <a:latin typeface="Calibri"/>
                <a:cs typeface="Calibri"/>
              </a:rPr>
              <a:t>Walls only </a:t>
            </a:r>
            <a:r>
              <a:rPr sz="1000" b="1" spc="-5" dirty="0">
                <a:latin typeface="Calibri"/>
                <a:cs typeface="Calibri"/>
              </a:rPr>
              <a:t>one cell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thick</a:t>
            </a:r>
            <a:endParaRPr sz="1000">
              <a:latin typeface="Calibri"/>
              <a:cs typeface="Calibri"/>
            </a:endParaRPr>
          </a:p>
          <a:p>
            <a:pPr marL="320040" indent="-228600">
              <a:lnSpc>
                <a:spcPts val="1175"/>
              </a:lnSpc>
              <a:buAutoNum type="arabicPeriod" startAt="2"/>
              <a:tabLst>
                <a:tab pos="320040" algn="l"/>
                <a:tab pos="320675" algn="l"/>
              </a:tabLst>
            </a:pPr>
            <a:r>
              <a:rPr sz="1000" b="1" spc="-5" dirty="0">
                <a:latin typeface="Calibri"/>
                <a:cs typeface="Calibri"/>
              </a:rPr>
              <a:t>Moist </a:t>
            </a:r>
            <a:r>
              <a:rPr sz="1000" spc="-5" dirty="0">
                <a:latin typeface="Calibri"/>
                <a:cs typeface="Calibri"/>
              </a:rPr>
              <a:t>walls pick up gases </a:t>
            </a:r>
            <a:r>
              <a:rPr sz="1000" spc="-10" dirty="0">
                <a:latin typeface="Calibri"/>
                <a:cs typeface="Calibri"/>
              </a:rPr>
              <a:t>(gases dissolve </a:t>
            </a: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water)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71131" y="3177539"/>
            <a:ext cx="2158730" cy="1382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634" y="2910077"/>
            <a:ext cx="4399915" cy="2112645"/>
          </a:xfrm>
          <a:custGeom>
            <a:avLst/>
            <a:gdLst/>
            <a:ahLst/>
            <a:cxnLst/>
            <a:rect l="l" t="t" r="r" b="b"/>
            <a:pathLst>
              <a:path w="4399915" h="2112645">
                <a:moveTo>
                  <a:pt x="0" y="2112264"/>
                </a:moveTo>
                <a:lnTo>
                  <a:pt x="4399788" y="2112264"/>
                </a:lnTo>
                <a:lnTo>
                  <a:pt x="4399788" y="0"/>
                </a:lnTo>
                <a:lnTo>
                  <a:pt x="0" y="0"/>
                </a:lnTo>
                <a:lnTo>
                  <a:pt x="0" y="2112264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0007" y="2935605"/>
            <a:ext cx="7105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b="1" spc="-15" dirty="0">
                <a:latin typeface="Arial"/>
                <a:cs typeface="Arial"/>
              </a:rPr>
              <a:t>Ventilation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9163" y="3279647"/>
            <a:ext cx="2473183" cy="1411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37104" y="2960877"/>
            <a:ext cx="175387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Don’t </a:t>
            </a:r>
            <a:r>
              <a:rPr sz="1100" spc="-5" dirty="0">
                <a:latin typeface="Calibri"/>
                <a:cs typeface="Calibri"/>
              </a:rPr>
              <a:t>confuse </a:t>
            </a:r>
            <a:r>
              <a:rPr sz="1100" b="1" spc="-5" dirty="0">
                <a:latin typeface="Calibri"/>
                <a:cs typeface="Calibri"/>
              </a:rPr>
              <a:t>respiration</a:t>
            </a:r>
            <a:r>
              <a:rPr sz="1100" b="1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  </a:t>
            </a:r>
            <a:r>
              <a:rPr sz="1100" b="1" spc="-5" dirty="0">
                <a:latin typeface="Calibri"/>
                <a:cs typeface="Calibri"/>
              </a:rPr>
              <a:t>ventilation</a:t>
            </a:r>
            <a:r>
              <a:rPr sz="1100" spc="-5" dirty="0">
                <a:latin typeface="Calibri"/>
                <a:cs typeface="Calibri"/>
              </a:rPr>
              <a:t>. </a:t>
            </a:r>
            <a:r>
              <a:rPr sz="1100" b="1" dirty="0">
                <a:latin typeface="Calibri"/>
                <a:cs typeface="Calibri"/>
              </a:rPr>
              <a:t>Respiration </a:t>
            </a:r>
            <a:r>
              <a:rPr sz="1100" dirty="0">
                <a:latin typeface="Calibri"/>
                <a:cs typeface="Calibri"/>
              </a:rPr>
              <a:t>is a  chemical reaction which  </a:t>
            </a:r>
            <a:r>
              <a:rPr sz="1100" spc="-5" dirty="0">
                <a:latin typeface="Calibri"/>
                <a:cs typeface="Calibri"/>
              </a:rPr>
              <a:t>happens </a:t>
            </a:r>
            <a:r>
              <a:rPr sz="1100" dirty="0">
                <a:latin typeface="Calibri"/>
                <a:cs typeface="Calibri"/>
              </a:rPr>
              <a:t>in the body’s cells  and releases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energy.</a:t>
            </a:r>
            <a:endParaRPr sz="1100">
              <a:latin typeface="Calibri"/>
              <a:cs typeface="Calibri"/>
            </a:endParaRPr>
          </a:p>
          <a:p>
            <a:pPr marR="139065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Ventilation </a:t>
            </a:r>
            <a:r>
              <a:rPr sz="1100" dirty="0">
                <a:latin typeface="Calibri"/>
                <a:cs typeface="Calibri"/>
              </a:rPr>
              <a:t>is the process of  </a:t>
            </a:r>
            <a:r>
              <a:rPr sz="1100" spc="-5" dirty="0">
                <a:latin typeface="Calibri"/>
                <a:cs typeface="Calibri"/>
              </a:rPr>
              <a:t>bringing gas in and expelling  </a:t>
            </a:r>
            <a:r>
              <a:rPr sz="1100" dirty="0">
                <a:latin typeface="Calibri"/>
                <a:cs typeface="Calibri"/>
              </a:rPr>
              <a:t>gas from the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body.</a:t>
            </a:r>
            <a:endParaRPr sz="1100">
              <a:latin typeface="Calibri"/>
              <a:cs typeface="Calibri"/>
            </a:endParaRPr>
          </a:p>
          <a:p>
            <a:pPr marR="57785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diagram </a:t>
            </a:r>
            <a:r>
              <a:rPr sz="1100" dirty="0">
                <a:latin typeface="Calibri"/>
                <a:cs typeface="Calibri"/>
              </a:rPr>
              <a:t>shows </a:t>
            </a:r>
            <a:r>
              <a:rPr sz="1100" spc="-5" dirty="0">
                <a:latin typeface="Calibri"/>
                <a:cs typeface="Calibri"/>
              </a:rPr>
              <a:t>what  happens </a:t>
            </a:r>
            <a:r>
              <a:rPr sz="1100" dirty="0">
                <a:latin typeface="Calibri"/>
                <a:cs typeface="Calibri"/>
              </a:rPr>
              <a:t>when we </a:t>
            </a:r>
            <a:r>
              <a:rPr sz="1100" spc="-5" dirty="0">
                <a:latin typeface="Calibri"/>
                <a:cs typeface="Calibri"/>
              </a:rPr>
              <a:t>breathe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</a:t>
            </a:r>
            <a:r>
              <a:rPr sz="1100" spc="-5" dirty="0">
                <a:latin typeface="Calibri"/>
                <a:cs typeface="Calibri"/>
              </a:rPr>
              <a:t>.  </a:t>
            </a:r>
            <a:r>
              <a:rPr sz="1100" dirty="0">
                <a:latin typeface="Calibri"/>
                <a:cs typeface="Calibri"/>
              </a:rPr>
              <a:t>Breathing out is the exact  </a:t>
            </a:r>
            <a:r>
              <a:rPr sz="1100" b="1" spc="-5" dirty="0">
                <a:latin typeface="Calibri"/>
                <a:cs typeface="Calibri"/>
              </a:rPr>
              <a:t>opposite</a:t>
            </a:r>
            <a:r>
              <a:rPr sz="1100" spc="-5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64635" y="6263638"/>
            <a:ext cx="902208" cy="477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1688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4" y="819150"/>
            <a:ext cx="4399915" cy="3906520"/>
          </a:xfrm>
          <a:custGeom>
            <a:avLst/>
            <a:gdLst/>
            <a:ahLst/>
            <a:cxnLst/>
            <a:rect l="l" t="t" r="r" b="b"/>
            <a:pathLst>
              <a:path w="4399915" h="3906520">
                <a:moveTo>
                  <a:pt x="0" y="3906012"/>
                </a:moveTo>
                <a:lnTo>
                  <a:pt x="4399788" y="3906012"/>
                </a:lnTo>
                <a:lnTo>
                  <a:pt x="4399788" y="0"/>
                </a:lnTo>
                <a:lnTo>
                  <a:pt x="0" y="0"/>
                </a:lnTo>
                <a:lnTo>
                  <a:pt x="0" y="3906012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307" y="849249"/>
            <a:ext cx="3459479" cy="340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05"/>
              </a:spcBef>
            </a:pPr>
            <a:r>
              <a:rPr sz="1100" b="1" spc="-35" dirty="0">
                <a:latin typeface="Arial"/>
                <a:cs typeface="Arial"/>
              </a:rPr>
              <a:t>Movement of </a:t>
            </a:r>
            <a:r>
              <a:rPr sz="1100" b="1" spc="-45" dirty="0">
                <a:latin typeface="Arial"/>
                <a:cs typeface="Arial"/>
              </a:rPr>
              <a:t>blood </a:t>
            </a:r>
            <a:r>
              <a:rPr sz="1100" b="1" spc="-10" dirty="0">
                <a:latin typeface="Arial"/>
                <a:cs typeface="Arial"/>
              </a:rPr>
              <a:t>and </a:t>
            </a:r>
            <a:r>
              <a:rPr sz="1100" b="1" spc="-105" dirty="0">
                <a:latin typeface="Arial"/>
                <a:cs typeface="Arial"/>
              </a:rPr>
              <a:t>gases </a:t>
            </a:r>
            <a:r>
              <a:rPr sz="1100" b="1" spc="-20" dirty="0">
                <a:latin typeface="Arial"/>
                <a:cs typeface="Arial"/>
              </a:rPr>
              <a:t>by the </a:t>
            </a:r>
            <a:r>
              <a:rPr sz="1100" b="1" spc="-40" dirty="0">
                <a:latin typeface="Arial"/>
                <a:cs typeface="Arial"/>
              </a:rPr>
              <a:t>circulatory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80"/>
              </a:lnSpc>
            </a:pPr>
            <a:r>
              <a:rPr sz="1000" spc="-5" dirty="0">
                <a:latin typeface="Calibri"/>
                <a:cs typeface="Calibri"/>
              </a:rPr>
              <a:t>Blood </a:t>
            </a:r>
            <a:r>
              <a:rPr sz="1000" spc="-10" dirty="0">
                <a:latin typeface="Calibri"/>
                <a:cs typeface="Calibri"/>
              </a:rPr>
              <a:t>flows </a:t>
            </a:r>
            <a:r>
              <a:rPr sz="1000" spc="-5" dirty="0">
                <a:latin typeface="Calibri"/>
                <a:cs typeface="Calibri"/>
              </a:rPr>
              <a:t>around the body in the following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stages: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6679" y="105155"/>
          <a:ext cx="8877300" cy="2802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315">
                <a:tc rowSpan="2">
                  <a:txBody>
                    <a:bodyPr/>
                    <a:lstStyle/>
                    <a:p>
                      <a:pPr marL="90170" marR="23939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Year </a:t>
                      </a:r>
                      <a:r>
                        <a:rPr lang="en-GB" sz="1600" b="1" u="sng" spc="-3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8</a:t>
                      </a:r>
                      <a:r>
                        <a:rPr sz="1600" b="1" u="sng" spc="1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Biology Knowledge </a:t>
                      </a:r>
                      <a:r>
                        <a:rPr sz="16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Organiser </a:t>
                      </a:r>
                      <a:r>
                        <a:rPr sz="1600" b="1" u="sng" spc="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– </a:t>
                      </a:r>
                      <a:r>
                        <a:rPr lang="en-GB" sz="1600" b="1" u="sng" spc="9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</a:t>
                      </a:r>
                      <a:r>
                        <a:rPr lang="en-GB" sz="1600" b="1" u="sng" spc="95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Heart and Circulatory System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 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 marR="12953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Ci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rculatory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system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organ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system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responsible for moving blood around the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body.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495"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Artery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blood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vessel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which carries oxygenated blood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away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heart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e.g.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aorta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and the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pulmonary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artery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Vein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46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blood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vessel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which carries deoxygenated blood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towards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  heart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e.g.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vena cava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and the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pulmonary</a:t>
                      </a:r>
                      <a:r>
                        <a:rPr sz="1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vein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3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Pulmonary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Relating to the lungs.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3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Atrium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upper two chambers of the heart are the right and left</a:t>
                      </a:r>
                      <a:r>
                        <a:rPr sz="10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atria.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3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Ventricle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The lower two chambers of the heart are the right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left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ventricles.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3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Capillary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smallest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type of blood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vessel.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4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Valve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structure which allows blood to flow past it in only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direction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6679" y="2985516"/>
          <a:ext cx="8879205" cy="3668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2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660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BBA58"/>
                      </a:solidFill>
                      <a:prstDash val="solid"/>
                    </a:lnR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b="1" spc="-55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circulatory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system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6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b="1" spc="10" dirty="0">
                          <a:latin typeface="Arial"/>
                          <a:cs typeface="Arial"/>
                        </a:rPr>
                        <a:t>Heart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beats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stages of a heartbeat are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follows: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18770" marR="2228215" indent="-228600">
                        <a:lnSpc>
                          <a:spcPct val="100000"/>
                        </a:lnSpc>
                        <a:buAutoNum type="arabicPeriod"/>
                        <a:tabLst>
                          <a:tab pos="318770" algn="l"/>
                          <a:tab pos="31940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Both atria contract at once, pushing blood through  the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atrioventricular (AV)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valves into the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ventricles.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18770" indent="-228600">
                        <a:lnSpc>
                          <a:spcPct val="100000"/>
                        </a:lnSpc>
                        <a:buAutoNum type="arabicPeriod"/>
                        <a:tabLst>
                          <a:tab pos="318770" algn="l"/>
                          <a:tab pos="319405" algn="l"/>
                        </a:tabLst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AV valves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snap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shut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.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This is the “lub” in the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“lub-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dub” sound of a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heartbeat.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18770" marR="224917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3"/>
                        <a:tabLst>
                          <a:tab pos="318770" algn="l"/>
                          <a:tab pos="31940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Both ventricles contract at once, pushing blood  through the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semilunar valves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and out through the  aorta (oxygenated blood) and pulmonary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artery.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18770" indent="-228600">
                        <a:lnSpc>
                          <a:spcPct val="100000"/>
                        </a:lnSpc>
                        <a:buAutoNum type="arabicPeriod" startAt="3"/>
                        <a:tabLst>
                          <a:tab pos="318770" algn="l"/>
                          <a:tab pos="319405" algn="l"/>
                        </a:tabLst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semilunar valves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snap shut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 This is the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“dub”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9BBA58"/>
                      </a:solidFill>
                      <a:prstDash val="solid"/>
                    </a:lnL>
                    <a:lnT w="28575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BBA5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4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496888" y="3511296"/>
            <a:ext cx="3338008" cy="2970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3164" y="1207516"/>
          <a:ext cx="4248150" cy="3471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40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Stage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Movement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blood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Movement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gases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0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Left ventricle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pumps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blood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into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aorta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208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920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Aorta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and smaller arteries  deliver blood to body’s</a:t>
                      </a:r>
                      <a:r>
                        <a:rPr sz="1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cells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654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i="1" spc="-5" dirty="0">
                          <a:latin typeface="Calibri"/>
                          <a:cs typeface="Calibri"/>
                        </a:rPr>
                        <a:t>Oxygen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diffuses into cells for respiration.  Waste </a:t>
                      </a:r>
                      <a:r>
                        <a:rPr sz="1000" i="1" spc="-5" dirty="0">
                          <a:latin typeface="Calibri"/>
                          <a:cs typeface="Calibri"/>
                        </a:rPr>
                        <a:t>carbon dioxide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diffuses out of cells to  be expelled. Blood is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deoxygenated.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0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Veins and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vena cava</a:t>
                      </a:r>
                      <a:r>
                        <a:rPr sz="10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deliver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blood to right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atrium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60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381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Blood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flows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into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right  ventricle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and right ventricle  pumps blood into 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pulmonary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artery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208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11683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Pulmonary artery</a:t>
                      </a:r>
                      <a:r>
                        <a:rPr sz="10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delivers  blood to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lungs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34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i="1" spc="-5" dirty="0">
                          <a:latin typeface="Calibri"/>
                          <a:cs typeface="Calibri"/>
                        </a:rPr>
                        <a:t>Carbon dioxide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diffuses out of bloodstream  into alveoli for exhalation. </a:t>
                      </a:r>
                      <a:r>
                        <a:rPr sz="1000" i="1" spc="-5" dirty="0">
                          <a:latin typeface="Calibri"/>
                          <a:cs typeface="Calibri"/>
                        </a:rPr>
                        <a:t>Oxygen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diffuses  from alveoli into blood. Blood is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oxygenated.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0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Pulmonary vein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delivers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blood to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left atrium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08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4273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Blood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flows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into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left 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ventricle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333406" y="4849367"/>
            <a:ext cx="1817813" cy="1651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177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634" y="909066"/>
            <a:ext cx="4399915" cy="208788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90"/>
              </a:spcBef>
            </a:pPr>
            <a:r>
              <a:rPr sz="1200" b="1" spc="-50" dirty="0">
                <a:latin typeface="Arial"/>
                <a:cs typeface="Arial"/>
              </a:rPr>
              <a:t>Respiration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90170" marR="288925" algn="just">
              <a:lnSpc>
                <a:spcPts val="1300"/>
              </a:lnSpc>
            </a:pPr>
            <a:r>
              <a:rPr sz="1200" spc="-10" dirty="0">
                <a:latin typeface="Calibri"/>
                <a:cs typeface="Calibri"/>
              </a:rPr>
              <a:t>Respiration </a:t>
            </a:r>
            <a:r>
              <a:rPr sz="1200" dirty="0">
                <a:latin typeface="Calibri"/>
                <a:cs typeface="Calibri"/>
              </a:rPr>
              <a:t>is a </a:t>
            </a:r>
            <a:r>
              <a:rPr sz="1200" spc="-5" dirty="0">
                <a:latin typeface="Calibri"/>
                <a:cs typeface="Calibri"/>
              </a:rPr>
              <a:t>chemical reaction that </a:t>
            </a:r>
            <a:r>
              <a:rPr sz="1200" spc="-10" dirty="0">
                <a:latin typeface="Calibri"/>
                <a:cs typeface="Calibri"/>
              </a:rPr>
              <a:t>occurs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plant </a:t>
            </a:r>
            <a:r>
              <a:rPr sz="1200" dirty="0">
                <a:latin typeface="Calibri"/>
                <a:cs typeface="Calibri"/>
              </a:rPr>
              <a:t>and animal  </a:t>
            </a:r>
            <a:r>
              <a:rPr sz="1200" spc="-5" dirty="0">
                <a:latin typeface="Calibri"/>
                <a:cs typeface="Calibri"/>
              </a:rPr>
              <a:t>cells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releases energy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spc="-5" dirty="0">
                <a:latin typeface="Calibri"/>
                <a:cs typeface="Calibri"/>
              </a:rPr>
              <a:t>food </a:t>
            </a:r>
            <a:r>
              <a:rPr sz="1200" dirty="0">
                <a:latin typeface="Calibri"/>
                <a:cs typeface="Calibri"/>
              </a:rPr>
              <a:t>molecules. The </a:t>
            </a:r>
            <a:r>
              <a:rPr sz="1200" spc="-5" dirty="0">
                <a:latin typeface="Calibri"/>
                <a:cs typeface="Calibri"/>
              </a:rPr>
              <a:t>organism </a:t>
            </a:r>
            <a:r>
              <a:rPr sz="1200" spc="-10" dirty="0">
                <a:latin typeface="Calibri"/>
                <a:cs typeface="Calibri"/>
              </a:rPr>
              <a:t>can  </a:t>
            </a:r>
            <a:r>
              <a:rPr sz="1200" dirty="0">
                <a:latin typeface="Calibri"/>
                <a:cs typeface="Calibri"/>
              </a:rPr>
              <a:t>then </a:t>
            </a:r>
            <a:r>
              <a:rPr sz="1200" spc="-5" dirty="0">
                <a:latin typeface="Calibri"/>
                <a:cs typeface="Calibri"/>
              </a:rPr>
              <a:t>use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several different </a:t>
            </a:r>
            <a:r>
              <a:rPr sz="1200" spc="-20" dirty="0">
                <a:latin typeface="Calibri"/>
                <a:cs typeface="Calibri"/>
              </a:rPr>
              <a:t>ways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including: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318770" indent="-228600" algn="just">
              <a:lnSpc>
                <a:spcPts val="1370"/>
              </a:lnSpc>
              <a:buAutoNum type="arabicPeriod"/>
              <a:tabLst>
                <a:tab pos="319405" algn="l"/>
              </a:tabLst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build </a:t>
            </a:r>
            <a:r>
              <a:rPr sz="1200" spc="-5" dirty="0">
                <a:latin typeface="Calibri"/>
                <a:cs typeface="Calibri"/>
              </a:rPr>
              <a:t>large </a:t>
            </a:r>
            <a:r>
              <a:rPr sz="1200" dirty="0">
                <a:latin typeface="Calibri"/>
                <a:cs typeface="Calibri"/>
              </a:rPr>
              <a:t>molecules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spc="-5" dirty="0">
                <a:latin typeface="Calibri"/>
                <a:cs typeface="Calibri"/>
              </a:rPr>
              <a:t>smaller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ones</a:t>
            </a:r>
            <a:endParaRPr sz="1200">
              <a:latin typeface="Calibri"/>
              <a:cs typeface="Calibri"/>
            </a:endParaRPr>
          </a:p>
          <a:p>
            <a:pPr marL="318770" indent="-228600" algn="just">
              <a:lnSpc>
                <a:spcPts val="1295"/>
              </a:lnSpc>
              <a:buAutoNum type="arabicPeriod"/>
              <a:tabLst>
                <a:tab pos="319405" algn="l"/>
              </a:tabLst>
            </a:pPr>
            <a:r>
              <a:rPr sz="1200" spc="-55" dirty="0">
                <a:latin typeface="Calibri"/>
                <a:cs typeface="Calibri"/>
              </a:rPr>
              <a:t>To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move</a:t>
            </a:r>
            <a:endParaRPr sz="1200">
              <a:latin typeface="Calibri"/>
              <a:cs typeface="Calibri"/>
            </a:endParaRPr>
          </a:p>
          <a:p>
            <a:pPr marL="318770" indent="-228600" algn="just">
              <a:lnSpc>
                <a:spcPts val="1370"/>
              </a:lnSpc>
              <a:buAutoNum type="arabicPeriod"/>
              <a:tabLst>
                <a:tab pos="319405" algn="l"/>
              </a:tabLst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15" dirty="0">
                <a:latin typeface="Calibri"/>
                <a:cs typeface="Calibri"/>
              </a:rPr>
              <a:t>keep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warm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90170" algn="just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There are </a:t>
            </a:r>
            <a:r>
              <a:rPr sz="1200" spc="-10" dirty="0">
                <a:latin typeface="Calibri"/>
                <a:cs typeface="Calibri"/>
              </a:rPr>
              <a:t>two </a:t>
            </a:r>
            <a:r>
              <a:rPr sz="1200" dirty="0">
                <a:latin typeface="Calibri"/>
                <a:cs typeface="Calibri"/>
              </a:rPr>
              <a:t>types </a:t>
            </a:r>
            <a:r>
              <a:rPr sz="1200" spc="-5" dirty="0">
                <a:latin typeface="Calibri"/>
                <a:cs typeface="Calibri"/>
              </a:rPr>
              <a:t>of respiration: aerobic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anaerobic.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634" y="118110"/>
            <a:ext cx="4399915" cy="568104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276860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lang="en-GB" spc="10" dirty="0"/>
              <a:t>8</a:t>
            </a:r>
            <a:r>
              <a:rPr spc="10" dirty="0" smtClean="0"/>
              <a:t> </a:t>
            </a:r>
            <a:r>
              <a:rPr spc="-75" dirty="0"/>
              <a:t>Biology 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65" dirty="0" smtClean="0"/>
              <a:t>Respiration</a:t>
            </a:r>
            <a:endParaRPr spc="-6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18863" y="110236"/>
          <a:ext cx="4410709" cy="2449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02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Respiration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362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chemical reaction that releases energy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from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food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molecules.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Aerobic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oxygen.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Anaerobic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Without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oxygen.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Fermentation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Anaerobic respiration that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occurs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yeast.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8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Mitochondria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Cell organelle where aerobic respiration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occurs.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Fatigue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733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muscle cells become tired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 no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longer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contract efficiently.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9634" y="3140200"/>
            <a:ext cx="4399915" cy="360172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40"/>
              </a:spcBef>
            </a:pPr>
            <a:r>
              <a:rPr sz="1200" b="1" spc="-65" dirty="0">
                <a:latin typeface="Arial"/>
                <a:cs typeface="Arial"/>
              </a:rPr>
              <a:t>Aerobic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respiration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90170" marR="12065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Aerobic respiration </a:t>
            </a:r>
            <a:r>
              <a:rPr sz="1200" spc="-10" dirty="0">
                <a:latin typeface="Calibri"/>
                <a:cs typeface="Calibri"/>
              </a:rPr>
              <a:t>occurs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presence of </a:t>
            </a:r>
            <a:r>
              <a:rPr sz="1200" spc="-15" dirty="0">
                <a:latin typeface="Calibri"/>
                <a:cs typeface="Calibri"/>
              </a:rPr>
              <a:t>oxygen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5" dirty="0">
                <a:latin typeface="Calibri"/>
                <a:cs typeface="Calibri"/>
              </a:rPr>
              <a:t>takes  </a:t>
            </a:r>
            <a:r>
              <a:rPr sz="1200" dirty="0">
                <a:latin typeface="Calibri"/>
                <a:cs typeface="Calibri"/>
              </a:rPr>
              <a:t>place in the </a:t>
            </a:r>
            <a:r>
              <a:rPr sz="1200" spc="-5" dirty="0">
                <a:latin typeface="Calibri"/>
                <a:cs typeface="Calibri"/>
              </a:rPr>
              <a:t>mitochondria. Cells that require </a:t>
            </a:r>
            <a:r>
              <a:rPr sz="1200" dirty="0">
                <a:latin typeface="Calibri"/>
                <a:cs typeface="Calibri"/>
              </a:rPr>
              <a:t>a lot </a:t>
            </a:r>
            <a:r>
              <a:rPr sz="1200" spc="-5" dirty="0">
                <a:latin typeface="Calibri"/>
                <a:cs typeface="Calibri"/>
              </a:rPr>
              <a:t>of energy (e.g.  muscle </a:t>
            </a:r>
            <a:r>
              <a:rPr sz="1200" dirty="0">
                <a:latin typeface="Calibri"/>
                <a:cs typeface="Calibri"/>
              </a:rPr>
              <a:t>cells, </a:t>
            </a:r>
            <a:r>
              <a:rPr sz="1200" spc="-5" dirty="0">
                <a:latin typeface="Calibri"/>
                <a:cs typeface="Calibri"/>
              </a:rPr>
              <a:t>sperm </a:t>
            </a:r>
            <a:r>
              <a:rPr sz="1200" dirty="0">
                <a:latin typeface="Calibri"/>
                <a:cs typeface="Calibri"/>
              </a:rPr>
              <a:t>cells)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higher </a:t>
            </a:r>
            <a:r>
              <a:rPr sz="1200" spc="-5" dirty="0">
                <a:latin typeface="Calibri"/>
                <a:cs typeface="Calibri"/>
              </a:rPr>
              <a:t>numbers of mitochondria  so they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release more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energy.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855344" marR="850265" indent="-765810">
              <a:lnSpc>
                <a:spcPct val="200100"/>
              </a:lnSpc>
            </a:pPr>
            <a:r>
              <a:rPr sz="1200" spc="-5" dirty="0">
                <a:latin typeface="Calibri"/>
                <a:cs typeface="Calibri"/>
              </a:rPr>
              <a:t>Aerobic respiration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shown </a:t>
            </a:r>
            <a:r>
              <a:rPr sz="1200" dirty="0">
                <a:latin typeface="Calibri"/>
                <a:cs typeface="Calibri"/>
              </a:rPr>
              <a:t>by the </a:t>
            </a:r>
            <a:r>
              <a:rPr sz="1200" spc="-5" dirty="0">
                <a:latin typeface="Calibri"/>
                <a:cs typeface="Calibri"/>
              </a:rPr>
              <a:t>following equation:  glucose </a:t>
            </a:r>
            <a:r>
              <a:rPr sz="1200" dirty="0">
                <a:latin typeface="Calibri"/>
                <a:cs typeface="Calibri"/>
              </a:rPr>
              <a:t>+ </a:t>
            </a:r>
            <a:r>
              <a:rPr sz="1200" spc="-15" dirty="0">
                <a:latin typeface="Calibri"/>
                <a:cs typeface="Calibri"/>
              </a:rPr>
              <a:t>oxygen 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carbon dioxide </a:t>
            </a:r>
            <a:r>
              <a:rPr sz="1200" dirty="0">
                <a:latin typeface="Calibri"/>
                <a:cs typeface="Calibri"/>
              </a:rPr>
              <a:t>+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  <a:p>
            <a:pPr marL="12700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-7" baseline="-20833" dirty="0">
                <a:latin typeface="Calibri"/>
                <a:cs typeface="Calibri"/>
              </a:rPr>
              <a:t>6</a:t>
            </a:r>
            <a:r>
              <a:rPr sz="1200" spc="-5" dirty="0">
                <a:latin typeface="Calibri"/>
                <a:cs typeface="Calibri"/>
              </a:rPr>
              <a:t>H</a:t>
            </a:r>
            <a:r>
              <a:rPr sz="1200" spc="-7" baseline="-20833" dirty="0">
                <a:latin typeface="Calibri"/>
                <a:cs typeface="Calibri"/>
              </a:rPr>
              <a:t>12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7" baseline="-20833" dirty="0">
                <a:latin typeface="Calibri"/>
                <a:cs typeface="Calibri"/>
              </a:rPr>
              <a:t>6 </a:t>
            </a:r>
            <a:r>
              <a:rPr sz="1200" dirty="0">
                <a:latin typeface="Calibri"/>
                <a:cs typeface="Calibri"/>
              </a:rPr>
              <a:t>+ 6O</a:t>
            </a:r>
            <a:r>
              <a:rPr sz="1200" baseline="-20833" dirty="0">
                <a:latin typeface="Calibri"/>
                <a:cs typeface="Calibri"/>
              </a:rPr>
              <a:t>2 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6CO</a:t>
            </a:r>
            <a:r>
              <a:rPr sz="1200" spc="-7" baseline="-20833" dirty="0">
                <a:latin typeface="Calibri"/>
                <a:cs typeface="Calibri"/>
              </a:rPr>
              <a:t>2 </a:t>
            </a:r>
            <a:r>
              <a:rPr sz="1200" dirty="0">
                <a:latin typeface="Calibri"/>
                <a:cs typeface="Calibri"/>
              </a:rPr>
              <a:t>+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6H</a:t>
            </a:r>
            <a:r>
              <a:rPr sz="1200" baseline="-20833" dirty="0">
                <a:latin typeface="Calibri"/>
                <a:cs typeface="Calibri"/>
              </a:rPr>
              <a:t>2</a:t>
            </a:r>
            <a:r>
              <a:rPr sz="1200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0170" marR="9652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Respiration can </a:t>
            </a:r>
            <a:r>
              <a:rPr sz="1200" spc="-5" dirty="0">
                <a:latin typeface="Calibri"/>
                <a:cs typeface="Calibri"/>
              </a:rPr>
              <a:t>use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spc="-5" dirty="0">
                <a:latin typeface="Calibri"/>
                <a:cs typeface="Calibri"/>
              </a:rPr>
              <a:t>food </a:t>
            </a:r>
            <a:r>
              <a:rPr sz="1200" dirty="0">
                <a:latin typeface="Calibri"/>
                <a:cs typeface="Calibri"/>
              </a:rPr>
              <a:t>molecules as the </a:t>
            </a:r>
            <a:r>
              <a:rPr sz="1200" spc="-5" dirty="0">
                <a:latin typeface="Calibri"/>
                <a:cs typeface="Calibri"/>
              </a:rPr>
              <a:t>reactant </a:t>
            </a:r>
            <a:r>
              <a:rPr sz="1200" dirty="0">
                <a:latin typeface="Calibri"/>
                <a:cs typeface="Calibri"/>
              </a:rPr>
              <a:t>but it is  </a:t>
            </a:r>
            <a:r>
              <a:rPr sz="1200" spc="-5" dirty="0">
                <a:latin typeface="Calibri"/>
                <a:cs typeface="Calibri"/>
              </a:rPr>
              <a:t>generally shown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glucose. </a:t>
            </a:r>
            <a:r>
              <a:rPr sz="1200" spc="-10" dirty="0">
                <a:latin typeface="Calibri"/>
                <a:cs typeface="Calibri"/>
              </a:rPr>
              <a:t>Oxygen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glucose </a:t>
            </a:r>
            <a:r>
              <a:rPr sz="1200" spc="-15" dirty="0">
                <a:latin typeface="Calibri"/>
                <a:cs typeface="Calibri"/>
              </a:rPr>
              <a:t>travel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cells  through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circulatory </a:t>
            </a:r>
            <a:r>
              <a:rPr sz="1200" spc="-15" dirty="0">
                <a:latin typeface="Calibri"/>
                <a:cs typeface="Calibri"/>
              </a:rPr>
              <a:t>system </a:t>
            </a:r>
            <a:r>
              <a:rPr sz="1200" dirty="0">
                <a:latin typeface="Calibri"/>
                <a:cs typeface="Calibri"/>
              </a:rPr>
              <a:t>and the </a:t>
            </a:r>
            <a:r>
              <a:rPr sz="1200" spc="-10" dirty="0">
                <a:latin typeface="Calibri"/>
                <a:cs typeface="Calibri"/>
              </a:rPr>
              <a:t>waste </a:t>
            </a:r>
            <a:r>
              <a:rPr sz="1200" spc="-5" dirty="0">
                <a:latin typeface="Calibri"/>
                <a:cs typeface="Calibri"/>
              </a:rPr>
              <a:t>products are removed 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spc="-5" dirty="0">
                <a:latin typeface="Calibri"/>
                <a:cs typeface="Calibri"/>
              </a:rPr>
              <a:t>cells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same </a:t>
            </a:r>
            <a:r>
              <a:rPr sz="1200" spc="-35" dirty="0">
                <a:latin typeface="Calibri"/>
                <a:cs typeface="Calibri"/>
              </a:rPr>
              <a:t>way.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36770" y="2710432"/>
            <a:ext cx="4399915" cy="4030979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200" b="1" spc="-50" dirty="0">
                <a:latin typeface="Arial"/>
                <a:cs typeface="Arial"/>
              </a:rPr>
              <a:t>Anaerobic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respiration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91440" marR="19875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Anaerobic respiration </a:t>
            </a:r>
            <a:r>
              <a:rPr sz="1200" spc="-10" dirty="0">
                <a:latin typeface="Calibri"/>
                <a:cs typeface="Calibri"/>
              </a:rPr>
              <a:t>occurs </a:t>
            </a:r>
            <a:r>
              <a:rPr sz="1200" spc="-5" dirty="0">
                <a:latin typeface="Calibri"/>
                <a:cs typeface="Calibri"/>
              </a:rPr>
              <a:t>when there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not </a:t>
            </a:r>
            <a:r>
              <a:rPr sz="1200" dirty="0">
                <a:latin typeface="Calibri"/>
                <a:cs typeface="Calibri"/>
              </a:rPr>
              <a:t>enough </a:t>
            </a:r>
            <a:r>
              <a:rPr sz="1200" spc="-15" dirty="0">
                <a:latin typeface="Calibri"/>
                <a:cs typeface="Calibri"/>
              </a:rPr>
              <a:t>oxygen  </a:t>
            </a:r>
            <a:r>
              <a:rPr sz="1200" spc="-5" dirty="0">
                <a:latin typeface="Calibri"/>
                <a:cs typeface="Calibri"/>
              </a:rPr>
              <a:t>present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5" dirty="0">
                <a:latin typeface="Calibri"/>
                <a:cs typeface="Calibri"/>
              </a:rPr>
              <a:t>takes </a:t>
            </a:r>
            <a:r>
              <a:rPr sz="1200" dirty="0">
                <a:latin typeface="Calibri"/>
                <a:cs typeface="Calibri"/>
              </a:rPr>
              <a:t>place in the </a:t>
            </a:r>
            <a:r>
              <a:rPr sz="1200" spc="-5" dirty="0">
                <a:latin typeface="Calibri"/>
                <a:cs typeface="Calibri"/>
              </a:rPr>
              <a:t>cytoplasm. </a:t>
            </a:r>
            <a:r>
              <a:rPr sz="1200" dirty="0">
                <a:latin typeface="Calibri"/>
                <a:cs typeface="Calibri"/>
              </a:rPr>
              <a:t>Much less </a:t>
            </a:r>
            <a:r>
              <a:rPr sz="1200" spc="-5" dirty="0">
                <a:latin typeface="Calibri"/>
                <a:cs typeface="Calibri"/>
              </a:rPr>
              <a:t>energy </a:t>
            </a:r>
            <a:r>
              <a:rPr sz="1200" dirty="0">
                <a:latin typeface="Calibri"/>
                <a:cs typeface="Calibri"/>
              </a:rPr>
              <a:t>is  </a:t>
            </a:r>
            <a:r>
              <a:rPr sz="1200" spc="-5" dirty="0">
                <a:latin typeface="Calibri"/>
                <a:cs typeface="Calibri"/>
              </a:rPr>
              <a:t>released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spc="-5" dirty="0">
                <a:latin typeface="Calibri"/>
                <a:cs typeface="Calibri"/>
              </a:rPr>
              <a:t>anaerobic respiration </a:t>
            </a:r>
            <a:r>
              <a:rPr sz="1200" dirty="0">
                <a:latin typeface="Calibri"/>
                <a:cs typeface="Calibri"/>
              </a:rPr>
              <a:t>than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spc="-5" dirty="0">
                <a:latin typeface="Calibri"/>
                <a:cs typeface="Calibri"/>
              </a:rPr>
              <a:t>aerobic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respiration.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In animals the </a:t>
            </a:r>
            <a:r>
              <a:rPr sz="1200" spc="-5" dirty="0">
                <a:latin typeface="Calibri"/>
                <a:cs typeface="Calibri"/>
              </a:rPr>
              <a:t>equation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anaerobic respiration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is:</a:t>
            </a:r>
            <a:endParaRPr sz="1200">
              <a:latin typeface="Calibri"/>
              <a:cs typeface="Calibri"/>
            </a:endParaRPr>
          </a:p>
          <a:p>
            <a:pPr marL="155003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glucose 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lactic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acid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1440" marR="120014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If lactic acid builds up in </a:t>
            </a:r>
            <a:r>
              <a:rPr sz="1200" spc="-5" dirty="0">
                <a:latin typeface="Calibri"/>
                <a:cs typeface="Calibri"/>
              </a:rPr>
              <a:t>muscle cells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causes fatigue. </a:t>
            </a:r>
            <a:r>
              <a:rPr sz="1200" spc="-25" dirty="0">
                <a:latin typeface="Calibri"/>
                <a:cs typeface="Calibri"/>
              </a:rPr>
              <a:t>We </a:t>
            </a:r>
            <a:r>
              <a:rPr sz="1200" spc="-5" dirty="0">
                <a:latin typeface="Calibri"/>
                <a:cs typeface="Calibri"/>
              </a:rPr>
              <a:t>continue  to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elevated </a:t>
            </a:r>
            <a:r>
              <a:rPr sz="1200" dirty="0">
                <a:latin typeface="Calibri"/>
                <a:cs typeface="Calibri"/>
              </a:rPr>
              <a:t>heart </a:t>
            </a:r>
            <a:r>
              <a:rPr sz="1200" spc="-15" dirty="0">
                <a:latin typeface="Calibri"/>
                <a:cs typeface="Calibri"/>
              </a:rPr>
              <a:t>rate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breathing </a:t>
            </a:r>
            <a:r>
              <a:rPr sz="1200" spc="-15" dirty="0">
                <a:latin typeface="Calibri"/>
                <a:cs typeface="Calibri"/>
              </a:rPr>
              <a:t>rate </a:t>
            </a:r>
            <a:r>
              <a:rPr sz="1200" spc="-5" dirty="0">
                <a:latin typeface="Calibri"/>
                <a:cs typeface="Calibri"/>
              </a:rPr>
              <a:t>after </a:t>
            </a:r>
            <a:r>
              <a:rPr sz="1200" spc="-10" dirty="0">
                <a:latin typeface="Calibri"/>
                <a:cs typeface="Calibri"/>
              </a:rPr>
              <a:t>exercise </a:t>
            </a:r>
            <a:r>
              <a:rPr sz="1200" spc="-5" dirty="0">
                <a:latin typeface="Calibri"/>
                <a:cs typeface="Calibri"/>
              </a:rPr>
              <a:t>so  that more </a:t>
            </a:r>
            <a:r>
              <a:rPr sz="1200" spc="-15" dirty="0">
                <a:latin typeface="Calibri"/>
                <a:cs typeface="Calibri"/>
              </a:rPr>
              <a:t>oxygen </a:t>
            </a:r>
            <a:r>
              <a:rPr sz="1200" spc="-10" dirty="0">
                <a:latin typeface="Calibri"/>
                <a:cs typeface="Calibri"/>
              </a:rPr>
              <a:t>enters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cells.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15" dirty="0">
                <a:latin typeface="Calibri"/>
                <a:cs typeface="Calibri"/>
              </a:rPr>
              <a:t>oxygen </a:t>
            </a:r>
            <a:r>
              <a:rPr sz="1200" spc="-5" dirty="0">
                <a:latin typeface="Calibri"/>
                <a:cs typeface="Calibri"/>
              </a:rPr>
              <a:t>reacts with </a:t>
            </a:r>
            <a:r>
              <a:rPr sz="1200" dirty="0">
                <a:latin typeface="Calibri"/>
                <a:cs typeface="Calibri"/>
              </a:rPr>
              <a:t>the lactic  acid </a:t>
            </a:r>
            <a:r>
              <a:rPr sz="1200" spc="-5" dirty="0">
                <a:latin typeface="Calibri"/>
                <a:cs typeface="Calibri"/>
              </a:rPr>
              <a:t>removing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our </a:t>
            </a:r>
            <a:r>
              <a:rPr sz="1200" spc="-5" dirty="0">
                <a:latin typeface="Calibri"/>
                <a:cs typeface="Calibri"/>
              </a:rPr>
              <a:t>muscles allowing </a:t>
            </a:r>
            <a:r>
              <a:rPr sz="1200" dirty="0">
                <a:latin typeface="Calibri"/>
                <a:cs typeface="Calibri"/>
              </a:rPr>
              <a:t>them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work </a:t>
            </a:r>
            <a:r>
              <a:rPr sz="1200" spc="-5" dirty="0">
                <a:latin typeface="Calibri"/>
                <a:cs typeface="Calibri"/>
              </a:rPr>
              <a:t>efficiently  again.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012190" marR="586105" indent="-92138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plants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yeast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equation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anaerobic respiration </a:t>
            </a:r>
            <a:r>
              <a:rPr sz="1200" dirty="0">
                <a:latin typeface="Calibri"/>
                <a:cs typeface="Calibri"/>
              </a:rPr>
              <a:t>is:  </a:t>
            </a:r>
            <a:r>
              <a:rPr sz="1200" spc="-5" dirty="0">
                <a:latin typeface="Calibri"/>
                <a:cs typeface="Calibri"/>
              </a:rPr>
              <a:t>glucose 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ethanol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carbon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dioxide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1440" marR="35623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10" dirty="0">
                <a:latin typeface="Calibri"/>
                <a:cs typeface="Calibri"/>
              </a:rPr>
              <a:t>process can </a:t>
            </a:r>
            <a:r>
              <a:rPr sz="1200" dirty="0">
                <a:latin typeface="Calibri"/>
                <a:cs typeface="Calibri"/>
              </a:rPr>
              <a:t>also be </a:t>
            </a:r>
            <a:r>
              <a:rPr sz="1200" spc="-5" dirty="0">
                <a:latin typeface="Calibri"/>
                <a:cs typeface="Calibri"/>
              </a:rPr>
              <a:t>called fermentation </a:t>
            </a:r>
            <a:r>
              <a:rPr sz="1200" dirty="0">
                <a:latin typeface="Calibri"/>
                <a:cs typeface="Calibri"/>
              </a:rPr>
              <a:t>and is </a:t>
            </a:r>
            <a:r>
              <a:rPr sz="1200" spc="-5" dirty="0">
                <a:latin typeface="Calibri"/>
                <a:cs typeface="Calibri"/>
              </a:rPr>
              <a:t>useful </a:t>
            </a:r>
            <a:r>
              <a:rPr sz="1200" dirty="0">
                <a:latin typeface="Calibri"/>
                <a:cs typeface="Calibri"/>
              </a:rPr>
              <a:t>as the  </a:t>
            </a:r>
            <a:r>
              <a:rPr sz="1200" spc="-5" dirty="0">
                <a:latin typeface="Calibri"/>
                <a:cs typeface="Calibri"/>
              </a:rPr>
              <a:t>ethanol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used to </a:t>
            </a:r>
            <a:r>
              <a:rPr sz="1200" spc="-10" dirty="0">
                <a:latin typeface="Calibri"/>
                <a:cs typeface="Calibri"/>
              </a:rPr>
              <a:t>make </a:t>
            </a:r>
            <a:r>
              <a:rPr sz="1200" spc="-5" dirty="0">
                <a:latin typeface="Calibri"/>
                <a:cs typeface="Calibri"/>
              </a:rPr>
              <a:t>alcoholic drinks </a:t>
            </a:r>
            <a:r>
              <a:rPr sz="1200" dirty="0">
                <a:latin typeface="Calibri"/>
                <a:cs typeface="Calibri"/>
              </a:rPr>
              <a:t>and the </a:t>
            </a:r>
            <a:r>
              <a:rPr sz="1200" spc="-5" dirty="0">
                <a:latin typeface="Calibri"/>
                <a:cs typeface="Calibri"/>
              </a:rPr>
              <a:t>carbon  dioxide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what makes </a:t>
            </a:r>
            <a:r>
              <a:rPr sz="1200" spc="-5" dirty="0">
                <a:latin typeface="Calibri"/>
                <a:cs typeface="Calibri"/>
              </a:rPr>
              <a:t>bread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rise.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7376" y="4148328"/>
            <a:ext cx="1225296" cy="826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3812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89" y="2862832"/>
            <a:ext cx="4297680" cy="3896995"/>
          </a:xfrm>
          <a:custGeom>
            <a:avLst/>
            <a:gdLst/>
            <a:ahLst/>
            <a:cxnLst/>
            <a:rect l="l" t="t" r="r" b="b"/>
            <a:pathLst>
              <a:path w="4297680" h="3896995">
                <a:moveTo>
                  <a:pt x="0" y="3896867"/>
                </a:moveTo>
                <a:lnTo>
                  <a:pt x="4297680" y="3896867"/>
                </a:lnTo>
                <a:lnTo>
                  <a:pt x="4297680" y="0"/>
                </a:lnTo>
                <a:lnTo>
                  <a:pt x="0" y="0"/>
                </a:lnTo>
                <a:lnTo>
                  <a:pt x="0" y="3896867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468" y="2886583"/>
            <a:ext cx="608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12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eme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468" y="3252342"/>
            <a:ext cx="40354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000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dirty="0">
                <a:latin typeface="Calibri"/>
                <a:cs typeface="Calibri"/>
              </a:rPr>
              <a:t>All 118 </a:t>
            </a:r>
            <a:r>
              <a:rPr sz="1200" spc="-5" dirty="0">
                <a:latin typeface="Calibri"/>
                <a:cs typeface="Calibri"/>
              </a:rPr>
              <a:t>currently known </a:t>
            </a:r>
            <a:r>
              <a:rPr sz="1200" dirty="0">
                <a:latin typeface="Calibri"/>
                <a:cs typeface="Calibri"/>
              </a:rPr>
              <a:t>elements </a:t>
            </a:r>
            <a:r>
              <a:rPr sz="1200" spc="-5" dirty="0">
                <a:latin typeface="Calibri"/>
                <a:cs typeface="Calibri"/>
              </a:rPr>
              <a:t>are found on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periodic  </a:t>
            </a:r>
            <a:r>
              <a:rPr sz="1200" spc="-5" dirty="0">
                <a:latin typeface="Calibri"/>
                <a:cs typeface="Calibri"/>
              </a:rPr>
              <a:t>table.</a:t>
            </a:r>
            <a:endParaRPr sz="12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dirty="0">
                <a:latin typeface="Calibri"/>
                <a:cs typeface="Calibri"/>
              </a:rPr>
              <a:t>All elements </a:t>
            </a:r>
            <a:r>
              <a:rPr sz="1200" spc="-5" dirty="0">
                <a:latin typeface="Calibri"/>
                <a:cs typeface="Calibri"/>
              </a:rPr>
              <a:t>are given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symbol. </a:t>
            </a:r>
            <a:r>
              <a:rPr sz="1200" dirty="0">
                <a:latin typeface="Calibri"/>
                <a:cs typeface="Calibri"/>
              </a:rPr>
              <a:t>These </a:t>
            </a:r>
            <a:r>
              <a:rPr sz="1200" spc="-5" dirty="0">
                <a:latin typeface="Calibri"/>
                <a:cs typeface="Calibri"/>
              </a:rPr>
              <a:t>must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written with 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capital letter </a:t>
            </a:r>
            <a:r>
              <a:rPr sz="1200" spc="-10" dirty="0">
                <a:latin typeface="Calibri"/>
                <a:cs typeface="Calibri"/>
              </a:rPr>
              <a:t>first </a:t>
            </a:r>
            <a:r>
              <a:rPr sz="1200" dirty="0">
                <a:latin typeface="Calibri"/>
                <a:cs typeface="Calibri"/>
              </a:rPr>
              <a:t>and a </a:t>
            </a:r>
            <a:r>
              <a:rPr sz="1200" spc="-5" dirty="0">
                <a:latin typeface="Calibri"/>
                <a:cs typeface="Calibri"/>
              </a:rPr>
              <a:t>lower case letter second. </a:t>
            </a:r>
            <a:r>
              <a:rPr sz="1200" spc="-10" dirty="0">
                <a:latin typeface="Calibri"/>
                <a:cs typeface="Calibri"/>
              </a:rPr>
              <a:t>For  </a:t>
            </a:r>
            <a:r>
              <a:rPr sz="1200" spc="-5" dirty="0">
                <a:latin typeface="Calibri"/>
                <a:cs typeface="Calibri"/>
              </a:rPr>
              <a:t>example </a:t>
            </a:r>
            <a:r>
              <a:rPr sz="1200" dirty="0">
                <a:latin typeface="Calibri"/>
                <a:cs typeface="Calibri"/>
              </a:rPr>
              <a:t>Au is the </a:t>
            </a:r>
            <a:r>
              <a:rPr sz="1200" spc="-5" dirty="0">
                <a:latin typeface="Calibri"/>
                <a:cs typeface="Calibri"/>
              </a:rPr>
              <a:t>symbol </a:t>
            </a: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gold.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latin typeface="Calibri"/>
                <a:cs typeface="Calibri"/>
              </a:rPr>
              <a:t>Symbols to </a:t>
            </a:r>
            <a:r>
              <a:rPr sz="1200" dirty="0">
                <a:latin typeface="Calibri"/>
                <a:cs typeface="Calibri"/>
              </a:rPr>
              <a:t>learn: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6853" y="1238250"/>
            <a:ext cx="4425950" cy="384810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Compounds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378460" indent="-286385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compound </a:t>
            </a:r>
            <a:r>
              <a:rPr sz="1200" dirty="0">
                <a:latin typeface="Calibri"/>
                <a:cs typeface="Calibri"/>
              </a:rPr>
              <a:t>has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least </a:t>
            </a:r>
            <a:r>
              <a:rPr sz="1200" spc="-10" dirty="0">
                <a:latin typeface="Calibri"/>
                <a:cs typeface="Calibri"/>
              </a:rPr>
              <a:t>two </a:t>
            </a:r>
            <a:r>
              <a:rPr sz="1200" dirty="0">
                <a:latin typeface="Calibri"/>
                <a:cs typeface="Calibri"/>
              </a:rPr>
              <a:t>elements in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it.</a:t>
            </a:r>
            <a:endParaRPr sz="1200">
              <a:latin typeface="Calibri"/>
              <a:cs typeface="Calibri"/>
            </a:endParaRPr>
          </a:p>
          <a:p>
            <a:pPr marL="378460" indent="-286385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200" spc="-5" dirty="0">
                <a:latin typeface="Calibri"/>
                <a:cs typeface="Calibri"/>
              </a:rPr>
              <a:t>Compounds </a:t>
            </a:r>
            <a:r>
              <a:rPr sz="1200" spc="-10" dirty="0">
                <a:latin typeface="Calibri"/>
                <a:cs typeface="Calibri"/>
              </a:rPr>
              <a:t>form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chemical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reactions.</a:t>
            </a:r>
            <a:endParaRPr sz="1200">
              <a:latin typeface="Calibri"/>
              <a:cs typeface="Calibri"/>
            </a:endParaRPr>
          </a:p>
          <a:p>
            <a:pPr marL="378460" indent="-286385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example </a:t>
            </a:r>
            <a:r>
              <a:rPr sz="1200" dirty="0">
                <a:latin typeface="Calibri"/>
                <a:cs typeface="Calibri"/>
              </a:rPr>
              <a:t>if </a:t>
            </a:r>
            <a:r>
              <a:rPr sz="1200" spc="-10" dirty="0">
                <a:latin typeface="Calibri"/>
                <a:cs typeface="Calibri"/>
              </a:rPr>
              <a:t>iron </a:t>
            </a:r>
            <a:r>
              <a:rPr sz="1200" dirty="0">
                <a:latin typeface="Calibri"/>
                <a:cs typeface="Calibri"/>
              </a:rPr>
              <a:t>and sulphur </a:t>
            </a:r>
            <a:r>
              <a:rPr sz="1200" spc="-5" dirty="0">
                <a:latin typeface="Calibri"/>
                <a:cs typeface="Calibri"/>
              </a:rPr>
              <a:t>are heated </a:t>
            </a:r>
            <a:r>
              <a:rPr sz="1200" dirty="0">
                <a:latin typeface="Calibri"/>
                <a:cs typeface="Calibri"/>
              </a:rPr>
              <a:t>up, </a:t>
            </a:r>
            <a:r>
              <a:rPr sz="1200" spc="-5" dirty="0">
                <a:latin typeface="Calibri"/>
                <a:cs typeface="Calibri"/>
              </a:rPr>
              <a:t>they </a:t>
            </a:r>
            <a:r>
              <a:rPr sz="1200" spc="-10" dirty="0">
                <a:latin typeface="Calibri"/>
                <a:cs typeface="Calibri"/>
              </a:rPr>
              <a:t>form</a:t>
            </a:r>
            <a:r>
              <a:rPr sz="1200" spc="-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compound called </a:t>
            </a:r>
            <a:r>
              <a:rPr sz="1200" spc="-10" dirty="0">
                <a:latin typeface="Calibri"/>
                <a:cs typeface="Calibri"/>
              </a:rPr>
              <a:t>iron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sulphide.</a:t>
            </a:r>
            <a:endParaRPr sz="1200">
              <a:latin typeface="Calibri"/>
              <a:cs typeface="Calibri"/>
            </a:endParaRPr>
          </a:p>
          <a:p>
            <a:pPr marL="378460" marR="15303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200" spc="-5" dirty="0">
                <a:latin typeface="Calibri"/>
                <a:cs typeface="Calibri"/>
              </a:rPr>
              <a:t>Compounds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chemical formula.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example: 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baseline="-20833" dirty="0">
                <a:latin typeface="Calibri"/>
                <a:cs typeface="Calibri"/>
              </a:rPr>
              <a:t>2</a:t>
            </a:r>
            <a:r>
              <a:rPr sz="1200" dirty="0">
                <a:latin typeface="Calibri"/>
                <a:cs typeface="Calibri"/>
              </a:rPr>
              <a:t>O means  2 </a:t>
            </a:r>
            <a:r>
              <a:rPr sz="1200" spc="-10" dirty="0">
                <a:latin typeface="Calibri"/>
                <a:cs typeface="Calibri"/>
              </a:rPr>
              <a:t>hydrogen atoms </a:t>
            </a:r>
            <a:r>
              <a:rPr sz="1200" dirty="0">
                <a:latin typeface="Calibri"/>
                <a:cs typeface="Calibri"/>
              </a:rPr>
              <a:t>and 1 </a:t>
            </a:r>
            <a:r>
              <a:rPr sz="1200" spc="-15" dirty="0">
                <a:latin typeface="Calibri"/>
                <a:cs typeface="Calibri"/>
              </a:rPr>
              <a:t>oxygen </a:t>
            </a:r>
            <a:r>
              <a:rPr sz="1200" spc="-10" dirty="0">
                <a:latin typeface="Calibri"/>
                <a:cs typeface="Calibri"/>
              </a:rPr>
              <a:t>atom </a:t>
            </a:r>
            <a:r>
              <a:rPr sz="1200" dirty="0">
                <a:latin typeface="Calibri"/>
                <a:cs typeface="Calibri"/>
              </a:rPr>
              <a:t>bonded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together.</a:t>
            </a:r>
            <a:endParaRPr sz="1200">
              <a:latin typeface="Calibri"/>
              <a:cs typeface="Calibri"/>
            </a:endParaRPr>
          </a:p>
          <a:p>
            <a:pPr marL="378460" marR="121920" indent="-286385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200" spc="-5" dirty="0">
                <a:latin typeface="Calibri"/>
                <a:cs typeface="Calibri"/>
              </a:rPr>
              <a:t>Other examples of compounds </a:t>
            </a:r>
            <a:r>
              <a:rPr sz="1200" dirty="0">
                <a:latin typeface="Calibri"/>
                <a:cs typeface="Calibri"/>
              </a:rPr>
              <a:t>include sodium chloride, </a:t>
            </a:r>
            <a:r>
              <a:rPr sz="1200" spc="-5" dirty="0">
                <a:latin typeface="Calibri"/>
                <a:cs typeface="Calibri"/>
              </a:rPr>
              <a:t>carbon  dioxide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methane.</a:t>
            </a:r>
            <a:endParaRPr sz="1200">
              <a:latin typeface="Calibri"/>
              <a:cs typeface="Calibri"/>
            </a:endParaRPr>
          </a:p>
          <a:p>
            <a:pPr marL="378460" marR="167640" indent="-286385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200" spc="-5" dirty="0">
                <a:latin typeface="Calibri"/>
                <a:cs typeface="Calibri"/>
              </a:rPr>
              <a:t>Compounds are very hard to </a:t>
            </a:r>
            <a:r>
              <a:rPr sz="1200" spc="-10" dirty="0">
                <a:latin typeface="Calibri"/>
                <a:cs typeface="Calibri"/>
              </a:rPr>
              <a:t>separate </a:t>
            </a:r>
            <a:r>
              <a:rPr sz="1200" spc="-5" dirty="0">
                <a:latin typeface="Calibri"/>
                <a:cs typeface="Calibri"/>
              </a:rPr>
              <a:t>because chemical </a:t>
            </a:r>
            <a:r>
              <a:rPr sz="1200" dirty="0">
                <a:latin typeface="Calibri"/>
                <a:cs typeface="Calibri"/>
              </a:rPr>
              <a:t>bonds  </a:t>
            </a:r>
            <a:r>
              <a:rPr sz="1200" spc="-5" dirty="0">
                <a:latin typeface="Calibri"/>
                <a:cs typeface="Calibri"/>
              </a:rPr>
              <a:t>between </a:t>
            </a:r>
            <a:r>
              <a:rPr sz="1200" spc="-10" dirty="0">
                <a:latin typeface="Calibri"/>
                <a:cs typeface="Calibri"/>
              </a:rPr>
              <a:t>atoms </a:t>
            </a:r>
            <a:r>
              <a:rPr sz="1200" spc="-5" dirty="0">
                <a:latin typeface="Calibri"/>
                <a:cs typeface="Calibri"/>
              </a:rPr>
              <a:t>are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strong.</a:t>
            </a:r>
            <a:endParaRPr sz="1200">
              <a:latin typeface="Calibri"/>
              <a:cs typeface="Calibri"/>
            </a:endParaRPr>
          </a:p>
          <a:p>
            <a:pPr marL="378460" indent="-286385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200" spc="-5" dirty="0">
                <a:latin typeface="Calibri"/>
                <a:cs typeface="Calibri"/>
              </a:rPr>
              <a:t>Compounds </a:t>
            </a:r>
            <a:r>
              <a:rPr sz="1200" spc="-15" dirty="0">
                <a:latin typeface="Calibri"/>
                <a:cs typeface="Calibri"/>
              </a:rPr>
              <a:t>have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spc="-5" dirty="0">
                <a:latin typeface="Calibri"/>
                <a:cs typeface="Calibri"/>
              </a:rPr>
              <a:t>properties to </a:t>
            </a:r>
            <a:r>
              <a:rPr sz="1200" dirty="0">
                <a:latin typeface="Calibri"/>
                <a:cs typeface="Calibri"/>
              </a:rPr>
              <a:t>the elements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that</a:t>
            </a:r>
            <a:endParaRPr sz="12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started,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example </a:t>
            </a:r>
            <a:r>
              <a:rPr sz="1200" spc="-10" dirty="0">
                <a:latin typeface="Calibri"/>
                <a:cs typeface="Calibri"/>
              </a:rPr>
              <a:t>iron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magnetic </a:t>
            </a:r>
            <a:r>
              <a:rPr sz="1200" dirty="0">
                <a:latin typeface="Calibri"/>
                <a:cs typeface="Calibri"/>
              </a:rPr>
              <a:t>, </a:t>
            </a:r>
            <a:r>
              <a:rPr sz="1200" spc="-10" dirty="0">
                <a:latin typeface="Calibri"/>
                <a:cs typeface="Calibri"/>
              </a:rPr>
              <a:t>iron </a:t>
            </a:r>
            <a:r>
              <a:rPr sz="1200" spc="-5" dirty="0">
                <a:latin typeface="Calibri"/>
                <a:cs typeface="Calibri"/>
              </a:rPr>
              <a:t>sulphide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649" y="756683"/>
            <a:ext cx="4287520" cy="53668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90170" marR="578485">
              <a:lnSpc>
                <a:spcPct val="100000"/>
              </a:lnSpc>
              <a:spcBef>
                <a:spcPts val="825"/>
              </a:spcBef>
            </a:pP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sz="1400" b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 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Chemistry Knowledge </a:t>
            </a:r>
            <a:r>
              <a:rPr sz="1400" b="1" u="sng" spc="-5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4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8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400" b="1" u="sng" spc="-6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Periodic</a:t>
            </a:r>
            <a:r>
              <a:rPr sz="1400" b="1" u="sng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Table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49398" y="4502784"/>
          <a:ext cx="1294765" cy="2042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Symbol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Element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Hydrogen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Oxygen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Nitrogen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67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Helium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Iron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Sulphur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Sodium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05205" y="4572508"/>
          <a:ext cx="1440180" cy="1981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Symbol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Element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Magnesium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Chlorine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Argon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47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Au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Gold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Silver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Cu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Copper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Pb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Lead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019772" y="4042369"/>
            <a:ext cx="3416595" cy="81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46853" y="118110"/>
            <a:ext cx="4425950" cy="101536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Mixtures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37719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200" spc="-5" dirty="0">
                <a:latin typeface="Calibri"/>
                <a:cs typeface="Calibri"/>
              </a:rPr>
              <a:t>Examples of mixtures are </a:t>
            </a:r>
            <a:r>
              <a:rPr sz="1200" spc="-30" dirty="0">
                <a:latin typeface="Calibri"/>
                <a:cs typeface="Calibri"/>
              </a:rPr>
              <a:t>air, </a:t>
            </a:r>
            <a:r>
              <a:rPr sz="1200" spc="-5" dirty="0">
                <a:latin typeface="Calibri"/>
                <a:cs typeface="Calibri"/>
              </a:rPr>
              <a:t>salt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petrol.</a:t>
            </a:r>
            <a:endParaRPr sz="1200">
              <a:latin typeface="Calibri"/>
              <a:cs typeface="Calibri"/>
            </a:endParaRPr>
          </a:p>
          <a:p>
            <a:pPr marL="377190" indent="-286385">
              <a:lnSpc>
                <a:spcPct val="1000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200" dirty="0">
                <a:latin typeface="Calibri"/>
                <a:cs typeface="Calibri"/>
              </a:rPr>
              <a:t>These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easily </a:t>
            </a:r>
            <a:r>
              <a:rPr sz="1200" spc="-10" dirty="0">
                <a:latin typeface="Calibri"/>
                <a:cs typeface="Calibri"/>
              </a:rPr>
              <a:t>separated </a:t>
            </a:r>
            <a:r>
              <a:rPr sz="1200" spc="-5" dirty="0">
                <a:latin typeface="Calibri"/>
                <a:cs typeface="Calibri"/>
              </a:rPr>
              <a:t>using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spc="-5" dirty="0">
                <a:latin typeface="Calibri"/>
                <a:cs typeface="Calibri"/>
              </a:rPr>
              <a:t>techniques,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</a:t>
            </a:r>
            <a:endParaRPr sz="1200">
              <a:latin typeface="Calibri"/>
              <a:cs typeface="Calibri"/>
            </a:endParaRPr>
          </a:p>
          <a:p>
            <a:pPr marR="282575" algn="ctr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example </a:t>
            </a:r>
            <a:r>
              <a:rPr sz="1200" spc="-5" dirty="0">
                <a:latin typeface="Calibri"/>
                <a:cs typeface="Calibri"/>
              </a:rPr>
              <a:t>distillation, </a:t>
            </a:r>
            <a:r>
              <a:rPr sz="1200" spc="-10" dirty="0">
                <a:latin typeface="Calibri"/>
                <a:cs typeface="Calibri"/>
              </a:rPr>
              <a:t>chromatography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evaporation.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6853" y="5189980"/>
            <a:ext cx="4425950" cy="156972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Chemical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Reactions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377190" marR="37274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200" dirty="0">
                <a:latin typeface="Calibri"/>
                <a:cs typeface="Calibri"/>
              </a:rPr>
              <a:t>In a </a:t>
            </a:r>
            <a:r>
              <a:rPr sz="1200" spc="-5" dirty="0">
                <a:latin typeface="Calibri"/>
                <a:cs typeface="Calibri"/>
              </a:rPr>
              <a:t>chemical reaction </a:t>
            </a:r>
            <a:r>
              <a:rPr sz="1200" spc="-10" dirty="0">
                <a:latin typeface="Calibri"/>
                <a:cs typeface="Calibri"/>
              </a:rPr>
              <a:t>we </a:t>
            </a:r>
            <a:r>
              <a:rPr sz="1200" spc="-5" dirty="0">
                <a:latin typeface="Calibri"/>
                <a:cs typeface="Calibri"/>
              </a:rPr>
              <a:t>start with reactants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we make  </a:t>
            </a:r>
            <a:r>
              <a:rPr sz="1200" spc="-5" dirty="0">
                <a:latin typeface="Calibri"/>
                <a:cs typeface="Calibri"/>
              </a:rPr>
              <a:t>products. </a:t>
            </a:r>
            <a:r>
              <a:rPr sz="1200" spc="-25" dirty="0">
                <a:latin typeface="Calibri"/>
                <a:cs typeface="Calibri"/>
              </a:rPr>
              <a:t>We </a:t>
            </a:r>
            <a:r>
              <a:rPr sz="1200" spc="-5" dirty="0">
                <a:latin typeface="Calibri"/>
                <a:cs typeface="Calibri"/>
              </a:rPr>
              <a:t>represent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using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word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equation.</a:t>
            </a:r>
            <a:endParaRPr sz="1200" dirty="0">
              <a:latin typeface="Calibri"/>
              <a:cs typeface="Calibri"/>
            </a:endParaRPr>
          </a:p>
          <a:p>
            <a:pPr marL="1208405" marR="1036955" indent="-203200">
              <a:lnSpc>
                <a:spcPct val="100000"/>
              </a:lnSpc>
              <a:tabLst>
                <a:tab pos="2614295" algn="l"/>
              </a:tabLst>
            </a:pPr>
            <a:r>
              <a:rPr sz="1200" dirty="0">
                <a:latin typeface="Calibri"/>
                <a:cs typeface="Calibri"/>
              </a:rPr>
              <a:t>Sodium + Chlorine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lang="en-GB" sz="1200" spc="-140" dirty="0" smtClean="0">
                <a:latin typeface="Times New Roman"/>
                <a:cs typeface="Times New Roman"/>
              </a:rPr>
              <a:t>               </a:t>
            </a:r>
            <a:r>
              <a:rPr sz="1200" dirty="0" smtClean="0">
                <a:latin typeface="Calibri"/>
                <a:cs typeface="Calibri"/>
              </a:rPr>
              <a:t>Sodium </a:t>
            </a:r>
            <a:r>
              <a:rPr sz="1200" spc="-165" dirty="0">
                <a:latin typeface="Calibri"/>
                <a:cs typeface="Calibri"/>
              </a:rPr>
              <a:t>Chloride  </a:t>
            </a:r>
            <a:r>
              <a:rPr sz="1200" spc="-10" dirty="0">
                <a:latin typeface="Calibri"/>
                <a:cs typeface="Calibri"/>
              </a:rPr>
              <a:t>Reactants	</a:t>
            </a:r>
            <a:r>
              <a:rPr sz="1200" spc="-5" dirty="0">
                <a:latin typeface="Calibri"/>
                <a:cs typeface="Calibri"/>
              </a:rPr>
              <a:t>Products</a:t>
            </a:r>
            <a:endParaRPr sz="1200" dirty="0">
              <a:latin typeface="Calibri"/>
              <a:cs typeface="Calibri"/>
            </a:endParaRPr>
          </a:p>
          <a:p>
            <a:pPr marL="377190" marR="323850" indent="-377190">
              <a:lnSpc>
                <a:spcPct val="1000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200" spc="-25" dirty="0">
                <a:latin typeface="Calibri"/>
                <a:cs typeface="Calibri"/>
              </a:rPr>
              <a:t>We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also </a:t>
            </a:r>
            <a:r>
              <a:rPr sz="1200" spc="-5" dirty="0">
                <a:latin typeface="Calibri"/>
                <a:cs typeface="Calibri"/>
              </a:rPr>
              <a:t>represent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reaction using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symbol equation  </a:t>
            </a:r>
            <a:r>
              <a:rPr sz="1200" dirty="0">
                <a:latin typeface="Calibri"/>
                <a:cs typeface="Calibri"/>
              </a:rPr>
              <a:t>2Na + </a:t>
            </a:r>
            <a:r>
              <a:rPr sz="1200" spc="-5" dirty="0" smtClean="0">
                <a:latin typeface="Calibri"/>
                <a:cs typeface="Calibri"/>
              </a:rPr>
              <a:t>Cl</a:t>
            </a:r>
            <a:r>
              <a:rPr sz="1200" spc="-7" baseline="-20833" dirty="0" smtClean="0">
                <a:latin typeface="Calibri"/>
                <a:cs typeface="Calibri"/>
              </a:rPr>
              <a:t>2</a:t>
            </a:r>
            <a:r>
              <a:rPr lang="en-GB" sz="1200" spc="-7" dirty="0" smtClean="0">
                <a:latin typeface="Calibri"/>
                <a:cs typeface="Calibri"/>
              </a:rPr>
              <a:t>       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2NaCl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26161" y="1372108"/>
          <a:ext cx="4298950" cy="1377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9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30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Element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substance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 contains only one type</a:t>
                      </a:r>
                      <a:r>
                        <a:rPr sz="1100" spc="-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atom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Mixture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1911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substance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contains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 or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types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atom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  are not chemically bonded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together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Compound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23367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substance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contains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 or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elements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are  chemically bonded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together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/>
          <p:nvPr/>
        </p:nvCxnSpPr>
        <p:spPr>
          <a:xfrm>
            <a:off x="6781800" y="609600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86400" y="6577563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086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965" y="948732"/>
            <a:ext cx="4297680" cy="292952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89535">
              <a:lnSpc>
                <a:spcPts val="1370"/>
              </a:lnSpc>
              <a:spcBef>
                <a:spcPts val="140"/>
              </a:spcBef>
            </a:pPr>
            <a:r>
              <a:rPr lang="en-GB" sz="1200" b="1" u="sng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</a:t>
            </a:r>
            <a:r>
              <a:rPr sz="1200" b="1" u="sng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roups</a:t>
            </a:r>
            <a:r>
              <a:rPr sz="1200" b="1" u="sng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Periods</a:t>
            </a:r>
            <a:endParaRPr sz="1200" dirty="0">
              <a:latin typeface="Calibri"/>
              <a:cs typeface="Calibri"/>
            </a:endParaRPr>
          </a:p>
          <a:p>
            <a:pPr marL="89535" marR="254635">
              <a:lnSpc>
                <a:spcPts val="1300"/>
              </a:lnSpc>
              <a:spcBef>
                <a:spcPts val="90"/>
              </a:spcBef>
            </a:pPr>
            <a:r>
              <a:rPr sz="1200" spc="-5" dirty="0">
                <a:latin typeface="Calibri"/>
                <a:cs typeface="Calibri"/>
              </a:rPr>
              <a:t>Elements are arranged on </a:t>
            </a:r>
            <a:r>
              <a:rPr sz="1200" dirty="0">
                <a:latin typeface="Calibri"/>
                <a:cs typeface="Calibri"/>
              </a:rPr>
              <a:t>the periodic </a:t>
            </a:r>
            <a:r>
              <a:rPr sz="1200" spc="-5" dirty="0">
                <a:latin typeface="Calibri"/>
                <a:cs typeface="Calibri"/>
              </a:rPr>
              <a:t>table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groups </a:t>
            </a:r>
            <a:r>
              <a:rPr sz="1200" dirty="0">
                <a:latin typeface="Calibri"/>
                <a:cs typeface="Calibri"/>
              </a:rPr>
              <a:t>and  periods. </a:t>
            </a:r>
            <a:r>
              <a:rPr sz="1200" spc="-5" dirty="0">
                <a:latin typeface="Calibri"/>
                <a:cs typeface="Calibri"/>
              </a:rPr>
              <a:t>Horizontal </a:t>
            </a:r>
            <a:r>
              <a:rPr sz="1200" spc="-15" dirty="0">
                <a:latin typeface="Calibri"/>
                <a:cs typeface="Calibri"/>
              </a:rPr>
              <a:t>rows </a:t>
            </a:r>
            <a:r>
              <a:rPr sz="1200" spc="-5" dirty="0">
                <a:latin typeface="Calibri"/>
                <a:cs typeface="Calibri"/>
              </a:rPr>
              <a:t>are called </a:t>
            </a:r>
            <a:r>
              <a:rPr sz="1200" dirty="0">
                <a:latin typeface="Calibri"/>
                <a:cs typeface="Calibri"/>
              </a:rPr>
              <a:t>periods and </a:t>
            </a:r>
            <a:r>
              <a:rPr sz="1200" spc="-5" dirty="0">
                <a:latin typeface="Calibri"/>
                <a:cs typeface="Calibri"/>
              </a:rPr>
              <a:t>vertical columns  are called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groups.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89535" marR="139700">
              <a:lnSpc>
                <a:spcPct val="90100"/>
              </a:lnSpc>
            </a:pPr>
            <a:r>
              <a:rPr sz="1200" spc="-5" dirty="0">
                <a:latin typeface="Calibri"/>
                <a:cs typeface="Calibri"/>
              </a:rPr>
              <a:t>Groups are </a:t>
            </a:r>
            <a:r>
              <a:rPr sz="1200" dirty="0">
                <a:latin typeface="Calibri"/>
                <a:cs typeface="Calibri"/>
              </a:rPr>
              <a:t>labelled 1-7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spc="-5" dirty="0">
                <a:latin typeface="Calibri"/>
                <a:cs typeface="Calibri"/>
              </a:rPr>
              <a:t>left to right, with last group </a:t>
            </a:r>
            <a:r>
              <a:rPr sz="1200" dirty="0">
                <a:latin typeface="Calibri"/>
                <a:cs typeface="Calibri"/>
              </a:rPr>
              <a:t>being  </a:t>
            </a:r>
            <a:r>
              <a:rPr sz="1200" spc="-5" dirty="0">
                <a:latin typeface="Calibri"/>
                <a:cs typeface="Calibri"/>
              </a:rPr>
              <a:t>called </a:t>
            </a:r>
            <a:r>
              <a:rPr sz="1200" dirty="0">
                <a:latin typeface="Calibri"/>
                <a:cs typeface="Calibri"/>
              </a:rPr>
              <a:t>either </a:t>
            </a:r>
            <a:r>
              <a:rPr sz="1200" spc="-5" dirty="0">
                <a:latin typeface="Calibri"/>
                <a:cs typeface="Calibri"/>
              </a:rPr>
              <a:t>group </a:t>
            </a:r>
            <a:r>
              <a:rPr sz="1200" dirty="0">
                <a:latin typeface="Calibri"/>
                <a:cs typeface="Calibri"/>
              </a:rPr>
              <a:t>8 </a:t>
            </a:r>
            <a:r>
              <a:rPr sz="1200" spc="-5" dirty="0">
                <a:latin typeface="Calibri"/>
                <a:cs typeface="Calibri"/>
              </a:rPr>
              <a:t>or </a:t>
            </a:r>
            <a:r>
              <a:rPr sz="1200" dirty="0">
                <a:latin typeface="Calibri"/>
                <a:cs typeface="Calibri"/>
              </a:rPr>
              <a:t>0. </a:t>
            </a:r>
            <a:r>
              <a:rPr sz="1200" spc="-5" dirty="0">
                <a:latin typeface="Calibri"/>
                <a:cs typeface="Calibri"/>
              </a:rPr>
              <a:t>Elements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same group </a:t>
            </a:r>
            <a:r>
              <a:rPr sz="1200" spc="-10" dirty="0">
                <a:latin typeface="Calibri"/>
                <a:cs typeface="Calibri"/>
              </a:rPr>
              <a:t>have  </a:t>
            </a:r>
            <a:r>
              <a:rPr sz="1200" spc="-5" dirty="0">
                <a:latin typeface="Calibri"/>
                <a:cs typeface="Calibri"/>
              </a:rPr>
              <a:t>similar properties, because of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10" dirty="0">
                <a:latin typeface="Calibri"/>
                <a:cs typeface="Calibri"/>
              </a:rPr>
              <a:t>we can make </a:t>
            </a:r>
            <a:r>
              <a:rPr sz="1200" spc="-5" dirty="0">
                <a:latin typeface="Calibri"/>
                <a:cs typeface="Calibri"/>
              </a:rPr>
              <a:t>predictions </a:t>
            </a:r>
            <a:r>
              <a:rPr sz="1200" dirty="0">
                <a:latin typeface="Calibri"/>
                <a:cs typeface="Calibri"/>
              </a:rPr>
              <a:t>about  the elements </a:t>
            </a:r>
            <a:r>
              <a:rPr sz="1200" spc="-5" dirty="0">
                <a:latin typeface="Calibri"/>
                <a:cs typeface="Calibri"/>
              </a:rPr>
              <a:t>reactivity (see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chemical reactions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topic).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831594"/>
            <a:ext cx="2845307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1238" y="1130046"/>
            <a:ext cx="4392295" cy="127762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Metals and</a:t>
            </a:r>
            <a:r>
              <a:rPr sz="11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Non-Metals</a:t>
            </a:r>
            <a:endParaRPr sz="1100">
              <a:latin typeface="Calibri"/>
              <a:cs typeface="Calibri"/>
            </a:endParaRPr>
          </a:p>
          <a:p>
            <a:pPr marL="90805" marR="177165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Metals are </a:t>
            </a:r>
            <a:r>
              <a:rPr sz="1100" spc="-5" dirty="0">
                <a:latin typeface="Calibri"/>
                <a:cs typeface="Calibri"/>
              </a:rPr>
              <a:t>found </a:t>
            </a:r>
            <a:r>
              <a:rPr sz="1100" dirty="0">
                <a:latin typeface="Calibri"/>
                <a:cs typeface="Calibri"/>
              </a:rPr>
              <a:t>on the left </a:t>
            </a:r>
            <a:r>
              <a:rPr sz="1100" spc="-5" dirty="0">
                <a:latin typeface="Calibri"/>
                <a:cs typeface="Calibri"/>
              </a:rPr>
              <a:t>hand side </a:t>
            </a:r>
            <a:r>
              <a:rPr sz="1100" dirty="0">
                <a:latin typeface="Calibri"/>
                <a:cs typeface="Calibri"/>
              </a:rPr>
              <a:t>of the periodic table, the</a:t>
            </a:r>
            <a:r>
              <a:rPr sz="1100" spc="-1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majority  of elements are metals. Some elements are known as amphoteric  meaning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have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properties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metals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metal</a:t>
            </a:r>
            <a:endParaRPr sz="1100">
              <a:latin typeface="Calibri"/>
              <a:cs typeface="Calibri"/>
            </a:endParaRPr>
          </a:p>
          <a:p>
            <a:pPr marL="262890" marR="452120" indent="-172085">
              <a:lnSpc>
                <a:spcPct val="100000"/>
              </a:lnSpc>
              <a:buFont typeface="Arial"/>
              <a:buChar char="•"/>
              <a:tabLst>
                <a:tab pos="263525" algn="l"/>
              </a:tabLst>
            </a:pPr>
            <a:r>
              <a:rPr sz="1100" dirty="0">
                <a:latin typeface="Calibri"/>
                <a:cs typeface="Calibri"/>
              </a:rPr>
              <a:t>Properties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metals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are, </a:t>
            </a:r>
            <a:r>
              <a:rPr sz="1100" spc="-5" dirty="0">
                <a:latin typeface="Calibri"/>
                <a:cs typeface="Calibri"/>
              </a:rPr>
              <a:t>high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density,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high </a:t>
            </a:r>
            <a:r>
              <a:rPr sz="1100" dirty="0">
                <a:latin typeface="Calibri"/>
                <a:cs typeface="Calibri"/>
              </a:rPr>
              <a:t>melting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point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(except  </a:t>
            </a:r>
            <a:r>
              <a:rPr sz="1100" dirty="0">
                <a:latin typeface="Calibri"/>
                <a:cs typeface="Calibri"/>
              </a:rPr>
              <a:t>mercury) and good conductors of heat and</a:t>
            </a:r>
            <a:r>
              <a:rPr sz="1100" spc="-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electricity.</a:t>
            </a:r>
            <a:endParaRPr sz="1100">
              <a:latin typeface="Calibri"/>
              <a:cs typeface="Calibri"/>
            </a:endParaRPr>
          </a:p>
          <a:p>
            <a:pPr marL="262890" indent="-172085">
              <a:lnSpc>
                <a:spcPct val="100000"/>
              </a:lnSpc>
              <a:buFont typeface="Arial"/>
              <a:buChar char="•"/>
              <a:tabLst>
                <a:tab pos="263525" algn="l"/>
              </a:tabLst>
            </a:pPr>
            <a:r>
              <a:rPr sz="1100" spc="-5" dirty="0">
                <a:latin typeface="Calibri"/>
                <a:cs typeface="Calibri"/>
              </a:rPr>
              <a:t>Only </a:t>
            </a:r>
            <a:r>
              <a:rPr sz="1100" dirty="0">
                <a:latin typeface="Calibri"/>
                <a:cs typeface="Calibri"/>
              </a:rPr>
              <a:t>three metals are magnetic </a:t>
            </a:r>
            <a:r>
              <a:rPr sz="1100" spc="-5" dirty="0">
                <a:latin typeface="Calibri"/>
                <a:cs typeface="Calibri"/>
              </a:rPr>
              <a:t>(iron, </a:t>
            </a:r>
            <a:r>
              <a:rPr sz="1100" dirty="0">
                <a:latin typeface="Calibri"/>
                <a:cs typeface="Calibri"/>
              </a:rPr>
              <a:t>cobalt and</a:t>
            </a:r>
            <a:r>
              <a:rPr sz="1100" spc="-16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nickel).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65650" y="110236"/>
          <a:ext cx="4391660" cy="916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8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Group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vertical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groups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 elements in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the periodic</a:t>
                      </a:r>
                      <a:r>
                        <a:rPr sz="10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table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Period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The horizontal groups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 elements in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the periodic</a:t>
                      </a:r>
                      <a:r>
                        <a:rPr sz="105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table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8965" y="568515"/>
            <a:ext cx="4297680" cy="27507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89535" marR="560070">
              <a:lnSpc>
                <a:spcPct val="100000"/>
              </a:lnSpc>
              <a:spcBef>
                <a:spcPts val="825"/>
              </a:spcBef>
            </a:pPr>
            <a:r>
              <a:rPr sz="11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sz="1100" b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 </a:t>
            </a:r>
            <a:r>
              <a:rPr sz="11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Chemistry Knowledge </a:t>
            </a:r>
            <a:r>
              <a:rPr sz="1100" b="1" u="sng" spc="-5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1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sng" spc="8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100" b="1" u="sng" spc="-6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Periodic</a:t>
            </a:r>
            <a:r>
              <a:rPr sz="1100" b="1" u="sng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Table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1238" y="2565654"/>
            <a:ext cx="4392295" cy="4185285"/>
          </a:xfrm>
          <a:custGeom>
            <a:avLst/>
            <a:gdLst/>
            <a:ahLst/>
            <a:cxnLst/>
            <a:rect l="l" t="t" r="r" b="b"/>
            <a:pathLst>
              <a:path w="4392295" h="4185284">
                <a:moveTo>
                  <a:pt x="0" y="4184904"/>
                </a:moveTo>
                <a:lnTo>
                  <a:pt x="4392168" y="4184904"/>
                </a:lnTo>
                <a:lnTo>
                  <a:pt x="4392168" y="0"/>
                </a:lnTo>
                <a:lnTo>
                  <a:pt x="0" y="0"/>
                </a:lnTo>
                <a:lnTo>
                  <a:pt x="0" y="4184904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2170" y="2589402"/>
            <a:ext cx="4215765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Mendeleev</a:t>
            </a:r>
            <a:endParaRPr sz="1100">
              <a:latin typeface="Calibri"/>
              <a:cs typeface="Calibri"/>
            </a:endParaRPr>
          </a:p>
          <a:p>
            <a:pPr marL="172085" marR="90805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100" dirty="0">
                <a:latin typeface="Calibri"/>
                <a:cs typeface="Calibri"/>
              </a:rPr>
              <a:t>Following </a:t>
            </a:r>
            <a:r>
              <a:rPr sz="1100" spc="-5" dirty="0">
                <a:latin typeface="Calibri"/>
                <a:cs typeface="Calibri"/>
              </a:rPr>
              <a:t>Newland’s </a:t>
            </a:r>
            <a:r>
              <a:rPr sz="1100" dirty="0">
                <a:latin typeface="Calibri"/>
                <a:cs typeface="Calibri"/>
              </a:rPr>
              <a:t>work, in 1869 Dimitri Mendeleev a Russian  </a:t>
            </a:r>
            <a:r>
              <a:rPr sz="1100" spc="-5" dirty="0">
                <a:latin typeface="Calibri"/>
                <a:cs typeface="Calibri"/>
              </a:rPr>
              <a:t>scientist, published </a:t>
            </a:r>
            <a:r>
              <a:rPr sz="1100" dirty="0">
                <a:latin typeface="Calibri"/>
                <a:cs typeface="Calibri"/>
              </a:rPr>
              <a:t>his periodic table, it was </a:t>
            </a:r>
            <a:r>
              <a:rPr sz="1100" spc="-5" dirty="0">
                <a:latin typeface="Calibri"/>
                <a:cs typeface="Calibri"/>
              </a:rPr>
              <a:t>slightly different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those  </a:t>
            </a:r>
            <a:r>
              <a:rPr sz="1100" dirty="0">
                <a:latin typeface="Calibri"/>
                <a:cs typeface="Calibri"/>
              </a:rPr>
              <a:t>that had been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before.</a:t>
            </a:r>
            <a:endParaRPr sz="1100">
              <a:latin typeface="Calibri"/>
              <a:cs typeface="Calibri"/>
            </a:endParaRPr>
          </a:p>
          <a:p>
            <a:pPr marL="172085" marR="179070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100" spc="-5" dirty="0">
                <a:latin typeface="Calibri"/>
                <a:cs typeface="Calibri"/>
              </a:rPr>
              <a:t>He still </a:t>
            </a:r>
            <a:r>
              <a:rPr sz="1100" dirty="0">
                <a:latin typeface="Calibri"/>
                <a:cs typeface="Calibri"/>
              </a:rPr>
              <a:t>arranged elements </a:t>
            </a:r>
            <a:r>
              <a:rPr sz="1100" spc="-5" dirty="0">
                <a:latin typeface="Calibri"/>
                <a:cs typeface="Calibri"/>
              </a:rPr>
              <a:t>by </a:t>
            </a:r>
            <a:r>
              <a:rPr sz="1100" dirty="0">
                <a:latin typeface="Calibri"/>
                <a:cs typeface="Calibri"/>
              </a:rPr>
              <a:t>atomic weight </a:t>
            </a:r>
            <a:r>
              <a:rPr sz="1100" spc="-5" dirty="0">
                <a:latin typeface="Calibri"/>
                <a:cs typeface="Calibri"/>
              </a:rPr>
              <a:t>but he </a:t>
            </a:r>
            <a:r>
              <a:rPr sz="1100" dirty="0">
                <a:latin typeface="Calibri"/>
                <a:cs typeface="Calibri"/>
              </a:rPr>
              <a:t>also left </a:t>
            </a:r>
            <a:r>
              <a:rPr sz="1100" spc="-5" dirty="0">
                <a:latin typeface="Calibri"/>
                <a:cs typeface="Calibri"/>
              </a:rPr>
              <a:t>gaps</a:t>
            </a:r>
            <a:r>
              <a:rPr sz="1100" spc="-1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  </a:t>
            </a:r>
            <a:r>
              <a:rPr sz="1100" dirty="0">
                <a:latin typeface="Calibri"/>
                <a:cs typeface="Calibri"/>
              </a:rPr>
              <a:t>where </a:t>
            </a:r>
            <a:r>
              <a:rPr sz="1100" spc="-5" dirty="0">
                <a:latin typeface="Calibri"/>
                <a:cs typeface="Calibri"/>
              </a:rPr>
              <a:t>he </a:t>
            </a:r>
            <a:r>
              <a:rPr sz="1100" dirty="0">
                <a:latin typeface="Calibri"/>
                <a:cs typeface="Calibri"/>
              </a:rPr>
              <a:t>predicted elements would</a:t>
            </a:r>
            <a:r>
              <a:rPr sz="1100" spc="-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be.</a:t>
            </a:r>
            <a:endParaRPr sz="1100">
              <a:latin typeface="Calibri"/>
              <a:cs typeface="Calibri"/>
            </a:endParaRPr>
          </a:p>
          <a:p>
            <a:pPr marL="172085" marR="52705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100" spc="-5" dirty="0">
                <a:latin typeface="Calibri"/>
                <a:cs typeface="Calibri"/>
              </a:rPr>
              <a:t>He</a:t>
            </a:r>
            <a:r>
              <a:rPr sz="1100" dirty="0">
                <a:latin typeface="Calibri"/>
                <a:cs typeface="Calibri"/>
              </a:rPr>
              <a:t> very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accurately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predicted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properties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elements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were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not  discovered </a:t>
            </a:r>
            <a:r>
              <a:rPr sz="1100" spc="-5" dirty="0">
                <a:latin typeface="Calibri"/>
                <a:cs typeface="Calibri"/>
              </a:rPr>
              <a:t>until </a:t>
            </a:r>
            <a:r>
              <a:rPr sz="1100" dirty="0">
                <a:latin typeface="Calibri"/>
                <a:cs typeface="Calibri"/>
              </a:rPr>
              <a:t>many years later e.g.</a:t>
            </a:r>
            <a:r>
              <a:rPr sz="1100" spc="-1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Gallium.</a:t>
            </a:r>
            <a:endParaRPr sz="1100">
              <a:latin typeface="Calibri"/>
              <a:cs typeface="Calibri"/>
            </a:endParaRPr>
          </a:p>
          <a:p>
            <a:pPr marL="172085" marR="5080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modern periodic table looks different to the one Mendeleev  made. We now have very advanced </a:t>
            </a:r>
            <a:r>
              <a:rPr sz="1100" spc="-5" dirty="0">
                <a:latin typeface="Calibri"/>
                <a:cs typeface="Calibri"/>
              </a:rPr>
              <a:t>instruments </a:t>
            </a:r>
            <a:r>
              <a:rPr sz="1100" dirty="0">
                <a:latin typeface="Calibri"/>
                <a:cs typeface="Calibri"/>
              </a:rPr>
              <a:t>that can give </a:t>
            </a:r>
            <a:r>
              <a:rPr sz="1100" spc="-5" dirty="0">
                <a:latin typeface="Calibri"/>
                <a:cs typeface="Calibri"/>
              </a:rPr>
              <a:t>us </a:t>
            </a:r>
            <a:r>
              <a:rPr sz="1100" dirty="0">
                <a:latin typeface="Calibri"/>
                <a:cs typeface="Calibri"/>
              </a:rPr>
              <a:t>lots</a:t>
            </a:r>
            <a:r>
              <a:rPr sz="1100" spc="-1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  information about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elements.</a:t>
            </a:r>
            <a:endParaRPr sz="1100">
              <a:latin typeface="Calibri"/>
              <a:cs typeface="Calibri"/>
            </a:endParaRPr>
          </a:p>
          <a:p>
            <a:pPr marL="172085" marR="68580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2720" algn="l"/>
              </a:tabLst>
            </a:pPr>
            <a:r>
              <a:rPr sz="1100" dirty="0">
                <a:latin typeface="Calibri"/>
                <a:cs typeface="Calibri"/>
              </a:rPr>
              <a:t>We have now discovered the elements that were left </a:t>
            </a:r>
            <a:r>
              <a:rPr sz="1100" spc="-5" dirty="0">
                <a:latin typeface="Calibri"/>
                <a:cs typeface="Calibri"/>
              </a:rPr>
              <a:t>blank by  </a:t>
            </a:r>
            <a:r>
              <a:rPr sz="1100" dirty="0">
                <a:latin typeface="Calibri"/>
                <a:cs typeface="Calibri"/>
              </a:rPr>
              <a:t>Mendeleev,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well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other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elements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were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discovered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  time of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Mendeleev.</a:t>
            </a:r>
            <a:endParaRPr sz="1100">
              <a:latin typeface="Calibri"/>
              <a:cs typeface="Calibri"/>
            </a:endParaRPr>
          </a:p>
          <a:p>
            <a:pPr marL="172085" marR="60325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100" dirty="0">
                <a:latin typeface="Calibri"/>
                <a:cs typeface="Calibri"/>
              </a:rPr>
              <a:t>In 2015 4 </a:t>
            </a:r>
            <a:r>
              <a:rPr sz="1100" spc="-5" dirty="0">
                <a:latin typeface="Calibri"/>
                <a:cs typeface="Calibri"/>
              </a:rPr>
              <a:t>new </a:t>
            </a:r>
            <a:r>
              <a:rPr sz="1100" dirty="0">
                <a:latin typeface="Calibri"/>
                <a:cs typeface="Calibri"/>
              </a:rPr>
              <a:t>elements were added to the periodic table, making</a:t>
            </a:r>
            <a:r>
              <a:rPr sz="1100" spc="-1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118  in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total.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965" y="3943857"/>
            <a:ext cx="4297680" cy="288988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00"/>
              </a:spcBef>
            </a:pPr>
            <a:r>
              <a:rPr sz="1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History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Periodic</a:t>
            </a:r>
            <a:r>
              <a:rPr sz="1100" b="1" u="sng" spc="2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Table</a:t>
            </a:r>
            <a:endParaRPr sz="1100" dirty="0">
              <a:latin typeface="Calibri"/>
              <a:cs typeface="Calibri"/>
            </a:endParaRPr>
          </a:p>
          <a:p>
            <a:pPr marL="262255" marR="296545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100" spc="-5" dirty="0">
                <a:latin typeface="Calibri"/>
                <a:cs typeface="Calibri"/>
              </a:rPr>
              <a:t>Throughout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history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scientists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have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tried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classify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substances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  many </a:t>
            </a:r>
            <a:r>
              <a:rPr sz="1100" spc="-5" dirty="0">
                <a:latin typeface="Calibri"/>
                <a:cs typeface="Calibri"/>
              </a:rPr>
              <a:t>scientists attempted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construct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periodic</a:t>
            </a:r>
            <a:r>
              <a:rPr sz="1100" spc="-1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table.</a:t>
            </a:r>
          </a:p>
          <a:p>
            <a:pPr marL="262255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100" spc="-5" dirty="0">
                <a:latin typeface="Calibri"/>
                <a:cs typeface="Calibri"/>
              </a:rPr>
              <a:t>One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first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attempts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by</a:t>
            </a:r>
            <a:r>
              <a:rPr sz="1100" dirty="0">
                <a:latin typeface="Calibri"/>
                <a:cs typeface="Calibri"/>
              </a:rPr>
              <a:t> 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scientist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called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John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Dalton,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which</a:t>
            </a:r>
          </a:p>
          <a:p>
            <a:pPr marL="262255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looks very different </a:t>
            </a: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dirty="0">
                <a:latin typeface="Calibri"/>
                <a:cs typeface="Calibri"/>
              </a:rPr>
              <a:t>today’s Periodic</a:t>
            </a:r>
            <a:r>
              <a:rPr sz="1100" spc="-1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Table.</a:t>
            </a:r>
            <a:endParaRPr sz="1100" dirty="0">
              <a:latin typeface="Calibri"/>
              <a:cs typeface="Calibri"/>
            </a:endParaRPr>
          </a:p>
          <a:p>
            <a:pPr marL="262255" marR="410209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100" dirty="0">
                <a:latin typeface="Calibri"/>
                <a:cs typeface="Calibri"/>
              </a:rPr>
              <a:t>In 1864 a </a:t>
            </a:r>
            <a:r>
              <a:rPr sz="1100" spc="-5" dirty="0">
                <a:latin typeface="Calibri"/>
                <a:cs typeface="Calibri"/>
              </a:rPr>
              <a:t>scientist </a:t>
            </a:r>
            <a:r>
              <a:rPr sz="1100" dirty="0">
                <a:latin typeface="Calibri"/>
                <a:cs typeface="Calibri"/>
              </a:rPr>
              <a:t>call John </a:t>
            </a:r>
            <a:r>
              <a:rPr sz="1100" spc="-5" dirty="0">
                <a:latin typeface="Calibri"/>
                <a:cs typeface="Calibri"/>
              </a:rPr>
              <a:t>Newlands </a:t>
            </a:r>
            <a:r>
              <a:rPr sz="1100" dirty="0">
                <a:latin typeface="Calibri"/>
                <a:cs typeface="Calibri"/>
              </a:rPr>
              <a:t>arranged the elements</a:t>
            </a:r>
            <a:r>
              <a:rPr sz="1100" spc="-1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by  </a:t>
            </a:r>
            <a:r>
              <a:rPr sz="1100" dirty="0">
                <a:latin typeface="Calibri"/>
                <a:cs typeface="Calibri"/>
              </a:rPr>
              <a:t>atomic mass and </a:t>
            </a:r>
            <a:r>
              <a:rPr sz="1100" spc="-5" dirty="0">
                <a:latin typeface="Calibri"/>
                <a:cs typeface="Calibri"/>
              </a:rPr>
              <a:t>he </a:t>
            </a:r>
            <a:r>
              <a:rPr sz="1100" dirty="0">
                <a:latin typeface="Calibri"/>
                <a:cs typeface="Calibri"/>
              </a:rPr>
              <a:t>noticed a </a:t>
            </a:r>
            <a:r>
              <a:rPr sz="1100" spc="-5" dirty="0">
                <a:latin typeface="Calibri"/>
                <a:cs typeface="Calibri"/>
              </a:rPr>
              <a:t>pattern </a:t>
            </a:r>
            <a:r>
              <a:rPr sz="1100" dirty="0">
                <a:latin typeface="Calibri"/>
                <a:cs typeface="Calibri"/>
              </a:rPr>
              <a:t>in the properties every 8  elements.</a:t>
            </a:r>
          </a:p>
          <a:p>
            <a:pPr marL="262255" marR="122555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100" spc="-5" dirty="0">
                <a:latin typeface="Calibri"/>
                <a:cs typeface="Calibri"/>
              </a:rPr>
              <a:t>Although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made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some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mistakes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was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important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step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 making  the modern periodic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table.</a:t>
            </a:r>
          </a:p>
        </p:txBody>
      </p:sp>
      <p:sp>
        <p:nvSpPr>
          <p:cNvPr id="10" name="object 10"/>
          <p:cNvSpPr/>
          <p:nvPr/>
        </p:nvSpPr>
        <p:spPr>
          <a:xfrm>
            <a:off x="1918524" y="5622543"/>
            <a:ext cx="1732788" cy="1083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4544" y="5463540"/>
            <a:ext cx="1532780" cy="919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68494" y="6497828"/>
            <a:ext cx="1151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Mendeleev’s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table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92695" y="5423915"/>
            <a:ext cx="1549907" cy="906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40931" y="6449059"/>
            <a:ext cx="13963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Modern </a:t>
            </a:r>
            <a:r>
              <a:rPr sz="1200" spc="-5" dirty="0">
                <a:latin typeface="Calibri"/>
                <a:cs typeface="Calibri"/>
              </a:rPr>
              <a:t>Periodic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table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5883" y="-1591"/>
            <a:ext cx="4043843" cy="595155"/>
            <a:chOff x="212183" y="82788"/>
            <a:chExt cx="4043843" cy="5951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289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291636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667000"/>
            <a:ext cx="6986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Year </a:t>
            </a:r>
            <a:r>
              <a:rPr lang="en-GB" sz="4000" dirty="0" smtClean="0"/>
              <a:t>8 </a:t>
            </a:r>
            <a:r>
              <a:rPr lang="en-GB" sz="4000" dirty="0" smtClean="0"/>
              <a:t>Knowledge </a:t>
            </a:r>
            <a:r>
              <a:rPr lang="en-GB" sz="4000" dirty="0" smtClean="0"/>
              <a:t>Organisers</a:t>
            </a:r>
          </a:p>
          <a:p>
            <a:pPr algn="ctr"/>
            <a:r>
              <a:rPr lang="en-GB" sz="4000" dirty="0" smtClean="0"/>
              <a:t>Spring Term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1821502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524" y="93747"/>
            <a:ext cx="4817745" cy="56810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829310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lang="en-GB" spc="-130" dirty="0"/>
              <a:t>8</a:t>
            </a:r>
            <a:r>
              <a:rPr spc="-130" dirty="0" smtClean="0"/>
              <a:t> </a:t>
            </a:r>
            <a:r>
              <a:rPr spc="-145" dirty="0"/>
              <a:t>Physics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75" dirty="0" smtClean="0"/>
              <a:t>Energy</a:t>
            </a:r>
            <a:endParaRPr spc="-7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97703" y="110236"/>
          <a:ext cx="3962400" cy="3828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temperature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397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measure of the average amount of kinetic energy  of all the particles in a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substance.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85090" marR="22097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te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rat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re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gradient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228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difference in temperature between two places.  Thermal energy always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moves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from hotter to colder  places or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materials.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 marR="2863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thermal  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quil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brium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851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situation where the temperature in two places is  equal.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heat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466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energy stored in substances thanks to the energy  of their particles. Also called thermal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energy.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conduction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90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One way that thermal energy can be transferred.  Objects that are touching can transfer thermal energy,  from the hotter object to the cooler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one.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radiation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3398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Another way that thermal energy can be transferred.  All objects give out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infra red radiation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 Hotter objects  give out (emit) infra red radiation that is absorbed by  cooler objects.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emit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give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out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39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absorb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take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9634" y="806069"/>
            <a:ext cx="4826635" cy="2748280"/>
          </a:xfrm>
          <a:custGeom>
            <a:avLst/>
            <a:gdLst/>
            <a:ahLst/>
            <a:cxnLst/>
            <a:rect l="l" t="t" r="r" b="b"/>
            <a:pathLst>
              <a:path w="4826635" h="2748279">
                <a:moveTo>
                  <a:pt x="0" y="2747772"/>
                </a:moveTo>
                <a:lnTo>
                  <a:pt x="4826508" y="2747772"/>
                </a:lnTo>
                <a:lnTo>
                  <a:pt x="4826508" y="0"/>
                </a:lnTo>
                <a:lnTo>
                  <a:pt x="0" y="0"/>
                </a:lnTo>
                <a:lnTo>
                  <a:pt x="0" y="274777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307" y="859574"/>
            <a:ext cx="4657725" cy="2630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Thermal </a:t>
            </a:r>
            <a:r>
              <a:rPr sz="105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</a:t>
            </a:r>
            <a:r>
              <a:rPr sz="105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5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transfer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700" marR="59055">
              <a:lnSpc>
                <a:spcPct val="90200"/>
              </a:lnSpc>
              <a:spcBef>
                <a:spcPts val="5"/>
              </a:spcBef>
            </a:pPr>
            <a:r>
              <a:rPr sz="1050" dirty="0">
                <a:latin typeface="Calibri"/>
                <a:cs typeface="Calibri"/>
              </a:rPr>
              <a:t>Thermal energy </a:t>
            </a:r>
            <a:r>
              <a:rPr sz="1050" spc="-5" dirty="0">
                <a:latin typeface="Calibri"/>
                <a:cs typeface="Calibri"/>
              </a:rPr>
              <a:t>will </a:t>
            </a:r>
            <a:r>
              <a:rPr sz="1050" dirty="0">
                <a:latin typeface="Calibri"/>
                <a:cs typeface="Calibri"/>
              </a:rPr>
              <a:t>always be transferred from </a:t>
            </a:r>
            <a:r>
              <a:rPr sz="1050" spc="-5" dirty="0">
                <a:latin typeface="Calibri"/>
                <a:cs typeface="Calibri"/>
              </a:rPr>
              <a:t>hotter objects/areas to </a:t>
            </a:r>
            <a:r>
              <a:rPr sz="1050" dirty="0">
                <a:latin typeface="Calibri"/>
                <a:cs typeface="Calibri"/>
              </a:rPr>
              <a:t>cooler  </a:t>
            </a:r>
            <a:r>
              <a:rPr sz="1050" spc="-5" dirty="0">
                <a:latin typeface="Calibri"/>
                <a:cs typeface="Calibri"/>
              </a:rPr>
              <a:t>objects/areas. This includes hot objects transferring thermal </a:t>
            </a:r>
            <a:r>
              <a:rPr sz="1050" dirty="0">
                <a:latin typeface="Calibri"/>
                <a:cs typeface="Calibri"/>
              </a:rPr>
              <a:t>energy </a:t>
            </a:r>
            <a:r>
              <a:rPr sz="1050" spc="-5" dirty="0">
                <a:latin typeface="Calibri"/>
                <a:cs typeface="Calibri"/>
              </a:rPr>
              <a:t>to the  surroundings (the </a:t>
            </a:r>
            <a:r>
              <a:rPr sz="1050" dirty="0">
                <a:latin typeface="Calibri"/>
                <a:cs typeface="Calibri"/>
              </a:rPr>
              <a:t>air, </a:t>
            </a:r>
            <a:r>
              <a:rPr sz="1050" spc="-5" dirty="0">
                <a:latin typeface="Calibri"/>
                <a:cs typeface="Calibri"/>
              </a:rPr>
              <a:t>nearby surfaces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so on). </a:t>
            </a:r>
            <a:r>
              <a:rPr sz="1050" dirty="0">
                <a:latin typeface="Calibri"/>
                <a:cs typeface="Calibri"/>
              </a:rPr>
              <a:t>Thermal energy </a:t>
            </a:r>
            <a:r>
              <a:rPr sz="1050" spc="-5" dirty="0">
                <a:latin typeface="Calibri"/>
                <a:cs typeface="Calibri"/>
              </a:rPr>
              <a:t>transfer continues  until </a:t>
            </a:r>
            <a:r>
              <a:rPr sz="1050" b="1" spc="-5" dirty="0">
                <a:latin typeface="Calibri"/>
                <a:cs typeface="Calibri"/>
              </a:rPr>
              <a:t>thermal </a:t>
            </a:r>
            <a:r>
              <a:rPr sz="1050" b="1" dirty="0">
                <a:latin typeface="Calibri"/>
                <a:cs typeface="Calibri"/>
              </a:rPr>
              <a:t>equilibrium </a:t>
            </a:r>
            <a:r>
              <a:rPr sz="1050" dirty="0">
                <a:latin typeface="Calibri"/>
                <a:cs typeface="Calibri"/>
              </a:rPr>
              <a:t>is reached </a:t>
            </a:r>
            <a:r>
              <a:rPr sz="1050" spc="-5" dirty="0">
                <a:latin typeface="Calibri"/>
                <a:cs typeface="Calibri"/>
              </a:rPr>
              <a:t>(the temperature </a:t>
            </a:r>
            <a:r>
              <a:rPr sz="1050" dirty="0">
                <a:latin typeface="Calibri"/>
                <a:cs typeface="Calibri"/>
              </a:rPr>
              <a:t>is</a:t>
            </a:r>
            <a:r>
              <a:rPr sz="1050" spc="-1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equal).</a:t>
            </a:r>
            <a:endParaRPr sz="1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50" spc="-5" dirty="0">
                <a:latin typeface="Calibri"/>
                <a:cs typeface="Calibri"/>
              </a:rPr>
              <a:t>You </a:t>
            </a:r>
            <a:r>
              <a:rPr sz="1050" dirty="0">
                <a:latin typeface="Calibri"/>
                <a:cs typeface="Calibri"/>
              </a:rPr>
              <a:t>can reduce </a:t>
            </a:r>
            <a:r>
              <a:rPr sz="1050" spc="-5" dirty="0">
                <a:latin typeface="Calibri"/>
                <a:cs typeface="Calibri"/>
              </a:rPr>
              <a:t>the amount </a:t>
            </a:r>
            <a:r>
              <a:rPr sz="1050" dirty="0">
                <a:latin typeface="Calibri"/>
                <a:cs typeface="Calibri"/>
              </a:rPr>
              <a:t>of </a:t>
            </a:r>
            <a:r>
              <a:rPr sz="1050" spc="-5" dirty="0">
                <a:latin typeface="Calibri"/>
                <a:cs typeface="Calibri"/>
              </a:rPr>
              <a:t>thermal </a:t>
            </a:r>
            <a:r>
              <a:rPr sz="1050" dirty="0">
                <a:latin typeface="Calibri"/>
                <a:cs typeface="Calibri"/>
              </a:rPr>
              <a:t>energy </a:t>
            </a:r>
            <a:r>
              <a:rPr sz="1050" spc="-5" dirty="0">
                <a:latin typeface="Calibri"/>
                <a:cs typeface="Calibri"/>
              </a:rPr>
              <a:t>transferred using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insulation</a:t>
            </a:r>
            <a:r>
              <a:rPr sz="105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Thermal </a:t>
            </a:r>
            <a:r>
              <a:rPr sz="105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 </a:t>
            </a:r>
            <a:r>
              <a:rPr sz="105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transfer </a:t>
            </a:r>
            <a:r>
              <a:rPr sz="105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 </a:t>
            </a:r>
            <a:r>
              <a:rPr sz="10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infra </a:t>
            </a:r>
            <a:r>
              <a:rPr sz="105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red</a:t>
            </a:r>
            <a:r>
              <a:rPr sz="1050" b="1" u="sng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5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radiation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89800"/>
              </a:lnSpc>
            </a:pPr>
            <a:r>
              <a:rPr sz="1050" dirty="0">
                <a:latin typeface="Calibri"/>
                <a:cs typeface="Calibri"/>
              </a:rPr>
              <a:t>All </a:t>
            </a:r>
            <a:r>
              <a:rPr sz="1050" spc="-5" dirty="0">
                <a:latin typeface="Calibri"/>
                <a:cs typeface="Calibri"/>
              </a:rPr>
              <a:t>objects </a:t>
            </a:r>
            <a:r>
              <a:rPr sz="1050" dirty="0">
                <a:latin typeface="Calibri"/>
                <a:cs typeface="Calibri"/>
              </a:rPr>
              <a:t>give </a:t>
            </a:r>
            <a:r>
              <a:rPr sz="1050" spc="-5" dirty="0">
                <a:latin typeface="Calibri"/>
                <a:cs typeface="Calibri"/>
              </a:rPr>
              <a:t>out some </a:t>
            </a:r>
            <a:r>
              <a:rPr sz="1050" dirty="0">
                <a:latin typeface="Calibri"/>
                <a:cs typeface="Calibri"/>
              </a:rPr>
              <a:t>infra red </a:t>
            </a:r>
            <a:r>
              <a:rPr sz="1050" spc="-5" dirty="0">
                <a:latin typeface="Calibri"/>
                <a:cs typeface="Calibri"/>
              </a:rPr>
              <a:t>radiation, but the hotter they </a:t>
            </a:r>
            <a:r>
              <a:rPr sz="1050" dirty="0">
                <a:latin typeface="Calibri"/>
                <a:cs typeface="Calibri"/>
              </a:rPr>
              <a:t>are </a:t>
            </a:r>
            <a:r>
              <a:rPr sz="1050" spc="-5" dirty="0">
                <a:latin typeface="Calibri"/>
                <a:cs typeface="Calibri"/>
              </a:rPr>
              <a:t>the </a:t>
            </a:r>
            <a:r>
              <a:rPr sz="1050" dirty="0">
                <a:latin typeface="Calibri"/>
                <a:cs typeface="Calibri"/>
              </a:rPr>
              <a:t>more  </a:t>
            </a:r>
            <a:r>
              <a:rPr sz="1050" spc="-5" dirty="0">
                <a:latin typeface="Calibri"/>
                <a:cs typeface="Calibri"/>
              </a:rPr>
              <a:t>radiation they </a:t>
            </a:r>
            <a:r>
              <a:rPr sz="1050" dirty="0">
                <a:latin typeface="Calibri"/>
                <a:cs typeface="Calibri"/>
              </a:rPr>
              <a:t>give </a:t>
            </a:r>
            <a:r>
              <a:rPr sz="1050" spc="-5" dirty="0">
                <a:latin typeface="Calibri"/>
                <a:cs typeface="Calibri"/>
              </a:rPr>
              <a:t>out. </a:t>
            </a:r>
            <a:r>
              <a:rPr sz="1050" dirty="0">
                <a:latin typeface="Calibri"/>
                <a:cs typeface="Calibri"/>
              </a:rPr>
              <a:t>All </a:t>
            </a:r>
            <a:r>
              <a:rPr sz="1050" spc="-5" dirty="0">
                <a:latin typeface="Calibri"/>
                <a:cs typeface="Calibri"/>
              </a:rPr>
              <a:t>objects </a:t>
            </a:r>
            <a:r>
              <a:rPr sz="1050" dirty="0">
                <a:latin typeface="Calibri"/>
                <a:cs typeface="Calibri"/>
              </a:rPr>
              <a:t>can </a:t>
            </a:r>
            <a:r>
              <a:rPr sz="1050" spc="-5" dirty="0">
                <a:latin typeface="Calibri"/>
                <a:cs typeface="Calibri"/>
              </a:rPr>
              <a:t>also </a:t>
            </a:r>
            <a:r>
              <a:rPr sz="1050" dirty="0">
                <a:latin typeface="Calibri"/>
                <a:cs typeface="Calibri"/>
              </a:rPr>
              <a:t>absorb infra red </a:t>
            </a:r>
            <a:r>
              <a:rPr sz="1050" spc="-5" dirty="0">
                <a:latin typeface="Calibri"/>
                <a:cs typeface="Calibri"/>
              </a:rPr>
              <a:t>radiation: </a:t>
            </a:r>
            <a:r>
              <a:rPr sz="1050" dirty="0">
                <a:latin typeface="Calibri"/>
                <a:cs typeface="Calibri"/>
              </a:rPr>
              <a:t>when </a:t>
            </a:r>
            <a:r>
              <a:rPr sz="1050" spc="-5" dirty="0">
                <a:latin typeface="Calibri"/>
                <a:cs typeface="Calibri"/>
              </a:rPr>
              <a:t>they do,  they heat up. Radiation </a:t>
            </a:r>
            <a:r>
              <a:rPr sz="1050" dirty="0">
                <a:latin typeface="Calibri"/>
                <a:cs typeface="Calibri"/>
              </a:rPr>
              <a:t>can travel </a:t>
            </a:r>
            <a:r>
              <a:rPr sz="1050" spc="-5" dirty="0">
                <a:latin typeface="Calibri"/>
                <a:cs typeface="Calibri"/>
              </a:rPr>
              <a:t>through </a:t>
            </a:r>
            <a:r>
              <a:rPr sz="1050" dirty="0">
                <a:latin typeface="Calibri"/>
                <a:cs typeface="Calibri"/>
              </a:rPr>
              <a:t>empty </a:t>
            </a:r>
            <a:r>
              <a:rPr sz="1050" spc="-5" dirty="0">
                <a:latin typeface="Calibri"/>
                <a:cs typeface="Calibri"/>
              </a:rPr>
              <a:t>space </a:t>
            </a:r>
            <a:r>
              <a:rPr sz="1050" dirty="0">
                <a:latin typeface="Calibri"/>
                <a:cs typeface="Calibri"/>
              </a:rPr>
              <a:t>– </a:t>
            </a:r>
            <a:r>
              <a:rPr sz="1050" spc="-5" dirty="0">
                <a:latin typeface="Calibri"/>
                <a:cs typeface="Calibri"/>
              </a:rPr>
              <a:t>so this </a:t>
            </a:r>
            <a:r>
              <a:rPr sz="1050" dirty="0">
                <a:latin typeface="Calibri"/>
                <a:cs typeface="Calibri"/>
              </a:rPr>
              <a:t>is </a:t>
            </a:r>
            <a:r>
              <a:rPr sz="1050" spc="-5" dirty="0">
                <a:latin typeface="Calibri"/>
                <a:cs typeface="Calibri"/>
              </a:rPr>
              <a:t>how the Sun heats  </a:t>
            </a:r>
            <a:r>
              <a:rPr sz="1050" dirty="0">
                <a:latin typeface="Calibri"/>
                <a:cs typeface="Calibri"/>
              </a:rPr>
              <a:t>up </a:t>
            </a:r>
            <a:r>
              <a:rPr sz="1050" spc="-5" dirty="0">
                <a:latin typeface="Calibri"/>
                <a:cs typeface="Calibri"/>
              </a:rPr>
              <a:t>the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Earth.</a:t>
            </a:r>
            <a:endParaRPr sz="1050" dirty="0">
              <a:latin typeface="Calibri"/>
              <a:cs typeface="Calibri"/>
            </a:endParaRPr>
          </a:p>
          <a:p>
            <a:pPr marL="12700" marR="114300" algn="just">
              <a:lnSpc>
                <a:spcPct val="90100"/>
              </a:lnSpc>
              <a:spcBef>
                <a:spcPts val="5"/>
              </a:spcBef>
            </a:pPr>
            <a:r>
              <a:rPr sz="1050" spc="-5" dirty="0">
                <a:latin typeface="Calibri"/>
                <a:cs typeface="Calibri"/>
              </a:rPr>
              <a:t>The colour </a:t>
            </a:r>
            <a:r>
              <a:rPr sz="1050" dirty="0">
                <a:latin typeface="Calibri"/>
                <a:cs typeface="Calibri"/>
              </a:rPr>
              <a:t>of </a:t>
            </a:r>
            <a:r>
              <a:rPr sz="1050" spc="-5" dirty="0">
                <a:latin typeface="Calibri"/>
                <a:cs typeface="Calibri"/>
              </a:rPr>
              <a:t>the surface </a:t>
            </a:r>
            <a:r>
              <a:rPr sz="1050" dirty="0">
                <a:latin typeface="Calibri"/>
                <a:cs typeface="Calibri"/>
              </a:rPr>
              <a:t>of an </a:t>
            </a:r>
            <a:r>
              <a:rPr sz="1050" spc="-5" dirty="0">
                <a:latin typeface="Calibri"/>
                <a:cs typeface="Calibri"/>
              </a:rPr>
              <a:t>object </a:t>
            </a:r>
            <a:r>
              <a:rPr sz="1050" dirty="0">
                <a:latin typeface="Calibri"/>
                <a:cs typeface="Calibri"/>
              </a:rPr>
              <a:t>affects </a:t>
            </a:r>
            <a:r>
              <a:rPr sz="1050" spc="-5" dirty="0">
                <a:latin typeface="Calibri"/>
                <a:cs typeface="Calibri"/>
              </a:rPr>
              <a:t>how </a:t>
            </a:r>
            <a:r>
              <a:rPr sz="1050" dirty="0">
                <a:latin typeface="Calibri"/>
                <a:cs typeface="Calibri"/>
              </a:rPr>
              <a:t>rapidly it </a:t>
            </a:r>
            <a:r>
              <a:rPr sz="1050" spc="-5" dirty="0">
                <a:latin typeface="Calibri"/>
                <a:cs typeface="Calibri"/>
              </a:rPr>
              <a:t>emits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absorbs </a:t>
            </a:r>
            <a:r>
              <a:rPr sz="1050" dirty="0">
                <a:latin typeface="Calibri"/>
                <a:cs typeface="Calibri"/>
              </a:rPr>
              <a:t>infra  red </a:t>
            </a:r>
            <a:r>
              <a:rPr sz="1050" spc="-5" dirty="0">
                <a:latin typeface="Calibri"/>
                <a:cs typeface="Calibri"/>
              </a:rPr>
              <a:t>radiation. </a:t>
            </a:r>
            <a:r>
              <a:rPr sz="1050" dirty="0">
                <a:latin typeface="Calibri"/>
                <a:cs typeface="Calibri"/>
              </a:rPr>
              <a:t>Black, </a:t>
            </a:r>
            <a:r>
              <a:rPr sz="1050" spc="-5" dirty="0">
                <a:latin typeface="Calibri"/>
                <a:cs typeface="Calibri"/>
              </a:rPr>
              <a:t>matt surfaces </a:t>
            </a:r>
            <a:r>
              <a:rPr sz="1050" dirty="0">
                <a:latin typeface="Calibri"/>
                <a:cs typeface="Calibri"/>
              </a:rPr>
              <a:t>are </a:t>
            </a:r>
            <a:r>
              <a:rPr sz="1050" spc="-5" dirty="0">
                <a:latin typeface="Calibri"/>
                <a:cs typeface="Calibri"/>
              </a:rPr>
              <a:t>the best absorbers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emitters. Shiny, silver  surfaces </a:t>
            </a:r>
            <a:r>
              <a:rPr sz="1050" dirty="0">
                <a:latin typeface="Calibri"/>
                <a:cs typeface="Calibri"/>
              </a:rPr>
              <a:t>are </a:t>
            </a:r>
            <a:r>
              <a:rPr sz="1050" spc="-5" dirty="0">
                <a:latin typeface="Calibri"/>
                <a:cs typeface="Calibri"/>
              </a:rPr>
              <a:t>the </a:t>
            </a:r>
            <a:r>
              <a:rPr sz="1050" dirty="0">
                <a:latin typeface="Calibri"/>
                <a:cs typeface="Calibri"/>
              </a:rPr>
              <a:t>worst </a:t>
            </a:r>
            <a:r>
              <a:rPr sz="1050" spc="-5" dirty="0">
                <a:latin typeface="Calibri"/>
                <a:cs typeface="Calibri"/>
              </a:rPr>
              <a:t>absorbers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8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emitters.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634" y="4018026"/>
            <a:ext cx="2005964" cy="2651760"/>
          </a:xfrm>
          <a:custGeom>
            <a:avLst/>
            <a:gdLst/>
            <a:ahLst/>
            <a:cxnLst/>
            <a:rect l="l" t="t" r="r" b="b"/>
            <a:pathLst>
              <a:path w="2005964" h="2651759">
                <a:moveTo>
                  <a:pt x="0" y="2651760"/>
                </a:moveTo>
                <a:lnTo>
                  <a:pt x="2005583" y="2651760"/>
                </a:lnTo>
                <a:lnTo>
                  <a:pt x="2005583" y="0"/>
                </a:lnTo>
                <a:lnTo>
                  <a:pt x="0" y="0"/>
                </a:lnTo>
                <a:lnTo>
                  <a:pt x="0" y="265176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7307" y="4087495"/>
            <a:ext cx="1645920" cy="3314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240"/>
              </a:spcBef>
            </a:pPr>
            <a:r>
              <a:rPr sz="105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Thermal </a:t>
            </a:r>
            <a:r>
              <a:rPr sz="105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 </a:t>
            </a:r>
            <a:r>
              <a:rPr sz="105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transfer</a:t>
            </a:r>
            <a:r>
              <a:rPr sz="1050" b="1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5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 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conduction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307" y="4514214"/>
            <a:ext cx="1827530" cy="20586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29"/>
              </a:spcBef>
            </a:pPr>
            <a:r>
              <a:rPr sz="1050" dirty="0">
                <a:latin typeface="Calibri"/>
                <a:cs typeface="Calibri"/>
              </a:rPr>
              <a:t>Thermal energy can be  </a:t>
            </a:r>
            <a:r>
              <a:rPr sz="1050" spc="-5" dirty="0">
                <a:latin typeface="Calibri"/>
                <a:cs typeface="Calibri"/>
              </a:rPr>
              <a:t>transferred </a:t>
            </a:r>
            <a:r>
              <a:rPr sz="1050" dirty="0">
                <a:latin typeface="Calibri"/>
                <a:cs typeface="Calibri"/>
              </a:rPr>
              <a:t>between materials  </a:t>
            </a:r>
            <a:r>
              <a:rPr sz="1050" spc="-5" dirty="0">
                <a:latin typeface="Calibri"/>
                <a:cs typeface="Calibri"/>
              </a:rPr>
              <a:t>that </a:t>
            </a:r>
            <a:r>
              <a:rPr sz="1050" dirty="0">
                <a:latin typeface="Calibri"/>
                <a:cs typeface="Calibri"/>
              </a:rPr>
              <a:t>are </a:t>
            </a:r>
            <a:r>
              <a:rPr sz="1050" spc="-5" dirty="0">
                <a:latin typeface="Calibri"/>
                <a:cs typeface="Calibri"/>
              </a:rPr>
              <a:t>touching. </a:t>
            </a:r>
            <a:r>
              <a:rPr sz="1050" dirty="0">
                <a:latin typeface="Calibri"/>
                <a:cs typeface="Calibri"/>
              </a:rPr>
              <a:t>Thermal  energy is </a:t>
            </a:r>
            <a:r>
              <a:rPr sz="1050" spc="-5" dirty="0">
                <a:latin typeface="Calibri"/>
                <a:cs typeface="Calibri"/>
              </a:rPr>
              <a:t>still transferred </a:t>
            </a:r>
            <a:r>
              <a:rPr sz="1050" dirty="0">
                <a:latin typeface="Calibri"/>
                <a:cs typeface="Calibri"/>
              </a:rPr>
              <a:t>from  </a:t>
            </a:r>
            <a:r>
              <a:rPr sz="1050" spc="-5" dirty="0">
                <a:latin typeface="Calibri"/>
                <a:cs typeface="Calibri"/>
              </a:rPr>
              <a:t>the hotter object/area to the  cooler object/area. This </a:t>
            </a:r>
            <a:r>
              <a:rPr sz="1050" dirty="0">
                <a:latin typeface="Calibri"/>
                <a:cs typeface="Calibri"/>
              </a:rPr>
              <a:t>is called  </a:t>
            </a:r>
            <a:r>
              <a:rPr sz="1050" b="1" spc="-5" dirty="0">
                <a:latin typeface="Calibri"/>
                <a:cs typeface="Calibri"/>
              </a:rPr>
              <a:t>conduction </a:t>
            </a:r>
            <a:r>
              <a:rPr sz="1050" dirty="0">
                <a:latin typeface="Calibri"/>
                <a:cs typeface="Calibri"/>
              </a:rPr>
              <a:t>of </a:t>
            </a:r>
            <a:r>
              <a:rPr sz="1050" spc="-5" dirty="0">
                <a:latin typeface="Calibri"/>
                <a:cs typeface="Calibri"/>
              </a:rPr>
              <a:t>thermal </a:t>
            </a:r>
            <a:r>
              <a:rPr sz="1050" dirty="0">
                <a:latin typeface="Calibri"/>
                <a:cs typeface="Calibri"/>
              </a:rPr>
              <a:t>energy.  As </a:t>
            </a:r>
            <a:r>
              <a:rPr sz="1050" spc="-5" dirty="0">
                <a:latin typeface="Calibri"/>
                <a:cs typeface="Calibri"/>
              </a:rPr>
              <a:t>the </a:t>
            </a:r>
            <a:r>
              <a:rPr sz="1050" dirty="0">
                <a:latin typeface="Calibri"/>
                <a:cs typeface="Calibri"/>
              </a:rPr>
              <a:t>diagram </a:t>
            </a:r>
            <a:r>
              <a:rPr sz="1050" spc="-5" dirty="0">
                <a:latin typeface="Calibri"/>
                <a:cs typeface="Calibri"/>
              </a:rPr>
              <a:t>shows, the  particles </a:t>
            </a:r>
            <a:r>
              <a:rPr sz="1050" dirty="0">
                <a:latin typeface="Calibri"/>
                <a:cs typeface="Calibri"/>
              </a:rPr>
              <a:t>in </a:t>
            </a:r>
            <a:r>
              <a:rPr sz="1050" spc="-5" dirty="0">
                <a:latin typeface="Calibri"/>
                <a:cs typeface="Calibri"/>
              </a:rPr>
              <a:t>the </a:t>
            </a:r>
            <a:r>
              <a:rPr sz="1050" dirty="0">
                <a:latin typeface="Calibri"/>
                <a:cs typeface="Calibri"/>
              </a:rPr>
              <a:t>area at a </a:t>
            </a:r>
            <a:r>
              <a:rPr sz="1050" spc="-5" dirty="0">
                <a:latin typeface="Calibri"/>
                <a:cs typeface="Calibri"/>
              </a:rPr>
              <a:t>higher  temperature </a:t>
            </a:r>
            <a:r>
              <a:rPr sz="1050" dirty="0">
                <a:latin typeface="Calibri"/>
                <a:cs typeface="Calibri"/>
              </a:rPr>
              <a:t>vibrate more: </a:t>
            </a:r>
            <a:r>
              <a:rPr sz="1050" spc="-5" dirty="0">
                <a:latin typeface="Calibri"/>
                <a:cs typeface="Calibri"/>
              </a:rPr>
              <a:t>their  </a:t>
            </a:r>
            <a:r>
              <a:rPr sz="1050" b="1" dirty="0">
                <a:latin typeface="Calibri"/>
                <a:cs typeface="Calibri"/>
              </a:rPr>
              <a:t>kinetic </a:t>
            </a:r>
            <a:r>
              <a:rPr sz="1050" b="1" spc="-5" dirty="0">
                <a:latin typeface="Calibri"/>
                <a:cs typeface="Calibri"/>
              </a:rPr>
              <a:t>energy </a:t>
            </a:r>
            <a:r>
              <a:rPr sz="1050" dirty="0">
                <a:latin typeface="Calibri"/>
                <a:cs typeface="Calibri"/>
              </a:rPr>
              <a:t>increases. </a:t>
            </a:r>
            <a:r>
              <a:rPr sz="1050" spc="-5" dirty="0">
                <a:latin typeface="Calibri"/>
                <a:cs typeface="Calibri"/>
              </a:rPr>
              <a:t>They  bump into neighbouring particles 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pass </a:t>
            </a:r>
            <a:r>
              <a:rPr sz="1050" dirty="0">
                <a:latin typeface="Calibri"/>
                <a:cs typeface="Calibri"/>
              </a:rPr>
              <a:t>on </a:t>
            </a:r>
            <a:r>
              <a:rPr sz="1050" spc="-5" dirty="0">
                <a:latin typeface="Calibri"/>
                <a:cs typeface="Calibri"/>
              </a:rPr>
              <a:t>(transfer) thermal  </a:t>
            </a:r>
            <a:r>
              <a:rPr sz="1050" dirty="0">
                <a:latin typeface="Calibri"/>
                <a:cs typeface="Calibri"/>
              </a:rPr>
              <a:t>energy.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42389" y="3595018"/>
            <a:ext cx="1671827" cy="915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29350" y="4005834"/>
            <a:ext cx="2741930" cy="266446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 marR="184150">
              <a:lnSpc>
                <a:spcPct val="100000"/>
              </a:lnSpc>
              <a:spcBef>
                <a:spcPts val="395"/>
              </a:spcBef>
            </a:pPr>
            <a:r>
              <a:rPr sz="105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 </a:t>
            </a:r>
            <a:r>
              <a:rPr sz="105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when </a:t>
            </a:r>
            <a:r>
              <a:rPr sz="105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increasing </a:t>
            </a:r>
            <a:r>
              <a:rPr sz="105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temperature</a:t>
            </a:r>
            <a:r>
              <a:rPr sz="105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5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when changing</a:t>
            </a:r>
            <a:r>
              <a:rPr sz="105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5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state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90805" marR="128905">
              <a:lnSpc>
                <a:spcPct val="100000"/>
              </a:lnSpc>
            </a:pPr>
            <a:r>
              <a:rPr sz="1050" spc="-5" dirty="0">
                <a:latin typeface="Calibri"/>
                <a:cs typeface="Calibri"/>
              </a:rPr>
              <a:t>When heating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substance (solid, liquid </a:t>
            </a:r>
            <a:r>
              <a:rPr sz="1050" dirty="0">
                <a:latin typeface="Calibri"/>
                <a:cs typeface="Calibri"/>
              </a:rPr>
              <a:t>or </a:t>
            </a:r>
            <a:r>
              <a:rPr sz="1050" spc="-5" dirty="0">
                <a:latin typeface="Calibri"/>
                <a:cs typeface="Calibri"/>
              </a:rPr>
              <a:t>gas)  </a:t>
            </a:r>
            <a:r>
              <a:rPr sz="1050" dirty="0">
                <a:latin typeface="Calibri"/>
                <a:cs typeface="Calibri"/>
              </a:rPr>
              <a:t>and it </a:t>
            </a:r>
            <a:r>
              <a:rPr sz="1050" spc="-5" dirty="0">
                <a:latin typeface="Calibri"/>
                <a:cs typeface="Calibri"/>
              </a:rPr>
              <a:t>doesn’t change state, its temperature  </a:t>
            </a:r>
            <a:r>
              <a:rPr sz="1050" dirty="0">
                <a:latin typeface="Calibri"/>
                <a:cs typeface="Calibri"/>
              </a:rPr>
              <a:t>rises. </a:t>
            </a:r>
            <a:r>
              <a:rPr sz="1050" spc="-5" dirty="0">
                <a:latin typeface="Calibri"/>
                <a:cs typeface="Calibri"/>
              </a:rPr>
              <a:t>This </a:t>
            </a:r>
            <a:r>
              <a:rPr sz="1050" dirty="0">
                <a:latin typeface="Calibri"/>
                <a:cs typeface="Calibri"/>
              </a:rPr>
              <a:t>is </a:t>
            </a:r>
            <a:r>
              <a:rPr sz="1050" spc="-5" dirty="0">
                <a:latin typeface="Calibri"/>
                <a:cs typeface="Calibri"/>
              </a:rPr>
              <a:t>because the particles </a:t>
            </a:r>
            <a:r>
              <a:rPr sz="1050" dirty="0">
                <a:latin typeface="Calibri"/>
                <a:cs typeface="Calibri"/>
              </a:rPr>
              <a:t>move  around more: </a:t>
            </a:r>
            <a:r>
              <a:rPr sz="1050" spc="-5" dirty="0">
                <a:latin typeface="Calibri"/>
                <a:cs typeface="Calibri"/>
              </a:rPr>
              <a:t>their </a:t>
            </a:r>
            <a:r>
              <a:rPr sz="1050" b="1" dirty="0">
                <a:latin typeface="Calibri"/>
                <a:cs typeface="Calibri"/>
              </a:rPr>
              <a:t>kinetic </a:t>
            </a:r>
            <a:r>
              <a:rPr sz="1050" b="1" spc="-5" dirty="0">
                <a:latin typeface="Calibri"/>
                <a:cs typeface="Calibri"/>
              </a:rPr>
              <a:t>energy</a:t>
            </a:r>
            <a:r>
              <a:rPr sz="1050" b="1" spc="-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increases.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90805" marR="106045">
              <a:lnSpc>
                <a:spcPct val="100000"/>
              </a:lnSpc>
            </a:pPr>
            <a:r>
              <a:rPr sz="1050" spc="-5" dirty="0">
                <a:latin typeface="Calibri"/>
                <a:cs typeface="Calibri"/>
              </a:rPr>
              <a:t>When heating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substance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causing </a:t>
            </a:r>
            <a:r>
              <a:rPr sz="1050" dirty="0">
                <a:latin typeface="Calibri"/>
                <a:cs typeface="Calibri"/>
              </a:rPr>
              <a:t>it to  </a:t>
            </a:r>
            <a:r>
              <a:rPr sz="1050" spc="-5" dirty="0">
                <a:latin typeface="Calibri"/>
                <a:cs typeface="Calibri"/>
              </a:rPr>
              <a:t>change state, its </a:t>
            </a:r>
            <a:r>
              <a:rPr sz="1050" dirty="0">
                <a:latin typeface="Calibri"/>
                <a:cs typeface="Calibri"/>
              </a:rPr>
              <a:t>temperature </a:t>
            </a:r>
            <a:r>
              <a:rPr sz="1050" spc="-5" dirty="0">
                <a:latin typeface="Calibri"/>
                <a:cs typeface="Calibri"/>
              </a:rPr>
              <a:t>does </a:t>
            </a:r>
            <a:r>
              <a:rPr sz="1050" dirty="0">
                <a:latin typeface="Calibri"/>
                <a:cs typeface="Calibri"/>
              </a:rPr>
              <a:t>NOT  </a:t>
            </a:r>
            <a:r>
              <a:rPr sz="1050" spc="-5" dirty="0">
                <a:latin typeface="Calibri"/>
                <a:cs typeface="Calibri"/>
              </a:rPr>
              <a:t>change during the state change. </a:t>
            </a:r>
            <a:r>
              <a:rPr sz="1050" dirty="0">
                <a:latin typeface="Calibri"/>
                <a:cs typeface="Calibri"/>
              </a:rPr>
              <a:t>However,  energy </a:t>
            </a:r>
            <a:r>
              <a:rPr sz="1050" spc="-5" dirty="0">
                <a:latin typeface="Calibri"/>
                <a:cs typeface="Calibri"/>
              </a:rPr>
              <a:t>cannot disappear. The heat transferred  to the substance </a:t>
            </a:r>
            <a:r>
              <a:rPr sz="1050" dirty="0">
                <a:latin typeface="Calibri"/>
                <a:cs typeface="Calibri"/>
              </a:rPr>
              <a:t>increases </a:t>
            </a:r>
            <a:r>
              <a:rPr sz="1050" spc="-5" dirty="0">
                <a:latin typeface="Calibri"/>
                <a:cs typeface="Calibri"/>
              </a:rPr>
              <a:t>the </a:t>
            </a:r>
            <a:r>
              <a:rPr sz="1050" b="1" dirty="0">
                <a:latin typeface="Calibri"/>
                <a:cs typeface="Calibri"/>
              </a:rPr>
              <a:t>potential  </a:t>
            </a:r>
            <a:r>
              <a:rPr sz="1050" b="1" spc="-5" dirty="0">
                <a:latin typeface="Calibri"/>
                <a:cs typeface="Calibri"/>
              </a:rPr>
              <a:t>energy </a:t>
            </a:r>
            <a:r>
              <a:rPr sz="1050" dirty="0">
                <a:latin typeface="Calibri"/>
                <a:cs typeface="Calibri"/>
              </a:rPr>
              <a:t>of </a:t>
            </a:r>
            <a:r>
              <a:rPr sz="1050" spc="-5" dirty="0">
                <a:latin typeface="Calibri"/>
                <a:cs typeface="Calibri"/>
              </a:rPr>
              <a:t>the substance: </a:t>
            </a:r>
            <a:r>
              <a:rPr sz="1050" dirty="0">
                <a:latin typeface="Calibri"/>
                <a:cs typeface="Calibri"/>
              </a:rPr>
              <a:t>it moves </a:t>
            </a:r>
            <a:r>
              <a:rPr sz="1050" spc="-5" dirty="0">
                <a:latin typeface="Calibri"/>
                <a:cs typeface="Calibri"/>
              </a:rPr>
              <a:t>the particles  </a:t>
            </a:r>
            <a:r>
              <a:rPr sz="1050" dirty="0">
                <a:latin typeface="Calibri"/>
                <a:cs typeface="Calibri"/>
              </a:rPr>
              <a:t>it is made from apart </a:t>
            </a:r>
            <a:r>
              <a:rPr sz="1050" spc="-5" dirty="0">
                <a:latin typeface="Calibri"/>
                <a:cs typeface="Calibri"/>
              </a:rPr>
              <a:t>until the substance has  </a:t>
            </a:r>
            <a:r>
              <a:rPr sz="1050" dirty="0">
                <a:latin typeface="Calibri"/>
                <a:cs typeface="Calibri"/>
              </a:rPr>
              <a:t>melted or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boiled.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24327" y="4654296"/>
            <a:ext cx="3604260" cy="2051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4226" y="4295394"/>
            <a:ext cx="2100580" cy="502920"/>
          </a:xfrm>
          <a:custGeom>
            <a:avLst/>
            <a:gdLst/>
            <a:ahLst/>
            <a:cxnLst/>
            <a:rect l="l" t="t" r="r" b="b"/>
            <a:pathLst>
              <a:path w="2100579" h="502920">
                <a:moveTo>
                  <a:pt x="0" y="502919"/>
                </a:moveTo>
                <a:lnTo>
                  <a:pt x="2100072" y="502919"/>
                </a:lnTo>
                <a:lnTo>
                  <a:pt x="2100072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73473" y="4298060"/>
            <a:ext cx="18383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You </a:t>
            </a:r>
            <a:r>
              <a:rPr sz="1000" spc="-5" dirty="0">
                <a:latin typeface="Calibri"/>
                <a:cs typeface="Calibri"/>
              </a:rPr>
              <a:t>can </a:t>
            </a:r>
            <a:r>
              <a:rPr sz="1000" spc="-10" dirty="0">
                <a:latin typeface="Calibri"/>
                <a:cs typeface="Calibri"/>
              </a:rPr>
              <a:t>see </a:t>
            </a:r>
            <a:r>
              <a:rPr sz="1000" spc="-5" dirty="0">
                <a:latin typeface="Calibri"/>
                <a:cs typeface="Calibri"/>
              </a:rPr>
              <a:t>that temperature does  not change while changes of state  are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happening.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128" y="6525768"/>
            <a:ext cx="1004569" cy="1803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60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14"/>
              </a:spcBef>
            </a:pPr>
            <a:r>
              <a:rPr sz="900" spc="-5" dirty="0">
                <a:latin typeface="Calibri"/>
                <a:cs typeface="Calibri"/>
              </a:rPr>
              <a:t>Heat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transferred</a:t>
            </a:r>
            <a:endParaRPr sz="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9866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634" y="1013147"/>
            <a:ext cx="4669790" cy="305853"/>
          </a:xfrm>
          <a:prstGeom prst="rect">
            <a:avLst/>
          </a:prstGeom>
          <a:ln w="28955">
            <a:solidFill>
              <a:srgbClr val="4F81BC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65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lang="en-GB" sz="1600" b="1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</a:t>
            </a:r>
            <a:r>
              <a:rPr sz="1600" b="1" u="sng" spc="-13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Physics 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Knowledge </a:t>
            </a:r>
            <a:r>
              <a:rPr sz="1600" b="1" u="sng" spc="-6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6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9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600" b="1" u="sng" spc="-14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Space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634" y="1498853"/>
            <a:ext cx="4648200" cy="2171700"/>
          </a:xfrm>
          <a:prstGeom prst="rect">
            <a:avLst/>
          </a:prstGeom>
          <a:ln w="28955">
            <a:solidFill>
              <a:srgbClr val="4F81BC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ts val="1295"/>
              </a:lnSpc>
              <a:spcBef>
                <a:spcPts val="15"/>
              </a:spcBef>
            </a:pPr>
            <a:r>
              <a:rPr sz="1200" b="1" spc="-10" dirty="0">
                <a:latin typeface="Calibri"/>
                <a:cs typeface="Calibri"/>
              </a:rPr>
              <a:t>Gravitational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forces</a:t>
            </a:r>
            <a:endParaRPr sz="1200">
              <a:latin typeface="Calibri"/>
              <a:cs typeface="Calibri"/>
            </a:endParaRPr>
          </a:p>
          <a:p>
            <a:pPr marL="90170" marR="131445" algn="just">
              <a:lnSpc>
                <a:spcPts val="115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There </a:t>
            </a:r>
            <a:r>
              <a:rPr sz="1200" dirty="0">
                <a:latin typeface="Calibri"/>
                <a:cs typeface="Calibri"/>
              </a:rPr>
              <a:t>is a </a:t>
            </a:r>
            <a:r>
              <a:rPr sz="1200" spc="-10" dirty="0">
                <a:latin typeface="Calibri"/>
                <a:cs typeface="Calibri"/>
              </a:rPr>
              <a:t>gravitational force </a:t>
            </a:r>
            <a:r>
              <a:rPr sz="1200" spc="-5" dirty="0">
                <a:latin typeface="Calibri"/>
                <a:cs typeface="Calibri"/>
              </a:rPr>
              <a:t>of attraction between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objects. </a:t>
            </a:r>
            <a:r>
              <a:rPr sz="1200" spc="-10" dirty="0">
                <a:latin typeface="Calibri"/>
                <a:cs typeface="Calibri"/>
              </a:rPr>
              <a:t>However 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10" dirty="0">
                <a:latin typeface="Calibri"/>
                <a:cs typeface="Calibri"/>
              </a:rPr>
              <a:t>force </a:t>
            </a:r>
            <a:r>
              <a:rPr sz="1200" dirty="0">
                <a:latin typeface="Calibri"/>
                <a:cs typeface="Calibri"/>
              </a:rPr>
              <a:t>only </a:t>
            </a:r>
            <a:r>
              <a:rPr sz="1200" spc="-5" dirty="0">
                <a:latin typeface="Calibri"/>
                <a:cs typeface="Calibri"/>
              </a:rPr>
              <a:t>becomes important when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objects are very large. </a:t>
            </a:r>
            <a:r>
              <a:rPr sz="1200" spc="-10" dirty="0">
                <a:latin typeface="Calibri"/>
                <a:cs typeface="Calibri"/>
              </a:rPr>
              <a:t>For  example </a:t>
            </a:r>
            <a:r>
              <a:rPr sz="1200" spc="-5" dirty="0">
                <a:latin typeface="Calibri"/>
                <a:cs typeface="Calibri"/>
              </a:rPr>
              <a:t>planets, </a:t>
            </a:r>
            <a:r>
              <a:rPr sz="1200" spc="-10" dirty="0">
                <a:latin typeface="Calibri"/>
                <a:cs typeface="Calibri"/>
              </a:rPr>
              <a:t>stars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moons.</a:t>
            </a:r>
            <a:endParaRPr sz="1200">
              <a:latin typeface="Calibri"/>
              <a:cs typeface="Calibri"/>
            </a:endParaRPr>
          </a:p>
          <a:p>
            <a:pPr marL="90170" marR="462915">
              <a:lnSpc>
                <a:spcPts val="115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size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gravitational force </a:t>
            </a:r>
            <a:r>
              <a:rPr sz="1200" spc="-5" dirty="0">
                <a:latin typeface="Calibri"/>
                <a:cs typeface="Calibri"/>
              </a:rPr>
              <a:t>between objects </a:t>
            </a:r>
            <a:r>
              <a:rPr sz="1200" dirty="0">
                <a:latin typeface="Calibri"/>
                <a:cs typeface="Calibri"/>
              </a:rPr>
              <a:t>depend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spc="-10" dirty="0">
                <a:latin typeface="Calibri"/>
                <a:cs typeface="Calibri"/>
              </a:rPr>
              <a:t>two  </a:t>
            </a:r>
            <a:r>
              <a:rPr sz="1200" dirty="0">
                <a:latin typeface="Calibri"/>
                <a:cs typeface="Calibri"/>
              </a:rPr>
              <a:t>things:</a:t>
            </a:r>
            <a:endParaRPr sz="1200">
              <a:latin typeface="Calibri"/>
              <a:cs typeface="Calibri"/>
            </a:endParaRPr>
          </a:p>
          <a:p>
            <a:pPr marL="318770" indent="-228600">
              <a:lnSpc>
                <a:spcPts val="1019"/>
              </a:lnSpc>
              <a:buAutoNum type="arabicPeriod"/>
              <a:tabLst>
                <a:tab pos="319405" algn="l"/>
              </a:tabLst>
            </a:pPr>
            <a:r>
              <a:rPr sz="1200" b="1" dirty="0">
                <a:latin typeface="Calibri"/>
                <a:cs typeface="Calibri"/>
              </a:rPr>
              <a:t>How </a:t>
            </a:r>
            <a:r>
              <a:rPr sz="1200" b="1" spc="-10" dirty="0">
                <a:latin typeface="Calibri"/>
                <a:cs typeface="Calibri"/>
              </a:rPr>
              <a:t>large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objects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are</a:t>
            </a:r>
            <a:endParaRPr sz="1200">
              <a:latin typeface="Calibri"/>
              <a:cs typeface="Calibri"/>
            </a:endParaRPr>
          </a:p>
          <a:p>
            <a:pPr marL="318770" indent="-228600">
              <a:lnSpc>
                <a:spcPts val="1150"/>
              </a:lnSpc>
              <a:buAutoNum type="arabicPeriod"/>
              <a:tabLst>
                <a:tab pos="319405" algn="l"/>
              </a:tabLst>
            </a:pPr>
            <a:r>
              <a:rPr sz="1200" b="1" dirty="0">
                <a:latin typeface="Calibri"/>
                <a:cs typeface="Calibri"/>
              </a:rPr>
              <a:t>How </a:t>
            </a:r>
            <a:r>
              <a:rPr sz="1200" b="1" spc="-10" dirty="0">
                <a:latin typeface="Calibri"/>
                <a:cs typeface="Calibri"/>
              </a:rPr>
              <a:t>far </a:t>
            </a:r>
            <a:r>
              <a:rPr sz="1200" b="1" spc="-15" dirty="0">
                <a:latin typeface="Calibri"/>
                <a:cs typeface="Calibri"/>
              </a:rPr>
              <a:t>away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objects are from each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other</a:t>
            </a:r>
            <a:endParaRPr sz="1200">
              <a:latin typeface="Calibri"/>
              <a:cs typeface="Calibri"/>
            </a:endParaRPr>
          </a:p>
          <a:p>
            <a:pPr marL="90170" marR="403860">
              <a:lnSpc>
                <a:spcPts val="1150"/>
              </a:lnSpc>
              <a:spcBef>
                <a:spcPts val="135"/>
              </a:spcBef>
            </a:pP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example </a:t>
            </a:r>
            <a:r>
              <a:rPr sz="1200" dirty="0">
                <a:latin typeface="Calibri"/>
                <a:cs typeface="Calibri"/>
              </a:rPr>
              <a:t>all the </a:t>
            </a:r>
            <a:r>
              <a:rPr sz="1200" spc="-5" dirty="0">
                <a:latin typeface="Calibri"/>
                <a:cs typeface="Calibri"/>
              </a:rPr>
              <a:t>planets are </a:t>
            </a:r>
            <a:r>
              <a:rPr sz="1200" spc="-10" dirty="0">
                <a:latin typeface="Calibri"/>
                <a:cs typeface="Calibri"/>
              </a:rPr>
              <a:t>attracted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the Sun by a </a:t>
            </a:r>
            <a:r>
              <a:rPr sz="1200" spc="-10" dirty="0">
                <a:latin typeface="Calibri"/>
                <a:cs typeface="Calibri"/>
              </a:rPr>
              <a:t>force </a:t>
            </a:r>
            <a:r>
              <a:rPr sz="1200" spc="-5" dirty="0">
                <a:latin typeface="Calibri"/>
                <a:cs typeface="Calibri"/>
              </a:rPr>
              <a:t>of  </a:t>
            </a:r>
            <a:r>
              <a:rPr sz="1200" spc="-10" dirty="0">
                <a:latin typeface="Calibri"/>
                <a:cs typeface="Calibri"/>
              </a:rPr>
              <a:t>gravitational </a:t>
            </a:r>
            <a:r>
              <a:rPr sz="1200" spc="-5" dirty="0">
                <a:latin typeface="Calibri"/>
                <a:cs typeface="Calibri"/>
              </a:rPr>
              <a:t>attraction,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10" dirty="0">
                <a:latin typeface="Calibri"/>
                <a:cs typeface="Calibri"/>
              </a:rPr>
              <a:t>keeps </a:t>
            </a:r>
            <a:r>
              <a:rPr sz="1200" dirty="0">
                <a:latin typeface="Calibri"/>
                <a:cs typeface="Calibri"/>
              </a:rPr>
              <a:t>them in </a:t>
            </a:r>
            <a:r>
              <a:rPr sz="1200" spc="-5" dirty="0">
                <a:latin typeface="Calibri"/>
                <a:cs typeface="Calibri"/>
              </a:rPr>
              <a:t>orbit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prevents </a:t>
            </a:r>
            <a:r>
              <a:rPr sz="1200" dirty="0">
                <a:latin typeface="Calibri"/>
                <a:cs typeface="Calibri"/>
              </a:rPr>
              <a:t>them 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flying </a:t>
            </a:r>
            <a:r>
              <a:rPr sz="1200" spc="-5" dirty="0">
                <a:latin typeface="Calibri"/>
                <a:cs typeface="Calibri"/>
              </a:rPr>
              <a:t>off into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space.</a:t>
            </a:r>
            <a:endParaRPr sz="1200">
              <a:latin typeface="Calibri"/>
              <a:cs typeface="Calibri"/>
            </a:endParaRPr>
          </a:p>
          <a:p>
            <a:pPr marL="90170" marR="262255">
              <a:lnSpc>
                <a:spcPct val="80100"/>
              </a:lnSpc>
              <a:spcBef>
                <a:spcPts val="15"/>
              </a:spcBef>
            </a:pPr>
            <a:r>
              <a:rPr sz="1200" dirty="0">
                <a:latin typeface="Calibri"/>
                <a:cs typeface="Calibri"/>
              </a:rPr>
              <a:t>The Moon is also </a:t>
            </a:r>
            <a:r>
              <a:rPr sz="1200" spc="-10" dirty="0">
                <a:latin typeface="Calibri"/>
                <a:cs typeface="Calibri"/>
              </a:rPr>
              <a:t>kept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orbit with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Earth </a:t>
            </a:r>
            <a:r>
              <a:rPr sz="1200" dirty="0">
                <a:latin typeface="Calibri"/>
                <a:cs typeface="Calibri"/>
              </a:rPr>
              <a:t>due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gravitational  </a:t>
            </a:r>
            <a:r>
              <a:rPr sz="1200" spc="-5" dirty="0">
                <a:latin typeface="Calibri"/>
                <a:cs typeface="Calibri"/>
              </a:rPr>
              <a:t>attraction. </a:t>
            </a:r>
            <a:r>
              <a:rPr sz="1200" dirty="0">
                <a:latin typeface="Calibri"/>
                <a:cs typeface="Calibri"/>
              </a:rPr>
              <a:t>As the </a:t>
            </a:r>
            <a:r>
              <a:rPr sz="1200" spc="-5" dirty="0">
                <a:latin typeface="Calibri"/>
                <a:cs typeface="Calibri"/>
              </a:rPr>
              <a:t>Earth </a:t>
            </a:r>
            <a:r>
              <a:rPr sz="1200" dirty="0">
                <a:latin typeface="Calibri"/>
                <a:cs typeface="Calibri"/>
              </a:rPr>
              <a:t>is much </a:t>
            </a:r>
            <a:r>
              <a:rPr sz="1200" spc="-5" dirty="0">
                <a:latin typeface="Calibri"/>
                <a:cs typeface="Calibri"/>
              </a:rPr>
              <a:t>smaller </a:t>
            </a:r>
            <a:r>
              <a:rPr sz="1200" dirty="0">
                <a:latin typeface="Calibri"/>
                <a:cs typeface="Calibri"/>
              </a:rPr>
              <a:t>than the </a:t>
            </a:r>
            <a:r>
              <a:rPr sz="1200" spc="-5" dirty="0">
                <a:latin typeface="Calibri"/>
                <a:cs typeface="Calibri"/>
              </a:rPr>
              <a:t>Sun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only </a:t>
            </a:r>
            <a:r>
              <a:rPr sz="1200" spc="-15" dirty="0">
                <a:latin typeface="Calibri"/>
                <a:cs typeface="Calibri"/>
              </a:rPr>
              <a:t>keep  </a:t>
            </a:r>
            <a:r>
              <a:rPr sz="1200" dirty="0">
                <a:latin typeface="Calibri"/>
                <a:cs typeface="Calibri"/>
              </a:rPr>
              <a:t>the Moon in </a:t>
            </a:r>
            <a:r>
              <a:rPr sz="1200" spc="-5" dirty="0">
                <a:latin typeface="Calibri"/>
                <a:cs typeface="Calibri"/>
              </a:rPr>
              <a:t>orbit </a:t>
            </a:r>
            <a:r>
              <a:rPr sz="1200" dirty="0">
                <a:latin typeface="Calibri"/>
                <a:cs typeface="Calibri"/>
              </a:rPr>
              <a:t>as it is </a:t>
            </a:r>
            <a:r>
              <a:rPr sz="1200" spc="-5" dirty="0">
                <a:latin typeface="Calibri"/>
                <a:cs typeface="Calibri"/>
              </a:rPr>
              <a:t>very close to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Earth.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852415" y="110236"/>
          <a:ext cx="4185920" cy="2321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Mass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924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Mass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measures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amount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material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  object, and is measured in kilograms</a:t>
                      </a:r>
                      <a:r>
                        <a:rPr sz="1100" spc="-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(kg).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Weight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612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Weight is a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force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, caused by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gravity acting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  a mass.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Since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it is a force, it is measured in  Newtons.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marL="92075" marR="2311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Gravitational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Field  Strength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measure of how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strong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gravitational  field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large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object is. For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instance,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 gravitational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field strength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Earth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 about  10 N/kg.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means that a weight of 10 N</a:t>
                      </a:r>
                      <a:r>
                        <a:rPr sz="11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acts  on each kg of mass on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Earth.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859273" y="3626358"/>
            <a:ext cx="4186554" cy="3168650"/>
          </a:xfrm>
          <a:prstGeom prst="rect">
            <a:avLst/>
          </a:prstGeom>
          <a:ln w="28955">
            <a:solidFill>
              <a:srgbClr val="4F81B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200" b="1" spc="-15" dirty="0">
                <a:latin typeface="Calibri"/>
                <a:cs typeface="Calibri"/>
              </a:rPr>
              <a:t>Weight </a:t>
            </a:r>
            <a:r>
              <a:rPr sz="1200" b="1" dirty="0">
                <a:latin typeface="Calibri"/>
                <a:cs typeface="Calibri"/>
              </a:rPr>
              <a:t>on </a:t>
            </a:r>
            <a:r>
              <a:rPr sz="1200" b="1" spc="-10" dirty="0">
                <a:latin typeface="Calibri"/>
                <a:cs typeface="Calibri"/>
              </a:rPr>
              <a:t>different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planets</a:t>
            </a:r>
            <a:endParaRPr sz="1200">
              <a:latin typeface="Calibri"/>
              <a:cs typeface="Calibri"/>
            </a:endParaRPr>
          </a:p>
          <a:p>
            <a:pPr marL="91440" marR="21209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planets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gravitational </a:t>
            </a:r>
            <a:r>
              <a:rPr sz="1200" dirty="0">
                <a:latin typeface="Calibri"/>
                <a:cs typeface="Calibri"/>
              </a:rPr>
              <a:t>field </a:t>
            </a:r>
            <a:r>
              <a:rPr sz="1200" spc="-10" dirty="0">
                <a:latin typeface="Calibri"/>
                <a:cs typeface="Calibri"/>
              </a:rPr>
              <a:t>strength. </a:t>
            </a:r>
            <a:r>
              <a:rPr sz="1200" dirty="0">
                <a:latin typeface="Calibri"/>
                <a:cs typeface="Calibri"/>
              </a:rPr>
              <a:t>This is a </a:t>
            </a:r>
            <a:r>
              <a:rPr sz="1200" spc="-5" dirty="0">
                <a:latin typeface="Calibri"/>
                <a:cs typeface="Calibri"/>
              </a:rPr>
              <a:t>measure  of how much </a:t>
            </a:r>
            <a:r>
              <a:rPr sz="1200" spc="-10" dirty="0">
                <a:latin typeface="Calibri"/>
                <a:cs typeface="Calibri"/>
              </a:rPr>
              <a:t>force </a:t>
            </a:r>
            <a:r>
              <a:rPr sz="1200" dirty="0">
                <a:latin typeface="Calibri"/>
                <a:cs typeface="Calibri"/>
              </a:rPr>
              <a:t>another </a:t>
            </a:r>
            <a:r>
              <a:rPr sz="1200" spc="-5" dirty="0">
                <a:latin typeface="Calibri"/>
                <a:cs typeface="Calibri"/>
              </a:rPr>
              <a:t>object will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experience.</a:t>
            </a:r>
            <a:endParaRPr sz="1200">
              <a:latin typeface="Calibri"/>
              <a:cs typeface="Calibri"/>
            </a:endParaRPr>
          </a:p>
          <a:p>
            <a:pPr marL="91440" marR="153670">
              <a:lnSpc>
                <a:spcPct val="100000"/>
              </a:lnSpc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calculate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objects weight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b="1" dirty="0">
                <a:latin typeface="Calibri"/>
                <a:cs typeface="Calibri"/>
              </a:rPr>
              <a:t>multiply the </a:t>
            </a:r>
            <a:r>
              <a:rPr sz="1200" b="1" spc="-5" dirty="0">
                <a:latin typeface="Calibri"/>
                <a:cs typeface="Calibri"/>
              </a:rPr>
              <a:t>mass </a:t>
            </a:r>
            <a:r>
              <a:rPr sz="1200" b="1" dirty="0">
                <a:latin typeface="Calibri"/>
                <a:cs typeface="Calibri"/>
              </a:rPr>
              <a:t>of the  </a:t>
            </a:r>
            <a:r>
              <a:rPr sz="1200" b="1" spc="-5" dirty="0">
                <a:latin typeface="Calibri"/>
                <a:cs typeface="Calibri"/>
              </a:rPr>
              <a:t>object by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10" dirty="0">
                <a:latin typeface="Calibri"/>
                <a:cs typeface="Calibri"/>
              </a:rPr>
              <a:t>gravitational </a:t>
            </a:r>
            <a:r>
              <a:rPr sz="1200" b="1" spc="-5" dirty="0">
                <a:latin typeface="Calibri"/>
                <a:cs typeface="Calibri"/>
              </a:rPr>
              <a:t>field </a:t>
            </a:r>
            <a:r>
              <a:rPr sz="1200" b="1" spc="-10" dirty="0">
                <a:latin typeface="Calibri"/>
                <a:cs typeface="Calibri"/>
              </a:rPr>
              <a:t>strength </a:t>
            </a:r>
            <a:r>
              <a:rPr sz="1200" b="1" dirty="0">
                <a:latin typeface="Calibri"/>
                <a:cs typeface="Calibri"/>
              </a:rPr>
              <a:t>of the </a:t>
            </a:r>
            <a:r>
              <a:rPr sz="1200" b="1" spc="-5" dirty="0">
                <a:latin typeface="Calibri"/>
                <a:cs typeface="Calibri"/>
              </a:rPr>
              <a:t>planet </a:t>
            </a:r>
            <a:r>
              <a:rPr sz="1200" spc="-5" dirty="0">
                <a:latin typeface="Calibri"/>
                <a:cs typeface="Calibri"/>
              </a:rPr>
              <a:t>(see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equation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10" dirty="0">
                <a:latin typeface="Calibri"/>
                <a:cs typeface="Calibri"/>
              </a:rPr>
              <a:t>box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above).</a:t>
            </a:r>
            <a:endParaRPr sz="1200">
              <a:latin typeface="Calibri"/>
              <a:cs typeface="Calibri"/>
            </a:endParaRPr>
          </a:p>
          <a:p>
            <a:pPr marL="91440" marR="21844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Below is an </a:t>
            </a:r>
            <a:r>
              <a:rPr sz="1200" spc="-5" dirty="0">
                <a:latin typeface="Calibri"/>
                <a:cs typeface="Calibri"/>
              </a:rPr>
              <a:t>example of how </a:t>
            </a:r>
            <a:r>
              <a:rPr sz="1200" dirty="0">
                <a:latin typeface="Calibri"/>
                <a:cs typeface="Calibri"/>
              </a:rPr>
              <a:t>much a </a:t>
            </a:r>
            <a:r>
              <a:rPr sz="1200" spc="-5" dirty="0">
                <a:latin typeface="Calibri"/>
                <a:cs typeface="Calibri"/>
              </a:rPr>
              <a:t>50kg </a:t>
            </a:r>
            <a:r>
              <a:rPr sz="1200" dirty="0">
                <a:latin typeface="Calibri"/>
                <a:cs typeface="Calibri"/>
              </a:rPr>
              <a:t>mass </a:t>
            </a:r>
            <a:r>
              <a:rPr sz="1200" spc="-5" dirty="0">
                <a:latin typeface="Calibri"/>
                <a:cs typeface="Calibri"/>
              </a:rPr>
              <a:t>would weigh </a:t>
            </a:r>
            <a:r>
              <a:rPr sz="1200" dirty="0">
                <a:latin typeface="Calibri"/>
                <a:cs typeface="Calibri"/>
              </a:rPr>
              <a:t>in 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dirty="0">
                <a:latin typeface="Calibri"/>
                <a:cs typeface="Calibri"/>
              </a:rPr>
              <a:t>parts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solar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system.</a:t>
            </a:r>
            <a:endParaRPr sz="1200">
              <a:latin typeface="Calibri"/>
              <a:cs typeface="Calibri"/>
            </a:endParaRPr>
          </a:p>
          <a:p>
            <a:pPr marL="91440" marR="9842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When an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dirty="0">
                <a:latin typeface="Calibri"/>
                <a:cs typeface="Calibri"/>
              </a:rPr>
              <a:t>is in Space </a:t>
            </a:r>
            <a:r>
              <a:rPr sz="1200" spc="-10" dirty="0">
                <a:latin typeface="Calibri"/>
                <a:cs typeface="Calibri"/>
              </a:rPr>
              <a:t>we say </a:t>
            </a:r>
            <a:r>
              <a:rPr sz="1200" dirty="0">
                <a:latin typeface="Calibri"/>
                <a:cs typeface="Calibri"/>
              </a:rPr>
              <a:t>it is </a:t>
            </a:r>
            <a:r>
              <a:rPr sz="1200" b="1" spc="-5" dirty="0">
                <a:latin typeface="Calibri"/>
                <a:cs typeface="Calibri"/>
              </a:rPr>
              <a:t>weightless </a:t>
            </a:r>
            <a:r>
              <a:rPr sz="1200" dirty="0">
                <a:latin typeface="Calibri"/>
                <a:cs typeface="Calibri"/>
              </a:rPr>
              <a:t>as the </a:t>
            </a:r>
            <a:r>
              <a:rPr sz="1200" spc="-10" dirty="0">
                <a:latin typeface="Calibri"/>
                <a:cs typeface="Calibri"/>
              </a:rPr>
              <a:t>force </a:t>
            </a:r>
            <a:r>
              <a:rPr sz="1200" spc="-5" dirty="0">
                <a:latin typeface="Calibri"/>
                <a:cs typeface="Calibri"/>
              </a:rPr>
              <a:t>of  </a:t>
            </a:r>
            <a:r>
              <a:rPr sz="1200" spc="-10" dirty="0">
                <a:latin typeface="Calibri"/>
                <a:cs typeface="Calibri"/>
              </a:rPr>
              <a:t>gravity </a:t>
            </a:r>
            <a:r>
              <a:rPr sz="1200" spc="-5" dirty="0">
                <a:latin typeface="Calibri"/>
                <a:cs typeface="Calibri"/>
              </a:rPr>
              <a:t>felt </a:t>
            </a:r>
            <a:r>
              <a:rPr sz="1200" dirty="0">
                <a:latin typeface="Calibri"/>
                <a:cs typeface="Calibri"/>
              </a:rPr>
              <a:t>by the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very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small.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852415" y="2529332"/>
          <a:ext cx="4166870" cy="989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Equation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Meanings of terms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equation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mbria Math"/>
                          <a:cs typeface="Cambria Math"/>
                        </a:rPr>
                        <a:t>𝑊 = 𝑚</a:t>
                      </a:r>
                      <a:r>
                        <a:rPr sz="1000" spc="-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000" spc="-5" dirty="0">
                          <a:latin typeface="Cambria Math"/>
                          <a:cs typeface="Cambria Math"/>
                        </a:rPr>
                        <a:t>𝑔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74243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i="1" spc="-5" dirty="0">
                          <a:latin typeface="Calibri"/>
                          <a:cs typeface="Calibri"/>
                        </a:rPr>
                        <a:t>W = weight (Newtons,</a:t>
                      </a:r>
                      <a:r>
                        <a:rPr sz="10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latin typeface="Calibri"/>
                          <a:cs typeface="Calibri"/>
                        </a:rPr>
                        <a:t>N)  </a:t>
                      </a:r>
                      <a:r>
                        <a:rPr sz="1000" i="1" spc="-5" dirty="0">
                          <a:latin typeface="Calibri"/>
                          <a:cs typeface="Calibri"/>
                        </a:rPr>
                        <a:t>m = mass (kilograms,</a:t>
                      </a:r>
                      <a:r>
                        <a:rPr sz="1000" i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latin typeface="Calibri"/>
                          <a:cs typeface="Calibri"/>
                        </a:rPr>
                        <a:t>kg)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2075" marR="238125">
                        <a:lnSpc>
                          <a:spcPct val="100000"/>
                        </a:lnSpc>
                      </a:pPr>
                      <a:r>
                        <a:rPr sz="1000" i="1" spc="-5" dirty="0">
                          <a:latin typeface="Calibri"/>
                          <a:cs typeface="Calibri"/>
                        </a:rPr>
                        <a:t>g = gravitational field strength (Newtons per kilogram,  N/kg) – on Earth, this is about 10</a:t>
                      </a:r>
                      <a:r>
                        <a:rPr sz="1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5" dirty="0">
                          <a:latin typeface="Calibri"/>
                          <a:cs typeface="Calibri"/>
                        </a:rPr>
                        <a:t>N/kg)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9634" y="3749802"/>
            <a:ext cx="4648200" cy="3045460"/>
          </a:xfrm>
          <a:prstGeom prst="rect">
            <a:avLst/>
          </a:prstGeom>
          <a:ln w="28955">
            <a:solidFill>
              <a:srgbClr val="4F81B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sz="1200" b="1" spc="-5" dirty="0">
                <a:latin typeface="Calibri"/>
                <a:cs typeface="Calibri"/>
              </a:rPr>
              <a:t>Mass and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Weight</a:t>
            </a:r>
            <a:endParaRPr sz="1200">
              <a:latin typeface="Calibri"/>
              <a:cs typeface="Calibri"/>
            </a:endParaRPr>
          </a:p>
          <a:p>
            <a:pPr marL="90170" marR="391160" algn="just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Mass </a:t>
            </a:r>
            <a:r>
              <a:rPr sz="1200" spc="-5" dirty="0">
                <a:latin typeface="Calibri"/>
                <a:cs typeface="Calibri"/>
              </a:rPr>
              <a:t>measures how </a:t>
            </a:r>
            <a:r>
              <a:rPr sz="1200" dirty="0">
                <a:latin typeface="Calibri"/>
                <a:cs typeface="Calibri"/>
              </a:rPr>
              <a:t>much </a:t>
            </a:r>
            <a:r>
              <a:rPr sz="1200" spc="-5" dirty="0">
                <a:latin typeface="Calibri"/>
                <a:cs typeface="Calibri"/>
              </a:rPr>
              <a:t>material there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(in kg), whereas weight  measures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force </a:t>
            </a:r>
            <a:r>
              <a:rPr sz="1200" dirty="0">
                <a:latin typeface="Calibri"/>
                <a:cs typeface="Calibri"/>
              </a:rPr>
              <a:t>acting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dirty="0">
                <a:latin typeface="Calibri"/>
                <a:cs typeface="Calibri"/>
              </a:rPr>
              <a:t>due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b="1" spc="-10" dirty="0">
                <a:latin typeface="Calibri"/>
                <a:cs typeface="Calibri"/>
              </a:rPr>
              <a:t>gravitational </a:t>
            </a:r>
            <a:r>
              <a:rPr sz="1200" b="1" dirty="0">
                <a:latin typeface="Calibri"/>
                <a:cs typeface="Calibri"/>
              </a:rPr>
              <a:t>field</a:t>
            </a:r>
            <a:r>
              <a:rPr sz="1200" dirty="0">
                <a:latin typeface="Calibri"/>
                <a:cs typeface="Calibri"/>
              </a:rPr>
              <a:t>.  </a:t>
            </a:r>
            <a:r>
              <a:rPr sz="1200" spc="-10" dirty="0">
                <a:latin typeface="Calibri"/>
                <a:cs typeface="Calibri"/>
              </a:rPr>
              <a:t>Therefore </a:t>
            </a:r>
            <a:r>
              <a:rPr sz="1200" dirty="0">
                <a:latin typeface="Calibri"/>
                <a:cs typeface="Calibri"/>
              </a:rPr>
              <a:t>the mass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b="1" spc="-10" dirty="0">
                <a:latin typeface="Calibri"/>
                <a:cs typeface="Calibri"/>
              </a:rPr>
              <a:t>never </a:t>
            </a:r>
            <a:r>
              <a:rPr sz="1200" b="1" spc="-5" dirty="0">
                <a:latin typeface="Calibri"/>
                <a:cs typeface="Calibri"/>
              </a:rPr>
              <a:t>changes.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0170" marR="32512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weight of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dirty="0">
                <a:latin typeface="Calibri"/>
                <a:cs typeface="Calibri"/>
              </a:rPr>
              <a:t>depends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10" dirty="0">
                <a:latin typeface="Calibri"/>
                <a:cs typeface="Calibri"/>
              </a:rPr>
              <a:t>gravitational </a:t>
            </a:r>
            <a:r>
              <a:rPr sz="1200" b="1" spc="-5" dirty="0">
                <a:latin typeface="Calibri"/>
                <a:cs typeface="Calibri"/>
              </a:rPr>
              <a:t>force </a:t>
            </a:r>
            <a:r>
              <a:rPr sz="1200" spc="-5" dirty="0">
                <a:latin typeface="Calibri"/>
                <a:cs typeface="Calibri"/>
              </a:rPr>
              <a:t>that </a:t>
            </a:r>
            <a:r>
              <a:rPr sz="1200" dirty="0">
                <a:latin typeface="Calibri"/>
                <a:cs typeface="Calibri"/>
              </a:rPr>
              <a:t>is  acting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it and </a:t>
            </a:r>
            <a:r>
              <a:rPr sz="1200" spc="-10" dirty="0">
                <a:latin typeface="Calibri"/>
                <a:cs typeface="Calibri"/>
              </a:rPr>
              <a:t>can therefore </a:t>
            </a:r>
            <a:r>
              <a:rPr sz="1200" spc="-5" dirty="0">
                <a:latin typeface="Calibri"/>
                <a:cs typeface="Calibri"/>
              </a:rPr>
              <a:t>change.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diagram </a:t>
            </a:r>
            <a:r>
              <a:rPr sz="1200" dirty="0">
                <a:latin typeface="Calibri"/>
                <a:cs typeface="Calibri"/>
              </a:rPr>
              <a:t>below </a:t>
            </a:r>
            <a:r>
              <a:rPr sz="1200" spc="-5" dirty="0">
                <a:latin typeface="Calibri"/>
                <a:cs typeface="Calibri"/>
              </a:rPr>
              <a:t>shows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10" dirty="0">
                <a:latin typeface="Calibri"/>
                <a:cs typeface="Calibri"/>
              </a:rPr>
              <a:t>difference </a:t>
            </a:r>
            <a:r>
              <a:rPr sz="1200" spc="-5" dirty="0">
                <a:latin typeface="Calibri"/>
                <a:cs typeface="Calibri"/>
              </a:rPr>
              <a:t>between </a:t>
            </a:r>
            <a:r>
              <a:rPr sz="1200" dirty="0">
                <a:latin typeface="Calibri"/>
                <a:cs typeface="Calibri"/>
              </a:rPr>
              <a:t>mass and </a:t>
            </a:r>
            <a:r>
              <a:rPr sz="1200" spc="-5" dirty="0">
                <a:latin typeface="Calibri"/>
                <a:cs typeface="Calibri"/>
              </a:rPr>
              <a:t>weight, not how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astronauts </a:t>
            </a:r>
            <a:r>
              <a:rPr sz="1200" dirty="0">
                <a:latin typeface="Calibri"/>
                <a:cs typeface="Calibri"/>
              </a:rPr>
              <a:t>mass  </a:t>
            </a:r>
            <a:r>
              <a:rPr sz="1200" spc="-5" dirty="0">
                <a:latin typeface="Calibri"/>
                <a:cs typeface="Calibri"/>
              </a:rPr>
              <a:t>remains </a:t>
            </a:r>
            <a:r>
              <a:rPr sz="1200" spc="-10" dirty="0">
                <a:latin typeface="Calibri"/>
                <a:cs typeface="Calibri"/>
              </a:rPr>
              <a:t>constant </a:t>
            </a:r>
            <a:r>
              <a:rPr sz="1200" dirty="0">
                <a:latin typeface="Calibri"/>
                <a:cs typeface="Calibri"/>
              </a:rPr>
              <a:t>but their </a:t>
            </a:r>
            <a:r>
              <a:rPr sz="1200" spc="-5" dirty="0">
                <a:latin typeface="Calibri"/>
                <a:cs typeface="Calibri"/>
              </a:rPr>
              <a:t>weight </a:t>
            </a:r>
            <a:r>
              <a:rPr sz="1200" dirty="0">
                <a:latin typeface="Calibri"/>
                <a:cs typeface="Calibri"/>
              </a:rPr>
              <a:t>is much </a:t>
            </a:r>
            <a:r>
              <a:rPr sz="1200" spc="-5" dirty="0">
                <a:latin typeface="Calibri"/>
                <a:cs typeface="Calibri"/>
              </a:rPr>
              <a:t>lower on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47444" y="5532118"/>
            <a:ext cx="1612392" cy="1208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90231" y="5620271"/>
            <a:ext cx="1505748" cy="1016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633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3" y="807484"/>
            <a:ext cx="4165600" cy="53668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90170" marR="370205">
              <a:lnSpc>
                <a:spcPct val="100000"/>
              </a:lnSpc>
              <a:spcBef>
                <a:spcPts val="825"/>
              </a:spcBef>
            </a:pP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sz="1400" b="1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 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Chemistry Knowledge </a:t>
            </a:r>
            <a:r>
              <a:rPr sz="1400" b="1" u="sng" spc="-5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4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8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400" b="1" u="sng" spc="-5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Separation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346" y="1413510"/>
            <a:ext cx="4183379" cy="2880360"/>
          </a:xfrm>
          <a:custGeom>
            <a:avLst/>
            <a:gdLst/>
            <a:ahLst/>
            <a:cxnLst/>
            <a:rect l="l" t="t" r="r" b="b"/>
            <a:pathLst>
              <a:path w="4183379" h="2880360">
                <a:moveTo>
                  <a:pt x="0" y="2880360"/>
                </a:moveTo>
                <a:lnTo>
                  <a:pt x="4183379" y="2880360"/>
                </a:lnTo>
                <a:lnTo>
                  <a:pt x="4183379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756" y="1436878"/>
            <a:ext cx="38982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Dissolving</a:t>
            </a:r>
            <a:endParaRPr sz="1200" dirty="0">
              <a:latin typeface="Calibri"/>
              <a:cs typeface="Calibri"/>
            </a:endParaRPr>
          </a:p>
          <a:p>
            <a:pPr marL="172085" marR="5080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200" dirty="0">
                <a:latin typeface="Calibri"/>
                <a:cs typeface="Calibri"/>
              </a:rPr>
              <a:t>During dissolving, the </a:t>
            </a:r>
            <a:r>
              <a:rPr sz="1200" b="1" spc="-5" dirty="0">
                <a:latin typeface="Calibri"/>
                <a:cs typeface="Calibri"/>
              </a:rPr>
              <a:t>solvent particles </a:t>
            </a:r>
            <a:r>
              <a:rPr sz="1200" spc="-5" dirty="0">
                <a:latin typeface="Calibri"/>
                <a:cs typeface="Calibri"/>
              </a:rPr>
              <a:t>surround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solute  particles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move </a:t>
            </a:r>
            <a:r>
              <a:rPr sz="1200" dirty="0">
                <a:latin typeface="Calibri"/>
                <a:cs typeface="Calibri"/>
              </a:rPr>
              <a:t>them </a:t>
            </a:r>
            <a:r>
              <a:rPr sz="1200" spc="-15" dirty="0">
                <a:latin typeface="Calibri"/>
                <a:cs typeface="Calibri"/>
              </a:rPr>
              <a:t>away </a:t>
            </a:r>
            <a:r>
              <a:rPr sz="1200" spc="-5" dirty="0">
                <a:latin typeface="Calibri"/>
                <a:cs typeface="Calibri"/>
              </a:rPr>
              <a:t>so they are spread </a:t>
            </a:r>
            <a:r>
              <a:rPr sz="1200" dirty="0">
                <a:latin typeface="Calibri"/>
                <a:cs typeface="Calibri"/>
              </a:rPr>
              <a:t>out in the  </a:t>
            </a:r>
            <a:r>
              <a:rPr sz="1200" b="1" spc="-5" dirty="0">
                <a:latin typeface="Calibri"/>
                <a:cs typeface="Calibri"/>
              </a:rPr>
              <a:t>solvent.</a:t>
            </a:r>
            <a:endParaRPr sz="1200" dirty="0">
              <a:latin typeface="Calibri"/>
              <a:cs typeface="Calibri"/>
            </a:endParaRPr>
          </a:p>
          <a:p>
            <a:pPr marL="172085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200" dirty="0">
                <a:latin typeface="Calibri"/>
                <a:cs typeface="Calibri"/>
              </a:rPr>
              <a:t>This is </a:t>
            </a:r>
            <a:r>
              <a:rPr sz="1200" spc="-5" dirty="0">
                <a:latin typeface="Calibri"/>
                <a:cs typeface="Calibri"/>
              </a:rPr>
              <a:t>how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solution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made.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489" y="4432552"/>
            <a:ext cx="4165600" cy="230886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9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Saturated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solutions</a:t>
            </a:r>
            <a:endParaRPr sz="1200">
              <a:latin typeface="Calibri"/>
              <a:cs typeface="Calibri"/>
            </a:endParaRPr>
          </a:p>
          <a:p>
            <a:pPr marL="271145" marR="285750" indent="-172085">
              <a:lnSpc>
                <a:spcPct val="100000"/>
              </a:lnSpc>
              <a:buFont typeface="Arial"/>
              <a:buChar char="•"/>
              <a:tabLst>
                <a:tab pos="271780" algn="l"/>
              </a:tabLst>
            </a:pPr>
            <a:r>
              <a:rPr sz="1200" dirty="0">
                <a:latin typeface="Calibri"/>
                <a:cs typeface="Calibri"/>
              </a:rPr>
              <a:t>When no </a:t>
            </a:r>
            <a:r>
              <a:rPr sz="1200" spc="-5" dirty="0">
                <a:latin typeface="Calibri"/>
                <a:cs typeface="Calibri"/>
              </a:rPr>
              <a:t>more solute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dissolve </a:t>
            </a:r>
            <a:r>
              <a:rPr sz="1200" dirty="0">
                <a:latin typeface="Calibri"/>
                <a:cs typeface="Calibri"/>
              </a:rPr>
              <a:t>in a </a:t>
            </a:r>
            <a:r>
              <a:rPr sz="1200" spc="-5" dirty="0">
                <a:latin typeface="Calibri"/>
                <a:cs typeface="Calibri"/>
              </a:rPr>
              <a:t>solvent, </a:t>
            </a:r>
            <a:r>
              <a:rPr sz="1200" spc="-10" dirty="0">
                <a:latin typeface="Calibri"/>
                <a:cs typeface="Calibri"/>
              </a:rPr>
              <a:t>we say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solution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saturated.</a:t>
            </a:r>
            <a:endParaRPr sz="1200">
              <a:latin typeface="Calibri"/>
              <a:cs typeface="Calibri"/>
            </a:endParaRPr>
          </a:p>
          <a:p>
            <a:pPr marL="271145" marR="252095" indent="-172085" algn="just">
              <a:lnSpc>
                <a:spcPct val="100000"/>
              </a:lnSpc>
              <a:buFont typeface="Arial"/>
              <a:buChar char="•"/>
              <a:tabLst>
                <a:tab pos="271780" algn="l"/>
              </a:tabLst>
            </a:pPr>
            <a:r>
              <a:rPr sz="1200" spc="-20" dirty="0">
                <a:latin typeface="Calibri"/>
                <a:cs typeface="Calibri"/>
              </a:rPr>
              <a:t>However, </a:t>
            </a:r>
            <a:r>
              <a:rPr sz="1200" spc="-5" dirty="0">
                <a:latin typeface="Calibri"/>
                <a:cs typeface="Calibri"/>
              </a:rPr>
              <a:t>more solute will </a:t>
            </a:r>
            <a:r>
              <a:rPr sz="1200" dirty="0">
                <a:latin typeface="Calibri"/>
                <a:cs typeface="Calibri"/>
              </a:rPr>
              <a:t>be able </a:t>
            </a:r>
            <a:r>
              <a:rPr sz="1200" spc="-5" dirty="0">
                <a:latin typeface="Calibri"/>
                <a:cs typeface="Calibri"/>
              </a:rPr>
              <a:t>to dissolve </a:t>
            </a:r>
            <a:r>
              <a:rPr sz="1200" dirty="0">
                <a:latin typeface="Calibri"/>
                <a:cs typeface="Calibri"/>
              </a:rPr>
              <a:t>if the </a:t>
            </a:r>
            <a:r>
              <a:rPr sz="1200" spc="-5" dirty="0">
                <a:latin typeface="Calibri"/>
                <a:cs typeface="Calibri"/>
              </a:rPr>
              <a:t>solvent 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heated. </a:t>
            </a:r>
            <a:r>
              <a:rPr sz="1200" dirty="0">
                <a:latin typeface="Calibri"/>
                <a:cs typeface="Calibri"/>
              </a:rPr>
              <a:t>This is </a:t>
            </a:r>
            <a:r>
              <a:rPr sz="1200" spc="-5" dirty="0">
                <a:latin typeface="Calibri"/>
                <a:cs typeface="Calibri"/>
              </a:rPr>
              <a:t>because solubility increases with </a:t>
            </a:r>
            <a:r>
              <a:rPr sz="1200" dirty="0">
                <a:latin typeface="Calibri"/>
                <a:cs typeface="Calibri"/>
              </a:rPr>
              <a:t>a higher  </a:t>
            </a:r>
            <a:r>
              <a:rPr sz="1200" spc="-10" dirty="0">
                <a:latin typeface="Calibri"/>
                <a:cs typeface="Calibri"/>
              </a:rPr>
              <a:t>temperature.</a:t>
            </a:r>
            <a:endParaRPr sz="1200">
              <a:latin typeface="Calibri"/>
              <a:cs typeface="Calibri"/>
            </a:endParaRPr>
          </a:p>
          <a:p>
            <a:pPr marL="271145" marR="284480" indent="-172085">
              <a:lnSpc>
                <a:spcPct val="100000"/>
              </a:lnSpc>
              <a:buFont typeface="Arial"/>
              <a:buChar char="•"/>
              <a:tabLst>
                <a:tab pos="271780" algn="l"/>
              </a:tabLst>
            </a:pPr>
            <a:r>
              <a:rPr sz="1200" dirty="0">
                <a:latin typeface="Calibri"/>
                <a:cs typeface="Calibri"/>
              </a:rPr>
              <a:t>This happens </a:t>
            </a:r>
            <a:r>
              <a:rPr sz="1200" spc="-5" dirty="0">
                <a:latin typeface="Calibri"/>
                <a:cs typeface="Calibri"/>
              </a:rPr>
              <a:t>because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solvent </a:t>
            </a:r>
            <a:r>
              <a:rPr sz="1200" dirty="0">
                <a:latin typeface="Calibri"/>
                <a:cs typeface="Calibri"/>
              </a:rPr>
              <a:t>particles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moving  </a:t>
            </a:r>
            <a:r>
              <a:rPr sz="1200" spc="-5" dirty="0">
                <a:latin typeface="Calibri"/>
                <a:cs typeface="Calibri"/>
              </a:rPr>
              <a:t>slightly </a:t>
            </a:r>
            <a:r>
              <a:rPr sz="1200" spc="-25" dirty="0">
                <a:latin typeface="Calibri"/>
                <a:cs typeface="Calibri"/>
              </a:rPr>
              <a:t>faster,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they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spc="-5" dirty="0">
                <a:latin typeface="Calibri"/>
                <a:cs typeface="Calibri"/>
              </a:rPr>
              <a:t>more </a:t>
            </a:r>
            <a:r>
              <a:rPr sz="1200" spc="-15" dirty="0">
                <a:latin typeface="Calibri"/>
                <a:cs typeface="Calibri"/>
              </a:rPr>
              <a:t>energy. </a:t>
            </a:r>
            <a:r>
              <a:rPr sz="1200" dirty="0">
                <a:latin typeface="Calibri"/>
                <a:cs typeface="Calibri"/>
              </a:rPr>
              <a:t>This means </a:t>
            </a:r>
            <a:r>
              <a:rPr sz="1200" spc="-5" dirty="0">
                <a:latin typeface="Calibri"/>
                <a:cs typeface="Calibri"/>
              </a:rPr>
              <a:t>there 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more space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solute </a:t>
            </a:r>
            <a:r>
              <a:rPr sz="1200" dirty="0">
                <a:latin typeface="Calibri"/>
                <a:cs typeface="Calibri"/>
              </a:rPr>
              <a:t>particles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fit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in.</a:t>
            </a:r>
            <a:endParaRPr sz="1200">
              <a:latin typeface="Calibri"/>
              <a:cs typeface="Calibri"/>
            </a:endParaRPr>
          </a:p>
          <a:p>
            <a:pPr marL="271145" marR="397510" indent="-172085">
              <a:lnSpc>
                <a:spcPct val="100000"/>
              </a:lnSpc>
              <a:buFont typeface="Arial"/>
              <a:buChar char="•"/>
              <a:tabLst>
                <a:tab pos="271780" algn="l"/>
              </a:tabLst>
            </a:pPr>
            <a:r>
              <a:rPr sz="1200" b="1" spc="-5" dirty="0">
                <a:latin typeface="Calibri"/>
                <a:cs typeface="Calibri"/>
              </a:rPr>
              <a:t>Mass </a:t>
            </a:r>
            <a:r>
              <a:rPr sz="1200" b="1" dirty="0">
                <a:latin typeface="Calibri"/>
                <a:cs typeface="Calibri"/>
              </a:rPr>
              <a:t>is </a:t>
            </a:r>
            <a:r>
              <a:rPr sz="1200" b="1" spc="-15" dirty="0">
                <a:latin typeface="Calibri"/>
                <a:cs typeface="Calibri"/>
              </a:rPr>
              <a:t>always </a:t>
            </a:r>
            <a:r>
              <a:rPr sz="1200" b="1" spc="-5" dirty="0">
                <a:latin typeface="Calibri"/>
                <a:cs typeface="Calibri"/>
              </a:rPr>
              <a:t>conserved.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example </a:t>
            </a:r>
            <a:r>
              <a:rPr sz="1200" dirty="0">
                <a:latin typeface="Calibri"/>
                <a:cs typeface="Calibri"/>
              </a:rPr>
              <a:t>if 5 </a:t>
            </a:r>
            <a:r>
              <a:rPr sz="1200" spc="-5" dirty="0">
                <a:latin typeface="Calibri"/>
                <a:cs typeface="Calibri"/>
              </a:rPr>
              <a:t>grams of  solute are dissolved </a:t>
            </a:r>
            <a:r>
              <a:rPr sz="1200" dirty="0">
                <a:latin typeface="Calibri"/>
                <a:cs typeface="Calibri"/>
              </a:rPr>
              <a:t>in 100 </a:t>
            </a:r>
            <a:r>
              <a:rPr sz="1200" spc="-5" dirty="0">
                <a:latin typeface="Calibri"/>
                <a:cs typeface="Calibri"/>
              </a:rPr>
              <a:t>grams of solvent, </a:t>
            </a:r>
            <a:r>
              <a:rPr sz="1200" dirty="0">
                <a:latin typeface="Calibri"/>
                <a:cs typeface="Calibri"/>
              </a:rPr>
              <a:t>the mass </a:t>
            </a:r>
            <a:r>
              <a:rPr sz="1200" spc="-5" dirty="0">
                <a:latin typeface="Calibri"/>
                <a:cs typeface="Calibri"/>
              </a:rPr>
              <a:t>of 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solution will </a:t>
            </a:r>
            <a:r>
              <a:rPr sz="1200" dirty="0">
                <a:latin typeface="Calibri"/>
                <a:cs typeface="Calibri"/>
              </a:rPr>
              <a:t>be 100 + 5= 105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grams.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421632" y="110236"/>
          <a:ext cx="4587240" cy="1938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1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Dissolving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409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When solvent particles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surround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solute particles</a:t>
                      </a:r>
                      <a:r>
                        <a:rPr sz="110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they are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spread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out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Saturated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Solution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solution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 which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more solute can</a:t>
                      </a:r>
                      <a:r>
                        <a:rPr sz="11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dissolve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Evaporation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method for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separating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 dissolved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substance</a:t>
                      </a:r>
                      <a:r>
                        <a:rPr sz="11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from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liquid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5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Filtration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381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method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 separating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 insoluble solid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100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liquid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224152" y="2665354"/>
            <a:ext cx="3939814" cy="114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7070" y="3813809"/>
            <a:ext cx="472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2548" y="3824985"/>
            <a:ext cx="405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39921" y="3811904"/>
            <a:ext cx="527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26458" y="2146554"/>
            <a:ext cx="4615180" cy="205740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15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Evaporation</a:t>
            </a:r>
            <a:endParaRPr sz="1200">
              <a:latin typeface="Calibri"/>
              <a:cs typeface="Calibri"/>
            </a:endParaRPr>
          </a:p>
          <a:p>
            <a:pPr marL="250190" marR="2656205" indent="-172085">
              <a:lnSpc>
                <a:spcPct val="100000"/>
              </a:lnSpc>
              <a:buFont typeface="Arial"/>
              <a:buChar char="•"/>
              <a:tabLst>
                <a:tab pos="250825" algn="l"/>
              </a:tabLst>
            </a:pPr>
            <a:r>
              <a:rPr sz="1200" dirty="0">
                <a:latin typeface="Calibri"/>
                <a:cs typeface="Calibri"/>
              </a:rPr>
              <a:t>If </a:t>
            </a:r>
            <a:r>
              <a:rPr sz="1200" spc="-10" dirty="0">
                <a:latin typeface="Calibri"/>
                <a:cs typeface="Calibri"/>
              </a:rPr>
              <a:t>you have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solution </a:t>
            </a:r>
            <a:r>
              <a:rPr sz="1200" dirty="0">
                <a:latin typeface="Calibri"/>
                <a:cs typeface="Calibri"/>
              </a:rPr>
              <a:t>in  </a:t>
            </a:r>
            <a:r>
              <a:rPr sz="1200" spc="-5" dirty="0">
                <a:latin typeface="Calibri"/>
                <a:cs typeface="Calibri"/>
              </a:rPr>
              <a:t>which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solute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dissolved, 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example salt </a:t>
            </a:r>
            <a:r>
              <a:rPr sz="1200" spc="-25" dirty="0">
                <a:latin typeface="Calibri"/>
                <a:cs typeface="Calibri"/>
              </a:rPr>
              <a:t>water,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10" dirty="0">
                <a:latin typeface="Calibri"/>
                <a:cs typeface="Calibri"/>
              </a:rPr>
              <a:t>water 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10" dirty="0">
                <a:latin typeface="Calibri"/>
                <a:cs typeface="Calibri"/>
              </a:rPr>
              <a:t>evaporated </a:t>
            </a:r>
            <a:r>
              <a:rPr sz="1200" spc="-5" dirty="0">
                <a:latin typeface="Calibri"/>
                <a:cs typeface="Calibri"/>
              </a:rPr>
              <a:t>to  </a:t>
            </a:r>
            <a:r>
              <a:rPr sz="1200" spc="-10" dirty="0">
                <a:latin typeface="Calibri"/>
                <a:cs typeface="Calibri"/>
              </a:rPr>
              <a:t>leave you </a:t>
            </a:r>
            <a:r>
              <a:rPr sz="1200" spc="-5" dirty="0">
                <a:latin typeface="Calibri"/>
                <a:cs typeface="Calibri"/>
              </a:rPr>
              <a:t>with pure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salt.</a:t>
            </a:r>
            <a:endParaRPr sz="1200">
              <a:latin typeface="Calibri"/>
              <a:cs typeface="Calibri"/>
            </a:endParaRPr>
          </a:p>
          <a:p>
            <a:pPr marL="250190" marR="2721610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50825" algn="l"/>
              </a:tabLst>
            </a:pPr>
            <a:r>
              <a:rPr sz="1200" dirty="0">
                <a:latin typeface="Calibri"/>
                <a:cs typeface="Calibri"/>
              </a:rPr>
              <a:t>This is done by </a:t>
            </a:r>
            <a:r>
              <a:rPr sz="1200" spc="-5" dirty="0">
                <a:latin typeface="Calibri"/>
                <a:cs typeface="Calibri"/>
              </a:rPr>
              <a:t>using </a:t>
            </a:r>
            <a:r>
              <a:rPr sz="1200" dirty="0">
                <a:latin typeface="Calibri"/>
                <a:cs typeface="Calibri"/>
              </a:rPr>
              <a:t>a  </a:t>
            </a:r>
            <a:r>
              <a:rPr sz="1200" spc="-5" dirty="0">
                <a:latin typeface="Calibri"/>
                <a:cs typeface="Calibri"/>
              </a:rPr>
              <a:t>Bunsen </a:t>
            </a:r>
            <a:r>
              <a:rPr sz="1200" dirty="0">
                <a:latin typeface="Calibri"/>
                <a:cs typeface="Calibri"/>
              </a:rPr>
              <a:t>Burner </a:t>
            </a:r>
            <a:r>
              <a:rPr sz="1200" spc="-5" dirty="0">
                <a:latin typeface="Calibri"/>
                <a:cs typeface="Calibri"/>
              </a:rPr>
              <a:t>to heat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solution inside </a:t>
            </a:r>
            <a:r>
              <a:rPr sz="1200" dirty="0">
                <a:latin typeface="Calibri"/>
                <a:cs typeface="Calibri"/>
              </a:rPr>
              <a:t>an  </a:t>
            </a:r>
            <a:r>
              <a:rPr sz="1200" spc="-10" dirty="0">
                <a:latin typeface="Calibri"/>
                <a:cs typeface="Calibri"/>
              </a:rPr>
              <a:t>evaporating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basin.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60065" y="2730767"/>
            <a:ext cx="2386925" cy="1170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26458" y="4322824"/>
            <a:ext cx="4615180" cy="241871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2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Filtration</a:t>
            </a:r>
            <a:endParaRPr sz="1200">
              <a:latin typeface="Calibri"/>
              <a:cs typeface="Calibri"/>
            </a:endParaRPr>
          </a:p>
          <a:p>
            <a:pPr marL="250190" marR="2620010" indent="-172085">
              <a:lnSpc>
                <a:spcPct val="100000"/>
              </a:lnSpc>
              <a:buFont typeface="Arial"/>
              <a:buChar char="•"/>
              <a:tabLst>
                <a:tab pos="250825" algn="l"/>
              </a:tabLst>
            </a:pPr>
            <a:r>
              <a:rPr sz="1200" dirty="0">
                <a:latin typeface="Calibri"/>
                <a:cs typeface="Calibri"/>
              </a:rPr>
              <a:t>This is a </a:t>
            </a:r>
            <a:r>
              <a:rPr sz="1200" spc="-5" dirty="0">
                <a:latin typeface="Calibri"/>
                <a:cs typeface="Calibri"/>
              </a:rPr>
              <a:t>good method of  separation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when </a:t>
            </a:r>
            <a:r>
              <a:rPr sz="1200" dirty="0">
                <a:latin typeface="Calibri"/>
                <a:cs typeface="Calibri"/>
              </a:rPr>
              <a:t>an  </a:t>
            </a:r>
            <a:r>
              <a:rPr sz="1200" spc="-5" dirty="0">
                <a:latin typeface="Calibri"/>
                <a:cs typeface="Calibri"/>
              </a:rPr>
              <a:t>insoluble solid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mixed </a:t>
            </a:r>
            <a:r>
              <a:rPr sz="1200" spc="-5" dirty="0">
                <a:latin typeface="Calibri"/>
                <a:cs typeface="Calibri"/>
              </a:rPr>
              <a:t>with 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dirty="0">
                <a:latin typeface="Calibri"/>
                <a:cs typeface="Calibri"/>
              </a:rPr>
              <a:t>e.g. </a:t>
            </a:r>
            <a:r>
              <a:rPr sz="1200" spc="-5" dirty="0">
                <a:latin typeface="Calibri"/>
                <a:cs typeface="Calibri"/>
              </a:rPr>
              <a:t>sand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water.</a:t>
            </a:r>
            <a:endParaRPr sz="1200">
              <a:latin typeface="Calibri"/>
              <a:cs typeface="Calibri"/>
            </a:endParaRPr>
          </a:p>
          <a:p>
            <a:pPr marL="250190" marR="2710180" indent="-172085">
              <a:lnSpc>
                <a:spcPct val="100000"/>
              </a:lnSpc>
              <a:buFont typeface="Arial"/>
              <a:buChar char="•"/>
              <a:tabLst>
                <a:tab pos="250825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mixture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poured  through folded filter</a:t>
            </a:r>
            <a:r>
              <a:rPr sz="1200" spc="-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paper  </a:t>
            </a:r>
            <a:r>
              <a:rPr sz="1200" spc="-5" dirty="0">
                <a:latin typeface="Calibri"/>
                <a:cs typeface="Calibri"/>
              </a:rPr>
              <a:t>inside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funnel.</a:t>
            </a:r>
            <a:endParaRPr sz="1200">
              <a:latin typeface="Calibri"/>
              <a:cs typeface="Calibri"/>
            </a:endParaRPr>
          </a:p>
          <a:p>
            <a:pPr marL="250190" marR="2548890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50825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insoluble solid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trapped 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filter </a:t>
            </a:r>
            <a:r>
              <a:rPr sz="1200" dirty="0">
                <a:latin typeface="Calibri"/>
                <a:cs typeface="Calibri"/>
              </a:rPr>
              <a:t>paper and the  liquid passes </a:t>
            </a:r>
            <a:r>
              <a:rPr sz="1200" spc="-5" dirty="0">
                <a:latin typeface="Calibri"/>
                <a:cs typeface="Calibri"/>
              </a:rPr>
              <a:t>through into 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beaker.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08064" y="4580225"/>
            <a:ext cx="2293315" cy="1771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Group 15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34" y="767397"/>
            <a:ext cx="4669790" cy="321883"/>
          </a:xfrm>
          <a:prstGeom prst="rect">
            <a:avLst/>
          </a:prstGeom>
          <a:ln w="28955">
            <a:solidFill>
              <a:srgbClr val="4F81B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56070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10" dirty="0"/>
              <a:t>8 </a:t>
            </a:r>
            <a:r>
              <a:rPr spc="-145" dirty="0"/>
              <a:t>Physics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145" dirty="0" smtClean="0"/>
              <a:t>Space</a:t>
            </a:r>
            <a:endParaRPr spc="-145" dirty="0"/>
          </a:p>
        </p:txBody>
      </p:sp>
      <p:sp>
        <p:nvSpPr>
          <p:cNvPr id="3" name="object 3"/>
          <p:cNvSpPr/>
          <p:nvPr/>
        </p:nvSpPr>
        <p:spPr>
          <a:xfrm>
            <a:off x="119634" y="3271265"/>
            <a:ext cx="9025255" cy="3469004"/>
          </a:xfrm>
          <a:custGeom>
            <a:avLst/>
            <a:gdLst/>
            <a:ahLst/>
            <a:cxnLst/>
            <a:rect l="l" t="t" r="r" b="b"/>
            <a:pathLst>
              <a:path w="9025255" h="3469004">
                <a:moveTo>
                  <a:pt x="0" y="3468624"/>
                </a:moveTo>
                <a:lnTo>
                  <a:pt x="9025128" y="3468624"/>
                </a:lnTo>
                <a:lnTo>
                  <a:pt x="9025128" y="0"/>
                </a:lnTo>
                <a:lnTo>
                  <a:pt x="0" y="0"/>
                </a:lnTo>
                <a:lnTo>
                  <a:pt x="0" y="3468624"/>
                </a:lnTo>
                <a:close/>
              </a:path>
            </a:pathLst>
          </a:custGeom>
          <a:ln w="2895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7307" y="3295650"/>
            <a:ext cx="88493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seasons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Earth’s </a:t>
            </a:r>
            <a:r>
              <a:rPr sz="1200" spc="-5" dirty="0">
                <a:latin typeface="Calibri"/>
                <a:cs typeface="Calibri"/>
              </a:rPr>
              <a:t>axis (the </a:t>
            </a:r>
            <a:r>
              <a:rPr sz="1200" dirty="0">
                <a:latin typeface="Calibri"/>
                <a:cs typeface="Calibri"/>
              </a:rPr>
              <a:t>imaginary line </a:t>
            </a:r>
            <a:r>
              <a:rPr sz="1200" spc="-5" dirty="0">
                <a:latin typeface="Calibri"/>
                <a:cs typeface="Calibri"/>
              </a:rPr>
              <a:t>between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North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South pole)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tilted </a:t>
            </a:r>
            <a:r>
              <a:rPr sz="1200" spc="-15" dirty="0">
                <a:latin typeface="Calibri"/>
                <a:cs typeface="Calibri"/>
              </a:rPr>
              <a:t>slightly, </a:t>
            </a:r>
            <a:r>
              <a:rPr sz="1200" dirty="0">
                <a:latin typeface="Calibri"/>
                <a:cs typeface="Calibri"/>
              </a:rPr>
              <a:t>the angle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tilt is </a:t>
            </a:r>
            <a:r>
              <a:rPr sz="1200" spc="-5" dirty="0">
                <a:latin typeface="Calibri"/>
                <a:cs typeface="Calibri"/>
              </a:rPr>
              <a:t>approximately </a:t>
            </a:r>
            <a:r>
              <a:rPr sz="1200" spc="-15" dirty="0">
                <a:latin typeface="Calibri"/>
                <a:cs typeface="Calibri"/>
              </a:rPr>
              <a:t>23⁰.This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means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that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dirty="0">
                <a:latin typeface="Calibri"/>
                <a:cs typeface="Calibri"/>
              </a:rPr>
              <a:t>parts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Earth are tilted </a:t>
            </a:r>
            <a:r>
              <a:rPr sz="1200" spc="-10" dirty="0">
                <a:latin typeface="Calibri"/>
                <a:cs typeface="Calibri"/>
              </a:rPr>
              <a:t>towards </a:t>
            </a:r>
            <a:r>
              <a:rPr sz="1200" spc="-5" dirty="0">
                <a:latin typeface="Calibri"/>
                <a:cs typeface="Calibri"/>
              </a:rPr>
              <a:t>or </a:t>
            </a:r>
            <a:r>
              <a:rPr sz="1200" spc="-15" dirty="0">
                <a:latin typeface="Calibri"/>
                <a:cs typeface="Calibri"/>
              </a:rPr>
              <a:t>away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Sun </a:t>
            </a:r>
            <a:r>
              <a:rPr sz="1200" spc="-10" dirty="0">
                <a:latin typeface="Calibri"/>
                <a:cs typeface="Calibri"/>
              </a:rPr>
              <a:t>at different </a:t>
            </a:r>
            <a:r>
              <a:rPr sz="1200" dirty="0">
                <a:latin typeface="Calibri"/>
                <a:cs typeface="Calibri"/>
              </a:rPr>
              <a:t>times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year.</a:t>
            </a:r>
            <a:endParaRPr sz="1200">
              <a:latin typeface="Calibri"/>
              <a:cs typeface="Calibri"/>
            </a:endParaRPr>
          </a:p>
          <a:p>
            <a:pPr marL="184785" marR="508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When the </a:t>
            </a:r>
            <a:r>
              <a:rPr sz="1200" spc="-5" dirty="0">
                <a:latin typeface="Calibri"/>
                <a:cs typeface="Calibri"/>
              </a:rPr>
              <a:t>northern hemisphere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tilted </a:t>
            </a:r>
            <a:r>
              <a:rPr sz="1200" spc="-10" dirty="0">
                <a:latin typeface="Calibri"/>
                <a:cs typeface="Calibri"/>
              </a:rPr>
              <a:t>towards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sun </a:t>
            </a:r>
            <a:r>
              <a:rPr sz="1200" spc="-10" dirty="0">
                <a:latin typeface="Calibri"/>
                <a:cs typeface="Calibri"/>
              </a:rPr>
              <a:t>we get </a:t>
            </a:r>
            <a:r>
              <a:rPr sz="1200" spc="-5" dirty="0">
                <a:latin typeface="Calibri"/>
                <a:cs typeface="Calibri"/>
              </a:rPr>
              <a:t>summer </a:t>
            </a:r>
            <a:r>
              <a:rPr sz="1200" dirty="0">
                <a:latin typeface="Calibri"/>
                <a:cs typeface="Calibri"/>
              </a:rPr>
              <a:t>in the UK </a:t>
            </a:r>
            <a:r>
              <a:rPr sz="1200" spc="-5" dirty="0">
                <a:latin typeface="Calibri"/>
                <a:cs typeface="Calibri"/>
              </a:rPr>
              <a:t>(longer </a:t>
            </a:r>
            <a:r>
              <a:rPr sz="1200" spc="-15" dirty="0">
                <a:latin typeface="Calibri"/>
                <a:cs typeface="Calibri"/>
              </a:rPr>
              <a:t>days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warmer </a:t>
            </a:r>
            <a:r>
              <a:rPr sz="1200" spc="-10" dirty="0">
                <a:latin typeface="Calibri"/>
                <a:cs typeface="Calibri"/>
              </a:rPr>
              <a:t>temperatures).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Winter 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southern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hemisphere.</a:t>
            </a:r>
            <a:endParaRPr sz="1200">
              <a:latin typeface="Calibri"/>
              <a:cs typeface="Calibri"/>
            </a:endParaRPr>
          </a:p>
          <a:p>
            <a:pPr marL="184785" marR="50673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When the </a:t>
            </a:r>
            <a:r>
              <a:rPr sz="1200" spc="-5" dirty="0">
                <a:latin typeface="Calibri"/>
                <a:cs typeface="Calibri"/>
              </a:rPr>
              <a:t>northern hemisphere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tilted </a:t>
            </a:r>
            <a:r>
              <a:rPr sz="1200" spc="-15" dirty="0">
                <a:latin typeface="Calibri"/>
                <a:cs typeface="Calibri"/>
              </a:rPr>
              <a:t>away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sun </a:t>
            </a:r>
            <a:r>
              <a:rPr sz="1200" spc="-10" dirty="0">
                <a:latin typeface="Calibri"/>
                <a:cs typeface="Calibri"/>
              </a:rPr>
              <a:t>we get </a:t>
            </a:r>
            <a:r>
              <a:rPr sz="1200" spc="-5" dirty="0">
                <a:latin typeface="Calibri"/>
                <a:cs typeface="Calibri"/>
              </a:rPr>
              <a:t>winter </a:t>
            </a:r>
            <a:r>
              <a:rPr sz="1200" dirty="0">
                <a:latin typeface="Calibri"/>
                <a:cs typeface="Calibri"/>
              </a:rPr>
              <a:t>in the UK </a:t>
            </a:r>
            <a:r>
              <a:rPr sz="1200" spc="-5" dirty="0">
                <a:latin typeface="Calibri"/>
                <a:cs typeface="Calibri"/>
              </a:rPr>
              <a:t>(shorter </a:t>
            </a:r>
            <a:r>
              <a:rPr sz="1200" spc="-15" dirty="0">
                <a:latin typeface="Calibri"/>
                <a:cs typeface="Calibri"/>
              </a:rPr>
              <a:t>days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colder </a:t>
            </a:r>
            <a:r>
              <a:rPr sz="1200" spc="-10" dirty="0">
                <a:latin typeface="Calibri"/>
                <a:cs typeface="Calibri"/>
              </a:rPr>
              <a:t>temperatures)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be  Summer in the </a:t>
            </a:r>
            <a:r>
              <a:rPr sz="1200" spc="-5" dirty="0">
                <a:latin typeface="Calibri"/>
                <a:cs typeface="Calibri"/>
              </a:rPr>
              <a:t>southern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hemisphere.</a:t>
            </a:r>
            <a:endParaRPr sz="1200">
              <a:latin typeface="Calibri"/>
              <a:cs typeface="Calibri"/>
            </a:endParaRPr>
          </a:p>
          <a:p>
            <a:pPr marL="184785" marR="4318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During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Summer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appears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higher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sky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20" dirty="0">
                <a:latin typeface="Calibri"/>
                <a:cs typeface="Calibri"/>
              </a:rPr>
              <a:t>longer. </a:t>
            </a:r>
            <a:r>
              <a:rPr sz="1200" dirty="0">
                <a:latin typeface="Calibri"/>
                <a:cs typeface="Calibri"/>
              </a:rPr>
              <a:t>During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Winter,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appears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lower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sky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day 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shorter.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852415" y="110236"/>
          <a:ext cx="4185920" cy="1742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Axis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54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imaginary line in 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Earth</a:t>
                      </a:r>
                      <a:r>
                        <a:rPr sz="1200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between  North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South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pole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Day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2953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time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taken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planet to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rotate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once  on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its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axis. On Earth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this is 24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hours.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Year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562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time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taken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planet to completely  orbit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Sun. It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takes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Earth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365.25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days.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193291" y="4908803"/>
            <a:ext cx="2817876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74791" y="4908803"/>
            <a:ext cx="2753867" cy="1772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9634" y="1244346"/>
            <a:ext cx="4669790" cy="1950720"/>
          </a:xfrm>
          <a:prstGeom prst="rect">
            <a:avLst/>
          </a:prstGeom>
          <a:ln w="28955">
            <a:solidFill>
              <a:srgbClr val="4F81B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z="1200" b="1" spc="-15" dirty="0">
                <a:latin typeface="Calibri"/>
                <a:cs typeface="Calibri"/>
              </a:rPr>
              <a:t>Day </a:t>
            </a:r>
            <a:r>
              <a:rPr sz="1200" b="1" spc="-5" dirty="0">
                <a:latin typeface="Calibri"/>
                <a:cs typeface="Calibri"/>
              </a:rPr>
              <a:t>and Night and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Years</a:t>
            </a:r>
            <a:endParaRPr sz="1200">
              <a:latin typeface="Calibri"/>
              <a:cs typeface="Calibri"/>
            </a:endParaRPr>
          </a:p>
          <a:p>
            <a:pPr marL="90170" marR="9271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Earth </a:t>
            </a:r>
            <a:r>
              <a:rPr sz="1200" spc="-15" dirty="0">
                <a:latin typeface="Calibri"/>
                <a:cs typeface="Calibri"/>
              </a:rPr>
              <a:t>takes </a:t>
            </a:r>
            <a:r>
              <a:rPr sz="1200" dirty="0">
                <a:latin typeface="Calibri"/>
                <a:cs typeface="Calibri"/>
              </a:rPr>
              <a:t>365 ¼ </a:t>
            </a:r>
            <a:r>
              <a:rPr sz="1200" spc="-15" dirty="0">
                <a:latin typeface="Calibri"/>
                <a:cs typeface="Calibri"/>
              </a:rPr>
              <a:t>days </a:t>
            </a:r>
            <a:r>
              <a:rPr sz="1200" spc="-5" dirty="0">
                <a:latin typeface="Calibri"/>
                <a:cs typeface="Calibri"/>
              </a:rPr>
              <a:t>to orbit </a:t>
            </a:r>
            <a:r>
              <a:rPr sz="1200" dirty="0">
                <a:latin typeface="Calibri"/>
                <a:cs typeface="Calibri"/>
              </a:rPr>
              <a:t>the Sun, </a:t>
            </a:r>
            <a:r>
              <a:rPr sz="1200" spc="-10" dirty="0">
                <a:latin typeface="Calibri"/>
                <a:cs typeface="Calibri"/>
              </a:rPr>
              <a:t>we </a:t>
            </a:r>
            <a:r>
              <a:rPr sz="1200" spc="-5" dirty="0">
                <a:latin typeface="Calibri"/>
                <a:cs typeface="Calibri"/>
              </a:rPr>
              <a:t>call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year</a:t>
            </a:r>
            <a:r>
              <a:rPr sz="1200" spc="-5" dirty="0">
                <a:latin typeface="Calibri"/>
                <a:cs typeface="Calibri"/>
              </a:rPr>
              <a:t>.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length of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year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other </a:t>
            </a:r>
            <a:r>
              <a:rPr sz="1200" spc="-5" dirty="0">
                <a:latin typeface="Calibri"/>
                <a:cs typeface="Calibri"/>
              </a:rPr>
              <a:t>planets. </a:t>
            </a:r>
            <a:r>
              <a:rPr sz="1200" dirty="0">
                <a:latin typeface="Calibri"/>
                <a:cs typeface="Calibri"/>
              </a:rPr>
              <a:t>If the </a:t>
            </a:r>
            <a:r>
              <a:rPr sz="1200" spc="-5" dirty="0">
                <a:latin typeface="Calibri"/>
                <a:cs typeface="Calibri"/>
              </a:rPr>
              <a:t>planet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further </a:t>
            </a:r>
            <a:r>
              <a:rPr sz="1200" spc="-10" dirty="0">
                <a:latin typeface="Calibri"/>
                <a:cs typeface="Calibri"/>
              </a:rPr>
              <a:t>from  </a:t>
            </a:r>
            <a:r>
              <a:rPr sz="1200" dirty="0">
                <a:latin typeface="Calibri"/>
                <a:cs typeface="Calibri"/>
              </a:rPr>
              <a:t>the Sun the </a:t>
            </a:r>
            <a:r>
              <a:rPr sz="1200" spc="-5" dirty="0">
                <a:latin typeface="Calibri"/>
                <a:cs typeface="Calibri"/>
              </a:rPr>
              <a:t>length of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year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20" dirty="0">
                <a:latin typeface="Calibri"/>
                <a:cs typeface="Calibri"/>
              </a:rPr>
              <a:t>longer,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example Jupiter </a:t>
            </a:r>
            <a:r>
              <a:rPr sz="1200" spc="-15" dirty="0">
                <a:latin typeface="Calibri"/>
                <a:cs typeface="Calibri"/>
              </a:rPr>
              <a:t>takes </a:t>
            </a:r>
            <a:r>
              <a:rPr sz="1200" dirty="0">
                <a:latin typeface="Calibri"/>
                <a:cs typeface="Calibri"/>
              </a:rPr>
              <a:t>12 </a:t>
            </a:r>
            <a:r>
              <a:rPr sz="1200" spc="-5" dirty="0">
                <a:latin typeface="Calibri"/>
                <a:cs typeface="Calibri"/>
              </a:rPr>
              <a:t>Earth  </a:t>
            </a:r>
            <a:r>
              <a:rPr sz="1200" spc="-10" dirty="0">
                <a:latin typeface="Calibri"/>
                <a:cs typeface="Calibri"/>
              </a:rPr>
              <a:t>years </a:t>
            </a:r>
            <a:r>
              <a:rPr sz="1200" spc="-5" dirty="0">
                <a:latin typeface="Calibri"/>
                <a:cs typeface="Calibri"/>
              </a:rPr>
              <a:t>to orbit </a:t>
            </a:r>
            <a:r>
              <a:rPr sz="1200" dirty="0">
                <a:latin typeface="Calibri"/>
                <a:cs typeface="Calibri"/>
              </a:rPr>
              <a:t>the Sun. This is </a:t>
            </a:r>
            <a:r>
              <a:rPr sz="1200" spc="-5" dirty="0">
                <a:latin typeface="Calibri"/>
                <a:cs typeface="Calibri"/>
              </a:rPr>
              <a:t>because Jupiter </a:t>
            </a:r>
            <a:r>
              <a:rPr sz="1200" dirty="0">
                <a:latin typeface="Calibri"/>
                <a:cs typeface="Calibri"/>
              </a:rPr>
              <a:t>has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5" dirty="0">
                <a:latin typeface="Calibri"/>
                <a:cs typeface="Calibri"/>
              </a:rPr>
              <a:t>travel </a:t>
            </a:r>
            <a:r>
              <a:rPr sz="1200" dirty="0">
                <a:latin typeface="Calibri"/>
                <a:cs typeface="Calibri"/>
              </a:rPr>
              <a:t>much </a:t>
            </a:r>
            <a:r>
              <a:rPr sz="1200" spc="-5" dirty="0">
                <a:latin typeface="Calibri"/>
                <a:cs typeface="Calibri"/>
              </a:rPr>
              <a:t>further  </a:t>
            </a:r>
            <a:r>
              <a:rPr sz="1200" dirty="0">
                <a:latin typeface="Calibri"/>
                <a:cs typeface="Calibri"/>
              </a:rPr>
              <a:t>in its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orbit.</a:t>
            </a:r>
            <a:endParaRPr sz="1200">
              <a:latin typeface="Calibri"/>
              <a:cs typeface="Calibri"/>
            </a:endParaRPr>
          </a:p>
          <a:p>
            <a:pPr marL="90170" marR="9588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Earth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constantly </a:t>
            </a:r>
            <a:r>
              <a:rPr sz="1200" spc="-10" dirty="0">
                <a:latin typeface="Calibri"/>
                <a:cs typeface="Calibri"/>
              </a:rPr>
              <a:t>rotating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its </a:t>
            </a:r>
            <a:r>
              <a:rPr sz="1200" spc="-5" dirty="0">
                <a:latin typeface="Calibri"/>
                <a:cs typeface="Calibri"/>
              </a:rPr>
              <a:t>axis (the </a:t>
            </a:r>
            <a:r>
              <a:rPr sz="1200" dirty="0">
                <a:latin typeface="Calibri"/>
                <a:cs typeface="Calibri"/>
              </a:rPr>
              <a:t>imaginary line </a:t>
            </a:r>
            <a:r>
              <a:rPr sz="1200" spc="-5" dirty="0">
                <a:latin typeface="Calibri"/>
                <a:cs typeface="Calibri"/>
              </a:rPr>
              <a:t>between 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North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South pole).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10" dirty="0">
                <a:latin typeface="Calibri"/>
                <a:cs typeface="Calibri"/>
              </a:rPr>
              <a:t>rotates </a:t>
            </a:r>
            <a:r>
              <a:rPr sz="1200" spc="-5" dirty="0">
                <a:latin typeface="Calibri"/>
                <a:cs typeface="Calibri"/>
              </a:rPr>
              <a:t>once every </a:t>
            </a:r>
            <a:r>
              <a:rPr sz="1200" dirty="0">
                <a:latin typeface="Calibri"/>
                <a:cs typeface="Calibri"/>
              </a:rPr>
              <a:t>24 </a:t>
            </a:r>
            <a:r>
              <a:rPr sz="1200" spc="-5" dirty="0">
                <a:latin typeface="Calibri"/>
                <a:cs typeface="Calibri"/>
              </a:rPr>
              <a:t>hours, </a:t>
            </a:r>
            <a:r>
              <a:rPr sz="1200" spc="-10" dirty="0">
                <a:latin typeface="Calibri"/>
                <a:cs typeface="Calibri"/>
              </a:rPr>
              <a:t>we </a:t>
            </a:r>
            <a:r>
              <a:rPr sz="1200" spc="-5" dirty="0">
                <a:latin typeface="Calibri"/>
                <a:cs typeface="Calibri"/>
              </a:rPr>
              <a:t>call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b="1" dirty="0">
                <a:latin typeface="Calibri"/>
                <a:cs typeface="Calibri"/>
              </a:rPr>
              <a:t>a  </a:t>
            </a:r>
            <a:r>
              <a:rPr sz="1200" b="1" spc="-30" dirty="0">
                <a:latin typeface="Calibri"/>
                <a:cs typeface="Calibri"/>
              </a:rPr>
              <a:t>day. </a:t>
            </a:r>
            <a:r>
              <a:rPr sz="1200" dirty="0">
                <a:latin typeface="Calibri"/>
                <a:cs typeface="Calibri"/>
              </a:rPr>
              <a:t>During this time, half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Earth will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facing </a:t>
            </a:r>
            <a:r>
              <a:rPr sz="1200" dirty="0">
                <a:latin typeface="Calibri"/>
                <a:cs typeface="Calibri"/>
              </a:rPr>
              <a:t>the Sun, this half </a:t>
            </a:r>
            <a:r>
              <a:rPr sz="1200" spc="-5" dirty="0">
                <a:latin typeface="Calibri"/>
                <a:cs typeface="Calibri"/>
              </a:rPr>
              <a:t>of 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Earth will </a:t>
            </a:r>
            <a:r>
              <a:rPr sz="1200" dirty="0">
                <a:latin typeface="Calibri"/>
                <a:cs typeface="Calibri"/>
              </a:rPr>
              <a:t>be in </a:t>
            </a:r>
            <a:r>
              <a:rPr sz="1200" spc="-5" dirty="0">
                <a:latin typeface="Calibri"/>
                <a:cs typeface="Calibri"/>
              </a:rPr>
              <a:t>daylight,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side not facing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Earth will </a:t>
            </a:r>
            <a:r>
              <a:rPr sz="1200" dirty="0">
                <a:latin typeface="Calibri"/>
                <a:cs typeface="Calibri"/>
              </a:rPr>
              <a:t>be in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night.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15228" y="1976627"/>
            <a:ext cx="1861386" cy="1176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466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33365" y="1279905"/>
            <a:ext cx="4198620" cy="0"/>
          </a:xfrm>
          <a:custGeom>
            <a:avLst/>
            <a:gdLst/>
            <a:ahLst/>
            <a:cxnLst/>
            <a:rect l="l" t="t" r="r" b="b"/>
            <a:pathLst>
              <a:path w="4198620">
                <a:moveTo>
                  <a:pt x="0" y="0"/>
                </a:moveTo>
                <a:lnTo>
                  <a:pt x="419836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39715" y="110236"/>
            <a:ext cx="0" cy="3233420"/>
          </a:xfrm>
          <a:custGeom>
            <a:avLst/>
            <a:gdLst/>
            <a:ahLst/>
            <a:cxnLst/>
            <a:rect l="l" t="t" r="r" b="b"/>
            <a:pathLst>
              <a:path h="3233420">
                <a:moveTo>
                  <a:pt x="0" y="0"/>
                </a:moveTo>
                <a:lnTo>
                  <a:pt x="0" y="32334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25381" y="110236"/>
            <a:ext cx="0" cy="3233420"/>
          </a:xfrm>
          <a:custGeom>
            <a:avLst/>
            <a:gdLst/>
            <a:ahLst/>
            <a:cxnLst/>
            <a:rect l="l" t="t" r="r" b="b"/>
            <a:pathLst>
              <a:path h="3233420">
                <a:moveTo>
                  <a:pt x="0" y="0"/>
                </a:moveTo>
                <a:lnTo>
                  <a:pt x="0" y="32334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3365" y="116586"/>
            <a:ext cx="4198620" cy="0"/>
          </a:xfrm>
          <a:custGeom>
            <a:avLst/>
            <a:gdLst/>
            <a:ahLst/>
            <a:cxnLst/>
            <a:rect l="l" t="t" r="r" b="b"/>
            <a:pathLst>
              <a:path w="4198620">
                <a:moveTo>
                  <a:pt x="0" y="0"/>
                </a:moveTo>
                <a:lnTo>
                  <a:pt x="419836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634" y="745998"/>
            <a:ext cx="4669790" cy="492759"/>
          </a:xfrm>
          <a:custGeom>
            <a:avLst/>
            <a:gdLst/>
            <a:ahLst/>
            <a:cxnLst/>
            <a:rect l="l" t="t" r="r" b="b"/>
            <a:pathLst>
              <a:path w="4669790" h="492759">
                <a:moveTo>
                  <a:pt x="0" y="492251"/>
                </a:moveTo>
                <a:lnTo>
                  <a:pt x="4669536" y="492251"/>
                </a:lnTo>
                <a:lnTo>
                  <a:pt x="4669536" y="0"/>
                </a:lnTo>
                <a:lnTo>
                  <a:pt x="0" y="0"/>
                </a:lnTo>
                <a:lnTo>
                  <a:pt x="0" y="492251"/>
                </a:lnTo>
                <a:close/>
              </a:path>
            </a:pathLst>
          </a:custGeom>
          <a:ln w="2895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0985" y="3400804"/>
            <a:ext cx="4185285" cy="3340735"/>
          </a:xfrm>
          <a:custGeom>
            <a:avLst/>
            <a:gdLst/>
            <a:ahLst/>
            <a:cxnLst/>
            <a:rect l="l" t="t" r="r" b="b"/>
            <a:pathLst>
              <a:path w="4185284" h="3340734">
                <a:moveTo>
                  <a:pt x="0" y="3340608"/>
                </a:moveTo>
                <a:lnTo>
                  <a:pt x="4184904" y="3340608"/>
                </a:lnTo>
                <a:lnTo>
                  <a:pt x="4184904" y="0"/>
                </a:lnTo>
                <a:lnTo>
                  <a:pt x="0" y="0"/>
                </a:lnTo>
                <a:lnTo>
                  <a:pt x="0" y="3340608"/>
                </a:lnTo>
                <a:close/>
              </a:path>
            </a:pathLst>
          </a:custGeom>
          <a:ln w="2895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9634" y="122937"/>
          <a:ext cx="8944609" cy="6650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9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135255" marR="304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 marR="3048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Star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774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huge (compared to Earth) sphere of superhot  gas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(plasma).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7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Year </a:t>
                      </a:r>
                      <a:r>
                        <a:rPr lang="en-GB" sz="1400" b="1" u="sng" spc="-11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8</a:t>
                      </a:r>
                      <a:r>
                        <a:rPr sz="1400" b="1" u="sng" spc="-11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sng" spc="-1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Physics </a:t>
                      </a:r>
                      <a:r>
                        <a:rPr sz="14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Knowledge </a:t>
                      </a:r>
                      <a:r>
                        <a:rPr sz="1400" b="1" u="sng" spc="-55" dirty="0" err="1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Organiser</a:t>
                      </a:r>
                      <a:r>
                        <a:rPr lang="en-GB" sz="1400" b="1" u="sng" spc="-5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-</a:t>
                      </a:r>
                      <a:r>
                        <a:rPr lang="en-GB" sz="1400" b="1" u="sng" spc="-55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Space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142240" marR="3048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Planet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 marR="1473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spherical object much smaller than a star, made  of rocky or gaseous material , which orbits a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star.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31">
                <a:tc>
                  <a:txBody>
                    <a:bodyPr/>
                    <a:lstStyle/>
                    <a:p>
                      <a:pPr marL="90170">
                        <a:lnSpc>
                          <a:spcPts val="98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 marR="3048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Dwarf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planet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Small planets that have not cleared their orbit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of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other material. Like planets, they orbit a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star.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241">
                <a:tc>
                  <a:txBody>
                    <a:bodyPr/>
                    <a:lstStyle/>
                    <a:p>
                      <a:pPr marL="262255" indent="-172085">
                        <a:lnSpc>
                          <a:spcPts val="1250"/>
                        </a:lnSpc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One star: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 about 100 times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larger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Earth);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262255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Eight planets,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which orbit the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Sun;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262255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Dwarf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planets, such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as Pluto, which also orbit the</a:t>
                      </a:r>
                      <a:r>
                        <a:rPr sz="1100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Sun;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42240" marR="3048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Galaxy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219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huge number of stars held together by their  gravitational attraction to one another. Our galaxy  is called the Milky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Way.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570">
                <a:tc>
                  <a:txBody>
                    <a:bodyPr/>
                    <a:lstStyle/>
                    <a:p>
                      <a:pPr marL="262255" indent="-172085">
                        <a:lnSpc>
                          <a:spcPts val="890"/>
                        </a:lnSpc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Natural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satellites: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moons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orbit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some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planets;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2255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objects like asteroids and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comets.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 marR="304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Astronomical Unit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Distance between the Earth and the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Sun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82">
                <a:tc>
                  <a:txBody>
                    <a:bodyPr/>
                    <a:lstStyle/>
                    <a:p>
                      <a:pPr marL="90170">
                        <a:lnSpc>
                          <a:spcPts val="61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Our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solar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system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 a very small</a:t>
                      </a:r>
                      <a:r>
                        <a:rPr sz="110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part of the Milky Way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galaxy.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Galaxies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consist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170" marR="4972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millions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stars,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held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together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gravitational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attraction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one  another.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 marR="304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Universe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all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space and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time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87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order of the objects in terms of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size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is: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asteroid </a:t>
                      </a:r>
                      <a:r>
                        <a:rPr sz="1100" spc="210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100" b="1" spc="210" dirty="0">
                          <a:latin typeface="Calibri"/>
                          <a:cs typeface="Calibri"/>
                        </a:rPr>
                        <a:t>moon</a:t>
                      </a:r>
                      <a:r>
                        <a:rPr sz="11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→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planet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→ star → solar system →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galaxy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42240" marR="304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Light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year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distance travelled by light in one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year.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9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marR="3048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Light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Years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42240" algn="just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distances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betwee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units like</a:t>
                      </a:r>
                      <a:r>
                        <a:rPr sz="11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kilom  A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light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year is a measu  in one year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(94000000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n objects in the Universe are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 large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 we</a:t>
                      </a:r>
                      <a:r>
                        <a:rPr sz="1100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etres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instead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use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light</a:t>
                      </a:r>
                      <a:r>
                        <a:rPr sz="11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05" marR="130810" indent="-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re of distance equal to the distance</a:t>
                      </a:r>
                      <a:r>
                        <a:rPr sz="1100" spc="-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light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travels  00000km).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2568">
                <a:tc>
                  <a:txBody>
                    <a:bodyPr/>
                    <a:lstStyle/>
                    <a:p>
                      <a:pPr marL="90170">
                        <a:lnSpc>
                          <a:spcPts val="1255"/>
                        </a:lnSpc>
                        <a:spcBef>
                          <a:spcPts val="38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Theories on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formation of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Solar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System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90170" marR="212725">
                        <a:lnSpc>
                          <a:spcPct val="901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Human’s understanding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the Solar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System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has developed.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Greek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astronomer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Ptolemy proposed the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geocentric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model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 which placed the</a:t>
                      </a:r>
                      <a:r>
                        <a:rPr sz="1100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Earth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at the centre of the Solar System, with other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stars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planets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orbiting the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Earth,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while 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Earth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remained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stationary.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90170" marR="166370">
                        <a:lnSpc>
                          <a:spcPts val="119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In the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1050" spc="7" baseline="27777" dirty="0">
                          <a:latin typeface="Calibri"/>
                          <a:cs typeface="Calibri"/>
                        </a:rPr>
                        <a:t>th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century Galileo invented the refracting telescope, with this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observed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Jupiter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and observed that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Jupiter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had Moons.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This showed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 not  everything orbited 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Earth. This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led to the development of the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heliocentric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model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Solar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System,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was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stationary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centre,  whilst 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planets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orbited 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Sun. This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was proposed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scientist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Copernicus</a:t>
                      </a:r>
                    </a:p>
                    <a:p>
                      <a:pPr marL="90170">
                        <a:lnSpc>
                          <a:spcPts val="109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heliocentric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model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was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improvement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but using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modern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telescopes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we</a:t>
                      </a:r>
                    </a:p>
                    <a:p>
                      <a:pPr marL="90170" marR="178435">
                        <a:lnSpc>
                          <a:spcPts val="119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now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know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much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about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Universe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have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discovered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our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Solar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also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rotating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Milky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Galaxy.</a:t>
                      </a:r>
                    </a:p>
                  </a:txBody>
                  <a:tcPr marL="0" marR="0" marT="48895" marB="0">
                    <a:lnT w="38100">
                      <a:solidFill>
                        <a:srgbClr val="4F81B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2240" marR="30480">
                        <a:lnSpc>
                          <a:spcPts val="68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distance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between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42240" marR="20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Centuri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4.22 light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ye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 distance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between  Andromeda is 2.5 milli  In our Solar System,</a:t>
                      </a:r>
                      <a:r>
                        <a:rPr sz="1100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th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unit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measurement.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 149597870 km. .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42240" marR="25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approximately 1.52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ast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68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and our nearest other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star</a:t>
                      </a:r>
                      <a:r>
                        <a:rPr sz="11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Alpha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ars.</a:t>
                      </a:r>
                    </a:p>
                    <a:p>
                      <a:pPr marR="581025" indent="4191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the Milky and our nearest other</a:t>
                      </a:r>
                      <a:r>
                        <a:rPr sz="11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galaxy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light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years.</a:t>
                      </a:r>
                    </a:p>
                    <a:p>
                      <a:pPr marR="227329" indent="1587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Astronomical Unit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(AU)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 often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used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as a  1 AU is the distance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Earth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 the</a:t>
                      </a:r>
                      <a:r>
                        <a:rPr sz="11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Sun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 distance between Mars and 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ronomical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units.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671827" y="3361944"/>
            <a:ext cx="1563624" cy="925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8456" y="5446776"/>
            <a:ext cx="1182624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61675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38" y="905311"/>
            <a:ext cx="3816350" cy="536685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89535" marR="282575">
              <a:lnSpc>
                <a:spcPct val="100000"/>
              </a:lnSpc>
              <a:spcBef>
                <a:spcPts val="825"/>
              </a:spcBef>
            </a:pP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sz="1400" b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 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Biology 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Knowledge </a:t>
            </a:r>
            <a:r>
              <a:rPr sz="1400" b="1" u="sng" spc="-5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4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1400" b="1" u="sng" spc="8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 Microbes and Disease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/>
          </p:nvPr>
        </p:nvGraphicFramePr>
        <p:xfrm>
          <a:off x="104513" y="1550416"/>
          <a:ext cx="3812540" cy="2574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GB" sz="1200" dirty="0" smtClean="0">
                          <a:latin typeface="Calibri"/>
                          <a:cs typeface="Calibri"/>
                        </a:rPr>
                        <a:t>Micro-organism</a:t>
                      </a: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2292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GB" sz="1200" dirty="0" smtClean="0">
                          <a:latin typeface="Calibri"/>
                          <a:cs typeface="Calibri"/>
                        </a:rPr>
                        <a:t>A microscopic</a:t>
                      </a:r>
                      <a:r>
                        <a:rPr lang="en-GB" sz="1200" baseline="0" dirty="0" smtClean="0">
                          <a:latin typeface="Calibri"/>
                          <a:cs typeface="Calibri"/>
                        </a:rPr>
                        <a:t> living things usually bacteria, fungi or virus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 marR="2908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GB" sz="1200" dirty="0" smtClean="0">
                          <a:latin typeface="Calibri"/>
                          <a:cs typeface="Calibri"/>
                        </a:rPr>
                        <a:t>Pathogen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25907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GB" sz="1200" dirty="0" smtClean="0">
                          <a:latin typeface="Calibri"/>
                          <a:cs typeface="Calibri"/>
                        </a:rPr>
                        <a:t>A micro-organism</a:t>
                      </a:r>
                      <a:r>
                        <a:rPr lang="en-GB" sz="1200" baseline="0" dirty="0" smtClean="0">
                          <a:latin typeface="Calibri"/>
                          <a:cs typeface="Calibri"/>
                        </a:rPr>
                        <a:t> which causes a disease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 marR="1428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GB" sz="1200" dirty="0" smtClean="0">
                          <a:latin typeface="Calibri"/>
                          <a:cs typeface="Calibri"/>
                        </a:rPr>
                        <a:t>Disease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2419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GB" sz="1200" dirty="0" smtClean="0">
                          <a:latin typeface="Calibri"/>
                          <a:cs typeface="Calibri"/>
                        </a:rPr>
                        <a:t>A disease which harms</a:t>
                      </a:r>
                      <a:r>
                        <a:rPr lang="en-GB" sz="1200" baseline="0" dirty="0" smtClean="0">
                          <a:latin typeface="Calibri"/>
                          <a:cs typeface="Calibri"/>
                        </a:rPr>
                        <a:t> your body and makes you ill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 marR="2730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GB" sz="1200" dirty="0" smtClean="0">
                          <a:latin typeface="Calibri"/>
                          <a:cs typeface="Calibri"/>
                        </a:rPr>
                        <a:t>Vaccine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1930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GB" sz="120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lang="en-GB" sz="1200" baseline="0" dirty="0" smtClean="0">
                          <a:latin typeface="Calibri"/>
                          <a:cs typeface="Calibri"/>
                        </a:rPr>
                        <a:t>n injection to help your body learn how to fight a disease by making antibodies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GB" sz="1200" dirty="0" smtClean="0">
                          <a:latin typeface="Calibri"/>
                          <a:cs typeface="Calibri"/>
                        </a:rPr>
                        <a:t>White blood cells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marR="1892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GB" sz="1200" dirty="0" smtClean="0">
                          <a:latin typeface="Calibri"/>
                          <a:cs typeface="Calibri"/>
                        </a:rPr>
                        <a:t>Cells in the blood which fight pathogens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2013" y="4295394"/>
            <a:ext cx="3813175" cy="2452594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lang="en-GB" sz="1200" dirty="0" smtClean="0">
                <a:latin typeface="Calibri"/>
                <a:cs typeface="Calibri"/>
              </a:rPr>
              <a:t>Physical and Chemical Barriers</a:t>
            </a:r>
          </a:p>
          <a:p>
            <a:pPr marL="90170">
              <a:lnSpc>
                <a:spcPct val="100000"/>
              </a:lnSpc>
              <a:spcBef>
                <a:spcPts val="285"/>
              </a:spcBef>
            </a:pPr>
            <a:endParaRPr lang="en-GB" sz="12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285"/>
              </a:spcBef>
            </a:pPr>
            <a:endParaRPr lang="en-GB" sz="1200" dirty="0" smtClean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285"/>
              </a:spcBef>
            </a:pPr>
            <a:endParaRPr lang="en-GB" sz="12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285"/>
              </a:spcBef>
            </a:pPr>
            <a:endParaRPr lang="en-GB" sz="1200" dirty="0" smtClean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285"/>
              </a:spcBef>
            </a:pPr>
            <a:endParaRPr lang="en-GB" sz="12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285"/>
              </a:spcBef>
            </a:pPr>
            <a:endParaRPr lang="en-GB" sz="1200" dirty="0" smtClean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285"/>
              </a:spcBef>
            </a:pPr>
            <a:endParaRPr lang="en-GB" sz="12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285"/>
              </a:spcBef>
            </a:pPr>
            <a:endParaRPr lang="en-GB" sz="1200" dirty="0" smtClean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285"/>
              </a:spcBef>
            </a:pPr>
            <a:endParaRPr lang="en-GB" sz="12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285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3425" y="135453"/>
            <a:ext cx="4897120" cy="3344505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lang="en-GB" sz="1200" u="sng" dirty="0" smtClean="0">
                <a:latin typeface="Calibri"/>
                <a:cs typeface="Calibri"/>
              </a:rPr>
              <a:t>White blood cells</a:t>
            </a:r>
            <a:endParaRPr lang="en-GB" sz="12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lang="en-GB" sz="1200" dirty="0" smtClean="0">
                <a:latin typeface="Calibri"/>
                <a:cs typeface="Calibri"/>
              </a:rPr>
              <a:t>Our main defence system against pathogens are the white blood cells</a:t>
            </a:r>
          </a:p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lang="en-GB" sz="1200" dirty="0" smtClean="0">
                <a:latin typeface="Calibri"/>
                <a:cs typeface="Calibri"/>
              </a:rPr>
              <a:t>The three ways they work</a:t>
            </a:r>
          </a:p>
          <a:p>
            <a:pPr marL="320040" indent="-228600">
              <a:lnSpc>
                <a:spcPct val="100000"/>
              </a:lnSpc>
              <a:spcBef>
                <a:spcPts val="280"/>
              </a:spcBef>
              <a:buAutoNum type="arabicPeriod"/>
            </a:pPr>
            <a:r>
              <a:rPr lang="en-GB" sz="1200" dirty="0" smtClean="0">
                <a:latin typeface="Calibri"/>
                <a:cs typeface="Calibri"/>
              </a:rPr>
              <a:t>Engulf and destroy</a:t>
            </a:r>
          </a:p>
          <a:p>
            <a:pPr marL="320040" indent="-228600">
              <a:lnSpc>
                <a:spcPct val="100000"/>
              </a:lnSpc>
              <a:spcBef>
                <a:spcPts val="280"/>
              </a:spcBef>
              <a:buAutoNum type="arabicPeriod"/>
            </a:pPr>
            <a:r>
              <a:rPr lang="en-GB" sz="1200" dirty="0" smtClean="0">
                <a:latin typeface="Calibri"/>
                <a:cs typeface="Calibri"/>
              </a:rPr>
              <a:t>Make antibodies</a:t>
            </a:r>
          </a:p>
          <a:p>
            <a:pPr marL="320040" indent="-228600">
              <a:lnSpc>
                <a:spcPct val="100000"/>
              </a:lnSpc>
              <a:spcBef>
                <a:spcPts val="280"/>
              </a:spcBef>
              <a:buAutoNum type="arabicPeriod"/>
            </a:pPr>
            <a:r>
              <a:rPr lang="en-GB" sz="1200" dirty="0" smtClean="0">
                <a:latin typeface="Calibri"/>
                <a:cs typeface="Calibri"/>
              </a:rPr>
              <a:t>Make anti – toxins</a:t>
            </a:r>
          </a:p>
          <a:p>
            <a:pPr marL="320040" indent="-228600">
              <a:lnSpc>
                <a:spcPct val="100000"/>
              </a:lnSpc>
              <a:spcBef>
                <a:spcPts val="280"/>
              </a:spcBef>
              <a:buAutoNum type="arabicPeriod"/>
            </a:pPr>
            <a:endParaRPr lang="en-GB" sz="1200" dirty="0">
              <a:latin typeface="Calibri"/>
              <a:cs typeface="Calibri"/>
            </a:endParaRPr>
          </a:p>
          <a:p>
            <a:pPr marL="320040" indent="-228600">
              <a:lnSpc>
                <a:spcPct val="100000"/>
              </a:lnSpc>
              <a:spcBef>
                <a:spcPts val="280"/>
              </a:spcBef>
              <a:buAutoNum type="arabicPeriod"/>
            </a:pPr>
            <a:endParaRPr lang="en-GB" sz="1200" dirty="0" smtClean="0">
              <a:latin typeface="Calibri"/>
              <a:cs typeface="Calibri"/>
            </a:endParaRPr>
          </a:p>
          <a:p>
            <a:pPr marL="320040" indent="-228600">
              <a:lnSpc>
                <a:spcPct val="100000"/>
              </a:lnSpc>
              <a:spcBef>
                <a:spcPts val="280"/>
              </a:spcBef>
              <a:buAutoNum type="arabicPeriod"/>
            </a:pPr>
            <a:endParaRPr lang="en-GB" sz="1200" dirty="0">
              <a:latin typeface="Calibri"/>
              <a:cs typeface="Calibri"/>
            </a:endParaRPr>
          </a:p>
          <a:p>
            <a:pPr marL="320040" indent="-228600">
              <a:lnSpc>
                <a:spcPct val="100000"/>
              </a:lnSpc>
              <a:spcBef>
                <a:spcPts val="280"/>
              </a:spcBef>
              <a:buAutoNum type="arabicPeriod"/>
            </a:pPr>
            <a:endParaRPr lang="en-GB" sz="1200" dirty="0" smtClean="0">
              <a:latin typeface="Calibri"/>
              <a:cs typeface="Calibri"/>
            </a:endParaRPr>
          </a:p>
          <a:p>
            <a:pPr marL="320040" indent="-228600">
              <a:lnSpc>
                <a:spcPct val="100000"/>
              </a:lnSpc>
              <a:spcBef>
                <a:spcPts val="280"/>
              </a:spcBef>
              <a:buAutoNum type="arabicPeriod"/>
            </a:pPr>
            <a:endParaRPr lang="en-GB" sz="1200" dirty="0">
              <a:latin typeface="Calibri"/>
              <a:cs typeface="Calibri"/>
            </a:endParaRPr>
          </a:p>
          <a:p>
            <a:pPr marL="320040" indent="-228600">
              <a:lnSpc>
                <a:spcPct val="100000"/>
              </a:lnSpc>
              <a:spcBef>
                <a:spcPts val="280"/>
              </a:spcBef>
              <a:buAutoNum type="arabicPeriod"/>
            </a:pPr>
            <a:endParaRPr lang="en-GB" sz="1200" dirty="0" smtClean="0">
              <a:latin typeface="Calibri"/>
              <a:cs typeface="Calibri"/>
            </a:endParaRPr>
          </a:p>
          <a:p>
            <a:pPr marL="320040" indent="-228600">
              <a:lnSpc>
                <a:spcPct val="100000"/>
              </a:lnSpc>
              <a:spcBef>
                <a:spcPts val="280"/>
              </a:spcBef>
              <a:buAutoNum type="arabicPeriod"/>
            </a:pPr>
            <a:endParaRPr lang="en-GB" sz="1200" dirty="0">
              <a:latin typeface="Calibri"/>
              <a:cs typeface="Calibri"/>
            </a:endParaRPr>
          </a:p>
          <a:p>
            <a:pPr marL="320040" indent="-228600">
              <a:lnSpc>
                <a:spcPct val="100000"/>
              </a:lnSpc>
              <a:spcBef>
                <a:spcPts val="280"/>
              </a:spcBef>
              <a:buAutoNum type="arabicPeriod"/>
            </a:pPr>
            <a:endParaRPr lang="en-GB" sz="1200" dirty="0" smtClean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80"/>
              </a:spcBef>
            </a:pPr>
            <a:endParaRPr lang="en-GB" sz="1200" dirty="0" smtClean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9753" y="3902596"/>
            <a:ext cx="4897120" cy="2676374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lang="en-GB" sz="12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How are pathogens spread?</a:t>
            </a:r>
          </a:p>
          <a:p>
            <a:pPr marL="91440">
              <a:lnSpc>
                <a:spcPct val="100000"/>
              </a:lnSpc>
              <a:spcBef>
                <a:spcPts val="290"/>
              </a:spcBef>
            </a:pPr>
            <a:endParaRPr lang="en-GB" sz="1200" b="1" u="sng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90"/>
              </a:spcBef>
            </a:pPr>
            <a:endParaRPr lang="en-GB" sz="1200" b="1" u="sng" dirty="0" smtClean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90"/>
              </a:spcBef>
            </a:pPr>
            <a:endParaRPr lang="en-GB" sz="1200" b="1" u="sng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90"/>
              </a:spcBef>
            </a:pPr>
            <a:endParaRPr lang="en-GB" sz="1200" b="1" u="sng" dirty="0" smtClean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90"/>
              </a:spcBef>
            </a:pPr>
            <a:endParaRPr lang="en-GB" sz="1200" b="1" u="sng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90"/>
              </a:spcBef>
            </a:pPr>
            <a:endParaRPr lang="en-GB" sz="1200" b="1" u="sng" dirty="0" smtClean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90"/>
              </a:spcBef>
            </a:pPr>
            <a:endParaRPr lang="en-GB" sz="1200" b="1" u="sng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90"/>
              </a:spcBef>
            </a:pPr>
            <a:endParaRPr lang="en-GB" sz="1200" b="1" u="sng" dirty="0" smtClean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90"/>
              </a:spcBef>
            </a:pPr>
            <a:endParaRPr lang="en-GB" sz="1200" b="1" u="sng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90"/>
              </a:spcBef>
            </a:pPr>
            <a:endParaRPr lang="en-GB" sz="1200" b="1" u="sng" dirty="0" smtClean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90"/>
              </a:spcBef>
            </a:pPr>
            <a:endParaRPr lang="en-GB" sz="1200" b="1" u="sng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35453"/>
            <a:ext cx="4043843" cy="595155"/>
            <a:chOff x="212183" y="82788"/>
            <a:chExt cx="4043843" cy="5951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54748"/>
            <a:ext cx="3359175" cy="2295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352" y="1173653"/>
            <a:ext cx="3002826" cy="2371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50" y="4505236"/>
            <a:ext cx="2634350" cy="21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29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62" y="3702558"/>
            <a:ext cx="4919980" cy="309118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635"/>
              </a:spcBef>
            </a:pPr>
            <a:r>
              <a:rPr sz="1200" b="1" spc="-5" dirty="0">
                <a:latin typeface="Calibri"/>
                <a:cs typeface="Calibri"/>
              </a:rPr>
              <a:t>Photosynthesis</a:t>
            </a:r>
            <a:endParaRPr sz="1200">
              <a:latin typeface="Calibri"/>
              <a:cs typeface="Calibri"/>
            </a:endParaRPr>
          </a:p>
          <a:p>
            <a:pPr marL="231140" indent="-172720">
              <a:lnSpc>
                <a:spcPct val="100000"/>
              </a:lnSpc>
              <a:buFont typeface="Arial"/>
              <a:buChar char="•"/>
              <a:tabLst>
                <a:tab pos="231775" algn="l"/>
              </a:tabLst>
            </a:pPr>
            <a:r>
              <a:rPr sz="1200" spc="-5" dirty="0">
                <a:latin typeface="Calibri"/>
                <a:cs typeface="Calibri"/>
              </a:rPr>
              <a:t>Plants use </a:t>
            </a:r>
            <a:r>
              <a:rPr sz="1200" b="1" spc="-5" dirty="0">
                <a:latin typeface="Calibri"/>
                <a:cs typeface="Calibri"/>
              </a:rPr>
              <a:t>photosynthesis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make </a:t>
            </a:r>
            <a:r>
              <a:rPr sz="1200" spc="-5" dirty="0">
                <a:latin typeface="Calibri"/>
                <a:cs typeface="Calibri"/>
              </a:rPr>
              <a:t>food (glucose) using </a:t>
            </a:r>
            <a:r>
              <a:rPr sz="1200" b="1" spc="-5" dirty="0">
                <a:latin typeface="Calibri"/>
                <a:cs typeface="Calibri"/>
              </a:rPr>
              <a:t>energy </a:t>
            </a:r>
            <a:r>
              <a:rPr sz="1200" spc="-10" dirty="0">
                <a:latin typeface="Calibri"/>
                <a:cs typeface="Calibri"/>
              </a:rPr>
              <a:t>from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  <a:p>
            <a:pPr marL="23114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sun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231140" marR="52705" indent="-172720">
              <a:lnSpc>
                <a:spcPct val="100000"/>
              </a:lnSpc>
              <a:buFont typeface="Arial"/>
              <a:buChar char="•"/>
              <a:tabLst>
                <a:tab pos="231775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plant </a:t>
            </a:r>
            <a:r>
              <a:rPr sz="1200" spc="-15" dirty="0">
                <a:latin typeface="Calibri"/>
                <a:cs typeface="Calibri"/>
              </a:rPr>
              <a:t>takes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b="1" spc="-10" dirty="0">
                <a:latin typeface="Calibri"/>
                <a:cs typeface="Calibri"/>
              </a:rPr>
              <a:t>water </a:t>
            </a:r>
            <a:r>
              <a:rPr sz="1200" spc="-5" dirty="0">
                <a:latin typeface="Calibri"/>
                <a:cs typeface="Calibri"/>
              </a:rPr>
              <a:t>through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roots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b="1" spc="-5" dirty="0">
                <a:latin typeface="Calibri"/>
                <a:cs typeface="Calibri"/>
              </a:rPr>
              <a:t>carbon dioxide </a:t>
            </a:r>
            <a:r>
              <a:rPr sz="1200" spc="-5" dirty="0">
                <a:latin typeface="Calibri"/>
                <a:cs typeface="Calibri"/>
              </a:rPr>
              <a:t>through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10" dirty="0">
                <a:latin typeface="Calibri"/>
                <a:cs typeface="Calibri"/>
              </a:rPr>
              <a:t>leaves </a:t>
            </a:r>
            <a:r>
              <a:rPr sz="1200" dirty="0">
                <a:latin typeface="Calibri"/>
                <a:cs typeface="Calibri"/>
              </a:rPr>
              <a:t>via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stomata</a:t>
            </a:r>
            <a:endParaRPr sz="1200">
              <a:latin typeface="Calibri"/>
              <a:cs typeface="Calibri"/>
            </a:endParaRPr>
          </a:p>
          <a:p>
            <a:pPr marL="231140" marR="1968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31775" algn="l"/>
              </a:tabLst>
            </a:pPr>
            <a:r>
              <a:rPr sz="1200" spc="-5" dirty="0">
                <a:latin typeface="Calibri"/>
                <a:cs typeface="Calibri"/>
              </a:rPr>
              <a:t>Photosynthesis </a:t>
            </a:r>
            <a:r>
              <a:rPr sz="1200" spc="-15" dirty="0">
                <a:latin typeface="Calibri"/>
                <a:cs typeface="Calibri"/>
              </a:rPr>
              <a:t>takes </a:t>
            </a:r>
            <a:r>
              <a:rPr sz="1200" dirty="0">
                <a:latin typeface="Calibri"/>
                <a:cs typeface="Calibri"/>
              </a:rPr>
              <a:t>place in the </a:t>
            </a:r>
            <a:r>
              <a:rPr sz="1200" b="1" spc="-5" dirty="0">
                <a:latin typeface="Calibri"/>
                <a:cs typeface="Calibri"/>
              </a:rPr>
              <a:t>chloroplasts </a:t>
            </a:r>
            <a:r>
              <a:rPr sz="1200" spc="-5" dirty="0">
                <a:latin typeface="Calibri"/>
                <a:cs typeface="Calibri"/>
              </a:rPr>
              <a:t>which </a:t>
            </a:r>
            <a:r>
              <a:rPr sz="1200" spc="-10" dirty="0">
                <a:latin typeface="Calibri"/>
                <a:cs typeface="Calibri"/>
              </a:rPr>
              <a:t>contain </a:t>
            </a:r>
            <a:r>
              <a:rPr sz="1200" b="1" spc="-5" dirty="0">
                <a:latin typeface="Calibri"/>
                <a:cs typeface="Calibri"/>
              </a:rPr>
              <a:t>chlorophyll </a:t>
            </a:r>
            <a:r>
              <a:rPr sz="1200" spc="-5" dirty="0">
                <a:latin typeface="Calibri"/>
                <a:cs typeface="Calibri"/>
              </a:rPr>
              <a:t>to  absorb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sun</a:t>
            </a:r>
            <a:endParaRPr sz="1200">
              <a:latin typeface="Calibri"/>
              <a:cs typeface="Calibri"/>
            </a:endParaRPr>
          </a:p>
          <a:p>
            <a:pPr marL="231140" indent="-172720">
              <a:lnSpc>
                <a:spcPct val="100000"/>
              </a:lnSpc>
              <a:buFont typeface="Arial"/>
              <a:buChar char="•"/>
              <a:tabLst>
                <a:tab pos="231775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glucose </a:t>
            </a:r>
            <a:r>
              <a:rPr sz="1200" dirty="0">
                <a:latin typeface="Calibri"/>
                <a:cs typeface="Calibri"/>
              </a:rPr>
              <a:t>made in </a:t>
            </a:r>
            <a:r>
              <a:rPr sz="1200" spc="-5" dirty="0">
                <a:latin typeface="Calibri"/>
                <a:cs typeface="Calibri"/>
              </a:rPr>
              <a:t>photosynthesis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stored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starch</a:t>
            </a:r>
            <a:endParaRPr sz="1200">
              <a:latin typeface="Calibri"/>
              <a:cs typeface="Calibri"/>
            </a:endParaRPr>
          </a:p>
          <a:p>
            <a:pPr marL="231140" marR="67310" indent="-172720">
              <a:lnSpc>
                <a:spcPct val="100000"/>
              </a:lnSpc>
              <a:buFont typeface="Arial"/>
              <a:buChar char="•"/>
              <a:tabLst>
                <a:tab pos="231775" algn="l"/>
              </a:tabLst>
            </a:pPr>
            <a:r>
              <a:rPr sz="1200" spc="-25" dirty="0">
                <a:latin typeface="Calibri"/>
                <a:cs typeface="Calibri"/>
              </a:rPr>
              <a:t>We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use </a:t>
            </a:r>
            <a:r>
              <a:rPr sz="1200" b="1" dirty="0">
                <a:latin typeface="Calibri"/>
                <a:cs typeface="Calibri"/>
              </a:rPr>
              <a:t>iodine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test for starch; </a:t>
            </a:r>
            <a:r>
              <a:rPr sz="1200" dirty="0">
                <a:latin typeface="Calibri"/>
                <a:cs typeface="Calibri"/>
              </a:rPr>
              <a:t>if </a:t>
            </a:r>
            <a:r>
              <a:rPr sz="1200" spc="-10" dirty="0">
                <a:latin typeface="Calibri"/>
                <a:cs typeface="Calibri"/>
              </a:rPr>
              <a:t>starch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present </a:t>
            </a:r>
            <a:r>
              <a:rPr sz="1200" dirty="0">
                <a:latin typeface="Calibri"/>
                <a:cs typeface="Calibri"/>
              </a:rPr>
              <a:t>the iodine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turn  black</a:t>
            </a:r>
            <a:endParaRPr sz="1200">
              <a:latin typeface="Calibri"/>
              <a:cs typeface="Calibri"/>
            </a:endParaRPr>
          </a:p>
          <a:p>
            <a:pPr marL="231140" indent="-172720">
              <a:lnSpc>
                <a:spcPct val="100000"/>
              </a:lnSpc>
              <a:buFont typeface="Arial"/>
              <a:buChar char="•"/>
              <a:tabLst>
                <a:tab pos="231775" algn="l"/>
              </a:tabLst>
            </a:pPr>
            <a:r>
              <a:rPr sz="1200" spc="-5" dirty="0">
                <a:latin typeface="Calibri"/>
                <a:cs typeface="Calibri"/>
              </a:rPr>
              <a:t>Limiting </a:t>
            </a:r>
            <a:r>
              <a:rPr sz="1200" spc="-10" dirty="0">
                <a:latin typeface="Calibri"/>
                <a:cs typeface="Calibri"/>
              </a:rPr>
              <a:t>factors for </a:t>
            </a:r>
            <a:r>
              <a:rPr sz="1200" spc="-5" dirty="0">
                <a:latin typeface="Calibri"/>
                <a:cs typeface="Calibri"/>
              </a:rPr>
              <a:t>photosynthesis are light, </a:t>
            </a:r>
            <a:r>
              <a:rPr sz="1200" spc="-10" dirty="0">
                <a:latin typeface="Calibri"/>
                <a:cs typeface="Calibri"/>
              </a:rPr>
              <a:t>temperature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CO2</a:t>
            </a:r>
            <a:endParaRPr sz="1200">
              <a:latin typeface="Calibri"/>
              <a:cs typeface="Calibri"/>
            </a:endParaRPr>
          </a:p>
          <a:p>
            <a:pPr marL="23114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concentration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1061" y="4277900"/>
            <a:ext cx="2707175" cy="667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89781" y="2225039"/>
            <a:ext cx="53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062" y="870966"/>
            <a:ext cx="4919980" cy="272034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280"/>
              </a:spcBef>
            </a:pPr>
            <a:r>
              <a:rPr sz="1200" b="1" spc="-10" dirty="0">
                <a:latin typeface="Calibri"/>
                <a:cs typeface="Calibri"/>
              </a:rPr>
              <a:t>Roots</a:t>
            </a:r>
            <a:endParaRPr sz="1200">
              <a:latin typeface="Calibri"/>
              <a:cs typeface="Calibri"/>
            </a:endParaRPr>
          </a:p>
          <a:p>
            <a:pPr marL="276225" marR="1612265" indent="-172085">
              <a:lnSpc>
                <a:spcPct val="100000"/>
              </a:lnSpc>
              <a:buFont typeface="Arial"/>
              <a:buChar char="•"/>
              <a:tabLst>
                <a:tab pos="276860" algn="l"/>
              </a:tabLst>
            </a:pPr>
            <a:r>
              <a:rPr sz="1200" spc="-5" dirty="0">
                <a:latin typeface="Calibri"/>
                <a:cs typeface="Calibri"/>
              </a:rPr>
              <a:t>Plants absorb </a:t>
            </a:r>
            <a:r>
              <a:rPr sz="1200" b="1" spc="-5" dirty="0">
                <a:latin typeface="Calibri"/>
                <a:cs typeface="Calibri"/>
              </a:rPr>
              <a:t>all </a:t>
            </a:r>
            <a:r>
              <a:rPr sz="1200" dirty="0">
                <a:latin typeface="Calibri"/>
                <a:cs typeface="Calibri"/>
              </a:rPr>
              <a:t>their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roots </a:t>
            </a:r>
            <a:r>
              <a:rPr sz="1200" dirty="0">
                <a:latin typeface="Calibri"/>
                <a:cs typeface="Calibri"/>
              </a:rPr>
              <a:t>by  </a:t>
            </a:r>
            <a:r>
              <a:rPr sz="1200" spc="-5" dirty="0">
                <a:latin typeface="Calibri"/>
                <a:cs typeface="Calibri"/>
              </a:rPr>
              <a:t>osmosis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5" dirty="0">
                <a:latin typeface="Calibri"/>
                <a:cs typeface="Calibri"/>
              </a:rPr>
              <a:t>keep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dirty="0">
                <a:latin typeface="Calibri"/>
                <a:cs typeface="Calibri"/>
              </a:rPr>
              <a:t>moving </a:t>
            </a:r>
            <a:r>
              <a:rPr sz="1200" spc="-5" dirty="0">
                <a:latin typeface="Calibri"/>
                <a:cs typeface="Calibri"/>
              </a:rPr>
              <a:t>constantly  through </a:t>
            </a:r>
            <a:r>
              <a:rPr sz="1200" dirty="0">
                <a:latin typeface="Calibri"/>
                <a:cs typeface="Calibri"/>
              </a:rPr>
              <a:t>the plant by losing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vapour</a:t>
            </a:r>
            <a:r>
              <a:rPr sz="1200" spc="-1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from 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leaves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transpiration</a:t>
            </a:r>
            <a:endParaRPr sz="1200">
              <a:latin typeface="Calibri"/>
              <a:cs typeface="Calibri"/>
            </a:endParaRPr>
          </a:p>
          <a:p>
            <a:pPr marL="276225" indent="-172085">
              <a:lnSpc>
                <a:spcPct val="100000"/>
              </a:lnSpc>
              <a:buFont typeface="Arial"/>
              <a:buChar char="•"/>
              <a:tabLst>
                <a:tab pos="276860" algn="l"/>
              </a:tabLst>
            </a:pPr>
            <a:r>
              <a:rPr sz="1200" spc="-10" dirty="0">
                <a:latin typeface="Calibri"/>
                <a:cs typeface="Calibri"/>
              </a:rPr>
              <a:t>Root </a:t>
            </a:r>
            <a:r>
              <a:rPr sz="1200" dirty="0">
                <a:latin typeface="Calibri"/>
                <a:cs typeface="Calibri"/>
              </a:rPr>
              <a:t>hair cells </a:t>
            </a:r>
            <a:r>
              <a:rPr sz="1200" spc="-5" dirty="0">
                <a:latin typeface="Calibri"/>
                <a:cs typeface="Calibri"/>
              </a:rPr>
              <a:t>increase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surface area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</a:t>
            </a:r>
            <a:endParaRPr sz="120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absorption of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water.</a:t>
            </a:r>
            <a:endParaRPr sz="1200">
              <a:latin typeface="Calibri"/>
              <a:cs typeface="Calibri"/>
            </a:endParaRPr>
          </a:p>
          <a:p>
            <a:pPr marL="276225" marR="1637030" indent="-172085">
              <a:lnSpc>
                <a:spcPct val="100000"/>
              </a:lnSpc>
              <a:buFont typeface="Arial"/>
              <a:buChar char="•"/>
              <a:tabLst>
                <a:tab pos="276860" algn="l"/>
              </a:tabLst>
            </a:pPr>
            <a:r>
              <a:rPr sz="1200" spc="-10" dirty="0">
                <a:latin typeface="Calibri"/>
                <a:cs typeface="Calibri"/>
              </a:rPr>
              <a:t>Root </a:t>
            </a:r>
            <a:r>
              <a:rPr sz="1200" dirty="0">
                <a:latin typeface="Calibri"/>
                <a:cs typeface="Calibri"/>
              </a:rPr>
              <a:t>hair cells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a thin cell </a:t>
            </a:r>
            <a:r>
              <a:rPr sz="1200" spc="-5" dirty="0">
                <a:latin typeface="Calibri"/>
                <a:cs typeface="Calibri"/>
              </a:rPr>
              <a:t>wall to </a:t>
            </a:r>
            <a:r>
              <a:rPr sz="1200" dirty="0">
                <a:latin typeface="Calibri"/>
                <a:cs typeface="Calibri"/>
              </a:rPr>
              <a:t>allow </a:t>
            </a:r>
            <a:r>
              <a:rPr sz="1200" spc="-10" dirty="0">
                <a:latin typeface="Calibri"/>
                <a:cs typeface="Calibri"/>
              </a:rPr>
              <a:t>wate 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pass </a:t>
            </a:r>
            <a:r>
              <a:rPr sz="1200" spc="-5" dirty="0">
                <a:latin typeface="Calibri"/>
                <a:cs typeface="Calibri"/>
              </a:rPr>
              <a:t>through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osmosis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easily</a:t>
            </a:r>
            <a:endParaRPr sz="1200">
              <a:latin typeface="Calibri"/>
              <a:cs typeface="Calibri"/>
            </a:endParaRPr>
          </a:p>
          <a:p>
            <a:pPr marL="276225" marR="1636395" indent="-172085">
              <a:lnSpc>
                <a:spcPct val="100000"/>
              </a:lnSpc>
              <a:buFont typeface="Arial"/>
              <a:buChar char="•"/>
              <a:tabLst>
                <a:tab pos="276860" algn="l"/>
              </a:tabLst>
            </a:pPr>
            <a:r>
              <a:rPr sz="1200" spc="-10" dirty="0">
                <a:latin typeface="Calibri"/>
                <a:cs typeface="Calibri"/>
              </a:rPr>
              <a:t>Root </a:t>
            </a:r>
            <a:r>
              <a:rPr sz="1200" dirty="0">
                <a:latin typeface="Calibri"/>
                <a:cs typeface="Calibri"/>
              </a:rPr>
              <a:t>hair cells don’t </a:t>
            </a:r>
            <a:r>
              <a:rPr sz="1200" spc="-5" dirty="0">
                <a:latin typeface="Calibri"/>
                <a:cs typeface="Calibri"/>
              </a:rPr>
              <a:t>contain chloroplasts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they  are </a:t>
            </a:r>
            <a:r>
              <a:rPr sz="1200" dirty="0">
                <a:latin typeface="Calibri"/>
                <a:cs typeface="Calibri"/>
              </a:rPr>
              <a:t>not </a:t>
            </a:r>
            <a:r>
              <a:rPr sz="1200" spc="-5" dirty="0">
                <a:latin typeface="Calibri"/>
                <a:cs typeface="Calibri"/>
              </a:rPr>
              <a:t>performing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photosynthesis</a:t>
            </a:r>
            <a:endParaRPr sz="1200">
              <a:latin typeface="Calibri"/>
              <a:cs typeface="Calibri"/>
            </a:endParaRPr>
          </a:p>
          <a:p>
            <a:pPr marL="276225" marR="1690370" indent="-172085">
              <a:lnSpc>
                <a:spcPct val="100000"/>
              </a:lnSpc>
              <a:buFont typeface="Arial"/>
              <a:buChar char="•"/>
              <a:tabLst>
                <a:tab pos="276860" algn="l"/>
              </a:tabLst>
            </a:pPr>
            <a:r>
              <a:rPr sz="1200" spc="-10" dirty="0">
                <a:latin typeface="Calibri"/>
                <a:cs typeface="Calibri"/>
              </a:rPr>
              <a:t>Root </a:t>
            </a:r>
            <a:r>
              <a:rPr sz="1200" dirty="0">
                <a:latin typeface="Calibri"/>
                <a:cs typeface="Calibri"/>
              </a:rPr>
              <a:t>hair cells absorb </a:t>
            </a:r>
            <a:r>
              <a:rPr sz="1200" spc="-5" dirty="0">
                <a:latin typeface="Calibri"/>
                <a:cs typeface="Calibri"/>
              </a:rPr>
              <a:t>minerals through active  transport.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requires </a:t>
            </a:r>
            <a:r>
              <a:rPr sz="1200" dirty="0">
                <a:latin typeface="Calibri"/>
                <a:cs typeface="Calibri"/>
              </a:rPr>
              <a:t>an input of </a:t>
            </a:r>
            <a:r>
              <a:rPr sz="1200" spc="-5" dirty="0">
                <a:latin typeface="Calibri"/>
                <a:cs typeface="Calibri"/>
              </a:rPr>
              <a:t>energy</a:t>
            </a:r>
            <a:r>
              <a:rPr sz="1200" spc="-1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from 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cell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42203" y="3020567"/>
            <a:ext cx="3304032" cy="1738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8332" y="1679448"/>
            <a:ext cx="1520952" cy="1481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183885" y="123952"/>
          <a:ext cx="3808729" cy="257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Osmosis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111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Movement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water from a high concentration to  a low concentration through a partially permeable  membrane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Diffusion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60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Movement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particles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 high concentration  to a low concentration until they are evenly  spread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out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2075" marR="4241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Active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940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Movement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particles against a concentration  gradient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Transpiration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958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process by which plants lose water, as vapour,  from their leaves through the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stomata.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Chlorophyll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Green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pigment in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leaves,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needed</a:t>
                      </a:r>
                      <a:r>
                        <a:rPr sz="10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for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photosynthesis, kept inside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chloroplast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15062" y="122681"/>
            <a:ext cx="4919980" cy="563616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lang="en-GB" sz="1600" b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</a:t>
            </a:r>
            <a:r>
              <a:rPr sz="1600" b="1" u="sng" spc="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Biology Knowledge </a:t>
            </a:r>
            <a:r>
              <a:rPr sz="1600" b="1" u="sng" spc="-7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6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9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600" b="1" u="heavy" spc="-5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Plants </a:t>
            </a:r>
            <a:r>
              <a:rPr sz="1600" b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</a:t>
            </a:r>
            <a:r>
              <a:rPr sz="1600" b="1" u="heavy" spc="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photosynthesis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88279" y="4971288"/>
            <a:ext cx="2066544" cy="1670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91505" y="2878073"/>
            <a:ext cx="3808729" cy="391541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2329815" marR="21082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Leaves can </a:t>
            </a:r>
            <a:r>
              <a:rPr sz="1100" spc="-5" dirty="0">
                <a:latin typeface="Calibri"/>
                <a:cs typeface="Calibri"/>
              </a:rPr>
              <a:t>be </a:t>
            </a:r>
            <a:r>
              <a:rPr sz="1100" dirty="0">
                <a:latin typeface="Calibri"/>
                <a:cs typeface="Calibri"/>
              </a:rPr>
              <a:t>tested  </a:t>
            </a:r>
            <a:r>
              <a:rPr sz="1100" spc="-5" dirty="0">
                <a:latin typeface="Calibri"/>
                <a:cs typeface="Calibri"/>
              </a:rPr>
              <a:t>for starch using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iodine 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leaf is boiled to  break open cells and  then boiled in</a:t>
            </a:r>
            <a:r>
              <a:rPr sz="1100" spc="-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ethanol  to remove the  chlorophyll before  </a:t>
            </a:r>
            <a:r>
              <a:rPr sz="1100" spc="-5" dirty="0">
                <a:latin typeface="Calibri"/>
                <a:cs typeface="Calibri"/>
              </a:rPr>
              <a:t>testing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iodine.</a:t>
            </a:r>
            <a:endParaRPr sz="1100">
              <a:latin typeface="Calibri"/>
              <a:cs typeface="Calibri"/>
            </a:endParaRPr>
          </a:p>
          <a:p>
            <a:pPr marL="2329815" marR="177165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Blue/black is a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positive  </a:t>
            </a:r>
            <a:r>
              <a:rPr sz="1100" dirty="0">
                <a:latin typeface="Calibri"/>
                <a:cs typeface="Calibri"/>
              </a:rPr>
              <a:t>result.</a:t>
            </a:r>
            <a:endParaRPr sz="1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1139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6141" y="3789426"/>
            <a:ext cx="4093845" cy="2931160"/>
          </a:xfrm>
          <a:custGeom>
            <a:avLst/>
            <a:gdLst/>
            <a:ahLst/>
            <a:cxnLst/>
            <a:rect l="l" t="t" r="r" b="b"/>
            <a:pathLst>
              <a:path w="4093845" h="2931159">
                <a:moveTo>
                  <a:pt x="0" y="2930652"/>
                </a:moveTo>
                <a:lnTo>
                  <a:pt x="4093464" y="2930652"/>
                </a:lnTo>
                <a:lnTo>
                  <a:pt x="4093464" y="0"/>
                </a:lnTo>
                <a:lnTo>
                  <a:pt x="0" y="0"/>
                </a:lnTo>
                <a:lnTo>
                  <a:pt x="0" y="2930652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062" y="837438"/>
            <a:ext cx="4716780" cy="316865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390"/>
              </a:spcBef>
            </a:pPr>
            <a:r>
              <a:rPr sz="1200" b="1" spc="-10" dirty="0">
                <a:latin typeface="Calibri"/>
                <a:cs typeface="Calibri"/>
              </a:rPr>
              <a:t>Leaf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adaptations</a:t>
            </a:r>
            <a:endParaRPr sz="1200">
              <a:latin typeface="Calibri"/>
              <a:cs typeface="Calibri"/>
            </a:endParaRPr>
          </a:p>
          <a:p>
            <a:pPr marL="249554" indent="-172085">
              <a:lnSpc>
                <a:spcPct val="100000"/>
              </a:lnSpc>
              <a:buFont typeface="Arial"/>
              <a:buChar char="•"/>
              <a:tabLst>
                <a:tab pos="250190" algn="l"/>
              </a:tabLst>
            </a:pPr>
            <a:r>
              <a:rPr sz="1200" spc="-10" dirty="0">
                <a:latin typeface="Calibri"/>
                <a:cs typeface="Calibri"/>
              </a:rPr>
              <a:t>Large </a:t>
            </a:r>
            <a:r>
              <a:rPr sz="1200" b="1" spc="-5" dirty="0">
                <a:latin typeface="Calibri"/>
                <a:cs typeface="Calibri"/>
              </a:rPr>
              <a:t>surface area </a:t>
            </a:r>
            <a:r>
              <a:rPr sz="1200" spc="-5" dirty="0">
                <a:latin typeface="Calibri"/>
                <a:cs typeface="Calibri"/>
              </a:rPr>
              <a:t>to absorb </a:t>
            </a:r>
            <a:r>
              <a:rPr sz="1200" dirty="0">
                <a:latin typeface="Calibri"/>
                <a:cs typeface="Calibri"/>
              </a:rPr>
              <a:t>lots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light</a:t>
            </a:r>
            <a:endParaRPr sz="1200">
              <a:latin typeface="Calibri"/>
              <a:cs typeface="Calibri"/>
            </a:endParaRPr>
          </a:p>
          <a:p>
            <a:pPr marL="249554" indent="-172085">
              <a:lnSpc>
                <a:spcPct val="100000"/>
              </a:lnSpc>
              <a:buFont typeface="Arial"/>
              <a:buChar char="•"/>
              <a:tabLst>
                <a:tab pos="250190" algn="l"/>
              </a:tabLst>
            </a:pPr>
            <a:r>
              <a:rPr sz="1200" dirty="0">
                <a:latin typeface="Calibri"/>
                <a:cs typeface="Calibri"/>
              </a:rPr>
              <a:t>The upper </a:t>
            </a:r>
            <a:r>
              <a:rPr sz="1200" spc="-10" dirty="0">
                <a:latin typeface="Calibri"/>
                <a:cs typeface="Calibri"/>
              </a:rPr>
              <a:t>layer </a:t>
            </a:r>
            <a:r>
              <a:rPr sz="1200" dirty="0">
                <a:latin typeface="Calibri"/>
                <a:cs typeface="Calibri"/>
              </a:rPr>
              <a:t>has a </a:t>
            </a:r>
            <a:r>
              <a:rPr sz="1200" b="1" spc="-10" dirty="0">
                <a:latin typeface="Calibri"/>
                <a:cs typeface="Calibri"/>
              </a:rPr>
              <a:t>waxy </a:t>
            </a:r>
            <a:r>
              <a:rPr sz="1200" b="1" spc="-5" dirty="0">
                <a:latin typeface="Calibri"/>
                <a:cs typeface="Calibri"/>
              </a:rPr>
              <a:t>coating </a:t>
            </a:r>
            <a:r>
              <a:rPr sz="1200" spc="-5" dirty="0">
                <a:latin typeface="Calibri"/>
                <a:cs typeface="Calibri"/>
              </a:rPr>
              <a:t>to prevent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dirty="0">
                <a:latin typeface="Calibri"/>
                <a:cs typeface="Calibri"/>
              </a:rPr>
              <a:t>loss and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damage</a:t>
            </a:r>
            <a:endParaRPr sz="1200">
              <a:latin typeface="Calibri"/>
              <a:cs typeface="Calibri"/>
            </a:endParaRPr>
          </a:p>
          <a:p>
            <a:pPr marL="249554" indent="-172085">
              <a:lnSpc>
                <a:spcPct val="100000"/>
              </a:lnSpc>
              <a:buFont typeface="Arial"/>
              <a:buChar char="•"/>
              <a:tabLst>
                <a:tab pos="25019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palisade cells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spc="-10" dirty="0">
                <a:latin typeface="Calibri"/>
                <a:cs typeface="Calibri"/>
              </a:rPr>
              <a:t>towards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top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leaf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which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contain</a:t>
            </a:r>
            <a:endParaRPr sz="12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lots </a:t>
            </a:r>
            <a:r>
              <a:rPr sz="1200" spc="-5" dirty="0">
                <a:latin typeface="Calibri"/>
                <a:cs typeface="Calibri"/>
              </a:rPr>
              <a:t>of chloroplasts. They are </a:t>
            </a:r>
            <a:r>
              <a:rPr sz="1200" dirty="0">
                <a:latin typeface="Calibri"/>
                <a:cs typeface="Calibri"/>
              </a:rPr>
              <a:t>long &amp; thin </a:t>
            </a:r>
            <a:r>
              <a:rPr sz="1200" spc="-5" dirty="0">
                <a:latin typeface="Calibri"/>
                <a:cs typeface="Calibri"/>
              </a:rPr>
              <a:t>to use </a:t>
            </a:r>
            <a:r>
              <a:rPr sz="1200" dirty="0">
                <a:latin typeface="Calibri"/>
                <a:cs typeface="Calibri"/>
              </a:rPr>
              <a:t>all the </a:t>
            </a:r>
            <a:r>
              <a:rPr sz="1200" spc="-5" dirty="0">
                <a:latin typeface="Calibri"/>
                <a:cs typeface="Calibri"/>
              </a:rPr>
              <a:t>light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up.</a:t>
            </a:r>
            <a:endParaRPr sz="1200">
              <a:latin typeface="Calibri"/>
              <a:cs typeface="Calibri"/>
            </a:endParaRPr>
          </a:p>
          <a:p>
            <a:pPr marL="249554" marR="176530" indent="-172085">
              <a:lnSpc>
                <a:spcPct val="100000"/>
              </a:lnSpc>
              <a:buFont typeface="Arial"/>
              <a:buChar char="•"/>
              <a:tabLst>
                <a:tab pos="250190" algn="l"/>
              </a:tabLst>
            </a:pPr>
            <a:r>
              <a:rPr sz="1200" spc="-5" dirty="0">
                <a:latin typeface="Calibri"/>
                <a:cs typeface="Calibri"/>
              </a:rPr>
              <a:t>There are small holes on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bottom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leaf called </a:t>
            </a:r>
            <a:r>
              <a:rPr sz="1200" b="1" spc="-10" dirty="0">
                <a:latin typeface="Calibri"/>
                <a:cs typeface="Calibri"/>
              </a:rPr>
              <a:t>stomata</a:t>
            </a:r>
            <a:r>
              <a:rPr sz="1200" spc="-10" dirty="0">
                <a:latin typeface="Calibri"/>
                <a:cs typeface="Calibri"/>
              </a:rPr>
              <a:t>, </a:t>
            </a:r>
            <a:r>
              <a:rPr sz="1200" dirty="0">
                <a:latin typeface="Calibri"/>
                <a:cs typeface="Calibri"/>
              </a:rPr>
              <a:t>these  allow </a:t>
            </a:r>
            <a:r>
              <a:rPr sz="1200" spc="-5" dirty="0">
                <a:latin typeface="Calibri"/>
                <a:cs typeface="Calibri"/>
              </a:rPr>
              <a:t>carbon dioxide into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leaf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5" dirty="0">
                <a:latin typeface="Calibri"/>
                <a:cs typeface="Calibri"/>
              </a:rPr>
              <a:t>oxygen </a:t>
            </a:r>
            <a:r>
              <a:rPr sz="1200" dirty="0">
                <a:latin typeface="Calibri"/>
                <a:cs typeface="Calibri"/>
              </a:rPr>
              <a:t>out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leaf</a:t>
            </a:r>
            <a:endParaRPr sz="1200">
              <a:latin typeface="Calibri"/>
              <a:cs typeface="Calibri"/>
            </a:endParaRPr>
          </a:p>
          <a:p>
            <a:pPr marL="249554" indent="-172085">
              <a:lnSpc>
                <a:spcPct val="100000"/>
              </a:lnSpc>
              <a:buFont typeface="Arial"/>
              <a:buChar char="•"/>
              <a:tabLst>
                <a:tab pos="25019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stomata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opened and </a:t>
            </a:r>
            <a:r>
              <a:rPr sz="1200" spc="-5" dirty="0">
                <a:latin typeface="Calibri"/>
                <a:cs typeface="Calibri"/>
              </a:rPr>
              <a:t>closed </a:t>
            </a:r>
            <a:r>
              <a:rPr sz="1200" dirty="0">
                <a:latin typeface="Calibri"/>
                <a:cs typeface="Calibri"/>
              </a:rPr>
              <a:t>by the </a:t>
            </a:r>
            <a:r>
              <a:rPr sz="1200" b="1" spc="-5" dirty="0">
                <a:latin typeface="Calibri"/>
                <a:cs typeface="Calibri"/>
              </a:rPr>
              <a:t>guard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cells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3711" y="2488120"/>
            <a:ext cx="2001854" cy="1423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39665" y="115696"/>
          <a:ext cx="4093845" cy="3513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Epidermis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Type of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plant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tissue that covers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surface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a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plant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2075" marR="3282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Palisade  me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ophyll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Tissue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 the leaf where photosynthesis takes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place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2075" marR="3282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Spongy  me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ophyll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505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Tissue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 the leaf with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air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spaces between cells –  specialised for gas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exchange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Xylem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000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Narrow tubes in the roots, stem and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leaves,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which  transport water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mineral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ions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up the plant from the  roots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Phloem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238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Living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vessel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that carries food from the leaves to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rest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the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plant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Guard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cell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086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In pairs, guard cells form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stomata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on leaves – the  holes through which gases are exchanged.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They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can  open and close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stomata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as required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plant.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Transpiration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536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process by which plants lose water, as vapour, from  their leaves through the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stomata.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44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Stomata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Pores on the underside of leaves. Open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close.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02870" y="4069841"/>
            <a:ext cx="4729480" cy="2650490"/>
          </a:xfrm>
          <a:custGeom>
            <a:avLst/>
            <a:gdLst/>
            <a:ahLst/>
            <a:cxnLst/>
            <a:rect l="l" t="t" r="r" b="b"/>
            <a:pathLst>
              <a:path w="4729480" h="2650490">
                <a:moveTo>
                  <a:pt x="0" y="2650236"/>
                </a:moveTo>
                <a:lnTo>
                  <a:pt x="4728972" y="2650236"/>
                </a:lnTo>
                <a:lnTo>
                  <a:pt x="4728972" y="0"/>
                </a:lnTo>
                <a:lnTo>
                  <a:pt x="0" y="0"/>
                </a:lnTo>
                <a:lnTo>
                  <a:pt x="0" y="2650236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2938" y="4093209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Stomata, </a:t>
            </a:r>
            <a:r>
              <a:rPr sz="1200" b="1" spc="-5" dirty="0">
                <a:latin typeface="Calibri"/>
                <a:cs typeface="Calibri"/>
              </a:rPr>
              <a:t>guard cells and transpiration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938" y="4458970"/>
            <a:ext cx="3560445" cy="187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17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100" spc="-5" dirty="0">
                <a:latin typeface="Calibri"/>
                <a:cs typeface="Calibri"/>
              </a:rPr>
              <a:t>Stomata </a:t>
            </a:r>
            <a:r>
              <a:rPr sz="1100" dirty="0">
                <a:latin typeface="Calibri"/>
                <a:cs typeface="Calibri"/>
              </a:rPr>
              <a:t>allow the gases of </a:t>
            </a:r>
            <a:r>
              <a:rPr sz="1100" spc="-5" dirty="0">
                <a:latin typeface="Calibri"/>
                <a:cs typeface="Calibri"/>
              </a:rPr>
              <a:t>photosynthesis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enter  or leave the leaf. They need to be open to allow  </a:t>
            </a:r>
            <a:r>
              <a:rPr sz="1100" spc="-5" dirty="0">
                <a:latin typeface="Calibri"/>
                <a:cs typeface="Calibri"/>
              </a:rPr>
              <a:t>photosynthesis </a:t>
            </a:r>
            <a:r>
              <a:rPr sz="1100" dirty="0">
                <a:latin typeface="Calibri"/>
                <a:cs typeface="Calibri"/>
              </a:rPr>
              <a:t>to take place. </a:t>
            </a:r>
            <a:r>
              <a:rPr sz="1100" spc="-5" dirty="0">
                <a:latin typeface="Calibri"/>
                <a:cs typeface="Calibri"/>
              </a:rPr>
              <a:t>They </a:t>
            </a:r>
            <a:r>
              <a:rPr sz="1100" dirty="0">
                <a:latin typeface="Calibri"/>
                <a:cs typeface="Calibri"/>
              </a:rPr>
              <a:t>also allow water to  leave through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transpiration</a:t>
            </a:r>
            <a:endParaRPr sz="1100">
              <a:latin typeface="Calibri"/>
              <a:cs typeface="Calibri"/>
            </a:endParaRPr>
          </a:p>
          <a:p>
            <a:pPr marR="37084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42900" algn="l"/>
              </a:tabLst>
            </a:pPr>
            <a:r>
              <a:rPr sz="1100" spc="-5" dirty="0">
                <a:latin typeface="Calibri"/>
                <a:cs typeface="Calibri"/>
              </a:rPr>
              <a:t>Transpiration </a:t>
            </a:r>
            <a:r>
              <a:rPr sz="1100" dirty="0">
                <a:latin typeface="Calibri"/>
                <a:cs typeface="Calibri"/>
              </a:rPr>
              <a:t>is the upward </a:t>
            </a:r>
            <a:r>
              <a:rPr sz="1100" spc="-5" dirty="0">
                <a:latin typeface="Calibri"/>
                <a:cs typeface="Calibri"/>
              </a:rPr>
              <a:t>flow </a:t>
            </a:r>
            <a:r>
              <a:rPr sz="1100" dirty="0">
                <a:latin typeface="Calibri"/>
                <a:cs typeface="Calibri"/>
              </a:rPr>
              <a:t>of water </a:t>
            </a:r>
            <a:r>
              <a:rPr sz="1100" spc="-5" dirty="0">
                <a:latin typeface="Calibri"/>
                <a:cs typeface="Calibri"/>
              </a:rPr>
              <a:t>up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from 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roots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leaf. It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causes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more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be  </a:t>
            </a:r>
            <a:r>
              <a:rPr sz="1100" dirty="0">
                <a:latin typeface="Calibri"/>
                <a:cs typeface="Calibri"/>
              </a:rPr>
              <a:t>drawn </a:t>
            </a:r>
            <a:r>
              <a:rPr sz="1100" spc="-5" dirty="0">
                <a:latin typeface="Calibri"/>
                <a:cs typeface="Calibri"/>
              </a:rPr>
              <a:t>up </a:t>
            </a:r>
            <a:r>
              <a:rPr sz="1100" dirty="0">
                <a:latin typeface="Calibri"/>
                <a:cs typeface="Calibri"/>
              </a:rPr>
              <a:t>from the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roots</a:t>
            </a:r>
            <a:endParaRPr sz="110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100" dirty="0">
                <a:latin typeface="Calibri"/>
                <a:cs typeface="Calibri"/>
              </a:rPr>
              <a:t>Guard cells control the opening and </a:t>
            </a:r>
            <a:r>
              <a:rPr sz="1100" spc="-5" dirty="0">
                <a:latin typeface="Calibri"/>
                <a:cs typeface="Calibri"/>
              </a:rPr>
              <a:t>closing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stomata.  </a:t>
            </a:r>
            <a:r>
              <a:rPr sz="1100" dirty="0">
                <a:latin typeface="Calibri"/>
                <a:cs typeface="Calibri"/>
              </a:rPr>
              <a:t>This is </a:t>
            </a:r>
            <a:r>
              <a:rPr sz="1100" spc="-5" dirty="0">
                <a:latin typeface="Calibri"/>
                <a:cs typeface="Calibri"/>
              </a:rPr>
              <a:t>useful </a:t>
            </a:r>
            <a:r>
              <a:rPr sz="1100" dirty="0">
                <a:latin typeface="Calibri"/>
                <a:cs typeface="Calibri"/>
              </a:rPr>
              <a:t>in dry </a:t>
            </a:r>
            <a:r>
              <a:rPr sz="1100" spc="-5" dirty="0">
                <a:latin typeface="Calibri"/>
                <a:cs typeface="Calibri"/>
              </a:rPr>
              <a:t>conditions, </a:t>
            </a:r>
            <a:r>
              <a:rPr sz="1100" dirty="0">
                <a:latin typeface="Calibri"/>
                <a:cs typeface="Calibri"/>
              </a:rPr>
              <a:t>because the </a:t>
            </a:r>
            <a:r>
              <a:rPr sz="1100" spc="-5" dirty="0">
                <a:latin typeface="Calibri"/>
                <a:cs typeface="Calibri"/>
              </a:rPr>
              <a:t>plant </a:t>
            </a:r>
            <a:r>
              <a:rPr sz="1100" dirty="0">
                <a:latin typeface="Calibri"/>
                <a:cs typeface="Calibri"/>
              </a:rPr>
              <a:t>can </a:t>
            </a:r>
            <a:r>
              <a:rPr sz="1100" spc="-5" dirty="0">
                <a:latin typeface="Calibri"/>
                <a:cs typeface="Calibri"/>
              </a:rPr>
              <a:t>conserve  </a:t>
            </a:r>
            <a:r>
              <a:rPr sz="1100" dirty="0">
                <a:latin typeface="Calibri"/>
                <a:cs typeface="Calibri"/>
              </a:rPr>
              <a:t>water </a:t>
            </a:r>
            <a:r>
              <a:rPr sz="1100" spc="-5" dirty="0">
                <a:latin typeface="Calibri"/>
                <a:cs typeface="Calibri"/>
              </a:rPr>
              <a:t>instead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losing </a:t>
            </a:r>
            <a:r>
              <a:rPr sz="1100" dirty="0">
                <a:latin typeface="Calibri"/>
                <a:cs typeface="Calibri"/>
              </a:rPr>
              <a:t>lots of it through</a:t>
            </a:r>
            <a:r>
              <a:rPr sz="1100" spc="-1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transpiration.</a:t>
            </a:r>
            <a:endParaRPr sz="11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100" dirty="0">
                <a:latin typeface="Calibri"/>
                <a:cs typeface="Calibri"/>
              </a:rPr>
              <a:t>Factors that </a:t>
            </a:r>
            <a:r>
              <a:rPr sz="1100" spc="-5" dirty="0">
                <a:latin typeface="Calibri"/>
                <a:cs typeface="Calibri"/>
              </a:rPr>
              <a:t>speed up transpiration </a:t>
            </a:r>
            <a:r>
              <a:rPr sz="1100" dirty="0">
                <a:latin typeface="Calibri"/>
                <a:cs typeface="Calibri"/>
              </a:rPr>
              <a:t>will also increase</a:t>
            </a:r>
            <a:r>
              <a:rPr sz="1100" spc="-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938" y="6303670"/>
            <a:ext cx="36144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rate of water uptake </a:t>
            </a: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dirty="0">
                <a:latin typeface="Calibri"/>
                <a:cs typeface="Calibri"/>
              </a:rPr>
              <a:t>the soil e.g </a:t>
            </a:r>
            <a:r>
              <a:rPr sz="1100" spc="-5" dirty="0">
                <a:latin typeface="Calibri"/>
                <a:cs typeface="Calibri"/>
              </a:rPr>
              <a:t>light, </a:t>
            </a:r>
            <a:r>
              <a:rPr sz="1100" dirty="0">
                <a:latin typeface="Calibri"/>
                <a:cs typeface="Calibri"/>
              </a:rPr>
              <a:t>temperature,</a:t>
            </a:r>
            <a:r>
              <a:rPr sz="1100" spc="-1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wind,  humidity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36264" y="2354579"/>
            <a:ext cx="1040891" cy="1620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34384" y="5599176"/>
            <a:ext cx="821911" cy="931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58540" y="4298447"/>
            <a:ext cx="1231391" cy="100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99101" y="4030471"/>
            <a:ext cx="174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Carbon </a:t>
            </a:r>
            <a:r>
              <a:rPr sz="1200" b="1" spc="-5" dirty="0">
                <a:latin typeface="Calibri"/>
                <a:cs typeface="Calibri"/>
              </a:rPr>
              <a:t>dioxide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oxygen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99101" y="4396232"/>
            <a:ext cx="2241550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109220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100" spc="-5" dirty="0">
                <a:latin typeface="Calibri"/>
                <a:cs typeface="Calibri"/>
              </a:rPr>
              <a:t>The balance </a:t>
            </a:r>
            <a:r>
              <a:rPr sz="1100" dirty="0">
                <a:latin typeface="Calibri"/>
                <a:cs typeface="Calibri"/>
              </a:rPr>
              <a:t>of oxygen and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carbon  </a:t>
            </a:r>
            <a:r>
              <a:rPr sz="1100" spc="-5" dirty="0">
                <a:latin typeface="Calibri"/>
                <a:cs typeface="Calibri"/>
              </a:rPr>
              <a:t>dioxide </a:t>
            </a:r>
            <a:r>
              <a:rPr sz="1100" dirty="0">
                <a:latin typeface="Calibri"/>
                <a:cs typeface="Calibri"/>
              </a:rPr>
              <a:t>in the atmosphere is  maintained through respiration in  </a:t>
            </a:r>
            <a:r>
              <a:rPr sz="1100" spc="-5" dirty="0">
                <a:latin typeface="Calibri"/>
                <a:cs typeface="Calibri"/>
              </a:rPr>
              <a:t>plants </a:t>
            </a:r>
            <a:r>
              <a:rPr sz="1100" dirty="0">
                <a:latin typeface="Calibri"/>
                <a:cs typeface="Calibri"/>
              </a:rPr>
              <a:t>and animals and </a:t>
            </a:r>
            <a:r>
              <a:rPr sz="1100" spc="-5" dirty="0">
                <a:latin typeface="Calibri"/>
                <a:cs typeface="Calibri"/>
              </a:rPr>
              <a:t>by  photosynthesis </a:t>
            </a:r>
            <a:r>
              <a:rPr sz="1100" dirty="0">
                <a:latin typeface="Calibri"/>
                <a:cs typeface="Calibri"/>
              </a:rPr>
              <a:t>in </a:t>
            </a:r>
            <a:r>
              <a:rPr sz="1100" spc="-5" dirty="0">
                <a:latin typeface="Calibri"/>
                <a:cs typeface="Calibri"/>
              </a:rPr>
              <a:t>plants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84785" marR="5080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Calibri"/>
                <a:cs typeface="Calibri"/>
              </a:rPr>
              <a:t>Plants </a:t>
            </a:r>
            <a:r>
              <a:rPr sz="1100" spc="-5" dirty="0">
                <a:latin typeface="Calibri"/>
                <a:cs typeface="Calibri"/>
              </a:rPr>
              <a:t>produce </a:t>
            </a:r>
            <a:r>
              <a:rPr sz="1100" dirty="0">
                <a:latin typeface="Calibri"/>
                <a:cs typeface="Calibri"/>
              </a:rPr>
              <a:t>oxygen </a:t>
            </a:r>
            <a:r>
              <a:rPr sz="1100" spc="-5" dirty="0">
                <a:latin typeface="Calibri"/>
                <a:cs typeface="Calibri"/>
              </a:rPr>
              <a:t>during  </a:t>
            </a:r>
            <a:r>
              <a:rPr sz="1100" dirty="0">
                <a:latin typeface="Calibri"/>
                <a:cs typeface="Calibri"/>
              </a:rPr>
              <a:t>respiration. </a:t>
            </a:r>
            <a:r>
              <a:rPr sz="1100" spc="-5" dirty="0">
                <a:latin typeface="Calibri"/>
                <a:cs typeface="Calibri"/>
              </a:rPr>
              <a:t>They produce </a:t>
            </a:r>
            <a:r>
              <a:rPr sz="1100" dirty="0">
                <a:latin typeface="Calibri"/>
                <a:cs typeface="Calibri"/>
              </a:rPr>
              <a:t>much  more oxygen </a:t>
            </a:r>
            <a:r>
              <a:rPr sz="1100" spc="-5" dirty="0">
                <a:latin typeface="Calibri"/>
                <a:cs typeface="Calibri"/>
              </a:rPr>
              <a:t>during photosynthesis  </a:t>
            </a:r>
            <a:r>
              <a:rPr sz="1100" dirty="0">
                <a:latin typeface="Calibri"/>
                <a:cs typeface="Calibri"/>
              </a:rPr>
              <a:t>than they consume in </a:t>
            </a:r>
            <a:r>
              <a:rPr sz="1100" spc="-5" dirty="0">
                <a:latin typeface="Calibri"/>
                <a:cs typeface="Calibri"/>
              </a:rPr>
              <a:t>respiration,  </a:t>
            </a:r>
            <a:r>
              <a:rPr sz="1100" dirty="0">
                <a:latin typeface="Calibri"/>
                <a:cs typeface="Calibri"/>
              </a:rPr>
              <a:t>this is how the oxygen </a:t>
            </a:r>
            <a:r>
              <a:rPr sz="1100" spc="-5" dirty="0">
                <a:latin typeface="Calibri"/>
                <a:cs typeface="Calibri"/>
              </a:rPr>
              <a:t>consumed</a:t>
            </a:r>
            <a:r>
              <a:rPr sz="1100" spc="-16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by  plants </a:t>
            </a:r>
            <a:r>
              <a:rPr sz="1100" dirty="0">
                <a:latin typeface="Calibri"/>
                <a:cs typeface="Calibri"/>
              </a:rPr>
              <a:t>and animals is </a:t>
            </a:r>
            <a:r>
              <a:rPr sz="1100" spc="-5" dirty="0">
                <a:latin typeface="Calibri"/>
                <a:cs typeface="Calibri"/>
              </a:rPr>
              <a:t>replenished </a:t>
            </a:r>
            <a:r>
              <a:rPr sz="1100" dirty="0">
                <a:latin typeface="Calibri"/>
                <a:cs typeface="Calibri"/>
              </a:rPr>
              <a:t>in  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air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62443" y="4069079"/>
            <a:ext cx="1568196" cy="1200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75956" y="5391150"/>
            <a:ext cx="172720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Calibri"/>
                <a:cs typeface="Calibri"/>
              </a:rPr>
              <a:t>Recently the </a:t>
            </a:r>
            <a:r>
              <a:rPr sz="1100" spc="-5" dirty="0">
                <a:latin typeface="Calibri"/>
                <a:cs typeface="Calibri"/>
              </a:rPr>
              <a:t>balance </a:t>
            </a:r>
            <a:r>
              <a:rPr sz="1100" dirty="0">
                <a:latin typeface="Calibri"/>
                <a:cs typeface="Calibri"/>
              </a:rPr>
              <a:t>of  oxygen &amp; CO2 </a:t>
            </a:r>
            <a:r>
              <a:rPr sz="1100" spc="-5" dirty="0">
                <a:latin typeface="Calibri"/>
                <a:cs typeface="Calibri"/>
              </a:rPr>
              <a:t>has </a:t>
            </a:r>
            <a:r>
              <a:rPr sz="1100" dirty="0">
                <a:latin typeface="Calibri"/>
                <a:cs typeface="Calibri"/>
              </a:rPr>
              <a:t>been  </a:t>
            </a:r>
            <a:r>
              <a:rPr sz="1100" spc="-5" dirty="0">
                <a:latin typeface="Calibri"/>
                <a:cs typeface="Calibri"/>
              </a:rPr>
              <a:t>upset, CO2 </a:t>
            </a:r>
            <a:r>
              <a:rPr sz="1100" dirty="0">
                <a:latin typeface="Calibri"/>
                <a:cs typeface="Calibri"/>
              </a:rPr>
              <a:t>levels are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rising  due </a:t>
            </a:r>
            <a:r>
              <a:rPr sz="1100" dirty="0">
                <a:latin typeface="Calibri"/>
                <a:cs typeface="Calibri"/>
              </a:rPr>
              <a:t>to deforestation &amp;  </a:t>
            </a:r>
            <a:r>
              <a:rPr sz="1100" spc="-5" dirty="0">
                <a:latin typeface="Calibri"/>
                <a:cs typeface="Calibri"/>
              </a:rPr>
              <a:t>burning fossil fuels leading  </a:t>
            </a:r>
            <a:r>
              <a:rPr sz="1100" dirty="0">
                <a:latin typeface="Calibri"/>
                <a:cs typeface="Calibri"/>
              </a:rPr>
              <a:t>to global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warming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5062" y="122681"/>
            <a:ext cx="4716780" cy="563616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</a:pP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</a:t>
            </a:r>
            <a:r>
              <a:rPr lang="en-GB" sz="1600" b="1" u="sng" spc="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</a:t>
            </a:r>
            <a:r>
              <a:rPr sz="1600" b="1" u="sng" spc="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Biology Knowledge </a:t>
            </a:r>
            <a:r>
              <a:rPr sz="1600" b="1" u="sng" spc="-7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6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9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600" b="1" u="heavy" spc="-5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Plants </a:t>
            </a:r>
            <a:r>
              <a:rPr sz="1600" b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</a:t>
            </a:r>
            <a:r>
              <a:rPr sz="1600" b="1" u="heavy" spc="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photosynthesis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0359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291636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667000"/>
            <a:ext cx="6986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Year </a:t>
            </a:r>
            <a:r>
              <a:rPr lang="en-GB" sz="4000" dirty="0" smtClean="0"/>
              <a:t>8 </a:t>
            </a:r>
            <a:r>
              <a:rPr lang="en-GB" sz="4000" dirty="0" smtClean="0"/>
              <a:t>Knowledge </a:t>
            </a:r>
            <a:r>
              <a:rPr lang="en-GB" sz="4000" dirty="0" smtClean="0"/>
              <a:t>Organisers</a:t>
            </a:r>
          </a:p>
          <a:p>
            <a:pPr algn="ctr"/>
            <a:r>
              <a:rPr lang="en-GB" sz="4000" dirty="0" smtClean="0"/>
              <a:t>Summer Term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4165069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34" y="168402"/>
            <a:ext cx="4785360" cy="580287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90170" marR="923290">
              <a:lnSpc>
                <a:spcPct val="100000"/>
              </a:lnSpc>
              <a:spcBef>
                <a:spcPts val="685"/>
              </a:spcBef>
            </a:pPr>
            <a:r>
              <a:rPr lang="en-GB" spc="-80" dirty="0" smtClean="0"/>
              <a:t>Year 8 </a:t>
            </a:r>
            <a:r>
              <a:rPr spc="-80" dirty="0" smtClean="0"/>
              <a:t>Chemistry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-105" dirty="0" smtClean="0"/>
              <a:t>The </a:t>
            </a:r>
            <a:r>
              <a:rPr spc="-70" dirty="0"/>
              <a:t>Periodic </a:t>
            </a:r>
            <a:r>
              <a:rPr spc="-50" dirty="0"/>
              <a:t>Table </a:t>
            </a:r>
            <a:r>
              <a:rPr spc="-25" dirty="0"/>
              <a:t>and</a:t>
            </a:r>
            <a:r>
              <a:rPr spc="260" dirty="0"/>
              <a:t> </a:t>
            </a:r>
            <a:r>
              <a:rPr spc="-40" dirty="0"/>
              <a:t>Reactivity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96815" y="161925"/>
          <a:ext cx="4015104" cy="1080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37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Definitions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Metal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An element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forms 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positive</a:t>
                      </a:r>
                      <a:r>
                        <a:rPr sz="105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27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Non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Metal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An element which forms 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negative</a:t>
                      </a:r>
                      <a:r>
                        <a:rPr sz="105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3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Reactivity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Series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 table which ranks metals on relative</a:t>
                      </a:r>
                      <a:r>
                        <a:rPr sz="105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reactivity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5062" y="979169"/>
            <a:ext cx="4780915" cy="2862580"/>
          </a:xfrm>
          <a:prstGeom prst="rect">
            <a:avLst/>
          </a:prstGeom>
          <a:ln w="28955">
            <a:solidFill>
              <a:srgbClr val="C0504D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170">
              <a:lnSpc>
                <a:spcPts val="1415"/>
              </a:lnSpc>
              <a:spcBef>
                <a:spcPts val="330"/>
              </a:spcBef>
            </a:pPr>
            <a:r>
              <a:rPr sz="1200" b="1" spc="-45" dirty="0">
                <a:latin typeface="Arial"/>
                <a:cs typeface="Arial"/>
              </a:rPr>
              <a:t>Metals </a:t>
            </a:r>
            <a:r>
              <a:rPr sz="1200" b="1" spc="-15" dirty="0">
                <a:latin typeface="Arial"/>
                <a:cs typeface="Arial"/>
              </a:rPr>
              <a:t>and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Non-Metals</a:t>
            </a:r>
            <a:endParaRPr sz="1200">
              <a:latin typeface="Arial"/>
              <a:cs typeface="Arial"/>
            </a:endParaRPr>
          </a:p>
          <a:p>
            <a:pPr marL="353695" marR="476250" indent="-263525">
              <a:lnSpc>
                <a:spcPts val="1440"/>
              </a:lnSpc>
              <a:spcBef>
                <a:spcPts val="2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Calibri"/>
                <a:cs typeface="Calibri"/>
              </a:rPr>
              <a:t>Metals are found on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left </a:t>
            </a:r>
            <a:r>
              <a:rPr sz="1200" dirty="0">
                <a:latin typeface="Calibri"/>
                <a:cs typeface="Calibri"/>
              </a:rPr>
              <a:t>hand </a:t>
            </a:r>
            <a:r>
              <a:rPr sz="1200" spc="-5" dirty="0">
                <a:latin typeface="Calibri"/>
                <a:cs typeface="Calibri"/>
              </a:rPr>
              <a:t>side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Periodic </a:t>
            </a:r>
            <a:r>
              <a:rPr sz="1200" spc="-15" dirty="0">
                <a:latin typeface="Calibri"/>
                <a:cs typeface="Calibri"/>
              </a:rPr>
              <a:t>Table, </a:t>
            </a:r>
            <a:r>
              <a:rPr sz="1200" dirty="0">
                <a:latin typeface="Calibri"/>
                <a:cs typeface="Calibri"/>
              </a:rPr>
              <a:t>the  majority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elements </a:t>
            </a:r>
            <a:r>
              <a:rPr sz="1200" spc="-5" dirty="0">
                <a:latin typeface="Calibri"/>
                <a:cs typeface="Calibri"/>
              </a:rPr>
              <a:t>are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metals.</a:t>
            </a:r>
            <a:endParaRPr sz="1200">
              <a:latin typeface="Calibri"/>
              <a:cs typeface="Calibri"/>
            </a:endParaRPr>
          </a:p>
          <a:p>
            <a:pPr marL="353695" indent="-263525">
              <a:lnSpc>
                <a:spcPts val="139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Calibri"/>
                <a:cs typeface="Calibri"/>
              </a:rPr>
              <a:t>When </a:t>
            </a:r>
            <a:r>
              <a:rPr sz="1200" spc="-5" dirty="0">
                <a:latin typeface="Calibri"/>
                <a:cs typeface="Calibri"/>
              </a:rPr>
              <a:t>metals react, they </a:t>
            </a:r>
            <a:r>
              <a:rPr sz="1200" dirty="0">
                <a:latin typeface="Calibri"/>
                <a:cs typeface="Calibri"/>
              </a:rPr>
              <a:t>lose an </a:t>
            </a:r>
            <a:r>
              <a:rPr sz="1200" spc="-5" dirty="0">
                <a:latin typeface="Calibri"/>
                <a:cs typeface="Calibri"/>
              </a:rPr>
              <a:t>electrons to </a:t>
            </a:r>
            <a:r>
              <a:rPr sz="1200" spc="-10" dirty="0">
                <a:latin typeface="Calibri"/>
                <a:cs typeface="Calibri"/>
              </a:rPr>
              <a:t>form </a:t>
            </a:r>
            <a:r>
              <a:rPr sz="1200" spc="-5" dirty="0">
                <a:latin typeface="Calibri"/>
                <a:cs typeface="Calibri"/>
              </a:rPr>
              <a:t>positive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ions.</a:t>
            </a:r>
            <a:endParaRPr sz="1200">
              <a:latin typeface="Calibri"/>
              <a:cs typeface="Calibri"/>
            </a:endParaRPr>
          </a:p>
          <a:p>
            <a:pPr marL="353695" indent="-26352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Calibri"/>
                <a:cs typeface="Calibri"/>
              </a:rPr>
              <a:t>Non metals </a:t>
            </a:r>
            <a:r>
              <a:rPr sz="1200" spc="-10" dirty="0">
                <a:latin typeface="Calibri"/>
                <a:cs typeface="Calibri"/>
              </a:rPr>
              <a:t>gain </a:t>
            </a:r>
            <a:r>
              <a:rPr sz="1200" spc="-5" dirty="0">
                <a:latin typeface="Calibri"/>
                <a:cs typeface="Calibri"/>
              </a:rPr>
              <a:t>electrons to </a:t>
            </a:r>
            <a:r>
              <a:rPr sz="1200" spc="-10" dirty="0">
                <a:latin typeface="Calibri"/>
                <a:cs typeface="Calibri"/>
              </a:rPr>
              <a:t>form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negative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charge.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353695" indent="-2635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Calibri"/>
                <a:cs typeface="Calibri"/>
              </a:rPr>
              <a:t>Metals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divided </a:t>
            </a:r>
            <a:r>
              <a:rPr sz="1200" spc="-5" dirty="0">
                <a:latin typeface="Calibri"/>
                <a:cs typeface="Calibri"/>
              </a:rPr>
              <a:t>into </a:t>
            </a:r>
            <a:r>
              <a:rPr sz="1200" dirty="0">
                <a:latin typeface="Calibri"/>
                <a:cs typeface="Calibri"/>
              </a:rPr>
              <a:t>main </a:t>
            </a:r>
            <a:r>
              <a:rPr sz="1200" spc="-5" dirty="0">
                <a:latin typeface="Calibri"/>
                <a:cs typeface="Calibri"/>
              </a:rPr>
              <a:t>group metals that are found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group</a:t>
            </a:r>
            <a:endParaRPr sz="12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1,2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3.</a:t>
            </a:r>
            <a:endParaRPr sz="1200">
              <a:latin typeface="Calibri"/>
              <a:cs typeface="Calibri"/>
            </a:endParaRPr>
          </a:p>
          <a:p>
            <a:pPr marL="353695" marR="519430" indent="-26352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10" dirty="0">
                <a:latin typeface="Calibri"/>
                <a:cs typeface="Calibri"/>
              </a:rPr>
              <a:t>Transition </a:t>
            </a:r>
            <a:r>
              <a:rPr sz="1200" spc="-5" dirty="0">
                <a:latin typeface="Calibri"/>
                <a:cs typeface="Calibri"/>
              </a:rPr>
              <a:t>metals are found between groups </a:t>
            </a:r>
            <a:r>
              <a:rPr sz="1200" dirty="0">
                <a:latin typeface="Calibri"/>
                <a:cs typeface="Calibri"/>
              </a:rPr>
              <a:t>2 and 3.</a:t>
            </a:r>
            <a:r>
              <a:rPr sz="1200" spc="-1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Transition  </a:t>
            </a:r>
            <a:r>
              <a:rPr sz="1200" spc="-5" dirty="0">
                <a:latin typeface="Calibri"/>
                <a:cs typeface="Calibri"/>
              </a:rPr>
              <a:t>metals </a:t>
            </a:r>
            <a:r>
              <a:rPr sz="1200" spc="-10" dirty="0">
                <a:latin typeface="Calibri"/>
                <a:cs typeface="Calibri"/>
              </a:rPr>
              <a:t>can form different </a:t>
            </a:r>
            <a:r>
              <a:rPr sz="1200" spc="-5" dirty="0">
                <a:latin typeface="Calibri"/>
                <a:cs typeface="Calibri"/>
              </a:rPr>
              <a:t>positive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ions.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6109" y="2049526"/>
            <a:ext cx="1573404" cy="782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586" y="3987546"/>
            <a:ext cx="4788535" cy="2790825"/>
          </a:xfrm>
          <a:prstGeom prst="rect">
            <a:avLst/>
          </a:prstGeom>
          <a:ln w="28955">
            <a:solidFill>
              <a:srgbClr val="C0504D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170">
              <a:lnSpc>
                <a:spcPts val="1415"/>
              </a:lnSpc>
              <a:spcBef>
                <a:spcPts val="330"/>
              </a:spcBef>
            </a:pPr>
            <a:r>
              <a:rPr sz="1200" b="1" spc="-30" dirty="0">
                <a:latin typeface="Arial"/>
                <a:cs typeface="Arial"/>
              </a:rPr>
              <a:t>Reactivity </a:t>
            </a:r>
            <a:r>
              <a:rPr sz="1200" b="1" spc="-40" dirty="0">
                <a:latin typeface="Arial"/>
                <a:cs typeface="Arial"/>
              </a:rPr>
              <a:t>of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Metals</a:t>
            </a:r>
            <a:endParaRPr sz="1200">
              <a:latin typeface="Arial"/>
              <a:cs typeface="Arial"/>
            </a:endParaRPr>
          </a:p>
          <a:p>
            <a:pPr marL="353695" indent="-263525">
              <a:lnSpc>
                <a:spcPts val="1415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Calibri"/>
                <a:cs typeface="Calibri"/>
              </a:rPr>
              <a:t>When a </a:t>
            </a:r>
            <a:r>
              <a:rPr sz="1200" spc="-5" dirty="0">
                <a:latin typeface="Calibri"/>
                <a:cs typeface="Calibri"/>
              </a:rPr>
              <a:t>metal reacts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b="1" spc="-5" dirty="0">
                <a:latin typeface="Calibri"/>
                <a:cs typeface="Calibri"/>
              </a:rPr>
              <a:t>forms </a:t>
            </a: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positive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ion.</a:t>
            </a:r>
            <a:endParaRPr sz="1200">
              <a:latin typeface="Calibri"/>
              <a:cs typeface="Calibri"/>
            </a:endParaRPr>
          </a:p>
          <a:p>
            <a:pPr marL="353695" indent="-26352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easier </a:t>
            </a:r>
            <a:r>
              <a:rPr sz="1200" dirty="0">
                <a:latin typeface="Calibri"/>
                <a:cs typeface="Calibri"/>
              </a:rPr>
              <a:t>it is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metal to </a:t>
            </a:r>
            <a:r>
              <a:rPr sz="1200" spc="-10" dirty="0">
                <a:latin typeface="Calibri"/>
                <a:cs typeface="Calibri"/>
              </a:rPr>
              <a:t>form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positive </a:t>
            </a:r>
            <a:r>
              <a:rPr sz="1200" dirty="0">
                <a:latin typeface="Calibri"/>
                <a:cs typeface="Calibri"/>
              </a:rPr>
              <a:t>ion, the </a:t>
            </a:r>
            <a:r>
              <a:rPr sz="1200" spc="-5" dirty="0">
                <a:latin typeface="Calibri"/>
                <a:cs typeface="Calibri"/>
              </a:rPr>
              <a:t>more reactive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endParaRPr sz="12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is.</a:t>
            </a:r>
            <a:endParaRPr sz="1200">
              <a:latin typeface="Calibri"/>
              <a:cs typeface="Calibri"/>
            </a:endParaRPr>
          </a:p>
          <a:p>
            <a:pPr marL="353695" marR="501650" indent="-2635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reactivity series shows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metals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order of </a:t>
            </a:r>
            <a:r>
              <a:rPr sz="1200" spc="-10" dirty="0">
                <a:latin typeface="Calibri"/>
                <a:cs typeface="Calibri"/>
              </a:rPr>
              <a:t>reactivity. </a:t>
            </a:r>
            <a:r>
              <a:rPr sz="1200" spc="-35" dirty="0">
                <a:latin typeface="Calibri"/>
                <a:cs typeface="Calibri"/>
              </a:rPr>
              <a:t>You  </a:t>
            </a:r>
            <a:r>
              <a:rPr sz="1200" spc="-5" dirty="0">
                <a:latin typeface="Calibri"/>
                <a:cs typeface="Calibri"/>
              </a:rPr>
              <a:t>should </a:t>
            </a:r>
            <a:r>
              <a:rPr sz="1200" dirty="0">
                <a:latin typeface="Calibri"/>
                <a:cs typeface="Calibri"/>
              </a:rPr>
              <a:t>learn the </a:t>
            </a:r>
            <a:r>
              <a:rPr sz="1200" spc="-5" dirty="0">
                <a:latin typeface="Calibri"/>
                <a:cs typeface="Calibri"/>
              </a:rPr>
              <a:t>following table off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heart.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45736" y="5021579"/>
            <a:ext cx="1142325" cy="1645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04053" y="1328166"/>
            <a:ext cx="4014470" cy="1938655"/>
          </a:xfrm>
          <a:prstGeom prst="rect">
            <a:avLst/>
          </a:prstGeom>
          <a:ln w="28955">
            <a:solidFill>
              <a:srgbClr val="C0504D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0805">
              <a:lnSpc>
                <a:spcPts val="1415"/>
              </a:lnSpc>
              <a:spcBef>
                <a:spcPts val="334"/>
              </a:spcBef>
            </a:pPr>
            <a:r>
              <a:rPr sz="1200" b="1" spc="-25" dirty="0">
                <a:latin typeface="Arial"/>
                <a:cs typeface="Arial"/>
              </a:rPr>
              <a:t>Reactivity </a:t>
            </a:r>
            <a:r>
              <a:rPr sz="1200" b="1" spc="-40" dirty="0">
                <a:latin typeface="Arial"/>
                <a:cs typeface="Arial"/>
              </a:rPr>
              <a:t>of Metals </a:t>
            </a:r>
            <a:r>
              <a:rPr sz="1200" b="1" spc="-10" dirty="0">
                <a:latin typeface="Arial"/>
                <a:cs typeface="Arial"/>
              </a:rPr>
              <a:t>with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Water</a:t>
            </a:r>
            <a:endParaRPr sz="1200">
              <a:latin typeface="Arial"/>
              <a:cs typeface="Arial"/>
            </a:endParaRPr>
          </a:p>
          <a:p>
            <a:pPr marL="354965" marR="250825" indent="-264160">
              <a:lnSpc>
                <a:spcPts val="144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latin typeface="Calibri"/>
                <a:cs typeface="Calibri"/>
              </a:rPr>
              <a:t>Some metals will react with </a:t>
            </a:r>
            <a:r>
              <a:rPr sz="1200" spc="-10" dirty="0">
                <a:latin typeface="Calibri"/>
                <a:cs typeface="Calibri"/>
              </a:rPr>
              <a:t>water for </a:t>
            </a:r>
            <a:r>
              <a:rPr sz="1200" spc="-5" dirty="0">
                <a:latin typeface="Calibri"/>
                <a:cs typeface="Calibri"/>
              </a:rPr>
              <a:t>example </a:t>
            </a:r>
            <a:r>
              <a:rPr sz="1200" dirty="0">
                <a:latin typeface="Calibri"/>
                <a:cs typeface="Calibri"/>
              </a:rPr>
              <a:t>sodium,  lithium, </a:t>
            </a:r>
            <a:r>
              <a:rPr sz="1200" spc="-5" dirty="0">
                <a:latin typeface="Calibri"/>
                <a:cs typeface="Calibri"/>
              </a:rPr>
              <a:t>potassium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calcium</a:t>
            </a:r>
            <a:endParaRPr sz="1200">
              <a:latin typeface="Calibri"/>
              <a:cs typeface="Calibri"/>
            </a:endParaRPr>
          </a:p>
          <a:p>
            <a:pPr marL="389890" indent="-299085">
              <a:lnSpc>
                <a:spcPts val="1395"/>
              </a:lnSpc>
              <a:buFont typeface="Arial"/>
              <a:buChar char="•"/>
              <a:tabLst>
                <a:tab pos="389890" algn="l"/>
                <a:tab pos="390525" algn="l"/>
              </a:tabLst>
            </a:pPr>
            <a:r>
              <a:rPr sz="1200" dirty="0">
                <a:latin typeface="Calibri"/>
                <a:cs typeface="Calibri"/>
              </a:rPr>
              <a:t>Magnesium </a:t>
            </a:r>
            <a:r>
              <a:rPr sz="1200" spc="-5" dirty="0">
                <a:latin typeface="Calibri"/>
                <a:cs typeface="Calibri"/>
              </a:rPr>
              <a:t>will react with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steam.</a:t>
            </a:r>
            <a:endParaRPr sz="1200">
              <a:latin typeface="Calibri"/>
              <a:cs typeface="Calibri"/>
            </a:endParaRPr>
          </a:p>
          <a:p>
            <a:pPr marL="354965" indent="-26416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200" spc="-5" dirty="0">
                <a:latin typeface="Calibri"/>
                <a:cs typeface="Calibri"/>
              </a:rPr>
              <a:t>Metals </a:t>
            </a:r>
            <a:r>
              <a:rPr sz="1200" dirty="0">
                <a:latin typeface="Calibri"/>
                <a:cs typeface="Calibri"/>
              </a:rPr>
              <a:t>below magnesium do </a:t>
            </a:r>
            <a:r>
              <a:rPr sz="1200" spc="-5" dirty="0">
                <a:latin typeface="Calibri"/>
                <a:cs typeface="Calibri"/>
              </a:rPr>
              <a:t>not react with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  <a:p>
            <a:pPr marL="354965" marR="440055" indent="-26416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When a </a:t>
            </a:r>
            <a:r>
              <a:rPr sz="1200" spc="-5" dirty="0">
                <a:latin typeface="Calibri"/>
                <a:cs typeface="Calibri"/>
              </a:rPr>
              <a:t>metal reacts with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produces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b="1" spc="-10" dirty="0">
                <a:latin typeface="Calibri"/>
                <a:cs typeface="Calibri"/>
              </a:rPr>
              <a:t>metal  hydroxide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hydrogen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gas.</a:t>
            </a:r>
            <a:endParaRPr sz="1200">
              <a:latin typeface="Calibri"/>
              <a:cs typeface="Calibri"/>
            </a:endParaRPr>
          </a:p>
          <a:p>
            <a:pPr marL="354965" indent="-26416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word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symbol equation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reaction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Lithium + </a:t>
            </a:r>
            <a:r>
              <a:rPr sz="1200" b="1" spc="-20" dirty="0">
                <a:latin typeface="Calibri"/>
                <a:cs typeface="Calibri"/>
              </a:rPr>
              <a:t>Water 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Calibri"/>
                <a:cs typeface="Calibri"/>
              </a:rPr>
              <a:t>Lithium </a:t>
            </a:r>
            <a:r>
              <a:rPr sz="1200" b="1" spc="-10" dirty="0">
                <a:latin typeface="Calibri"/>
                <a:cs typeface="Calibri"/>
              </a:rPr>
              <a:t>Hydroxide </a:t>
            </a:r>
            <a:r>
              <a:rPr sz="1200" b="1" dirty="0">
                <a:latin typeface="Calibri"/>
                <a:cs typeface="Calibri"/>
              </a:rPr>
              <a:t>+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Hydrogen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2Li </a:t>
            </a:r>
            <a:r>
              <a:rPr sz="1200" b="1" spc="-5" dirty="0">
                <a:latin typeface="Calibri"/>
                <a:cs typeface="Calibri"/>
              </a:rPr>
              <a:t>+2 </a:t>
            </a:r>
            <a:r>
              <a:rPr sz="1200" b="1" dirty="0">
                <a:latin typeface="Calibri"/>
                <a:cs typeface="Calibri"/>
              </a:rPr>
              <a:t>H</a:t>
            </a:r>
            <a:r>
              <a:rPr sz="1200" b="1" baseline="-20833" dirty="0">
                <a:latin typeface="Calibri"/>
                <a:cs typeface="Calibri"/>
              </a:rPr>
              <a:t>2</a:t>
            </a:r>
            <a:r>
              <a:rPr sz="1200" b="1" dirty="0">
                <a:latin typeface="Calibri"/>
                <a:cs typeface="Calibri"/>
              </a:rPr>
              <a:t>O 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Calibri"/>
                <a:cs typeface="Calibri"/>
              </a:rPr>
              <a:t>2LiOH +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</a:t>
            </a:r>
            <a:r>
              <a:rPr sz="1200" b="1" baseline="-20833" dirty="0">
                <a:latin typeface="Calibri"/>
                <a:cs typeface="Calibri"/>
              </a:rPr>
              <a:t>2</a:t>
            </a:r>
            <a:endParaRPr sz="1200" baseline="-20833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1673" y="3388614"/>
            <a:ext cx="4008120" cy="1569720"/>
          </a:xfrm>
          <a:prstGeom prst="rect">
            <a:avLst/>
          </a:prstGeom>
          <a:ln w="28955">
            <a:solidFill>
              <a:srgbClr val="C0504D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ts val="1415"/>
              </a:lnSpc>
              <a:spcBef>
                <a:spcPts val="335"/>
              </a:spcBef>
            </a:pPr>
            <a:r>
              <a:rPr sz="1200" b="1" spc="-30" dirty="0">
                <a:latin typeface="Arial"/>
                <a:cs typeface="Arial"/>
              </a:rPr>
              <a:t>Reactivity </a:t>
            </a:r>
            <a:r>
              <a:rPr sz="1200" b="1" spc="-40" dirty="0">
                <a:latin typeface="Arial"/>
                <a:cs typeface="Arial"/>
              </a:rPr>
              <a:t>of </a:t>
            </a:r>
            <a:r>
              <a:rPr sz="1200" b="1" spc="-45" dirty="0">
                <a:latin typeface="Arial"/>
                <a:cs typeface="Arial"/>
              </a:rPr>
              <a:t>Metals </a:t>
            </a:r>
            <a:r>
              <a:rPr sz="1200" b="1" spc="-10" dirty="0">
                <a:latin typeface="Arial"/>
                <a:cs typeface="Arial"/>
              </a:rPr>
              <a:t>with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65" dirty="0">
                <a:latin typeface="Arial"/>
                <a:cs typeface="Arial"/>
              </a:rPr>
              <a:t>Acid</a:t>
            </a:r>
            <a:endParaRPr sz="1200">
              <a:latin typeface="Arial"/>
              <a:cs typeface="Arial"/>
            </a:endParaRPr>
          </a:p>
          <a:p>
            <a:pPr marL="354330" indent="-263525">
              <a:lnSpc>
                <a:spcPts val="1415"/>
              </a:lnSpc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200" spc="-5" dirty="0">
                <a:latin typeface="Calibri"/>
                <a:cs typeface="Calibri"/>
              </a:rPr>
              <a:t>More metals metals will react with </a:t>
            </a:r>
            <a:r>
              <a:rPr sz="1200" dirty="0">
                <a:latin typeface="Calibri"/>
                <a:cs typeface="Calibri"/>
              </a:rPr>
              <a:t>acid than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  <a:p>
            <a:pPr marL="354330" marR="219075" indent="-263525">
              <a:lnSpc>
                <a:spcPct val="100000"/>
              </a:lnSpc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When a </a:t>
            </a:r>
            <a:r>
              <a:rPr sz="1200" spc="-5" dirty="0">
                <a:latin typeface="Calibri"/>
                <a:cs typeface="Calibri"/>
              </a:rPr>
              <a:t>metal reacts with </a:t>
            </a:r>
            <a:r>
              <a:rPr sz="1200" dirty="0">
                <a:latin typeface="Calibri"/>
                <a:cs typeface="Calibri"/>
              </a:rPr>
              <a:t>acid, a </a:t>
            </a:r>
            <a:r>
              <a:rPr sz="1200" b="1" spc="-5" dirty="0">
                <a:latin typeface="Calibri"/>
                <a:cs typeface="Calibri"/>
              </a:rPr>
              <a:t>salt and </a:t>
            </a:r>
            <a:r>
              <a:rPr sz="1200" b="1" spc="-10" dirty="0">
                <a:latin typeface="Calibri"/>
                <a:cs typeface="Calibri"/>
              </a:rPr>
              <a:t>hydrogen </a:t>
            </a:r>
            <a:r>
              <a:rPr sz="1200" b="1" spc="-15" dirty="0">
                <a:latin typeface="Calibri"/>
                <a:cs typeface="Calibri"/>
              </a:rPr>
              <a:t>gas  </a:t>
            </a:r>
            <a:r>
              <a:rPr sz="1200" b="1" spc="-5" dirty="0">
                <a:latin typeface="Calibri"/>
                <a:cs typeface="Calibri"/>
              </a:rPr>
              <a:t>are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made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354330" indent="-263525">
              <a:lnSpc>
                <a:spcPct val="100000"/>
              </a:lnSpc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200" spc="-5" dirty="0">
                <a:latin typeface="Calibri"/>
                <a:cs typeface="Calibri"/>
              </a:rPr>
              <a:t>Metals </a:t>
            </a:r>
            <a:r>
              <a:rPr sz="1200" dirty="0">
                <a:latin typeface="Calibri"/>
                <a:cs typeface="Calibri"/>
              </a:rPr>
              <a:t>below lead do </a:t>
            </a:r>
            <a:r>
              <a:rPr sz="1200" spc="-5" dirty="0">
                <a:latin typeface="Calibri"/>
                <a:cs typeface="Calibri"/>
              </a:rPr>
              <a:t>not react with </a:t>
            </a:r>
            <a:r>
              <a:rPr sz="1200" spc="-10" dirty="0">
                <a:latin typeface="Calibri"/>
                <a:cs typeface="Calibri"/>
              </a:rPr>
              <a:t>common </a:t>
            </a:r>
            <a:r>
              <a:rPr sz="1200" dirty="0">
                <a:latin typeface="Calibri"/>
                <a:cs typeface="Calibri"/>
              </a:rPr>
              <a:t>acids</a:t>
            </a:r>
            <a:r>
              <a:rPr sz="1200" b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354330" indent="-263525">
              <a:lnSpc>
                <a:spcPct val="100000"/>
              </a:lnSpc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word </a:t>
            </a:r>
            <a:r>
              <a:rPr sz="1200" spc="-5" dirty="0">
                <a:latin typeface="Calibri"/>
                <a:cs typeface="Calibri"/>
              </a:rPr>
              <a:t>equation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reaction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endParaRPr sz="1200">
              <a:latin typeface="Calibri"/>
              <a:cs typeface="Calibri"/>
            </a:endParaRPr>
          </a:p>
          <a:p>
            <a:pPr marL="1268730" marR="137795" indent="-112776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Lithium + </a:t>
            </a:r>
            <a:r>
              <a:rPr sz="1200" b="1" spc="-5" dirty="0">
                <a:latin typeface="Calibri"/>
                <a:cs typeface="Calibri"/>
              </a:rPr>
              <a:t>Hydrochloric </a:t>
            </a:r>
            <a:r>
              <a:rPr sz="1200" b="1" dirty="0">
                <a:latin typeface="Calibri"/>
                <a:cs typeface="Calibri"/>
              </a:rPr>
              <a:t>acid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Calibri"/>
                <a:cs typeface="Calibri"/>
              </a:rPr>
              <a:t>Lithium Chloride + </a:t>
            </a:r>
            <a:r>
              <a:rPr sz="1200" b="1" spc="-10" dirty="0">
                <a:latin typeface="Calibri"/>
                <a:cs typeface="Calibri"/>
              </a:rPr>
              <a:t>Hydrogen  </a:t>
            </a:r>
            <a:r>
              <a:rPr sz="1200" b="1" dirty="0">
                <a:latin typeface="Calibri"/>
                <a:cs typeface="Calibri"/>
              </a:rPr>
              <a:t>2Li +2 HCl 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Calibri"/>
                <a:cs typeface="Calibri"/>
              </a:rPr>
              <a:t>2LiCl </a:t>
            </a:r>
            <a:r>
              <a:rPr sz="1200" b="1" dirty="0">
                <a:latin typeface="Calibri"/>
                <a:cs typeface="Calibri"/>
              </a:rPr>
              <a:t>+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</a:t>
            </a:r>
            <a:r>
              <a:rPr sz="1200" b="1" baseline="-20833" dirty="0">
                <a:latin typeface="Calibri"/>
                <a:cs typeface="Calibri"/>
              </a:rPr>
              <a:t>2</a:t>
            </a:r>
            <a:endParaRPr sz="1200" baseline="-20833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4721" y="5078729"/>
            <a:ext cx="4014470" cy="1697989"/>
          </a:xfrm>
          <a:prstGeom prst="rect">
            <a:avLst/>
          </a:prstGeom>
          <a:ln w="28955">
            <a:solidFill>
              <a:srgbClr val="C0504D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40"/>
              </a:spcBef>
            </a:pPr>
            <a:r>
              <a:rPr sz="1200" b="1" spc="-30" dirty="0">
                <a:latin typeface="Arial"/>
                <a:cs typeface="Arial"/>
              </a:rPr>
              <a:t>Reactivity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7324" y="5174929"/>
            <a:ext cx="1968667" cy="1463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5773" y="2044445"/>
            <a:ext cx="1099566" cy="752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7232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634" y="172973"/>
            <a:ext cx="4697095" cy="543739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00"/>
              </a:spcBef>
            </a:pPr>
            <a:r>
              <a:rPr lang="en-GB" sz="1600" b="1" u="sng" spc="-7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 8 </a:t>
            </a:r>
            <a:r>
              <a:rPr sz="1600" b="1" u="sng" spc="-7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Chemistry 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Knowledge </a:t>
            </a:r>
            <a:r>
              <a:rPr sz="1600" b="1" u="sng" spc="-6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Organiser</a:t>
            </a:r>
            <a:r>
              <a:rPr sz="16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9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600" b="1" u="sng" spc="-10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16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Periodic 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Table 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600" b="1" u="sng" spc="2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Reactivity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00040" y="165735"/>
          <a:ext cx="4119245" cy="1937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24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Terms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Definitions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Native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Metals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181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 metal which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does not need to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be extracted from</a:t>
                      </a:r>
                      <a:r>
                        <a:rPr sz="105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its  compound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9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Reduction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atom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when an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atom loses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oxygen</a:t>
                      </a:r>
                      <a:r>
                        <a:rPr sz="10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atom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27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Electrolysis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The breaking down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 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substance using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electricity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38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Ore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854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 metal ore is a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compound found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 rock,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dug out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of  the ground, that contains enough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metal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that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it is 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economical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to extract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it.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9634" y="921258"/>
            <a:ext cx="4697095" cy="1385570"/>
          </a:xfrm>
          <a:prstGeom prst="rect">
            <a:avLst/>
          </a:prstGeom>
          <a:ln w="28955">
            <a:solidFill>
              <a:srgbClr val="C0504D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z="1200" b="1" spc="-5" dirty="0">
                <a:latin typeface="Calibri"/>
                <a:cs typeface="Calibri"/>
              </a:rPr>
              <a:t>Displacement reaction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metals</a:t>
            </a:r>
            <a:endParaRPr sz="1200">
              <a:latin typeface="Calibri"/>
              <a:cs typeface="Calibri"/>
            </a:endParaRPr>
          </a:p>
          <a:p>
            <a:pPr marL="353695" marR="368935" indent="-26352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more reactive metal will </a:t>
            </a:r>
            <a:r>
              <a:rPr sz="1200" dirty="0">
                <a:latin typeface="Calibri"/>
                <a:cs typeface="Calibri"/>
              </a:rPr>
              <a:t>displace a less </a:t>
            </a:r>
            <a:r>
              <a:rPr sz="1200" spc="-5" dirty="0">
                <a:latin typeface="Calibri"/>
                <a:cs typeface="Calibri"/>
              </a:rPr>
              <a:t>reactive metal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its  </a:t>
            </a:r>
            <a:r>
              <a:rPr sz="1200" spc="-5" dirty="0">
                <a:latin typeface="Calibri"/>
                <a:cs typeface="Calibri"/>
              </a:rPr>
              <a:t>compound.</a:t>
            </a:r>
            <a:endParaRPr sz="1200">
              <a:latin typeface="Calibri"/>
              <a:cs typeface="Calibri"/>
            </a:endParaRPr>
          </a:p>
          <a:p>
            <a:pPr marL="353695" indent="-26352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Calibri"/>
                <a:cs typeface="Calibri"/>
              </a:rPr>
              <a:t>This is </a:t>
            </a:r>
            <a:r>
              <a:rPr sz="1200" spc="-5" dirty="0">
                <a:latin typeface="Calibri"/>
                <a:cs typeface="Calibri"/>
              </a:rPr>
              <a:t>because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amore reactive metal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more stable </a:t>
            </a:r>
            <a:r>
              <a:rPr sz="1200" dirty="0">
                <a:latin typeface="Calibri"/>
                <a:cs typeface="Calibri"/>
              </a:rPr>
              <a:t>as 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ion</a:t>
            </a:r>
            <a:endParaRPr sz="1200">
              <a:latin typeface="Calibri"/>
              <a:cs typeface="Calibri"/>
            </a:endParaRPr>
          </a:p>
          <a:p>
            <a:pPr marL="353695" indent="-26352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10" dirty="0">
                <a:latin typeface="Calibri"/>
                <a:cs typeface="Calibri"/>
              </a:rPr>
              <a:t>For example iron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displace </a:t>
            </a:r>
            <a:r>
              <a:rPr sz="1200" spc="-5" dirty="0">
                <a:latin typeface="Calibri"/>
                <a:cs typeface="Calibri"/>
              </a:rPr>
              <a:t>coper </a:t>
            </a:r>
            <a:r>
              <a:rPr sz="1200" spc="-10" dirty="0">
                <a:latin typeface="Calibri"/>
                <a:cs typeface="Calibri"/>
              </a:rPr>
              <a:t>form </a:t>
            </a:r>
            <a:r>
              <a:rPr sz="1200" dirty="0">
                <a:latin typeface="Calibri"/>
                <a:cs typeface="Calibri"/>
              </a:rPr>
              <a:t>its </a:t>
            </a:r>
            <a:r>
              <a:rPr sz="1200" spc="-5" dirty="0">
                <a:latin typeface="Calibri"/>
                <a:cs typeface="Calibri"/>
              </a:rPr>
              <a:t>compounds </a:t>
            </a:r>
            <a:r>
              <a:rPr sz="1200" dirty="0">
                <a:latin typeface="Calibri"/>
                <a:cs typeface="Calibri"/>
              </a:rPr>
              <a:t>as it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endParaRPr sz="12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more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reactive.</a:t>
            </a:r>
            <a:endParaRPr sz="1200">
              <a:latin typeface="Calibri"/>
              <a:cs typeface="Calibri"/>
            </a:endParaRPr>
          </a:p>
          <a:p>
            <a:pPr marL="81915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Copper Sulphate </a:t>
            </a:r>
            <a:r>
              <a:rPr sz="1200" dirty="0">
                <a:latin typeface="Calibri"/>
                <a:cs typeface="Calibri"/>
              </a:rPr>
              <a:t>+ </a:t>
            </a:r>
            <a:r>
              <a:rPr sz="1200" spc="-10" dirty="0">
                <a:latin typeface="Calibri"/>
                <a:cs typeface="Calibri"/>
              </a:rPr>
              <a:t>Iron 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Iron </a:t>
            </a:r>
            <a:r>
              <a:rPr sz="1200" spc="-5" dirty="0">
                <a:latin typeface="Calibri"/>
                <a:cs typeface="Calibri"/>
              </a:rPr>
              <a:t>Sulphate </a:t>
            </a:r>
            <a:r>
              <a:rPr sz="1200" dirty="0">
                <a:latin typeface="Calibri"/>
                <a:cs typeface="Calibri"/>
              </a:rPr>
              <a:t>+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Copper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634" y="2445257"/>
            <a:ext cx="4697095" cy="1199515"/>
          </a:xfrm>
          <a:prstGeom prst="rect">
            <a:avLst/>
          </a:prstGeom>
          <a:ln w="28955">
            <a:solidFill>
              <a:srgbClr val="C0504D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sz="1200" b="1" spc="-5" dirty="0">
                <a:latin typeface="Calibri"/>
                <a:cs typeface="Calibri"/>
              </a:rPr>
              <a:t>Extraction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metals</a:t>
            </a:r>
            <a:endParaRPr sz="1200">
              <a:latin typeface="Calibri"/>
              <a:cs typeface="Calibri"/>
            </a:endParaRPr>
          </a:p>
          <a:p>
            <a:pPr marL="353695" indent="-26352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Calibri"/>
                <a:cs typeface="Calibri"/>
              </a:rPr>
              <a:t>Pure metals are required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wide variety of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uses.</a:t>
            </a:r>
            <a:endParaRPr sz="1200">
              <a:latin typeface="Calibri"/>
              <a:cs typeface="Calibri"/>
            </a:endParaRPr>
          </a:p>
          <a:p>
            <a:pPr marL="353695" marR="323850" indent="-26352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Calibri"/>
                <a:cs typeface="Calibri"/>
              </a:rPr>
              <a:t>Most metals are found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compounds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15" dirty="0">
                <a:latin typeface="Calibri"/>
                <a:cs typeface="Calibri"/>
              </a:rPr>
              <a:t>Earth’s </a:t>
            </a:r>
            <a:r>
              <a:rPr sz="1200" spc="-5" dirty="0">
                <a:latin typeface="Calibri"/>
                <a:cs typeface="Calibri"/>
              </a:rPr>
              <a:t>crust. </a:t>
            </a:r>
            <a:r>
              <a:rPr sz="1200" spc="-25" dirty="0">
                <a:latin typeface="Calibri"/>
                <a:cs typeface="Calibri"/>
              </a:rPr>
              <a:t>We </a:t>
            </a:r>
            <a:r>
              <a:rPr sz="1200" spc="-5" dirty="0">
                <a:latin typeface="Calibri"/>
                <a:cs typeface="Calibri"/>
              </a:rPr>
              <a:t>call  </a:t>
            </a:r>
            <a:r>
              <a:rPr sz="1200" dirty="0">
                <a:latin typeface="Calibri"/>
                <a:cs typeface="Calibri"/>
              </a:rPr>
              <a:t>these </a:t>
            </a:r>
            <a:r>
              <a:rPr sz="1200" spc="-5" dirty="0">
                <a:latin typeface="Calibri"/>
                <a:cs typeface="Calibri"/>
              </a:rPr>
              <a:t>compounds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ores</a:t>
            </a:r>
            <a:endParaRPr sz="1200">
              <a:latin typeface="Calibri"/>
              <a:cs typeface="Calibri"/>
            </a:endParaRPr>
          </a:p>
          <a:p>
            <a:pPr marL="353695" marR="720725" indent="-26352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Calibri"/>
                <a:cs typeface="Calibri"/>
              </a:rPr>
              <a:t>Gold and </a:t>
            </a:r>
            <a:r>
              <a:rPr sz="1200" spc="-5" dirty="0">
                <a:latin typeface="Calibri"/>
                <a:cs typeface="Calibri"/>
              </a:rPr>
              <a:t>platinum </a:t>
            </a:r>
            <a:r>
              <a:rPr sz="1200" dirty="0">
                <a:latin typeface="Calibri"/>
                <a:cs typeface="Calibri"/>
              </a:rPr>
              <a:t>do </a:t>
            </a:r>
            <a:r>
              <a:rPr sz="1200" spc="-5" dirty="0">
                <a:latin typeface="Calibri"/>
                <a:cs typeface="Calibri"/>
              </a:rPr>
              <a:t>not require extraction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they are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  unreactive. They are found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b="1" spc="-10" dirty="0">
                <a:latin typeface="Calibri"/>
                <a:cs typeface="Calibri"/>
              </a:rPr>
              <a:t>native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metals.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06517" y="2256282"/>
            <a:ext cx="4112260" cy="2491740"/>
          </a:xfrm>
          <a:custGeom>
            <a:avLst/>
            <a:gdLst/>
            <a:ahLst/>
            <a:cxnLst/>
            <a:rect l="l" t="t" r="r" b="b"/>
            <a:pathLst>
              <a:path w="4112259" h="2491740">
                <a:moveTo>
                  <a:pt x="0" y="2491740"/>
                </a:moveTo>
                <a:lnTo>
                  <a:pt x="4111751" y="2491740"/>
                </a:lnTo>
                <a:lnTo>
                  <a:pt x="4111751" y="0"/>
                </a:lnTo>
                <a:lnTo>
                  <a:pt x="0" y="0"/>
                </a:lnTo>
                <a:lnTo>
                  <a:pt x="0" y="2491740"/>
                </a:lnTo>
                <a:close/>
              </a:path>
            </a:pathLst>
          </a:custGeom>
          <a:ln w="2895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98720" y="2279396"/>
            <a:ext cx="3830954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Extraction </a:t>
            </a:r>
            <a:r>
              <a:rPr sz="1200" b="1" dirty="0">
                <a:latin typeface="Calibri"/>
                <a:cs typeface="Calibri"/>
              </a:rPr>
              <a:t>using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carbon</a:t>
            </a:r>
            <a:endParaRPr sz="1200">
              <a:latin typeface="Calibri"/>
              <a:cs typeface="Calibri"/>
            </a:endParaRPr>
          </a:p>
          <a:p>
            <a:pPr marL="158115" indent="-158115">
              <a:lnSpc>
                <a:spcPct val="100000"/>
              </a:lnSpc>
              <a:buFont typeface="Arial"/>
              <a:buChar char="•"/>
              <a:tabLst>
                <a:tab pos="158750" algn="l"/>
              </a:tabLst>
            </a:pPr>
            <a:r>
              <a:rPr sz="1200" spc="-5" dirty="0">
                <a:latin typeface="Calibri"/>
                <a:cs typeface="Calibri"/>
              </a:rPr>
              <a:t>Carbon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found between </a:t>
            </a:r>
            <a:r>
              <a:rPr sz="1200" dirty="0">
                <a:latin typeface="Calibri"/>
                <a:cs typeface="Calibri"/>
              </a:rPr>
              <a:t>zinc and aluminium in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  <a:p>
            <a:pPr marL="15811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reactivity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series.</a:t>
            </a:r>
            <a:endParaRPr sz="1200">
              <a:latin typeface="Calibri"/>
              <a:cs typeface="Calibri"/>
            </a:endParaRPr>
          </a:p>
          <a:p>
            <a:pPr marL="158115" marR="89535" indent="-158115" algn="just">
              <a:lnSpc>
                <a:spcPct val="100000"/>
              </a:lnSpc>
              <a:buFont typeface="Arial"/>
              <a:buChar char="•"/>
              <a:tabLst>
                <a:tab pos="158750" algn="l"/>
              </a:tabLst>
            </a:pPr>
            <a:r>
              <a:rPr sz="1200" spc="-5" dirty="0">
                <a:latin typeface="Calibri"/>
                <a:cs typeface="Calibri"/>
              </a:rPr>
              <a:t>Carbon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displace elements </a:t>
            </a:r>
            <a:r>
              <a:rPr sz="1200" spc="-5" dirty="0">
                <a:latin typeface="Calibri"/>
                <a:cs typeface="Calibri"/>
              </a:rPr>
              <a:t>that are </a:t>
            </a:r>
            <a:r>
              <a:rPr sz="1200" dirty="0">
                <a:latin typeface="Calibri"/>
                <a:cs typeface="Calibri"/>
              </a:rPr>
              <a:t>below it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their  </a:t>
            </a:r>
            <a:r>
              <a:rPr sz="1200" spc="-5" dirty="0">
                <a:latin typeface="Calibri"/>
                <a:cs typeface="Calibri"/>
              </a:rPr>
              <a:t>compounds. </a:t>
            </a:r>
            <a:r>
              <a:rPr sz="1200" dirty="0">
                <a:latin typeface="Calibri"/>
                <a:cs typeface="Calibri"/>
              </a:rPr>
              <a:t>This means </a:t>
            </a:r>
            <a:r>
              <a:rPr sz="1200" spc="-5" dirty="0">
                <a:latin typeface="Calibri"/>
                <a:cs typeface="Calibri"/>
              </a:rPr>
              <a:t>they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used to </a:t>
            </a:r>
            <a:r>
              <a:rPr sz="1200" spc="-10" dirty="0">
                <a:latin typeface="Calibri"/>
                <a:cs typeface="Calibri"/>
              </a:rPr>
              <a:t>extract </a:t>
            </a:r>
            <a:r>
              <a:rPr sz="1200" spc="-5" dirty="0">
                <a:latin typeface="Calibri"/>
                <a:cs typeface="Calibri"/>
              </a:rPr>
              <a:t>some  metals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their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ores.</a:t>
            </a:r>
            <a:endParaRPr sz="1200">
              <a:latin typeface="Calibri"/>
              <a:cs typeface="Calibri"/>
            </a:endParaRPr>
          </a:p>
          <a:p>
            <a:pPr marL="158115" indent="-158115">
              <a:lnSpc>
                <a:spcPct val="100000"/>
              </a:lnSpc>
              <a:buFont typeface="Arial"/>
              <a:buChar char="•"/>
              <a:tabLst>
                <a:tab pos="158750" algn="l"/>
              </a:tabLst>
            </a:pPr>
            <a:r>
              <a:rPr sz="1200" spc="-5" dirty="0">
                <a:latin typeface="Calibri"/>
                <a:cs typeface="Calibri"/>
              </a:rPr>
              <a:t>Carbon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used to </a:t>
            </a:r>
            <a:r>
              <a:rPr sz="1200" spc="-10" dirty="0">
                <a:latin typeface="Calibri"/>
                <a:cs typeface="Calibri"/>
              </a:rPr>
              <a:t>extract </a:t>
            </a:r>
            <a:r>
              <a:rPr sz="1200" spc="-5" dirty="0">
                <a:latin typeface="Calibri"/>
                <a:cs typeface="Calibri"/>
              </a:rPr>
              <a:t>metals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zinc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downwards</a:t>
            </a:r>
            <a:endParaRPr sz="1200">
              <a:latin typeface="Calibri"/>
              <a:cs typeface="Calibri"/>
            </a:endParaRPr>
          </a:p>
          <a:p>
            <a:pPr marL="158115" indent="-158115">
              <a:lnSpc>
                <a:spcPct val="100000"/>
              </a:lnSpc>
              <a:buFont typeface="Arial"/>
              <a:buChar char="•"/>
              <a:tabLst>
                <a:tab pos="158750" algn="l"/>
              </a:tabLst>
            </a:pPr>
            <a:r>
              <a:rPr sz="1200" b="1" spc="-5" dirty="0">
                <a:latin typeface="Calibri"/>
                <a:cs typeface="Calibri"/>
              </a:rPr>
              <a:t>Example: Lead Oxide </a:t>
            </a:r>
            <a:r>
              <a:rPr sz="1200" b="1" dirty="0">
                <a:latin typeface="Calibri"/>
                <a:cs typeface="Calibri"/>
              </a:rPr>
              <a:t>+ </a:t>
            </a:r>
            <a:r>
              <a:rPr sz="1200" b="1" spc="-5" dirty="0">
                <a:latin typeface="Calibri"/>
                <a:cs typeface="Calibri"/>
              </a:rPr>
              <a:t>Carbon 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Calibri"/>
                <a:cs typeface="Calibri"/>
              </a:rPr>
              <a:t>Lead </a:t>
            </a:r>
            <a:r>
              <a:rPr sz="1200" b="1" dirty="0">
                <a:latin typeface="Calibri"/>
                <a:cs typeface="Calibri"/>
              </a:rPr>
              <a:t>+ </a:t>
            </a:r>
            <a:r>
              <a:rPr sz="1200" b="1" spc="-5" dirty="0">
                <a:latin typeface="Calibri"/>
                <a:cs typeface="Calibri"/>
              </a:rPr>
              <a:t>Carbon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Dioxide</a:t>
            </a:r>
            <a:endParaRPr sz="1200">
              <a:latin typeface="Calibri"/>
              <a:cs typeface="Calibri"/>
            </a:endParaRPr>
          </a:p>
          <a:p>
            <a:pPr marL="908050">
              <a:lnSpc>
                <a:spcPct val="100000"/>
              </a:lnSpc>
              <a:tabLst>
                <a:tab pos="1435100" algn="l"/>
                <a:tab pos="1755139" algn="l"/>
                <a:tab pos="2116455" algn="l"/>
                <a:tab pos="2404745" algn="l"/>
                <a:tab pos="2958465" algn="l"/>
              </a:tabLst>
            </a:pPr>
            <a:r>
              <a:rPr sz="1200" b="1" dirty="0">
                <a:latin typeface="Calibri"/>
                <a:cs typeface="Calibri"/>
              </a:rPr>
              <a:t>PbO</a:t>
            </a:r>
            <a:r>
              <a:rPr sz="1200" b="1" baseline="-20833" dirty="0">
                <a:latin typeface="Calibri"/>
                <a:cs typeface="Calibri"/>
              </a:rPr>
              <a:t>2	</a:t>
            </a:r>
            <a:r>
              <a:rPr sz="1200" b="1" dirty="0">
                <a:latin typeface="Calibri"/>
                <a:cs typeface="Calibri"/>
              </a:rPr>
              <a:t>+	C	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b="1" spc="-5" dirty="0">
                <a:latin typeface="Calibri"/>
                <a:cs typeface="Calibri"/>
              </a:rPr>
              <a:t>Pb 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+	</a:t>
            </a:r>
            <a:r>
              <a:rPr sz="1200" b="1" spc="-5" dirty="0">
                <a:latin typeface="Calibri"/>
                <a:cs typeface="Calibri"/>
              </a:rPr>
              <a:t>CO</a:t>
            </a:r>
            <a:r>
              <a:rPr sz="1200" b="1" spc="-7" baseline="-20833" dirty="0">
                <a:latin typeface="Calibri"/>
                <a:cs typeface="Calibri"/>
              </a:rPr>
              <a:t>2</a:t>
            </a:r>
            <a:endParaRPr sz="1200" baseline="-20833">
              <a:latin typeface="Calibri"/>
              <a:cs typeface="Calibri"/>
            </a:endParaRPr>
          </a:p>
          <a:p>
            <a:pPr marL="158115" marR="136525" indent="-1581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58750" algn="l"/>
              </a:tabLst>
            </a:pP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reaction </a:t>
            </a:r>
            <a:r>
              <a:rPr sz="1200" dirty="0">
                <a:latin typeface="Calibri"/>
                <a:cs typeface="Calibri"/>
              </a:rPr>
              <a:t>is an </a:t>
            </a:r>
            <a:r>
              <a:rPr sz="1200" spc="-5" dirty="0">
                <a:latin typeface="Calibri"/>
                <a:cs typeface="Calibri"/>
              </a:rPr>
              <a:t>example of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reduction reaction </a:t>
            </a:r>
            <a:r>
              <a:rPr sz="1200" dirty="0">
                <a:latin typeface="Calibri"/>
                <a:cs typeface="Calibri"/>
              </a:rPr>
              <a:t>as the  lead has </a:t>
            </a:r>
            <a:r>
              <a:rPr sz="1200" spc="-5" dirty="0">
                <a:latin typeface="Calibri"/>
                <a:cs typeface="Calibri"/>
              </a:rPr>
              <a:t>lost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oxygen.</a:t>
            </a:r>
            <a:endParaRPr sz="1200">
              <a:latin typeface="Calibri"/>
              <a:cs typeface="Calibri"/>
            </a:endParaRPr>
          </a:p>
          <a:p>
            <a:pPr marL="158115" marR="12700" indent="-158115">
              <a:lnSpc>
                <a:spcPct val="100000"/>
              </a:lnSpc>
              <a:buFont typeface="Arial"/>
              <a:buChar char="•"/>
              <a:tabLst>
                <a:tab pos="158750" algn="l"/>
              </a:tabLst>
            </a:pP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reaction requires </a:t>
            </a:r>
            <a:r>
              <a:rPr sz="1200" dirty="0">
                <a:latin typeface="Calibri"/>
                <a:cs typeface="Calibri"/>
              </a:rPr>
              <a:t>high </a:t>
            </a:r>
            <a:r>
              <a:rPr sz="1200" spc="-10" dirty="0">
                <a:latin typeface="Calibri"/>
                <a:cs typeface="Calibri"/>
              </a:rPr>
              <a:t>temperatures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can therefore  </a:t>
            </a:r>
            <a:r>
              <a:rPr sz="1200" dirty="0">
                <a:latin typeface="Calibri"/>
                <a:cs typeface="Calibri"/>
              </a:rPr>
              <a:t>be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expensive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634" y="3771138"/>
            <a:ext cx="4697095" cy="2961640"/>
          </a:xfrm>
          <a:prstGeom prst="rect">
            <a:avLst/>
          </a:prstGeom>
          <a:ln w="28955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</a:pPr>
            <a:r>
              <a:rPr sz="1200" b="1" spc="-5" dirty="0">
                <a:latin typeface="Calibri"/>
                <a:cs typeface="Calibri"/>
              </a:rPr>
              <a:t>Extraction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very reactive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metals</a:t>
            </a:r>
            <a:endParaRPr sz="1200">
              <a:latin typeface="Calibri"/>
              <a:cs typeface="Calibri"/>
            </a:endParaRPr>
          </a:p>
          <a:p>
            <a:pPr marL="353695" indent="-26352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5" dirty="0">
                <a:latin typeface="Calibri"/>
                <a:cs typeface="Calibri"/>
              </a:rPr>
              <a:t>Some metals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not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10" dirty="0">
                <a:latin typeface="Calibri"/>
                <a:cs typeface="Calibri"/>
              </a:rPr>
              <a:t>extracted </a:t>
            </a:r>
            <a:r>
              <a:rPr sz="1200" spc="-5" dirty="0">
                <a:latin typeface="Calibri"/>
                <a:cs typeface="Calibri"/>
              </a:rPr>
              <a:t>using carbon because they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are</a:t>
            </a:r>
            <a:endParaRPr sz="12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more reactive </a:t>
            </a:r>
            <a:r>
              <a:rPr sz="1200" dirty="0">
                <a:latin typeface="Calibri"/>
                <a:cs typeface="Calibri"/>
              </a:rPr>
              <a:t>these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carbon.</a:t>
            </a:r>
            <a:endParaRPr sz="1200">
              <a:latin typeface="Calibri"/>
              <a:cs typeface="Calibri"/>
            </a:endParaRPr>
          </a:p>
          <a:p>
            <a:pPr marL="353695" indent="-26352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spc="-10" dirty="0">
                <a:latin typeface="Calibri"/>
                <a:cs typeface="Calibri"/>
              </a:rPr>
              <a:t>Electrolysis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used to </a:t>
            </a:r>
            <a:r>
              <a:rPr sz="1200" spc="-10" dirty="0">
                <a:latin typeface="Calibri"/>
                <a:cs typeface="Calibri"/>
              </a:rPr>
              <a:t>extract </a:t>
            </a:r>
            <a:r>
              <a:rPr sz="1200" dirty="0">
                <a:latin typeface="Calibri"/>
                <a:cs typeface="Calibri"/>
              </a:rPr>
              <a:t>these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metals</a:t>
            </a:r>
            <a:endParaRPr sz="1200">
              <a:latin typeface="Calibri"/>
              <a:cs typeface="Calibri"/>
            </a:endParaRPr>
          </a:p>
          <a:p>
            <a:pPr marL="353695" marR="216535" indent="-263525" algn="just">
              <a:lnSpc>
                <a:spcPct val="100000"/>
              </a:lnSpc>
              <a:buFont typeface="Arial"/>
              <a:buChar char="•"/>
              <a:tabLst>
                <a:tab pos="354330" algn="l"/>
              </a:tabLst>
            </a:pPr>
            <a:r>
              <a:rPr sz="1200" spc="-10" dirty="0">
                <a:latin typeface="Calibri"/>
                <a:cs typeface="Calibri"/>
              </a:rPr>
              <a:t>For electrolysis </a:t>
            </a:r>
            <a:r>
              <a:rPr sz="1200" dirty="0">
                <a:latin typeface="Calibri"/>
                <a:cs typeface="Calibri"/>
              </a:rPr>
              <a:t>to happen the </a:t>
            </a:r>
            <a:r>
              <a:rPr sz="1200" spc="-5" dirty="0">
                <a:latin typeface="Calibri"/>
                <a:cs typeface="Calibri"/>
              </a:rPr>
              <a:t>compound </a:t>
            </a:r>
            <a:r>
              <a:rPr sz="1200" dirty="0">
                <a:latin typeface="Calibri"/>
                <a:cs typeface="Calibri"/>
              </a:rPr>
              <a:t>has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molten, so that  </a:t>
            </a:r>
            <a:r>
              <a:rPr sz="1200" dirty="0">
                <a:latin typeface="Calibri"/>
                <a:cs typeface="Calibri"/>
              </a:rPr>
              <a:t>the ions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move. </a:t>
            </a:r>
            <a:r>
              <a:rPr sz="1200" dirty="0">
                <a:latin typeface="Calibri"/>
                <a:cs typeface="Calibri"/>
              </a:rPr>
              <a:t>This means the </a:t>
            </a:r>
            <a:r>
              <a:rPr sz="1200" spc="-10" dirty="0">
                <a:latin typeface="Calibri"/>
                <a:cs typeface="Calibri"/>
              </a:rPr>
              <a:t>process </a:t>
            </a:r>
            <a:r>
              <a:rPr sz="1200" spc="-5" dirty="0">
                <a:latin typeface="Calibri"/>
                <a:cs typeface="Calibri"/>
              </a:rPr>
              <a:t>requires </a:t>
            </a:r>
            <a:r>
              <a:rPr sz="1200" dirty="0">
                <a:latin typeface="Calibri"/>
                <a:cs typeface="Calibri"/>
              </a:rPr>
              <a:t>a lot </a:t>
            </a:r>
            <a:r>
              <a:rPr sz="1200" spc="-5" dirty="0">
                <a:latin typeface="Calibri"/>
                <a:cs typeface="Calibri"/>
              </a:rPr>
              <a:t>of energy  </a:t>
            </a:r>
            <a:r>
              <a:rPr sz="1200" dirty="0">
                <a:latin typeface="Calibri"/>
                <a:cs typeface="Calibri"/>
              </a:rPr>
              <a:t>and is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expensive</a:t>
            </a:r>
            <a:endParaRPr sz="1200">
              <a:latin typeface="Calibri"/>
              <a:cs typeface="Calibri"/>
            </a:endParaRPr>
          </a:p>
          <a:p>
            <a:pPr marL="353695" indent="-26352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positive metal </a:t>
            </a:r>
            <a:r>
              <a:rPr sz="1200" dirty="0">
                <a:latin typeface="Calibri"/>
                <a:cs typeface="Calibri"/>
              </a:rPr>
              <a:t>ions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then </a:t>
            </a:r>
            <a:r>
              <a:rPr sz="1200" spc="-10" dirty="0">
                <a:latin typeface="Calibri"/>
                <a:cs typeface="Calibri"/>
              </a:rPr>
              <a:t>attracted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negative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electrode.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78556" y="5438841"/>
            <a:ext cx="2170490" cy="1134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00421" y="4906517"/>
            <a:ext cx="4117975" cy="1826260"/>
          </a:xfrm>
          <a:prstGeom prst="rect">
            <a:avLst/>
          </a:prstGeom>
          <a:ln w="28955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100" b="1" spc="-5" dirty="0">
                <a:latin typeface="Calibri"/>
                <a:cs typeface="Calibri"/>
              </a:rPr>
              <a:t>Metal extraction</a:t>
            </a:r>
            <a:r>
              <a:rPr sz="1100" b="1" spc="8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summary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31505" y="5157591"/>
            <a:ext cx="1766620" cy="1365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3987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48046" y="105663"/>
          <a:ext cx="4053204" cy="14437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48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81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Atmosphere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layer of gases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surrounding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planet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Photosynthesis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409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chemical process that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uses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energy to</a:t>
                      </a:r>
                      <a:r>
                        <a:rPr sz="11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produce  glucose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Ozone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layer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layer of the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Earth’s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atmosphere that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absorbs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radiation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3537" y="1427225"/>
            <a:ext cx="4712335" cy="5274945"/>
          </a:xfrm>
          <a:custGeom>
            <a:avLst/>
            <a:gdLst/>
            <a:ahLst/>
            <a:cxnLst/>
            <a:rect l="l" t="t" r="r" b="b"/>
            <a:pathLst>
              <a:path w="4712335" h="5274945">
                <a:moveTo>
                  <a:pt x="0" y="5274564"/>
                </a:moveTo>
                <a:lnTo>
                  <a:pt x="4712208" y="5274564"/>
                </a:lnTo>
                <a:lnTo>
                  <a:pt x="4712208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1744" y="1431747"/>
            <a:ext cx="22980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Evolution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the 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Earth’s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atmosphere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820" y="1761490"/>
            <a:ext cx="407797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latin typeface="Calibri"/>
                <a:cs typeface="Calibri"/>
              </a:rPr>
              <a:t>In the 4.5 billion </a:t>
            </a:r>
            <a:r>
              <a:rPr sz="1200" spc="-10" dirty="0">
                <a:latin typeface="Calibri"/>
                <a:cs typeface="Calibri"/>
              </a:rPr>
              <a:t>years </a:t>
            </a:r>
            <a:r>
              <a:rPr sz="1200" spc="-5" dirty="0">
                <a:latin typeface="Calibri"/>
                <a:cs typeface="Calibri"/>
              </a:rPr>
              <a:t>since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Earth formed, </a:t>
            </a:r>
            <a:r>
              <a:rPr sz="1200" dirty="0">
                <a:latin typeface="Calibri"/>
                <a:cs typeface="Calibri"/>
              </a:rPr>
              <a:t>its </a:t>
            </a:r>
            <a:r>
              <a:rPr sz="1200" spc="-5" dirty="0">
                <a:latin typeface="Calibri"/>
                <a:cs typeface="Calibri"/>
              </a:rPr>
              <a:t>atmosphere </a:t>
            </a:r>
            <a:r>
              <a:rPr sz="1200" dirty="0">
                <a:latin typeface="Calibri"/>
                <a:cs typeface="Calibri"/>
              </a:rPr>
              <a:t>has  </a:t>
            </a:r>
            <a:r>
              <a:rPr sz="1200" spc="-5" dirty="0">
                <a:latin typeface="Calibri"/>
                <a:cs typeface="Calibri"/>
              </a:rPr>
              <a:t>changed </a:t>
            </a:r>
            <a:r>
              <a:rPr sz="1200" spc="-15" dirty="0">
                <a:latin typeface="Calibri"/>
                <a:cs typeface="Calibri"/>
              </a:rPr>
              <a:t>considerably. </a:t>
            </a:r>
            <a:r>
              <a:rPr sz="1200" dirty="0">
                <a:latin typeface="Calibri"/>
                <a:cs typeface="Calibri"/>
              </a:rPr>
              <a:t>This has happened in </a:t>
            </a:r>
            <a:r>
              <a:rPr sz="1200" spc="-5" dirty="0">
                <a:latin typeface="Calibri"/>
                <a:cs typeface="Calibri"/>
              </a:rPr>
              <a:t>three </a:t>
            </a:r>
            <a:r>
              <a:rPr sz="1200" dirty="0">
                <a:latin typeface="Calibri"/>
                <a:cs typeface="Calibri"/>
              </a:rPr>
              <a:t>main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stages: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820" y="2255265"/>
            <a:ext cx="455041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Stage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 –</a:t>
            </a:r>
            <a:r>
              <a:rPr sz="12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Volcanoes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70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Earth’s </a:t>
            </a:r>
            <a:r>
              <a:rPr sz="1200" spc="-5" dirty="0">
                <a:latin typeface="Calibri"/>
                <a:cs typeface="Calibri"/>
              </a:rPr>
              <a:t>surface </a:t>
            </a:r>
            <a:r>
              <a:rPr sz="1200" spc="-10" dirty="0">
                <a:latin typeface="Calibri"/>
                <a:cs typeface="Calibri"/>
              </a:rPr>
              <a:t>was </a:t>
            </a:r>
            <a:r>
              <a:rPr sz="1200" spc="-5" dirty="0">
                <a:latin typeface="Calibri"/>
                <a:cs typeface="Calibri"/>
              </a:rPr>
              <a:t>originally molten </a:t>
            </a:r>
            <a:r>
              <a:rPr sz="1200" spc="-10" dirty="0">
                <a:latin typeface="Calibri"/>
                <a:cs typeface="Calibri"/>
              </a:rPr>
              <a:t>before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cooled </a:t>
            </a:r>
            <a:r>
              <a:rPr sz="1200" dirty="0">
                <a:latin typeface="Calibri"/>
                <a:cs typeface="Calibri"/>
              </a:rPr>
              <a:t>and a thin </a:t>
            </a:r>
            <a:r>
              <a:rPr sz="1200" spc="-5" dirty="0">
                <a:latin typeface="Calibri"/>
                <a:cs typeface="Calibri"/>
              </a:rPr>
              <a:t>crust  formed. </a:t>
            </a:r>
            <a:r>
              <a:rPr sz="1200" spc="-10" dirty="0">
                <a:latin typeface="Calibri"/>
                <a:cs typeface="Calibri"/>
              </a:rPr>
              <a:t>Volcanoes were </a:t>
            </a:r>
            <a:r>
              <a:rPr sz="1200" spc="-5" dirty="0">
                <a:latin typeface="Calibri"/>
                <a:cs typeface="Calibri"/>
              </a:rPr>
              <a:t>continually erupting </a:t>
            </a:r>
            <a:r>
              <a:rPr sz="1200" dirty="0">
                <a:latin typeface="Calibri"/>
                <a:cs typeface="Calibri"/>
              </a:rPr>
              <a:t>and the </a:t>
            </a:r>
            <a:r>
              <a:rPr sz="1200" spc="-5" dirty="0">
                <a:latin typeface="Calibri"/>
                <a:cs typeface="Calibri"/>
              </a:rPr>
              <a:t>atmosphere </a:t>
            </a:r>
            <a:r>
              <a:rPr sz="1200" spc="-10" dirty="0">
                <a:latin typeface="Calibri"/>
                <a:cs typeface="Calibri"/>
              </a:rPr>
              <a:t>was  </a:t>
            </a:r>
            <a:r>
              <a:rPr sz="1200" spc="-5" dirty="0">
                <a:latin typeface="Calibri"/>
                <a:cs typeface="Calibri"/>
              </a:rPr>
              <a:t>produced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gases they emitted.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atmosphere </a:t>
            </a:r>
            <a:r>
              <a:rPr sz="1200" spc="-10" dirty="0">
                <a:latin typeface="Calibri"/>
                <a:cs typeface="Calibri"/>
              </a:rPr>
              <a:t>was </a:t>
            </a:r>
            <a:r>
              <a:rPr sz="1200" dirty="0">
                <a:latin typeface="Calibri"/>
                <a:cs typeface="Calibri"/>
              </a:rPr>
              <a:t>made  </a:t>
            </a:r>
            <a:r>
              <a:rPr sz="1200" spc="-5" dirty="0">
                <a:latin typeface="Calibri"/>
                <a:cs typeface="Calibri"/>
              </a:rPr>
              <a:t>mostly of carbon dioxide with little </a:t>
            </a:r>
            <a:r>
              <a:rPr sz="1200" spc="-10" dirty="0">
                <a:latin typeface="Calibri"/>
                <a:cs typeface="Calibri"/>
              </a:rPr>
              <a:t>oxygen. </a:t>
            </a:r>
            <a:r>
              <a:rPr sz="1200" spc="-5" dirty="0">
                <a:latin typeface="Calibri"/>
                <a:cs typeface="Calibri"/>
              </a:rPr>
              <a:t>There </a:t>
            </a:r>
            <a:r>
              <a:rPr sz="1200" spc="-10" dirty="0">
                <a:latin typeface="Calibri"/>
                <a:cs typeface="Calibri"/>
              </a:rPr>
              <a:t>was </a:t>
            </a:r>
            <a:r>
              <a:rPr sz="1200" dirty="0">
                <a:latin typeface="Calibri"/>
                <a:cs typeface="Calibri"/>
              </a:rPr>
              <a:t>also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spc="-20" dirty="0">
                <a:latin typeface="Calibri"/>
                <a:cs typeface="Calibri"/>
              </a:rPr>
              <a:t>vapour,  </a:t>
            </a:r>
            <a:r>
              <a:rPr sz="1200" dirty="0">
                <a:latin typeface="Calibri"/>
                <a:cs typeface="Calibri"/>
              </a:rPr>
              <a:t>ammonia and </a:t>
            </a:r>
            <a:r>
              <a:rPr sz="1200" spc="-5" dirty="0">
                <a:latin typeface="Calibri"/>
                <a:cs typeface="Calibri"/>
              </a:rPr>
              <a:t>methane. </a:t>
            </a:r>
            <a:r>
              <a:rPr sz="1200" dirty="0">
                <a:latin typeface="Calibri"/>
                <a:cs typeface="Calibri"/>
              </a:rPr>
              <a:t>As the </a:t>
            </a:r>
            <a:r>
              <a:rPr sz="1200" spc="-5" dirty="0">
                <a:latin typeface="Calibri"/>
                <a:cs typeface="Calibri"/>
              </a:rPr>
              <a:t>Earth cooled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spc="-5" dirty="0">
                <a:latin typeface="Calibri"/>
                <a:cs typeface="Calibri"/>
              </a:rPr>
              <a:t>vapour  condensed to </a:t>
            </a:r>
            <a:r>
              <a:rPr sz="1200" spc="-10" dirty="0">
                <a:latin typeface="Calibri"/>
                <a:cs typeface="Calibri"/>
              </a:rPr>
              <a:t>form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oceans.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820" y="4560189"/>
            <a:ext cx="2512695" cy="1525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Stage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 –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Green plants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70"/>
              </a:spcBef>
            </a:pPr>
            <a:r>
              <a:rPr sz="1200" spc="-5" dirty="0">
                <a:latin typeface="Calibri"/>
                <a:cs typeface="Calibri"/>
              </a:rPr>
              <a:t>Green plants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algae </a:t>
            </a:r>
            <a:r>
              <a:rPr sz="1200" spc="-10" dirty="0">
                <a:latin typeface="Calibri"/>
                <a:cs typeface="Calibri"/>
              </a:rPr>
              <a:t>evolved </a:t>
            </a:r>
            <a:r>
              <a:rPr sz="1200" dirty="0">
                <a:latin typeface="Calibri"/>
                <a:cs typeface="Calibri"/>
              </a:rPr>
              <a:t>and  </a:t>
            </a:r>
            <a:r>
              <a:rPr sz="1200" spc="-10" dirty="0">
                <a:latin typeface="Calibri"/>
                <a:cs typeface="Calibri"/>
              </a:rPr>
              <a:t>were </a:t>
            </a:r>
            <a:r>
              <a:rPr sz="1200" dirty="0">
                <a:latin typeface="Calibri"/>
                <a:cs typeface="Calibri"/>
              </a:rPr>
              <a:t>able </a:t>
            </a:r>
            <a:r>
              <a:rPr sz="1200" spc="-5" dirty="0">
                <a:latin typeface="Calibri"/>
                <a:cs typeface="Calibri"/>
              </a:rPr>
              <a:t>to survive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carbon  dioxide </a:t>
            </a:r>
            <a:r>
              <a:rPr sz="1200" dirty="0">
                <a:latin typeface="Calibri"/>
                <a:cs typeface="Calibri"/>
              </a:rPr>
              <a:t>rich </a:t>
            </a:r>
            <a:r>
              <a:rPr sz="1200" spc="-5" dirty="0">
                <a:latin typeface="Calibri"/>
                <a:cs typeface="Calibri"/>
              </a:rPr>
              <a:t>atmosphere. They absorbed  some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carbon dioxide </a:t>
            </a:r>
            <a:r>
              <a:rPr sz="1200" dirty="0">
                <a:latin typeface="Calibri"/>
                <a:cs typeface="Calibri"/>
              </a:rPr>
              <a:t>and  </a:t>
            </a:r>
            <a:r>
              <a:rPr sz="1200" spc="-5" dirty="0">
                <a:latin typeface="Calibri"/>
                <a:cs typeface="Calibri"/>
              </a:rPr>
              <a:t>released </a:t>
            </a:r>
            <a:r>
              <a:rPr sz="1200" spc="-15" dirty="0">
                <a:latin typeface="Calibri"/>
                <a:cs typeface="Calibri"/>
              </a:rPr>
              <a:t>oxygen </a:t>
            </a:r>
            <a:r>
              <a:rPr sz="1200" spc="-5" dirty="0">
                <a:latin typeface="Calibri"/>
                <a:cs typeface="Calibri"/>
              </a:rPr>
              <a:t>during photosynthesis.  </a:t>
            </a:r>
            <a:r>
              <a:rPr sz="1200" dirty="0">
                <a:latin typeface="Calibri"/>
                <a:cs typeface="Calibri"/>
              </a:rPr>
              <a:t>A lot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carbon dioxide dissolved  into </a:t>
            </a:r>
            <a:r>
              <a:rPr sz="1200" dirty="0">
                <a:latin typeface="Calibri"/>
                <a:cs typeface="Calibri"/>
              </a:rPr>
              <a:t>the newly </a:t>
            </a:r>
            <a:r>
              <a:rPr sz="1200" spc="-5" dirty="0">
                <a:latin typeface="Calibri"/>
                <a:cs typeface="Calibri"/>
              </a:rPr>
              <a:t>formed oceans </a:t>
            </a:r>
            <a:r>
              <a:rPr sz="1200" dirty="0">
                <a:latin typeface="Calibri"/>
                <a:cs typeface="Calibri"/>
              </a:rPr>
              <a:t>and  </a:t>
            </a:r>
            <a:r>
              <a:rPr sz="1200" spc="-5" dirty="0">
                <a:latin typeface="Calibri"/>
                <a:cs typeface="Calibri"/>
              </a:rPr>
              <a:t>levels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gas </a:t>
            </a:r>
            <a:r>
              <a:rPr sz="1200" spc="-5" dirty="0">
                <a:latin typeface="Calibri"/>
                <a:cs typeface="Calibri"/>
              </a:rPr>
              <a:t>began 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fall.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1570" y="4321302"/>
            <a:ext cx="4072254" cy="2380615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4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Atmospheric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composition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91440" marR="1993900">
              <a:lnSpc>
                <a:spcPts val="1300"/>
              </a:lnSpc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Earth's atmosphere </a:t>
            </a:r>
            <a:r>
              <a:rPr sz="1200" dirty="0">
                <a:latin typeface="Calibri"/>
                <a:cs typeface="Calibri"/>
              </a:rPr>
              <a:t>has  </a:t>
            </a:r>
            <a:r>
              <a:rPr sz="1200" spc="-5" dirty="0">
                <a:latin typeface="Calibri"/>
                <a:cs typeface="Calibri"/>
              </a:rPr>
              <a:t>remained </a:t>
            </a:r>
            <a:r>
              <a:rPr sz="1200" dirty="0">
                <a:latin typeface="Calibri"/>
                <a:cs typeface="Calibri"/>
              </a:rPr>
              <a:t>much the </a:t>
            </a:r>
            <a:r>
              <a:rPr sz="1200" spc="-5" dirty="0">
                <a:latin typeface="Calibri"/>
                <a:cs typeface="Calibri"/>
              </a:rPr>
              <a:t>same </a:t>
            </a:r>
            <a:r>
              <a:rPr sz="1200" spc="-10" dirty="0">
                <a:latin typeface="Calibri"/>
                <a:cs typeface="Calibri"/>
              </a:rPr>
              <a:t>for 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past </a:t>
            </a:r>
            <a:r>
              <a:rPr sz="1200" dirty="0">
                <a:latin typeface="Calibri"/>
                <a:cs typeface="Calibri"/>
              </a:rPr>
              <a:t>200 million </a:t>
            </a:r>
            <a:r>
              <a:rPr sz="1200" spc="-10" dirty="0">
                <a:latin typeface="Calibri"/>
                <a:cs typeface="Calibri"/>
              </a:rPr>
              <a:t>years. </a:t>
            </a:r>
            <a:r>
              <a:rPr sz="1200" dirty="0">
                <a:latin typeface="Calibri"/>
                <a:cs typeface="Calibri"/>
              </a:rPr>
              <a:t>The  pie </a:t>
            </a:r>
            <a:r>
              <a:rPr sz="1200" spc="-5" dirty="0">
                <a:latin typeface="Calibri"/>
                <a:cs typeface="Calibri"/>
              </a:rPr>
              <a:t>chart shows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proportions  of </a:t>
            </a:r>
            <a:r>
              <a:rPr sz="1200" dirty="0">
                <a:latin typeface="Calibri"/>
                <a:cs typeface="Calibri"/>
              </a:rPr>
              <a:t>the main </a:t>
            </a:r>
            <a:r>
              <a:rPr sz="1200" spc="-5" dirty="0">
                <a:latin typeface="Calibri"/>
                <a:cs typeface="Calibri"/>
              </a:rPr>
              <a:t>gases </a:t>
            </a:r>
            <a:r>
              <a:rPr sz="1200" dirty="0">
                <a:latin typeface="Calibri"/>
                <a:cs typeface="Calibri"/>
              </a:rPr>
              <a:t>in the  </a:t>
            </a:r>
            <a:r>
              <a:rPr sz="1200" spc="-5" dirty="0">
                <a:latin typeface="Calibri"/>
                <a:cs typeface="Calibri"/>
              </a:rPr>
              <a:t>atmosphere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today.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0714" y="1680210"/>
            <a:ext cx="4063365" cy="2516505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90805">
              <a:lnSpc>
                <a:spcPts val="1370"/>
              </a:lnSpc>
              <a:spcBef>
                <a:spcPts val="145"/>
              </a:spcBef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Stage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 –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Complex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animals</a:t>
            </a:r>
            <a:endParaRPr sz="1200">
              <a:latin typeface="Calibri"/>
              <a:cs typeface="Calibri"/>
            </a:endParaRPr>
          </a:p>
          <a:p>
            <a:pPr marL="90805" marR="122555">
              <a:lnSpc>
                <a:spcPct val="90100"/>
              </a:lnSpc>
              <a:spcBef>
                <a:spcPts val="70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oxygen </a:t>
            </a:r>
            <a:r>
              <a:rPr sz="1200" spc="-5" dirty="0">
                <a:latin typeface="Calibri"/>
                <a:cs typeface="Calibri"/>
              </a:rPr>
              <a:t>released during photosynthesis started to </a:t>
            </a:r>
            <a:r>
              <a:rPr sz="1200" dirty="0">
                <a:latin typeface="Calibri"/>
                <a:cs typeface="Calibri"/>
              </a:rPr>
              <a:t>build up  in the </a:t>
            </a:r>
            <a:r>
              <a:rPr sz="1200" spc="-5" dirty="0">
                <a:latin typeface="Calibri"/>
                <a:cs typeface="Calibri"/>
              </a:rPr>
              <a:t>atmosphere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allowed more complex organisms to  evolve. </a:t>
            </a:r>
            <a:r>
              <a:rPr sz="1200" dirty="0">
                <a:latin typeface="Calibri"/>
                <a:cs typeface="Calibri"/>
              </a:rPr>
              <a:t>The build up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oxygen </a:t>
            </a:r>
            <a:r>
              <a:rPr sz="1200" dirty="0">
                <a:latin typeface="Calibri"/>
                <a:cs typeface="Calibri"/>
              </a:rPr>
              <a:t>also </a:t>
            </a:r>
            <a:r>
              <a:rPr sz="1200" spc="-10" dirty="0">
                <a:latin typeface="Calibri"/>
                <a:cs typeface="Calibri"/>
              </a:rPr>
              <a:t>created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ozone </a:t>
            </a:r>
            <a:r>
              <a:rPr sz="1200" dirty="0">
                <a:latin typeface="Calibri"/>
                <a:cs typeface="Calibri"/>
              </a:rPr>
              <a:t>(O</a:t>
            </a:r>
            <a:r>
              <a:rPr sz="1200" baseline="-20833" dirty="0">
                <a:latin typeface="Calibri"/>
                <a:cs typeface="Calibri"/>
              </a:rPr>
              <a:t>3</a:t>
            </a:r>
            <a:r>
              <a:rPr sz="1200" dirty="0">
                <a:latin typeface="Calibri"/>
                <a:cs typeface="Calibri"/>
              </a:rPr>
              <a:t>)  </a:t>
            </a:r>
            <a:r>
              <a:rPr sz="1200" spc="-10" dirty="0">
                <a:latin typeface="Calibri"/>
                <a:cs typeface="Calibri"/>
              </a:rPr>
              <a:t>layer </a:t>
            </a:r>
            <a:r>
              <a:rPr sz="1200" spc="-5" dirty="0">
                <a:latin typeface="Calibri"/>
                <a:cs typeface="Calibri"/>
              </a:rPr>
              <a:t>which </a:t>
            </a:r>
            <a:r>
              <a:rPr sz="1200" spc="-10" dirty="0">
                <a:latin typeface="Calibri"/>
                <a:cs typeface="Calibri"/>
              </a:rPr>
              <a:t>blocked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harmful </a:t>
            </a:r>
            <a:r>
              <a:rPr sz="1200" spc="-20" dirty="0">
                <a:latin typeface="Calibri"/>
                <a:cs typeface="Calibri"/>
              </a:rPr>
              <a:t>rays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sun reaching 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planet </a:t>
            </a:r>
            <a:r>
              <a:rPr sz="1200" dirty="0">
                <a:latin typeface="Calibri"/>
                <a:cs typeface="Calibri"/>
              </a:rPr>
              <a:t>leading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endParaRPr sz="1200">
              <a:latin typeface="Calibri"/>
              <a:cs typeface="Calibri"/>
            </a:endParaRPr>
          </a:p>
          <a:p>
            <a:pPr marL="90805" marR="2520315">
              <a:lnSpc>
                <a:spcPts val="1300"/>
              </a:lnSpc>
              <a:spcBef>
                <a:spcPts val="15"/>
              </a:spcBef>
            </a:pPr>
            <a:r>
              <a:rPr sz="1200" spc="-5" dirty="0">
                <a:latin typeface="Calibri"/>
                <a:cs typeface="Calibri"/>
              </a:rPr>
              <a:t>even more complex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life  forms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developing.</a:t>
            </a:r>
            <a:endParaRPr sz="1200">
              <a:latin typeface="Calibri"/>
              <a:cs typeface="Calibri"/>
            </a:endParaRPr>
          </a:p>
          <a:p>
            <a:pPr marL="90805">
              <a:lnSpc>
                <a:spcPts val="1200"/>
              </a:lnSpc>
            </a:pPr>
            <a:r>
              <a:rPr sz="1200" spc="-5" dirty="0">
                <a:latin typeface="Calibri"/>
                <a:cs typeface="Calibri"/>
              </a:rPr>
              <a:t>Carbon dioxide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now</a:t>
            </a:r>
            <a:endParaRPr sz="1200">
              <a:latin typeface="Calibri"/>
              <a:cs typeface="Calibri"/>
            </a:endParaRPr>
          </a:p>
          <a:p>
            <a:pPr marL="90805" marR="2519045" algn="just">
              <a:lnSpc>
                <a:spcPct val="90100"/>
              </a:lnSpc>
              <a:spcBef>
                <a:spcPts val="70"/>
              </a:spcBef>
            </a:pPr>
            <a:r>
              <a:rPr sz="1200" spc="-10" dirty="0">
                <a:latin typeface="Calibri"/>
                <a:cs typeface="Calibri"/>
              </a:rPr>
              <a:t>makes </a:t>
            </a:r>
            <a:r>
              <a:rPr sz="1200" dirty="0">
                <a:latin typeface="Calibri"/>
                <a:cs typeface="Calibri"/>
              </a:rPr>
              <a:t>up less than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half  a </a:t>
            </a:r>
            <a:r>
              <a:rPr sz="1200" spc="-5" dirty="0">
                <a:latin typeface="Calibri"/>
                <a:cs typeface="Calibri"/>
              </a:rPr>
              <a:t>percent of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Earth’s  </a:t>
            </a:r>
            <a:r>
              <a:rPr sz="1200" spc="-5" dirty="0">
                <a:latin typeface="Calibri"/>
                <a:cs typeface="Calibri"/>
              </a:rPr>
              <a:t>atmosphere.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73095" y="5263896"/>
            <a:ext cx="2112263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81478" y="3317747"/>
            <a:ext cx="2190521" cy="134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02353" y="3597021"/>
            <a:ext cx="219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C</a:t>
            </a:r>
            <a:r>
              <a:rPr sz="1000" spc="-5" dirty="0">
                <a:latin typeface="Calibri"/>
                <a:cs typeface="Calibri"/>
              </a:rPr>
              <a:t>O</a:t>
            </a:r>
            <a:r>
              <a:rPr sz="975" spc="15" baseline="-21367" dirty="0">
                <a:latin typeface="Calibri"/>
                <a:cs typeface="Calibri"/>
              </a:rPr>
              <a:t>2</a:t>
            </a:r>
            <a:endParaRPr sz="975" baseline="-21367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23364" y="3564763"/>
            <a:ext cx="7397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Water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vapour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66916" y="2631948"/>
            <a:ext cx="2295144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8029" y="792447"/>
            <a:ext cx="4712335" cy="568104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805" marR="34480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10" dirty="0"/>
              <a:t>8 </a:t>
            </a:r>
            <a:r>
              <a:rPr spc="-80" dirty="0"/>
              <a:t>Chemistry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80" dirty="0" smtClean="0"/>
              <a:t>Atmosphere</a:t>
            </a:r>
            <a:endParaRPr spc="-80" dirty="0"/>
          </a:p>
        </p:txBody>
      </p:sp>
      <p:sp>
        <p:nvSpPr>
          <p:cNvPr id="17" name="object 17"/>
          <p:cNvSpPr/>
          <p:nvPr/>
        </p:nvSpPr>
        <p:spPr>
          <a:xfrm>
            <a:off x="7420936" y="4486207"/>
            <a:ext cx="1472163" cy="2058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15096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4" y="832866"/>
            <a:ext cx="4785360" cy="4983480"/>
          </a:xfrm>
          <a:custGeom>
            <a:avLst/>
            <a:gdLst/>
            <a:ahLst/>
            <a:cxnLst/>
            <a:rect l="l" t="t" r="r" b="b"/>
            <a:pathLst>
              <a:path w="4785360" h="4983480">
                <a:moveTo>
                  <a:pt x="0" y="4983480"/>
                </a:moveTo>
                <a:lnTo>
                  <a:pt x="4785360" y="4983480"/>
                </a:lnTo>
                <a:lnTo>
                  <a:pt x="4785360" y="0"/>
                </a:lnTo>
                <a:lnTo>
                  <a:pt x="0" y="0"/>
                </a:lnTo>
                <a:lnTo>
                  <a:pt x="0" y="4983480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307" y="855929"/>
            <a:ext cx="4627245" cy="1033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Carbon</a:t>
            </a:r>
            <a:r>
              <a:rPr sz="11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Cycle</a:t>
            </a:r>
            <a:endParaRPr sz="1100" dirty="0">
              <a:latin typeface="Calibri"/>
              <a:cs typeface="Calibri"/>
            </a:endParaRPr>
          </a:p>
          <a:p>
            <a:pPr marL="12700" marR="244475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All</a:t>
            </a:r>
            <a:r>
              <a:rPr sz="1100" dirty="0">
                <a:latin typeface="Calibri"/>
                <a:cs typeface="Calibri"/>
              </a:rPr>
              <a:t> cells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 whether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animal,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plant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bacteria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 contain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carbon,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because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all  contain </a:t>
            </a:r>
            <a:r>
              <a:rPr sz="1100" spc="-5" dirty="0">
                <a:latin typeface="Calibri"/>
                <a:cs typeface="Calibri"/>
              </a:rPr>
              <a:t>proteins, fats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carbohydrates.</a:t>
            </a:r>
          </a:p>
          <a:p>
            <a:pPr marL="12700" marR="508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Carbon </a:t>
            </a:r>
            <a:r>
              <a:rPr sz="1100" dirty="0">
                <a:latin typeface="Calibri"/>
                <a:cs typeface="Calibri"/>
              </a:rPr>
              <a:t>is passed </a:t>
            </a: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atmosphere, </a:t>
            </a:r>
            <a:r>
              <a:rPr sz="1100" dirty="0">
                <a:latin typeface="Calibri"/>
                <a:cs typeface="Calibri"/>
              </a:rPr>
              <a:t>as carbon </a:t>
            </a:r>
            <a:r>
              <a:rPr sz="1100" spc="-5" dirty="0">
                <a:latin typeface="Calibri"/>
                <a:cs typeface="Calibri"/>
              </a:rPr>
              <a:t>dioxide,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living things, </a:t>
            </a:r>
            <a:r>
              <a:rPr sz="1100" dirty="0">
                <a:latin typeface="Calibri"/>
                <a:cs typeface="Calibri"/>
              </a:rPr>
              <a:t>passed  </a:t>
            </a: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dirty="0">
                <a:latin typeface="Calibri"/>
                <a:cs typeface="Calibri"/>
              </a:rPr>
              <a:t>one organism to the next in complex molecules, and returned to the  atmosphere as carbon </a:t>
            </a:r>
            <a:r>
              <a:rPr sz="1100" spc="-5" dirty="0">
                <a:latin typeface="Calibri"/>
                <a:cs typeface="Calibri"/>
              </a:rPr>
              <a:t>dioxide again. This </a:t>
            </a:r>
            <a:r>
              <a:rPr sz="1100" dirty="0">
                <a:latin typeface="Calibri"/>
                <a:cs typeface="Calibri"/>
              </a:rPr>
              <a:t>is known as the carbon</a:t>
            </a:r>
            <a:r>
              <a:rPr sz="1100" spc="-1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cycle.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89407" y="3856567"/>
            <a:ext cx="4715587" cy="19524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050" spc="-5" dirty="0"/>
              <a:t>Step </a:t>
            </a:r>
            <a:r>
              <a:rPr sz="1050" dirty="0"/>
              <a:t>1: Removing </a:t>
            </a:r>
            <a:r>
              <a:rPr sz="1050" spc="-5" dirty="0"/>
              <a:t>carbon dioxide from </a:t>
            </a:r>
            <a:r>
              <a:rPr sz="1050" dirty="0"/>
              <a:t>the</a:t>
            </a:r>
            <a:r>
              <a:rPr sz="1050" spc="-50" dirty="0"/>
              <a:t> </a:t>
            </a:r>
            <a:r>
              <a:rPr sz="1050" spc="-5" dirty="0"/>
              <a:t>atmosphere</a:t>
            </a:r>
          </a:p>
          <a:p>
            <a:pPr marL="469900">
              <a:lnSpc>
                <a:spcPct val="100000"/>
              </a:lnSpc>
            </a:pPr>
            <a:r>
              <a:rPr sz="1050" b="0" dirty="0">
                <a:latin typeface="Calibri"/>
                <a:cs typeface="Calibri"/>
              </a:rPr>
              <a:t>Green </a:t>
            </a:r>
            <a:r>
              <a:rPr sz="1050" b="0" spc="-5" dirty="0">
                <a:latin typeface="Calibri"/>
                <a:cs typeface="Calibri"/>
              </a:rPr>
              <a:t>plants </a:t>
            </a:r>
            <a:r>
              <a:rPr sz="1050" b="0" dirty="0">
                <a:latin typeface="Calibri"/>
                <a:cs typeface="Calibri"/>
              </a:rPr>
              <a:t>remove carbon </a:t>
            </a:r>
            <a:r>
              <a:rPr sz="1050" b="0" spc="-5" dirty="0">
                <a:latin typeface="Calibri"/>
                <a:cs typeface="Calibri"/>
              </a:rPr>
              <a:t>dioxide from </a:t>
            </a:r>
            <a:r>
              <a:rPr sz="1050" b="0" dirty="0">
                <a:latin typeface="Calibri"/>
                <a:cs typeface="Calibri"/>
              </a:rPr>
              <a:t>the</a:t>
            </a:r>
            <a:r>
              <a:rPr sz="1050" b="0" spc="-110" dirty="0">
                <a:latin typeface="Calibri"/>
                <a:cs typeface="Calibri"/>
              </a:rPr>
              <a:t> </a:t>
            </a:r>
            <a:r>
              <a:rPr sz="1050" b="0" dirty="0">
                <a:latin typeface="Calibri"/>
                <a:cs typeface="Calibri"/>
              </a:rPr>
              <a:t>atmosphere</a:t>
            </a:r>
          </a:p>
          <a:p>
            <a:pPr marL="469900" marR="13970">
              <a:lnSpc>
                <a:spcPct val="100000"/>
              </a:lnSpc>
            </a:pPr>
            <a:r>
              <a:rPr sz="1050" b="0" spc="-5" dirty="0">
                <a:latin typeface="Calibri"/>
                <a:cs typeface="Calibri"/>
              </a:rPr>
              <a:t>by photosynthesis. The </a:t>
            </a:r>
            <a:r>
              <a:rPr sz="1050" b="0" dirty="0">
                <a:latin typeface="Calibri"/>
                <a:cs typeface="Calibri"/>
              </a:rPr>
              <a:t>carbon becomes part of complex molecules</a:t>
            </a:r>
            <a:r>
              <a:rPr sz="1050" b="0" spc="-165" dirty="0">
                <a:latin typeface="Calibri"/>
                <a:cs typeface="Calibri"/>
              </a:rPr>
              <a:t> </a:t>
            </a:r>
            <a:r>
              <a:rPr sz="1050" b="0" spc="-5" dirty="0">
                <a:latin typeface="Calibri"/>
                <a:cs typeface="Calibri"/>
              </a:rPr>
              <a:t>such  </a:t>
            </a:r>
            <a:r>
              <a:rPr sz="1050" b="0" dirty="0">
                <a:latin typeface="Calibri"/>
                <a:cs typeface="Calibri"/>
              </a:rPr>
              <a:t>as </a:t>
            </a:r>
            <a:r>
              <a:rPr sz="1050" b="0" spc="-5" dirty="0">
                <a:latin typeface="Calibri"/>
                <a:cs typeface="Calibri"/>
              </a:rPr>
              <a:t>proteins, fats </a:t>
            </a:r>
            <a:r>
              <a:rPr sz="1050" b="0" dirty="0">
                <a:latin typeface="Calibri"/>
                <a:cs typeface="Calibri"/>
              </a:rPr>
              <a:t>and carbohydrates in the</a:t>
            </a:r>
            <a:r>
              <a:rPr sz="1050" b="0" spc="-135" dirty="0">
                <a:latin typeface="Calibri"/>
                <a:cs typeface="Calibri"/>
              </a:rPr>
              <a:t> </a:t>
            </a:r>
            <a:r>
              <a:rPr sz="1050" b="0" spc="-5" dirty="0">
                <a:latin typeface="Calibri"/>
                <a:cs typeface="Calibri"/>
              </a:rPr>
              <a:t>plants.</a:t>
            </a: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050" spc="-5" dirty="0"/>
              <a:t>Step </a:t>
            </a:r>
            <a:r>
              <a:rPr sz="1050" dirty="0"/>
              <a:t>2: Returning </a:t>
            </a:r>
            <a:r>
              <a:rPr sz="1050" spc="-5" dirty="0"/>
              <a:t>carbon dioxide </a:t>
            </a:r>
            <a:r>
              <a:rPr sz="1050" dirty="0"/>
              <a:t>to the</a:t>
            </a:r>
            <a:r>
              <a:rPr sz="1050" spc="-50" dirty="0"/>
              <a:t> </a:t>
            </a:r>
            <a:r>
              <a:rPr sz="1050" spc="-5" dirty="0"/>
              <a:t>atmosphere</a:t>
            </a:r>
          </a:p>
          <a:p>
            <a:pPr marL="469900" marR="73660">
              <a:lnSpc>
                <a:spcPct val="100000"/>
              </a:lnSpc>
            </a:pPr>
            <a:r>
              <a:rPr sz="1050" b="0" spc="-5" dirty="0">
                <a:latin typeface="Calibri"/>
                <a:cs typeface="Calibri"/>
              </a:rPr>
              <a:t>Organisms </a:t>
            </a:r>
            <a:r>
              <a:rPr sz="1050" b="0" dirty="0">
                <a:latin typeface="Calibri"/>
                <a:cs typeface="Calibri"/>
              </a:rPr>
              <a:t>return carbon </a:t>
            </a:r>
            <a:r>
              <a:rPr sz="1050" b="0" spc="-5" dirty="0">
                <a:latin typeface="Calibri"/>
                <a:cs typeface="Calibri"/>
              </a:rPr>
              <a:t>dioxide </a:t>
            </a:r>
            <a:r>
              <a:rPr sz="1050" b="0" dirty="0">
                <a:latin typeface="Calibri"/>
                <a:cs typeface="Calibri"/>
              </a:rPr>
              <a:t>to the atmosphere </a:t>
            </a:r>
            <a:r>
              <a:rPr sz="1050" b="0" spc="-5" dirty="0">
                <a:latin typeface="Calibri"/>
                <a:cs typeface="Calibri"/>
              </a:rPr>
              <a:t>by </a:t>
            </a:r>
            <a:r>
              <a:rPr sz="1050" b="0" dirty="0">
                <a:latin typeface="Calibri"/>
                <a:cs typeface="Calibri"/>
              </a:rPr>
              <a:t>respiration. It</a:t>
            </a:r>
            <a:r>
              <a:rPr sz="1050" b="0" spc="-175" dirty="0">
                <a:latin typeface="Calibri"/>
                <a:cs typeface="Calibri"/>
              </a:rPr>
              <a:t> </a:t>
            </a:r>
            <a:r>
              <a:rPr sz="1050" b="0" dirty="0">
                <a:latin typeface="Calibri"/>
                <a:cs typeface="Calibri"/>
              </a:rPr>
              <a:t>is  not</a:t>
            </a:r>
            <a:r>
              <a:rPr sz="1050" b="0" spc="-20" dirty="0">
                <a:latin typeface="Calibri"/>
                <a:cs typeface="Calibri"/>
              </a:rPr>
              <a:t> </a:t>
            </a:r>
            <a:r>
              <a:rPr sz="1050" b="0" spc="-5" dirty="0">
                <a:latin typeface="Calibri"/>
                <a:cs typeface="Calibri"/>
              </a:rPr>
              <a:t>just</a:t>
            </a:r>
            <a:r>
              <a:rPr sz="1050" b="0" spc="-20" dirty="0">
                <a:latin typeface="Calibri"/>
                <a:cs typeface="Calibri"/>
              </a:rPr>
              <a:t> </a:t>
            </a:r>
            <a:r>
              <a:rPr sz="1050" b="0" dirty="0">
                <a:latin typeface="Calibri"/>
                <a:cs typeface="Calibri"/>
              </a:rPr>
              <a:t>animals</a:t>
            </a:r>
            <a:r>
              <a:rPr sz="1050" b="0" spc="-40" dirty="0">
                <a:latin typeface="Calibri"/>
                <a:cs typeface="Calibri"/>
              </a:rPr>
              <a:t> </a:t>
            </a:r>
            <a:r>
              <a:rPr sz="1050" b="0" dirty="0">
                <a:latin typeface="Calibri"/>
                <a:cs typeface="Calibri"/>
              </a:rPr>
              <a:t>that</a:t>
            </a:r>
            <a:r>
              <a:rPr sz="1050" b="0" spc="-25" dirty="0">
                <a:latin typeface="Calibri"/>
                <a:cs typeface="Calibri"/>
              </a:rPr>
              <a:t> </a:t>
            </a:r>
            <a:r>
              <a:rPr sz="1050" b="0" dirty="0">
                <a:latin typeface="Calibri"/>
                <a:cs typeface="Calibri"/>
              </a:rPr>
              <a:t>respire.</a:t>
            </a:r>
            <a:r>
              <a:rPr sz="1050" b="0" spc="-10" dirty="0">
                <a:latin typeface="Calibri"/>
                <a:cs typeface="Calibri"/>
              </a:rPr>
              <a:t> </a:t>
            </a:r>
            <a:r>
              <a:rPr sz="1050" b="0" dirty="0">
                <a:latin typeface="Calibri"/>
                <a:cs typeface="Calibri"/>
              </a:rPr>
              <a:t>Plants</a:t>
            </a:r>
            <a:r>
              <a:rPr sz="1050" b="0" spc="-30" dirty="0">
                <a:latin typeface="Calibri"/>
                <a:cs typeface="Calibri"/>
              </a:rPr>
              <a:t> </a:t>
            </a:r>
            <a:r>
              <a:rPr sz="1050" b="0" dirty="0">
                <a:latin typeface="Calibri"/>
                <a:cs typeface="Calibri"/>
              </a:rPr>
              <a:t>and</a:t>
            </a:r>
            <a:r>
              <a:rPr sz="1050" b="0" spc="-5" dirty="0">
                <a:latin typeface="Calibri"/>
                <a:cs typeface="Calibri"/>
              </a:rPr>
              <a:t> microorganisms</a:t>
            </a:r>
            <a:r>
              <a:rPr sz="1050" b="0" spc="-45" dirty="0">
                <a:latin typeface="Calibri"/>
                <a:cs typeface="Calibri"/>
              </a:rPr>
              <a:t> </a:t>
            </a:r>
            <a:r>
              <a:rPr sz="1050" b="0" dirty="0">
                <a:latin typeface="Calibri"/>
                <a:cs typeface="Calibri"/>
              </a:rPr>
              <a:t>do,</a:t>
            </a:r>
            <a:r>
              <a:rPr sz="1050" b="0" spc="-10" dirty="0">
                <a:latin typeface="Calibri"/>
                <a:cs typeface="Calibri"/>
              </a:rPr>
              <a:t> </a:t>
            </a:r>
            <a:r>
              <a:rPr sz="1050" b="0" dirty="0">
                <a:latin typeface="Calibri"/>
                <a:cs typeface="Calibri"/>
              </a:rPr>
              <a:t>too.</a:t>
            </a: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050" spc="-5" dirty="0"/>
              <a:t>Step </a:t>
            </a:r>
            <a:r>
              <a:rPr sz="1050" dirty="0"/>
              <a:t>3: </a:t>
            </a:r>
            <a:r>
              <a:rPr sz="1050" spc="-5" dirty="0"/>
              <a:t>Passing carbon from one organism </a:t>
            </a:r>
            <a:r>
              <a:rPr sz="1050" dirty="0"/>
              <a:t>to the</a:t>
            </a:r>
            <a:r>
              <a:rPr sz="1050" spc="-55" dirty="0"/>
              <a:t> </a:t>
            </a:r>
            <a:r>
              <a:rPr sz="1050" spc="-5" dirty="0"/>
              <a:t>next</a:t>
            </a:r>
          </a:p>
          <a:p>
            <a:pPr marL="469900" marR="5080">
              <a:lnSpc>
                <a:spcPct val="100000"/>
              </a:lnSpc>
            </a:pPr>
            <a:r>
              <a:rPr sz="1050" b="0" dirty="0">
                <a:latin typeface="Calibri"/>
                <a:cs typeface="Calibri"/>
              </a:rPr>
              <a:t>When an animal eats a </a:t>
            </a:r>
            <a:r>
              <a:rPr sz="1050" b="0" spc="-5" dirty="0">
                <a:latin typeface="Calibri"/>
                <a:cs typeface="Calibri"/>
              </a:rPr>
              <a:t>plant, </a:t>
            </a:r>
            <a:r>
              <a:rPr sz="1050" b="0" dirty="0">
                <a:latin typeface="Calibri"/>
                <a:cs typeface="Calibri"/>
              </a:rPr>
              <a:t>carbon </a:t>
            </a:r>
            <a:r>
              <a:rPr sz="1050" b="0" spc="-5" dirty="0">
                <a:latin typeface="Calibri"/>
                <a:cs typeface="Calibri"/>
              </a:rPr>
              <a:t>from </a:t>
            </a:r>
            <a:r>
              <a:rPr sz="1050" b="0" dirty="0">
                <a:latin typeface="Calibri"/>
                <a:cs typeface="Calibri"/>
              </a:rPr>
              <a:t>the </a:t>
            </a:r>
            <a:r>
              <a:rPr sz="1050" b="0" spc="-5" dirty="0">
                <a:latin typeface="Calibri"/>
                <a:cs typeface="Calibri"/>
              </a:rPr>
              <a:t>plant </a:t>
            </a:r>
            <a:r>
              <a:rPr sz="1050" b="0" dirty="0">
                <a:latin typeface="Calibri"/>
                <a:cs typeface="Calibri"/>
              </a:rPr>
              <a:t>becomes</a:t>
            </a:r>
            <a:r>
              <a:rPr sz="1050" b="0" spc="-180" dirty="0">
                <a:latin typeface="Calibri"/>
                <a:cs typeface="Calibri"/>
              </a:rPr>
              <a:t> </a:t>
            </a:r>
            <a:r>
              <a:rPr sz="1050" b="0" dirty="0">
                <a:latin typeface="Calibri"/>
                <a:cs typeface="Calibri"/>
              </a:rPr>
              <a:t>part of the  </a:t>
            </a:r>
            <a:r>
              <a:rPr sz="1050" b="0" spc="-5" dirty="0">
                <a:latin typeface="Calibri"/>
                <a:cs typeface="Calibri"/>
              </a:rPr>
              <a:t>fats </a:t>
            </a:r>
            <a:r>
              <a:rPr sz="1050" b="0" dirty="0">
                <a:latin typeface="Calibri"/>
                <a:cs typeface="Calibri"/>
              </a:rPr>
              <a:t>and </a:t>
            </a:r>
            <a:r>
              <a:rPr sz="1050" b="0" spc="-5" dirty="0">
                <a:latin typeface="Calibri"/>
                <a:cs typeface="Calibri"/>
              </a:rPr>
              <a:t>proteins </a:t>
            </a:r>
            <a:r>
              <a:rPr sz="1050" b="0" dirty="0">
                <a:latin typeface="Calibri"/>
                <a:cs typeface="Calibri"/>
              </a:rPr>
              <a:t>in the animal. </a:t>
            </a:r>
            <a:r>
              <a:rPr sz="1050" b="0" spc="-5" dirty="0">
                <a:latin typeface="Calibri"/>
                <a:cs typeface="Calibri"/>
              </a:rPr>
              <a:t>Microorganisms </a:t>
            </a:r>
            <a:r>
              <a:rPr sz="1050" b="0" dirty="0">
                <a:latin typeface="Calibri"/>
                <a:cs typeface="Calibri"/>
              </a:rPr>
              <a:t>and some animals </a:t>
            </a:r>
            <a:r>
              <a:rPr sz="1050" b="0" spc="-5" dirty="0">
                <a:latin typeface="Calibri"/>
                <a:cs typeface="Calibri"/>
              </a:rPr>
              <a:t>feed  </a:t>
            </a:r>
            <a:r>
              <a:rPr sz="1050" b="0" dirty="0">
                <a:latin typeface="Calibri"/>
                <a:cs typeface="Calibri"/>
              </a:rPr>
              <a:t>on waste material </a:t>
            </a:r>
            <a:r>
              <a:rPr sz="1050" b="0" spc="-5" dirty="0">
                <a:latin typeface="Calibri"/>
                <a:cs typeface="Calibri"/>
              </a:rPr>
              <a:t>from </a:t>
            </a:r>
            <a:r>
              <a:rPr sz="1050" b="0" dirty="0">
                <a:latin typeface="Calibri"/>
                <a:cs typeface="Calibri"/>
              </a:rPr>
              <a:t>animals, and the remains of dead animals and  </a:t>
            </a:r>
            <a:r>
              <a:rPr sz="1050" b="0" spc="-5" dirty="0">
                <a:latin typeface="Calibri"/>
                <a:cs typeface="Calibri"/>
              </a:rPr>
              <a:t>plants. The </a:t>
            </a:r>
            <a:r>
              <a:rPr sz="1050" b="0" dirty="0">
                <a:latin typeface="Calibri"/>
                <a:cs typeface="Calibri"/>
              </a:rPr>
              <a:t>carbon then becomes part of these </a:t>
            </a:r>
            <a:r>
              <a:rPr sz="1050" b="0" spc="-5" dirty="0">
                <a:latin typeface="Calibri"/>
                <a:cs typeface="Calibri"/>
              </a:rPr>
              <a:t>microorganisms </a:t>
            </a:r>
            <a:r>
              <a:rPr sz="1050" b="0" dirty="0">
                <a:latin typeface="Calibri"/>
                <a:cs typeface="Calibri"/>
              </a:rPr>
              <a:t>and  detritus</a:t>
            </a:r>
            <a:r>
              <a:rPr sz="1050" b="0" spc="-40" dirty="0">
                <a:latin typeface="Calibri"/>
                <a:cs typeface="Calibri"/>
              </a:rPr>
              <a:t> </a:t>
            </a:r>
            <a:r>
              <a:rPr sz="1050" b="0" spc="-5" dirty="0">
                <a:latin typeface="Calibri"/>
                <a:cs typeface="Calibri"/>
              </a:rPr>
              <a:t>feeders.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9634" y="118110"/>
            <a:ext cx="4785360" cy="568104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40322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10" dirty="0"/>
              <a:t>8 </a:t>
            </a:r>
            <a:r>
              <a:rPr spc="-80" dirty="0"/>
              <a:t>Chemistry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80" dirty="0" smtClean="0"/>
              <a:t>Atmosphere</a:t>
            </a:r>
            <a:endParaRPr spc="-80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30978" y="110236"/>
          <a:ext cx="4027170" cy="130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53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Carbon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cycle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812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series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processes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moves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carbon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through  organisms and the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atmosphere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90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Respiration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chemical process that releases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energy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62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Global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warming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 gradual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increase in global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temperatures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036058" y="2686050"/>
            <a:ext cx="4028440" cy="3130550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1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enhanced greenhouse effect and global</a:t>
            </a:r>
            <a:r>
              <a:rPr sz="11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warming</a:t>
            </a:r>
            <a:endParaRPr sz="1100">
              <a:latin typeface="Calibri"/>
              <a:cs typeface="Calibri"/>
            </a:endParaRPr>
          </a:p>
          <a:p>
            <a:pPr marL="91440" marR="1524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extra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greenhouse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gases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released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human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activity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lead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  enhanced greenhouse effect. More heat is trapped by the  atmosphere, </a:t>
            </a:r>
            <a:r>
              <a:rPr sz="1100" spc="-5" dirty="0">
                <a:latin typeface="Calibri"/>
                <a:cs typeface="Calibri"/>
              </a:rPr>
              <a:t>causing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planet </a:t>
            </a:r>
            <a:r>
              <a:rPr sz="1100" dirty="0">
                <a:latin typeface="Calibri"/>
                <a:cs typeface="Calibri"/>
              </a:rPr>
              <a:t>to become warmer than it would  </a:t>
            </a:r>
            <a:r>
              <a:rPr sz="1100" spc="-5" dirty="0">
                <a:latin typeface="Calibri"/>
                <a:cs typeface="Calibri"/>
              </a:rPr>
              <a:t>be </a:t>
            </a:r>
            <a:r>
              <a:rPr sz="1100" dirty="0">
                <a:latin typeface="Calibri"/>
                <a:cs typeface="Calibri"/>
              </a:rPr>
              <a:t>naturally.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increase in global temperature this </a:t>
            </a:r>
            <a:r>
              <a:rPr sz="1100" spc="-5" dirty="0">
                <a:latin typeface="Calibri"/>
                <a:cs typeface="Calibri"/>
              </a:rPr>
              <a:t>causes </a:t>
            </a:r>
            <a:r>
              <a:rPr sz="1100" dirty="0">
                <a:latin typeface="Calibri"/>
                <a:cs typeface="Calibri"/>
              </a:rPr>
              <a:t>is  called global warming, which can </a:t>
            </a:r>
            <a:r>
              <a:rPr sz="1100" spc="-5" dirty="0">
                <a:latin typeface="Calibri"/>
                <a:cs typeface="Calibri"/>
              </a:rPr>
              <a:t>cause </a:t>
            </a:r>
            <a:r>
              <a:rPr sz="1100" b="1" spc="-5" dirty="0">
                <a:latin typeface="Calibri"/>
                <a:cs typeface="Calibri"/>
              </a:rPr>
              <a:t>changes </a:t>
            </a:r>
            <a:r>
              <a:rPr sz="1100" b="1" dirty="0">
                <a:latin typeface="Calibri"/>
                <a:cs typeface="Calibri"/>
              </a:rPr>
              <a:t>to </a:t>
            </a:r>
            <a:r>
              <a:rPr sz="1100" b="1" spc="-5" dirty="0">
                <a:latin typeface="Calibri"/>
                <a:cs typeface="Calibri"/>
              </a:rPr>
              <a:t>animals’  habitats, </a:t>
            </a:r>
            <a:r>
              <a:rPr sz="1100" b="1" dirty="0">
                <a:latin typeface="Calibri"/>
                <a:cs typeface="Calibri"/>
              </a:rPr>
              <a:t>sea </a:t>
            </a:r>
            <a:r>
              <a:rPr sz="1100" b="1" spc="-5" dirty="0">
                <a:latin typeface="Calibri"/>
                <a:cs typeface="Calibri"/>
              </a:rPr>
              <a:t>levels </a:t>
            </a:r>
            <a:r>
              <a:rPr sz="1100" b="1" dirty="0">
                <a:latin typeface="Calibri"/>
                <a:cs typeface="Calibri"/>
              </a:rPr>
              <a:t>rising, </a:t>
            </a:r>
            <a:r>
              <a:rPr sz="1100" b="1" spc="-5" dirty="0">
                <a:latin typeface="Calibri"/>
                <a:cs typeface="Calibri"/>
              </a:rPr>
              <a:t>and </a:t>
            </a:r>
            <a:r>
              <a:rPr sz="1100" b="1" dirty="0">
                <a:latin typeface="Calibri"/>
                <a:cs typeface="Calibri"/>
              </a:rPr>
              <a:t>ice </a:t>
            </a:r>
            <a:r>
              <a:rPr sz="1100" b="1" spc="-5" dirty="0">
                <a:latin typeface="Calibri"/>
                <a:cs typeface="Calibri"/>
              </a:rPr>
              <a:t>melting </a:t>
            </a:r>
            <a:r>
              <a:rPr sz="1100" b="1" dirty="0">
                <a:latin typeface="Calibri"/>
                <a:cs typeface="Calibri"/>
              </a:rPr>
              <a:t>(e.g. glaciers </a:t>
            </a:r>
            <a:r>
              <a:rPr sz="1100" b="1" spc="-5" dirty="0">
                <a:latin typeface="Calibri"/>
                <a:cs typeface="Calibri"/>
              </a:rPr>
              <a:t>and </a:t>
            </a:r>
            <a:r>
              <a:rPr sz="1100" b="1" dirty="0">
                <a:latin typeface="Calibri"/>
                <a:cs typeface="Calibri"/>
              </a:rPr>
              <a:t>ice  caps).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6058" y="1495805"/>
            <a:ext cx="4028440" cy="1115695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1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greenhouse</a:t>
            </a:r>
            <a:r>
              <a:rPr sz="11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</a:t>
            </a:r>
            <a:endParaRPr sz="1100">
              <a:latin typeface="Calibri"/>
              <a:cs typeface="Calibri"/>
            </a:endParaRPr>
          </a:p>
          <a:p>
            <a:pPr marL="91440" marR="8636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natural greenhouse effect is when gases in the </a:t>
            </a:r>
            <a:r>
              <a:rPr sz="1100" spc="-5" dirty="0">
                <a:latin typeface="Calibri"/>
                <a:cs typeface="Calibri"/>
              </a:rPr>
              <a:t>Earth’s  </a:t>
            </a:r>
            <a:r>
              <a:rPr sz="1100" dirty="0">
                <a:latin typeface="Calibri"/>
                <a:cs typeface="Calibri"/>
              </a:rPr>
              <a:t>atmosphere trap radiation </a:t>
            </a: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sun </a:t>
            </a:r>
            <a:r>
              <a:rPr sz="1100" dirty="0">
                <a:latin typeface="Calibri"/>
                <a:cs typeface="Calibri"/>
              </a:rPr>
              <a:t>and heat </a:t>
            </a:r>
            <a:r>
              <a:rPr sz="1100" spc="-5" dirty="0">
                <a:latin typeface="Calibri"/>
                <a:cs typeface="Calibri"/>
              </a:rPr>
              <a:t>up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planet.  </a:t>
            </a:r>
            <a:r>
              <a:rPr sz="1100" dirty="0">
                <a:latin typeface="Calibri"/>
                <a:cs typeface="Calibri"/>
              </a:rPr>
              <a:t>Without the greenhouse effect the </a:t>
            </a:r>
            <a:r>
              <a:rPr sz="1100" spc="-5" dirty="0">
                <a:latin typeface="Calibri"/>
                <a:cs typeface="Calibri"/>
              </a:rPr>
              <a:t>Earth </a:t>
            </a:r>
            <a:r>
              <a:rPr sz="1100" dirty="0">
                <a:latin typeface="Calibri"/>
                <a:cs typeface="Calibri"/>
              </a:rPr>
              <a:t>would </a:t>
            </a:r>
            <a:r>
              <a:rPr sz="1100" spc="-5" dirty="0">
                <a:latin typeface="Calibri"/>
                <a:cs typeface="Calibri"/>
              </a:rPr>
              <a:t>be </a:t>
            </a:r>
            <a:r>
              <a:rPr sz="1100" dirty="0">
                <a:latin typeface="Calibri"/>
                <a:cs typeface="Calibri"/>
              </a:rPr>
              <a:t>too cold </a:t>
            </a:r>
            <a:r>
              <a:rPr sz="1100" spc="-5" dirty="0">
                <a:latin typeface="Calibri"/>
                <a:cs typeface="Calibri"/>
              </a:rPr>
              <a:t>for us 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survive </a:t>
            </a:r>
            <a:r>
              <a:rPr sz="1100" dirty="0">
                <a:latin typeface="Calibri"/>
                <a:cs typeface="Calibri"/>
              </a:rPr>
              <a:t>on it.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gases involved are called greenhouse gases</a:t>
            </a:r>
            <a:r>
              <a:rPr sz="1100" spc="-1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  </a:t>
            </a:r>
            <a:r>
              <a:rPr sz="1100" spc="-5" dirty="0">
                <a:latin typeface="Calibri"/>
                <a:cs typeface="Calibri"/>
              </a:rPr>
              <a:t>include </a:t>
            </a:r>
            <a:r>
              <a:rPr sz="1100" dirty="0">
                <a:latin typeface="Calibri"/>
                <a:cs typeface="Calibri"/>
              </a:rPr>
              <a:t>carbon </a:t>
            </a:r>
            <a:r>
              <a:rPr sz="1100" spc="-5" dirty="0">
                <a:latin typeface="Calibri"/>
                <a:cs typeface="Calibri"/>
              </a:rPr>
              <a:t>dioxide, </a:t>
            </a:r>
            <a:r>
              <a:rPr sz="1100" dirty="0">
                <a:latin typeface="Calibri"/>
                <a:cs typeface="Calibri"/>
              </a:rPr>
              <a:t>methane and water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vapour.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2640" y="3936491"/>
            <a:ext cx="3133343" cy="1856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2262" y="1965004"/>
            <a:ext cx="2505455" cy="1879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634" y="5891021"/>
            <a:ext cx="8944610" cy="967740"/>
          </a:xfrm>
          <a:custGeom>
            <a:avLst/>
            <a:gdLst/>
            <a:ahLst/>
            <a:cxnLst/>
            <a:rect l="l" t="t" r="r" b="b"/>
            <a:pathLst>
              <a:path w="8944610" h="967740">
                <a:moveTo>
                  <a:pt x="0" y="967739"/>
                </a:moveTo>
                <a:lnTo>
                  <a:pt x="8944356" y="967739"/>
                </a:lnTo>
                <a:lnTo>
                  <a:pt x="8944356" y="0"/>
                </a:lnTo>
                <a:lnTo>
                  <a:pt x="0" y="0"/>
                </a:lnTo>
                <a:lnTo>
                  <a:pt x="0" y="967739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7307" y="5915964"/>
            <a:ext cx="5207000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Climate Change</a:t>
            </a:r>
            <a:r>
              <a:rPr sz="11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Debate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Despite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evidence,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there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 those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believe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climate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change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global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warming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are:</a:t>
            </a:r>
            <a:endParaRPr sz="1100">
              <a:latin typeface="Calibri"/>
              <a:cs typeface="Calibri"/>
            </a:endParaRPr>
          </a:p>
          <a:p>
            <a:pPr marL="1065530" indent="-138430">
              <a:lnSpc>
                <a:spcPct val="100000"/>
              </a:lnSpc>
              <a:buAutoNum type="arabicPeriod"/>
              <a:tabLst>
                <a:tab pos="1066165" algn="l"/>
              </a:tabLst>
            </a:pPr>
            <a:r>
              <a:rPr sz="1100" dirty="0">
                <a:latin typeface="Calibri"/>
                <a:cs typeface="Calibri"/>
              </a:rPr>
              <a:t>Not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real</a:t>
            </a:r>
            <a:endParaRPr sz="1100">
              <a:latin typeface="Calibri"/>
              <a:cs typeface="Calibri"/>
            </a:endParaRPr>
          </a:p>
          <a:p>
            <a:pPr marL="1065530" indent="-138430">
              <a:lnSpc>
                <a:spcPct val="100000"/>
              </a:lnSpc>
              <a:buAutoNum type="arabicPeriod"/>
              <a:tabLst>
                <a:tab pos="1066165" algn="l"/>
              </a:tabLst>
            </a:pPr>
            <a:r>
              <a:rPr sz="1100" dirty="0">
                <a:latin typeface="Calibri"/>
                <a:cs typeface="Calibri"/>
              </a:rPr>
              <a:t>Not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important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other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problems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facing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world’s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population</a:t>
            </a:r>
            <a:endParaRPr sz="1100">
              <a:latin typeface="Calibri"/>
              <a:cs typeface="Calibri"/>
            </a:endParaRPr>
          </a:p>
          <a:p>
            <a:pPr marL="1065530" indent="-138430">
              <a:lnSpc>
                <a:spcPct val="100000"/>
              </a:lnSpc>
              <a:buAutoNum type="arabicPeriod"/>
              <a:tabLst>
                <a:tab pos="1066165" algn="l"/>
              </a:tabLst>
            </a:pPr>
            <a:r>
              <a:rPr sz="1100" dirty="0">
                <a:latin typeface="Calibri"/>
                <a:cs typeface="Calibri"/>
              </a:rPr>
              <a:t>Not </a:t>
            </a:r>
            <a:r>
              <a:rPr sz="1100" spc="-5" dirty="0">
                <a:latin typeface="Calibri"/>
                <a:cs typeface="Calibri"/>
              </a:rPr>
              <a:t>anthropogenic (caused by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humans)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4970" y="5973316"/>
            <a:ext cx="3542029" cy="810895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dangerous</a:t>
            </a:r>
            <a:r>
              <a:rPr sz="11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position</a:t>
            </a:r>
            <a:endParaRPr sz="1100">
              <a:latin typeface="Calibri"/>
              <a:cs typeface="Calibri"/>
            </a:endParaRPr>
          </a:p>
          <a:p>
            <a:pPr marL="264160" marR="317500" indent="-172085" algn="just">
              <a:lnSpc>
                <a:spcPct val="100000"/>
              </a:lnSpc>
              <a:buFont typeface="Arial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These </a:t>
            </a:r>
            <a:r>
              <a:rPr sz="1100" dirty="0">
                <a:latin typeface="Calibri"/>
                <a:cs typeface="Calibri"/>
              </a:rPr>
              <a:t>views are </a:t>
            </a:r>
            <a:r>
              <a:rPr sz="1100" spc="-5" dirty="0">
                <a:latin typeface="Calibri"/>
                <a:cs typeface="Calibri"/>
              </a:rPr>
              <a:t>dangerous </a:t>
            </a:r>
            <a:r>
              <a:rPr sz="1100" dirty="0">
                <a:latin typeface="Calibri"/>
                <a:cs typeface="Calibri"/>
              </a:rPr>
              <a:t>because countries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might  </a:t>
            </a:r>
            <a:r>
              <a:rPr sz="1100" dirty="0">
                <a:latin typeface="Calibri"/>
                <a:cs typeface="Calibri"/>
              </a:rPr>
              <a:t>stop </a:t>
            </a:r>
            <a:r>
              <a:rPr sz="1100" spc="-5" dirty="0">
                <a:latin typeface="Calibri"/>
                <a:cs typeface="Calibri"/>
              </a:rPr>
              <a:t>helping </a:t>
            </a:r>
            <a:r>
              <a:rPr sz="1100" dirty="0">
                <a:latin typeface="Calibri"/>
                <a:cs typeface="Calibri"/>
              </a:rPr>
              <a:t>to combat climate</a:t>
            </a:r>
            <a:r>
              <a:rPr sz="1100" spc="-1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change, </a:t>
            </a:r>
            <a:r>
              <a:rPr sz="1100" dirty="0">
                <a:latin typeface="Calibri"/>
                <a:cs typeface="Calibri"/>
              </a:rPr>
              <a:t>e.g. the USA  withdrew </a:t>
            </a: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dirty="0">
                <a:latin typeface="Calibri"/>
                <a:cs typeface="Calibri"/>
              </a:rPr>
              <a:t>the Paris </a:t>
            </a:r>
            <a:r>
              <a:rPr sz="1100" spc="-5" dirty="0">
                <a:latin typeface="Calibri"/>
                <a:cs typeface="Calibri"/>
              </a:rPr>
              <a:t>Climate</a:t>
            </a:r>
            <a:r>
              <a:rPr sz="1100" spc="-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Agreement</a:t>
            </a:r>
            <a:endParaRPr sz="1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51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33" y="732581"/>
            <a:ext cx="4570730" cy="568104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233679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30" dirty="0"/>
              <a:t>7 </a:t>
            </a:r>
            <a:r>
              <a:rPr spc="-80" dirty="0"/>
              <a:t>Chemistry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60" dirty="0" smtClean="0"/>
              <a:t>Separation</a:t>
            </a:r>
            <a:endParaRPr spc="-60" dirty="0"/>
          </a:p>
        </p:txBody>
      </p:sp>
      <p:sp>
        <p:nvSpPr>
          <p:cNvPr id="4" name="object 4"/>
          <p:cNvSpPr/>
          <p:nvPr/>
        </p:nvSpPr>
        <p:spPr>
          <a:xfrm>
            <a:off x="4863084" y="4661109"/>
            <a:ext cx="3029402" cy="1575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781677" y="116204"/>
          <a:ext cx="4248785" cy="1391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8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Distillation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882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method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 separating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parts of a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liquid  solution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according to their boiling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point.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Chromatography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41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 method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 separating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mixtures of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compounds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according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solubilities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  solvent.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60524" y="4256467"/>
            <a:ext cx="3332462" cy="2303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0527" y="4908803"/>
            <a:ext cx="297180" cy="248920"/>
          </a:xfrm>
          <a:custGeom>
            <a:avLst/>
            <a:gdLst/>
            <a:ahLst/>
            <a:cxnLst/>
            <a:rect l="l" t="t" r="r" b="b"/>
            <a:pathLst>
              <a:path w="297180" h="248920">
                <a:moveTo>
                  <a:pt x="297180" y="0"/>
                </a:moveTo>
                <a:lnTo>
                  <a:pt x="0" y="24879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2681" y="1413510"/>
            <a:ext cx="4564380" cy="5262880"/>
          </a:xfrm>
          <a:prstGeom prst="rect">
            <a:avLst/>
          </a:prstGeom>
          <a:ln w="28955">
            <a:solidFill>
              <a:srgbClr val="C0504D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4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Distillation</a:t>
            </a:r>
            <a:endParaRPr sz="1200">
              <a:latin typeface="Calibri"/>
              <a:cs typeface="Calibri"/>
            </a:endParaRPr>
          </a:p>
          <a:p>
            <a:pPr marL="262255" marR="377190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This is </a:t>
            </a:r>
            <a:r>
              <a:rPr sz="1200" spc="-5" dirty="0">
                <a:latin typeface="Calibri"/>
                <a:cs typeface="Calibri"/>
              </a:rPr>
              <a:t>good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separating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mixture of </a:t>
            </a:r>
            <a:r>
              <a:rPr sz="1200" dirty="0">
                <a:latin typeface="Calibri"/>
                <a:cs typeface="Calibri"/>
              </a:rPr>
              <a:t>liquids, e.g. </a:t>
            </a:r>
            <a:r>
              <a:rPr sz="1200" spc="-5" dirty="0">
                <a:latin typeface="Calibri"/>
                <a:cs typeface="Calibri"/>
              </a:rPr>
              <a:t>ethanol </a:t>
            </a:r>
            <a:r>
              <a:rPr sz="1200" dirty="0">
                <a:latin typeface="Calibri"/>
                <a:cs typeface="Calibri"/>
              </a:rPr>
              <a:t>and  </a:t>
            </a:r>
            <a:r>
              <a:rPr sz="1200" spc="-10" dirty="0"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  <a:p>
            <a:pPr marL="262255" marR="421005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10" dirty="0">
                <a:latin typeface="Calibri"/>
                <a:cs typeface="Calibri"/>
              </a:rPr>
              <a:t>Different </a:t>
            </a:r>
            <a:r>
              <a:rPr sz="1200" dirty="0">
                <a:latin typeface="Calibri"/>
                <a:cs typeface="Calibri"/>
              </a:rPr>
              <a:t>liquids </a:t>
            </a:r>
            <a:r>
              <a:rPr sz="1200" spc="-10" dirty="0">
                <a:latin typeface="Calibri"/>
                <a:cs typeface="Calibri"/>
              </a:rPr>
              <a:t>have different </a:t>
            </a:r>
            <a:r>
              <a:rPr sz="1200" spc="-5" dirty="0">
                <a:latin typeface="Calibri"/>
                <a:cs typeface="Calibri"/>
              </a:rPr>
              <a:t>boiling points </a:t>
            </a:r>
            <a:r>
              <a:rPr sz="1200" dirty="0">
                <a:latin typeface="Calibri"/>
                <a:cs typeface="Calibri"/>
              </a:rPr>
              <a:t>e.g. </a:t>
            </a:r>
            <a:r>
              <a:rPr sz="1200" spc="-5" dirty="0">
                <a:latin typeface="Calibri"/>
                <a:cs typeface="Calibri"/>
              </a:rPr>
              <a:t>ethanol </a:t>
            </a:r>
            <a:r>
              <a:rPr sz="1200" dirty="0">
                <a:latin typeface="Calibri"/>
                <a:cs typeface="Calibri"/>
              </a:rPr>
              <a:t>has a  </a:t>
            </a:r>
            <a:r>
              <a:rPr sz="1200" spc="-5" dirty="0">
                <a:latin typeface="Calibri"/>
                <a:cs typeface="Calibri"/>
              </a:rPr>
              <a:t>lower boiling point </a:t>
            </a:r>
            <a:r>
              <a:rPr sz="1200" dirty="0">
                <a:latin typeface="Calibri"/>
                <a:cs typeface="Calibri"/>
              </a:rPr>
              <a:t>than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  <a:p>
            <a:pPr marL="262255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Distillation </a:t>
            </a:r>
            <a:r>
              <a:rPr sz="1200" spc="-10" dirty="0">
                <a:latin typeface="Calibri"/>
                <a:cs typeface="Calibri"/>
              </a:rPr>
              <a:t>separates </a:t>
            </a:r>
            <a:r>
              <a:rPr sz="1200" dirty="0">
                <a:latin typeface="Calibri"/>
                <a:cs typeface="Calibri"/>
              </a:rPr>
              <a:t>liquids </a:t>
            </a:r>
            <a:r>
              <a:rPr sz="1200" spc="-5" dirty="0">
                <a:latin typeface="Calibri"/>
                <a:cs typeface="Calibri"/>
              </a:rPr>
              <a:t>according to </a:t>
            </a:r>
            <a:r>
              <a:rPr sz="1200" dirty="0">
                <a:latin typeface="Calibri"/>
                <a:cs typeface="Calibri"/>
              </a:rPr>
              <a:t>their </a:t>
            </a:r>
            <a:r>
              <a:rPr sz="1200" spc="-5" dirty="0">
                <a:latin typeface="Calibri"/>
                <a:cs typeface="Calibri"/>
              </a:rPr>
              <a:t>boiling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points:</a:t>
            </a:r>
            <a:endParaRPr sz="1200">
              <a:latin typeface="Calibri"/>
              <a:cs typeface="Calibri"/>
            </a:endParaRPr>
          </a:p>
          <a:p>
            <a:pPr marL="318135" indent="-228600">
              <a:lnSpc>
                <a:spcPct val="100000"/>
              </a:lnSpc>
              <a:buAutoNum type="arabicPeriod"/>
              <a:tabLst>
                <a:tab pos="31877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mixture of </a:t>
            </a:r>
            <a:r>
              <a:rPr sz="1200" dirty="0">
                <a:latin typeface="Calibri"/>
                <a:cs typeface="Calibri"/>
              </a:rPr>
              <a:t>liquids is </a:t>
            </a:r>
            <a:r>
              <a:rPr sz="1200" spc="-5" dirty="0">
                <a:latin typeface="Calibri"/>
                <a:cs typeface="Calibri"/>
              </a:rPr>
              <a:t>heated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round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flask</a:t>
            </a:r>
            <a:endParaRPr sz="1200">
              <a:latin typeface="Calibri"/>
              <a:cs typeface="Calibri"/>
            </a:endParaRPr>
          </a:p>
          <a:p>
            <a:pPr marL="318135" marR="316230" indent="-228600">
              <a:lnSpc>
                <a:spcPct val="100000"/>
              </a:lnSpc>
              <a:buAutoNum type="arabicPeriod"/>
              <a:tabLst>
                <a:tab pos="318770" algn="l"/>
              </a:tabLst>
            </a:pPr>
            <a:r>
              <a:rPr sz="1200" dirty="0">
                <a:latin typeface="Calibri"/>
                <a:cs typeface="Calibri"/>
              </a:rPr>
              <a:t>The liquid </a:t>
            </a:r>
            <a:r>
              <a:rPr sz="1200" spc="-5" dirty="0">
                <a:latin typeface="Calibri"/>
                <a:cs typeface="Calibri"/>
              </a:rPr>
              <a:t>with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lower boiling point (ethanol </a:t>
            </a:r>
            <a:r>
              <a:rPr sz="1200" dirty="0">
                <a:latin typeface="Calibri"/>
                <a:cs typeface="Calibri"/>
              </a:rPr>
              <a:t>in this </a:t>
            </a:r>
            <a:r>
              <a:rPr sz="1200" spc="-5" dirty="0">
                <a:latin typeface="Calibri"/>
                <a:cs typeface="Calibri"/>
              </a:rPr>
              <a:t>example)  will </a:t>
            </a:r>
            <a:r>
              <a:rPr sz="1200" spc="-10" dirty="0">
                <a:latin typeface="Calibri"/>
                <a:cs typeface="Calibri"/>
              </a:rPr>
              <a:t>evaporate first, </a:t>
            </a:r>
            <a:r>
              <a:rPr sz="1200" spc="-5" dirty="0">
                <a:latin typeface="Calibri"/>
                <a:cs typeface="Calibri"/>
              </a:rPr>
              <a:t>turning into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gas</a:t>
            </a:r>
            <a:endParaRPr sz="1200">
              <a:latin typeface="Calibri"/>
              <a:cs typeface="Calibri"/>
            </a:endParaRPr>
          </a:p>
          <a:p>
            <a:pPr marL="318135" marR="11938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8770" algn="l"/>
              </a:tabLst>
            </a:pPr>
            <a:r>
              <a:rPr sz="1200" dirty="0">
                <a:latin typeface="Calibri"/>
                <a:cs typeface="Calibri"/>
              </a:rPr>
              <a:t>It passes </a:t>
            </a:r>
            <a:r>
              <a:rPr sz="1200" spc="-5" dirty="0">
                <a:latin typeface="Calibri"/>
                <a:cs typeface="Calibri"/>
              </a:rPr>
              <a:t>through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condensing </a:t>
            </a:r>
            <a:r>
              <a:rPr sz="1200" dirty="0">
                <a:latin typeface="Calibri"/>
                <a:cs typeface="Calibri"/>
              </a:rPr>
              <a:t>tube </a:t>
            </a:r>
            <a:r>
              <a:rPr sz="1200" spc="-5" dirty="0">
                <a:latin typeface="Calibri"/>
                <a:cs typeface="Calibri"/>
              </a:rPr>
              <a:t>which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surrounded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10" dirty="0">
                <a:latin typeface="Calibri"/>
                <a:cs typeface="Calibri"/>
              </a:rPr>
              <a:t>cold  </a:t>
            </a:r>
            <a:r>
              <a:rPr sz="1200" spc="-25" dirty="0">
                <a:latin typeface="Calibri"/>
                <a:cs typeface="Calibri"/>
              </a:rPr>
              <a:t>water, </a:t>
            </a:r>
            <a:r>
              <a:rPr sz="1200" spc="-5" dirty="0">
                <a:latin typeface="Calibri"/>
                <a:cs typeface="Calibri"/>
              </a:rPr>
              <a:t>so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gas </a:t>
            </a:r>
            <a:r>
              <a:rPr sz="1200" spc="-5" dirty="0">
                <a:latin typeface="Calibri"/>
                <a:cs typeface="Calibri"/>
              </a:rPr>
              <a:t>condenses </a:t>
            </a:r>
            <a:r>
              <a:rPr sz="1200" dirty="0">
                <a:latin typeface="Calibri"/>
                <a:cs typeface="Calibri"/>
              </a:rPr>
              <a:t>back </a:t>
            </a:r>
            <a:r>
              <a:rPr sz="1200" spc="-5" dirty="0">
                <a:latin typeface="Calibri"/>
                <a:cs typeface="Calibri"/>
              </a:rPr>
              <a:t>into </a:t>
            </a:r>
            <a:r>
              <a:rPr sz="1200" dirty="0">
                <a:latin typeface="Calibri"/>
                <a:cs typeface="Calibri"/>
              </a:rPr>
              <a:t>liquid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form</a:t>
            </a:r>
            <a:endParaRPr sz="1200">
              <a:latin typeface="Calibri"/>
              <a:cs typeface="Calibri"/>
            </a:endParaRPr>
          </a:p>
          <a:p>
            <a:pPr marL="318135" indent="-228600">
              <a:lnSpc>
                <a:spcPct val="100000"/>
              </a:lnSpc>
              <a:buAutoNum type="arabicPeriod"/>
              <a:tabLst>
                <a:tab pos="318770" algn="l"/>
              </a:tabLst>
            </a:pPr>
            <a:r>
              <a:rPr sz="1200" dirty="0">
                <a:latin typeface="Calibri"/>
                <a:cs typeface="Calibri"/>
              </a:rPr>
              <a:t>It drips </a:t>
            </a:r>
            <a:r>
              <a:rPr sz="1200" spc="-5" dirty="0">
                <a:latin typeface="Calibri"/>
                <a:cs typeface="Calibri"/>
              </a:rPr>
              <a:t>into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beaker</a:t>
            </a:r>
            <a:endParaRPr sz="1200">
              <a:latin typeface="Calibri"/>
              <a:cs typeface="Calibri"/>
            </a:endParaRPr>
          </a:p>
          <a:p>
            <a:pPr marL="318135" marR="260985" indent="-228600">
              <a:lnSpc>
                <a:spcPct val="100000"/>
              </a:lnSpc>
              <a:buAutoNum type="arabicPeriod"/>
              <a:tabLst>
                <a:tab pos="318770" algn="l"/>
              </a:tabLst>
            </a:pPr>
            <a:r>
              <a:rPr sz="1200" dirty="0">
                <a:latin typeface="Calibri"/>
                <a:cs typeface="Calibri"/>
              </a:rPr>
              <a:t>The liquid </a:t>
            </a:r>
            <a:r>
              <a:rPr sz="1200" spc="-5" dirty="0">
                <a:latin typeface="Calibri"/>
                <a:cs typeface="Calibri"/>
              </a:rPr>
              <a:t>with </a:t>
            </a:r>
            <a:r>
              <a:rPr sz="1200" dirty="0">
                <a:latin typeface="Calibri"/>
                <a:cs typeface="Calibri"/>
              </a:rPr>
              <a:t>the higher </a:t>
            </a:r>
            <a:r>
              <a:rPr sz="1200" spc="-5" dirty="0">
                <a:latin typeface="Calibri"/>
                <a:cs typeface="Calibri"/>
              </a:rPr>
              <a:t>boiling point </a:t>
            </a:r>
            <a:r>
              <a:rPr sz="1200" spc="-10" dirty="0">
                <a:latin typeface="Calibri"/>
                <a:cs typeface="Calibri"/>
              </a:rPr>
              <a:t>(water </a:t>
            </a:r>
            <a:r>
              <a:rPr sz="1200" dirty="0">
                <a:latin typeface="Calibri"/>
                <a:cs typeface="Calibri"/>
              </a:rPr>
              <a:t>in this </a:t>
            </a:r>
            <a:r>
              <a:rPr sz="1200" spc="-5" dirty="0">
                <a:latin typeface="Calibri"/>
                <a:cs typeface="Calibri"/>
              </a:rPr>
              <a:t>example)</a:t>
            </a:r>
            <a:r>
              <a:rPr sz="1200" spc="-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  </a:t>
            </a:r>
            <a:r>
              <a:rPr sz="1200" spc="-5" dirty="0">
                <a:latin typeface="Calibri"/>
                <a:cs typeface="Calibri"/>
              </a:rPr>
              <a:t>left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round </a:t>
            </a:r>
            <a:r>
              <a:rPr sz="1200" dirty="0">
                <a:latin typeface="Calibri"/>
                <a:cs typeface="Calibri"/>
              </a:rPr>
              <a:t>flask </a:t>
            </a:r>
            <a:r>
              <a:rPr sz="1200" spc="-5" dirty="0">
                <a:latin typeface="Calibri"/>
                <a:cs typeface="Calibri"/>
              </a:rPr>
              <a:t>because </a:t>
            </a:r>
            <a:r>
              <a:rPr sz="1200" dirty="0">
                <a:latin typeface="Calibri"/>
                <a:cs typeface="Calibri"/>
              </a:rPr>
              <a:t>it is </a:t>
            </a:r>
            <a:r>
              <a:rPr sz="1200" spc="-5" dirty="0">
                <a:latin typeface="Calibri"/>
                <a:cs typeface="Calibri"/>
              </a:rPr>
              <a:t>not hot </a:t>
            </a:r>
            <a:r>
              <a:rPr sz="1200" dirty="0">
                <a:latin typeface="Calibri"/>
                <a:cs typeface="Calibri"/>
              </a:rPr>
              <a:t>enough </a:t>
            </a:r>
            <a:r>
              <a:rPr sz="1200" spc="-10" dirty="0">
                <a:latin typeface="Calibri"/>
                <a:cs typeface="Calibri"/>
              </a:rPr>
              <a:t>yet </a:t>
            </a:r>
            <a:r>
              <a:rPr sz="1200" spc="-5" dirty="0">
                <a:latin typeface="Calibri"/>
                <a:cs typeface="Calibri"/>
              </a:rPr>
              <a:t>to  </a:t>
            </a:r>
            <a:r>
              <a:rPr sz="1200" spc="-10" dirty="0">
                <a:latin typeface="Calibri"/>
                <a:cs typeface="Calibri"/>
              </a:rPr>
              <a:t>evaporate.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251333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Calibri"/>
                <a:cs typeface="Calibri"/>
              </a:rPr>
              <a:t>Condensing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tube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Times New Roman"/>
              <a:cs typeface="Times New Roman"/>
            </a:endParaRPr>
          </a:p>
          <a:p>
            <a:pPr marL="170815" algn="ctr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Calibri"/>
                <a:cs typeface="Calibri"/>
              </a:rPr>
              <a:t>Cold</a:t>
            </a:r>
            <a:r>
              <a:rPr sz="1000" spc="-5" dirty="0">
                <a:latin typeface="Calibri"/>
                <a:cs typeface="Calibri"/>
              </a:rPr>
              <a:t> water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4307" y="5248655"/>
            <a:ext cx="161925" cy="229235"/>
          </a:xfrm>
          <a:custGeom>
            <a:avLst/>
            <a:gdLst/>
            <a:ahLst/>
            <a:cxnLst/>
            <a:rect l="l" t="t" r="r" b="b"/>
            <a:pathLst>
              <a:path w="161925" h="229235">
                <a:moveTo>
                  <a:pt x="161671" y="0"/>
                </a:moveTo>
                <a:lnTo>
                  <a:pt x="0" y="22898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99838" y="1617725"/>
            <a:ext cx="4236720" cy="505206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375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Chromatography</a:t>
            </a:r>
            <a:endParaRPr sz="1200">
              <a:latin typeface="Calibri"/>
              <a:cs typeface="Calibri"/>
            </a:endParaRPr>
          </a:p>
          <a:p>
            <a:pPr marL="255904" marR="487045" indent="-172720">
              <a:lnSpc>
                <a:spcPct val="100000"/>
              </a:lnSpc>
              <a:buFont typeface="Arial"/>
              <a:buChar char="•"/>
              <a:tabLst>
                <a:tab pos="255904" algn="l"/>
              </a:tabLst>
            </a:pPr>
            <a:r>
              <a:rPr sz="1200" spc="-10" dirty="0">
                <a:latin typeface="Calibri"/>
                <a:cs typeface="Calibri"/>
              </a:rPr>
              <a:t>Chromatography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used to </a:t>
            </a:r>
            <a:r>
              <a:rPr sz="1200" spc="-10" dirty="0">
                <a:latin typeface="Calibri"/>
                <a:cs typeface="Calibri"/>
              </a:rPr>
              <a:t>separate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compounds </a:t>
            </a:r>
            <a:r>
              <a:rPr sz="1200" dirty="0">
                <a:latin typeface="Calibri"/>
                <a:cs typeface="Calibri"/>
              </a:rPr>
              <a:t>in a  </a:t>
            </a:r>
            <a:r>
              <a:rPr sz="1200" spc="-5" dirty="0">
                <a:latin typeface="Calibri"/>
                <a:cs typeface="Calibri"/>
              </a:rPr>
              <a:t>mixture according to how </a:t>
            </a:r>
            <a:r>
              <a:rPr sz="1200" dirty="0">
                <a:latin typeface="Calibri"/>
                <a:cs typeface="Calibri"/>
              </a:rPr>
              <a:t>soluble </a:t>
            </a:r>
            <a:r>
              <a:rPr sz="1200" spc="-5" dirty="0">
                <a:latin typeface="Calibri"/>
                <a:cs typeface="Calibri"/>
              </a:rPr>
              <a:t>they are </a:t>
            </a:r>
            <a:r>
              <a:rPr sz="1200" dirty="0">
                <a:latin typeface="Calibri"/>
                <a:cs typeface="Calibri"/>
              </a:rPr>
              <a:t>in a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solvent</a:t>
            </a:r>
            <a:endParaRPr sz="1200">
              <a:latin typeface="Calibri"/>
              <a:cs typeface="Calibri"/>
            </a:endParaRPr>
          </a:p>
          <a:p>
            <a:pPr marL="255904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55904" algn="l"/>
              </a:tabLst>
            </a:pP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uses </a:t>
            </a:r>
            <a:r>
              <a:rPr sz="1200" spc="-10" dirty="0">
                <a:latin typeface="Calibri"/>
                <a:cs typeface="Calibri"/>
              </a:rPr>
              <a:t>chromatography </a:t>
            </a:r>
            <a:r>
              <a:rPr sz="1200" dirty="0">
                <a:latin typeface="Calibri"/>
                <a:cs typeface="Calibri"/>
              </a:rPr>
              <a:t>paper dipped in the </a:t>
            </a:r>
            <a:r>
              <a:rPr sz="1200" spc="-5" dirty="0">
                <a:latin typeface="Calibri"/>
                <a:cs typeface="Calibri"/>
              </a:rPr>
              <a:t>solvent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-1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follows:</a:t>
            </a:r>
            <a:endParaRPr sz="1200">
              <a:latin typeface="Calibri"/>
              <a:cs typeface="Calibri"/>
            </a:endParaRPr>
          </a:p>
          <a:p>
            <a:pPr marL="311785" marR="186055" indent="-228600">
              <a:lnSpc>
                <a:spcPct val="100000"/>
              </a:lnSpc>
              <a:buAutoNum type="arabicPeriod"/>
              <a:tabLst>
                <a:tab pos="312420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spot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mixture,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example felt </a:t>
            </a:r>
            <a:r>
              <a:rPr sz="1200" dirty="0">
                <a:latin typeface="Calibri"/>
                <a:cs typeface="Calibri"/>
              </a:rPr>
              <a:t>tip, is placed near the  </a:t>
            </a:r>
            <a:r>
              <a:rPr sz="1200" spc="-5" dirty="0">
                <a:latin typeface="Calibri"/>
                <a:cs typeface="Calibri"/>
              </a:rPr>
              <a:t>bottom of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paper</a:t>
            </a:r>
            <a:endParaRPr sz="1200">
              <a:latin typeface="Calibri"/>
              <a:cs typeface="Calibri"/>
            </a:endParaRPr>
          </a:p>
          <a:p>
            <a:pPr marL="311785" marR="137160" indent="-228600">
              <a:lnSpc>
                <a:spcPct val="100000"/>
              </a:lnSpc>
              <a:buAutoNum type="arabicPeriod"/>
              <a:tabLst>
                <a:tab pos="312420" algn="l"/>
              </a:tabLst>
            </a:pPr>
            <a:r>
              <a:rPr sz="1200" dirty="0">
                <a:latin typeface="Calibri"/>
                <a:cs typeface="Calibri"/>
              </a:rPr>
              <a:t>The paper is dipped in the </a:t>
            </a:r>
            <a:r>
              <a:rPr sz="1200" spc="-5" dirty="0">
                <a:latin typeface="Calibri"/>
                <a:cs typeface="Calibri"/>
              </a:rPr>
              <a:t>solvent </a:t>
            </a:r>
            <a:r>
              <a:rPr sz="1200" dirty="0">
                <a:latin typeface="Calibri"/>
                <a:cs typeface="Calibri"/>
              </a:rPr>
              <a:t>e.g. </a:t>
            </a:r>
            <a:r>
              <a:rPr sz="1200" spc="-25" dirty="0">
                <a:latin typeface="Calibri"/>
                <a:cs typeface="Calibri"/>
              </a:rPr>
              <a:t>water, </a:t>
            </a:r>
            <a:r>
              <a:rPr sz="1200" spc="-5" dirty="0">
                <a:latin typeface="Calibri"/>
                <a:cs typeface="Calibri"/>
              </a:rPr>
              <a:t>so that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spot 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just above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water </a:t>
            </a:r>
            <a:r>
              <a:rPr sz="1200" spc="-5" dirty="0">
                <a:latin typeface="Calibri"/>
                <a:cs typeface="Calibri"/>
              </a:rPr>
              <a:t>level. </a:t>
            </a:r>
            <a:r>
              <a:rPr sz="1200" dirty="0">
                <a:latin typeface="Calibri"/>
                <a:cs typeface="Calibri"/>
              </a:rPr>
              <a:t>If the </a:t>
            </a:r>
            <a:r>
              <a:rPr sz="1200" spc="-5" dirty="0">
                <a:latin typeface="Calibri"/>
                <a:cs typeface="Calibri"/>
              </a:rPr>
              <a:t>spot goes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25" dirty="0">
                <a:latin typeface="Calibri"/>
                <a:cs typeface="Calibri"/>
              </a:rPr>
              <a:t>water, </a:t>
            </a:r>
            <a:r>
              <a:rPr sz="1200" dirty="0">
                <a:latin typeface="Calibri"/>
                <a:cs typeface="Calibri"/>
              </a:rPr>
              <a:t>it  </a:t>
            </a:r>
            <a:r>
              <a:rPr sz="1200" spc="-5" dirty="0">
                <a:latin typeface="Calibri"/>
                <a:cs typeface="Calibri"/>
              </a:rPr>
              <a:t>will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run.</a:t>
            </a:r>
            <a:endParaRPr sz="1200">
              <a:latin typeface="Calibri"/>
              <a:cs typeface="Calibri"/>
            </a:endParaRPr>
          </a:p>
          <a:p>
            <a:pPr marL="311785" marR="160020" indent="-228600">
              <a:lnSpc>
                <a:spcPct val="100000"/>
              </a:lnSpc>
              <a:buAutoNum type="arabicPeriod"/>
              <a:tabLst>
                <a:tab pos="31242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compounds that are most soluble </a:t>
            </a:r>
            <a:r>
              <a:rPr sz="1200" spc="-15" dirty="0">
                <a:latin typeface="Calibri"/>
                <a:cs typeface="Calibri"/>
              </a:rPr>
              <a:t>travel </a:t>
            </a:r>
            <a:r>
              <a:rPr sz="1200" spc="-5" dirty="0">
                <a:latin typeface="Calibri"/>
                <a:cs typeface="Calibri"/>
              </a:rPr>
              <a:t>with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solvent  </a:t>
            </a:r>
            <a:r>
              <a:rPr sz="1200" dirty="0">
                <a:latin typeface="Calibri"/>
                <a:cs typeface="Calibri"/>
              </a:rPr>
              <a:t>up the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paper.</a:t>
            </a:r>
            <a:endParaRPr sz="1200">
              <a:latin typeface="Calibri"/>
              <a:cs typeface="Calibri"/>
            </a:endParaRPr>
          </a:p>
          <a:p>
            <a:pPr marL="311785" indent="-228600">
              <a:lnSpc>
                <a:spcPct val="100000"/>
              </a:lnSpc>
              <a:buAutoNum type="arabicPeriod"/>
              <a:tabLst>
                <a:tab pos="31242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compounds are insoluble will </a:t>
            </a:r>
            <a:r>
              <a:rPr sz="1200" spc="-15" dirty="0">
                <a:latin typeface="Calibri"/>
                <a:cs typeface="Calibri"/>
              </a:rPr>
              <a:t>stay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same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place.</a:t>
            </a:r>
            <a:endParaRPr sz="1200">
              <a:latin typeface="Calibri"/>
              <a:cs typeface="Calibri"/>
            </a:endParaRPr>
          </a:p>
          <a:p>
            <a:pPr marL="311785" marR="215900" indent="-228600">
              <a:lnSpc>
                <a:spcPct val="100000"/>
              </a:lnSpc>
              <a:buAutoNum type="arabicPeriod"/>
              <a:tabLst>
                <a:tab pos="312420" algn="l"/>
              </a:tabLst>
            </a:pPr>
            <a:r>
              <a:rPr sz="1200" dirty="0">
                <a:latin typeface="Calibri"/>
                <a:cs typeface="Calibri"/>
              </a:rPr>
              <a:t>In this </a:t>
            </a:r>
            <a:r>
              <a:rPr sz="1200" spc="-35" dirty="0">
                <a:latin typeface="Calibri"/>
                <a:cs typeface="Calibri"/>
              </a:rPr>
              <a:t>way,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compounds are </a:t>
            </a:r>
            <a:r>
              <a:rPr sz="1200" spc="-10" dirty="0">
                <a:latin typeface="Calibri"/>
                <a:cs typeface="Calibri"/>
              </a:rPr>
              <a:t>separated </a:t>
            </a:r>
            <a:r>
              <a:rPr sz="1200" spc="-5" dirty="0">
                <a:latin typeface="Calibri"/>
                <a:cs typeface="Calibri"/>
              </a:rPr>
              <a:t>according to </a:t>
            </a:r>
            <a:r>
              <a:rPr sz="1200" dirty="0">
                <a:latin typeface="Calibri"/>
                <a:cs typeface="Calibri"/>
              </a:rPr>
              <a:t>their  </a:t>
            </a:r>
            <a:r>
              <a:rPr sz="1200" spc="-5" dirty="0">
                <a:latin typeface="Calibri"/>
                <a:cs typeface="Calibri"/>
              </a:rPr>
              <a:t>solubility </a:t>
            </a:r>
            <a:r>
              <a:rPr sz="1200" dirty="0">
                <a:latin typeface="Calibri"/>
                <a:cs typeface="Calibri"/>
              </a:rPr>
              <a:t>in the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solvent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R="249554" algn="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Most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soluble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R="497840" algn="r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sol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97852" y="5823203"/>
            <a:ext cx="766445" cy="7620"/>
          </a:xfrm>
          <a:custGeom>
            <a:avLst/>
            <a:gdLst/>
            <a:ahLst/>
            <a:cxnLst/>
            <a:rect l="l" t="t" r="r" b="b"/>
            <a:pathLst>
              <a:path w="766445" h="7620">
                <a:moveTo>
                  <a:pt x="766064" y="0"/>
                </a:moveTo>
                <a:lnTo>
                  <a:pt x="0" y="7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10043" y="5068823"/>
            <a:ext cx="766445" cy="50165"/>
          </a:xfrm>
          <a:custGeom>
            <a:avLst/>
            <a:gdLst/>
            <a:ahLst/>
            <a:cxnLst/>
            <a:rect l="l" t="t" r="r" b="b"/>
            <a:pathLst>
              <a:path w="766445" h="50164">
                <a:moveTo>
                  <a:pt x="766063" y="0"/>
                </a:moveTo>
                <a:lnTo>
                  <a:pt x="0" y="4991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34" y="960119"/>
            <a:ext cx="4273550" cy="321883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214629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10" dirty="0"/>
              <a:t>8 </a:t>
            </a:r>
            <a:r>
              <a:rPr spc="-145" dirty="0"/>
              <a:t>Physics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35" dirty="0" smtClean="0"/>
              <a:t>Light</a:t>
            </a:r>
            <a:endParaRPr spc="-3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93640" y="110236"/>
          <a:ext cx="4516120" cy="1951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Luminous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Something that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emits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light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Transparent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Materials light completely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travels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through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24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Translucent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Materials light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partially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through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Opaque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Materials light cannot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through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Emit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Gives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out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light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Vacuum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area that contains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particles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530852" y="4803647"/>
            <a:ext cx="4305300" cy="120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1134" y="3728464"/>
            <a:ext cx="4516120" cy="301307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290"/>
              </a:spcBef>
            </a:pPr>
            <a:r>
              <a:rPr sz="1200" b="1" spc="-5" dirty="0">
                <a:latin typeface="Calibri"/>
                <a:cs typeface="Calibri"/>
              </a:rPr>
              <a:t>Diffuse </a:t>
            </a:r>
            <a:r>
              <a:rPr sz="1200" b="1" spc="-10" dirty="0">
                <a:latin typeface="Calibri"/>
                <a:cs typeface="Calibri"/>
              </a:rPr>
              <a:t>Scattering </a:t>
            </a:r>
            <a:r>
              <a:rPr sz="1200" b="1" dirty="0">
                <a:latin typeface="Calibri"/>
                <a:cs typeface="Calibri"/>
              </a:rPr>
              <a:t>&amp; </a:t>
            </a:r>
            <a:r>
              <a:rPr sz="1200" b="1" spc="-5" dirty="0">
                <a:latin typeface="Calibri"/>
                <a:cs typeface="Calibri"/>
              </a:rPr>
              <a:t>Specular Reflection</a:t>
            </a:r>
            <a:endParaRPr sz="1200">
              <a:latin typeface="Calibri"/>
              <a:cs typeface="Calibri"/>
            </a:endParaRPr>
          </a:p>
          <a:p>
            <a:pPr marL="262890" indent="-17208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63525" algn="l"/>
              </a:tabLst>
            </a:pPr>
            <a:r>
              <a:rPr sz="1200" spc="-5" dirty="0">
                <a:latin typeface="Calibri"/>
                <a:cs typeface="Calibri"/>
              </a:rPr>
              <a:t>Reflection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smooth surface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called </a:t>
            </a:r>
            <a:r>
              <a:rPr sz="1200" b="1" spc="-5" dirty="0">
                <a:latin typeface="Calibri"/>
                <a:cs typeface="Calibri"/>
              </a:rPr>
              <a:t>specular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reflection.</a:t>
            </a:r>
            <a:endParaRPr sz="1200">
              <a:latin typeface="Calibri"/>
              <a:cs typeface="Calibri"/>
            </a:endParaRPr>
          </a:p>
          <a:p>
            <a:pPr marR="257810" algn="ctr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This happens </a:t>
            </a:r>
            <a:r>
              <a:rPr sz="1200" spc="-5" dirty="0">
                <a:latin typeface="Calibri"/>
                <a:cs typeface="Calibri"/>
              </a:rPr>
              <a:t>because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spc="-20" dirty="0">
                <a:latin typeface="Calibri"/>
                <a:cs typeface="Calibri"/>
              </a:rPr>
              <a:t>rays </a:t>
            </a:r>
            <a:r>
              <a:rPr sz="1200" spc="-5" dirty="0">
                <a:latin typeface="Calibri"/>
                <a:cs typeface="Calibri"/>
              </a:rPr>
              <a:t>reflect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perfect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angles</a:t>
            </a:r>
            <a:r>
              <a:rPr sz="1200" b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262890" indent="-172085">
              <a:lnSpc>
                <a:spcPct val="100000"/>
              </a:lnSpc>
              <a:buFont typeface="Arial"/>
              <a:buChar char="•"/>
              <a:tabLst>
                <a:tab pos="263525" algn="l"/>
              </a:tabLst>
            </a:pPr>
            <a:r>
              <a:rPr sz="1200" spc="-5" dirty="0">
                <a:latin typeface="Calibri"/>
                <a:cs typeface="Calibri"/>
              </a:rPr>
              <a:t>Reflection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rough surface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called </a:t>
            </a:r>
            <a:r>
              <a:rPr sz="1200" b="1" dirty="0">
                <a:latin typeface="Calibri"/>
                <a:cs typeface="Calibri"/>
              </a:rPr>
              <a:t>diffuse </a:t>
            </a:r>
            <a:r>
              <a:rPr sz="1200" b="1" spc="-10" dirty="0">
                <a:latin typeface="Calibri"/>
                <a:cs typeface="Calibri"/>
              </a:rPr>
              <a:t>scattering.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This</a:t>
            </a:r>
            <a:endParaRPr sz="1200">
              <a:latin typeface="Calibri"/>
              <a:cs typeface="Calibri"/>
            </a:endParaRPr>
          </a:p>
          <a:p>
            <a:pPr marL="26289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happens </a:t>
            </a:r>
            <a:r>
              <a:rPr sz="1200" spc="-5" dirty="0">
                <a:latin typeface="Calibri"/>
                <a:cs typeface="Calibri"/>
              </a:rPr>
              <a:t>because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spc="-20" dirty="0">
                <a:latin typeface="Calibri"/>
                <a:cs typeface="Calibri"/>
              </a:rPr>
              <a:t>rays </a:t>
            </a:r>
            <a:r>
              <a:rPr sz="1200" spc="-5" dirty="0">
                <a:latin typeface="Calibri"/>
                <a:cs typeface="Calibri"/>
              </a:rPr>
              <a:t>reflect </a:t>
            </a:r>
            <a:r>
              <a:rPr sz="1200" spc="-10" dirty="0">
                <a:latin typeface="Calibri"/>
                <a:cs typeface="Calibri"/>
              </a:rPr>
              <a:t>at different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angles.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262890" marR="503555" indent="-172085">
              <a:lnSpc>
                <a:spcPct val="100000"/>
              </a:lnSpc>
              <a:buFont typeface="Arial"/>
              <a:buChar char="•"/>
              <a:tabLst>
                <a:tab pos="263525" algn="l"/>
              </a:tabLst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form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image,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20" dirty="0">
                <a:latin typeface="Calibri"/>
                <a:cs typeface="Calibri"/>
              </a:rPr>
              <a:t>rays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spc="-5" dirty="0">
                <a:latin typeface="Calibri"/>
                <a:cs typeface="Calibri"/>
              </a:rPr>
              <a:t>each </a:t>
            </a:r>
            <a:r>
              <a:rPr sz="1200" dirty="0">
                <a:latin typeface="Calibri"/>
                <a:cs typeface="Calibri"/>
              </a:rPr>
              <a:t>part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spc="-10" dirty="0">
                <a:latin typeface="Calibri"/>
                <a:cs typeface="Calibri"/>
              </a:rPr>
              <a:t>have  </a:t>
            </a:r>
            <a:r>
              <a:rPr sz="1200" spc="-5" dirty="0">
                <a:latin typeface="Calibri"/>
                <a:cs typeface="Calibri"/>
              </a:rPr>
              <a:t>to reflect off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surface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same </a:t>
            </a:r>
            <a:r>
              <a:rPr sz="1200" dirty="0">
                <a:latin typeface="Calibri"/>
                <a:cs typeface="Calibri"/>
              </a:rPr>
              <a:t>angle. This only happens  </a:t>
            </a:r>
            <a:r>
              <a:rPr sz="1200" spc="-5" dirty="0">
                <a:latin typeface="Calibri"/>
                <a:cs typeface="Calibri"/>
              </a:rPr>
              <a:t>with perfect </a:t>
            </a:r>
            <a:r>
              <a:rPr sz="1200" spc="-10" dirty="0">
                <a:latin typeface="Calibri"/>
                <a:cs typeface="Calibri"/>
              </a:rPr>
              <a:t>reflectors </a:t>
            </a:r>
            <a:r>
              <a:rPr sz="1200" dirty="0">
                <a:latin typeface="Calibri"/>
                <a:cs typeface="Calibri"/>
              </a:rPr>
              <a:t>e.g. </a:t>
            </a:r>
            <a:r>
              <a:rPr sz="1200" spc="-10" dirty="0">
                <a:latin typeface="Calibri"/>
                <a:cs typeface="Calibri"/>
              </a:rPr>
              <a:t>mirrors. </a:t>
            </a:r>
            <a:r>
              <a:rPr sz="1200" spc="-5" dirty="0">
                <a:latin typeface="Calibri"/>
                <a:cs typeface="Calibri"/>
              </a:rPr>
              <a:t>That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why you can </a:t>
            </a:r>
            <a:r>
              <a:rPr sz="1200" spc="-5" dirty="0">
                <a:latin typeface="Calibri"/>
                <a:cs typeface="Calibri"/>
              </a:rPr>
              <a:t>see  your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reflection.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4296" y="3764279"/>
            <a:ext cx="1398772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8069" y="5012435"/>
            <a:ext cx="1417687" cy="1221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9634" y="3365752"/>
            <a:ext cx="4273550" cy="3375660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170">
              <a:lnSpc>
                <a:spcPts val="1415"/>
              </a:lnSpc>
              <a:spcBef>
                <a:spcPts val="225"/>
              </a:spcBef>
            </a:pPr>
            <a:r>
              <a:rPr sz="1200" b="1" spc="-10" dirty="0">
                <a:latin typeface="Calibri"/>
                <a:cs typeface="Calibri"/>
              </a:rPr>
              <a:t>Transmission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5" dirty="0">
                <a:latin typeface="Calibri"/>
                <a:cs typeface="Calibri"/>
              </a:rPr>
              <a:t>Light Through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Materials</a:t>
            </a:r>
            <a:endParaRPr sz="1200">
              <a:latin typeface="Calibri"/>
              <a:cs typeface="Calibri"/>
            </a:endParaRPr>
          </a:p>
          <a:p>
            <a:pPr marL="262255" marR="275590" indent="-172085">
              <a:lnSpc>
                <a:spcPts val="1440"/>
              </a:lnSpc>
              <a:spcBef>
                <a:spcPts val="25"/>
              </a:spcBef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Something that gives </a:t>
            </a:r>
            <a:r>
              <a:rPr sz="1200" dirty="0">
                <a:latin typeface="Calibri"/>
                <a:cs typeface="Calibri"/>
              </a:rPr>
              <a:t>out </a:t>
            </a: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b="1" dirty="0">
                <a:latin typeface="Calibri"/>
                <a:cs typeface="Calibri"/>
              </a:rPr>
              <a:t>luminous </a:t>
            </a:r>
            <a:r>
              <a:rPr sz="1200" dirty="0">
                <a:latin typeface="Calibri"/>
                <a:cs typeface="Calibri"/>
              </a:rPr>
              <a:t>e.g. a lamp </a:t>
            </a:r>
            <a:r>
              <a:rPr sz="1200" spc="-5" dirty="0">
                <a:latin typeface="Calibri"/>
                <a:cs typeface="Calibri"/>
              </a:rPr>
              <a:t>or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sun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262255" marR="595630" indent="-172085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Most objects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see are </a:t>
            </a:r>
            <a:r>
              <a:rPr sz="1200" b="1" dirty="0">
                <a:latin typeface="Calibri"/>
                <a:cs typeface="Calibri"/>
              </a:rPr>
              <a:t>non–luminous</a:t>
            </a:r>
            <a:r>
              <a:rPr sz="1200" dirty="0">
                <a:latin typeface="Calibri"/>
                <a:cs typeface="Calibri"/>
              </a:rPr>
              <a:t>. </a:t>
            </a: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see </a:t>
            </a:r>
            <a:r>
              <a:rPr sz="1200" dirty="0">
                <a:latin typeface="Calibri"/>
                <a:cs typeface="Calibri"/>
              </a:rPr>
              <a:t>them  </a:t>
            </a:r>
            <a:r>
              <a:rPr sz="1200" spc="-5" dirty="0">
                <a:latin typeface="Calibri"/>
                <a:cs typeface="Calibri"/>
              </a:rPr>
              <a:t>because they reflect light into your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eyes.</a:t>
            </a:r>
            <a:endParaRPr sz="1200">
              <a:latin typeface="Calibri"/>
              <a:cs typeface="Calibri"/>
            </a:endParaRPr>
          </a:p>
          <a:p>
            <a:pPr marL="1602740" lvl="1" indent="-172085">
              <a:lnSpc>
                <a:spcPts val="1355"/>
              </a:lnSpc>
              <a:buFont typeface="Arial"/>
              <a:buChar char="•"/>
              <a:tabLst>
                <a:tab pos="1603375" algn="l"/>
              </a:tabLst>
            </a:pPr>
            <a:r>
              <a:rPr sz="1200" spc="-5" dirty="0">
                <a:latin typeface="Calibri"/>
                <a:cs typeface="Calibri"/>
              </a:rPr>
              <a:t>Some materials completely transmit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light,</a:t>
            </a:r>
            <a:endParaRPr sz="1200">
              <a:latin typeface="Calibri"/>
              <a:cs typeface="Calibri"/>
            </a:endParaRPr>
          </a:p>
          <a:p>
            <a:pPr marL="1602740" marR="9652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so light </a:t>
            </a:r>
            <a:r>
              <a:rPr sz="1200" dirty="0">
                <a:latin typeface="Calibri"/>
                <a:cs typeface="Calibri"/>
              </a:rPr>
              <a:t>passes </a:t>
            </a:r>
            <a:r>
              <a:rPr sz="1200" spc="-5" dirty="0">
                <a:latin typeface="Calibri"/>
                <a:cs typeface="Calibri"/>
              </a:rPr>
              <a:t>through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into your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eye.  </a:t>
            </a:r>
            <a:r>
              <a:rPr sz="1200" dirty="0">
                <a:latin typeface="Calibri"/>
                <a:cs typeface="Calibri"/>
              </a:rPr>
              <a:t>These </a:t>
            </a:r>
            <a:r>
              <a:rPr sz="1200" spc="-5" dirty="0">
                <a:latin typeface="Calibri"/>
                <a:cs typeface="Calibri"/>
              </a:rPr>
              <a:t>materials are transparent </a:t>
            </a:r>
            <a:r>
              <a:rPr sz="1200" dirty="0">
                <a:latin typeface="Calibri"/>
                <a:cs typeface="Calibri"/>
              </a:rPr>
              <a:t>e.g.  glass.</a:t>
            </a:r>
            <a:endParaRPr sz="1200">
              <a:latin typeface="Calibri"/>
              <a:cs typeface="Calibri"/>
            </a:endParaRPr>
          </a:p>
          <a:p>
            <a:pPr marL="1602740" marR="219710" lvl="1" indent="-172085">
              <a:lnSpc>
                <a:spcPct val="100000"/>
              </a:lnSpc>
              <a:buFont typeface="Arial"/>
              <a:buChar char="•"/>
              <a:tabLst>
                <a:tab pos="1603375" algn="l"/>
              </a:tabLst>
            </a:pPr>
            <a:r>
              <a:rPr sz="1200" spc="-5" dirty="0">
                <a:latin typeface="Calibri"/>
                <a:cs typeface="Calibri"/>
              </a:rPr>
              <a:t>Some materials </a:t>
            </a:r>
            <a:r>
              <a:rPr sz="1200" dirty="0">
                <a:latin typeface="Calibri"/>
                <a:cs typeface="Calibri"/>
              </a:rPr>
              <a:t>only </a:t>
            </a:r>
            <a:r>
              <a:rPr sz="1200" spc="-5" dirty="0">
                <a:latin typeface="Calibri"/>
                <a:cs typeface="Calibri"/>
              </a:rPr>
              <a:t>transmit some of 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light, so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can’t see </a:t>
            </a:r>
            <a:r>
              <a:rPr sz="1200" spc="-15" dirty="0">
                <a:latin typeface="Calibri"/>
                <a:cs typeface="Calibri"/>
              </a:rPr>
              <a:t>clearly. </a:t>
            </a:r>
            <a:r>
              <a:rPr sz="1200" dirty="0">
                <a:latin typeface="Calibri"/>
                <a:cs typeface="Calibri"/>
              </a:rPr>
              <a:t>These  </a:t>
            </a:r>
            <a:r>
              <a:rPr sz="1200" spc="-5" dirty="0">
                <a:latin typeface="Calibri"/>
                <a:cs typeface="Calibri"/>
              </a:rPr>
              <a:t>materials are </a:t>
            </a:r>
            <a:r>
              <a:rPr sz="1200" b="1" spc="-5" dirty="0">
                <a:latin typeface="Calibri"/>
                <a:cs typeface="Calibri"/>
              </a:rPr>
              <a:t>translucent </a:t>
            </a:r>
            <a:r>
              <a:rPr sz="1200" dirty="0">
                <a:latin typeface="Calibri"/>
                <a:cs typeface="Calibri"/>
              </a:rPr>
              <a:t>e.g. </a:t>
            </a:r>
            <a:r>
              <a:rPr sz="1200" spc="-10" dirty="0">
                <a:latin typeface="Calibri"/>
                <a:cs typeface="Calibri"/>
              </a:rPr>
              <a:t>frosted  </a:t>
            </a:r>
            <a:r>
              <a:rPr sz="1200" dirty="0">
                <a:latin typeface="Calibri"/>
                <a:cs typeface="Calibri"/>
              </a:rPr>
              <a:t>glass</a:t>
            </a:r>
            <a:endParaRPr sz="1200">
              <a:latin typeface="Calibri"/>
              <a:cs typeface="Calibri"/>
            </a:endParaRPr>
          </a:p>
          <a:p>
            <a:pPr marL="1602740" marR="109220" lvl="1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603375" algn="l"/>
              </a:tabLst>
            </a:pPr>
            <a:r>
              <a:rPr sz="1200" spc="-5" dirty="0">
                <a:latin typeface="Calibri"/>
                <a:cs typeface="Calibri"/>
              </a:rPr>
              <a:t>Some materials </a:t>
            </a:r>
            <a:r>
              <a:rPr sz="1200" dirty="0">
                <a:latin typeface="Calibri"/>
                <a:cs typeface="Calibri"/>
              </a:rPr>
              <a:t>do </a:t>
            </a:r>
            <a:r>
              <a:rPr sz="1200" spc="-5" dirty="0">
                <a:latin typeface="Calibri"/>
                <a:cs typeface="Calibri"/>
              </a:rPr>
              <a:t>not transmit </a:t>
            </a:r>
            <a:r>
              <a:rPr sz="1200" spc="-10" dirty="0">
                <a:latin typeface="Calibri"/>
                <a:cs typeface="Calibri"/>
              </a:rPr>
              <a:t>any </a:t>
            </a:r>
            <a:r>
              <a:rPr sz="1200" spc="-5" dirty="0">
                <a:latin typeface="Calibri"/>
                <a:cs typeface="Calibri"/>
              </a:rPr>
              <a:t>light,  so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can’t see through </a:t>
            </a:r>
            <a:r>
              <a:rPr sz="1200" dirty="0">
                <a:latin typeface="Calibri"/>
                <a:cs typeface="Calibri"/>
              </a:rPr>
              <a:t>them. These  </a:t>
            </a:r>
            <a:r>
              <a:rPr sz="1200" spc="-5" dirty="0">
                <a:latin typeface="Calibri"/>
                <a:cs typeface="Calibri"/>
              </a:rPr>
              <a:t>materials are </a:t>
            </a:r>
            <a:r>
              <a:rPr sz="1200" b="1" dirty="0">
                <a:latin typeface="Calibri"/>
                <a:cs typeface="Calibri"/>
              </a:rPr>
              <a:t>opaque </a:t>
            </a:r>
            <a:r>
              <a:rPr sz="1200" dirty="0">
                <a:latin typeface="Calibri"/>
                <a:cs typeface="Calibri"/>
              </a:rPr>
              <a:t>e.g.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wood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634" y="1361694"/>
            <a:ext cx="4273550" cy="192976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03505">
              <a:lnSpc>
                <a:spcPts val="1375"/>
              </a:lnSpc>
              <a:spcBef>
                <a:spcPts val="125"/>
              </a:spcBef>
            </a:pPr>
            <a:r>
              <a:rPr sz="1200" b="1" spc="-5" dirty="0">
                <a:latin typeface="Calibri"/>
                <a:cs typeface="Calibri"/>
              </a:rPr>
              <a:t>General Properties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Light</a:t>
            </a:r>
            <a:endParaRPr sz="1200">
              <a:latin typeface="Calibri"/>
              <a:cs typeface="Calibri"/>
            </a:endParaRPr>
          </a:p>
          <a:p>
            <a:pPr marL="262255" indent="-172085">
              <a:lnSpc>
                <a:spcPts val="13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spc="-10" dirty="0">
                <a:latin typeface="Calibri"/>
                <a:cs typeface="Calibri"/>
              </a:rPr>
              <a:t>travels </a:t>
            </a:r>
            <a:r>
              <a:rPr sz="1200" dirty="0">
                <a:latin typeface="Calibri"/>
                <a:cs typeface="Calibri"/>
              </a:rPr>
              <a:t>as 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wave</a:t>
            </a:r>
            <a:endParaRPr sz="1200">
              <a:latin typeface="Calibri"/>
              <a:cs typeface="Calibri"/>
            </a:endParaRPr>
          </a:p>
          <a:p>
            <a:pPr marL="262255" marR="308610" indent="-172085">
              <a:lnSpc>
                <a:spcPts val="1300"/>
              </a:lnSpc>
              <a:spcBef>
                <a:spcPts val="90"/>
              </a:spcBef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15" dirty="0">
                <a:latin typeface="Calibri"/>
                <a:cs typeface="Calibri"/>
              </a:rPr>
              <a:t>travel </a:t>
            </a:r>
            <a:r>
              <a:rPr sz="1200" spc="-5" dirty="0">
                <a:latin typeface="Calibri"/>
                <a:cs typeface="Calibri"/>
              </a:rPr>
              <a:t>through gases, some </a:t>
            </a:r>
            <a:r>
              <a:rPr sz="1200" dirty="0">
                <a:latin typeface="Calibri"/>
                <a:cs typeface="Calibri"/>
              </a:rPr>
              <a:t>liquids </a:t>
            </a:r>
            <a:r>
              <a:rPr sz="1200" spc="-5" dirty="0">
                <a:latin typeface="Calibri"/>
                <a:cs typeface="Calibri"/>
              </a:rPr>
              <a:t>(e.g. </a:t>
            </a:r>
            <a:r>
              <a:rPr sz="1200" spc="-10" dirty="0">
                <a:latin typeface="Calibri"/>
                <a:cs typeface="Calibri"/>
              </a:rPr>
              <a:t>water) </a:t>
            </a:r>
            <a:r>
              <a:rPr sz="1200" dirty="0">
                <a:latin typeface="Calibri"/>
                <a:cs typeface="Calibri"/>
              </a:rPr>
              <a:t>and  </a:t>
            </a:r>
            <a:r>
              <a:rPr sz="1200" spc="-5" dirty="0">
                <a:latin typeface="Calibri"/>
                <a:cs typeface="Calibri"/>
              </a:rPr>
              <a:t>some solids (e.g.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glass).</a:t>
            </a:r>
            <a:endParaRPr sz="1200">
              <a:latin typeface="Calibri"/>
              <a:cs typeface="Calibri"/>
            </a:endParaRPr>
          </a:p>
          <a:p>
            <a:pPr marL="262255" indent="-172085">
              <a:lnSpc>
                <a:spcPts val="12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spc="-10" dirty="0">
                <a:latin typeface="Calibri"/>
                <a:cs typeface="Calibri"/>
              </a:rPr>
              <a:t>travels fastest </a:t>
            </a:r>
            <a:r>
              <a:rPr sz="1200" dirty="0">
                <a:latin typeface="Calibri"/>
                <a:cs typeface="Calibri"/>
              </a:rPr>
              <a:t>in a </a:t>
            </a:r>
            <a:r>
              <a:rPr sz="1200" spc="-5" dirty="0">
                <a:latin typeface="Calibri"/>
                <a:cs typeface="Calibri"/>
              </a:rPr>
              <a:t>vacuum, </a:t>
            </a:r>
            <a:r>
              <a:rPr sz="1200" spc="-10" dirty="0">
                <a:latin typeface="Calibri"/>
                <a:cs typeface="Calibri"/>
              </a:rPr>
              <a:t>slower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gases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liquids</a:t>
            </a:r>
            <a:endParaRPr sz="1200">
              <a:latin typeface="Calibri"/>
              <a:cs typeface="Calibri"/>
            </a:endParaRPr>
          </a:p>
          <a:p>
            <a:pPr marL="262255">
              <a:lnSpc>
                <a:spcPts val="1295"/>
              </a:lnSpc>
            </a:pP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slowest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solids,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solids are more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dense.</a:t>
            </a:r>
            <a:endParaRPr sz="1200">
              <a:latin typeface="Calibri"/>
              <a:cs typeface="Calibri"/>
            </a:endParaRPr>
          </a:p>
          <a:p>
            <a:pPr marL="262255" indent="-172085">
              <a:lnSpc>
                <a:spcPts val="1295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interact with materials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three </a:t>
            </a:r>
            <a:r>
              <a:rPr sz="1200" spc="-10" dirty="0">
                <a:latin typeface="Calibri"/>
                <a:cs typeface="Calibri"/>
              </a:rPr>
              <a:t>different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ways:</a:t>
            </a:r>
            <a:endParaRPr sz="1200">
              <a:latin typeface="Calibri"/>
              <a:cs typeface="Calibri"/>
            </a:endParaRPr>
          </a:p>
          <a:p>
            <a:pPr marL="318770" indent="-228600">
              <a:lnSpc>
                <a:spcPts val="1295"/>
              </a:lnSpc>
              <a:buAutoNum type="arabicParenR"/>
              <a:tabLst>
                <a:tab pos="319405" algn="l"/>
              </a:tabLst>
            </a:pP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transmitted </a:t>
            </a:r>
            <a:r>
              <a:rPr sz="1200" dirty="0">
                <a:latin typeface="Calibri"/>
                <a:cs typeface="Calibri"/>
              </a:rPr>
              <a:t>– it passes </a:t>
            </a:r>
            <a:r>
              <a:rPr sz="1200" spc="-10" dirty="0">
                <a:latin typeface="Calibri"/>
                <a:cs typeface="Calibri"/>
              </a:rPr>
              <a:t>straight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through</a:t>
            </a:r>
            <a:endParaRPr sz="1200">
              <a:latin typeface="Calibri"/>
              <a:cs typeface="Calibri"/>
            </a:endParaRPr>
          </a:p>
          <a:p>
            <a:pPr marL="318770" indent="-228600">
              <a:lnSpc>
                <a:spcPts val="1295"/>
              </a:lnSpc>
              <a:buAutoNum type="arabicParenR"/>
              <a:tabLst>
                <a:tab pos="319405" algn="l"/>
              </a:tabLst>
            </a:pP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absorbed </a:t>
            </a:r>
            <a:r>
              <a:rPr sz="1200" dirty="0">
                <a:latin typeface="Calibri"/>
                <a:cs typeface="Calibri"/>
              </a:rPr>
              <a:t>– it </a:t>
            </a:r>
            <a:r>
              <a:rPr sz="1200" spc="-5" dirty="0">
                <a:latin typeface="Calibri"/>
                <a:cs typeface="Calibri"/>
              </a:rPr>
              <a:t>does not </a:t>
            </a:r>
            <a:r>
              <a:rPr sz="1200" dirty="0">
                <a:latin typeface="Calibri"/>
                <a:cs typeface="Calibri"/>
              </a:rPr>
              <a:t>pass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through</a:t>
            </a:r>
            <a:endParaRPr sz="1200">
              <a:latin typeface="Calibri"/>
              <a:cs typeface="Calibri"/>
            </a:endParaRPr>
          </a:p>
          <a:p>
            <a:pPr marL="318770" marR="622300" indent="-228600">
              <a:lnSpc>
                <a:spcPts val="1300"/>
              </a:lnSpc>
              <a:spcBef>
                <a:spcPts val="85"/>
              </a:spcBef>
              <a:buAutoNum type="arabicParenR"/>
              <a:tabLst>
                <a:tab pos="319405" algn="l"/>
              </a:tabLst>
            </a:pP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reflected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5" dirty="0">
                <a:latin typeface="Calibri"/>
                <a:cs typeface="Calibri"/>
              </a:rPr>
              <a:t>light bounces off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surface of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material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81244" y="2083307"/>
            <a:ext cx="2752344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99709" y="2113280"/>
            <a:ext cx="3759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Lig</a:t>
            </a:r>
            <a:r>
              <a:rPr sz="1400" spc="-2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1146" y="139764"/>
            <a:ext cx="4043843" cy="595155"/>
            <a:chOff x="212183" y="82788"/>
            <a:chExt cx="4043843" cy="5951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10855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34" y="883586"/>
            <a:ext cx="4785360" cy="321883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716280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10" dirty="0"/>
              <a:t>8 </a:t>
            </a:r>
            <a:r>
              <a:rPr spc="-145" dirty="0"/>
              <a:t>Physics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35" dirty="0" smtClean="0"/>
              <a:t>Light</a:t>
            </a:r>
            <a:endParaRPr spc="-3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30978" y="110236"/>
          <a:ext cx="3978275" cy="3657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Incident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ray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2953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ray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light that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hits 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mirror or</a:t>
                      </a:r>
                      <a:r>
                        <a:rPr sz="12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glass  block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ray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box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4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Reflected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ray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ray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light that reflects off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mirror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Normal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line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854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Imaginary line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90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degrees to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mirror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glass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block. Used to measure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angles.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 marR="42925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Angle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flection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99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angle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between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normal</a:t>
                      </a:r>
                      <a:r>
                        <a:rPr sz="12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reflected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ray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 marR="4337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Angle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587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angle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between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normal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 incident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ray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Refraction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501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light changes direction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as it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enters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leaves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different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medium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(material)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Emergent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ray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ray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light that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leaves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glass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block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 marR="24955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Focus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focal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point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point where light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rays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cross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042153" y="3861053"/>
            <a:ext cx="3975100" cy="280924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1200" b="1" spc="-5" dirty="0">
                <a:latin typeface="Calibri"/>
                <a:cs typeface="Calibri"/>
              </a:rPr>
              <a:t>Lenses</a:t>
            </a:r>
            <a:endParaRPr sz="1200">
              <a:latin typeface="Calibri"/>
              <a:cs typeface="Calibri"/>
            </a:endParaRPr>
          </a:p>
          <a:p>
            <a:pPr marL="263525" indent="-172085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200" spc="-5" dirty="0">
                <a:latin typeface="Calibri"/>
                <a:cs typeface="Calibri"/>
              </a:rPr>
              <a:t>There are </a:t>
            </a:r>
            <a:r>
              <a:rPr sz="1200" spc="-10" dirty="0">
                <a:latin typeface="Calibri"/>
                <a:cs typeface="Calibri"/>
              </a:rPr>
              <a:t>two </a:t>
            </a:r>
            <a:r>
              <a:rPr sz="1200" dirty="0">
                <a:latin typeface="Calibri"/>
                <a:cs typeface="Calibri"/>
              </a:rPr>
              <a:t>types </a:t>
            </a:r>
            <a:r>
              <a:rPr sz="1200" spc="-5" dirty="0">
                <a:latin typeface="Calibri"/>
                <a:cs typeface="Calibri"/>
              </a:rPr>
              <a:t>of lenses, </a:t>
            </a:r>
            <a:r>
              <a:rPr sz="1200" b="1" spc="-15" dirty="0">
                <a:latin typeface="Calibri"/>
                <a:cs typeface="Calibri"/>
              </a:rPr>
              <a:t>convex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concave</a:t>
            </a:r>
            <a:endParaRPr sz="1200">
              <a:latin typeface="Calibri"/>
              <a:cs typeface="Calibri"/>
            </a:endParaRPr>
          </a:p>
          <a:p>
            <a:pPr marL="263525" marR="163195" indent="-172085" algn="just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15" dirty="0">
                <a:latin typeface="Calibri"/>
                <a:cs typeface="Calibri"/>
              </a:rPr>
              <a:t>convex </a:t>
            </a:r>
            <a:r>
              <a:rPr sz="1200" dirty="0">
                <a:latin typeface="Calibri"/>
                <a:cs typeface="Calibri"/>
              </a:rPr>
              <a:t>lens In a </a:t>
            </a:r>
            <a:r>
              <a:rPr sz="1200" spc="-15" dirty="0">
                <a:latin typeface="Calibri"/>
                <a:cs typeface="Calibri"/>
              </a:rPr>
              <a:t>convex </a:t>
            </a:r>
            <a:r>
              <a:rPr sz="1200" dirty="0">
                <a:latin typeface="Calibri"/>
                <a:cs typeface="Calibri"/>
              </a:rPr>
              <a:t>lens, </a:t>
            </a: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refracted </a:t>
            </a:r>
            <a:r>
              <a:rPr sz="1200" dirty="0">
                <a:latin typeface="Calibri"/>
                <a:cs typeface="Calibri"/>
              </a:rPr>
              <a:t>as it </a:t>
            </a:r>
            <a:r>
              <a:rPr sz="1200" spc="-5" dirty="0">
                <a:latin typeface="Calibri"/>
                <a:cs typeface="Calibri"/>
              </a:rPr>
              <a:t>goes  into </a:t>
            </a:r>
            <a:r>
              <a:rPr sz="1200" dirty="0">
                <a:latin typeface="Calibri"/>
                <a:cs typeface="Calibri"/>
              </a:rPr>
              <a:t>the lens and as it </a:t>
            </a:r>
            <a:r>
              <a:rPr sz="1200" spc="-5" dirty="0">
                <a:latin typeface="Calibri"/>
                <a:cs typeface="Calibri"/>
              </a:rPr>
              <a:t>comes </a:t>
            </a:r>
            <a:r>
              <a:rPr sz="1200" dirty="0">
                <a:latin typeface="Calibri"/>
                <a:cs typeface="Calibri"/>
              </a:rPr>
              <a:t>out, </a:t>
            </a:r>
            <a:r>
              <a:rPr sz="1200" spc="-5" dirty="0">
                <a:latin typeface="Calibri"/>
                <a:cs typeface="Calibri"/>
              </a:rPr>
              <a:t>causing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spc="-20" dirty="0">
                <a:latin typeface="Calibri"/>
                <a:cs typeface="Calibri"/>
              </a:rPr>
              <a:t>rays </a:t>
            </a:r>
            <a:r>
              <a:rPr sz="1200" spc="-5" dirty="0">
                <a:latin typeface="Calibri"/>
                <a:cs typeface="Calibri"/>
              </a:rPr>
              <a:t>to  </a:t>
            </a:r>
            <a:r>
              <a:rPr sz="1200" spc="-10" dirty="0">
                <a:latin typeface="Calibri"/>
                <a:cs typeface="Calibri"/>
              </a:rPr>
              <a:t>converge </a:t>
            </a:r>
            <a:r>
              <a:rPr sz="1200" spc="-5" dirty="0">
                <a:latin typeface="Calibri"/>
                <a:cs typeface="Calibri"/>
              </a:rPr>
              <a:t>(meet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up).</a:t>
            </a:r>
            <a:endParaRPr sz="1200">
              <a:latin typeface="Calibri"/>
              <a:cs typeface="Calibri"/>
            </a:endParaRPr>
          </a:p>
          <a:p>
            <a:pPr marL="263525" marR="154940" indent="-172085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point where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spc="-20" dirty="0">
                <a:latin typeface="Calibri"/>
                <a:cs typeface="Calibri"/>
              </a:rPr>
              <a:t>rays </a:t>
            </a:r>
            <a:r>
              <a:rPr sz="1200" spc="-10" dirty="0">
                <a:latin typeface="Calibri"/>
                <a:cs typeface="Calibri"/>
              </a:rPr>
              <a:t>converge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called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focal  point.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634" y="1270253"/>
            <a:ext cx="4776470" cy="2590800"/>
          </a:xfrm>
          <a:custGeom>
            <a:avLst/>
            <a:gdLst/>
            <a:ahLst/>
            <a:cxnLst/>
            <a:rect l="l" t="t" r="r" b="b"/>
            <a:pathLst>
              <a:path w="4776470" h="2590800">
                <a:moveTo>
                  <a:pt x="0" y="2590800"/>
                </a:moveTo>
                <a:lnTo>
                  <a:pt x="4776216" y="2590800"/>
                </a:lnTo>
                <a:lnTo>
                  <a:pt x="4776216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1756" y="2118145"/>
            <a:ext cx="3011995" cy="1464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27958" y="2733547"/>
            <a:ext cx="475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Normal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6385" y="4225509"/>
            <a:ext cx="2454142" cy="2361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634" y="4005834"/>
            <a:ext cx="4776470" cy="2664460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70"/>
              </a:spcBef>
            </a:pPr>
            <a:r>
              <a:rPr sz="1200" b="1" spc="-10" dirty="0">
                <a:latin typeface="Calibri"/>
                <a:cs typeface="Calibri"/>
              </a:rPr>
              <a:t>Refraction</a:t>
            </a:r>
            <a:endParaRPr sz="1200">
              <a:latin typeface="Calibri"/>
              <a:cs typeface="Calibri"/>
            </a:endParaRPr>
          </a:p>
          <a:p>
            <a:pPr marL="2322195" marR="222885" indent="-17208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322830" algn="l"/>
              </a:tabLst>
            </a:pPr>
            <a:r>
              <a:rPr sz="1200" dirty="0">
                <a:latin typeface="Calibri"/>
                <a:cs typeface="Calibri"/>
              </a:rPr>
              <a:t>When </a:t>
            </a: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spc="-10" dirty="0">
                <a:latin typeface="Calibri"/>
                <a:cs typeface="Calibri"/>
              </a:rPr>
              <a:t>travels </a:t>
            </a:r>
            <a:r>
              <a:rPr sz="1200" spc="-5" dirty="0">
                <a:latin typeface="Calibri"/>
                <a:cs typeface="Calibri"/>
              </a:rPr>
              <a:t>through </a:t>
            </a:r>
            <a:r>
              <a:rPr sz="1200" dirty="0">
                <a:latin typeface="Calibri"/>
                <a:cs typeface="Calibri"/>
              </a:rPr>
              <a:t>a glass  </a:t>
            </a:r>
            <a:r>
              <a:rPr sz="1200" spc="-5" dirty="0">
                <a:latin typeface="Calibri"/>
                <a:cs typeface="Calibri"/>
              </a:rPr>
              <a:t>block,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10" dirty="0">
                <a:latin typeface="Calibri"/>
                <a:cs typeface="Calibri"/>
              </a:rPr>
              <a:t>slows </a:t>
            </a:r>
            <a:r>
              <a:rPr sz="1200" spc="-5" dirty="0">
                <a:latin typeface="Calibri"/>
                <a:cs typeface="Calibri"/>
              </a:rPr>
              <a:t>down when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goes </a:t>
            </a:r>
            <a:r>
              <a:rPr sz="1200" dirty="0">
                <a:latin typeface="Calibri"/>
                <a:cs typeface="Calibri"/>
              </a:rPr>
              <a:t>in  and </a:t>
            </a:r>
            <a:r>
              <a:rPr sz="1200" spc="-5" dirty="0">
                <a:latin typeface="Calibri"/>
                <a:cs typeface="Calibri"/>
              </a:rPr>
              <a:t>speeds </a:t>
            </a:r>
            <a:r>
              <a:rPr sz="1200" dirty="0">
                <a:latin typeface="Calibri"/>
                <a:cs typeface="Calibri"/>
              </a:rPr>
              <a:t>up </a:t>
            </a:r>
            <a:r>
              <a:rPr sz="1200" spc="-5" dirty="0">
                <a:latin typeface="Calibri"/>
                <a:cs typeface="Calibri"/>
              </a:rPr>
              <a:t>again when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comes  </a:t>
            </a:r>
            <a:r>
              <a:rPr sz="1200" dirty="0">
                <a:latin typeface="Calibri"/>
                <a:cs typeface="Calibri"/>
              </a:rPr>
              <a:t>back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out.</a:t>
            </a:r>
            <a:endParaRPr sz="1200">
              <a:latin typeface="Calibri"/>
              <a:cs typeface="Calibri"/>
            </a:endParaRPr>
          </a:p>
          <a:p>
            <a:pPr marL="2322195" indent="-172085">
              <a:lnSpc>
                <a:spcPct val="100000"/>
              </a:lnSpc>
              <a:buFont typeface="Arial"/>
              <a:buChar char="•"/>
              <a:tabLst>
                <a:tab pos="2322830" algn="l"/>
              </a:tabLst>
            </a:pP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causes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light to </a:t>
            </a:r>
            <a:r>
              <a:rPr sz="1200" spc="-10" dirty="0">
                <a:latin typeface="Calibri"/>
                <a:cs typeface="Calibri"/>
              </a:rPr>
              <a:t>refract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(bend).</a:t>
            </a:r>
            <a:endParaRPr sz="1200">
              <a:latin typeface="Calibri"/>
              <a:cs typeface="Calibri"/>
            </a:endParaRPr>
          </a:p>
          <a:p>
            <a:pPr marL="2322195" marR="104139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322830" algn="l"/>
              </a:tabLst>
            </a:pP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dirty="0">
                <a:latin typeface="Calibri"/>
                <a:cs typeface="Calibri"/>
              </a:rPr>
              <a:t>bends </a:t>
            </a:r>
            <a:r>
              <a:rPr sz="1200" spc="-10" dirty="0">
                <a:latin typeface="Calibri"/>
                <a:cs typeface="Calibri"/>
              </a:rPr>
              <a:t>towards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normal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when 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goes into </a:t>
            </a:r>
            <a:r>
              <a:rPr sz="1200" dirty="0">
                <a:latin typeface="Calibri"/>
                <a:cs typeface="Calibri"/>
              </a:rPr>
              <a:t>glass and bends </a:t>
            </a:r>
            <a:r>
              <a:rPr sz="1200" spc="-15" dirty="0">
                <a:latin typeface="Calibri"/>
                <a:cs typeface="Calibri"/>
              </a:rPr>
              <a:t>away 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normal when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comes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out</a:t>
            </a:r>
            <a:endParaRPr sz="1200">
              <a:latin typeface="Calibri"/>
              <a:cs typeface="Calibri"/>
            </a:endParaRPr>
          </a:p>
          <a:p>
            <a:pPr marL="2322195" marR="321310" indent="-172085">
              <a:lnSpc>
                <a:spcPct val="100000"/>
              </a:lnSpc>
              <a:buFont typeface="Arial"/>
              <a:buChar char="•"/>
              <a:tabLst>
                <a:tab pos="232283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two </a:t>
            </a:r>
            <a:r>
              <a:rPr sz="1200" spc="-20" dirty="0">
                <a:latin typeface="Calibri"/>
                <a:cs typeface="Calibri"/>
              </a:rPr>
              <a:t>rays </a:t>
            </a:r>
            <a:r>
              <a:rPr sz="1200" spc="-5" dirty="0">
                <a:latin typeface="Calibri"/>
                <a:cs typeface="Calibri"/>
              </a:rPr>
              <a:t>outside </a:t>
            </a:r>
            <a:r>
              <a:rPr sz="1200" dirty="0">
                <a:latin typeface="Calibri"/>
                <a:cs typeface="Calibri"/>
              </a:rPr>
              <a:t>the block </a:t>
            </a:r>
            <a:r>
              <a:rPr sz="1200" spc="-5" dirty="0">
                <a:latin typeface="Calibri"/>
                <a:cs typeface="Calibri"/>
              </a:rPr>
              <a:t>are  parallel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53228" y="5225796"/>
            <a:ext cx="1543812" cy="1376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93596" y="5302846"/>
            <a:ext cx="1754213" cy="945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0007" y="1304035"/>
            <a:ext cx="4543425" cy="746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1395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Reflection</a:t>
            </a:r>
            <a:endParaRPr sz="1200">
              <a:latin typeface="Calibri"/>
              <a:cs typeface="Calibri"/>
            </a:endParaRPr>
          </a:p>
          <a:p>
            <a:pPr marL="172085" indent="-172085">
              <a:lnSpc>
                <a:spcPts val="1395"/>
              </a:lnSpc>
              <a:buFont typeface="Arial"/>
              <a:buChar char="•"/>
              <a:tabLst>
                <a:tab pos="172720" algn="l"/>
              </a:tabLst>
            </a:pP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dirty="0">
                <a:latin typeface="Calibri"/>
                <a:cs typeface="Calibri"/>
              </a:rPr>
              <a:t>needs </a:t>
            </a:r>
            <a:r>
              <a:rPr sz="1200" spc="-5" dirty="0">
                <a:latin typeface="Calibri"/>
                <a:cs typeface="Calibri"/>
              </a:rPr>
              <a:t>to reflect off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object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into your </a:t>
            </a:r>
            <a:r>
              <a:rPr sz="1200" spc="-10" dirty="0">
                <a:latin typeface="Calibri"/>
                <a:cs typeface="Calibri"/>
              </a:rPr>
              <a:t>eye, for you </a:t>
            </a:r>
            <a:r>
              <a:rPr sz="1200" spc="-5" dirty="0">
                <a:latin typeface="Calibri"/>
                <a:cs typeface="Calibri"/>
              </a:rPr>
              <a:t>to see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it.</a:t>
            </a:r>
            <a:endParaRPr sz="1200">
              <a:latin typeface="Calibri"/>
              <a:cs typeface="Calibri"/>
            </a:endParaRPr>
          </a:p>
          <a:p>
            <a:pPr marL="172085" marR="5080" indent="-172085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1200" dirty="0">
                <a:latin typeface="Calibri"/>
                <a:cs typeface="Calibri"/>
              </a:rPr>
              <a:t>When </a:t>
            </a: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reflected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mirror, </a:t>
            </a:r>
            <a:r>
              <a:rPr sz="1200" dirty="0">
                <a:latin typeface="Calibri"/>
                <a:cs typeface="Calibri"/>
              </a:rPr>
              <a:t>the angle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incidence is equal </a:t>
            </a:r>
            <a:r>
              <a:rPr sz="1200" spc="-5" dirty="0">
                <a:latin typeface="Calibri"/>
                <a:cs typeface="Calibri"/>
              </a:rPr>
              <a:t>to  </a:t>
            </a:r>
            <a:r>
              <a:rPr sz="1200" dirty="0">
                <a:latin typeface="Calibri"/>
                <a:cs typeface="Calibri"/>
              </a:rPr>
              <a:t>the angle </a:t>
            </a:r>
            <a:r>
              <a:rPr sz="1200" spc="-5" dirty="0">
                <a:latin typeface="Calibri"/>
                <a:cs typeface="Calibri"/>
              </a:rPr>
              <a:t>of reflection. </a:t>
            </a:r>
            <a:r>
              <a:rPr sz="1200" dirty="0">
                <a:latin typeface="Calibri"/>
                <a:cs typeface="Calibri"/>
              </a:rPr>
              <a:t>This is the </a:t>
            </a:r>
            <a:r>
              <a:rPr sz="1200" b="1" spc="-10" dirty="0">
                <a:latin typeface="Calibri"/>
                <a:cs typeface="Calibri"/>
              </a:rPr>
              <a:t>law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reflection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86414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607" y="1473708"/>
            <a:ext cx="2216862" cy="1496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58" y="910985"/>
            <a:ext cx="4785360" cy="321883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73215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10" dirty="0"/>
              <a:t>8 </a:t>
            </a:r>
            <a:r>
              <a:rPr spc="-145" dirty="0"/>
              <a:t>Physics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35" dirty="0" smtClean="0"/>
              <a:t>Light</a:t>
            </a:r>
            <a:endParaRPr spc="-3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66842" y="131953"/>
          <a:ext cx="4022725" cy="1022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Definitions continued..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Photoreceptor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Cells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Cells which are sensitive to light found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retina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 the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eye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i.e.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rods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cones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Photo-sensitive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Sensitive to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light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970526" y="3358134"/>
            <a:ext cx="4023360" cy="486409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805" marR="142875">
              <a:lnSpc>
                <a:spcPct val="100000"/>
              </a:lnSpc>
              <a:spcBef>
                <a:spcPts val="285"/>
              </a:spcBef>
            </a:pPr>
            <a:r>
              <a:rPr sz="1200" b="1" spc="-5" dirty="0">
                <a:latin typeface="Calibri"/>
                <a:cs typeface="Calibri"/>
              </a:rPr>
              <a:t>KPI </a:t>
            </a:r>
            <a:r>
              <a:rPr sz="1200" b="1" dirty="0">
                <a:latin typeface="Calibri"/>
                <a:cs typeface="Calibri"/>
              </a:rPr>
              <a:t>6.3: </a:t>
            </a:r>
            <a:r>
              <a:rPr sz="1200" dirty="0">
                <a:latin typeface="Calibri"/>
                <a:cs typeface="Calibri"/>
              </a:rPr>
              <a:t>Describe the </a:t>
            </a:r>
            <a:r>
              <a:rPr sz="1200" spc="-10" dirty="0">
                <a:latin typeface="Calibri"/>
                <a:cs typeface="Calibri"/>
              </a:rPr>
              <a:t>effects </a:t>
            </a:r>
            <a:r>
              <a:rPr sz="1200" spc="-5" dirty="0">
                <a:latin typeface="Calibri"/>
                <a:cs typeface="Calibri"/>
              </a:rPr>
              <a:t>of absorption of light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terms of  energy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6505" y="3779520"/>
            <a:ext cx="3401154" cy="136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8240" y="1618488"/>
            <a:ext cx="1801367" cy="976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6773" y="1370838"/>
            <a:ext cx="4785360" cy="198755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55"/>
              </a:spcBef>
            </a:pP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Human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Eye</a:t>
            </a:r>
            <a:endParaRPr sz="1200">
              <a:latin typeface="Calibri"/>
              <a:cs typeface="Calibri"/>
            </a:endParaRPr>
          </a:p>
          <a:p>
            <a:pPr marL="262890" indent="-17272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62890" algn="l"/>
              </a:tabLst>
            </a:pPr>
            <a:r>
              <a:rPr sz="1200" spc="-25" dirty="0">
                <a:latin typeface="Calibri"/>
                <a:cs typeface="Calibri"/>
              </a:rPr>
              <a:t>Your </a:t>
            </a:r>
            <a:r>
              <a:rPr sz="1200" spc="-10" dirty="0">
                <a:latin typeface="Calibri"/>
                <a:cs typeface="Calibri"/>
              </a:rPr>
              <a:t>eye </a:t>
            </a:r>
            <a:r>
              <a:rPr sz="1200" spc="-5" dirty="0">
                <a:latin typeface="Calibri"/>
                <a:cs typeface="Calibri"/>
              </a:rPr>
              <a:t>contains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b="1" spc="-15" dirty="0">
                <a:latin typeface="Calibri"/>
                <a:cs typeface="Calibri"/>
              </a:rPr>
              <a:t>convex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lens</a:t>
            </a:r>
            <a:endParaRPr sz="1200">
              <a:latin typeface="Calibri"/>
              <a:cs typeface="Calibri"/>
            </a:endParaRPr>
          </a:p>
          <a:p>
            <a:pPr marL="262890" marR="399415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When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dirty="0">
                <a:latin typeface="Calibri"/>
                <a:cs typeface="Calibri"/>
              </a:rPr>
              <a:t>look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object, light </a:t>
            </a:r>
            <a:r>
              <a:rPr sz="1200" spc="-10" dirty="0">
                <a:latin typeface="Calibri"/>
                <a:cs typeface="Calibri"/>
              </a:rPr>
              <a:t>travels 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object into your  </a:t>
            </a:r>
            <a:r>
              <a:rPr sz="1200" spc="-10" dirty="0">
                <a:latin typeface="Calibri"/>
                <a:cs typeface="Calibri"/>
              </a:rPr>
              <a:t>eye.</a:t>
            </a:r>
            <a:endParaRPr sz="1200">
              <a:latin typeface="Calibri"/>
              <a:cs typeface="Calibri"/>
            </a:endParaRPr>
          </a:p>
          <a:p>
            <a:pPr marL="262890" marR="647700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b="1" dirty="0">
                <a:latin typeface="Calibri"/>
                <a:cs typeface="Calibri"/>
              </a:rPr>
              <a:t>pupil </a:t>
            </a:r>
            <a:r>
              <a:rPr sz="1200" dirty="0">
                <a:latin typeface="Calibri"/>
                <a:cs typeface="Calibri"/>
              </a:rPr>
              <a:t>is a </a:t>
            </a:r>
            <a:r>
              <a:rPr sz="1200" spc="-5" dirty="0">
                <a:latin typeface="Calibri"/>
                <a:cs typeface="Calibri"/>
              </a:rPr>
              <a:t>hole that lets light </a:t>
            </a:r>
            <a:r>
              <a:rPr sz="1200" dirty="0">
                <a:latin typeface="Calibri"/>
                <a:cs typeface="Calibri"/>
              </a:rPr>
              <a:t>in and the </a:t>
            </a:r>
            <a:r>
              <a:rPr sz="1200" b="1" dirty="0">
                <a:latin typeface="Calibri"/>
                <a:cs typeface="Calibri"/>
              </a:rPr>
              <a:t>iris </a:t>
            </a:r>
            <a:r>
              <a:rPr sz="1200" dirty="0">
                <a:latin typeface="Calibri"/>
                <a:cs typeface="Calibri"/>
              </a:rPr>
              <a:t>is a </a:t>
            </a:r>
            <a:r>
              <a:rPr sz="1200" spc="-5" dirty="0">
                <a:latin typeface="Calibri"/>
                <a:cs typeface="Calibri"/>
              </a:rPr>
              <a:t>muscle that  </a:t>
            </a:r>
            <a:r>
              <a:rPr sz="1200" spc="-10" dirty="0">
                <a:latin typeface="Calibri"/>
                <a:cs typeface="Calibri"/>
              </a:rPr>
              <a:t>controls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size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pupil</a:t>
            </a:r>
            <a:endParaRPr sz="1200">
              <a:latin typeface="Calibri"/>
              <a:cs typeface="Calibri"/>
            </a:endParaRPr>
          </a:p>
          <a:p>
            <a:pPr marL="262890" marR="313690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refracted </a:t>
            </a:r>
            <a:r>
              <a:rPr sz="1200" dirty="0">
                <a:latin typeface="Calibri"/>
                <a:cs typeface="Calibri"/>
              </a:rPr>
              <a:t>by the </a:t>
            </a:r>
            <a:r>
              <a:rPr sz="1200" b="1" spc="-5" dirty="0">
                <a:latin typeface="Calibri"/>
                <a:cs typeface="Calibri"/>
              </a:rPr>
              <a:t>cornea </a:t>
            </a:r>
            <a:r>
              <a:rPr sz="1200" dirty="0">
                <a:latin typeface="Calibri"/>
                <a:cs typeface="Calibri"/>
              </a:rPr>
              <a:t>as it </a:t>
            </a:r>
            <a:r>
              <a:rPr sz="1200" spc="-10" dirty="0">
                <a:latin typeface="Calibri"/>
                <a:cs typeface="Calibri"/>
              </a:rPr>
              <a:t>enters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eye </a:t>
            </a:r>
            <a:r>
              <a:rPr sz="1200" dirty="0">
                <a:latin typeface="Calibri"/>
                <a:cs typeface="Calibri"/>
              </a:rPr>
              <a:t>and the </a:t>
            </a:r>
            <a:r>
              <a:rPr sz="1200" b="1" spc="-5" dirty="0">
                <a:latin typeface="Calibri"/>
                <a:cs typeface="Calibri"/>
              </a:rPr>
              <a:t>lens</a:t>
            </a:r>
            <a:r>
              <a:rPr sz="1200" spc="-5" dirty="0">
                <a:latin typeface="Calibri"/>
                <a:cs typeface="Calibri"/>
              </a:rPr>
              <a:t>,  causing light </a:t>
            </a:r>
            <a:r>
              <a:rPr sz="1200" spc="-20" dirty="0">
                <a:latin typeface="Calibri"/>
                <a:cs typeface="Calibri"/>
              </a:rPr>
              <a:t>rays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refract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converge </a:t>
            </a:r>
            <a:r>
              <a:rPr sz="1200" dirty="0">
                <a:latin typeface="Calibri"/>
                <a:cs typeface="Calibri"/>
              </a:rPr>
              <a:t>as an </a:t>
            </a:r>
            <a:r>
              <a:rPr sz="1200" spc="-5" dirty="0">
                <a:latin typeface="Calibri"/>
                <a:cs typeface="Calibri"/>
              </a:rPr>
              <a:t>image on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retina.</a:t>
            </a:r>
            <a:endParaRPr sz="1200">
              <a:latin typeface="Calibri"/>
              <a:cs typeface="Calibri"/>
            </a:endParaRPr>
          </a:p>
          <a:p>
            <a:pPr marL="262890" marR="309245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image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b="1" spc="-10" dirty="0">
                <a:latin typeface="Calibri"/>
                <a:cs typeface="Calibri"/>
              </a:rPr>
              <a:t>inverted </a:t>
            </a:r>
            <a:r>
              <a:rPr sz="1200" spc="-5" dirty="0">
                <a:latin typeface="Calibri"/>
                <a:cs typeface="Calibri"/>
              </a:rPr>
              <a:t>(upside down), </a:t>
            </a:r>
            <a:r>
              <a:rPr sz="1200" dirty="0">
                <a:latin typeface="Calibri"/>
                <a:cs typeface="Calibri"/>
              </a:rPr>
              <a:t>but </a:t>
            </a:r>
            <a:r>
              <a:rPr sz="1200" spc="-5" dirty="0">
                <a:latin typeface="Calibri"/>
                <a:cs typeface="Calibri"/>
              </a:rPr>
              <a:t>your brain corrects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so 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see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image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right </a:t>
            </a:r>
            <a:r>
              <a:rPr sz="1200" spc="-15" dirty="0">
                <a:latin typeface="Calibri"/>
                <a:cs typeface="Calibri"/>
              </a:rPr>
              <a:t>way </a:t>
            </a:r>
            <a:r>
              <a:rPr sz="1200" dirty="0">
                <a:latin typeface="Calibri"/>
                <a:cs typeface="Calibri"/>
              </a:rPr>
              <a:t>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106" y="3458717"/>
            <a:ext cx="4787265" cy="321310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625"/>
              </a:spcBef>
            </a:pPr>
            <a:r>
              <a:rPr sz="1200" b="1" dirty="0">
                <a:latin typeface="Calibri"/>
                <a:cs typeface="Calibri"/>
              </a:rPr>
              <a:t>A Pinhole </a:t>
            </a:r>
            <a:r>
              <a:rPr sz="1200" b="1" spc="-10" dirty="0">
                <a:latin typeface="Calibri"/>
                <a:cs typeface="Calibri"/>
              </a:rPr>
              <a:t>Camera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256540" marR="396240" indent="-172085">
              <a:lnSpc>
                <a:spcPct val="100000"/>
              </a:lnSpc>
              <a:buFont typeface="Arial"/>
              <a:buChar char="•"/>
              <a:tabLst>
                <a:tab pos="257175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b="1" dirty="0">
                <a:latin typeface="Calibri"/>
                <a:cs typeface="Calibri"/>
              </a:rPr>
              <a:t>pinhole </a:t>
            </a:r>
            <a:r>
              <a:rPr sz="1200" b="1" spc="-10" dirty="0">
                <a:latin typeface="Calibri"/>
                <a:cs typeface="Calibri"/>
              </a:rPr>
              <a:t>camera </a:t>
            </a:r>
            <a:r>
              <a:rPr sz="1200" dirty="0">
                <a:latin typeface="Calibri"/>
                <a:cs typeface="Calibri"/>
              </a:rPr>
              <a:t>is a </a:t>
            </a:r>
            <a:r>
              <a:rPr sz="1200" spc="-5" dirty="0">
                <a:latin typeface="Calibri"/>
                <a:cs typeface="Calibri"/>
              </a:rPr>
              <a:t>simple </a:t>
            </a:r>
            <a:r>
              <a:rPr sz="1200" b="1" spc="-10" dirty="0">
                <a:latin typeface="Calibri"/>
                <a:cs typeface="Calibri"/>
              </a:rPr>
              <a:t>camera </a:t>
            </a:r>
            <a:r>
              <a:rPr sz="1200" spc="-5" dirty="0">
                <a:latin typeface="Calibri"/>
                <a:cs typeface="Calibri"/>
              </a:rPr>
              <a:t>without </a:t>
            </a:r>
            <a:r>
              <a:rPr sz="1200" dirty="0">
                <a:latin typeface="Calibri"/>
                <a:cs typeface="Calibri"/>
              </a:rPr>
              <a:t>a lens but </a:t>
            </a:r>
            <a:r>
              <a:rPr sz="1200" spc="-5" dirty="0">
                <a:latin typeface="Calibri"/>
                <a:cs typeface="Calibri"/>
              </a:rPr>
              <a:t>with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tiny  aperture,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pinhole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256540" marR="618490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57175" algn="l"/>
              </a:tabLst>
            </a:pP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scene </a:t>
            </a:r>
            <a:r>
              <a:rPr sz="1200" dirty="0">
                <a:latin typeface="Calibri"/>
                <a:cs typeface="Calibri"/>
              </a:rPr>
              <a:t>passes </a:t>
            </a:r>
            <a:r>
              <a:rPr sz="1200" spc="-5" dirty="0">
                <a:latin typeface="Calibri"/>
                <a:cs typeface="Calibri"/>
              </a:rPr>
              <a:t>through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aperture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projects </a:t>
            </a:r>
            <a:r>
              <a:rPr sz="1200" dirty="0">
                <a:latin typeface="Calibri"/>
                <a:cs typeface="Calibri"/>
              </a:rPr>
              <a:t>an  </a:t>
            </a:r>
            <a:r>
              <a:rPr sz="1200" spc="-10" dirty="0">
                <a:latin typeface="Calibri"/>
                <a:cs typeface="Calibri"/>
              </a:rPr>
              <a:t>inverted </a:t>
            </a:r>
            <a:r>
              <a:rPr sz="1200" spc="-5" dirty="0">
                <a:latin typeface="Calibri"/>
                <a:cs typeface="Calibri"/>
              </a:rPr>
              <a:t>image on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opposite side of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box.</a:t>
            </a:r>
            <a:endParaRPr sz="1200">
              <a:latin typeface="Calibri"/>
              <a:cs typeface="Calibri"/>
            </a:endParaRPr>
          </a:p>
          <a:p>
            <a:pPr marL="256540" marR="297815" indent="-172085">
              <a:lnSpc>
                <a:spcPct val="100000"/>
              </a:lnSpc>
              <a:buFont typeface="Arial"/>
              <a:buChar char="•"/>
              <a:tabLst>
                <a:tab pos="257175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image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projected onto photosensitive </a:t>
            </a:r>
            <a:r>
              <a:rPr sz="1200" dirty="0">
                <a:latin typeface="Calibri"/>
                <a:cs typeface="Calibri"/>
              </a:rPr>
              <a:t>paper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the back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10" dirty="0">
                <a:latin typeface="Calibri"/>
                <a:cs typeface="Calibri"/>
              </a:rPr>
              <a:t>box.</a:t>
            </a:r>
            <a:endParaRPr sz="1200">
              <a:latin typeface="Calibri"/>
              <a:cs typeface="Calibri"/>
            </a:endParaRPr>
          </a:p>
          <a:p>
            <a:pPr marL="256540" marR="181610" indent="-172085">
              <a:lnSpc>
                <a:spcPct val="100000"/>
              </a:lnSpc>
              <a:buFont typeface="Arial"/>
              <a:buChar char="•"/>
              <a:tabLst>
                <a:tab pos="257175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aperture </a:t>
            </a:r>
            <a:r>
              <a:rPr sz="1200" dirty="0">
                <a:latin typeface="Calibri"/>
                <a:cs typeface="Calibri"/>
              </a:rPr>
              <a:t>needs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really small, </a:t>
            </a:r>
            <a:r>
              <a:rPr sz="1200" dirty="0">
                <a:latin typeface="Calibri"/>
                <a:cs typeface="Calibri"/>
              </a:rPr>
              <a:t>otherwise </a:t>
            </a:r>
            <a:r>
              <a:rPr sz="1200" spc="-5" dirty="0">
                <a:latin typeface="Calibri"/>
                <a:cs typeface="Calibri"/>
              </a:rPr>
              <a:t>too </a:t>
            </a:r>
            <a:r>
              <a:rPr sz="1200" dirty="0">
                <a:latin typeface="Calibri"/>
                <a:cs typeface="Calibri"/>
              </a:rPr>
              <a:t>much </a:t>
            </a:r>
            <a:r>
              <a:rPr sz="1200" spc="-5" dirty="0">
                <a:latin typeface="Calibri"/>
                <a:cs typeface="Calibri"/>
              </a:rPr>
              <a:t>light would  enter </a:t>
            </a:r>
            <a:r>
              <a:rPr sz="1200" dirty="0">
                <a:latin typeface="Calibri"/>
                <a:cs typeface="Calibri"/>
              </a:rPr>
              <a:t>and the </a:t>
            </a:r>
            <a:r>
              <a:rPr sz="1200" spc="-5" dirty="0">
                <a:latin typeface="Calibri"/>
                <a:cs typeface="Calibri"/>
              </a:rPr>
              <a:t>image would </a:t>
            </a:r>
            <a:r>
              <a:rPr sz="1200" dirty="0">
                <a:latin typeface="Calibri"/>
                <a:cs typeface="Calibri"/>
              </a:rPr>
              <a:t>be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blurry.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69002" y="3928109"/>
            <a:ext cx="4023360" cy="273558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65405">
              <a:lnSpc>
                <a:spcPts val="1415"/>
              </a:lnSpc>
              <a:spcBef>
                <a:spcPts val="334"/>
              </a:spcBef>
            </a:pPr>
            <a:r>
              <a:rPr sz="1200" b="1" spc="-5" dirty="0">
                <a:latin typeface="Calibri"/>
                <a:cs typeface="Calibri"/>
              </a:rPr>
              <a:t>Photosensitive Materials </a:t>
            </a:r>
            <a:r>
              <a:rPr sz="1200" b="1" dirty="0">
                <a:latin typeface="Calibri"/>
                <a:cs typeface="Calibri"/>
              </a:rPr>
              <a:t>in the </a:t>
            </a:r>
            <a:r>
              <a:rPr sz="1200" b="1" spc="-20" dirty="0">
                <a:latin typeface="Calibri"/>
                <a:cs typeface="Calibri"/>
              </a:rPr>
              <a:t>Eye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Cameras</a:t>
            </a:r>
            <a:endParaRPr sz="1200">
              <a:latin typeface="Calibri"/>
              <a:cs typeface="Calibri"/>
            </a:endParaRPr>
          </a:p>
          <a:p>
            <a:pPr marL="264160" indent="-172720">
              <a:lnSpc>
                <a:spcPts val="1415"/>
              </a:lnSpc>
              <a:buFont typeface="Arial"/>
              <a:buChar char="•"/>
              <a:tabLst>
                <a:tab pos="264160" algn="l"/>
              </a:tabLst>
            </a:pPr>
            <a:r>
              <a:rPr sz="1200" spc="-5" dirty="0">
                <a:latin typeface="Calibri"/>
                <a:cs typeface="Calibri"/>
              </a:rPr>
              <a:t>Both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retina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10" dirty="0">
                <a:latin typeface="Calibri"/>
                <a:cs typeface="Calibri"/>
              </a:rPr>
              <a:t>eye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cameras contain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photo-</a:t>
            </a:r>
            <a:endParaRPr sz="1200">
              <a:latin typeface="Calibri"/>
              <a:cs typeface="Calibri"/>
            </a:endParaRPr>
          </a:p>
          <a:p>
            <a:pPr marL="26416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sensitive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material.</a:t>
            </a:r>
            <a:endParaRPr sz="1200">
              <a:latin typeface="Calibri"/>
              <a:cs typeface="Calibri"/>
            </a:endParaRPr>
          </a:p>
          <a:p>
            <a:pPr marL="264160" marR="133350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200" spc="-5" dirty="0">
                <a:latin typeface="Calibri"/>
                <a:cs typeface="Calibri"/>
              </a:rPr>
              <a:t>EYE: uses </a:t>
            </a:r>
            <a:r>
              <a:rPr sz="1200" b="1" spc="-5" dirty="0">
                <a:latin typeface="Calibri"/>
                <a:cs typeface="Calibri"/>
              </a:rPr>
              <a:t>photoreceptors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retina. Light energy </a:t>
            </a:r>
            <a:r>
              <a:rPr sz="1200" dirty="0">
                <a:latin typeface="Calibri"/>
                <a:cs typeface="Calibri"/>
              </a:rPr>
              <a:t>hits  these </a:t>
            </a:r>
            <a:r>
              <a:rPr sz="1200" spc="-10" dirty="0">
                <a:latin typeface="Calibri"/>
                <a:cs typeface="Calibri"/>
              </a:rPr>
              <a:t>photoreceptors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chemical reactions </a:t>
            </a:r>
            <a:r>
              <a:rPr sz="1200" spc="-15" dirty="0">
                <a:latin typeface="Calibri"/>
                <a:cs typeface="Calibri"/>
              </a:rPr>
              <a:t>take </a:t>
            </a:r>
            <a:r>
              <a:rPr sz="1200" dirty="0">
                <a:latin typeface="Calibri"/>
                <a:cs typeface="Calibri"/>
              </a:rPr>
              <a:t>place </a:t>
            </a:r>
            <a:r>
              <a:rPr sz="1200" spc="-5" dirty="0">
                <a:latin typeface="Calibri"/>
                <a:cs typeface="Calibri"/>
              </a:rPr>
              <a:t>to  produce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electrical </a:t>
            </a:r>
            <a:r>
              <a:rPr sz="1200" dirty="0">
                <a:latin typeface="Calibri"/>
                <a:cs typeface="Calibri"/>
              </a:rPr>
              <a:t>impulse. This </a:t>
            </a:r>
            <a:r>
              <a:rPr sz="1200" spc="-10" dirty="0">
                <a:latin typeface="Calibri"/>
                <a:cs typeface="Calibri"/>
              </a:rPr>
              <a:t>travels </a:t>
            </a:r>
            <a:r>
              <a:rPr sz="1200" dirty="0">
                <a:latin typeface="Calibri"/>
                <a:cs typeface="Calibri"/>
              </a:rPr>
              <a:t>up the optic  </a:t>
            </a:r>
            <a:r>
              <a:rPr sz="1200" spc="-5" dirty="0">
                <a:latin typeface="Calibri"/>
                <a:cs typeface="Calibri"/>
              </a:rPr>
              <a:t>nerve 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brain, so </a:t>
            </a:r>
            <a:r>
              <a:rPr sz="1200" spc="-10" dirty="0">
                <a:latin typeface="Calibri"/>
                <a:cs typeface="Calibri"/>
              </a:rPr>
              <a:t>you can </a:t>
            </a:r>
            <a:r>
              <a:rPr sz="1200" spc="-5" dirty="0">
                <a:latin typeface="Calibri"/>
                <a:cs typeface="Calibri"/>
              </a:rPr>
              <a:t>see. 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transferred  from </a:t>
            </a:r>
            <a:r>
              <a:rPr sz="1200" dirty="0">
                <a:latin typeface="Calibri"/>
                <a:cs typeface="Calibri"/>
              </a:rPr>
              <a:t>one </a:t>
            </a:r>
            <a:r>
              <a:rPr sz="1200" spc="-10" dirty="0">
                <a:latin typeface="Calibri"/>
                <a:cs typeface="Calibri"/>
              </a:rPr>
              <a:t>store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another </a:t>
            </a:r>
            <a:r>
              <a:rPr sz="1200" spc="-15" dirty="0">
                <a:latin typeface="Calibri"/>
                <a:cs typeface="Calibri"/>
              </a:rPr>
              <a:t>like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so:</a:t>
            </a:r>
            <a:endParaRPr sz="120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</a:pPr>
            <a:r>
              <a:rPr sz="1200" i="1" spc="-10" dirty="0">
                <a:latin typeface="Calibri"/>
                <a:cs typeface="Calibri"/>
              </a:rPr>
              <a:t>Light→ </a:t>
            </a:r>
            <a:r>
              <a:rPr sz="1200" i="1" spc="-5" dirty="0">
                <a:latin typeface="Calibri"/>
                <a:cs typeface="Calibri"/>
              </a:rPr>
              <a:t>Chemical potential </a:t>
            </a:r>
            <a:r>
              <a:rPr sz="1200" i="1" dirty="0">
                <a:latin typeface="Calibri"/>
                <a:cs typeface="Calibri"/>
              </a:rPr>
              <a:t>→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Electrical</a:t>
            </a:r>
            <a:endParaRPr sz="1200">
              <a:latin typeface="Calibri"/>
              <a:cs typeface="Calibri"/>
            </a:endParaRPr>
          </a:p>
          <a:p>
            <a:pPr marL="264160" marR="14541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200" spc="-5" dirty="0">
                <a:latin typeface="Calibri"/>
                <a:cs typeface="Calibri"/>
              </a:rPr>
              <a:t>OLDER CAMERAS: use photosensitive </a:t>
            </a:r>
            <a:r>
              <a:rPr sz="1200" spc="-20" dirty="0">
                <a:latin typeface="Calibri"/>
                <a:cs typeface="Calibri"/>
              </a:rPr>
              <a:t>paper. </a:t>
            </a:r>
            <a:r>
              <a:rPr sz="1200" dirty="0">
                <a:latin typeface="Calibri"/>
                <a:cs typeface="Calibri"/>
              </a:rPr>
              <a:t>When </a:t>
            </a:r>
            <a:r>
              <a:rPr sz="1200" spc="-5" dirty="0">
                <a:latin typeface="Calibri"/>
                <a:cs typeface="Calibri"/>
              </a:rPr>
              <a:t>light  </a:t>
            </a:r>
            <a:r>
              <a:rPr sz="1200" dirty="0">
                <a:latin typeface="Calibri"/>
                <a:cs typeface="Calibri"/>
              </a:rPr>
              <a:t>hits the film a </a:t>
            </a:r>
            <a:r>
              <a:rPr sz="1200" spc="-5" dirty="0">
                <a:latin typeface="Calibri"/>
                <a:cs typeface="Calibri"/>
              </a:rPr>
              <a:t>chemical reaction </a:t>
            </a:r>
            <a:r>
              <a:rPr sz="1200" spc="-15" dirty="0">
                <a:latin typeface="Calibri"/>
                <a:cs typeface="Calibri"/>
              </a:rPr>
              <a:t>takes </a:t>
            </a:r>
            <a:r>
              <a:rPr sz="1200" dirty="0">
                <a:latin typeface="Calibri"/>
                <a:cs typeface="Calibri"/>
              </a:rPr>
              <a:t>place </a:t>
            </a:r>
            <a:r>
              <a:rPr sz="1200" spc="-5" dirty="0">
                <a:latin typeface="Calibri"/>
                <a:cs typeface="Calibri"/>
              </a:rPr>
              <a:t>that changes  </a:t>
            </a:r>
            <a:r>
              <a:rPr sz="1200" dirty="0">
                <a:latin typeface="Calibri"/>
                <a:cs typeface="Calibri"/>
              </a:rPr>
              <a:t>the film </a:t>
            </a:r>
            <a:r>
              <a:rPr sz="1200" spc="-5" dirty="0">
                <a:latin typeface="Calibri"/>
                <a:cs typeface="Calibri"/>
              </a:rPr>
              <a:t>so </a:t>
            </a:r>
            <a:r>
              <a:rPr sz="1200" spc="-10" dirty="0">
                <a:latin typeface="Calibri"/>
                <a:cs typeface="Calibri"/>
              </a:rPr>
              <a:t>you can </a:t>
            </a:r>
            <a:r>
              <a:rPr sz="1200" spc="-5" dirty="0">
                <a:latin typeface="Calibri"/>
                <a:cs typeface="Calibri"/>
              </a:rPr>
              <a:t>see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image. Energy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transferred </a:t>
            </a:r>
            <a:r>
              <a:rPr sz="1200" spc="-15" dirty="0">
                <a:latin typeface="Calibri"/>
                <a:cs typeface="Calibri"/>
              </a:rPr>
              <a:t>like  </a:t>
            </a:r>
            <a:r>
              <a:rPr sz="1200" spc="-5" dirty="0">
                <a:latin typeface="Calibri"/>
                <a:cs typeface="Calibri"/>
              </a:rPr>
              <a:t>so: </a:t>
            </a:r>
            <a:r>
              <a:rPr sz="1200" i="1" spc="-10" dirty="0">
                <a:latin typeface="Calibri"/>
                <a:cs typeface="Calibri"/>
              </a:rPr>
              <a:t>Light </a:t>
            </a:r>
            <a:r>
              <a:rPr sz="1200" i="1" dirty="0">
                <a:latin typeface="Calibri"/>
                <a:cs typeface="Calibri"/>
              </a:rPr>
              <a:t>→ </a:t>
            </a:r>
            <a:r>
              <a:rPr sz="1200" i="1" spc="-5" dirty="0">
                <a:latin typeface="Calibri"/>
                <a:cs typeface="Calibri"/>
              </a:rPr>
              <a:t>Chemical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potential</a:t>
            </a:r>
            <a:endParaRPr sz="12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4160" algn="l"/>
              </a:tabLst>
            </a:pPr>
            <a:r>
              <a:rPr sz="1200" spc="-15" dirty="0">
                <a:latin typeface="Calibri"/>
                <a:cs typeface="Calibri"/>
              </a:rPr>
              <a:t>DIGITAL </a:t>
            </a:r>
            <a:r>
              <a:rPr sz="1200" spc="-5" dirty="0">
                <a:latin typeface="Calibri"/>
                <a:cs typeface="Calibri"/>
              </a:rPr>
              <a:t>CAMERAS: use </a:t>
            </a:r>
            <a:r>
              <a:rPr sz="1200" dirty="0">
                <a:latin typeface="Calibri"/>
                <a:cs typeface="Calibri"/>
              </a:rPr>
              <a:t>a grid </a:t>
            </a:r>
            <a:r>
              <a:rPr sz="1200" spc="-5" dirty="0">
                <a:latin typeface="Calibri"/>
                <a:cs typeface="Calibri"/>
              </a:rPr>
              <a:t>of photosensitive</a:t>
            </a:r>
            <a:r>
              <a:rPr sz="1200" spc="-10" dirty="0">
                <a:latin typeface="Calibri"/>
                <a:cs typeface="Calibri"/>
              </a:rPr>
              <a:t> pixels.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4021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773" y="799732"/>
            <a:ext cx="4785360" cy="321883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72961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10" dirty="0"/>
              <a:t>8 </a:t>
            </a:r>
            <a:r>
              <a:rPr spc="-145" dirty="0"/>
              <a:t>Physics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35" dirty="0" smtClean="0"/>
              <a:t>Light</a:t>
            </a:r>
            <a:endParaRPr spc="-3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75097" y="139572"/>
          <a:ext cx="4022089" cy="197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Spectrum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4955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continuous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range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colours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white  light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Filter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Removes colours from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white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light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Prism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410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Pyramid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shapes glass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object used to  disperse white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light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3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Dispersion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32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separation of white light into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colours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according to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frequency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66216" y="3500628"/>
            <a:ext cx="3191256" cy="1563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9679" y="2537460"/>
            <a:ext cx="952978" cy="1395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4523" y="3840479"/>
            <a:ext cx="1650492" cy="1325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773" y="1270253"/>
            <a:ext cx="4785360" cy="541528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80"/>
              </a:spcBef>
            </a:pPr>
            <a:r>
              <a:rPr sz="1200" b="1" spc="-5" dirty="0">
                <a:latin typeface="Calibri"/>
                <a:cs typeface="Calibri"/>
              </a:rPr>
              <a:t>Dispersion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Light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262890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White light </a:t>
            </a:r>
            <a:r>
              <a:rPr sz="1200" dirty="0">
                <a:latin typeface="Calibri"/>
                <a:cs typeface="Calibri"/>
              </a:rPr>
              <a:t>is made up </a:t>
            </a:r>
            <a:r>
              <a:rPr sz="1200" spc="-5" dirty="0">
                <a:latin typeface="Calibri"/>
                <a:cs typeface="Calibri"/>
              </a:rPr>
              <a:t>of seven </a:t>
            </a:r>
            <a:r>
              <a:rPr sz="1200" spc="-10" dirty="0">
                <a:latin typeface="Calibri"/>
                <a:cs typeface="Calibri"/>
              </a:rPr>
              <a:t>different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colours.</a:t>
            </a:r>
            <a:endParaRPr sz="1200">
              <a:latin typeface="Calibri"/>
              <a:cs typeface="Calibri"/>
            </a:endParaRPr>
          </a:p>
          <a:p>
            <a:pPr marL="262890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use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b="1" dirty="0">
                <a:latin typeface="Calibri"/>
                <a:cs typeface="Calibri"/>
              </a:rPr>
              <a:t>prism </a:t>
            </a:r>
            <a:r>
              <a:rPr sz="1200" spc="-5" dirty="0">
                <a:latin typeface="Calibri"/>
                <a:cs typeface="Calibri"/>
              </a:rPr>
              <a:t>to split white light into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spectrum</a:t>
            </a:r>
            <a:r>
              <a:rPr sz="1200" spc="-5" dirty="0">
                <a:latin typeface="Calibri"/>
                <a:cs typeface="Calibri"/>
              </a:rPr>
              <a:t>. </a:t>
            </a:r>
            <a:r>
              <a:rPr sz="1200" dirty="0">
                <a:latin typeface="Calibri"/>
                <a:cs typeface="Calibri"/>
              </a:rPr>
              <a:t>This is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called</a:t>
            </a:r>
            <a:endParaRPr sz="1200">
              <a:latin typeface="Calibri"/>
              <a:cs typeface="Calibri"/>
            </a:endParaRPr>
          </a:p>
          <a:p>
            <a:pPr marL="26289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dispersion</a:t>
            </a:r>
            <a:endParaRPr sz="1200">
              <a:latin typeface="Calibri"/>
              <a:cs typeface="Calibri"/>
            </a:endParaRPr>
          </a:p>
          <a:p>
            <a:pPr marL="262890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spectrum of white light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continuous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there are </a:t>
            </a:r>
            <a:r>
              <a:rPr sz="1200" dirty="0">
                <a:latin typeface="Calibri"/>
                <a:cs typeface="Calibri"/>
              </a:rPr>
              <a:t>no </a:t>
            </a:r>
            <a:r>
              <a:rPr sz="1200" spc="-10" dirty="0">
                <a:latin typeface="Calibri"/>
                <a:cs typeface="Calibri"/>
              </a:rPr>
              <a:t>gaps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between</a:t>
            </a:r>
            <a:endParaRPr sz="1200">
              <a:latin typeface="Calibri"/>
              <a:cs typeface="Calibri"/>
            </a:endParaRPr>
          </a:p>
          <a:p>
            <a:pPr marR="3523615"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colours.</a:t>
            </a:r>
            <a:endParaRPr sz="1200">
              <a:latin typeface="Calibri"/>
              <a:cs typeface="Calibri"/>
            </a:endParaRPr>
          </a:p>
          <a:p>
            <a:pPr marL="262890" marR="212725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Dispersion </a:t>
            </a:r>
            <a:r>
              <a:rPr sz="1200" dirty="0">
                <a:latin typeface="Calibri"/>
                <a:cs typeface="Calibri"/>
              </a:rPr>
              <a:t>happens </a:t>
            </a:r>
            <a:r>
              <a:rPr sz="1200" spc="-5" dirty="0">
                <a:latin typeface="Calibri"/>
                <a:cs typeface="Calibri"/>
              </a:rPr>
              <a:t>because </a:t>
            </a:r>
            <a:r>
              <a:rPr sz="1200" spc="-10" dirty="0">
                <a:latin typeface="Calibri"/>
                <a:cs typeface="Calibri"/>
              </a:rPr>
              <a:t>different colours </a:t>
            </a:r>
            <a:r>
              <a:rPr sz="1200" spc="-5" dirty="0">
                <a:latin typeface="Calibri"/>
                <a:cs typeface="Calibri"/>
              </a:rPr>
              <a:t>of light are </a:t>
            </a:r>
            <a:r>
              <a:rPr sz="1200" b="1" spc="-10" dirty="0">
                <a:latin typeface="Calibri"/>
                <a:cs typeface="Calibri"/>
              </a:rPr>
              <a:t>refracted </a:t>
            </a:r>
            <a:r>
              <a:rPr sz="1200" dirty="0">
                <a:latin typeface="Calibri"/>
                <a:cs typeface="Calibri"/>
              </a:rPr>
              <a:t>by  </a:t>
            </a:r>
            <a:r>
              <a:rPr sz="1200" spc="-10" dirty="0">
                <a:latin typeface="Calibri"/>
                <a:cs typeface="Calibri"/>
              </a:rPr>
              <a:t>different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amounts.</a:t>
            </a:r>
            <a:endParaRPr sz="1200">
              <a:latin typeface="Calibri"/>
              <a:cs typeface="Calibri"/>
            </a:endParaRPr>
          </a:p>
          <a:p>
            <a:pPr marL="262890" marR="161290" indent="-17272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Light with </a:t>
            </a:r>
            <a:r>
              <a:rPr sz="1200" dirty="0">
                <a:latin typeface="Calibri"/>
                <a:cs typeface="Calibri"/>
              </a:rPr>
              <a:t>a higher </a:t>
            </a:r>
            <a:r>
              <a:rPr sz="1200" spc="-5" dirty="0">
                <a:latin typeface="Calibri"/>
                <a:cs typeface="Calibri"/>
              </a:rPr>
              <a:t>frequency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refracted </a:t>
            </a:r>
            <a:r>
              <a:rPr sz="1200" spc="-5" dirty="0">
                <a:latin typeface="Calibri"/>
                <a:cs typeface="Calibri"/>
              </a:rPr>
              <a:t>more </a:t>
            </a:r>
            <a:r>
              <a:rPr sz="1200" dirty="0">
                <a:latin typeface="Calibri"/>
                <a:cs typeface="Calibri"/>
              </a:rPr>
              <a:t>than </a:t>
            </a:r>
            <a:r>
              <a:rPr sz="1200" spc="-5" dirty="0">
                <a:latin typeface="Calibri"/>
                <a:cs typeface="Calibri"/>
              </a:rPr>
              <a:t>light with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lower  </a:t>
            </a:r>
            <a:r>
              <a:rPr sz="1200" spc="-15" dirty="0">
                <a:latin typeface="Calibri"/>
                <a:cs typeface="Calibri"/>
              </a:rPr>
              <a:t>frequency. </a:t>
            </a:r>
            <a:r>
              <a:rPr sz="1200" spc="-5" dirty="0">
                <a:latin typeface="Calibri"/>
                <a:cs typeface="Calibri"/>
              </a:rPr>
              <a:t>So violet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refracted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most </a:t>
            </a:r>
            <a:r>
              <a:rPr sz="1200" dirty="0">
                <a:latin typeface="Calibri"/>
                <a:cs typeface="Calibri"/>
              </a:rPr>
              <a:t>as it has the </a:t>
            </a:r>
            <a:r>
              <a:rPr sz="1200" spc="-5" dirty="0">
                <a:latin typeface="Calibri"/>
                <a:cs typeface="Calibri"/>
              </a:rPr>
              <a:t>highest  frequency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red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refracted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least.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75" y="5064252"/>
            <a:ext cx="3422664" cy="1510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82717" y="2224277"/>
            <a:ext cx="4083050" cy="446087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580"/>
              </a:spcBef>
            </a:pPr>
            <a:r>
              <a:rPr sz="1200" b="1" dirty="0">
                <a:latin typeface="Calibri"/>
                <a:cs typeface="Calibri"/>
              </a:rPr>
              <a:t>How </a:t>
            </a:r>
            <a:r>
              <a:rPr sz="1200" b="1" spc="-25" dirty="0">
                <a:latin typeface="Calibri"/>
                <a:cs typeface="Calibri"/>
              </a:rPr>
              <a:t>We </a:t>
            </a:r>
            <a:r>
              <a:rPr sz="1200" b="1" spc="-5" dirty="0">
                <a:latin typeface="Calibri"/>
                <a:cs typeface="Calibri"/>
              </a:rPr>
              <a:t>See </a:t>
            </a:r>
            <a:r>
              <a:rPr sz="1200" b="1" spc="-10" dirty="0">
                <a:latin typeface="Calibri"/>
                <a:cs typeface="Calibri"/>
              </a:rPr>
              <a:t>Different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Colours</a:t>
            </a:r>
            <a:endParaRPr sz="1200">
              <a:latin typeface="Calibri"/>
              <a:cs typeface="Calibri"/>
            </a:endParaRPr>
          </a:p>
          <a:p>
            <a:pPr marL="1797685" marR="111125" indent="-172085" algn="just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1798320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filter </a:t>
            </a:r>
            <a:r>
              <a:rPr sz="1200" spc="-5" dirty="0">
                <a:latin typeface="Calibri"/>
                <a:cs typeface="Calibri"/>
              </a:rPr>
              <a:t>only lets </a:t>
            </a:r>
            <a:r>
              <a:rPr sz="1200" spc="-10" dirty="0">
                <a:latin typeface="Calibri"/>
                <a:cs typeface="Calibri"/>
              </a:rPr>
              <a:t>certain colours </a:t>
            </a:r>
            <a:r>
              <a:rPr sz="1200" dirty="0">
                <a:latin typeface="Calibri"/>
                <a:cs typeface="Calibri"/>
              </a:rPr>
              <a:t>of  </a:t>
            </a: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spc="-10" dirty="0">
                <a:latin typeface="Calibri"/>
                <a:cs typeface="Calibri"/>
              </a:rPr>
              <a:t>through, </a:t>
            </a:r>
            <a:r>
              <a:rPr sz="1200" spc="-5" dirty="0">
                <a:latin typeface="Calibri"/>
                <a:cs typeface="Calibri"/>
              </a:rPr>
              <a:t>which changes </a:t>
            </a:r>
            <a:r>
              <a:rPr sz="1200" spc="-1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colour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light </a:t>
            </a:r>
            <a:r>
              <a:rPr sz="1200" spc="-5" dirty="0">
                <a:latin typeface="Calibri"/>
                <a:cs typeface="Calibri"/>
              </a:rPr>
              <a:t>on the </a:t>
            </a:r>
            <a:r>
              <a:rPr sz="1200" spc="-10" dirty="0">
                <a:latin typeface="Calibri"/>
                <a:cs typeface="Calibri"/>
              </a:rPr>
              <a:t>other  </a:t>
            </a:r>
            <a:r>
              <a:rPr sz="1200" spc="-5" dirty="0">
                <a:latin typeface="Calibri"/>
                <a:cs typeface="Calibri"/>
              </a:rPr>
              <a:t>side </a:t>
            </a:r>
            <a:r>
              <a:rPr sz="1200" dirty="0">
                <a:latin typeface="Calibri"/>
                <a:cs typeface="Calibri"/>
              </a:rPr>
              <a:t>e.g. a </a:t>
            </a:r>
            <a:r>
              <a:rPr sz="1200" spc="-10" dirty="0">
                <a:latin typeface="Calibri"/>
                <a:cs typeface="Calibri"/>
              </a:rPr>
              <a:t>red filter transmits </a:t>
            </a:r>
            <a:r>
              <a:rPr sz="1200" spc="-15" dirty="0">
                <a:latin typeface="Calibri"/>
                <a:cs typeface="Calibri"/>
              </a:rPr>
              <a:t>red  </a:t>
            </a:r>
            <a:r>
              <a:rPr sz="1200" spc="-5" dirty="0">
                <a:latin typeface="Calibri"/>
                <a:cs typeface="Calibri"/>
              </a:rPr>
              <a:t>light </a:t>
            </a:r>
            <a:r>
              <a:rPr sz="1200" spc="-10" dirty="0">
                <a:latin typeface="Calibri"/>
                <a:cs typeface="Calibri"/>
              </a:rPr>
              <a:t>and absorbs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others, </a:t>
            </a:r>
            <a:r>
              <a:rPr sz="1200" spc="-5" dirty="0">
                <a:latin typeface="Calibri"/>
                <a:cs typeface="Calibri"/>
              </a:rPr>
              <a:t>so 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see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red</a:t>
            </a:r>
            <a:endParaRPr sz="1200">
              <a:latin typeface="Calibri"/>
              <a:cs typeface="Calibri"/>
            </a:endParaRPr>
          </a:p>
          <a:p>
            <a:pPr marL="1797685" marR="147955" indent="-17208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798320" algn="l"/>
              </a:tabLst>
            </a:pPr>
            <a:r>
              <a:rPr sz="1200" spc="-10" dirty="0">
                <a:latin typeface="Calibri"/>
                <a:cs typeface="Calibri"/>
              </a:rPr>
              <a:t>Any </a:t>
            </a:r>
            <a:r>
              <a:rPr sz="1200" spc="-5" dirty="0">
                <a:latin typeface="Calibri"/>
                <a:cs typeface="Calibri"/>
              </a:rPr>
              <a:t>coloured object reflects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colour that </a:t>
            </a:r>
            <a:r>
              <a:rPr sz="1200" dirty="0">
                <a:latin typeface="Calibri"/>
                <a:cs typeface="Calibri"/>
              </a:rPr>
              <a:t>it is and </a:t>
            </a:r>
            <a:r>
              <a:rPr sz="1200" spc="-5" dirty="0">
                <a:latin typeface="Calibri"/>
                <a:cs typeface="Calibri"/>
              </a:rPr>
              <a:t>absorbs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10" dirty="0">
                <a:latin typeface="Calibri"/>
                <a:cs typeface="Calibri"/>
              </a:rPr>
              <a:t>rest </a:t>
            </a:r>
            <a:r>
              <a:rPr sz="1200" dirty="0">
                <a:latin typeface="Calibri"/>
                <a:cs typeface="Calibri"/>
              </a:rPr>
              <a:t>e.g. a blue pen </a:t>
            </a:r>
            <a:r>
              <a:rPr sz="1200" spc="-10" dirty="0">
                <a:latin typeface="Calibri"/>
                <a:cs typeface="Calibri"/>
              </a:rPr>
              <a:t>box </a:t>
            </a:r>
            <a:r>
              <a:rPr sz="1200" spc="-5" dirty="0">
                <a:latin typeface="Calibri"/>
                <a:cs typeface="Calibri"/>
              </a:rPr>
              <a:t>reflects  </a:t>
            </a:r>
            <a:r>
              <a:rPr sz="1200" dirty="0">
                <a:latin typeface="Calibri"/>
                <a:cs typeface="Calibri"/>
              </a:rPr>
              <a:t>blue and </a:t>
            </a:r>
            <a:r>
              <a:rPr sz="1200" spc="-5" dirty="0">
                <a:latin typeface="Calibri"/>
                <a:cs typeface="Calibri"/>
              </a:rPr>
              <a:t>absorbs </a:t>
            </a:r>
            <a:r>
              <a:rPr sz="1200" dirty="0">
                <a:latin typeface="Calibri"/>
                <a:cs typeface="Calibri"/>
              </a:rPr>
              <a:t>all other</a:t>
            </a:r>
            <a:r>
              <a:rPr sz="1200" spc="-1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colours,  </a:t>
            </a:r>
            <a:r>
              <a:rPr sz="1200" spc="-5" dirty="0">
                <a:latin typeface="Calibri"/>
                <a:cs typeface="Calibri"/>
              </a:rPr>
              <a:t>so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see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blue</a:t>
            </a:r>
            <a:endParaRPr sz="1200">
              <a:latin typeface="Calibri"/>
              <a:cs typeface="Calibri"/>
            </a:endParaRPr>
          </a:p>
          <a:p>
            <a:pPr marL="1797685" indent="-172085">
              <a:lnSpc>
                <a:spcPct val="100000"/>
              </a:lnSpc>
              <a:buFont typeface="Arial"/>
              <a:buChar char="•"/>
              <a:tabLst>
                <a:tab pos="1798320" algn="l"/>
              </a:tabLst>
            </a:pPr>
            <a:r>
              <a:rPr sz="1200" spc="-5" dirty="0">
                <a:latin typeface="Calibri"/>
                <a:cs typeface="Calibri"/>
              </a:rPr>
              <a:t>Black objects absorb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10" dirty="0">
                <a:latin typeface="Calibri"/>
                <a:cs typeface="Calibri"/>
              </a:rPr>
              <a:t> colours</a:t>
            </a:r>
            <a:endParaRPr sz="1200">
              <a:latin typeface="Calibri"/>
              <a:cs typeface="Calibri"/>
            </a:endParaRPr>
          </a:p>
          <a:p>
            <a:pPr marL="1797685" marR="280035" indent="-172085">
              <a:lnSpc>
                <a:spcPct val="100000"/>
              </a:lnSpc>
              <a:buFont typeface="Arial"/>
              <a:buChar char="•"/>
              <a:tabLst>
                <a:tab pos="1798320" algn="l"/>
              </a:tabLst>
            </a:pPr>
            <a:r>
              <a:rPr sz="1200" spc="-5" dirty="0">
                <a:latin typeface="Calibri"/>
                <a:cs typeface="Calibri"/>
              </a:rPr>
              <a:t>White objects absorb </a:t>
            </a:r>
            <a:r>
              <a:rPr sz="1200" dirty="0">
                <a:latin typeface="Calibri"/>
                <a:cs typeface="Calibri"/>
              </a:rPr>
              <a:t>no </a:t>
            </a:r>
            <a:r>
              <a:rPr sz="1200" spc="-10" dirty="0">
                <a:latin typeface="Calibri"/>
                <a:cs typeface="Calibri"/>
              </a:rPr>
              <a:t>colours 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reflect </a:t>
            </a:r>
            <a:r>
              <a:rPr sz="1200" dirty="0">
                <a:latin typeface="Calibri"/>
                <a:cs typeface="Calibri"/>
              </a:rPr>
              <a:t>all the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light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6840" y="5234940"/>
            <a:ext cx="3696666" cy="1243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64823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34" y="118110"/>
            <a:ext cx="4817745" cy="56810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78295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lang="en-GB" spc="10" dirty="0"/>
              <a:t>8</a:t>
            </a:r>
            <a:r>
              <a:rPr spc="10" dirty="0" smtClean="0"/>
              <a:t> </a:t>
            </a:r>
            <a:r>
              <a:rPr spc="-145" dirty="0"/>
              <a:t>Physics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85" dirty="0" smtClean="0"/>
              <a:t>Waves</a:t>
            </a:r>
            <a:endParaRPr spc="-85" dirty="0"/>
          </a:p>
        </p:txBody>
      </p:sp>
      <p:sp>
        <p:nvSpPr>
          <p:cNvPr id="3" name="object 3"/>
          <p:cNvSpPr txBox="1"/>
          <p:nvPr/>
        </p:nvSpPr>
        <p:spPr>
          <a:xfrm>
            <a:off x="119634" y="837438"/>
            <a:ext cx="4814570" cy="288036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90170">
              <a:lnSpc>
                <a:spcPts val="1175"/>
              </a:lnSpc>
              <a:spcBef>
                <a:spcPts val="520"/>
              </a:spcBef>
            </a:pPr>
            <a:r>
              <a:rPr sz="10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Behaviours </a:t>
            </a:r>
            <a:r>
              <a:rPr sz="10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0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Waves</a:t>
            </a:r>
            <a:endParaRPr sz="1000">
              <a:latin typeface="Arial"/>
              <a:cs typeface="Arial"/>
            </a:endParaRPr>
          </a:p>
          <a:p>
            <a:pPr marL="90170">
              <a:lnSpc>
                <a:spcPts val="1175"/>
              </a:lnSpc>
            </a:pP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following are behaviours that ALL waves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show.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Waves </a:t>
            </a:r>
            <a:r>
              <a:rPr sz="1000" spc="-5" dirty="0">
                <a:latin typeface="Calibri"/>
                <a:cs typeface="Calibri"/>
              </a:rPr>
              <a:t>can travel through all sorts of media, and different things can happen at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</a:t>
            </a:r>
            <a:endParaRPr sz="10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boundary </a:t>
            </a:r>
            <a:r>
              <a:rPr sz="1000" spc="-5" dirty="0">
                <a:latin typeface="Calibri"/>
                <a:cs typeface="Calibri"/>
              </a:rPr>
              <a:t>between different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media:</a:t>
            </a:r>
            <a:endParaRPr sz="10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255" algn="l"/>
                <a:tab pos="262890" algn="l"/>
              </a:tabLst>
            </a:pPr>
            <a:r>
              <a:rPr sz="1000" b="1" spc="-5" dirty="0">
                <a:latin typeface="Calibri"/>
                <a:cs typeface="Calibri"/>
              </a:rPr>
              <a:t>Transmission </a:t>
            </a:r>
            <a:r>
              <a:rPr sz="1000" spc="-5" dirty="0">
                <a:latin typeface="Calibri"/>
                <a:cs typeface="Calibri"/>
              </a:rPr>
              <a:t>of the wave: it travels through the new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medium</a:t>
            </a:r>
            <a:endParaRPr sz="1000">
              <a:latin typeface="Calibri"/>
              <a:cs typeface="Calibri"/>
            </a:endParaRPr>
          </a:p>
          <a:p>
            <a:pPr marL="262255" marR="229235" indent="-172085">
              <a:lnSpc>
                <a:spcPct val="100000"/>
              </a:lnSpc>
              <a:buFont typeface="Arial"/>
              <a:buChar char="•"/>
              <a:tabLst>
                <a:tab pos="262255" algn="l"/>
                <a:tab pos="262890" algn="l"/>
              </a:tabLst>
            </a:pPr>
            <a:r>
              <a:rPr sz="1000" b="1" spc="-5" dirty="0">
                <a:latin typeface="Calibri"/>
                <a:cs typeface="Calibri"/>
              </a:rPr>
              <a:t>Refraction </a:t>
            </a:r>
            <a:r>
              <a:rPr sz="1000" spc="-5" dirty="0">
                <a:latin typeface="Calibri"/>
                <a:cs typeface="Calibri"/>
              </a:rPr>
              <a:t>of the wave: it travels through the new medium but changes direction </a:t>
            </a:r>
            <a:r>
              <a:rPr sz="1000" dirty="0">
                <a:latin typeface="Calibri"/>
                <a:cs typeface="Calibri"/>
              </a:rPr>
              <a:t>at  </a:t>
            </a:r>
            <a:r>
              <a:rPr sz="1000" spc="-5" dirty="0">
                <a:latin typeface="Calibri"/>
                <a:cs typeface="Calibri"/>
              </a:rPr>
              <a:t>the boundary due to a change in </a:t>
            </a:r>
            <a:r>
              <a:rPr sz="1000" spc="-10" dirty="0">
                <a:latin typeface="Calibri"/>
                <a:cs typeface="Calibri"/>
              </a:rPr>
              <a:t>speed </a:t>
            </a:r>
            <a:r>
              <a:rPr sz="1000" spc="-5" dirty="0">
                <a:latin typeface="Calibri"/>
                <a:cs typeface="Calibri"/>
              </a:rPr>
              <a:t>of the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wave</a:t>
            </a:r>
            <a:endParaRPr sz="10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255" algn="l"/>
                <a:tab pos="262890" algn="l"/>
              </a:tabLst>
            </a:pPr>
            <a:r>
              <a:rPr sz="1000" b="1" spc="-5" dirty="0">
                <a:latin typeface="Calibri"/>
                <a:cs typeface="Calibri"/>
              </a:rPr>
              <a:t>Reflection </a:t>
            </a:r>
            <a:r>
              <a:rPr sz="1000" spc="-5" dirty="0">
                <a:latin typeface="Calibri"/>
                <a:cs typeface="Calibri"/>
              </a:rPr>
              <a:t>of the wave; reflected sound waves are called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echoes</a:t>
            </a:r>
            <a:endParaRPr sz="10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255" algn="l"/>
                <a:tab pos="262890" algn="l"/>
              </a:tabLst>
            </a:pPr>
            <a:r>
              <a:rPr sz="1000" b="1" spc="-5" dirty="0">
                <a:latin typeface="Calibri"/>
                <a:cs typeface="Calibri"/>
              </a:rPr>
              <a:t>Absorption </a:t>
            </a:r>
            <a:r>
              <a:rPr sz="1000" spc="-5" dirty="0">
                <a:latin typeface="Calibri"/>
                <a:cs typeface="Calibri"/>
              </a:rPr>
              <a:t>of the wave by the new medium, warming it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up.</a:t>
            </a:r>
            <a:endParaRPr sz="10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000" i="1" spc="-5" dirty="0">
                <a:latin typeface="Calibri"/>
                <a:cs typeface="Calibri"/>
              </a:rPr>
              <a:t>Usually a combination of these </a:t>
            </a:r>
            <a:r>
              <a:rPr sz="1000" i="1" dirty="0">
                <a:latin typeface="Calibri"/>
                <a:cs typeface="Calibri"/>
              </a:rPr>
              <a:t>things </a:t>
            </a:r>
            <a:r>
              <a:rPr sz="1000" i="1" spc="-5" dirty="0">
                <a:latin typeface="Calibri"/>
                <a:cs typeface="Calibri"/>
              </a:rPr>
              <a:t>happens at the boundary between</a:t>
            </a:r>
            <a:r>
              <a:rPr sz="1000" i="1" spc="-8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media.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90170" marR="140970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Diffraction </a:t>
            </a:r>
            <a:r>
              <a:rPr sz="1000" spc="-5" dirty="0">
                <a:latin typeface="Calibri"/>
                <a:cs typeface="Calibri"/>
              </a:rPr>
              <a:t>occurs when a wave reaches a gap in a medium that it cannot pass through.  </a:t>
            </a: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wave goes through the gap then spreads out after the gap. Diffraction is most  noticeable when the gap in the boundary is similar in size to the wavelength of the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wave.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90170" marR="126364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Superposition </a:t>
            </a:r>
            <a:r>
              <a:rPr sz="1000" spc="-5" dirty="0">
                <a:latin typeface="Calibri"/>
                <a:cs typeface="Calibri"/>
              </a:rPr>
              <a:t>occurs when two or more of the </a:t>
            </a:r>
            <a:r>
              <a:rPr sz="1000" spc="-10" dirty="0">
                <a:latin typeface="Calibri"/>
                <a:cs typeface="Calibri"/>
              </a:rPr>
              <a:t>same </a:t>
            </a:r>
            <a:r>
              <a:rPr sz="1000" spc="-5" dirty="0">
                <a:latin typeface="Calibri"/>
                <a:cs typeface="Calibri"/>
              </a:rPr>
              <a:t>kind of waves are travelling  together. </a:t>
            </a: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waves can add up or cancel each other out depending on how they line</a:t>
            </a:r>
            <a:r>
              <a:rPr sz="1000" spc="1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up.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634" y="3781804"/>
            <a:ext cx="4814570" cy="295973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>
              <a:lnSpc>
                <a:spcPts val="1175"/>
              </a:lnSpc>
              <a:spcBef>
                <a:spcPts val="240"/>
              </a:spcBef>
            </a:pPr>
            <a:r>
              <a:rPr sz="10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 </a:t>
            </a:r>
            <a:r>
              <a:rPr sz="1000" b="1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Sound</a:t>
            </a:r>
            <a:r>
              <a:rPr sz="1000" b="1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Waves</a:t>
            </a:r>
            <a:endParaRPr sz="1000">
              <a:latin typeface="Arial"/>
              <a:cs typeface="Arial"/>
            </a:endParaRPr>
          </a:p>
          <a:p>
            <a:pPr marL="90170">
              <a:lnSpc>
                <a:spcPts val="1175"/>
              </a:lnSpc>
            </a:pPr>
            <a:r>
              <a:rPr sz="1000" spc="-5" dirty="0">
                <a:latin typeface="Calibri"/>
                <a:cs typeface="Calibri"/>
              </a:rPr>
              <a:t>We can hear sound </a:t>
            </a:r>
            <a:r>
              <a:rPr sz="1000" spc="-10" dirty="0">
                <a:latin typeface="Calibri"/>
                <a:cs typeface="Calibri"/>
              </a:rPr>
              <a:t>waves </a:t>
            </a:r>
            <a:r>
              <a:rPr sz="1000" spc="-5" dirty="0">
                <a:latin typeface="Calibri"/>
                <a:cs typeface="Calibri"/>
              </a:rPr>
              <a:t>due to the </a:t>
            </a:r>
            <a:r>
              <a:rPr sz="1000" dirty="0">
                <a:latin typeface="Calibri"/>
                <a:cs typeface="Calibri"/>
              </a:rPr>
              <a:t>adaptations </a:t>
            </a:r>
            <a:r>
              <a:rPr sz="1000" spc="-5" dirty="0">
                <a:latin typeface="Calibri"/>
                <a:cs typeface="Calibri"/>
              </a:rPr>
              <a:t>of our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ears.</a:t>
            </a:r>
            <a:endParaRPr sz="1000">
              <a:latin typeface="Calibri"/>
              <a:cs typeface="Calibri"/>
            </a:endParaRPr>
          </a:p>
          <a:p>
            <a:pPr marL="318770" indent="-228600">
              <a:lnSpc>
                <a:spcPct val="100000"/>
              </a:lnSpc>
              <a:buAutoNum type="arabicPeriod"/>
              <a:tabLst>
                <a:tab pos="318770" algn="l"/>
                <a:tab pos="319405" algn="l"/>
              </a:tabLst>
            </a:pP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b="1" spc="-5" dirty="0">
                <a:latin typeface="Calibri"/>
                <a:cs typeface="Calibri"/>
              </a:rPr>
              <a:t>eardrum </a:t>
            </a:r>
            <a:r>
              <a:rPr sz="1000" spc="-5" dirty="0">
                <a:latin typeface="Calibri"/>
                <a:cs typeface="Calibri"/>
              </a:rPr>
              <a:t>vibrates thanks to a sound wave hitting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it.</a:t>
            </a:r>
            <a:endParaRPr sz="1000">
              <a:latin typeface="Calibri"/>
              <a:cs typeface="Calibri"/>
            </a:endParaRPr>
          </a:p>
          <a:p>
            <a:pPr marL="318770" indent="-228600">
              <a:lnSpc>
                <a:spcPct val="100000"/>
              </a:lnSpc>
              <a:buAutoNum type="arabicPeriod"/>
              <a:tabLst>
                <a:tab pos="318770" algn="l"/>
                <a:tab pos="319405" algn="l"/>
              </a:tabLst>
            </a:pP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eardrum vibrates tiny bones in the inner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ear.</a:t>
            </a:r>
            <a:endParaRPr sz="1000">
              <a:latin typeface="Calibri"/>
              <a:cs typeface="Calibri"/>
            </a:endParaRPr>
          </a:p>
          <a:p>
            <a:pPr marL="318770" indent="-228600">
              <a:lnSpc>
                <a:spcPct val="100000"/>
              </a:lnSpc>
              <a:buAutoNum type="arabicPeriod"/>
              <a:tabLst>
                <a:tab pos="318770" algn="l"/>
                <a:tab pos="319405" algn="l"/>
              </a:tabLst>
            </a:pPr>
            <a:r>
              <a:rPr sz="1000" spc="-10" dirty="0">
                <a:latin typeface="Calibri"/>
                <a:cs typeface="Calibri"/>
              </a:rPr>
              <a:t>These </a:t>
            </a:r>
            <a:r>
              <a:rPr sz="1000" spc="-5" dirty="0">
                <a:latin typeface="Calibri"/>
                <a:cs typeface="Calibri"/>
              </a:rPr>
              <a:t>bones cause the </a:t>
            </a:r>
            <a:r>
              <a:rPr sz="1000" b="1" spc="-5" dirty="0">
                <a:latin typeface="Calibri"/>
                <a:cs typeface="Calibri"/>
              </a:rPr>
              <a:t>cochlea </a:t>
            </a:r>
            <a:r>
              <a:rPr sz="1000" spc="-5" dirty="0">
                <a:latin typeface="Calibri"/>
                <a:cs typeface="Calibri"/>
              </a:rPr>
              <a:t>to vibrate, which in turn vibrates the </a:t>
            </a:r>
            <a:r>
              <a:rPr sz="1000" b="1" spc="-5" dirty="0">
                <a:latin typeface="Calibri"/>
                <a:cs typeface="Calibri"/>
              </a:rPr>
              <a:t>hair cells</a:t>
            </a:r>
            <a:r>
              <a:rPr sz="1000" b="1" spc="1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inside.</a:t>
            </a:r>
            <a:endParaRPr sz="1000">
              <a:latin typeface="Calibri"/>
              <a:cs typeface="Calibri"/>
            </a:endParaRPr>
          </a:p>
          <a:p>
            <a:pPr marL="318770" marR="182880" indent="-228600">
              <a:lnSpc>
                <a:spcPct val="100000"/>
              </a:lnSpc>
              <a:buAutoNum type="arabicPeriod"/>
              <a:tabLst>
                <a:tab pos="318770" algn="l"/>
                <a:tab pos="319405" algn="l"/>
              </a:tabLst>
            </a:pPr>
            <a:r>
              <a:rPr sz="1000" spc="-10" dirty="0">
                <a:latin typeface="Calibri"/>
                <a:cs typeface="Calibri"/>
              </a:rPr>
              <a:t>These </a:t>
            </a:r>
            <a:r>
              <a:rPr sz="1000" spc="-5" dirty="0">
                <a:latin typeface="Calibri"/>
                <a:cs typeface="Calibri"/>
              </a:rPr>
              <a:t>vibrations produce electrical impulses that travel along the </a:t>
            </a:r>
            <a:r>
              <a:rPr sz="1000" b="1" spc="-5" dirty="0">
                <a:latin typeface="Calibri"/>
                <a:cs typeface="Calibri"/>
              </a:rPr>
              <a:t>auditory nerve </a:t>
            </a:r>
            <a:r>
              <a:rPr sz="1000" spc="-5" dirty="0">
                <a:latin typeface="Calibri"/>
                <a:cs typeface="Calibri"/>
              </a:rPr>
              <a:t>to  the brain, where we interpret the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sound.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Sounds can be produced </a:t>
            </a:r>
            <a:r>
              <a:rPr sz="1000" dirty="0">
                <a:latin typeface="Calibri"/>
                <a:cs typeface="Calibri"/>
              </a:rPr>
              <a:t>by </a:t>
            </a:r>
            <a:r>
              <a:rPr sz="1000" b="1" spc="-5" dirty="0">
                <a:latin typeface="Calibri"/>
                <a:cs typeface="Calibri"/>
              </a:rPr>
              <a:t>loudspeakers</a:t>
            </a:r>
            <a:r>
              <a:rPr sz="1000" spc="-5" dirty="0">
                <a:latin typeface="Calibri"/>
                <a:cs typeface="Calibri"/>
              </a:rPr>
              <a:t>, which are simply vibrating cones. </a:t>
            </a:r>
            <a:r>
              <a:rPr sz="1000" spc="-10" dirty="0">
                <a:latin typeface="Calibri"/>
                <a:cs typeface="Calibri"/>
              </a:rPr>
              <a:t>The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pattern</a:t>
            </a:r>
            <a:endParaRPr sz="10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frequency of the vibrations (oscillations) determines the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sound.</a:t>
            </a:r>
            <a:endParaRPr sz="1000">
              <a:latin typeface="Calibri"/>
              <a:cs typeface="Calibri"/>
            </a:endParaRPr>
          </a:p>
          <a:p>
            <a:pPr marL="90170" marR="167005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Calibri"/>
                <a:cs typeface="Calibri"/>
              </a:rPr>
              <a:t>Microphones </a:t>
            </a:r>
            <a:r>
              <a:rPr sz="1000" spc="-5" dirty="0">
                <a:latin typeface="Calibri"/>
                <a:cs typeface="Calibri"/>
              </a:rPr>
              <a:t>have a vibrating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diaphragm</a:t>
            </a:r>
            <a:r>
              <a:rPr sz="1000" spc="-5" dirty="0">
                <a:latin typeface="Calibri"/>
                <a:cs typeface="Calibri"/>
              </a:rPr>
              <a:t> inside, which transfers the sound wave into an  electrical signal in 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circuit.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90170" marR="365125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Calibri"/>
                <a:cs typeface="Calibri"/>
              </a:rPr>
              <a:t>Humans can hear sounds with frequencies from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 Hz to 20 000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Hz</a:t>
            </a:r>
            <a:r>
              <a:rPr sz="1000" dirty="0">
                <a:latin typeface="Calibri"/>
                <a:cs typeface="Calibri"/>
              </a:rPr>
              <a:t>. </a:t>
            </a:r>
            <a:r>
              <a:rPr sz="1000" spc="-5" dirty="0">
                <a:latin typeface="Calibri"/>
                <a:cs typeface="Calibri"/>
              </a:rPr>
              <a:t>Sound with  frequencies higher than 20 000 Hz is called </a:t>
            </a:r>
            <a:r>
              <a:rPr sz="1000" b="1" spc="-5" dirty="0">
                <a:latin typeface="Calibri"/>
                <a:cs typeface="Calibri"/>
              </a:rPr>
              <a:t>ultrasound</a:t>
            </a:r>
            <a:r>
              <a:rPr sz="1000" spc="-5" dirty="0">
                <a:latin typeface="Calibri"/>
                <a:cs typeface="Calibri"/>
              </a:rPr>
              <a:t>. Ultrasound is very useful, for  example:</a:t>
            </a:r>
            <a:endParaRPr sz="10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latin typeface="Calibri"/>
                <a:cs typeface="Calibri"/>
              </a:rPr>
              <a:t>Prenatal scans of unborn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children</a:t>
            </a:r>
            <a:endParaRPr sz="10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latin typeface="Calibri"/>
                <a:cs typeface="Calibri"/>
              </a:rPr>
              <a:t>Ultrasonic cleaning of fragile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objects</a:t>
            </a:r>
            <a:endParaRPr sz="100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Arial"/>
              <a:buChar char="•"/>
              <a:tabLst>
                <a:tab pos="262255" algn="l"/>
                <a:tab pos="262890" algn="l"/>
              </a:tabLst>
            </a:pPr>
            <a:r>
              <a:rPr sz="1000" spc="-5" dirty="0">
                <a:latin typeface="Calibri"/>
                <a:cs typeface="Calibri"/>
              </a:rPr>
              <a:t>Breaking up deposits called kidney stones to prevent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harm.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86528" y="110236"/>
          <a:ext cx="3960495" cy="6624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transmission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62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travelling of a wave. We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say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 wave is ‘transmitted’  through a medium.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incident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wave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wave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heading towards the boundary between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media.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reflection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270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When a wave bounces back from a boundary between  media at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same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angle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as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which it hit the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boundary.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absorption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485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When the energy a wave transfers goes into heating a  material.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refraction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305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When a wave changes direction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 boundary  between media due to a change in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speed.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diffraction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974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spreading out of a wave after it passes through a  gap.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superposition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647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adding up or cancelling out of waves that travel  together.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856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ultrasound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Sound too high pitched (too high frequency) to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hear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41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hertz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(Hz)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unit for frequency, meaning ‘waves per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second’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4655">
                <a:tc gridSpan="2">
                  <a:txBody>
                    <a:bodyPr/>
                    <a:lstStyle/>
                    <a:p>
                      <a:pPr marL="91440">
                        <a:lnSpc>
                          <a:spcPts val="1175"/>
                        </a:lnSpc>
                        <a:spcBef>
                          <a:spcPts val="285"/>
                        </a:spcBef>
                      </a:pPr>
                      <a:r>
                        <a:rPr sz="10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Using </a:t>
                      </a:r>
                      <a:r>
                        <a:rPr sz="10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Electromagnetic</a:t>
                      </a:r>
                      <a:r>
                        <a:rPr sz="100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Waves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1440" marR="304165" algn="just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huge range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spectrum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) of electromagnetic waves is grouped into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seven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smaller ranges –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see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the list below. The EM spectrum includes  visible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light,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that we can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see,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but most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EM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waves, we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cannot</a:t>
                      </a:r>
                      <a:r>
                        <a:rPr sz="10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see.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6563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9624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EM waves all travel at the ‘speed of light’, which is 300 000 000 m/s in</a:t>
                      </a:r>
                      <a:r>
                        <a:rPr sz="1000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vacuum.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We can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produce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all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types of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EM wave. This can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useful, for example: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6416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  <a:tab pos="264160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Radio waves are used to transmit radio and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TV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signals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6416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  <a:tab pos="264160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Microwaves are used for WiFi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signals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6416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  <a:tab pos="264160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Infrared waves transfer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heat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6416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  <a:tab pos="264160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Ultraviolet light is used for tanning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beds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6416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  <a:tab pos="264160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X-rays are used for diagnosis of broken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bones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6416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  <a:tab pos="264160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Gamma waves (or ‘rays’) are used for radiotherapy, a type of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cancer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treatment.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998720" y="4300728"/>
            <a:ext cx="3960876" cy="8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6618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778" y="5013197"/>
            <a:ext cx="4806950" cy="1697989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 marR="1939925">
              <a:lnSpc>
                <a:spcPct val="90100"/>
              </a:lnSpc>
              <a:spcBef>
                <a:spcPts val="295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motor effect</a:t>
            </a:r>
            <a:r>
              <a:rPr sz="1100" b="1" spc="-5" dirty="0">
                <a:latin typeface="Calibri"/>
                <a:cs typeface="Calibri"/>
              </a:rPr>
              <a:t>: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simple </a:t>
            </a:r>
            <a:r>
              <a:rPr sz="1100" dirty="0">
                <a:latin typeface="Calibri"/>
                <a:cs typeface="Calibri"/>
              </a:rPr>
              <a:t>electric motor can be  </a:t>
            </a:r>
            <a:r>
              <a:rPr sz="1100" spc="-5" dirty="0">
                <a:latin typeface="Calibri"/>
                <a:cs typeface="Calibri"/>
              </a:rPr>
              <a:t>built using </a:t>
            </a:r>
            <a:r>
              <a:rPr sz="1100" dirty="0">
                <a:latin typeface="Calibri"/>
                <a:cs typeface="Calibri"/>
              </a:rPr>
              <a:t>a coil of wire that is </a:t>
            </a:r>
            <a:r>
              <a:rPr sz="1100" spc="-5" dirty="0">
                <a:latin typeface="Calibri"/>
                <a:cs typeface="Calibri"/>
              </a:rPr>
              <a:t>free </a:t>
            </a:r>
            <a:r>
              <a:rPr sz="1100" dirty="0">
                <a:latin typeface="Calibri"/>
                <a:cs typeface="Calibri"/>
              </a:rPr>
              <a:t>to rotate  </a:t>
            </a:r>
            <a:r>
              <a:rPr sz="1100" spc="-5" dirty="0">
                <a:latin typeface="Calibri"/>
                <a:cs typeface="Calibri"/>
              </a:rPr>
              <a:t>(spin) </a:t>
            </a:r>
            <a:r>
              <a:rPr sz="1100" b="1" dirty="0">
                <a:latin typeface="Calibri"/>
                <a:cs typeface="Calibri"/>
              </a:rPr>
              <a:t>between two </a:t>
            </a:r>
            <a:r>
              <a:rPr sz="1100" b="1" spc="-5" dirty="0">
                <a:latin typeface="Calibri"/>
                <a:cs typeface="Calibri"/>
              </a:rPr>
              <a:t>opposite </a:t>
            </a:r>
            <a:r>
              <a:rPr sz="1100" dirty="0">
                <a:latin typeface="Calibri"/>
                <a:cs typeface="Calibri"/>
              </a:rPr>
              <a:t>magnetic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poles,</a:t>
            </a:r>
            <a:endParaRPr sz="1100">
              <a:latin typeface="Calibri"/>
              <a:cs typeface="Calibri"/>
            </a:endParaRPr>
          </a:p>
          <a:p>
            <a:pPr marL="90805">
              <a:lnSpc>
                <a:spcPts val="1120"/>
              </a:lnSpc>
            </a:pPr>
            <a:r>
              <a:rPr sz="1100" dirty="0">
                <a:latin typeface="Calibri"/>
                <a:cs typeface="Calibri"/>
              </a:rPr>
              <a:t>as the </a:t>
            </a:r>
            <a:r>
              <a:rPr sz="1100" spc="-5" dirty="0">
                <a:latin typeface="Calibri"/>
                <a:cs typeface="Calibri"/>
              </a:rPr>
              <a:t>diagram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shows.</a:t>
            </a:r>
            <a:endParaRPr sz="1100">
              <a:latin typeface="Calibri"/>
              <a:cs typeface="Calibri"/>
            </a:endParaRPr>
          </a:p>
          <a:p>
            <a:pPr marL="90805" marR="2030095">
              <a:lnSpc>
                <a:spcPts val="1190"/>
              </a:lnSpc>
              <a:spcBef>
                <a:spcPts val="85"/>
              </a:spcBef>
              <a:buAutoNum type="arabicPeriod"/>
              <a:tabLst>
                <a:tab pos="320040" algn="l"/>
              </a:tabLst>
            </a:pPr>
            <a:r>
              <a:rPr sz="1100" dirty="0">
                <a:latin typeface="Calibri"/>
                <a:cs typeface="Calibri"/>
              </a:rPr>
              <a:t>When an electric current </a:t>
            </a:r>
            <a:r>
              <a:rPr sz="1100" spc="-5" dirty="0">
                <a:latin typeface="Calibri"/>
                <a:cs typeface="Calibri"/>
              </a:rPr>
              <a:t>flows </a:t>
            </a:r>
            <a:r>
              <a:rPr sz="1100" dirty="0">
                <a:latin typeface="Calibri"/>
                <a:cs typeface="Calibri"/>
              </a:rPr>
              <a:t>through</a:t>
            </a:r>
            <a:r>
              <a:rPr sz="1100" spc="-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  coil, the magnetic </a:t>
            </a:r>
            <a:r>
              <a:rPr sz="1100" spc="-5" dirty="0">
                <a:latin typeface="Calibri"/>
                <a:cs typeface="Calibri"/>
              </a:rPr>
              <a:t>field </a:t>
            </a:r>
            <a:r>
              <a:rPr sz="1100" dirty="0">
                <a:latin typeface="Calibri"/>
                <a:cs typeface="Calibri"/>
              </a:rPr>
              <a:t>around the coil and the  magnetic </a:t>
            </a:r>
            <a:r>
              <a:rPr sz="1100" spc="-5" dirty="0">
                <a:latin typeface="Calibri"/>
                <a:cs typeface="Calibri"/>
              </a:rPr>
              <a:t>field </a:t>
            </a:r>
            <a:r>
              <a:rPr sz="1100" dirty="0">
                <a:latin typeface="Calibri"/>
                <a:cs typeface="Calibri"/>
              </a:rPr>
              <a:t>of the magnet </a:t>
            </a:r>
            <a:r>
              <a:rPr sz="1100" spc="-5" dirty="0">
                <a:latin typeface="Calibri"/>
                <a:cs typeface="Calibri"/>
              </a:rPr>
              <a:t>cause </a:t>
            </a:r>
            <a:r>
              <a:rPr sz="1100" dirty="0">
                <a:latin typeface="Calibri"/>
                <a:cs typeface="Calibri"/>
              </a:rPr>
              <a:t>forces of  attraction and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repulsion.</a:t>
            </a:r>
            <a:endParaRPr sz="1100">
              <a:latin typeface="Calibri"/>
              <a:cs typeface="Calibri"/>
            </a:endParaRPr>
          </a:p>
          <a:p>
            <a:pPr marL="319405" indent="-228600">
              <a:lnSpc>
                <a:spcPts val="1100"/>
              </a:lnSpc>
              <a:buAutoNum type="arabicPeriod"/>
              <a:tabLst>
                <a:tab pos="320040" algn="l"/>
              </a:tabLst>
            </a:pPr>
            <a:r>
              <a:rPr sz="1100" spc="-5" dirty="0">
                <a:latin typeface="Calibri"/>
                <a:cs typeface="Calibri"/>
              </a:rPr>
              <a:t>This causes </a:t>
            </a:r>
            <a:r>
              <a:rPr sz="1100" dirty="0">
                <a:latin typeface="Calibri"/>
                <a:cs typeface="Calibri"/>
              </a:rPr>
              <a:t>the coil of wire to </a:t>
            </a:r>
            <a:r>
              <a:rPr sz="1100" spc="-5" dirty="0">
                <a:latin typeface="Calibri"/>
                <a:cs typeface="Calibri"/>
              </a:rPr>
              <a:t>spin</a:t>
            </a:r>
            <a:r>
              <a:rPr sz="1100" spc="-1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around.</a:t>
            </a:r>
            <a:endParaRPr sz="1100">
              <a:latin typeface="Calibri"/>
              <a:cs typeface="Calibri"/>
            </a:endParaRPr>
          </a:p>
          <a:p>
            <a:pPr marL="319405" indent="-228600">
              <a:lnSpc>
                <a:spcPts val="1255"/>
              </a:lnSpc>
              <a:buAutoNum type="arabicPeriod"/>
              <a:tabLst>
                <a:tab pos="320040" algn="l"/>
              </a:tabLst>
            </a:pPr>
            <a:r>
              <a:rPr sz="1100" spc="-5" dirty="0">
                <a:latin typeface="Calibri"/>
                <a:cs typeface="Calibri"/>
              </a:rPr>
              <a:t>This </a:t>
            </a:r>
            <a:r>
              <a:rPr sz="1100" dirty="0">
                <a:latin typeface="Calibri"/>
                <a:cs typeface="Calibri"/>
              </a:rPr>
              <a:t>is called the motor</a:t>
            </a:r>
            <a:r>
              <a:rPr sz="1100" spc="-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effect.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729" y="702278"/>
            <a:ext cx="4817745" cy="56810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75628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10" dirty="0"/>
              <a:t>8 </a:t>
            </a:r>
            <a:r>
              <a:rPr spc="-145" dirty="0"/>
              <a:t>Physics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60" dirty="0" smtClean="0"/>
              <a:t>Magnetism</a:t>
            </a:r>
            <a:endParaRPr spc="-6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97703" y="110236"/>
          <a:ext cx="3962400" cy="2058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92075" marR="26352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nt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magnet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3050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magnet that always has its own magnetic field.  Attracts magnetic materials, and can attract or repel  other magnets.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Electromagnet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 magnet created by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flow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electric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current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Magnetic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Field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238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area around a magnet where a force acts on other  magnets or on magnetic materials.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(3D,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unlike  diagrams usually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show)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Poles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ends of a magnet. Named north and south,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based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on which way on Earth they’d point if left to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spin.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9634" y="1341882"/>
            <a:ext cx="4815840" cy="359981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40"/>
              </a:spcBef>
            </a:pPr>
            <a:r>
              <a:rPr sz="11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Magnets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11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magnetic</a:t>
            </a:r>
            <a:r>
              <a:rPr sz="11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fields</a:t>
            </a:r>
            <a:endParaRPr sz="1100">
              <a:latin typeface="Arial"/>
              <a:cs typeface="Arial"/>
            </a:endParaRPr>
          </a:p>
          <a:p>
            <a:pPr marL="90170">
              <a:lnSpc>
                <a:spcPts val="1190"/>
              </a:lnSpc>
              <a:spcBef>
                <a:spcPts val="770"/>
              </a:spcBef>
            </a:pPr>
            <a:r>
              <a:rPr sz="1100" dirty="0">
                <a:latin typeface="Calibri"/>
                <a:cs typeface="Calibri"/>
              </a:rPr>
              <a:t>Magnets have two</a:t>
            </a:r>
            <a:r>
              <a:rPr sz="1100" spc="-1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poles, a North pole </a:t>
            </a:r>
            <a:r>
              <a:rPr sz="1100" spc="-5" dirty="0">
                <a:latin typeface="Calibri"/>
                <a:cs typeface="Calibri"/>
              </a:rPr>
              <a:t>(N) </a:t>
            </a:r>
            <a:r>
              <a:rPr sz="1100" dirty="0">
                <a:latin typeface="Calibri"/>
                <a:cs typeface="Calibri"/>
              </a:rPr>
              <a:t>and a </a:t>
            </a:r>
            <a:r>
              <a:rPr sz="1100" spc="-5" dirty="0">
                <a:latin typeface="Calibri"/>
                <a:cs typeface="Calibri"/>
              </a:rPr>
              <a:t>South </a:t>
            </a:r>
            <a:r>
              <a:rPr sz="1100" dirty="0">
                <a:latin typeface="Calibri"/>
                <a:cs typeface="Calibri"/>
              </a:rPr>
              <a:t>pole </a:t>
            </a:r>
            <a:r>
              <a:rPr sz="1100" spc="-5" dirty="0">
                <a:latin typeface="Calibri"/>
                <a:cs typeface="Calibri"/>
              </a:rPr>
              <a:t>(S).</a:t>
            </a:r>
            <a:endParaRPr sz="1100">
              <a:latin typeface="Calibri"/>
              <a:cs typeface="Calibri"/>
            </a:endParaRPr>
          </a:p>
          <a:p>
            <a:pPr marL="262255" indent="-172085">
              <a:lnSpc>
                <a:spcPts val="1055"/>
              </a:lnSpc>
              <a:buFont typeface="Arial"/>
              <a:buChar char="•"/>
              <a:tabLst>
                <a:tab pos="262890" algn="l"/>
              </a:tabLst>
            </a:pPr>
            <a:r>
              <a:rPr sz="1100" b="1" spc="-5" dirty="0">
                <a:latin typeface="Calibri"/>
                <a:cs typeface="Calibri"/>
              </a:rPr>
              <a:t>opposite poles attract </a:t>
            </a:r>
            <a:r>
              <a:rPr sz="1100" spc="-5" dirty="0">
                <a:latin typeface="Calibri"/>
                <a:cs typeface="Calibri"/>
              </a:rPr>
              <a:t>(N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S)</a:t>
            </a:r>
            <a:endParaRPr sz="1100">
              <a:latin typeface="Calibri"/>
              <a:cs typeface="Calibri"/>
            </a:endParaRPr>
          </a:p>
          <a:p>
            <a:pPr marL="262255" indent="-172085">
              <a:lnSpc>
                <a:spcPts val="1190"/>
              </a:lnSpc>
              <a:buFont typeface="Arial"/>
              <a:buChar char="•"/>
              <a:tabLst>
                <a:tab pos="262890" algn="l"/>
              </a:tabLst>
            </a:pPr>
            <a:r>
              <a:rPr sz="1100" b="1" dirty="0">
                <a:latin typeface="Calibri"/>
                <a:cs typeface="Calibri"/>
              </a:rPr>
              <a:t>like </a:t>
            </a:r>
            <a:r>
              <a:rPr sz="1100" b="1" spc="-5" dirty="0">
                <a:latin typeface="Calibri"/>
                <a:cs typeface="Calibri"/>
              </a:rPr>
              <a:t>poles repel </a:t>
            </a:r>
            <a:r>
              <a:rPr sz="1100" spc="-5" dirty="0">
                <a:latin typeface="Calibri"/>
                <a:cs typeface="Calibri"/>
              </a:rPr>
              <a:t>(N </a:t>
            </a:r>
            <a:r>
              <a:rPr sz="1100" dirty="0">
                <a:latin typeface="Calibri"/>
                <a:cs typeface="Calibri"/>
              </a:rPr>
              <a:t>and N, </a:t>
            </a:r>
            <a:r>
              <a:rPr sz="1100" spc="-5" dirty="0">
                <a:latin typeface="Calibri"/>
                <a:cs typeface="Calibri"/>
              </a:rPr>
              <a:t>OR </a:t>
            </a:r>
            <a:r>
              <a:rPr sz="1100" dirty="0">
                <a:latin typeface="Calibri"/>
                <a:cs typeface="Calibri"/>
              </a:rPr>
              <a:t>S and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S)</a:t>
            </a:r>
            <a:endParaRPr sz="1100">
              <a:latin typeface="Calibri"/>
              <a:cs typeface="Calibri"/>
            </a:endParaRPr>
          </a:p>
          <a:p>
            <a:pPr marL="90170" marR="233679">
              <a:lnSpc>
                <a:spcPct val="80100"/>
              </a:lnSpc>
              <a:spcBef>
                <a:spcPts val="1055"/>
              </a:spcBef>
            </a:pPr>
            <a:r>
              <a:rPr sz="1100" dirty="0">
                <a:latin typeface="Calibri"/>
                <a:cs typeface="Calibri"/>
              </a:rPr>
              <a:t>Magnets have magnetic </a:t>
            </a:r>
            <a:r>
              <a:rPr sz="1100" spc="-5" dirty="0">
                <a:latin typeface="Calibri"/>
                <a:cs typeface="Calibri"/>
              </a:rPr>
              <a:t>fields </a:t>
            </a:r>
            <a:r>
              <a:rPr sz="1100" dirty="0">
                <a:latin typeface="Calibri"/>
                <a:cs typeface="Calibri"/>
              </a:rPr>
              <a:t>(which are invisible). If a magnet or magnetic  material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enters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magnetic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field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magnet,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</a:t>
            </a:r>
            <a:r>
              <a:rPr sz="1100" spc="-5" dirty="0">
                <a:latin typeface="Calibri"/>
                <a:cs typeface="Calibri"/>
              </a:rPr>
              <a:t> feels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force: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either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force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  attraction or a force of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repulsion.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Times New Roman"/>
              <a:cs typeface="Times New Roman"/>
            </a:endParaRPr>
          </a:p>
          <a:p>
            <a:pPr marL="90170" marR="212725">
              <a:lnSpc>
                <a:spcPct val="80000"/>
              </a:lnSpc>
            </a:pPr>
            <a:r>
              <a:rPr sz="1100" spc="-5" dirty="0">
                <a:latin typeface="Calibri"/>
                <a:cs typeface="Calibri"/>
              </a:rPr>
              <a:t>Although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 cannot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magnetic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fields,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detect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them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5" dirty="0">
                <a:latin typeface="Calibri"/>
                <a:cs typeface="Calibri"/>
              </a:rPr>
              <a:t> plot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magnetic  </a:t>
            </a:r>
            <a:r>
              <a:rPr sz="1100" spc="-5" dirty="0">
                <a:latin typeface="Calibri"/>
                <a:cs typeface="Calibri"/>
              </a:rPr>
              <a:t>field lines </a:t>
            </a:r>
            <a:r>
              <a:rPr sz="1100" dirty="0">
                <a:latin typeface="Calibri"/>
                <a:cs typeface="Calibri"/>
              </a:rPr>
              <a:t>on a </a:t>
            </a:r>
            <a:r>
              <a:rPr sz="1100" spc="-5" dirty="0">
                <a:latin typeface="Calibri"/>
                <a:cs typeface="Calibri"/>
              </a:rPr>
              <a:t>diagram, </a:t>
            </a:r>
            <a:r>
              <a:rPr sz="1100" dirty="0">
                <a:latin typeface="Calibri"/>
                <a:cs typeface="Calibri"/>
              </a:rPr>
              <a:t>as </a:t>
            </a:r>
            <a:r>
              <a:rPr sz="1100" spc="-5" dirty="0">
                <a:latin typeface="Calibri"/>
                <a:cs typeface="Calibri"/>
              </a:rPr>
              <a:t>shown. </a:t>
            </a:r>
            <a:r>
              <a:rPr sz="1100" dirty="0">
                <a:latin typeface="Calibri"/>
                <a:cs typeface="Calibri"/>
              </a:rPr>
              <a:t>In the </a:t>
            </a:r>
            <a:r>
              <a:rPr sz="1100" spc="-5" dirty="0">
                <a:latin typeface="Calibri"/>
                <a:cs typeface="Calibri"/>
              </a:rPr>
              <a:t>diagram, </a:t>
            </a:r>
            <a:r>
              <a:rPr sz="1100" dirty="0">
                <a:latin typeface="Calibri"/>
                <a:cs typeface="Calibri"/>
              </a:rPr>
              <a:t>note</a:t>
            </a:r>
            <a:r>
              <a:rPr sz="1100" spc="-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that:</a:t>
            </a:r>
            <a:endParaRPr sz="1100">
              <a:latin typeface="Calibri"/>
              <a:cs typeface="Calibri"/>
            </a:endParaRPr>
          </a:p>
          <a:p>
            <a:pPr marL="262255" indent="-172085">
              <a:lnSpc>
                <a:spcPts val="925"/>
              </a:lnSpc>
              <a:buFont typeface="Arial"/>
              <a:buChar char="•"/>
              <a:tabLst>
                <a:tab pos="262890" algn="l"/>
              </a:tabLst>
            </a:pPr>
            <a:r>
              <a:rPr sz="1100" b="1" spc="-5" dirty="0">
                <a:latin typeface="Calibri"/>
                <a:cs typeface="Calibri"/>
              </a:rPr>
              <a:t>field </a:t>
            </a:r>
            <a:r>
              <a:rPr sz="1100" b="1" dirty="0">
                <a:latin typeface="Calibri"/>
                <a:cs typeface="Calibri"/>
              </a:rPr>
              <a:t>lines </a:t>
            </a:r>
            <a:r>
              <a:rPr sz="1100" b="1" spc="-5" dirty="0">
                <a:latin typeface="Calibri"/>
                <a:cs typeface="Calibri"/>
              </a:rPr>
              <a:t>point from north </a:t>
            </a:r>
            <a:r>
              <a:rPr sz="1100" b="1" dirty="0">
                <a:latin typeface="Calibri"/>
                <a:cs typeface="Calibri"/>
              </a:rPr>
              <a:t>to </a:t>
            </a:r>
            <a:r>
              <a:rPr sz="1100" b="1" spc="-5" dirty="0">
                <a:latin typeface="Calibri"/>
                <a:cs typeface="Calibri"/>
              </a:rPr>
              <a:t>south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pole</a:t>
            </a:r>
            <a:endParaRPr sz="1100">
              <a:latin typeface="Calibri"/>
              <a:cs typeface="Calibri"/>
            </a:endParaRPr>
          </a:p>
          <a:p>
            <a:pPr marL="262255" indent="-172085">
              <a:lnSpc>
                <a:spcPts val="1055"/>
              </a:lnSpc>
              <a:buFont typeface="Arial"/>
              <a:buChar char="•"/>
              <a:tabLst>
                <a:tab pos="262890" algn="l"/>
              </a:tabLst>
            </a:pPr>
            <a:r>
              <a:rPr sz="1100" b="1" spc="-5" dirty="0">
                <a:latin typeface="Calibri"/>
                <a:cs typeface="Calibri"/>
              </a:rPr>
              <a:t>field </a:t>
            </a:r>
            <a:r>
              <a:rPr sz="1100" b="1" dirty="0">
                <a:latin typeface="Calibri"/>
                <a:cs typeface="Calibri"/>
              </a:rPr>
              <a:t>lines </a:t>
            </a:r>
            <a:r>
              <a:rPr sz="1100" b="1" spc="-5" dirty="0">
                <a:latin typeface="Calibri"/>
                <a:cs typeface="Calibri"/>
              </a:rPr>
              <a:t>are more concentrated at </a:t>
            </a:r>
            <a:r>
              <a:rPr sz="1100" b="1" dirty="0">
                <a:latin typeface="Calibri"/>
                <a:cs typeface="Calibri"/>
              </a:rPr>
              <a:t>the</a:t>
            </a:r>
            <a:r>
              <a:rPr sz="1100" b="1" spc="-6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poles.</a:t>
            </a:r>
            <a:endParaRPr sz="1100">
              <a:latin typeface="Calibri"/>
              <a:cs typeface="Calibri"/>
            </a:endParaRPr>
          </a:p>
          <a:p>
            <a:pPr marL="262255" marR="299085" indent="-172085">
              <a:lnSpc>
                <a:spcPct val="80000"/>
              </a:lnSpc>
              <a:spcBef>
                <a:spcPts val="130"/>
              </a:spcBef>
              <a:buFont typeface="Arial"/>
              <a:buChar char="•"/>
              <a:tabLst>
                <a:tab pos="262890" algn="l"/>
              </a:tabLst>
            </a:pP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b="1" spc="-5" dirty="0">
                <a:latin typeface="Calibri"/>
                <a:cs typeface="Calibri"/>
              </a:rPr>
              <a:t>magnetic field </a:t>
            </a:r>
            <a:r>
              <a:rPr sz="1100" b="1" dirty="0">
                <a:latin typeface="Calibri"/>
                <a:cs typeface="Calibri"/>
              </a:rPr>
              <a:t>is </a:t>
            </a:r>
            <a:r>
              <a:rPr sz="1100" b="1" spc="-5" dirty="0">
                <a:latin typeface="Calibri"/>
                <a:cs typeface="Calibri"/>
              </a:rPr>
              <a:t>strongest at </a:t>
            </a:r>
            <a:r>
              <a:rPr sz="1100" b="1" dirty="0">
                <a:latin typeface="Calibri"/>
                <a:cs typeface="Calibri"/>
              </a:rPr>
              <a:t>the poles</a:t>
            </a:r>
            <a:r>
              <a:rPr sz="1100" dirty="0">
                <a:latin typeface="Calibri"/>
                <a:cs typeface="Calibri"/>
              </a:rPr>
              <a:t>, where the </a:t>
            </a:r>
            <a:r>
              <a:rPr sz="1100" spc="-5" dirty="0">
                <a:latin typeface="Calibri"/>
                <a:cs typeface="Calibri"/>
              </a:rPr>
              <a:t>field lines </a:t>
            </a:r>
            <a:r>
              <a:rPr sz="1100" dirty="0">
                <a:latin typeface="Calibri"/>
                <a:cs typeface="Calibri"/>
              </a:rPr>
              <a:t>are most  concentrated.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Times New Roman"/>
              <a:cs typeface="Times New Roman"/>
            </a:endParaRPr>
          </a:p>
          <a:p>
            <a:pPr marL="90170" marR="2260600">
              <a:lnSpc>
                <a:spcPct val="800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The Earth </a:t>
            </a:r>
            <a:r>
              <a:rPr sz="1100" dirty="0">
                <a:latin typeface="Calibri"/>
                <a:cs typeface="Calibri"/>
              </a:rPr>
              <a:t>has a magnetic </a:t>
            </a:r>
            <a:r>
              <a:rPr sz="1100" spc="-5" dirty="0">
                <a:latin typeface="Calibri"/>
                <a:cs typeface="Calibri"/>
              </a:rPr>
              <a:t>field because </a:t>
            </a:r>
            <a:r>
              <a:rPr sz="1100" dirty="0">
                <a:latin typeface="Calibri"/>
                <a:cs typeface="Calibri"/>
              </a:rPr>
              <a:t>the  core rotates. It acts like a </a:t>
            </a:r>
            <a:r>
              <a:rPr sz="1100" spc="-5" dirty="0">
                <a:latin typeface="Calibri"/>
                <a:cs typeface="Calibri"/>
              </a:rPr>
              <a:t>giant </a:t>
            </a:r>
            <a:r>
              <a:rPr sz="1100" dirty="0">
                <a:latin typeface="Calibri"/>
                <a:cs typeface="Calibri"/>
              </a:rPr>
              <a:t>bar</a:t>
            </a:r>
            <a:r>
              <a:rPr sz="1100" spc="-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magnet.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2407" y="3639134"/>
            <a:ext cx="926591" cy="785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3783" y="3572255"/>
            <a:ext cx="2016251" cy="1299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68716" y="3690425"/>
            <a:ext cx="1440180" cy="593111"/>
          </a:xfrm>
          <a:prstGeom prst="rect">
            <a:avLst/>
          </a:prstGeom>
          <a:ln w="3175">
            <a:solidFill>
              <a:srgbClr val="4F81B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 marR="109220">
              <a:lnSpc>
                <a:spcPct val="100000"/>
              </a:lnSpc>
              <a:spcBef>
                <a:spcPts val="305"/>
              </a:spcBef>
            </a:pPr>
            <a:r>
              <a:rPr sz="900" spc="-5" dirty="0">
                <a:latin typeface="Calibri"/>
                <a:cs typeface="Calibri"/>
              </a:rPr>
              <a:t>Magnetic field stronger at the  poles because the field lines  are more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concentrated.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04053" y="2259329"/>
            <a:ext cx="3975100" cy="445198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Electromagnets</a:t>
            </a:r>
            <a:endParaRPr sz="1200">
              <a:latin typeface="Calibri"/>
              <a:cs typeface="Calibri"/>
            </a:endParaRPr>
          </a:p>
          <a:p>
            <a:pPr marL="92075" marR="889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When an </a:t>
            </a:r>
            <a:r>
              <a:rPr sz="1200" spc="-5" dirty="0">
                <a:latin typeface="Calibri"/>
                <a:cs typeface="Calibri"/>
              </a:rPr>
              <a:t>electric current flows through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wire,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10" dirty="0">
                <a:latin typeface="Calibri"/>
                <a:cs typeface="Calibri"/>
              </a:rPr>
              <a:t>creates </a:t>
            </a:r>
            <a:r>
              <a:rPr sz="1200" dirty="0">
                <a:latin typeface="Calibri"/>
                <a:cs typeface="Calibri"/>
              </a:rPr>
              <a:t>a  </a:t>
            </a:r>
            <a:r>
              <a:rPr sz="1200" spc="-5" dirty="0">
                <a:latin typeface="Calibri"/>
                <a:cs typeface="Calibri"/>
              </a:rPr>
              <a:t>magnetic </a:t>
            </a:r>
            <a:r>
              <a:rPr sz="1200" dirty="0">
                <a:latin typeface="Calibri"/>
                <a:cs typeface="Calibri"/>
              </a:rPr>
              <a:t>field </a:t>
            </a:r>
            <a:r>
              <a:rPr sz="1200" spc="-5" dirty="0">
                <a:latin typeface="Calibri"/>
                <a:cs typeface="Calibri"/>
              </a:rPr>
              <a:t>around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wire.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wire 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used to  </a:t>
            </a:r>
            <a:r>
              <a:rPr sz="1200" spc="-10" dirty="0">
                <a:latin typeface="Calibri"/>
                <a:cs typeface="Calibri"/>
              </a:rPr>
              <a:t>make </a:t>
            </a:r>
            <a:r>
              <a:rPr sz="1200" b="1" spc="-5" dirty="0">
                <a:latin typeface="Calibri"/>
                <a:cs typeface="Calibri"/>
              </a:rPr>
              <a:t>an electromagnet, </a:t>
            </a:r>
            <a:r>
              <a:rPr sz="1200" dirty="0">
                <a:latin typeface="Calibri"/>
                <a:cs typeface="Calibri"/>
              </a:rPr>
              <a:t>by making the </a:t>
            </a:r>
            <a:r>
              <a:rPr sz="1200" spc="-10" dirty="0">
                <a:latin typeface="Calibri"/>
                <a:cs typeface="Calibri"/>
              </a:rPr>
              <a:t>wire </a:t>
            </a:r>
            <a:r>
              <a:rPr sz="1200" spc="-5" dirty="0">
                <a:latin typeface="Calibri"/>
                <a:cs typeface="Calibri"/>
              </a:rPr>
              <a:t>into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coil. </a:t>
            </a:r>
            <a:r>
              <a:rPr sz="1200" dirty="0">
                <a:latin typeface="Calibri"/>
                <a:cs typeface="Calibri"/>
              </a:rPr>
              <a:t>It has  a </a:t>
            </a:r>
            <a:r>
              <a:rPr sz="1200" spc="-5" dirty="0">
                <a:latin typeface="Calibri"/>
                <a:cs typeface="Calibri"/>
              </a:rPr>
              <a:t>magnetic </a:t>
            </a:r>
            <a:r>
              <a:rPr sz="1200" dirty="0">
                <a:latin typeface="Calibri"/>
                <a:cs typeface="Calibri"/>
              </a:rPr>
              <a:t>field </a:t>
            </a:r>
            <a:r>
              <a:rPr sz="1200" spc="-5" dirty="0">
                <a:latin typeface="Calibri"/>
                <a:cs typeface="Calibri"/>
              </a:rPr>
              <a:t>just </a:t>
            </a:r>
            <a:r>
              <a:rPr sz="1200" spc="-15" dirty="0">
                <a:latin typeface="Calibri"/>
                <a:cs typeface="Calibri"/>
              </a:rPr>
              <a:t>like </a:t>
            </a:r>
            <a:r>
              <a:rPr sz="1200" dirty="0">
                <a:latin typeface="Calibri"/>
                <a:cs typeface="Calibri"/>
              </a:rPr>
              <a:t>a bar </a:t>
            </a:r>
            <a:r>
              <a:rPr sz="1200" spc="-5" dirty="0">
                <a:latin typeface="Calibri"/>
                <a:cs typeface="Calibri"/>
              </a:rPr>
              <a:t>magnet (see diagram).</a:t>
            </a:r>
            <a:endParaRPr sz="1200">
              <a:latin typeface="Calibri"/>
              <a:cs typeface="Calibri"/>
            </a:endParaRPr>
          </a:p>
          <a:p>
            <a:pPr marL="92075" marR="204470">
              <a:lnSpc>
                <a:spcPct val="100000"/>
              </a:lnSpc>
            </a:pP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increase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strength of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electromagnet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doing  three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things:</a:t>
            </a:r>
            <a:endParaRPr sz="1200">
              <a:latin typeface="Calibri"/>
              <a:cs typeface="Calibri"/>
            </a:endParaRPr>
          </a:p>
          <a:p>
            <a:pPr marL="320675" indent="-228600">
              <a:lnSpc>
                <a:spcPct val="100000"/>
              </a:lnSpc>
              <a:buAutoNum type="arabicPeriod"/>
              <a:tabLst>
                <a:tab pos="321310" algn="l"/>
              </a:tabLst>
            </a:pPr>
            <a:r>
              <a:rPr sz="1200" spc="-5" dirty="0">
                <a:latin typeface="Calibri"/>
                <a:cs typeface="Calibri"/>
              </a:rPr>
              <a:t>Increase </a:t>
            </a:r>
            <a:r>
              <a:rPr sz="1200" dirty="0">
                <a:latin typeface="Calibri"/>
                <a:cs typeface="Calibri"/>
              </a:rPr>
              <a:t>the number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coils</a:t>
            </a:r>
            <a:endParaRPr sz="1200">
              <a:latin typeface="Calibri"/>
              <a:cs typeface="Calibri"/>
            </a:endParaRPr>
          </a:p>
          <a:p>
            <a:pPr marL="320675" indent="-228600">
              <a:lnSpc>
                <a:spcPct val="100000"/>
              </a:lnSpc>
              <a:buAutoNum type="arabicPeriod"/>
              <a:tabLst>
                <a:tab pos="321310" algn="l"/>
              </a:tabLst>
            </a:pPr>
            <a:r>
              <a:rPr sz="1200" spc="-5" dirty="0">
                <a:latin typeface="Calibri"/>
                <a:cs typeface="Calibri"/>
              </a:rPr>
              <a:t>Increase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current</a:t>
            </a:r>
            <a:endParaRPr sz="1200">
              <a:latin typeface="Calibri"/>
              <a:cs typeface="Calibri"/>
            </a:endParaRPr>
          </a:p>
          <a:p>
            <a:pPr marL="320675" indent="-228600">
              <a:lnSpc>
                <a:spcPct val="100000"/>
              </a:lnSpc>
              <a:buAutoNum type="arabicPeriod"/>
              <a:tabLst>
                <a:tab pos="321310" algn="l"/>
              </a:tabLst>
            </a:pPr>
            <a:r>
              <a:rPr sz="1200" dirty="0">
                <a:latin typeface="Calibri"/>
                <a:cs typeface="Calibri"/>
              </a:rPr>
              <a:t>Add an </a:t>
            </a:r>
            <a:r>
              <a:rPr sz="1200" spc="-10" dirty="0">
                <a:latin typeface="Calibri"/>
                <a:cs typeface="Calibri"/>
              </a:rPr>
              <a:t>iron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32615" y="3533916"/>
            <a:ext cx="1429287" cy="1448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3823" y="5300471"/>
            <a:ext cx="1729739" cy="1133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78168" y="5117591"/>
            <a:ext cx="2213456" cy="1514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73595" y="5113020"/>
            <a:ext cx="2263140" cy="1524000"/>
          </a:xfrm>
          <a:custGeom>
            <a:avLst/>
            <a:gdLst/>
            <a:ahLst/>
            <a:cxnLst/>
            <a:rect l="l" t="t" r="r" b="b"/>
            <a:pathLst>
              <a:path w="2263140" h="1524000">
                <a:moveTo>
                  <a:pt x="0" y="1523999"/>
                </a:moveTo>
                <a:lnTo>
                  <a:pt x="2263140" y="1523999"/>
                </a:lnTo>
                <a:lnTo>
                  <a:pt x="2263140" y="0"/>
                </a:lnTo>
                <a:lnTo>
                  <a:pt x="0" y="0"/>
                </a:lnTo>
                <a:lnTo>
                  <a:pt x="0" y="1523999"/>
                </a:lnTo>
                <a:close/>
              </a:path>
            </a:pathLst>
          </a:custGeom>
          <a:ln w="9143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58155" y="5521452"/>
            <a:ext cx="1188720" cy="707390"/>
          </a:xfrm>
          <a:prstGeom prst="rect">
            <a:avLst/>
          </a:prstGeom>
          <a:ln w="3175">
            <a:solidFill>
              <a:srgbClr val="4F81B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 marR="95885" algn="just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Calibri"/>
                <a:cs typeface="Calibri"/>
              </a:rPr>
              <a:t>A north pole, since  another north pole  brought to this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end  would be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repelled.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76594" y="5732526"/>
            <a:ext cx="472440" cy="288290"/>
          </a:xfrm>
          <a:custGeom>
            <a:avLst/>
            <a:gdLst/>
            <a:ahLst/>
            <a:cxnLst/>
            <a:rect l="l" t="t" r="r" b="b"/>
            <a:pathLst>
              <a:path w="472440" h="288289">
                <a:moveTo>
                  <a:pt x="328422" y="0"/>
                </a:moveTo>
                <a:lnTo>
                  <a:pt x="32842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328422" y="216027"/>
                </a:lnTo>
                <a:lnTo>
                  <a:pt x="328422" y="288036"/>
                </a:lnTo>
                <a:lnTo>
                  <a:pt x="472439" y="144018"/>
                </a:lnTo>
                <a:lnTo>
                  <a:pt x="328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76594" y="5732526"/>
            <a:ext cx="472440" cy="288290"/>
          </a:xfrm>
          <a:custGeom>
            <a:avLst/>
            <a:gdLst/>
            <a:ahLst/>
            <a:cxnLst/>
            <a:rect l="l" t="t" r="r" b="b"/>
            <a:pathLst>
              <a:path w="472440" h="288289">
                <a:moveTo>
                  <a:pt x="328422" y="288036"/>
                </a:moveTo>
                <a:lnTo>
                  <a:pt x="328422" y="216027"/>
                </a:lnTo>
                <a:lnTo>
                  <a:pt x="0" y="216027"/>
                </a:lnTo>
                <a:lnTo>
                  <a:pt x="0" y="72009"/>
                </a:lnTo>
                <a:lnTo>
                  <a:pt x="328422" y="72009"/>
                </a:lnTo>
                <a:lnTo>
                  <a:pt x="328422" y="0"/>
                </a:lnTo>
                <a:lnTo>
                  <a:pt x="472439" y="144018"/>
                </a:lnTo>
                <a:lnTo>
                  <a:pt x="328422" y="288036"/>
                </a:lnTo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61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775" y="757519"/>
            <a:ext cx="4785360" cy="568104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748665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30" dirty="0"/>
              <a:t>7 </a:t>
            </a:r>
            <a:r>
              <a:rPr spc="-80" dirty="0"/>
              <a:t>Biology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lang="en-GB" spc="95" dirty="0" smtClean="0"/>
              <a:t>Cells</a:t>
            </a:r>
            <a:endParaRPr spc="-1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30978" y="110236"/>
          <a:ext cx="3978275" cy="2430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Function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Stage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Area where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specimen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placed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4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Clamps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Hold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specimen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still whilst it is being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viewed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65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Light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source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Illuminates the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specimen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lens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Magnifies the image of the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specimen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Eyepiece lens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Magnifies the image of the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specimen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4455" marR="2921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se/f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ine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focus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Used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to focus the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specimen so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it can be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seen</a:t>
                      </a:r>
                      <a:r>
                        <a:rPr sz="10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clearly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4455" marR="3746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Revolving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Holds 2 or more objective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lenses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60119" y="2048255"/>
            <a:ext cx="3090672" cy="408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634" y="1485138"/>
            <a:ext cx="4785360" cy="521208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R="3241040" algn="ctr">
              <a:lnSpc>
                <a:spcPct val="100000"/>
              </a:lnSpc>
              <a:spcBef>
                <a:spcPts val="285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Parts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a</a:t>
            </a:r>
            <a:r>
              <a:rPr sz="12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microscope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R="377825" algn="r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Eyepiece</a:t>
            </a:r>
            <a:r>
              <a:rPr sz="1100" spc="-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lens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69977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Body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tube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61925" marR="3459479" algn="ctr">
              <a:lnSpc>
                <a:spcPct val="2049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Revolving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nosepiece  Objective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lens</a:t>
            </a: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R="690245" algn="r">
              <a:lnSpc>
                <a:spcPct val="100000"/>
              </a:lnSpc>
              <a:spcBef>
                <a:spcPts val="635"/>
              </a:spcBef>
            </a:pPr>
            <a:r>
              <a:rPr sz="1100" spc="-5" dirty="0">
                <a:latin typeface="Calibri"/>
                <a:cs typeface="Calibri"/>
              </a:rPr>
              <a:t>Sta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</a:p>
          <a:p>
            <a:pPr marR="3098800" algn="ctr">
              <a:lnSpc>
                <a:spcPts val="1240"/>
              </a:lnSpc>
              <a:spcBef>
                <a:spcPts val="894"/>
              </a:spcBef>
            </a:pPr>
            <a:r>
              <a:rPr sz="1100" spc="-5" dirty="0">
                <a:latin typeface="Calibri"/>
                <a:cs typeface="Calibri"/>
              </a:rPr>
              <a:t>Clamps</a:t>
            </a:r>
            <a:endParaRPr sz="1100" dirty="0">
              <a:latin typeface="Calibri"/>
              <a:cs typeface="Calibri"/>
            </a:endParaRPr>
          </a:p>
          <a:p>
            <a:pPr marR="349250" algn="r">
              <a:lnSpc>
                <a:spcPts val="1240"/>
              </a:lnSpc>
            </a:pPr>
            <a:r>
              <a:rPr sz="1100" dirty="0">
                <a:latin typeface="Calibri"/>
                <a:cs typeface="Calibri"/>
              </a:rPr>
              <a:t>Coarse</a:t>
            </a:r>
            <a:r>
              <a:rPr sz="1100" spc="-1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focus</a:t>
            </a:r>
          </a:p>
          <a:p>
            <a:pPr marR="3179445" algn="ctr">
              <a:lnSpc>
                <a:spcPts val="1130"/>
              </a:lnSpc>
              <a:spcBef>
                <a:spcPts val="140"/>
              </a:spcBef>
            </a:pPr>
            <a:r>
              <a:rPr sz="1100" spc="-5" dirty="0">
                <a:latin typeface="Calibri"/>
                <a:cs typeface="Calibri"/>
              </a:rPr>
              <a:t>Diaphragm</a:t>
            </a:r>
            <a:endParaRPr sz="1100" dirty="0">
              <a:latin typeface="Calibri"/>
              <a:cs typeface="Calibri"/>
            </a:endParaRPr>
          </a:p>
          <a:p>
            <a:pPr marR="548005" algn="r">
              <a:lnSpc>
                <a:spcPts val="1130"/>
              </a:lnSpc>
            </a:pPr>
            <a:r>
              <a:rPr sz="1100" spc="-5" dirty="0">
                <a:latin typeface="Calibri"/>
                <a:cs typeface="Calibri"/>
              </a:rPr>
              <a:t>Fine</a:t>
            </a:r>
            <a:r>
              <a:rPr sz="1100" spc="-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focus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R="3243580" algn="ctr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Light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source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R="805815" algn="r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Base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7582" y="2684526"/>
            <a:ext cx="3979545" cy="124206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Magnification</a:t>
            </a:r>
            <a:endParaRPr sz="1200">
              <a:latin typeface="Calibri"/>
              <a:cs typeface="Calibri"/>
            </a:endParaRPr>
          </a:p>
          <a:p>
            <a:pPr marL="91440" marR="365760">
              <a:lnSpc>
                <a:spcPct val="100000"/>
              </a:lnSpc>
            </a:pPr>
            <a:r>
              <a:rPr sz="1200" spc="-25" dirty="0">
                <a:latin typeface="Calibri"/>
                <a:cs typeface="Calibri"/>
              </a:rPr>
              <a:t>We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use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following equation to calculate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magnification of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object viewed through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microscope: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00311" y="3413206"/>
            <a:ext cx="1641724" cy="262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37582" y="4066794"/>
            <a:ext cx="3979545" cy="2630805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Using a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microscope</a:t>
            </a:r>
            <a:endParaRPr sz="1200">
              <a:latin typeface="Calibri"/>
              <a:cs typeface="Calibri"/>
            </a:endParaRPr>
          </a:p>
          <a:p>
            <a:pPr marL="91440" marR="467359">
              <a:lnSpc>
                <a:spcPct val="100000"/>
              </a:lnSpc>
              <a:spcBef>
                <a:spcPts val="5"/>
              </a:spcBef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view an </a:t>
            </a:r>
            <a:r>
              <a:rPr sz="1200" spc="-5" dirty="0">
                <a:latin typeface="Calibri"/>
                <a:cs typeface="Calibri"/>
              </a:rPr>
              <a:t>object down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microscope </a:t>
            </a:r>
            <a:r>
              <a:rPr sz="1200" spc="-10" dirty="0">
                <a:latin typeface="Calibri"/>
                <a:cs typeface="Calibri"/>
              </a:rPr>
              <a:t>we can </a:t>
            </a:r>
            <a:r>
              <a:rPr sz="1200" spc="-5" dirty="0">
                <a:latin typeface="Calibri"/>
                <a:cs typeface="Calibri"/>
              </a:rPr>
              <a:t>use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following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steps:</a:t>
            </a:r>
            <a:endParaRPr sz="1200">
              <a:latin typeface="Calibri"/>
              <a:cs typeface="Calibri"/>
            </a:endParaRPr>
          </a:p>
          <a:p>
            <a:pPr marL="242570" indent="-151130">
              <a:lnSpc>
                <a:spcPct val="100000"/>
              </a:lnSpc>
              <a:spcBef>
                <a:spcPts val="1075"/>
              </a:spcBef>
              <a:buAutoNum type="arabicPeriod"/>
              <a:tabLst>
                <a:tab pos="243204" algn="l"/>
              </a:tabLst>
            </a:pPr>
            <a:r>
              <a:rPr sz="1200" dirty="0">
                <a:latin typeface="Calibri"/>
                <a:cs typeface="Calibri"/>
              </a:rPr>
              <a:t>Plug in the </a:t>
            </a:r>
            <a:r>
              <a:rPr sz="1200" spc="-5" dirty="0">
                <a:latin typeface="Calibri"/>
                <a:cs typeface="Calibri"/>
              </a:rPr>
              <a:t>microscope </a:t>
            </a:r>
            <a:r>
              <a:rPr sz="1200" dirty="0">
                <a:latin typeface="Calibri"/>
                <a:cs typeface="Calibri"/>
              </a:rPr>
              <a:t>and turn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power</a:t>
            </a:r>
            <a:endParaRPr sz="1200">
              <a:latin typeface="Calibri"/>
              <a:cs typeface="Calibri"/>
            </a:endParaRPr>
          </a:p>
          <a:p>
            <a:pPr marL="91440" marR="63881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3204" algn="l"/>
              </a:tabLst>
            </a:pPr>
            <a:r>
              <a:rPr sz="1200" spc="-15" dirty="0">
                <a:latin typeface="Calibri"/>
                <a:cs typeface="Calibri"/>
              </a:rPr>
              <a:t>Rotate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objectives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lowest power  (shortest)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endParaRPr sz="1200">
              <a:latin typeface="Calibri"/>
              <a:cs typeface="Calibri"/>
            </a:endParaRPr>
          </a:p>
          <a:p>
            <a:pPr marL="91440" marR="224154">
              <a:lnSpc>
                <a:spcPct val="100000"/>
              </a:lnSpc>
              <a:buAutoNum type="arabicPeriod"/>
              <a:tabLst>
                <a:tab pos="243204" algn="l"/>
              </a:tabLst>
            </a:pPr>
            <a:r>
              <a:rPr sz="1200" spc="-5" dirty="0">
                <a:latin typeface="Calibri"/>
                <a:cs typeface="Calibri"/>
              </a:rPr>
              <a:t>Place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specimen to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viewed on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stage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clamp 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place</a:t>
            </a:r>
            <a:endParaRPr sz="1200">
              <a:latin typeface="Calibri"/>
              <a:cs typeface="Calibri"/>
            </a:endParaRPr>
          </a:p>
          <a:p>
            <a:pPr marL="91440" marR="385445">
              <a:lnSpc>
                <a:spcPct val="100000"/>
              </a:lnSpc>
              <a:buAutoNum type="arabicPeriod"/>
              <a:tabLst>
                <a:tab pos="243204" algn="l"/>
              </a:tabLst>
            </a:pPr>
            <a:r>
              <a:rPr sz="1200" spc="-5" dirty="0">
                <a:latin typeface="Calibri"/>
                <a:cs typeface="Calibri"/>
              </a:rPr>
              <a:t>Adjust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course focus </a:t>
            </a:r>
            <a:r>
              <a:rPr sz="1200" spc="-5" dirty="0">
                <a:latin typeface="Calibri"/>
                <a:cs typeface="Calibri"/>
              </a:rPr>
              <a:t>until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specimen comes into  </a:t>
            </a:r>
            <a:r>
              <a:rPr sz="1200" dirty="0">
                <a:latin typeface="Calibri"/>
                <a:cs typeface="Calibri"/>
              </a:rPr>
              <a:t>view</a:t>
            </a:r>
            <a:endParaRPr sz="1200">
              <a:latin typeface="Calibri"/>
              <a:cs typeface="Calibri"/>
            </a:endParaRPr>
          </a:p>
          <a:p>
            <a:pPr marL="242570" indent="-151130">
              <a:lnSpc>
                <a:spcPct val="100000"/>
              </a:lnSpc>
              <a:buAutoNum type="arabicPeriod"/>
              <a:tabLst>
                <a:tab pos="243204" algn="l"/>
              </a:tabLst>
            </a:pPr>
            <a:r>
              <a:rPr sz="1200" spc="-5" dirty="0">
                <a:latin typeface="Calibri"/>
                <a:cs typeface="Calibri"/>
              </a:rPr>
              <a:t>Adjust </a:t>
            </a:r>
            <a:r>
              <a:rPr sz="1200" dirty="0">
                <a:latin typeface="Calibri"/>
                <a:cs typeface="Calibri"/>
              </a:rPr>
              <a:t>the fine </a:t>
            </a:r>
            <a:r>
              <a:rPr sz="1200" spc="-10" dirty="0">
                <a:latin typeface="Calibri"/>
                <a:cs typeface="Calibri"/>
              </a:rPr>
              <a:t>focus </a:t>
            </a:r>
            <a:r>
              <a:rPr sz="1200" spc="-5" dirty="0">
                <a:latin typeface="Calibri"/>
                <a:cs typeface="Calibri"/>
              </a:rPr>
              <a:t>until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specimen becomes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clear</a:t>
            </a:r>
            <a:endParaRPr sz="1200">
              <a:latin typeface="Calibri"/>
              <a:cs typeface="Calibri"/>
            </a:endParaRPr>
          </a:p>
          <a:p>
            <a:pPr marL="91440" marR="3136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3204" algn="l"/>
              </a:tabLst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view the </a:t>
            </a:r>
            <a:r>
              <a:rPr sz="1200" spc="-5" dirty="0">
                <a:latin typeface="Calibri"/>
                <a:cs typeface="Calibri"/>
              </a:rPr>
              <a:t>specimen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more detail repeat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process  </a:t>
            </a:r>
            <a:r>
              <a:rPr sz="1200" spc="-5" dirty="0">
                <a:latin typeface="Calibri"/>
                <a:cs typeface="Calibri"/>
              </a:rPr>
              <a:t>using </a:t>
            </a:r>
            <a:r>
              <a:rPr sz="1200" dirty="0">
                <a:latin typeface="Calibri"/>
                <a:cs typeface="Calibri"/>
              </a:rPr>
              <a:t>a higher </a:t>
            </a:r>
            <a:r>
              <a:rPr sz="1200" spc="-5" dirty="0">
                <a:latin typeface="Calibri"/>
                <a:cs typeface="Calibri"/>
              </a:rPr>
              <a:t>power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objective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2183" y="82788"/>
            <a:ext cx="4043843" cy="595155"/>
            <a:chOff x="212183" y="82788"/>
            <a:chExt cx="4043843" cy="5951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4" y="1276441"/>
            <a:ext cx="4397719" cy="2681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445" y="567737"/>
            <a:ext cx="4410077" cy="4080463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Cells</a:t>
            </a:r>
            <a:endParaRPr sz="12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Cells are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building blocks of </a:t>
            </a:r>
            <a:r>
              <a:rPr sz="1200" dirty="0">
                <a:latin typeface="Calibri"/>
                <a:cs typeface="Calibri"/>
              </a:rPr>
              <a:t>all living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 smtClean="0">
                <a:latin typeface="Calibri"/>
                <a:cs typeface="Calibri"/>
              </a:rPr>
              <a:t>organisms</a:t>
            </a:r>
            <a:endParaRPr lang="en-GB" sz="1200" spc="-5" dirty="0" smtClean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 smtClean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 smtClean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 smtClean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 smtClean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 smtClean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 smtClean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 smtClean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 smtClean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 smtClean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endParaRPr lang="en-GB" sz="1200" spc="-5" dirty="0" smtClean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634" y="118110"/>
            <a:ext cx="4381500" cy="321883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170" marR="360680">
              <a:lnSpc>
                <a:spcPct val="100000"/>
              </a:lnSpc>
              <a:spcBef>
                <a:spcPts val="590"/>
              </a:spcBef>
            </a:pPr>
            <a:r>
              <a:rPr spc="-35" dirty="0"/>
              <a:t>Year </a:t>
            </a:r>
            <a:r>
              <a:rPr spc="-130" dirty="0"/>
              <a:t>7 </a:t>
            </a:r>
            <a:r>
              <a:rPr spc="-80" dirty="0"/>
              <a:t>Biology </a:t>
            </a:r>
            <a:r>
              <a:rPr spc="-75" dirty="0"/>
              <a:t>Knowledge </a:t>
            </a:r>
            <a:r>
              <a:rPr spc="-70" dirty="0" err="1"/>
              <a:t>Organiser</a:t>
            </a:r>
            <a:r>
              <a:rPr spc="-70" dirty="0"/>
              <a:t> </a:t>
            </a:r>
            <a:r>
              <a:rPr spc="95" dirty="0" smtClean="0"/>
              <a:t>–</a:t>
            </a:r>
            <a:r>
              <a:rPr spc="-125" dirty="0" smtClean="0"/>
              <a:t>Cells</a:t>
            </a:r>
            <a:endParaRPr spc="-125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37659" y="110236"/>
          <a:ext cx="4371975" cy="2507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Definition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Cell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wall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Made of cellulose, which supports the cell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Cell membrane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Controls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movement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substances into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out of the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cell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5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Cytoplasm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Jelly-like substance, where chemical reactions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happen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Nucleus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743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Contains genetic information and controls what happens  inside the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cell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Vacuole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Contains a liquid called cell sap, which keeps the cell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firm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Mitochondria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Where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most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respiration reactions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happen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(glucose + oxygen → carbon dioxide +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water)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Chloroplast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Where photosynthesis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happens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(carbon dioxide + water → glucose +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oxygen)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39445" y="4731258"/>
            <a:ext cx="4361815" cy="2040889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4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Preparing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microscope</a:t>
            </a:r>
            <a:r>
              <a:rPr sz="12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slide</a:t>
            </a:r>
            <a:endParaRPr sz="1200">
              <a:latin typeface="Calibri"/>
              <a:cs typeface="Calibri"/>
            </a:endParaRPr>
          </a:p>
          <a:p>
            <a:pPr marL="90805" marR="419734">
              <a:lnSpc>
                <a:spcPts val="1590"/>
              </a:lnSpc>
              <a:spcBef>
                <a:spcPts val="75"/>
              </a:spcBef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prepare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slide to </a:t>
            </a:r>
            <a:r>
              <a:rPr sz="1200" dirty="0">
                <a:latin typeface="Calibri"/>
                <a:cs typeface="Calibri"/>
              </a:rPr>
              <a:t>view onion </a:t>
            </a:r>
            <a:r>
              <a:rPr sz="1200" spc="-5" dirty="0">
                <a:latin typeface="Calibri"/>
                <a:cs typeface="Calibri"/>
              </a:rPr>
              <a:t>cells </a:t>
            </a:r>
            <a:r>
              <a:rPr sz="1200" spc="-10" dirty="0">
                <a:latin typeface="Calibri"/>
                <a:cs typeface="Calibri"/>
              </a:rPr>
              <a:t>we can </a:t>
            </a:r>
            <a:r>
              <a:rPr sz="1200" spc="-5" dirty="0">
                <a:latin typeface="Calibri"/>
                <a:cs typeface="Calibri"/>
              </a:rPr>
              <a:t>use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following  steps: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319405" indent="-228600">
              <a:lnSpc>
                <a:spcPct val="100000"/>
              </a:lnSpc>
              <a:buAutoNum type="arabicPeriod"/>
              <a:tabLst>
                <a:tab pos="320040" algn="l"/>
              </a:tabLst>
            </a:pPr>
            <a:r>
              <a:rPr sz="1200" spc="-5" dirty="0">
                <a:latin typeface="Calibri"/>
                <a:cs typeface="Calibri"/>
              </a:rPr>
              <a:t>cut </a:t>
            </a:r>
            <a:r>
              <a:rPr sz="1200" dirty="0">
                <a:latin typeface="Calibri"/>
                <a:cs typeface="Calibri"/>
              </a:rPr>
              <a:t>open 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onion</a:t>
            </a:r>
            <a:endParaRPr sz="1200">
              <a:latin typeface="Calibri"/>
              <a:cs typeface="Calibri"/>
            </a:endParaRPr>
          </a:p>
          <a:p>
            <a:pPr marL="319405" indent="-2286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320040" algn="l"/>
              </a:tabLst>
            </a:pPr>
            <a:r>
              <a:rPr sz="1200" spc="-5" dirty="0">
                <a:latin typeface="Calibri"/>
                <a:cs typeface="Calibri"/>
              </a:rPr>
              <a:t>use forceps to </a:t>
            </a:r>
            <a:r>
              <a:rPr sz="1200" dirty="0">
                <a:latin typeface="Calibri"/>
                <a:cs typeface="Calibri"/>
              </a:rPr>
              <a:t>peel a thin </a:t>
            </a:r>
            <a:r>
              <a:rPr sz="1200" spc="-10" dirty="0">
                <a:latin typeface="Calibri"/>
                <a:cs typeface="Calibri"/>
              </a:rPr>
              <a:t>layer from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inside</a:t>
            </a:r>
            <a:endParaRPr sz="1200">
              <a:latin typeface="Calibri"/>
              <a:cs typeface="Calibri"/>
            </a:endParaRPr>
          </a:p>
          <a:p>
            <a:pPr marL="319405" indent="-2286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320040" algn="l"/>
              </a:tabLst>
            </a:pPr>
            <a:r>
              <a:rPr sz="1200" spc="-5" dirty="0">
                <a:latin typeface="Calibri"/>
                <a:cs typeface="Calibri"/>
              </a:rPr>
              <a:t>spread </a:t>
            </a:r>
            <a:r>
              <a:rPr sz="1200" dirty="0">
                <a:latin typeface="Calibri"/>
                <a:cs typeface="Calibri"/>
              </a:rPr>
              <a:t>out the </a:t>
            </a:r>
            <a:r>
              <a:rPr sz="1200" spc="-10" dirty="0">
                <a:latin typeface="Calibri"/>
                <a:cs typeface="Calibri"/>
              </a:rPr>
              <a:t>layer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microscope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slide</a:t>
            </a:r>
            <a:endParaRPr sz="1200">
              <a:latin typeface="Calibri"/>
              <a:cs typeface="Calibri"/>
            </a:endParaRPr>
          </a:p>
          <a:p>
            <a:pPr marL="319405" indent="-2286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320040" algn="l"/>
              </a:tabLst>
            </a:pPr>
            <a:r>
              <a:rPr sz="1200" dirty="0">
                <a:latin typeface="Calibri"/>
                <a:cs typeface="Calibri"/>
              </a:rPr>
              <a:t>add a </a:t>
            </a:r>
            <a:r>
              <a:rPr sz="1200" spc="-10" dirty="0">
                <a:latin typeface="Calibri"/>
                <a:cs typeface="Calibri"/>
              </a:rPr>
              <a:t>drop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iodine </a:t>
            </a:r>
            <a:r>
              <a:rPr sz="1200" spc="-5" dirty="0">
                <a:latin typeface="Calibri"/>
                <a:cs typeface="Calibri"/>
              </a:rPr>
              <a:t>solution to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layer</a:t>
            </a:r>
            <a:endParaRPr sz="1200">
              <a:latin typeface="Calibri"/>
              <a:cs typeface="Calibri"/>
            </a:endParaRPr>
          </a:p>
          <a:p>
            <a:pPr marL="319405" indent="-2286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20040" algn="l"/>
              </a:tabLst>
            </a:pPr>
            <a:r>
              <a:rPr sz="1200" spc="-5" dirty="0">
                <a:latin typeface="Calibri"/>
                <a:cs typeface="Calibri"/>
              </a:rPr>
              <a:t>carefully </a:t>
            </a:r>
            <a:r>
              <a:rPr sz="1200" dirty="0">
                <a:latin typeface="Calibri"/>
                <a:cs typeface="Calibri"/>
              </a:rPr>
              <a:t>place a </a:t>
            </a:r>
            <a:r>
              <a:rPr sz="1200" spc="-10" dirty="0">
                <a:latin typeface="Calibri"/>
                <a:cs typeface="Calibri"/>
              </a:rPr>
              <a:t>cover </a:t>
            </a:r>
            <a:r>
              <a:rPr sz="1200" spc="-5" dirty="0">
                <a:latin typeface="Calibri"/>
                <a:cs typeface="Calibri"/>
              </a:rPr>
              <a:t>slip over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layer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48399" y="3582678"/>
            <a:ext cx="3726436" cy="1214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0367" y="4838546"/>
            <a:ext cx="3744468" cy="1902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78552" y="3564635"/>
            <a:ext cx="979931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78552" y="4203191"/>
            <a:ext cx="979931" cy="583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78552" y="4826508"/>
            <a:ext cx="995172" cy="5410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44390" y="2710433"/>
            <a:ext cx="4371340" cy="4061460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Specialised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cells</a:t>
            </a:r>
            <a:endParaRPr sz="1200">
              <a:latin typeface="Calibri"/>
              <a:cs typeface="Calibri"/>
            </a:endParaRPr>
          </a:p>
          <a:p>
            <a:pPr marL="91440" marR="504825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Calibri"/>
                <a:cs typeface="Calibri"/>
              </a:rPr>
              <a:t>Specialised </a:t>
            </a:r>
            <a:r>
              <a:rPr sz="1200" spc="-5" dirty="0">
                <a:latin typeface="Calibri"/>
                <a:cs typeface="Calibri"/>
              </a:rPr>
              <a:t>cells are found </a:t>
            </a:r>
            <a:r>
              <a:rPr sz="1200" dirty="0">
                <a:latin typeface="Calibri"/>
                <a:cs typeface="Calibri"/>
              </a:rPr>
              <a:t>in multicellular </a:t>
            </a:r>
            <a:r>
              <a:rPr sz="1200" spc="-5" dirty="0">
                <a:latin typeface="Calibri"/>
                <a:cs typeface="Calibri"/>
              </a:rPr>
              <a:t>organisms. </a:t>
            </a:r>
            <a:r>
              <a:rPr sz="1200" spc="-10" dirty="0">
                <a:latin typeface="Calibri"/>
                <a:cs typeface="Calibri"/>
              </a:rPr>
              <a:t>Each  </a:t>
            </a:r>
            <a:r>
              <a:rPr sz="1200" spc="-5" dirty="0">
                <a:latin typeface="Calibri"/>
                <a:cs typeface="Calibri"/>
              </a:rPr>
              <a:t>specialised cell </a:t>
            </a:r>
            <a:r>
              <a:rPr sz="1200" dirty="0">
                <a:latin typeface="Calibri"/>
                <a:cs typeface="Calibri"/>
              </a:rPr>
              <a:t>has a particular </a:t>
            </a:r>
            <a:r>
              <a:rPr sz="1200" spc="-5" dirty="0">
                <a:latin typeface="Calibri"/>
                <a:cs typeface="Calibri"/>
              </a:rPr>
              <a:t>function within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organism.</a:t>
            </a:r>
            <a:endParaRPr sz="1200">
              <a:latin typeface="Calibri"/>
              <a:cs typeface="Calibri"/>
            </a:endParaRPr>
          </a:p>
          <a:p>
            <a:pPr marL="1130935">
              <a:lnSpc>
                <a:spcPct val="100000"/>
              </a:lnSpc>
              <a:spcBef>
                <a:spcPts val="140"/>
              </a:spcBef>
              <a:tabLst>
                <a:tab pos="2570480" algn="l"/>
                <a:tab pos="3342004" algn="l"/>
              </a:tabLst>
            </a:pPr>
            <a:r>
              <a:rPr sz="1100" b="1" dirty="0">
                <a:latin typeface="Calibri"/>
                <a:cs typeface="Calibri"/>
              </a:rPr>
              <a:t>Type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of</a:t>
            </a:r>
            <a:r>
              <a:rPr sz="1100" b="1" dirty="0">
                <a:latin typeface="Calibri"/>
                <a:cs typeface="Calibri"/>
              </a:rPr>
              <a:t> cell	</a:t>
            </a:r>
            <a:r>
              <a:rPr sz="1100" b="1" spc="-5" dirty="0">
                <a:latin typeface="Calibri"/>
                <a:cs typeface="Calibri"/>
              </a:rPr>
              <a:t>Function	Special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features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48225" y="4152041"/>
            <a:ext cx="165735" cy="723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dirty="0">
                <a:latin typeface="Calibri"/>
                <a:cs typeface="Calibri"/>
              </a:rPr>
              <a:t>Animal</a:t>
            </a:r>
            <a:r>
              <a:rPr sz="1100" b="1" spc="-7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cells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48225" y="5758880"/>
            <a:ext cx="165735" cy="614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spc="-5" dirty="0">
                <a:latin typeface="Calibri"/>
                <a:cs typeface="Calibri"/>
              </a:rPr>
              <a:t>Plant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cells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28438" y="3573017"/>
            <a:ext cx="131445" cy="1795780"/>
          </a:xfrm>
          <a:custGeom>
            <a:avLst/>
            <a:gdLst/>
            <a:ahLst/>
            <a:cxnLst/>
            <a:rect l="l" t="t" r="r" b="b"/>
            <a:pathLst>
              <a:path w="131445" h="1795779">
                <a:moveTo>
                  <a:pt x="131063" y="1795272"/>
                </a:moveTo>
                <a:lnTo>
                  <a:pt x="105554" y="1794404"/>
                </a:lnTo>
                <a:lnTo>
                  <a:pt x="84724" y="1792049"/>
                </a:lnTo>
                <a:lnTo>
                  <a:pt x="70681" y="1788574"/>
                </a:lnTo>
                <a:lnTo>
                  <a:pt x="65532" y="1784350"/>
                </a:lnTo>
                <a:lnTo>
                  <a:pt x="65532" y="908558"/>
                </a:lnTo>
                <a:lnTo>
                  <a:pt x="60382" y="904279"/>
                </a:lnTo>
                <a:lnTo>
                  <a:pt x="46339" y="900811"/>
                </a:lnTo>
                <a:lnTo>
                  <a:pt x="25509" y="898485"/>
                </a:lnTo>
                <a:lnTo>
                  <a:pt x="0" y="897636"/>
                </a:lnTo>
                <a:lnTo>
                  <a:pt x="25509" y="896768"/>
                </a:lnTo>
                <a:lnTo>
                  <a:pt x="46339" y="894413"/>
                </a:lnTo>
                <a:lnTo>
                  <a:pt x="60382" y="890938"/>
                </a:lnTo>
                <a:lnTo>
                  <a:pt x="65532" y="886714"/>
                </a:lnTo>
                <a:lnTo>
                  <a:pt x="65532" y="10922"/>
                </a:lnTo>
                <a:lnTo>
                  <a:pt x="70681" y="6697"/>
                </a:lnTo>
                <a:lnTo>
                  <a:pt x="84724" y="3222"/>
                </a:lnTo>
                <a:lnTo>
                  <a:pt x="105554" y="867"/>
                </a:lnTo>
                <a:lnTo>
                  <a:pt x="131063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8438" y="5382005"/>
            <a:ext cx="127000" cy="1359535"/>
          </a:xfrm>
          <a:custGeom>
            <a:avLst/>
            <a:gdLst/>
            <a:ahLst/>
            <a:cxnLst/>
            <a:rect l="l" t="t" r="r" b="b"/>
            <a:pathLst>
              <a:path w="127000" h="1359534">
                <a:moveTo>
                  <a:pt x="126491" y="1359406"/>
                </a:moveTo>
                <a:lnTo>
                  <a:pt x="101875" y="1358578"/>
                </a:lnTo>
                <a:lnTo>
                  <a:pt x="81772" y="1356319"/>
                </a:lnTo>
                <a:lnTo>
                  <a:pt x="68216" y="1352969"/>
                </a:lnTo>
                <a:lnTo>
                  <a:pt x="63246" y="1348867"/>
                </a:lnTo>
                <a:lnTo>
                  <a:pt x="63246" y="690245"/>
                </a:lnTo>
                <a:lnTo>
                  <a:pt x="58275" y="686144"/>
                </a:lnTo>
                <a:lnTo>
                  <a:pt x="44719" y="682793"/>
                </a:lnTo>
                <a:lnTo>
                  <a:pt x="24616" y="680533"/>
                </a:lnTo>
                <a:lnTo>
                  <a:pt x="0" y="679704"/>
                </a:lnTo>
                <a:lnTo>
                  <a:pt x="24616" y="678874"/>
                </a:lnTo>
                <a:lnTo>
                  <a:pt x="44719" y="676614"/>
                </a:lnTo>
                <a:lnTo>
                  <a:pt x="58275" y="673263"/>
                </a:lnTo>
                <a:lnTo>
                  <a:pt x="63246" y="669163"/>
                </a:lnTo>
                <a:lnTo>
                  <a:pt x="63246" y="10541"/>
                </a:lnTo>
                <a:lnTo>
                  <a:pt x="68216" y="6429"/>
                </a:lnTo>
                <a:lnTo>
                  <a:pt x="81772" y="3079"/>
                </a:lnTo>
                <a:lnTo>
                  <a:pt x="101875" y="825"/>
                </a:lnTo>
                <a:lnTo>
                  <a:pt x="126491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81" y="337963"/>
            <a:ext cx="4535805" cy="287258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9535" marR="460375">
              <a:lnSpc>
                <a:spcPct val="100000"/>
              </a:lnSpc>
              <a:spcBef>
                <a:spcPts val="320"/>
              </a:spcBef>
            </a:pPr>
            <a:r>
              <a:rPr spc="-35" dirty="0"/>
              <a:t>Year </a:t>
            </a:r>
            <a:r>
              <a:rPr spc="-130" dirty="0"/>
              <a:t>7 </a:t>
            </a:r>
            <a:r>
              <a:rPr spc="-80" dirty="0"/>
              <a:t>Biology </a:t>
            </a:r>
            <a:r>
              <a:rPr spc="-75" dirty="0"/>
              <a:t>Knowledge </a:t>
            </a:r>
            <a:r>
              <a:rPr spc="-70" dirty="0" err="1" smtClean="0"/>
              <a:t>Organiser</a:t>
            </a:r>
            <a:r>
              <a:rPr lang="en-GB" spc="-70" dirty="0" smtClean="0"/>
              <a:t> - Cells</a:t>
            </a:r>
            <a:endParaRPr spc="-60" dirty="0"/>
          </a:p>
        </p:txBody>
      </p:sp>
      <p:sp>
        <p:nvSpPr>
          <p:cNvPr id="4" name="object 4"/>
          <p:cNvSpPr/>
          <p:nvPr/>
        </p:nvSpPr>
        <p:spPr>
          <a:xfrm>
            <a:off x="108965" y="842010"/>
            <a:ext cx="4535805" cy="3668395"/>
          </a:xfrm>
          <a:custGeom>
            <a:avLst/>
            <a:gdLst/>
            <a:ahLst/>
            <a:cxnLst/>
            <a:rect l="l" t="t" r="r" b="b"/>
            <a:pathLst>
              <a:path w="4535805" h="3668395">
                <a:moveTo>
                  <a:pt x="0" y="3668267"/>
                </a:moveTo>
                <a:lnTo>
                  <a:pt x="4535424" y="3668267"/>
                </a:lnTo>
                <a:lnTo>
                  <a:pt x="4535424" y="0"/>
                </a:lnTo>
                <a:lnTo>
                  <a:pt x="0" y="0"/>
                </a:lnTo>
                <a:lnTo>
                  <a:pt x="0" y="3668267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9034" y="864870"/>
            <a:ext cx="41211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Hierarchical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organisation</a:t>
            </a:r>
            <a:endParaRPr sz="120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Cells are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building blocks of life. </a:t>
            </a:r>
            <a:r>
              <a:rPr sz="1200" dirty="0">
                <a:latin typeface="Calibri"/>
                <a:cs typeface="Calibri"/>
              </a:rPr>
              <a:t>In multicellular </a:t>
            </a:r>
            <a:r>
              <a:rPr sz="1200" spc="-5" dirty="0">
                <a:latin typeface="Calibri"/>
                <a:cs typeface="Calibri"/>
              </a:rPr>
              <a:t>organisms, cells  </a:t>
            </a:r>
            <a:r>
              <a:rPr sz="1200" spc="-10" dirty="0">
                <a:latin typeface="Calibri"/>
                <a:cs typeface="Calibri"/>
              </a:rPr>
              <a:t>rarely work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alone.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781677" y="828421"/>
          <a:ext cx="4248150" cy="3670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Terms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Definitions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Cell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537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building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block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life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 the</a:t>
                      </a:r>
                      <a:r>
                        <a:rPr sz="12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smallest  structural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unit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organism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Tissue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4637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group of cells working together to perform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  particular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function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Organ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group 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tissues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working together to perform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particular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function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Organ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system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047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group of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organs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working together to perform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  particular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function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Organism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003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individual life form,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be multicellular</a:t>
                      </a:r>
                      <a:r>
                        <a:rPr sz="12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unicellular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66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Multicellular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Consisting of many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cells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99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Unicellular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Consisting of just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cell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Diffusion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905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random movement 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particles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high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concentration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lower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concentration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38684" y="1412747"/>
            <a:ext cx="4433316" cy="1152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684" y="2872739"/>
            <a:ext cx="4433316" cy="1227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9034" y="2450972"/>
            <a:ext cx="763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Muscle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cells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1404" y="2450972"/>
            <a:ext cx="459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5080" indent="-431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Mu</a:t>
            </a:r>
            <a:r>
              <a:rPr sz="1200" spc="-5" dirty="0">
                <a:latin typeface="Calibri"/>
                <a:cs typeface="Calibri"/>
              </a:rPr>
              <a:t>sc</a:t>
            </a:r>
            <a:r>
              <a:rPr sz="1200" dirty="0">
                <a:latin typeface="Calibri"/>
                <a:cs typeface="Calibri"/>
              </a:rPr>
              <a:t>le  tissue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25979" y="2450972"/>
            <a:ext cx="361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eart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5082" y="2450972"/>
            <a:ext cx="685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 marR="5080" indent="-12192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ul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ry  </a:t>
            </a:r>
            <a:r>
              <a:rPr sz="1200" spc="-15" dirty="0">
                <a:latin typeface="Calibri"/>
                <a:cs typeface="Calibri"/>
              </a:rPr>
              <a:t>system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60596" y="2450972"/>
            <a:ext cx="37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Ho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3418" y="4018026"/>
            <a:ext cx="5213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marR="5080" indent="-11938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alisa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  </a:t>
            </a:r>
            <a:r>
              <a:rPr sz="1200" spc="-5" dirty="0">
                <a:latin typeface="Calibri"/>
                <a:cs typeface="Calibri"/>
              </a:rPr>
              <a:t>cells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3927" y="4018026"/>
            <a:ext cx="65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 marR="5080" indent="-14033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Mesop</a:t>
            </a:r>
            <a:r>
              <a:rPr sz="1200" spc="-20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l</a:t>
            </a:r>
            <a:r>
              <a:rPr sz="1200" dirty="0">
                <a:latin typeface="Calibri"/>
                <a:cs typeface="Calibri"/>
              </a:rPr>
              <a:t>l  tissue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8839" y="4018026"/>
            <a:ext cx="271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Le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36494" y="4018026"/>
            <a:ext cx="442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3365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Shoot  </a:t>
            </a:r>
            <a:r>
              <a:rPr sz="1200" spc="-30" dirty="0">
                <a:latin typeface="Calibri"/>
                <a:cs typeface="Calibri"/>
              </a:rPr>
              <a:t>s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18890" y="4018026"/>
            <a:ext cx="307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70776" y="5199888"/>
            <a:ext cx="2006052" cy="1399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7307" y="4678171"/>
            <a:ext cx="434467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Unicellular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Organisms</a:t>
            </a:r>
            <a:endParaRPr sz="1200">
              <a:latin typeface="Calibri"/>
              <a:cs typeface="Calibri"/>
            </a:endParaRPr>
          </a:p>
          <a:p>
            <a:pPr marL="12700" marR="23812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Unicellular </a:t>
            </a:r>
            <a:r>
              <a:rPr sz="1200" spc="-5" dirty="0">
                <a:latin typeface="Calibri"/>
                <a:cs typeface="Calibri"/>
              </a:rPr>
              <a:t>organisms are </a:t>
            </a:r>
            <a:r>
              <a:rPr sz="1200" dirty="0">
                <a:latin typeface="Calibri"/>
                <a:cs typeface="Calibri"/>
              </a:rPr>
              <a:t>made up </a:t>
            </a:r>
            <a:r>
              <a:rPr sz="1200" spc="-5" dirty="0">
                <a:latin typeface="Calibri"/>
                <a:cs typeface="Calibri"/>
              </a:rPr>
              <a:t>of just </a:t>
            </a:r>
            <a:r>
              <a:rPr sz="1200" dirty="0">
                <a:latin typeface="Calibri"/>
                <a:cs typeface="Calibri"/>
              </a:rPr>
              <a:t>one </a:t>
            </a:r>
            <a:r>
              <a:rPr sz="1200" spc="-5" dirty="0">
                <a:latin typeface="Calibri"/>
                <a:cs typeface="Calibri"/>
              </a:rPr>
              <a:t>cell. There are </a:t>
            </a:r>
            <a:r>
              <a:rPr sz="1200" dirty="0">
                <a:latin typeface="Calibri"/>
                <a:cs typeface="Calibri"/>
              </a:rPr>
              <a:t>no  tissues, </a:t>
            </a:r>
            <a:r>
              <a:rPr sz="1200" spc="-10" dirty="0">
                <a:latin typeface="Calibri"/>
                <a:cs typeface="Calibri"/>
              </a:rPr>
              <a:t>organs </a:t>
            </a:r>
            <a:r>
              <a:rPr sz="1200" spc="-5" dirty="0">
                <a:latin typeface="Calibri"/>
                <a:cs typeface="Calibri"/>
              </a:rPr>
              <a:t>or </a:t>
            </a:r>
            <a:r>
              <a:rPr sz="1200" spc="-10" dirty="0">
                <a:latin typeface="Calibri"/>
                <a:cs typeface="Calibri"/>
              </a:rPr>
              <a:t>organ systems. </a:t>
            </a:r>
            <a:r>
              <a:rPr sz="1200" dirty="0">
                <a:latin typeface="Calibri"/>
                <a:cs typeface="Calibri"/>
              </a:rPr>
              <a:t>Unicellular </a:t>
            </a:r>
            <a:r>
              <a:rPr sz="1200" spc="-5" dirty="0">
                <a:latin typeface="Calibri"/>
                <a:cs typeface="Calibri"/>
              </a:rPr>
              <a:t>organisms often </a:t>
            </a:r>
            <a:r>
              <a:rPr sz="1200" spc="-10" dirty="0">
                <a:latin typeface="Calibri"/>
                <a:cs typeface="Calibri"/>
              </a:rPr>
              <a:t>have  </a:t>
            </a:r>
            <a:r>
              <a:rPr sz="1200" spc="-5" dirty="0">
                <a:latin typeface="Calibri"/>
                <a:cs typeface="Calibri"/>
              </a:rPr>
              <a:t>structural adaptations to </a:t>
            </a:r>
            <a:r>
              <a:rPr sz="1200" dirty="0">
                <a:latin typeface="Calibri"/>
                <a:cs typeface="Calibri"/>
              </a:rPr>
              <a:t>help them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survive.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Euglena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a unicellular </a:t>
            </a:r>
            <a:r>
              <a:rPr sz="1200" spc="-5" dirty="0">
                <a:latin typeface="Calibri"/>
                <a:cs typeface="Calibri"/>
              </a:rPr>
              <a:t>organism. They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flagellum (tail) to </a:t>
            </a:r>
            <a:r>
              <a:rPr sz="1200" dirty="0">
                <a:latin typeface="Calibri"/>
                <a:cs typeface="Calibri"/>
              </a:rPr>
              <a:t>help  them </a:t>
            </a:r>
            <a:r>
              <a:rPr sz="1200" spc="-5" dirty="0">
                <a:latin typeface="Calibri"/>
                <a:cs typeface="Calibri"/>
              </a:rPr>
              <a:t>move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chloroplasts so they </a:t>
            </a:r>
            <a:r>
              <a:rPr sz="1200" spc="-10" dirty="0">
                <a:latin typeface="Calibri"/>
                <a:cs typeface="Calibri"/>
              </a:rPr>
              <a:t>can make </a:t>
            </a:r>
            <a:r>
              <a:rPr sz="1200" dirty="0">
                <a:latin typeface="Calibri"/>
                <a:cs typeface="Calibri"/>
              </a:rPr>
              <a:t>their </a:t>
            </a:r>
            <a:r>
              <a:rPr sz="1200" spc="-5" dirty="0">
                <a:latin typeface="Calibri"/>
                <a:cs typeface="Calibri"/>
              </a:rPr>
              <a:t>own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food.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 marR="2794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Amoeba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also unicellular </a:t>
            </a:r>
            <a:r>
              <a:rPr sz="1200" spc="-5" dirty="0">
                <a:latin typeface="Calibri"/>
                <a:cs typeface="Calibri"/>
              </a:rPr>
              <a:t>organisms. They </a:t>
            </a:r>
            <a:r>
              <a:rPr sz="1200" spc="-10" dirty="0">
                <a:latin typeface="Calibri"/>
                <a:cs typeface="Calibri"/>
              </a:rPr>
              <a:t>form </a:t>
            </a:r>
            <a:r>
              <a:rPr sz="1200" spc="-5" dirty="0">
                <a:latin typeface="Calibri"/>
                <a:cs typeface="Calibri"/>
              </a:rPr>
              <a:t>pseudopods (false  </a:t>
            </a:r>
            <a:r>
              <a:rPr sz="1200" spc="-10" dirty="0">
                <a:latin typeface="Calibri"/>
                <a:cs typeface="Calibri"/>
              </a:rPr>
              <a:t>feet) </a:t>
            </a:r>
            <a:r>
              <a:rPr sz="1200" spc="-5" dirty="0">
                <a:latin typeface="Calibri"/>
                <a:cs typeface="Calibri"/>
              </a:rPr>
              <a:t>that let </a:t>
            </a:r>
            <a:r>
              <a:rPr sz="1200" dirty="0">
                <a:latin typeface="Calibri"/>
                <a:cs typeface="Calibri"/>
              </a:rPr>
              <a:t>them </a:t>
            </a:r>
            <a:r>
              <a:rPr sz="1200" spc="-5" dirty="0">
                <a:latin typeface="Calibri"/>
                <a:cs typeface="Calibri"/>
              </a:rPr>
              <a:t>move </a:t>
            </a:r>
            <a:r>
              <a:rPr sz="1200" dirty="0">
                <a:latin typeface="Calibri"/>
                <a:cs typeface="Calibri"/>
              </a:rPr>
              <a:t>about and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surround food so that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cell 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15" dirty="0">
                <a:latin typeface="Calibri"/>
                <a:cs typeface="Calibri"/>
              </a:rPr>
              <a:t>take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0" y="5087111"/>
            <a:ext cx="2302763" cy="1501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965" y="4653532"/>
            <a:ext cx="8928100" cy="2087880"/>
          </a:xfrm>
          <a:custGeom>
            <a:avLst/>
            <a:gdLst/>
            <a:ahLst/>
            <a:cxnLst/>
            <a:rect l="l" t="t" r="r" b="b"/>
            <a:pathLst>
              <a:path w="8928100" h="2087879">
                <a:moveTo>
                  <a:pt x="0" y="2087880"/>
                </a:moveTo>
                <a:lnTo>
                  <a:pt x="8927592" y="2087880"/>
                </a:lnTo>
                <a:lnTo>
                  <a:pt x="8927592" y="0"/>
                </a:lnTo>
                <a:lnTo>
                  <a:pt x="0" y="0"/>
                </a:lnTo>
                <a:lnTo>
                  <a:pt x="0" y="2087880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Group 22"/>
          <p:cNvGrpSpPr/>
          <p:nvPr/>
        </p:nvGrpSpPr>
        <p:grpSpPr>
          <a:xfrm>
            <a:off x="4993222" y="155796"/>
            <a:ext cx="4043843" cy="595155"/>
            <a:chOff x="212183" y="82788"/>
            <a:chExt cx="4043843" cy="59515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0871" y="82788"/>
              <a:ext cx="595155" cy="59515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67345" y="171256"/>
              <a:ext cx="278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damsky SF" pitchFamily="2" charset="0"/>
                </a:rPr>
                <a:t>Science Department</a:t>
              </a:r>
              <a:endParaRPr lang="en-GB" dirty="0">
                <a:latin typeface="Adamsky SF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183" y="93230"/>
              <a:ext cx="584713" cy="584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FD9CB03340D4D8C321F5F41898929" ma:contentTypeVersion="13" ma:contentTypeDescription="Create a new document." ma:contentTypeScope="" ma:versionID="54ac8c820c414ef7bf24a718dd1671fe">
  <xsd:schema xmlns:xsd="http://www.w3.org/2001/XMLSchema" xmlns:xs="http://www.w3.org/2001/XMLSchema" xmlns:p="http://schemas.microsoft.com/office/2006/metadata/properties" xmlns:ns2="98fcf2d2-7124-416f-abc6-fabe30c8ce85" xmlns:ns3="de169bd9-0c56-4de8-8435-288b57284c8f" targetNamespace="http://schemas.microsoft.com/office/2006/metadata/properties" ma:root="true" ma:fieldsID="1dc570931bc8239c11fc130d80cebbcd" ns2:_="" ns3:_="">
    <xsd:import namespace="98fcf2d2-7124-416f-abc6-fabe30c8ce85"/>
    <xsd:import namespace="de169bd9-0c56-4de8-8435-288b57284c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cf2d2-7124-416f-abc6-fabe30c8c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69bd9-0c56-4de8-8435-288b57284c8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4493CB-F165-446A-A067-D92D4EE326A5}"/>
</file>

<file path=customXml/itemProps2.xml><?xml version="1.0" encoding="utf-8"?>
<ds:datastoreItem xmlns:ds="http://schemas.openxmlformats.org/officeDocument/2006/customXml" ds:itemID="{C7419688-8CC9-446E-88B9-87AEBACFC76B}"/>
</file>

<file path=customXml/itemProps3.xml><?xml version="1.0" encoding="utf-8"?>
<ds:datastoreItem xmlns:ds="http://schemas.openxmlformats.org/officeDocument/2006/customXml" ds:itemID="{464936AA-0FC8-4ACC-8FA8-CB776CAC7E5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</TotalTime>
  <Words>20540</Words>
  <Application>Microsoft Office PowerPoint</Application>
  <PresentationFormat>On-screen Show (4:3)</PresentationFormat>
  <Paragraphs>2571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Adamsky SF</vt:lpstr>
      <vt:lpstr>Arial</vt:lpstr>
      <vt:lpstr>Calibri</vt:lpstr>
      <vt:lpstr>Cambria Math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Year 7 Chemistry Knowledge Organiser –Separation</vt:lpstr>
      <vt:lpstr>PowerPoint Presentation</vt:lpstr>
      <vt:lpstr>Year 7 Chemistry Knowledge Organiser –Separation</vt:lpstr>
      <vt:lpstr>Year 7 Biology Knowledge Organiser –Cells</vt:lpstr>
      <vt:lpstr>Year 7 Biology Knowledge Organiser –Cells</vt:lpstr>
      <vt:lpstr>Year 7 Biology Knowledge Organiser - Cells</vt:lpstr>
      <vt:lpstr>Year 7 Biology Knowledge Organiser – Skelton</vt:lpstr>
      <vt:lpstr>Year 7 Biology Knowledge Organiser –Muscles </vt:lpstr>
      <vt:lpstr>Year 7 Biology Knowledge Organiser –Reproduction</vt:lpstr>
      <vt:lpstr>Year 7 Biology Knowledge Organiser –Reproduction</vt:lpstr>
      <vt:lpstr>PowerPoint Presentation</vt:lpstr>
      <vt:lpstr>Year 7 Physics Knowledge Organiser –Electricity</vt:lpstr>
      <vt:lpstr>PowerPoint Presentation</vt:lpstr>
      <vt:lpstr>Year 7 Physics Knowledge Organiser – Electric Circuits</vt:lpstr>
      <vt:lpstr>PowerPoint Presentation</vt:lpstr>
      <vt:lpstr>Year 7 Physics Knowledge Organiser –Power and Resources</vt:lpstr>
      <vt:lpstr>Year 7 Chemistry Knowledge Organiser – Elements and Compounds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8 Chemistry Knowledge Organiser – The Rock Cylcle</vt:lpstr>
      <vt:lpstr>PowerPoint Presentation</vt:lpstr>
      <vt:lpstr>Year 7 Biology Knowledge Organiser –: Variation</vt:lpstr>
      <vt:lpstr>Year 7 Biology Knowledge Organiser –Variation</vt:lpstr>
      <vt:lpstr>Year 7 Biology Knowledge Organiser –Ecological relationships</vt:lpstr>
      <vt:lpstr>PowerPoint Presentation</vt:lpstr>
      <vt:lpstr>Year 7 Biology Knowledge Organiser –Ecological relationships</vt:lpstr>
      <vt:lpstr>PowerPoint Presentation</vt:lpstr>
      <vt:lpstr>Year 7 Physics Knowledge Organiser –Forces</vt:lpstr>
      <vt:lpstr>PowerPoint Presentation</vt:lpstr>
      <vt:lpstr>PowerPoint Presentation</vt:lpstr>
      <vt:lpstr>PowerPoint Presentation</vt:lpstr>
      <vt:lpstr>Year 8 Biology Knowledge Organiser – Food and Digestion</vt:lpstr>
      <vt:lpstr>Year 8 Biology Knowledge Organiser –Food and Digestion</vt:lpstr>
      <vt:lpstr>PowerPoint Presentation</vt:lpstr>
      <vt:lpstr>Year 8 Biology Knowledge Organiser –Digestion</vt:lpstr>
      <vt:lpstr>Year 8 Biology Knowledge Organiser – gas exchange</vt:lpstr>
      <vt:lpstr>PowerPoint Presentation</vt:lpstr>
      <vt:lpstr>Year 8 Biology Knowledge Organiser –Respiration</vt:lpstr>
      <vt:lpstr>PowerPoint Presentation</vt:lpstr>
      <vt:lpstr>PowerPoint Presentation</vt:lpstr>
      <vt:lpstr>PowerPoint Presentation</vt:lpstr>
      <vt:lpstr>Year 8 Physics Knowledge Organiser –Energy</vt:lpstr>
      <vt:lpstr>PowerPoint Presentation</vt:lpstr>
      <vt:lpstr>Year 8 Physics Knowledge Organiser –Space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8 Chemistry Knowledge Organiser The Periodic Table and Reactivity</vt:lpstr>
      <vt:lpstr>PowerPoint Presentation</vt:lpstr>
      <vt:lpstr>Year 8 Chemistry Knowledge Organiser –Atmosphere</vt:lpstr>
      <vt:lpstr>Year 8 Chemistry Knowledge Organiser –Atmosphere</vt:lpstr>
      <vt:lpstr>Year 8 Physics Knowledge Organiser –Light</vt:lpstr>
      <vt:lpstr>Year 8 Physics Knowledge Organiser –Light</vt:lpstr>
      <vt:lpstr>Year 8 Physics Knowledge Organiser –Light</vt:lpstr>
      <vt:lpstr>Year 8 Physics Knowledge Organiser –Light</vt:lpstr>
      <vt:lpstr>Year 8 Physics Knowledge Organiser –Waves</vt:lpstr>
      <vt:lpstr>Year 8 Physics Knowledge Organiser –Magnetism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Physics Knowledge Organiser Topic 1:Energy</dc:title>
  <dc:creator>Graham Dakin</dc:creator>
  <cp:lastModifiedBy>Mrs S Cosserat</cp:lastModifiedBy>
  <cp:revision>15</cp:revision>
  <dcterms:created xsi:type="dcterms:W3CDTF">2019-07-09T09:41:45Z</dcterms:created>
  <dcterms:modified xsi:type="dcterms:W3CDTF">2021-09-08T09:55:07Z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2019-07-09T00:00:00Z</vt:filetime>
  </property>
  <property fmtid="{D5CDD505-2E9C-101B-9397-08002B2CF9AE}" pid="5" name="ContentTypeId">
    <vt:lpwstr>0x010100B19FD9CB03340D4D8C321F5F41898929</vt:lpwstr>
  </property>
  <property fmtid="{D5CDD505-2E9C-101B-9397-08002B2CF9AE}" pid="6" name="Order">
    <vt:r8>243400</vt:r8>
  </property>
</Properties>
</file>