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handoutMasterIdLst>
    <p:handoutMasterId r:id="rId39"/>
  </p:handoutMasterIdLst>
  <p:sldIdLst>
    <p:sldId id="265" r:id="rId5"/>
    <p:sldId id="323" r:id="rId6"/>
    <p:sldId id="324" r:id="rId7"/>
    <p:sldId id="275" r:id="rId8"/>
    <p:sldId id="276" r:id="rId9"/>
    <p:sldId id="264" r:id="rId10"/>
    <p:sldId id="315" r:id="rId11"/>
    <p:sldId id="300" r:id="rId12"/>
    <p:sldId id="261" r:id="rId13"/>
    <p:sldId id="316" r:id="rId14"/>
    <p:sldId id="304" r:id="rId15"/>
    <p:sldId id="305" r:id="rId16"/>
    <p:sldId id="306" r:id="rId17"/>
    <p:sldId id="307" r:id="rId18"/>
    <p:sldId id="308" r:id="rId19"/>
    <p:sldId id="309" r:id="rId20"/>
    <p:sldId id="310" r:id="rId21"/>
    <p:sldId id="311" r:id="rId22"/>
    <p:sldId id="312" r:id="rId23"/>
    <p:sldId id="313" r:id="rId24"/>
    <p:sldId id="314" r:id="rId25"/>
    <p:sldId id="273" r:id="rId26"/>
    <p:sldId id="280" r:id="rId27"/>
    <p:sldId id="281" r:id="rId28"/>
    <p:sldId id="285" r:id="rId29"/>
    <p:sldId id="286" r:id="rId30"/>
    <p:sldId id="301" r:id="rId31"/>
    <p:sldId id="303" r:id="rId32"/>
    <p:sldId id="318" r:id="rId33"/>
    <p:sldId id="319" r:id="rId34"/>
    <p:sldId id="320" r:id="rId35"/>
    <p:sldId id="321" r:id="rId36"/>
    <p:sldId id="322" r:id="rId37"/>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46CF6A-ECF8-4FE8-90F8-CCE110EE2E06}" v="1" dt="2022-01-31T12:27:52.2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397" autoAdjust="0"/>
    <p:restoredTop sz="93933" autoAdjust="0"/>
  </p:normalViewPr>
  <p:slideViewPr>
    <p:cSldViewPr snapToGrid="0">
      <p:cViewPr varScale="1">
        <p:scale>
          <a:sx n="88" d="100"/>
          <a:sy n="88" d="100"/>
        </p:scale>
        <p:origin x="1733"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ss L Walton" userId="S::l.walton@parkfield.bournemouth.sch.uk::4a0af52c-fc3f-483d-86bd-6254ca8875b8" providerId="AD" clId="Web-{0D46CF6A-ECF8-4FE8-90F8-CCE110EE2E06}"/>
    <pc:docChg chg="delSld">
      <pc:chgData name="Miss L Walton" userId="S::l.walton@parkfield.bournemouth.sch.uk::4a0af52c-fc3f-483d-86bd-6254ca8875b8" providerId="AD" clId="Web-{0D46CF6A-ECF8-4FE8-90F8-CCE110EE2E06}" dt="2022-01-31T12:27:52.290" v="0"/>
      <pc:docMkLst>
        <pc:docMk/>
      </pc:docMkLst>
      <pc:sldChg chg="del">
        <pc:chgData name="Miss L Walton" userId="S::l.walton@parkfield.bournemouth.sch.uk::4a0af52c-fc3f-483d-86bd-6254ca8875b8" providerId="AD" clId="Web-{0D46CF6A-ECF8-4FE8-90F8-CCE110EE2E06}" dt="2022-01-31T12:27:52.290" v="0"/>
        <pc:sldMkLst>
          <pc:docMk/>
          <pc:sldMk cId="1884994090" sldId="27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D9A5031C-3002-4863-A775-F7317D95E20E}" type="datetimeFigureOut">
              <a:rPr lang="en-GB" smtClean="0"/>
              <a:t>31/01/2022</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E6437DCF-3D1B-479F-95C2-F76A79474E57}" type="slidenum">
              <a:rPr lang="en-GB" smtClean="0"/>
              <a:t>‹#›</a:t>
            </a:fld>
            <a:endParaRPr lang="en-GB"/>
          </a:p>
        </p:txBody>
      </p:sp>
    </p:spTree>
    <p:extLst>
      <p:ext uri="{BB962C8B-B14F-4D97-AF65-F5344CB8AC3E}">
        <p14:creationId xmlns:p14="http://schemas.microsoft.com/office/powerpoint/2010/main" val="32719095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90CB4BF-2F07-4131-9465-E603188592EB}" type="datetimeFigureOut">
              <a:rPr lang="en-GB" smtClean="0"/>
              <a:t>31/01/2022</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7C8621F-91AE-4447-81F9-1507FAF0033B}" type="slidenum">
              <a:rPr lang="en-GB" smtClean="0"/>
              <a:t>‹#›</a:t>
            </a:fld>
            <a:endParaRPr lang="en-GB"/>
          </a:p>
        </p:txBody>
      </p:sp>
    </p:spTree>
    <p:extLst>
      <p:ext uri="{BB962C8B-B14F-4D97-AF65-F5344CB8AC3E}">
        <p14:creationId xmlns:p14="http://schemas.microsoft.com/office/powerpoint/2010/main" val="3545624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10"/>
          </p:nvPr>
        </p:nvSpPr>
        <p:spPr/>
        <p:txBody>
          <a:bodyPr/>
          <a:lstStyle/>
          <a:p>
            <a:fld id="{E2560190-99FD-3E4E-9C0A-B66C46E32549}" type="slidenum">
              <a:rPr lang="en-US" smtClean="0"/>
              <a:t>1</a:t>
            </a:fld>
            <a:endParaRPr lang="en-US"/>
          </a:p>
        </p:txBody>
      </p:sp>
    </p:spTree>
    <p:extLst>
      <p:ext uri="{BB962C8B-B14F-4D97-AF65-F5344CB8AC3E}">
        <p14:creationId xmlns:p14="http://schemas.microsoft.com/office/powerpoint/2010/main" val="752483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10"/>
          </p:nvPr>
        </p:nvSpPr>
        <p:spPr/>
        <p:txBody>
          <a:bodyPr/>
          <a:lstStyle/>
          <a:p>
            <a:fld id="{E2560190-99FD-3E4E-9C0A-B66C46E32549}" type="slidenum">
              <a:rPr lang="en-US" smtClean="0"/>
              <a:t>11</a:t>
            </a:fld>
            <a:endParaRPr lang="en-US"/>
          </a:p>
        </p:txBody>
      </p:sp>
    </p:spTree>
    <p:extLst>
      <p:ext uri="{BB962C8B-B14F-4D97-AF65-F5344CB8AC3E}">
        <p14:creationId xmlns:p14="http://schemas.microsoft.com/office/powerpoint/2010/main" val="152628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10"/>
          </p:nvPr>
        </p:nvSpPr>
        <p:spPr/>
        <p:txBody>
          <a:bodyPr/>
          <a:lstStyle/>
          <a:p>
            <a:fld id="{E2560190-99FD-3E4E-9C0A-B66C46E32549}" type="slidenum">
              <a:rPr lang="en-US" smtClean="0"/>
              <a:t>12</a:t>
            </a:fld>
            <a:endParaRPr lang="en-US"/>
          </a:p>
        </p:txBody>
      </p:sp>
    </p:spTree>
    <p:extLst>
      <p:ext uri="{BB962C8B-B14F-4D97-AF65-F5344CB8AC3E}">
        <p14:creationId xmlns:p14="http://schemas.microsoft.com/office/powerpoint/2010/main" val="113159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10"/>
          </p:nvPr>
        </p:nvSpPr>
        <p:spPr/>
        <p:txBody>
          <a:bodyPr/>
          <a:lstStyle/>
          <a:p>
            <a:fld id="{E2560190-99FD-3E4E-9C0A-B66C46E32549}" type="slidenum">
              <a:rPr lang="en-US" smtClean="0"/>
              <a:t>13</a:t>
            </a:fld>
            <a:endParaRPr lang="en-US" dirty="0"/>
          </a:p>
        </p:txBody>
      </p:sp>
    </p:spTree>
    <p:extLst>
      <p:ext uri="{BB962C8B-B14F-4D97-AF65-F5344CB8AC3E}">
        <p14:creationId xmlns:p14="http://schemas.microsoft.com/office/powerpoint/2010/main" val="1373765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10"/>
          </p:nvPr>
        </p:nvSpPr>
        <p:spPr/>
        <p:txBody>
          <a:bodyPr/>
          <a:lstStyle/>
          <a:p>
            <a:fld id="{E2560190-99FD-3E4E-9C0A-B66C46E32549}" type="slidenum">
              <a:rPr lang="en-US" smtClean="0"/>
              <a:t>14</a:t>
            </a:fld>
            <a:endParaRPr lang="en-US" dirty="0"/>
          </a:p>
        </p:txBody>
      </p:sp>
    </p:spTree>
    <p:extLst>
      <p:ext uri="{BB962C8B-B14F-4D97-AF65-F5344CB8AC3E}">
        <p14:creationId xmlns:p14="http://schemas.microsoft.com/office/powerpoint/2010/main" val="2410975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10"/>
          </p:nvPr>
        </p:nvSpPr>
        <p:spPr/>
        <p:txBody>
          <a:bodyPr/>
          <a:lstStyle/>
          <a:p>
            <a:fld id="{E2560190-99FD-3E4E-9C0A-B66C46E32549}" type="slidenum">
              <a:rPr lang="en-US" smtClean="0"/>
              <a:t>15</a:t>
            </a:fld>
            <a:endParaRPr lang="en-US"/>
          </a:p>
        </p:txBody>
      </p:sp>
    </p:spTree>
    <p:extLst>
      <p:ext uri="{BB962C8B-B14F-4D97-AF65-F5344CB8AC3E}">
        <p14:creationId xmlns:p14="http://schemas.microsoft.com/office/powerpoint/2010/main" val="3091495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10"/>
          </p:nvPr>
        </p:nvSpPr>
        <p:spPr/>
        <p:txBody>
          <a:bodyPr/>
          <a:lstStyle/>
          <a:p>
            <a:fld id="{E2560190-99FD-3E4E-9C0A-B66C46E32549}" type="slidenum">
              <a:rPr lang="en-US" smtClean="0"/>
              <a:t>16</a:t>
            </a:fld>
            <a:endParaRPr lang="en-US" dirty="0"/>
          </a:p>
        </p:txBody>
      </p:sp>
    </p:spTree>
    <p:extLst>
      <p:ext uri="{BB962C8B-B14F-4D97-AF65-F5344CB8AC3E}">
        <p14:creationId xmlns:p14="http://schemas.microsoft.com/office/powerpoint/2010/main" val="2846020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10"/>
          </p:nvPr>
        </p:nvSpPr>
        <p:spPr/>
        <p:txBody>
          <a:bodyPr/>
          <a:lstStyle/>
          <a:p>
            <a:fld id="{E2560190-99FD-3E4E-9C0A-B66C46E32549}" type="slidenum">
              <a:rPr lang="en-US" smtClean="0"/>
              <a:t>17</a:t>
            </a:fld>
            <a:endParaRPr lang="en-US" dirty="0"/>
          </a:p>
        </p:txBody>
      </p:sp>
    </p:spTree>
    <p:extLst>
      <p:ext uri="{BB962C8B-B14F-4D97-AF65-F5344CB8AC3E}">
        <p14:creationId xmlns:p14="http://schemas.microsoft.com/office/powerpoint/2010/main" val="3207594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10"/>
          </p:nvPr>
        </p:nvSpPr>
        <p:spPr/>
        <p:txBody>
          <a:bodyPr/>
          <a:lstStyle/>
          <a:p>
            <a:fld id="{E2560190-99FD-3E4E-9C0A-B66C46E32549}" type="slidenum">
              <a:rPr lang="en-US" smtClean="0"/>
              <a:t>18</a:t>
            </a:fld>
            <a:endParaRPr lang="en-US"/>
          </a:p>
        </p:txBody>
      </p:sp>
    </p:spTree>
    <p:extLst>
      <p:ext uri="{BB962C8B-B14F-4D97-AF65-F5344CB8AC3E}">
        <p14:creationId xmlns:p14="http://schemas.microsoft.com/office/powerpoint/2010/main" val="555804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10"/>
          </p:nvPr>
        </p:nvSpPr>
        <p:spPr/>
        <p:txBody>
          <a:bodyPr/>
          <a:lstStyle/>
          <a:p>
            <a:fld id="{E2560190-99FD-3E4E-9C0A-B66C46E32549}" type="slidenum">
              <a:rPr lang="en-US" smtClean="0"/>
              <a:t>19</a:t>
            </a:fld>
            <a:endParaRPr lang="en-US"/>
          </a:p>
        </p:txBody>
      </p:sp>
    </p:spTree>
    <p:extLst>
      <p:ext uri="{BB962C8B-B14F-4D97-AF65-F5344CB8AC3E}">
        <p14:creationId xmlns:p14="http://schemas.microsoft.com/office/powerpoint/2010/main" val="2686118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10"/>
          </p:nvPr>
        </p:nvSpPr>
        <p:spPr/>
        <p:txBody>
          <a:bodyPr/>
          <a:lstStyle/>
          <a:p>
            <a:fld id="{E2560190-99FD-3E4E-9C0A-B66C46E32549}" type="slidenum">
              <a:rPr lang="en-US" smtClean="0"/>
              <a:t>20</a:t>
            </a:fld>
            <a:endParaRPr lang="en-US"/>
          </a:p>
        </p:txBody>
      </p:sp>
    </p:spTree>
    <p:extLst>
      <p:ext uri="{BB962C8B-B14F-4D97-AF65-F5344CB8AC3E}">
        <p14:creationId xmlns:p14="http://schemas.microsoft.com/office/powerpoint/2010/main" val="1263975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are LICs worse affected than HICs?</a:t>
            </a:r>
          </a:p>
        </p:txBody>
      </p:sp>
      <p:sp>
        <p:nvSpPr>
          <p:cNvPr id="4" name="Slide Number Placeholder 3"/>
          <p:cNvSpPr>
            <a:spLocks noGrp="1"/>
          </p:cNvSpPr>
          <p:nvPr>
            <p:ph type="sldNum" sz="quarter" idx="10"/>
          </p:nvPr>
        </p:nvSpPr>
        <p:spPr/>
        <p:txBody>
          <a:bodyPr/>
          <a:lstStyle/>
          <a:p>
            <a:fld id="{E2560190-99FD-3E4E-9C0A-B66C46E32549}" type="slidenum">
              <a:rPr lang="en-US" smtClean="0"/>
              <a:t>2</a:t>
            </a:fld>
            <a:endParaRPr lang="en-US"/>
          </a:p>
        </p:txBody>
      </p:sp>
    </p:spTree>
    <p:extLst>
      <p:ext uri="{BB962C8B-B14F-4D97-AF65-F5344CB8AC3E}">
        <p14:creationId xmlns:p14="http://schemas.microsoft.com/office/powerpoint/2010/main" val="42206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10"/>
          </p:nvPr>
        </p:nvSpPr>
        <p:spPr/>
        <p:txBody>
          <a:bodyPr/>
          <a:lstStyle/>
          <a:p>
            <a:fld id="{E2560190-99FD-3E4E-9C0A-B66C46E32549}" type="slidenum">
              <a:rPr lang="en-US" smtClean="0"/>
              <a:t>21</a:t>
            </a:fld>
            <a:endParaRPr lang="en-US"/>
          </a:p>
        </p:txBody>
      </p:sp>
    </p:spTree>
    <p:extLst>
      <p:ext uri="{BB962C8B-B14F-4D97-AF65-F5344CB8AC3E}">
        <p14:creationId xmlns:p14="http://schemas.microsoft.com/office/powerpoint/2010/main" val="3619615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10"/>
          </p:nvPr>
        </p:nvSpPr>
        <p:spPr/>
        <p:txBody>
          <a:bodyPr/>
          <a:lstStyle/>
          <a:p>
            <a:fld id="{E2560190-99FD-3E4E-9C0A-B66C46E32549}" type="slidenum">
              <a:rPr lang="en-US" smtClean="0"/>
              <a:t>22</a:t>
            </a:fld>
            <a:endParaRPr lang="en-US"/>
          </a:p>
        </p:txBody>
      </p:sp>
    </p:spTree>
    <p:extLst>
      <p:ext uri="{BB962C8B-B14F-4D97-AF65-F5344CB8AC3E}">
        <p14:creationId xmlns:p14="http://schemas.microsoft.com/office/powerpoint/2010/main" val="3814237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10"/>
          </p:nvPr>
        </p:nvSpPr>
        <p:spPr/>
        <p:txBody>
          <a:bodyPr/>
          <a:lstStyle/>
          <a:p>
            <a:fld id="{E2560190-99FD-3E4E-9C0A-B66C46E32549}" type="slidenum">
              <a:rPr lang="en-US" smtClean="0"/>
              <a:t>23</a:t>
            </a:fld>
            <a:endParaRPr lang="en-US"/>
          </a:p>
        </p:txBody>
      </p:sp>
    </p:spTree>
    <p:extLst>
      <p:ext uri="{BB962C8B-B14F-4D97-AF65-F5344CB8AC3E}">
        <p14:creationId xmlns:p14="http://schemas.microsoft.com/office/powerpoint/2010/main" val="20850131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10"/>
          </p:nvPr>
        </p:nvSpPr>
        <p:spPr/>
        <p:txBody>
          <a:bodyPr/>
          <a:lstStyle/>
          <a:p>
            <a:fld id="{E2560190-99FD-3E4E-9C0A-B66C46E32549}" type="slidenum">
              <a:rPr lang="en-US" smtClean="0"/>
              <a:t>24</a:t>
            </a:fld>
            <a:endParaRPr lang="en-US"/>
          </a:p>
        </p:txBody>
      </p:sp>
    </p:spTree>
    <p:extLst>
      <p:ext uri="{BB962C8B-B14F-4D97-AF65-F5344CB8AC3E}">
        <p14:creationId xmlns:p14="http://schemas.microsoft.com/office/powerpoint/2010/main" val="3793818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10"/>
          </p:nvPr>
        </p:nvSpPr>
        <p:spPr/>
        <p:txBody>
          <a:bodyPr/>
          <a:lstStyle/>
          <a:p>
            <a:fld id="{E2560190-99FD-3E4E-9C0A-B66C46E32549}" type="slidenum">
              <a:rPr lang="en-US" smtClean="0"/>
              <a:t>25</a:t>
            </a:fld>
            <a:endParaRPr lang="en-US"/>
          </a:p>
        </p:txBody>
      </p:sp>
    </p:spTree>
    <p:extLst>
      <p:ext uri="{BB962C8B-B14F-4D97-AF65-F5344CB8AC3E}">
        <p14:creationId xmlns:p14="http://schemas.microsoft.com/office/powerpoint/2010/main" val="623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10"/>
          </p:nvPr>
        </p:nvSpPr>
        <p:spPr/>
        <p:txBody>
          <a:bodyPr/>
          <a:lstStyle/>
          <a:p>
            <a:fld id="{E2560190-99FD-3E4E-9C0A-B66C46E32549}" type="slidenum">
              <a:rPr lang="en-US" smtClean="0"/>
              <a:t>26</a:t>
            </a:fld>
            <a:endParaRPr lang="en-US"/>
          </a:p>
        </p:txBody>
      </p:sp>
    </p:spTree>
    <p:extLst>
      <p:ext uri="{BB962C8B-B14F-4D97-AF65-F5344CB8AC3E}">
        <p14:creationId xmlns:p14="http://schemas.microsoft.com/office/powerpoint/2010/main" val="4671628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10"/>
          </p:nvPr>
        </p:nvSpPr>
        <p:spPr/>
        <p:txBody>
          <a:bodyPr/>
          <a:lstStyle/>
          <a:p>
            <a:fld id="{E2560190-99FD-3E4E-9C0A-B66C46E32549}" type="slidenum">
              <a:rPr lang="en-US" smtClean="0"/>
              <a:t>27</a:t>
            </a:fld>
            <a:endParaRPr lang="en-US"/>
          </a:p>
        </p:txBody>
      </p:sp>
    </p:spTree>
    <p:extLst>
      <p:ext uri="{BB962C8B-B14F-4D97-AF65-F5344CB8AC3E}">
        <p14:creationId xmlns:p14="http://schemas.microsoft.com/office/powerpoint/2010/main" val="4446456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10"/>
          </p:nvPr>
        </p:nvSpPr>
        <p:spPr/>
        <p:txBody>
          <a:bodyPr/>
          <a:lstStyle/>
          <a:p>
            <a:fld id="{E2560190-99FD-3E4E-9C0A-B66C46E32549}" type="slidenum">
              <a:rPr lang="en-US" smtClean="0"/>
              <a:t>28</a:t>
            </a:fld>
            <a:endParaRPr lang="en-US"/>
          </a:p>
        </p:txBody>
      </p:sp>
    </p:spTree>
    <p:extLst>
      <p:ext uri="{BB962C8B-B14F-4D97-AF65-F5344CB8AC3E}">
        <p14:creationId xmlns:p14="http://schemas.microsoft.com/office/powerpoint/2010/main" val="24819785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10"/>
          </p:nvPr>
        </p:nvSpPr>
        <p:spPr/>
        <p:txBody>
          <a:bodyPr/>
          <a:lstStyle/>
          <a:p>
            <a:fld id="{E2560190-99FD-3E4E-9C0A-B66C46E32549}" type="slidenum">
              <a:rPr lang="en-US" smtClean="0"/>
              <a:t>29</a:t>
            </a:fld>
            <a:endParaRPr lang="en-US"/>
          </a:p>
        </p:txBody>
      </p:sp>
    </p:spTree>
    <p:extLst>
      <p:ext uri="{BB962C8B-B14F-4D97-AF65-F5344CB8AC3E}">
        <p14:creationId xmlns:p14="http://schemas.microsoft.com/office/powerpoint/2010/main" val="41286225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10"/>
          </p:nvPr>
        </p:nvSpPr>
        <p:spPr/>
        <p:txBody>
          <a:bodyPr/>
          <a:lstStyle/>
          <a:p>
            <a:fld id="{E2560190-99FD-3E4E-9C0A-B66C46E32549}" type="slidenum">
              <a:rPr lang="en-US" smtClean="0"/>
              <a:t>30</a:t>
            </a:fld>
            <a:endParaRPr lang="en-US"/>
          </a:p>
        </p:txBody>
      </p:sp>
    </p:spTree>
    <p:extLst>
      <p:ext uri="{BB962C8B-B14F-4D97-AF65-F5344CB8AC3E}">
        <p14:creationId xmlns:p14="http://schemas.microsoft.com/office/powerpoint/2010/main" val="559943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560190-99FD-3E4E-9C0A-B66C46E32549}" type="slidenum">
              <a:rPr lang="en-US" smtClean="0"/>
              <a:t>4</a:t>
            </a:fld>
            <a:endParaRPr lang="en-US"/>
          </a:p>
        </p:txBody>
      </p:sp>
    </p:spTree>
    <p:extLst>
      <p:ext uri="{BB962C8B-B14F-4D97-AF65-F5344CB8AC3E}">
        <p14:creationId xmlns:p14="http://schemas.microsoft.com/office/powerpoint/2010/main" val="2711704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PRINT as A3</a:t>
            </a:r>
            <a:r>
              <a:rPr lang="en-US" baseline="0" dirty="0"/>
              <a:t> stapled</a:t>
            </a:r>
            <a:endParaRPr lang="en-US" dirty="0"/>
          </a:p>
        </p:txBody>
      </p:sp>
      <p:sp>
        <p:nvSpPr>
          <p:cNvPr id="4" name="Slide Number Placeholder 3"/>
          <p:cNvSpPr>
            <a:spLocks noGrp="1"/>
          </p:cNvSpPr>
          <p:nvPr>
            <p:ph type="sldNum" sz="quarter" idx="10"/>
          </p:nvPr>
        </p:nvSpPr>
        <p:spPr/>
        <p:txBody>
          <a:bodyPr/>
          <a:lstStyle/>
          <a:p>
            <a:fld id="{E2560190-99FD-3E4E-9C0A-B66C46E32549}" type="slidenum">
              <a:rPr lang="en-US" smtClean="0"/>
              <a:t>30</a:t>
            </a:fld>
            <a:endParaRPr lang="en-US"/>
          </a:p>
        </p:txBody>
      </p:sp>
    </p:spTree>
    <p:extLst>
      <p:ext uri="{BB962C8B-B14F-4D97-AF65-F5344CB8AC3E}">
        <p14:creationId xmlns:p14="http://schemas.microsoft.com/office/powerpoint/2010/main" val="37396756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types</a:t>
            </a:r>
            <a:r>
              <a:rPr lang="en-US" baseline="0" dirty="0"/>
              <a:t> of data techniques</a:t>
            </a:r>
            <a:r>
              <a:rPr lang="en-US" dirty="0"/>
              <a:t> methods</a:t>
            </a:r>
          </a:p>
          <a:p>
            <a:r>
              <a:rPr lang="en-US" dirty="0">
                <a:solidFill>
                  <a:srgbClr val="FF0000"/>
                </a:solidFill>
              </a:rPr>
              <a:t>http://www.rgs.org/OurWork/Schools/Fieldwork+and+local+learning/Fieldwork+techniques/Fieldwork+techniques.htm</a:t>
            </a:r>
          </a:p>
        </p:txBody>
      </p:sp>
      <p:sp>
        <p:nvSpPr>
          <p:cNvPr id="4" name="Slide Number Placeholder 3"/>
          <p:cNvSpPr>
            <a:spLocks noGrp="1"/>
          </p:cNvSpPr>
          <p:nvPr>
            <p:ph type="sldNum" sz="quarter" idx="10"/>
          </p:nvPr>
        </p:nvSpPr>
        <p:spPr/>
        <p:txBody>
          <a:bodyPr/>
          <a:lstStyle/>
          <a:p>
            <a:fld id="{E2560190-99FD-3E4E-9C0A-B66C46E32549}" type="slidenum">
              <a:rPr lang="en-US" smtClean="0"/>
              <a:t>31</a:t>
            </a:fld>
            <a:endParaRPr lang="en-US"/>
          </a:p>
        </p:txBody>
      </p:sp>
    </p:spTree>
    <p:extLst>
      <p:ext uri="{BB962C8B-B14F-4D97-AF65-F5344CB8AC3E}">
        <p14:creationId xmlns:p14="http://schemas.microsoft.com/office/powerpoint/2010/main" val="10507670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two slides both have  a range of different data and how it can be presented. </a:t>
            </a:r>
            <a:endParaRPr lang="en-US" dirty="0"/>
          </a:p>
        </p:txBody>
      </p:sp>
      <p:sp>
        <p:nvSpPr>
          <p:cNvPr id="4" name="Slide Number Placeholder 3"/>
          <p:cNvSpPr>
            <a:spLocks noGrp="1"/>
          </p:cNvSpPr>
          <p:nvPr>
            <p:ph type="sldNum" sz="quarter" idx="10"/>
          </p:nvPr>
        </p:nvSpPr>
        <p:spPr/>
        <p:txBody>
          <a:bodyPr/>
          <a:lstStyle/>
          <a:p>
            <a:fld id="{E2560190-99FD-3E4E-9C0A-B66C46E32549}" type="slidenum">
              <a:rPr lang="en-US" smtClean="0"/>
              <a:t>32</a:t>
            </a:fld>
            <a:endParaRPr lang="en-US"/>
          </a:p>
        </p:txBody>
      </p:sp>
    </p:spTree>
    <p:extLst>
      <p:ext uri="{BB962C8B-B14F-4D97-AF65-F5344CB8AC3E}">
        <p14:creationId xmlns:p14="http://schemas.microsoft.com/office/powerpoint/2010/main" val="20487088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10"/>
          </p:nvPr>
        </p:nvSpPr>
        <p:spPr/>
        <p:txBody>
          <a:bodyPr/>
          <a:lstStyle/>
          <a:p>
            <a:fld id="{E2560190-99FD-3E4E-9C0A-B66C46E32549}" type="slidenum">
              <a:rPr lang="en-US" smtClean="0"/>
              <a:t>33</a:t>
            </a:fld>
            <a:endParaRPr lang="en-US"/>
          </a:p>
        </p:txBody>
      </p:sp>
    </p:spTree>
    <p:extLst>
      <p:ext uri="{BB962C8B-B14F-4D97-AF65-F5344CB8AC3E}">
        <p14:creationId xmlns:p14="http://schemas.microsoft.com/office/powerpoint/2010/main" val="311100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560190-99FD-3E4E-9C0A-B66C46E32549}" type="slidenum">
              <a:rPr lang="en-US" smtClean="0"/>
              <a:t>5</a:t>
            </a:fld>
            <a:endParaRPr lang="en-US"/>
          </a:p>
        </p:txBody>
      </p:sp>
    </p:spTree>
    <p:extLst>
      <p:ext uri="{BB962C8B-B14F-4D97-AF65-F5344CB8AC3E}">
        <p14:creationId xmlns:p14="http://schemas.microsoft.com/office/powerpoint/2010/main" val="2998675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560190-99FD-3E4E-9C0A-B66C46E32549}" type="slidenum">
              <a:rPr lang="en-US" smtClean="0"/>
              <a:t>6</a:t>
            </a:fld>
            <a:endParaRPr lang="en-US" dirty="0"/>
          </a:p>
        </p:txBody>
      </p:sp>
    </p:spTree>
    <p:extLst>
      <p:ext uri="{BB962C8B-B14F-4D97-AF65-F5344CB8AC3E}">
        <p14:creationId xmlns:p14="http://schemas.microsoft.com/office/powerpoint/2010/main" val="1565134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10"/>
          </p:nvPr>
        </p:nvSpPr>
        <p:spPr/>
        <p:txBody>
          <a:bodyPr/>
          <a:lstStyle/>
          <a:p>
            <a:fld id="{E2560190-99FD-3E4E-9C0A-B66C46E32549}" type="slidenum">
              <a:rPr lang="en-US" smtClean="0"/>
              <a:t>7</a:t>
            </a:fld>
            <a:endParaRPr lang="en-US"/>
          </a:p>
        </p:txBody>
      </p:sp>
    </p:spTree>
    <p:extLst>
      <p:ext uri="{BB962C8B-B14F-4D97-AF65-F5344CB8AC3E}">
        <p14:creationId xmlns:p14="http://schemas.microsoft.com/office/powerpoint/2010/main" val="4116398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10"/>
          </p:nvPr>
        </p:nvSpPr>
        <p:spPr/>
        <p:txBody>
          <a:bodyPr/>
          <a:lstStyle/>
          <a:p>
            <a:fld id="{E2560190-99FD-3E4E-9C0A-B66C46E32549}" type="slidenum">
              <a:rPr lang="en-US" smtClean="0"/>
              <a:t>8</a:t>
            </a:fld>
            <a:endParaRPr lang="en-US"/>
          </a:p>
        </p:txBody>
      </p:sp>
    </p:spTree>
    <p:extLst>
      <p:ext uri="{BB962C8B-B14F-4D97-AF65-F5344CB8AC3E}">
        <p14:creationId xmlns:p14="http://schemas.microsoft.com/office/powerpoint/2010/main" val="1731542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10"/>
          </p:nvPr>
        </p:nvSpPr>
        <p:spPr/>
        <p:txBody>
          <a:bodyPr/>
          <a:lstStyle/>
          <a:p>
            <a:fld id="{E2560190-99FD-3E4E-9C0A-B66C46E32549}" type="slidenum">
              <a:rPr lang="en-US" smtClean="0"/>
              <a:t>9</a:t>
            </a:fld>
            <a:endParaRPr lang="en-US"/>
          </a:p>
        </p:txBody>
      </p:sp>
    </p:spTree>
    <p:extLst>
      <p:ext uri="{BB962C8B-B14F-4D97-AF65-F5344CB8AC3E}">
        <p14:creationId xmlns:p14="http://schemas.microsoft.com/office/powerpoint/2010/main" val="2994721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a:t>
            </a:r>
          </a:p>
        </p:txBody>
      </p:sp>
      <p:sp>
        <p:nvSpPr>
          <p:cNvPr id="4" name="Slide Number Placeholder 3"/>
          <p:cNvSpPr>
            <a:spLocks noGrp="1"/>
          </p:cNvSpPr>
          <p:nvPr>
            <p:ph type="sldNum" sz="quarter" idx="10"/>
          </p:nvPr>
        </p:nvSpPr>
        <p:spPr/>
        <p:txBody>
          <a:bodyPr/>
          <a:lstStyle/>
          <a:p>
            <a:fld id="{E2560190-99FD-3E4E-9C0A-B66C46E32549}" type="slidenum">
              <a:rPr lang="en-US" smtClean="0"/>
              <a:t>10</a:t>
            </a:fld>
            <a:endParaRPr lang="en-US"/>
          </a:p>
        </p:txBody>
      </p:sp>
    </p:spTree>
    <p:extLst>
      <p:ext uri="{BB962C8B-B14F-4D97-AF65-F5344CB8AC3E}">
        <p14:creationId xmlns:p14="http://schemas.microsoft.com/office/powerpoint/2010/main" val="2762118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286818-9DE5-4A5F-9484-370F1858F068}" type="datetime1">
              <a:rPr lang="en-GB" smtClean="0"/>
              <a:t>31/01/2022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32E450-7F35-46DE-B035-98CAF69D4EF5}" type="slidenum">
              <a:rPr lang="en-GB" smtClean="0"/>
              <a:t>‹#›</a:t>
            </a:fld>
            <a:endParaRPr lang="en-GB"/>
          </a:p>
        </p:txBody>
      </p:sp>
    </p:spTree>
    <p:extLst>
      <p:ext uri="{BB962C8B-B14F-4D97-AF65-F5344CB8AC3E}">
        <p14:creationId xmlns:p14="http://schemas.microsoft.com/office/powerpoint/2010/main" val="2121832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6DC400-7958-4056-A036-10C26297CB87}" type="datetime1">
              <a:rPr lang="en-GB" smtClean="0"/>
              <a:t>31/01/2022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32E450-7F35-46DE-B035-98CAF69D4EF5}" type="slidenum">
              <a:rPr lang="en-GB" smtClean="0"/>
              <a:t>‹#›</a:t>
            </a:fld>
            <a:endParaRPr lang="en-GB"/>
          </a:p>
        </p:txBody>
      </p:sp>
    </p:spTree>
    <p:extLst>
      <p:ext uri="{BB962C8B-B14F-4D97-AF65-F5344CB8AC3E}">
        <p14:creationId xmlns:p14="http://schemas.microsoft.com/office/powerpoint/2010/main" val="1540929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AF307C-D517-4499-82D9-CB3686BD7283}" type="datetime1">
              <a:rPr lang="en-GB" smtClean="0"/>
              <a:t>31/01/2022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32E450-7F35-46DE-B035-98CAF69D4EF5}" type="slidenum">
              <a:rPr lang="en-GB" smtClean="0"/>
              <a:t>‹#›</a:t>
            </a:fld>
            <a:endParaRPr lang="en-GB"/>
          </a:p>
        </p:txBody>
      </p:sp>
    </p:spTree>
    <p:extLst>
      <p:ext uri="{BB962C8B-B14F-4D97-AF65-F5344CB8AC3E}">
        <p14:creationId xmlns:p14="http://schemas.microsoft.com/office/powerpoint/2010/main" val="994923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E8EC7F-A872-4632-AD68-FC9BCCC8FA5A}" type="datetime1">
              <a:rPr lang="en-GB" smtClean="0"/>
              <a:t>31/01/2022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32E450-7F35-46DE-B035-98CAF69D4EF5}" type="slidenum">
              <a:rPr lang="en-GB" smtClean="0"/>
              <a:t>‹#›</a:t>
            </a:fld>
            <a:endParaRPr lang="en-GB"/>
          </a:p>
        </p:txBody>
      </p:sp>
    </p:spTree>
    <p:extLst>
      <p:ext uri="{BB962C8B-B14F-4D97-AF65-F5344CB8AC3E}">
        <p14:creationId xmlns:p14="http://schemas.microsoft.com/office/powerpoint/2010/main" val="3077231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55B86E-A351-4EA3-B0F3-6E4C6E9B2507}" type="datetime1">
              <a:rPr lang="en-GB" smtClean="0"/>
              <a:t>31/01/2022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32E450-7F35-46DE-B035-98CAF69D4EF5}" type="slidenum">
              <a:rPr lang="en-GB" smtClean="0"/>
              <a:t>‹#›</a:t>
            </a:fld>
            <a:endParaRPr lang="en-GB"/>
          </a:p>
        </p:txBody>
      </p:sp>
    </p:spTree>
    <p:extLst>
      <p:ext uri="{BB962C8B-B14F-4D97-AF65-F5344CB8AC3E}">
        <p14:creationId xmlns:p14="http://schemas.microsoft.com/office/powerpoint/2010/main" val="2969782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0F0A2B-6BF4-4A2B-967C-0EC6EFF00C0E}" type="datetime1">
              <a:rPr lang="en-GB" smtClean="0"/>
              <a:t>31/01/2022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32E450-7F35-46DE-B035-98CAF69D4EF5}" type="slidenum">
              <a:rPr lang="en-GB" smtClean="0"/>
              <a:t>‹#›</a:t>
            </a:fld>
            <a:endParaRPr lang="en-GB"/>
          </a:p>
        </p:txBody>
      </p:sp>
    </p:spTree>
    <p:extLst>
      <p:ext uri="{BB962C8B-B14F-4D97-AF65-F5344CB8AC3E}">
        <p14:creationId xmlns:p14="http://schemas.microsoft.com/office/powerpoint/2010/main" val="1297248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63E58D-BCB6-4003-8A96-0A96638942DA}" type="datetime1">
              <a:rPr lang="en-GB" smtClean="0"/>
              <a:t>31/01/2022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232E450-7F35-46DE-B035-98CAF69D4EF5}" type="slidenum">
              <a:rPr lang="en-GB" smtClean="0"/>
              <a:t>‹#›</a:t>
            </a:fld>
            <a:endParaRPr lang="en-GB"/>
          </a:p>
        </p:txBody>
      </p:sp>
    </p:spTree>
    <p:extLst>
      <p:ext uri="{BB962C8B-B14F-4D97-AF65-F5344CB8AC3E}">
        <p14:creationId xmlns:p14="http://schemas.microsoft.com/office/powerpoint/2010/main" val="2389663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07E127B-28C1-4350-B5B0-4D615CC6E228}" type="datetime1">
              <a:rPr lang="en-GB" smtClean="0"/>
              <a:t>31/01/2022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232E450-7F35-46DE-B035-98CAF69D4EF5}" type="slidenum">
              <a:rPr lang="en-GB" smtClean="0"/>
              <a:t>‹#›</a:t>
            </a:fld>
            <a:endParaRPr lang="en-GB"/>
          </a:p>
        </p:txBody>
      </p:sp>
    </p:spTree>
    <p:extLst>
      <p:ext uri="{BB962C8B-B14F-4D97-AF65-F5344CB8AC3E}">
        <p14:creationId xmlns:p14="http://schemas.microsoft.com/office/powerpoint/2010/main" val="2319425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13E5EA-A533-4E11-A1A6-E10831226FE4}" type="datetime1">
              <a:rPr lang="en-GB" smtClean="0"/>
              <a:t>31/01/2022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232E450-7F35-46DE-B035-98CAF69D4EF5}" type="slidenum">
              <a:rPr lang="en-GB" smtClean="0"/>
              <a:t>‹#›</a:t>
            </a:fld>
            <a:endParaRPr lang="en-GB"/>
          </a:p>
        </p:txBody>
      </p:sp>
    </p:spTree>
    <p:extLst>
      <p:ext uri="{BB962C8B-B14F-4D97-AF65-F5344CB8AC3E}">
        <p14:creationId xmlns:p14="http://schemas.microsoft.com/office/powerpoint/2010/main" val="1575883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71FBB4-EAF6-4F56-944A-CA1D0203B8FE}" type="datetime1">
              <a:rPr lang="en-GB" smtClean="0"/>
              <a:t>31/01/2022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32E450-7F35-46DE-B035-98CAF69D4EF5}" type="slidenum">
              <a:rPr lang="en-GB" smtClean="0"/>
              <a:t>‹#›</a:t>
            </a:fld>
            <a:endParaRPr lang="en-GB"/>
          </a:p>
        </p:txBody>
      </p:sp>
    </p:spTree>
    <p:extLst>
      <p:ext uri="{BB962C8B-B14F-4D97-AF65-F5344CB8AC3E}">
        <p14:creationId xmlns:p14="http://schemas.microsoft.com/office/powerpoint/2010/main" val="1699825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EE2BCB-651D-480C-AA05-AD1C6B4706F5}" type="datetime1">
              <a:rPr lang="en-GB" smtClean="0"/>
              <a:t>31/01/2022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32E450-7F35-46DE-B035-98CAF69D4EF5}" type="slidenum">
              <a:rPr lang="en-GB" smtClean="0"/>
              <a:t>‹#›</a:t>
            </a:fld>
            <a:endParaRPr lang="en-GB"/>
          </a:p>
        </p:txBody>
      </p:sp>
    </p:spTree>
    <p:extLst>
      <p:ext uri="{BB962C8B-B14F-4D97-AF65-F5344CB8AC3E}">
        <p14:creationId xmlns:p14="http://schemas.microsoft.com/office/powerpoint/2010/main" val="4111358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A4FE45-9252-498E-AF19-EB218F737D09}" type="datetime1">
              <a:rPr lang="en-GB" smtClean="0"/>
              <a:t>31/01/2022</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32E450-7F35-46DE-B035-98CAF69D4EF5}" type="slidenum">
              <a:rPr lang="en-GB" smtClean="0"/>
              <a:t>‹#›</a:t>
            </a:fld>
            <a:endParaRPr lang="en-GB"/>
          </a:p>
        </p:txBody>
      </p:sp>
    </p:spTree>
    <p:extLst>
      <p:ext uri="{BB962C8B-B14F-4D97-AF65-F5344CB8AC3E}">
        <p14:creationId xmlns:p14="http://schemas.microsoft.com/office/powerpoint/2010/main" val="3911909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gi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56.jpeg"/><Relationship Id="rId5" Type="http://schemas.openxmlformats.org/officeDocument/2006/relationships/image" Target="../media/image50.gif"/><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72.jpe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3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gif"/><Relationship Id="rId9" Type="http://schemas.openxmlformats.org/officeDocument/2006/relationships/image" Target="../media/image89.gi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30001104"/>
              </p:ext>
            </p:extLst>
          </p:nvPr>
        </p:nvGraphicFramePr>
        <p:xfrm>
          <a:off x="10478" y="3531135"/>
          <a:ext cx="9129640" cy="3326865"/>
        </p:xfrm>
        <a:graphic>
          <a:graphicData uri="http://schemas.openxmlformats.org/drawingml/2006/table">
            <a:tbl>
              <a:tblPr firstRow="1" bandRow="1">
                <a:tableStyleId>{5C22544A-7EE6-4342-B048-85BDC9FD1C3A}</a:tableStyleId>
              </a:tblPr>
              <a:tblGrid>
                <a:gridCol w="4564820">
                  <a:extLst>
                    <a:ext uri="{9D8B030D-6E8A-4147-A177-3AD203B41FA5}">
                      <a16:colId xmlns:a16="http://schemas.microsoft.com/office/drawing/2014/main" val="185580717"/>
                    </a:ext>
                  </a:extLst>
                </a:gridCol>
                <a:gridCol w="4564820">
                  <a:extLst>
                    <a:ext uri="{9D8B030D-6E8A-4147-A177-3AD203B41FA5}">
                      <a16:colId xmlns:a16="http://schemas.microsoft.com/office/drawing/2014/main" val="2501820468"/>
                    </a:ext>
                  </a:extLst>
                </a:gridCol>
              </a:tblGrid>
              <a:tr h="1812586">
                <a:tc>
                  <a:txBody>
                    <a:bodyPr/>
                    <a:lstStyle/>
                    <a:p>
                      <a:pPr algn="l"/>
                      <a:endParaRPr lang="en-GB" sz="900" b="0" kern="1200" dirty="0">
                        <a:solidFill>
                          <a:schemeClr val="tx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GB" sz="900" b="0" kern="1200" dirty="0">
                        <a:solidFill>
                          <a:schemeClr val="tx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9903566"/>
                  </a:ext>
                </a:extLst>
              </a:tr>
              <a:tr h="1514279">
                <a:tc>
                  <a:txBody>
                    <a:bodyPr/>
                    <a:lstStyle/>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800" b="0" i="0" kern="1200" baseline="0" dirty="0">
                        <a:solidFill>
                          <a:schemeClr val="tx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800" b="0" i="0" kern="1200" dirty="0">
                        <a:solidFill>
                          <a:schemeClr val="tx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9764392"/>
                  </a:ext>
                </a:extLst>
              </a:tr>
            </a:tbl>
          </a:graphicData>
        </a:graphic>
      </p:graphicFrame>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4584" y="3635966"/>
            <a:ext cx="1714199" cy="1642748"/>
          </a:xfrm>
          <a:prstGeom prst="rect">
            <a:avLst/>
          </a:prstGeom>
          <a:noFill/>
        </p:spPr>
      </p:pic>
      <p:pic>
        <p:nvPicPr>
          <p:cNvPr id="12" name="Picture 11" descr="Description: Plates0001"/>
          <p:cNvPicPr/>
          <p:nvPr/>
        </p:nvPicPr>
        <p:blipFill>
          <a:blip r:embed="rId4" cstate="print">
            <a:extLst>
              <a:ext uri="{28A0092B-C50C-407E-A947-70E740481C1C}">
                <a14:useLocalDpi xmlns:a14="http://schemas.microsoft.com/office/drawing/2010/main" val="0"/>
              </a:ext>
            </a:extLst>
          </a:blip>
          <a:srcRect t="74052" r="1973" b="13506"/>
          <a:stretch>
            <a:fillRect/>
          </a:stretch>
        </p:blipFill>
        <p:spPr bwMode="auto">
          <a:xfrm>
            <a:off x="7363171" y="5416903"/>
            <a:ext cx="1755915" cy="1407415"/>
          </a:xfrm>
          <a:prstGeom prst="rect">
            <a:avLst/>
          </a:prstGeom>
          <a:noFill/>
          <a:ln>
            <a:noFill/>
          </a:ln>
        </p:spPr>
      </p:pic>
      <p:sp>
        <p:nvSpPr>
          <p:cNvPr id="11" name="Rectangle 10"/>
          <p:cNvSpPr/>
          <p:nvPr/>
        </p:nvSpPr>
        <p:spPr>
          <a:xfrm rot="16200000">
            <a:off x="4443554" y="-4427329"/>
            <a:ext cx="264657" cy="9144000"/>
          </a:xfrm>
          <a:prstGeom prst="rect">
            <a:avLst/>
          </a:prstGeom>
          <a:solidFill>
            <a:srgbClr val="101A42"/>
          </a:solidFill>
          <a:ln w="254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p:cNvSpPr/>
          <p:nvPr/>
        </p:nvSpPr>
        <p:spPr>
          <a:xfrm>
            <a:off x="10063" y="3756646"/>
            <a:ext cx="2846154" cy="1477328"/>
          </a:xfrm>
          <a:prstGeom prst="rect">
            <a:avLst/>
          </a:prstGeom>
        </p:spPr>
        <p:txBody>
          <a:bodyPr wrap="square">
            <a:spAutoFit/>
          </a:bodyPr>
          <a:lstStyle/>
          <a:p>
            <a:pPr>
              <a:spcAft>
                <a:spcPts val="0"/>
              </a:spcAft>
            </a:pPr>
            <a:r>
              <a:rPr lang="en-GB" sz="900" i="1" dirty="0">
                <a:latin typeface="Calibri" panose="020F0502020204030204" pitchFamily="34" charset="0"/>
                <a:ea typeface="Times New Roman" panose="02020603050405020304" pitchFamily="18" charset="0"/>
                <a:cs typeface="Times New Roman" panose="02020603050405020304" pitchFamily="18" charset="0"/>
              </a:rPr>
              <a:t>2 plates move away from each other due to convection currents/slab pull, leaving a gap between the two plates. Magma rises up from the mantle to fill the gap, constructing NEW CRUST (new land). This usually happens under the oceans. The new creation of land is called SEA-FLOOR SPREADING.</a:t>
            </a:r>
            <a:endParaRPr lang="en-GB" sz="900" dirty="0">
              <a:latin typeface="Arial" panose="020B0604020202020204" pitchFamily="34" charset="0"/>
              <a:ea typeface="Times New Roman" panose="02020603050405020304" pitchFamily="18" charset="0"/>
              <a:cs typeface="Times New Roman" panose="02020603050405020304" pitchFamily="18" charset="0"/>
            </a:endParaRPr>
          </a:p>
          <a:p>
            <a:pPr marL="171450" indent="-171450">
              <a:spcAft>
                <a:spcPts val="0"/>
              </a:spcAft>
              <a:buFont typeface="Arial" panose="020B0604020202020204" pitchFamily="34" charset="0"/>
              <a:buChar char="•"/>
            </a:pPr>
            <a:r>
              <a:rPr lang="en-GB" sz="900" b="1" i="1" dirty="0">
                <a:latin typeface="Calibri" panose="020F0502020204030204" pitchFamily="34" charset="0"/>
                <a:ea typeface="Times New Roman" panose="02020603050405020304" pitchFamily="18" charset="0"/>
                <a:cs typeface="Times New Roman" panose="02020603050405020304" pitchFamily="18" charset="0"/>
              </a:rPr>
              <a:t>Volcanoes</a:t>
            </a:r>
            <a:r>
              <a:rPr lang="en-GB" sz="900" i="1" dirty="0">
                <a:latin typeface="Calibri" panose="020F0502020204030204" pitchFamily="34" charset="0"/>
                <a:ea typeface="Times New Roman" panose="02020603050405020304" pitchFamily="18" charset="0"/>
                <a:cs typeface="Times New Roman" panose="02020603050405020304" pitchFamily="18" charset="0"/>
              </a:rPr>
              <a:t> – there is no build-up of pressure = gentle eruptions</a:t>
            </a:r>
            <a:endParaRPr lang="en-GB" sz="900" dirty="0">
              <a:latin typeface="Arial" panose="020B0604020202020204" pitchFamily="34" charset="0"/>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GB" sz="900" b="1" i="1" dirty="0">
                <a:latin typeface="Calibri" panose="020F0502020204030204" pitchFamily="34" charset="0"/>
                <a:ea typeface="Times New Roman" panose="02020603050405020304" pitchFamily="18" charset="0"/>
                <a:cs typeface="Times New Roman" panose="02020603050405020304" pitchFamily="18" charset="0"/>
              </a:rPr>
              <a:t>Earthquakes</a:t>
            </a:r>
            <a:r>
              <a:rPr lang="en-GB" sz="900" i="1" dirty="0">
                <a:latin typeface="Calibri" panose="020F0502020204030204" pitchFamily="34" charset="0"/>
                <a:ea typeface="Times New Roman" panose="02020603050405020304" pitchFamily="18" charset="0"/>
                <a:cs typeface="Times New Roman" panose="02020603050405020304" pitchFamily="18" charset="0"/>
              </a:rPr>
              <a:t> – there is no build-up of pressure = gentle earthquakes</a:t>
            </a:r>
            <a:endParaRPr lang="en-GB" sz="900" dirty="0"/>
          </a:p>
        </p:txBody>
      </p:sp>
      <p:sp>
        <p:nvSpPr>
          <p:cNvPr id="14" name="Rectangle 13"/>
          <p:cNvSpPr/>
          <p:nvPr/>
        </p:nvSpPr>
        <p:spPr>
          <a:xfrm>
            <a:off x="4585616" y="3706862"/>
            <a:ext cx="2868313" cy="1569660"/>
          </a:xfrm>
          <a:prstGeom prst="rect">
            <a:avLst/>
          </a:prstGeom>
        </p:spPr>
        <p:txBody>
          <a:bodyPr wrap="square">
            <a:spAutoFit/>
          </a:bodyPr>
          <a:lstStyle/>
          <a:p>
            <a:pPr>
              <a:spcAft>
                <a:spcPts val="0"/>
              </a:spcAft>
            </a:pPr>
            <a:r>
              <a:rPr lang="en-GB" sz="900" i="1" dirty="0">
                <a:latin typeface="Calibri" panose="020F0502020204030204" pitchFamily="34" charset="0"/>
                <a:ea typeface="Times New Roman" panose="02020603050405020304" pitchFamily="18" charset="0"/>
                <a:cs typeface="Times New Roman" panose="02020603050405020304" pitchFamily="18" charset="0"/>
              </a:rPr>
              <a:t>2 different types of plate to move towards each other due to convection currents/slab pull. The denser oceanic plate is pushed beneath the lighter continental plate. This process is called SUBDUCTION and occurs at a subduction zone.</a:t>
            </a:r>
            <a:endParaRPr lang="en-GB" sz="900" dirty="0">
              <a:latin typeface="Arial" panose="020B0604020202020204" pitchFamily="34" charset="0"/>
              <a:ea typeface="Times New Roman" panose="02020603050405020304" pitchFamily="18" charset="0"/>
              <a:cs typeface="Times New Roman" panose="02020603050405020304" pitchFamily="18" charset="0"/>
            </a:endParaRPr>
          </a:p>
          <a:p>
            <a:pPr marL="180975" indent="-180975">
              <a:spcAft>
                <a:spcPts val="0"/>
              </a:spcAft>
              <a:buFont typeface="Arial" panose="020B0604020202020204" pitchFamily="34" charset="0"/>
              <a:buChar char="•"/>
              <a:tabLst>
                <a:tab pos="90488" algn="l"/>
              </a:tabLst>
            </a:pPr>
            <a:r>
              <a:rPr lang="en-GB" sz="850" b="1" i="1" dirty="0">
                <a:latin typeface="Calibri" panose="020F0502020204030204" pitchFamily="34" charset="0"/>
                <a:ea typeface="Times New Roman" panose="02020603050405020304" pitchFamily="18" charset="0"/>
                <a:cs typeface="Times New Roman" panose="02020603050405020304" pitchFamily="18" charset="0"/>
              </a:rPr>
              <a:t>Volcanoes</a:t>
            </a:r>
            <a:r>
              <a:rPr lang="en-GB" sz="850" i="1" dirty="0">
                <a:latin typeface="Calibri" panose="020F0502020204030204" pitchFamily="34" charset="0"/>
                <a:ea typeface="Times New Roman" panose="02020603050405020304" pitchFamily="18" charset="0"/>
                <a:cs typeface="Times New Roman" panose="02020603050405020304" pitchFamily="18" charset="0"/>
              </a:rPr>
              <a:t> – as the oceanic plate sinks into the mantle, it melts = magma. This rises up through the continental crust until it reaches the surface.</a:t>
            </a:r>
            <a:endParaRPr lang="en-GB" sz="850" dirty="0">
              <a:latin typeface="Arial" panose="020B0604020202020204" pitchFamily="34" charset="0"/>
              <a:ea typeface="Times New Roman" panose="02020603050405020304" pitchFamily="18" charset="0"/>
              <a:cs typeface="Times New Roman" panose="02020603050405020304" pitchFamily="18" charset="0"/>
            </a:endParaRPr>
          </a:p>
          <a:p>
            <a:pPr marL="180975" indent="-180975">
              <a:spcAft>
                <a:spcPts val="0"/>
              </a:spcAft>
              <a:buFont typeface="Arial" panose="020B0604020202020204" pitchFamily="34" charset="0"/>
              <a:buChar char="•"/>
              <a:tabLst>
                <a:tab pos="90488" algn="l"/>
              </a:tabLst>
            </a:pPr>
            <a:r>
              <a:rPr lang="en-GB" sz="850" i="1" dirty="0">
                <a:latin typeface="Calibri" panose="020F0502020204030204" pitchFamily="34" charset="0"/>
                <a:ea typeface="Times New Roman" panose="02020603050405020304" pitchFamily="18" charset="0"/>
                <a:cs typeface="Times New Roman" panose="02020603050405020304" pitchFamily="18" charset="0"/>
              </a:rPr>
              <a:t> </a:t>
            </a:r>
            <a:r>
              <a:rPr lang="en-GB" sz="850" b="1" i="1" dirty="0">
                <a:latin typeface="Calibri" panose="020F0502020204030204" pitchFamily="34" charset="0"/>
                <a:ea typeface="Times New Roman" panose="02020603050405020304" pitchFamily="18" charset="0"/>
                <a:cs typeface="Times New Roman" panose="02020603050405020304" pitchFamily="18" charset="0"/>
              </a:rPr>
              <a:t>Earthquakes</a:t>
            </a:r>
            <a:r>
              <a:rPr lang="en-GB" sz="850" i="1" dirty="0">
                <a:latin typeface="Calibri" panose="020F0502020204030204" pitchFamily="34" charset="0"/>
                <a:ea typeface="Times New Roman" panose="02020603050405020304" pitchFamily="18" charset="0"/>
                <a:cs typeface="Times New Roman" panose="02020603050405020304" pitchFamily="18" charset="0"/>
              </a:rPr>
              <a:t> – as the oceanic plate sinks beneath the continental plate, it causes friction and pressure to build up. This pressure is suddenly released = earthquakes.</a:t>
            </a:r>
            <a:endParaRPr lang="en-GB" sz="850" dirty="0"/>
          </a:p>
        </p:txBody>
      </p:sp>
      <p:sp>
        <p:nvSpPr>
          <p:cNvPr id="15" name="Rectangle 14"/>
          <p:cNvSpPr/>
          <p:nvPr/>
        </p:nvSpPr>
        <p:spPr>
          <a:xfrm>
            <a:off x="-10078" y="5537107"/>
            <a:ext cx="2857801" cy="1338828"/>
          </a:xfrm>
          <a:prstGeom prst="rect">
            <a:avLst/>
          </a:prstGeom>
        </p:spPr>
        <p:txBody>
          <a:bodyPr wrap="square">
            <a:spAutoFit/>
          </a:bodyPr>
          <a:lstStyle/>
          <a:p>
            <a:pPr>
              <a:spcAft>
                <a:spcPts val="0"/>
              </a:spcAft>
            </a:pPr>
            <a:r>
              <a:rPr lang="en-GB" sz="900" i="1" dirty="0">
                <a:latin typeface="Calibri" panose="020F0502020204030204" pitchFamily="34" charset="0"/>
                <a:ea typeface="Times New Roman" panose="02020603050405020304" pitchFamily="18" charset="0"/>
                <a:cs typeface="Times New Roman" panose="02020603050405020304" pitchFamily="18" charset="0"/>
              </a:rPr>
              <a:t>Two plates slide past each other due to convection currents/slab pull. They can be moving in opposite directions or moving in the same direction but at different speeds. The line between the two plates is called the FAULT LINE.</a:t>
            </a:r>
            <a:endParaRPr lang="en-GB" sz="900" dirty="0">
              <a:latin typeface="Arial" panose="020B0604020202020204" pitchFamily="34" charset="0"/>
              <a:ea typeface="Times New Roman" panose="02020603050405020304" pitchFamily="18" charset="0"/>
              <a:cs typeface="Times New Roman" panose="02020603050405020304" pitchFamily="18" charset="0"/>
            </a:endParaRPr>
          </a:p>
          <a:p>
            <a:pPr marL="171450" indent="-171450">
              <a:spcAft>
                <a:spcPts val="0"/>
              </a:spcAft>
              <a:buFont typeface="Arial" panose="020B0604020202020204" pitchFamily="34" charset="0"/>
              <a:buChar char="•"/>
            </a:pPr>
            <a:r>
              <a:rPr lang="en-GB" sz="900" b="1" i="1" dirty="0">
                <a:latin typeface="Calibri" panose="020F0502020204030204" pitchFamily="34" charset="0"/>
                <a:ea typeface="Times New Roman" panose="02020603050405020304" pitchFamily="18" charset="0"/>
                <a:cs typeface="Times New Roman" panose="02020603050405020304" pitchFamily="18" charset="0"/>
              </a:rPr>
              <a:t>No volcanoes</a:t>
            </a:r>
            <a:r>
              <a:rPr lang="en-GB" sz="900" i="1" dirty="0">
                <a:latin typeface="Calibri" panose="020F0502020204030204" pitchFamily="34" charset="0"/>
                <a:ea typeface="Times New Roman" panose="02020603050405020304" pitchFamily="18" charset="0"/>
                <a:cs typeface="Times New Roman" panose="02020603050405020304" pitchFamily="18" charset="0"/>
              </a:rPr>
              <a:t> (no subduction and so no melting)</a:t>
            </a:r>
            <a:endParaRPr lang="en-GB" sz="900" dirty="0">
              <a:latin typeface="Arial" panose="020B0604020202020204" pitchFamily="34" charset="0"/>
              <a:ea typeface="Times New Roman" panose="02020603050405020304" pitchFamily="18" charset="0"/>
              <a:cs typeface="Times New Roman" panose="02020603050405020304" pitchFamily="18" charset="0"/>
            </a:endParaRPr>
          </a:p>
          <a:p>
            <a:pPr marL="171450" indent="-171450">
              <a:spcAft>
                <a:spcPts val="0"/>
              </a:spcAft>
              <a:buFont typeface="Arial" panose="020B0604020202020204" pitchFamily="34" charset="0"/>
              <a:buChar char="•"/>
            </a:pPr>
            <a:r>
              <a:rPr lang="en-GB" sz="900" b="1" i="1" dirty="0">
                <a:latin typeface="Calibri" panose="020F0502020204030204" pitchFamily="34" charset="0"/>
                <a:ea typeface="Times New Roman" panose="02020603050405020304" pitchFamily="18" charset="0"/>
                <a:cs typeface="Times New Roman" panose="02020603050405020304" pitchFamily="18" charset="0"/>
              </a:rPr>
              <a:t>Earthquakes</a:t>
            </a:r>
            <a:r>
              <a:rPr lang="en-GB" sz="900" i="1" dirty="0">
                <a:latin typeface="Calibri" panose="020F0502020204030204" pitchFamily="34" charset="0"/>
                <a:ea typeface="Times New Roman" panose="02020603050405020304" pitchFamily="18" charset="0"/>
                <a:cs typeface="Times New Roman" panose="02020603050405020304" pitchFamily="18" charset="0"/>
              </a:rPr>
              <a:t> – as the two plates slide past each other, pressure builds up. This is suddenly released, it causes VIOLENT EARTHQUAKES.</a:t>
            </a:r>
            <a:endParaRPr lang="en-GB" sz="900" dirty="0"/>
          </a:p>
        </p:txBody>
      </p:sp>
      <p:sp>
        <p:nvSpPr>
          <p:cNvPr id="16" name="Rectangle 15"/>
          <p:cNvSpPr/>
          <p:nvPr/>
        </p:nvSpPr>
        <p:spPr>
          <a:xfrm>
            <a:off x="4585617" y="5547295"/>
            <a:ext cx="2696530" cy="1308050"/>
          </a:xfrm>
          <a:prstGeom prst="rect">
            <a:avLst/>
          </a:prstGeom>
        </p:spPr>
        <p:txBody>
          <a:bodyPr wrap="square">
            <a:spAutoFit/>
          </a:bodyPr>
          <a:lstStyle/>
          <a:p>
            <a:pPr>
              <a:spcAft>
                <a:spcPts val="0"/>
              </a:spcAft>
            </a:pPr>
            <a:r>
              <a:rPr lang="en-GB" sz="900" i="1" dirty="0">
                <a:latin typeface="Calibri" panose="020F0502020204030204" pitchFamily="34" charset="0"/>
                <a:ea typeface="Times New Roman" panose="02020603050405020304" pitchFamily="18" charset="0"/>
                <a:cs typeface="Times New Roman" panose="02020603050405020304" pitchFamily="18" charset="0"/>
              </a:rPr>
              <a:t>2 same types of plate to move towards each other due to convection currents/slab pull. As they are the same density neither </a:t>
            </a:r>
            <a:r>
              <a:rPr lang="en-GB" sz="900" i="1" dirty="0" err="1">
                <a:latin typeface="Calibri" panose="020F0502020204030204" pitchFamily="34" charset="0"/>
                <a:ea typeface="Times New Roman" panose="02020603050405020304" pitchFamily="18" charset="0"/>
                <a:cs typeface="Times New Roman" panose="02020603050405020304" pitchFamily="18" charset="0"/>
              </a:rPr>
              <a:t>subducts</a:t>
            </a:r>
            <a:r>
              <a:rPr lang="en-GB" sz="900" i="1" dirty="0">
                <a:latin typeface="Calibri" panose="020F0502020204030204" pitchFamily="34" charset="0"/>
                <a:ea typeface="Times New Roman" panose="02020603050405020304" pitchFamily="18" charset="0"/>
                <a:cs typeface="Times New Roman" panose="02020603050405020304" pitchFamily="18" charset="0"/>
              </a:rPr>
              <a:t>. Instead the plates collide and crumble up to form massive mountains (FOLD MOUNTAINS).</a:t>
            </a:r>
            <a:endParaRPr lang="en-GB" sz="900" dirty="0">
              <a:latin typeface="Arial" panose="020B0604020202020204" pitchFamily="34" charset="0"/>
              <a:ea typeface="Times New Roman" panose="02020603050405020304" pitchFamily="18" charset="0"/>
              <a:cs typeface="Times New Roman" panose="02020603050405020304" pitchFamily="18" charset="0"/>
            </a:endParaRPr>
          </a:p>
          <a:p>
            <a:pPr marL="171450" indent="-171450">
              <a:spcAft>
                <a:spcPts val="0"/>
              </a:spcAft>
              <a:buFont typeface="Arial" panose="020B0604020202020204" pitchFamily="34" charset="0"/>
              <a:buChar char="•"/>
            </a:pPr>
            <a:r>
              <a:rPr lang="en-GB" sz="850" b="1" i="1" dirty="0">
                <a:latin typeface="Calibri" panose="020F0502020204030204" pitchFamily="34" charset="0"/>
                <a:ea typeface="Times New Roman" panose="02020603050405020304" pitchFamily="18" charset="0"/>
                <a:cs typeface="Times New Roman" panose="02020603050405020304" pitchFamily="18" charset="0"/>
              </a:rPr>
              <a:t>No volcanoes</a:t>
            </a:r>
            <a:r>
              <a:rPr lang="en-GB" sz="850" i="1" dirty="0">
                <a:latin typeface="Calibri" panose="020F0502020204030204" pitchFamily="34" charset="0"/>
                <a:ea typeface="Times New Roman" panose="02020603050405020304" pitchFamily="18" charset="0"/>
                <a:cs typeface="Times New Roman" panose="02020603050405020304" pitchFamily="18" charset="0"/>
              </a:rPr>
              <a:t> (no subduction and so no melting) </a:t>
            </a:r>
            <a:endParaRPr lang="en-GB" sz="850" dirty="0">
              <a:latin typeface="Arial" panose="020B0604020202020204" pitchFamily="34" charset="0"/>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GB" sz="850" b="1" i="1" dirty="0">
                <a:latin typeface="Calibri" panose="020F0502020204030204" pitchFamily="34" charset="0"/>
                <a:ea typeface="Times New Roman" panose="02020603050405020304" pitchFamily="18" charset="0"/>
                <a:cs typeface="Times New Roman" panose="02020603050405020304" pitchFamily="18" charset="0"/>
              </a:rPr>
              <a:t>Earthquakes</a:t>
            </a:r>
            <a:r>
              <a:rPr lang="en-GB" sz="850" i="1" dirty="0">
                <a:latin typeface="Calibri" panose="020F0502020204030204" pitchFamily="34" charset="0"/>
                <a:ea typeface="Times New Roman" panose="02020603050405020304" pitchFamily="18" charset="0"/>
                <a:cs typeface="Times New Roman" panose="02020603050405020304" pitchFamily="18" charset="0"/>
              </a:rPr>
              <a:t> – the two colliding plates crash together creating a huge amount of pressure which when suddenly releases causes VIOLENT EARTHQUAKES.</a:t>
            </a:r>
            <a:endParaRPr lang="en-GB" sz="850" dirty="0"/>
          </a:p>
        </p:txBody>
      </p:sp>
      <p:sp>
        <p:nvSpPr>
          <p:cNvPr id="17" name="Rectangle 16"/>
          <p:cNvSpPr/>
          <p:nvPr/>
        </p:nvSpPr>
        <p:spPr>
          <a:xfrm>
            <a:off x="13021" y="3541771"/>
            <a:ext cx="1688284" cy="230832"/>
          </a:xfrm>
          <a:prstGeom prst="rect">
            <a:avLst/>
          </a:prstGeom>
        </p:spPr>
        <p:txBody>
          <a:bodyPr wrap="none">
            <a:spAutoFit/>
          </a:bodyPr>
          <a:lstStyle/>
          <a:p>
            <a:pPr algn="ctr"/>
            <a:r>
              <a:rPr lang="en-GB" sz="900" b="1" u="sng" dirty="0"/>
              <a:t>CONSTRUCTIVE PLATE MARGIN</a:t>
            </a:r>
          </a:p>
        </p:txBody>
      </p:sp>
      <p:sp>
        <p:nvSpPr>
          <p:cNvPr id="18" name="Rectangle 17"/>
          <p:cNvSpPr/>
          <p:nvPr/>
        </p:nvSpPr>
        <p:spPr>
          <a:xfrm>
            <a:off x="4592857" y="3544768"/>
            <a:ext cx="1601722" cy="230832"/>
          </a:xfrm>
          <a:prstGeom prst="rect">
            <a:avLst/>
          </a:prstGeom>
        </p:spPr>
        <p:txBody>
          <a:bodyPr wrap="none">
            <a:spAutoFit/>
          </a:bodyPr>
          <a:lstStyle/>
          <a:p>
            <a:pPr algn="ctr"/>
            <a:r>
              <a:rPr lang="en-GB" sz="900" b="1" u="sng" dirty="0"/>
              <a:t>DESTRUCTIVE PLATE MARGIN</a:t>
            </a:r>
          </a:p>
        </p:txBody>
      </p:sp>
      <p:sp>
        <p:nvSpPr>
          <p:cNvPr id="19" name="Rectangle 18"/>
          <p:cNvSpPr/>
          <p:nvPr/>
        </p:nvSpPr>
        <p:spPr>
          <a:xfrm>
            <a:off x="12220" y="5332061"/>
            <a:ext cx="1689886" cy="230832"/>
          </a:xfrm>
          <a:prstGeom prst="rect">
            <a:avLst/>
          </a:prstGeom>
        </p:spPr>
        <p:txBody>
          <a:bodyPr wrap="none">
            <a:spAutoFit/>
          </a:bodyPr>
          <a:lstStyle/>
          <a:p>
            <a:pPr algn="ctr"/>
            <a:r>
              <a:rPr lang="en-GB" sz="900" b="1" u="sng" dirty="0"/>
              <a:t>CONSERVATIVE PLATE MARGIN</a:t>
            </a:r>
          </a:p>
        </p:txBody>
      </p:sp>
      <p:sp>
        <p:nvSpPr>
          <p:cNvPr id="20" name="Rectangle 19"/>
          <p:cNvSpPr/>
          <p:nvPr/>
        </p:nvSpPr>
        <p:spPr>
          <a:xfrm>
            <a:off x="4573529" y="5345772"/>
            <a:ext cx="1451039" cy="230832"/>
          </a:xfrm>
          <a:prstGeom prst="rect">
            <a:avLst/>
          </a:prstGeom>
        </p:spPr>
        <p:txBody>
          <a:bodyPr wrap="none">
            <a:spAutoFit/>
          </a:bodyPr>
          <a:lstStyle/>
          <a:p>
            <a:r>
              <a:rPr lang="en-GB" sz="900" b="1" u="sng" dirty="0"/>
              <a:t>COLLISION PLATE MARGIN</a:t>
            </a:r>
          </a:p>
        </p:txBody>
      </p:sp>
      <p:graphicFrame>
        <p:nvGraphicFramePr>
          <p:cNvPr id="21" name="Table 20"/>
          <p:cNvGraphicFramePr>
            <a:graphicFrameLocks noGrp="1"/>
          </p:cNvGraphicFramePr>
          <p:nvPr>
            <p:extLst>
              <p:ext uri="{D42A27DB-BD31-4B8C-83A1-F6EECF244321}">
                <p14:modId xmlns:p14="http://schemas.microsoft.com/office/powerpoint/2010/main" val="2899427124"/>
              </p:ext>
            </p:extLst>
          </p:nvPr>
        </p:nvGraphicFramePr>
        <p:xfrm>
          <a:off x="3882" y="300316"/>
          <a:ext cx="3102015" cy="3233046"/>
        </p:xfrm>
        <a:graphic>
          <a:graphicData uri="http://schemas.openxmlformats.org/drawingml/2006/table">
            <a:tbl>
              <a:tblPr firstRow="1" bandRow="1">
                <a:tableStyleId>{5940675A-B579-460E-94D1-54222C63F5DA}</a:tableStyleId>
              </a:tblPr>
              <a:tblGrid>
                <a:gridCol w="1018572">
                  <a:extLst>
                    <a:ext uri="{9D8B030D-6E8A-4147-A177-3AD203B41FA5}">
                      <a16:colId xmlns:a16="http://schemas.microsoft.com/office/drawing/2014/main" val="20000"/>
                    </a:ext>
                  </a:extLst>
                </a:gridCol>
                <a:gridCol w="2083443">
                  <a:extLst>
                    <a:ext uri="{9D8B030D-6E8A-4147-A177-3AD203B41FA5}">
                      <a16:colId xmlns:a16="http://schemas.microsoft.com/office/drawing/2014/main" val="20001"/>
                    </a:ext>
                  </a:extLst>
                </a:gridCol>
              </a:tblGrid>
              <a:tr h="369491">
                <a:tc>
                  <a:txBody>
                    <a:bodyPr/>
                    <a:lstStyle/>
                    <a:p>
                      <a:r>
                        <a:rPr lang="en-US" sz="900" b="1" dirty="0">
                          <a:solidFill>
                            <a:schemeClr val="tx1"/>
                          </a:solidFill>
                        </a:rPr>
                        <a:t>Crust</a:t>
                      </a:r>
                    </a:p>
                  </a:txBody>
                  <a:tcPr>
                    <a:noFill/>
                  </a:tcPr>
                </a:tc>
                <a:tc>
                  <a:txBody>
                    <a:bodyPr/>
                    <a:lstStyle/>
                    <a:p>
                      <a:r>
                        <a:rPr lang="en-US" sz="900" i="0" dirty="0">
                          <a:solidFill>
                            <a:schemeClr val="tx1"/>
                          </a:solidFill>
                        </a:rPr>
                        <a:t>Outer layer</a:t>
                      </a:r>
                      <a:r>
                        <a:rPr lang="en-US" sz="900" i="0" baseline="0" dirty="0">
                          <a:solidFill>
                            <a:schemeClr val="tx1"/>
                          </a:solidFill>
                        </a:rPr>
                        <a:t> of the earth (solid, thin layer)</a:t>
                      </a:r>
                      <a:endParaRPr lang="en-US" sz="900" i="0" dirty="0">
                        <a:solidFill>
                          <a:schemeClr val="tx1"/>
                        </a:solidFill>
                      </a:endParaRPr>
                    </a:p>
                  </a:txBody>
                  <a:tcPr>
                    <a:noFill/>
                  </a:tcPr>
                </a:tc>
                <a:extLst>
                  <a:ext uri="{0D108BD9-81ED-4DB2-BD59-A6C34878D82A}">
                    <a16:rowId xmlns:a16="http://schemas.microsoft.com/office/drawing/2014/main" val="10000"/>
                  </a:ext>
                </a:extLst>
              </a:tr>
              <a:tr h="369491">
                <a:tc>
                  <a:txBody>
                    <a:bodyPr/>
                    <a:lstStyle/>
                    <a:p>
                      <a:r>
                        <a:rPr lang="en-US" sz="900" b="1" dirty="0">
                          <a:solidFill>
                            <a:schemeClr val="tx1"/>
                          </a:solidFill>
                        </a:rPr>
                        <a:t>Mantle</a:t>
                      </a:r>
                    </a:p>
                  </a:txBody>
                  <a:tcPr>
                    <a:noFill/>
                  </a:tcPr>
                </a:tc>
                <a:tc>
                  <a:txBody>
                    <a:bodyPr/>
                    <a:lstStyle/>
                    <a:p>
                      <a:r>
                        <a:rPr lang="en-US" sz="900" i="0" dirty="0">
                          <a:solidFill>
                            <a:schemeClr val="tx1"/>
                          </a:solidFill>
                        </a:rPr>
                        <a:t>Layer</a:t>
                      </a:r>
                      <a:r>
                        <a:rPr lang="en-US" sz="900" i="0" baseline="0" dirty="0">
                          <a:solidFill>
                            <a:schemeClr val="tx1"/>
                          </a:solidFill>
                        </a:rPr>
                        <a:t> beneath the crust (semi-liquid, thick)</a:t>
                      </a:r>
                      <a:endParaRPr lang="en-US" sz="900" i="0" dirty="0">
                        <a:solidFill>
                          <a:schemeClr val="tx1"/>
                        </a:solidFill>
                      </a:endParaRPr>
                    </a:p>
                  </a:txBody>
                  <a:tcPr>
                    <a:noFill/>
                  </a:tcPr>
                </a:tc>
                <a:extLst>
                  <a:ext uri="{0D108BD9-81ED-4DB2-BD59-A6C34878D82A}">
                    <a16:rowId xmlns:a16="http://schemas.microsoft.com/office/drawing/2014/main" val="10001"/>
                  </a:ext>
                </a:extLst>
              </a:tr>
              <a:tr h="230932">
                <a:tc>
                  <a:txBody>
                    <a:bodyPr/>
                    <a:lstStyle/>
                    <a:p>
                      <a:r>
                        <a:rPr lang="en-US" sz="900" b="1" dirty="0">
                          <a:solidFill>
                            <a:schemeClr val="tx1"/>
                          </a:solidFill>
                        </a:rPr>
                        <a:t>Outer</a:t>
                      </a:r>
                      <a:r>
                        <a:rPr lang="en-US" sz="900" b="1" baseline="0" dirty="0">
                          <a:solidFill>
                            <a:schemeClr val="tx1"/>
                          </a:solidFill>
                        </a:rPr>
                        <a:t> Core</a:t>
                      </a:r>
                      <a:endParaRPr lang="en-US" sz="900" b="1" dirty="0">
                        <a:solidFill>
                          <a:schemeClr val="tx1"/>
                        </a:solidFill>
                      </a:endParaRPr>
                    </a:p>
                  </a:txBody>
                  <a:tcPr>
                    <a:noFill/>
                  </a:tcPr>
                </a:tc>
                <a:tc>
                  <a:txBody>
                    <a:bodyPr/>
                    <a:lstStyle/>
                    <a:p>
                      <a:r>
                        <a:rPr lang="en-US" sz="900" i="0" dirty="0">
                          <a:solidFill>
                            <a:schemeClr val="tx1"/>
                          </a:solidFill>
                        </a:rPr>
                        <a:t>Layer beneath</a:t>
                      </a:r>
                      <a:r>
                        <a:rPr lang="en-US" sz="900" i="0" baseline="0" dirty="0">
                          <a:solidFill>
                            <a:schemeClr val="tx1"/>
                          </a:solidFill>
                        </a:rPr>
                        <a:t> the mantle (liquid iron)</a:t>
                      </a:r>
                      <a:endParaRPr lang="en-US" sz="900" i="0" dirty="0">
                        <a:solidFill>
                          <a:schemeClr val="tx1"/>
                        </a:solidFill>
                      </a:endParaRPr>
                    </a:p>
                  </a:txBody>
                  <a:tcPr>
                    <a:noFill/>
                  </a:tcPr>
                </a:tc>
                <a:extLst>
                  <a:ext uri="{0D108BD9-81ED-4DB2-BD59-A6C34878D82A}">
                    <a16:rowId xmlns:a16="http://schemas.microsoft.com/office/drawing/2014/main" val="10002"/>
                  </a:ext>
                </a:extLst>
              </a:tr>
              <a:tr h="230932">
                <a:tc>
                  <a:txBody>
                    <a:bodyPr/>
                    <a:lstStyle/>
                    <a:p>
                      <a:r>
                        <a:rPr lang="en-US" sz="900" b="1" dirty="0">
                          <a:solidFill>
                            <a:schemeClr val="tx1"/>
                          </a:solidFill>
                        </a:rPr>
                        <a:t>Inner</a:t>
                      </a:r>
                      <a:r>
                        <a:rPr lang="en-US" sz="900" b="1" baseline="0" dirty="0">
                          <a:solidFill>
                            <a:schemeClr val="tx1"/>
                          </a:solidFill>
                        </a:rPr>
                        <a:t> Core</a:t>
                      </a:r>
                      <a:endParaRPr lang="en-US" sz="900" b="1" dirty="0">
                        <a:solidFill>
                          <a:schemeClr val="tx1"/>
                        </a:solidFill>
                      </a:endParaRPr>
                    </a:p>
                  </a:txBody>
                  <a:tcPr>
                    <a:noFill/>
                  </a:tcPr>
                </a:tc>
                <a:tc>
                  <a:txBody>
                    <a:bodyPr/>
                    <a:lstStyle/>
                    <a:p>
                      <a:r>
                        <a:rPr lang="en-US" sz="900" i="0" dirty="0">
                          <a:solidFill>
                            <a:schemeClr val="tx1"/>
                          </a:solidFill>
                        </a:rPr>
                        <a:t>Very</a:t>
                      </a:r>
                      <a:r>
                        <a:rPr lang="en-US" sz="900" i="0" baseline="0" dirty="0">
                          <a:solidFill>
                            <a:schemeClr val="tx1"/>
                          </a:solidFill>
                        </a:rPr>
                        <a:t> </a:t>
                      </a:r>
                      <a:r>
                        <a:rPr lang="en-US" sz="900" i="0" baseline="0" dirty="0" err="1">
                          <a:solidFill>
                            <a:schemeClr val="tx1"/>
                          </a:solidFill>
                        </a:rPr>
                        <a:t>centre</a:t>
                      </a:r>
                      <a:r>
                        <a:rPr lang="en-US" sz="900" i="0" baseline="0" dirty="0">
                          <a:solidFill>
                            <a:schemeClr val="tx1"/>
                          </a:solidFill>
                        </a:rPr>
                        <a:t> layer (solid iron)</a:t>
                      </a:r>
                      <a:endParaRPr lang="en-US" sz="900" i="0" dirty="0">
                        <a:solidFill>
                          <a:schemeClr val="tx1"/>
                        </a:solidFill>
                      </a:endParaRPr>
                    </a:p>
                  </a:txBody>
                  <a:tcPr>
                    <a:noFill/>
                  </a:tcPr>
                </a:tc>
                <a:extLst>
                  <a:ext uri="{0D108BD9-81ED-4DB2-BD59-A6C34878D82A}">
                    <a16:rowId xmlns:a16="http://schemas.microsoft.com/office/drawing/2014/main" val="10003"/>
                  </a:ext>
                </a:extLst>
              </a:tr>
              <a:tr h="646609">
                <a:tc>
                  <a:txBody>
                    <a:bodyPr/>
                    <a:lstStyle/>
                    <a:p>
                      <a:r>
                        <a:rPr lang="en-US" sz="900" b="1" dirty="0">
                          <a:solidFill>
                            <a:schemeClr val="tx1"/>
                          </a:solidFill>
                        </a:rPr>
                        <a:t>Tectonic Plates</a:t>
                      </a:r>
                    </a:p>
                  </a:txBody>
                  <a:tcPr>
                    <a:noFill/>
                  </a:tcPr>
                </a:tc>
                <a:tc>
                  <a:txBody>
                    <a:bodyPr/>
                    <a:lstStyle/>
                    <a:p>
                      <a:r>
                        <a:rPr lang="en-US" sz="900" i="0" dirty="0">
                          <a:solidFill>
                            <a:schemeClr val="tx1"/>
                          </a:solidFill>
                        </a:rPr>
                        <a:t>The crust is split</a:t>
                      </a:r>
                      <a:r>
                        <a:rPr lang="en-US" sz="900" i="0" baseline="0" dirty="0">
                          <a:solidFill>
                            <a:schemeClr val="tx1"/>
                          </a:solidFill>
                        </a:rPr>
                        <a:t> into several pieces (like a cracked egg shell). These pieces of rock are called tectonic plates. They float on the mantle.</a:t>
                      </a:r>
                      <a:endParaRPr lang="en-US" sz="900" i="0" dirty="0">
                        <a:solidFill>
                          <a:schemeClr val="tx1"/>
                        </a:solidFill>
                      </a:endParaRPr>
                    </a:p>
                  </a:txBody>
                  <a:tcPr>
                    <a:noFill/>
                  </a:tcPr>
                </a:tc>
                <a:extLst>
                  <a:ext uri="{0D108BD9-81ED-4DB2-BD59-A6C34878D82A}">
                    <a16:rowId xmlns:a16="http://schemas.microsoft.com/office/drawing/2014/main" val="1030399071"/>
                  </a:ext>
                </a:extLst>
              </a:tr>
              <a:tr h="369491">
                <a:tc>
                  <a:txBody>
                    <a:bodyPr/>
                    <a:lstStyle/>
                    <a:p>
                      <a:r>
                        <a:rPr lang="en-US" sz="900" b="1" baseline="0" dirty="0">
                          <a:solidFill>
                            <a:schemeClr val="tx1"/>
                          </a:solidFill>
                        </a:rPr>
                        <a:t>Oceanic Crust</a:t>
                      </a:r>
                    </a:p>
                  </a:txBody>
                  <a:tcPr>
                    <a:noFill/>
                  </a:tcPr>
                </a:tc>
                <a:tc>
                  <a:txBody>
                    <a:bodyPr/>
                    <a:lstStyle/>
                    <a:p>
                      <a:r>
                        <a:rPr lang="en-US" sz="900" i="0" dirty="0">
                          <a:solidFill>
                            <a:schemeClr val="tx1"/>
                          </a:solidFill>
                        </a:rPr>
                        <a:t>Curst found under the oceans (thin</a:t>
                      </a:r>
                      <a:r>
                        <a:rPr lang="en-US" sz="900" i="0" baseline="0" dirty="0">
                          <a:solidFill>
                            <a:schemeClr val="tx1"/>
                          </a:solidFill>
                        </a:rPr>
                        <a:t>, young, more dense)</a:t>
                      </a:r>
                      <a:endParaRPr lang="en-US" sz="900" i="0" dirty="0">
                        <a:solidFill>
                          <a:schemeClr val="tx1"/>
                        </a:solidFill>
                      </a:endParaRPr>
                    </a:p>
                  </a:txBody>
                  <a:tcPr>
                    <a:noFill/>
                  </a:tcPr>
                </a:tc>
                <a:extLst>
                  <a:ext uri="{0D108BD9-81ED-4DB2-BD59-A6C34878D82A}">
                    <a16:rowId xmlns:a16="http://schemas.microsoft.com/office/drawing/2014/main" val="3912037177"/>
                  </a:ext>
                </a:extLst>
              </a:tr>
              <a:tr h="369491">
                <a:tc>
                  <a:txBody>
                    <a:bodyPr/>
                    <a:lstStyle/>
                    <a:p>
                      <a:r>
                        <a:rPr lang="en-US" sz="900" b="1" baseline="0" dirty="0">
                          <a:solidFill>
                            <a:schemeClr val="tx1"/>
                          </a:solidFill>
                        </a:rPr>
                        <a:t>Continental Crust</a:t>
                      </a:r>
                    </a:p>
                  </a:txBody>
                  <a:tcPr>
                    <a:noFill/>
                  </a:tcPr>
                </a:tc>
                <a:tc>
                  <a:txBody>
                    <a:bodyPr/>
                    <a:lstStyle/>
                    <a:p>
                      <a:r>
                        <a:rPr lang="en-US" sz="900" i="0" dirty="0">
                          <a:solidFill>
                            <a:schemeClr val="tx1"/>
                          </a:solidFill>
                        </a:rPr>
                        <a:t>Crust</a:t>
                      </a:r>
                      <a:r>
                        <a:rPr lang="en-US" sz="900" i="0" baseline="0" dirty="0">
                          <a:solidFill>
                            <a:schemeClr val="tx1"/>
                          </a:solidFill>
                        </a:rPr>
                        <a:t> found under land (thick, old, less dense)</a:t>
                      </a:r>
                      <a:endParaRPr lang="en-US" sz="900" i="0" dirty="0">
                        <a:solidFill>
                          <a:schemeClr val="tx1"/>
                        </a:solidFill>
                      </a:endParaRPr>
                    </a:p>
                  </a:txBody>
                  <a:tcPr>
                    <a:noFill/>
                  </a:tcPr>
                </a:tc>
                <a:extLst>
                  <a:ext uri="{0D108BD9-81ED-4DB2-BD59-A6C34878D82A}">
                    <a16:rowId xmlns:a16="http://schemas.microsoft.com/office/drawing/2014/main" val="851983188"/>
                  </a:ext>
                </a:extLst>
              </a:tr>
              <a:tr h="6466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schemeClr val="tx1"/>
                          </a:solidFill>
                        </a:rPr>
                        <a:t>Continental</a:t>
                      </a:r>
                      <a:r>
                        <a:rPr lang="en-US" sz="900" b="1" baseline="0" dirty="0">
                          <a:solidFill>
                            <a:schemeClr val="tx1"/>
                          </a:solidFill>
                        </a:rPr>
                        <a:t> Drift</a:t>
                      </a:r>
                      <a:endParaRPr lang="en-US" sz="900" b="1" dirty="0">
                        <a:solidFill>
                          <a:schemeClr val="tx1"/>
                        </a:solidFill>
                      </a:endParaRPr>
                    </a:p>
                  </a:txBody>
                  <a:tcPr>
                    <a:noFill/>
                  </a:tcPr>
                </a:tc>
                <a:tc>
                  <a:txBody>
                    <a:bodyPr/>
                    <a:lstStyle/>
                    <a:p>
                      <a:r>
                        <a:rPr lang="en-US" sz="900" i="0" dirty="0">
                          <a:solidFill>
                            <a:schemeClr val="tx1"/>
                          </a:solidFill>
                        </a:rPr>
                        <a:t>Theory that said</a:t>
                      </a:r>
                      <a:r>
                        <a:rPr lang="en-US" sz="900" i="0" baseline="0" dirty="0">
                          <a:solidFill>
                            <a:schemeClr val="tx1"/>
                          </a:solidFill>
                        </a:rPr>
                        <a:t> the earth’s continents are very slowly moving and that once all the continents were joined together to form a super-continent called Pangea.</a:t>
                      </a:r>
                      <a:endParaRPr lang="en-US" sz="900" i="0" dirty="0">
                        <a:solidFill>
                          <a:schemeClr val="tx1"/>
                        </a:solidFill>
                      </a:endParaRPr>
                    </a:p>
                  </a:txBody>
                  <a:tcPr>
                    <a:noFill/>
                  </a:tcPr>
                </a:tc>
                <a:extLst>
                  <a:ext uri="{0D108BD9-81ED-4DB2-BD59-A6C34878D82A}">
                    <a16:rowId xmlns:a16="http://schemas.microsoft.com/office/drawing/2014/main" val="2002889029"/>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1618706549"/>
              </p:ext>
            </p:extLst>
          </p:nvPr>
        </p:nvGraphicFramePr>
        <p:xfrm>
          <a:off x="3102430" y="1567941"/>
          <a:ext cx="6038103" cy="1965421"/>
        </p:xfrm>
        <a:graphic>
          <a:graphicData uri="http://schemas.openxmlformats.org/drawingml/2006/table">
            <a:tbl>
              <a:tblPr firstRow="1" bandRow="1">
                <a:tableStyleId>{5940675A-B579-460E-94D1-54222C63F5DA}</a:tableStyleId>
              </a:tblPr>
              <a:tblGrid>
                <a:gridCol w="3676868">
                  <a:extLst>
                    <a:ext uri="{9D8B030D-6E8A-4147-A177-3AD203B41FA5}">
                      <a16:colId xmlns:a16="http://schemas.microsoft.com/office/drawing/2014/main" val="305721665"/>
                    </a:ext>
                  </a:extLst>
                </a:gridCol>
                <a:gridCol w="2361235">
                  <a:extLst>
                    <a:ext uri="{9D8B030D-6E8A-4147-A177-3AD203B41FA5}">
                      <a16:colId xmlns:a16="http://schemas.microsoft.com/office/drawing/2014/main" val="256642616"/>
                    </a:ext>
                  </a:extLst>
                </a:gridCol>
              </a:tblGrid>
              <a:tr h="854981">
                <a:tc>
                  <a:txBody>
                    <a:bodyPr/>
                    <a:lstStyle/>
                    <a:p>
                      <a:r>
                        <a:rPr lang="en-GB" sz="900" b="1" kern="1200" dirty="0">
                          <a:solidFill>
                            <a:schemeClr val="tx1"/>
                          </a:solidFill>
                          <a:effectLst/>
                          <a:latin typeface="+mj-lt"/>
                          <a:ea typeface="+mn-ea"/>
                          <a:cs typeface="+mn-cs"/>
                        </a:rPr>
                        <a:t>CONVECTION CURRENTS</a:t>
                      </a:r>
                      <a:endParaRPr lang="en-GB" sz="900" kern="1200" dirty="0">
                        <a:solidFill>
                          <a:schemeClr val="tx1"/>
                        </a:solidFill>
                        <a:effectLst/>
                        <a:latin typeface="+mj-lt"/>
                        <a:ea typeface="+mn-ea"/>
                        <a:cs typeface="+mn-cs"/>
                      </a:endParaRPr>
                    </a:p>
                    <a:p>
                      <a:pPr marL="171450" indent="-171450">
                        <a:buFont typeface="Arial" panose="020B0604020202020204" pitchFamily="34" charset="0"/>
                        <a:buChar char="•"/>
                      </a:pPr>
                      <a:r>
                        <a:rPr lang="en-GB" sz="900" kern="1200" dirty="0">
                          <a:solidFill>
                            <a:schemeClr val="tx1"/>
                          </a:solidFill>
                          <a:effectLst/>
                          <a:latin typeface="+mj-lt"/>
                          <a:ea typeface="+mn-ea"/>
                          <a:cs typeface="+mn-cs"/>
                        </a:rPr>
                        <a:t>The mantle is made up of semi molten rock. Mantle rock is heated by the core. The warm material rises to earth’s surface. As it rises, the material starts to cool and sink. This motion of rising and sinking rock forms </a:t>
                      </a:r>
                      <a:r>
                        <a:rPr lang="en-GB" sz="900" b="1" kern="1200" dirty="0">
                          <a:solidFill>
                            <a:schemeClr val="tx1"/>
                          </a:solidFill>
                          <a:effectLst/>
                          <a:latin typeface="+mj-lt"/>
                          <a:ea typeface="+mn-ea"/>
                          <a:cs typeface="+mn-cs"/>
                        </a:rPr>
                        <a:t>convection currents </a:t>
                      </a:r>
                      <a:r>
                        <a:rPr lang="en-GB" sz="900" kern="1200" dirty="0">
                          <a:solidFill>
                            <a:schemeClr val="tx1"/>
                          </a:solidFill>
                          <a:effectLst/>
                          <a:latin typeface="+mj-lt"/>
                          <a:ea typeface="+mn-ea"/>
                          <a:cs typeface="+mn-cs"/>
                        </a:rPr>
                        <a:t>in the mantle. The semi molten rock flows in a circular motion. </a:t>
                      </a:r>
                    </a:p>
                    <a:p>
                      <a:pPr marL="171450" indent="-171450">
                        <a:buFont typeface="Arial" panose="020B0604020202020204" pitchFamily="34" charset="0"/>
                        <a:buChar char="•"/>
                      </a:pPr>
                      <a:r>
                        <a:rPr lang="en-GB" sz="900" kern="1200" dirty="0">
                          <a:solidFill>
                            <a:schemeClr val="tx1"/>
                          </a:solidFill>
                          <a:effectLst/>
                          <a:latin typeface="+mj-lt"/>
                          <a:ea typeface="+mn-ea"/>
                          <a:cs typeface="+mn-cs"/>
                        </a:rPr>
                        <a:t>Convection currents cause the overlying tectonic plates to move. </a:t>
                      </a:r>
                      <a:endParaRPr lang="en-US" sz="900" b="1" dirty="0">
                        <a:solidFill>
                          <a:schemeClr val="tx1"/>
                        </a:solidFill>
                        <a:latin typeface="+mj-lt"/>
                      </a:endParaRPr>
                    </a:p>
                  </a:txBody>
                  <a:tcPr anchor="ctr">
                    <a:noFill/>
                  </a:tcPr>
                </a:tc>
                <a:tc>
                  <a:txBody>
                    <a:bodyPr/>
                    <a:lstStyle/>
                    <a:p>
                      <a:endParaRPr lang="en-US" sz="900" i="0" dirty="0">
                        <a:solidFill>
                          <a:schemeClr val="tx1"/>
                        </a:solidFill>
                        <a:latin typeface="+mj-lt"/>
                      </a:endParaRPr>
                    </a:p>
                  </a:txBody>
                  <a:tcPr>
                    <a:noFill/>
                  </a:tcPr>
                </a:tc>
                <a:extLst>
                  <a:ext uri="{0D108BD9-81ED-4DB2-BD59-A6C34878D82A}">
                    <a16:rowId xmlns:a16="http://schemas.microsoft.com/office/drawing/2014/main" val="4053240842"/>
                  </a:ext>
                </a:extLst>
              </a:tr>
              <a:tr h="913861">
                <a:tc>
                  <a:txBody>
                    <a:bodyPr/>
                    <a:lstStyle/>
                    <a:p>
                      <a:pPr>
                        <a:spcAft>
                          <a:spcPts val="0"/>
                        </a:spcAft>
                      </a:pPr>
                      <a:r>
                        <a:rPr lang="en-GB" sz="900" b="1" dirty="0">
                          <a:effectLst/>
                          <a:latin typeface="+mj-lt"/>
                          <a:ea typeface="MS Mincho"/>
                        </a:rPr>
                        <a:t>SLAB PULL THEORY</a:t>
                      </a:r>
                      <a:endParaRPr lang="en-GB" sz="900" dirty="0">
                        <a:effectLst/>
                        <a:latin typeface="+mj-lt"/>
                        <a:ea typeface="MS Mincho"/>
                      </a:endParaRPr>
                    </a:p>
                    <a:p>
                      <a:pPr marL="173038" lvl="0" indent="-173038">
                        <a:spcAft>
                          <a:spcPts val="0"/>
                        </a:spcAft>
                        <a:buFont typeface="Arial" panose="020B0604020202020204" pitchFamily="34" charset="0"/>
                        <a:buChar char="•"/>
                      </a:pPr>
                      <a:r>
                        <a:rPr lang="en-GB" sz="900" dirty="0">
                          <a:effectLst/>
                          <a:latin typeface="+mj-lt"/>
                          <a:ea typeface="MS Mincho"/>
                        </a:rPr>
                        <a:t>Large, dense, heavy plates sink into the mantle at destructive plate margins and pull the rest of the plate with it.</a:t>
                      </a:r>
                    </a:p>
                    <a:p>
                      <a:pPr marL="173038" lvl="0" indent="-173038">
                        <a:spcAft>
                          <a:spcPts val="0"/>
                        </a:spcAft>
                        <a:buFont typeface="Arial" panose="020B0604020202020204" pitchFamily="34" charset="0"/>
                        <a:buChar char="•"/>
                      </a:pPr>
                      <a:r>
                        <a:rPr lang="en-GB" sz="900" dirty="0">
                          <a:effectLst/>
                          <a:latin typeface="+mj-lt"/>
                          <a:ea typeface="MS Mincho"/>
                        </a:rPr>
                        <a:t>Magma rises to the surface at constructive plate margins and creates new land. This pushes the rest of the plate away from the plate boundary.</a:t>
                      </a:r>
                    </a:p>
                  </a:txBody>
                  <a:tcPr marL="68580" marR="68580" marT="0" marB="0" anchor="ctr">
                    <a:noFill/>
                  </a:tcPr>
                </a:tc>
                <a:tc>
                  <a:txBody>
                    <a:bodyPr/>
                    <a:lstStyle/>
                    <a:p>
                      <a:endParaRPr lang="en-US" sz="900" i="0" dirty="0">
                        <a:solidFill>
                          <a:schemeClr val="tx1"/>
                        </a:solidFill>
                        <a:latin typeface="+mj-lt"/>
                      </a:endParaRPr>
                    </a:p>
                  </a:txBody>
                  <a:tcPr>
                    <a:noFill/>
                  </a:tcPr>
                </a:tc>
                <a:extLst>
                  <a:ext uri="{0D108BD9-81ED-4DB2-BD59-A6C34878D82A}">
                    <a16:rowId xmlns:a16="http://schemas.microsoft.com/office/drawing/2014/main" val="1827930199"/>
                  </a:ext>
                </a:extLst>
              </a:tr>
            </a:tbl>
          </a:graphicData>
        </a:graphic>
      </p:graphicFrame>
      <p:pic>
        <p:nvPicPr>
          <p:cNvPr id="27" name="Picture 26"/>
          <p:cNvPicPr/>
          <p:nvPr/>
        </p:nvPicPr>
        <p:blipFill rotWithShape="1">
          <a:blip r:embed="rId5" cstate="print"/>
          <a:srcRect t="17664" r="2650" b="16493"/>
          <a:stretch/>
        </p:blipFill>
        <p:spPr bwMode="auto">
          <a:xfrm>
            <a:off x="6798222" y="1565286"/>
            <a:ext cx="2349661" cy="1053676"/>
          </a:xfrm>
          <a:prstGeom prst="rect">
            <a:avLst/>
          </a:prstGeom>
          <a:noFill/>
          <a:ln w="9525">
            <a:noFill/>
            <a:miter lim="800000"/>
            <a:headEnd/>
            <a:tailEnd/>
          </a:ln>
        </p:spPr>
      </p:pic>
      <p:pic>
        <p:nvPicPr>
          <p:cNvPr id="28" name="Picture 27"/>
          <p:cNvPicPr/>
          <p:nvPr/>
        </p:nvPicPr>
        <p:blipFill rotWithShape="1">
          <a:blip r:embed="rId6"/>
          <a:srcRect t="22665" b="16568"/>
          <a:stretch/>
        </p:blipFill>
        <p:spPr>
          <a:xfrm>
            <a:off x="6790456" y="2617849"/>
            <a:ext cx="2349662" cy="914400"/>
          </a:xfrm>
          <a:prstGeom prst="rect">
            <a:avLst/>
          </a:prstGeom>
        </p:spPr>
      </p:pic>
      <p:sp>
        <p:nvSpPr>
          <p:cNvPr id="25" name="Rectangle 24"/>
          <p:cNvSpPr/>
          <p:nvPr/>
        </p:nvSpPr>
        <p:spPr>
          <a:xfrm>
            <a:off x="3109961" y="300320"/>
            <a:ext cx="3684376" cy="1200329"/>
          </a:xfrm>
          <a:prstGeom prst="rect">
            <a:avLst/>
          </a:prstGeom>
        </p:spPr>
        <p:txBody>
          <a:bodyPr wrap="square">
            <a:spAutoFit/>
          </a:bodyPr>
          <a:lstStyle/>
          <a:p>
            <a:r>
              <a:rPr lang="en-GB" sz="900" b="1" dirty="0">
                <a:latin typeface="+mj-lt"/>
                <a:cs typeface="Calibri"/>
              </a:rPr>
              <a:t>A natural hazard is natural process that poses a threat to people and property</a:t>
            </a:r>
            <a:r>
              <a:rPr lang="en-GB" sz="900" dirty="0">
                <a:latin typeface="+mj-lt"/>
                <a:cs typeface="Calibri"/>
              </a:rPr>
              <a:t>. A natural hazard only occurs when it impacts on people. If it poses no threat to humans it is called a natural event.</a:t>
            </a:r>
          </a:p>
          <a:p>
            <a:pPr marL="173038" indent="-173038">
              <a:buFont typeface="Arial"/>
              <a:buChar char="•"/>
            </a:pPr>
            <a:r>
              <a:rPr lang="en-GB" sz="900" b="1" dirty="0">
                <a:latin typeface="+mj-lt"/>
                <a:cs typeface="Calibri"/>
              </a:rPr>
              <a:t>Atmospheric or meteorological hazard </a:t>
            </a:r>
            <a:r>
              <a:rPr lang="en-GB" sz="900" dirty="0">
                <a:latin typeface="+mj-lt"/>
                <a:cs typeface="Calibri"/>
              </a:rPr>
              <a:t>– hazard that occurs in the atmosphere (e.g. hurricane, thunder and lightening, tornado, drought)</a:t>
            </a:r>
          </a:p>
          <a:p>
            <a:pPr marL="173038" indent="-173038">
              <a:buFont typeface="Arial"/>
              <a:buChar char="•"/>
            </a:pPr>
            <a:r>
              <a:rPr lang="en-GB" sz="900" b="1" dirty="0">
                <a:latin typeface="+mj-lt"/>
                <a:cs typeface="Calibri"/>
              </a:rPr>
              <a:t>Tectonic hazard </a:t>
            </a:r>
            <a:r>
              <a:rPr lang="en-GB" sz="900" dirty="0">
                <a:latin typeface="+mj-lt"/>
                <a:cs typeface="Calibri"/>
              </a:rPr>
              <a:t>– a hazard that occurs due to the movement of tectonic plates (e.g. volcanoes and earthquakes)</a:t>
            </a:r>
          </a:p>
          <a:p>
            <a:r>
              <a:rPr lang="en-GB" sz="900" dirty="0">
                <a:latin typeface="+mj-lt"/>
                <a:cs typeface="Calibri"/>
              </a:rPr>
              <a:t>Hazard risk is the chance that a natural hazard may take place. </a:t>
            </a:r>
          </a:p>
        </p:txBody>
      </p:sp>
      <p:pic>
        <p:nvPicPr>
          <p:cNvPr id="30" name="Picture 29"/>
          <p:cNvPicPr>
            <a:picLocks noChangeAspect="1"/>
          </p:cNvPicPr>
          <p:nvPr/>
        </p:nvPicPr>
        <p:blipFill>
          <a:blip r:embed="rId7"/>
          <a:stretch>
            <a:fillRect/>
          </a:stretch>
        </p:blipFill>
        <p:spPr>
          <a:xfrm>
            <a:off x="6790456" y="289341"/>
            <a:ext cx="2359459" cy="1273290"/>
          </a:xfrm>
          <a:prstGeom prst="rect">
            <a:avLst/>
          </a:prstGeom>
        </p:spPr>
      </p:pic>
      <p:sp>
        <p:nvSpPr>
          <p:cNvPr id="31" name="TextBox 30"/>
          <p:cNvSpPr txBox="1"/>
          <p:nvPr/>
        </p:nvSpPr>
        <p:spPr>
          <a:xfrm>
            <a:off x="2591760" y="9546"/>
            <a:ext cx="4134209" cy="276999"/>
          </a:xfrm>
          <a:prstGeom prst="rect">
            <a:avLst/>
          </a:prstGeom>
          <a:noFill/>
        </p:spPr>
        <p:txBody>
          <a:bodyPr wrap="none" rtlCol="0">
            <a:spAutoFit/>
          </a:bodyPr>
          <a:lstStyle/>
          <a:p>
            <a:r>
              <a:rPr lang="en-GB" sz="1200" dirty="0">
                <a:solidFill>
                  <a:schemeClr val="bg1"/>
                </a:solidFill>
              </a:rPr>
              <a:t>KS4 – The Geography Knowledge – TECTONIC HAZARDS (part 1)</a:t>
            </a:r>
          </a:p>
        </p:txBody>
      </p:sp>
      <p:sp>
        <p:nvSpPr>
          <p:cNvPr id="2" name="Slide Number Placeholder 1"/>
          <p:cNvSpPr>
            <a:spLocks noGrp="1"/>
          </p:cNvSpPr>
          <p:nvPr>
            <p:ph type="sldNum" sz="quarter" idx="12"/>
          </p:nvPr>
        </p:nvSpPr>
        <p:spPr>
          <a:xfrm>
            <a:off x="7082718" y="-28608"/>
            <a:ext cx="2057400" cy="365125"/>
          </a:xfrm>
        </p:spPr>
        <p:txBody>
          <a:bodyPr/>
          <a:lstStyle/>
          <a:p>
            <a:fld id="{F232E450-7F35-46DE-B035-98CAF69D4EF5}" type="slidenum">
              <a:rPr lang="en-GB" smtClean="0">
                <a:solidFill>
                  <a:schemeClr val="bg1"/>
                </a:solidFill>
              </a:rPr>
              <a:t>1</a:t>
            </a:fld>
            <a:endParaRPr lang="en-GB" dirty="0">
              <a:solidFill>
                <a:schemeClr val="bg1"/>
              </a:solidFill>
            </a:endParaRPr>
          </a:p>
        </p:txBody>
      </p:sp>
      <p:pic>
        <p:nvPicPr>
          <p:cNvPr id="26" name="Picture 25"/>
          <p:cNvPicPr>
            <a:picLocks noChangeAspect="1"/>
          </p:cNvPicPr>
          <p:nvPr/>
        </p:nvPicPr>
        <p:blipFill>
          <a:blip r:embed="rId8"/>
          <a:stretch>
            <a:fillRect/>
          </a:stretch>
        </p:blipFill>
        <p:spPr>
          <a:xfrm>
            <a:off x="7363171" y="3756646"/>
            <a:ext cx="1744048" cy="1192796"/>
          </a:xfrm>
          <a:prstGeom prst="rect">
            <a:avLst/>
          </a:prstGeom>
        </p:spPr>
      </p:pic>
      <p:pic>
        <p:nvPicPr>
          <p:cNvPr id="29" name="Picture 28"/>
          <p:cNvPicPr>
            <a:picLocks noChangeAspect="1"/>
          </p:cNvPicPr>
          <p:nvPr/>
        </p:nvPicPr>
        <p:blipFill rotWithShape="1">
          <a:blip r:embed="rId9"/>
          <a:srcRect t="7082"/>
          <a:stretch/>
        </p:blipFill>
        <p:spPr>
          <a:xfrm>
            <a:off x="2847723" y="5630610"/>
            <a:ext cx="1704774" cy="1193708"/>
          </a:xfrm>
          <a:prstGeom prst="rect">
            <a:avLst/>
          </a:prstGeom>
        </p:spPr>
      </p:pic>
    </p:spTree>
    <p:extLst>
      <p:ext uri="{BB962C8B-B14F-4D97-AF65-F5344CB8AC3E}">
        <p14:creationId xmlns:p14="http://schemas.microsoft.com/office/powerpoint/2010/main" val="1323087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p:cNvGraphicFramePr>
            <a:graphicFrameLocks noGrp="1"/>
          </p:cNvGraphicFramePr>
          <p:nvPr>
            <p:extLst>
              <p:ext uri="{D42A27DB-BD31-4B8C-83A1-F6EECF244321}">
                <p14:modId xmlns:p14="http://schemas.microsoft.com/office/powerpoint/2010/main" val="3798692103"/>
              </p:ext>
            </p:extLst>
          </p:nvPr>
        </p:nvGraphicFramePr>
        <p:xfrm>
          <a:off x="0" y="2403300"/>
          <a:ext cx="9144001" cy="1981143"/>
        </p:xfrm>
        <a:graphic>
          <a:graphicData uri="http://schemas.openxmlformats.org/drawingml/2006/table">
            <a:tbl>
              <a:tblPr firstRow="1" bandRow="1">
                <a:tableStyleId>{5940675A-B579-460E-94D1-54222C63F5DA}</a:tableStyleId>
              </a:tblPr>
              <a:tblGrid>
                <a:gridCol w="9144001">
                  <a:extLst>
                    <a:ext uri="{9D8B030D-6E8A-4147-A177-3AD203B41FA5}">
                      <a16:colId xmlns:a16="http://schemas.microsoft.com/office/drawing/2014/main" val="20000"/>
                    </a:ext>
                  </a:extLst>
                </a:gridCol>
              </a:tblGrid>
              <a:tr h="1981143">
                <a:tc>
                  <a:txBody>
                    <a:bodyPr/>
                    <a:lstStyle/>
                    <a:p>
                      <a:pPr algn="ctr"/>
                      <a:r>
                        <a:rPr lang="en-GB" sz="900" b="1" baseline="0" dirty="0">
                          <a:solidFill>
                            <a:srgbClr val="0070C0"/>
                          </a:solidFill>
                        </a:rPr>
                        <a:t>These uses of the rainforest have a number of positive and negative impacts</a:t>
                      </a:r>
                      <a:r>
                        <a:rPr lang="en-GB" sz="900" b="1" baseline="0" dirty="0">
                          <a:solidFill>
                            <a:schemeClr val="tx1"/>
                          </a:solidFill>
                        </a:rPr>
                        <a:t>. </a:t>
                      </a:r>
                    </a:p>
                    <a:p>
                      <a:endParaRPr lang="en-US" sz="900" b="1" dirty="0">
                        <a:solidFill>
                          <a:schemeClr val="tx1"/>
                        </a:solidFill>
                      </a:endParaRPr>
                    </a:p>
                  </a:txBody>
                  <a:tcPr>
                    <a:noFill/>
                  </a:tcPr>
                </a:tc>
                <a:extLst>
                  <a:ext uri="{0D108BD9-81ED-4DB2-BD59-A6C34878D82A}">
                    <a16:rowId xmlns:a16="http://schemas.microsoft.com/office/drawing/2014/main" val="10000"/>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4030856819"/>
              </p:ext>
            </p:extLst>
          </p:nvPr>
        </p:nvGraphicFramePr>
        <p:xfrm>
          <a:off x="-1" y="325023"/>
          <a:ext cx="6188189" cy="2103120"/>
        </p:xfrm>
        <a:graphic>
          <a:graphicData uri="http://schemas.openxmlformats.org/drawingml/2006/table">
            <a:tbl>
              <a:tblPr firstRow="1" bandRow="1">
                <a:tableStyleId>{5940675A-B579-460E-94D1-54222C63F5DA}</a:tableStyleId>
              </a:tblPr>
              <a:tblGrid>
                <a:gridCol w="6188189">
                  <a:extLst>
                    <a:ext uri="{9D8B030D-6E8A-4147-A177-3AD203B41FA5}">
                      <a16:colId xmlns:a16="http://schemas.microsoft.com/office/drawing/2014/main" val="20000"/>
                    </a:ext>
                  </a:extLst>
                </a:gridCol>
              </a:tblGrid>
              <a:tr h="2103120">
                <a:tc>
                  <a:txBody>
                    <a:bodyPr/>
                    <a:lstStyle/>
                    <a:p>
                      <a:r>
                        <a:rPr lang="en-GB" sz="900" b="1" baseline="0" dirty="0">
                          <a:solidFill>
                            <a:srgbClr val="0070C0"/>
                          </a:solidFill>
                        </a:rPr>
                        <a:t>People use the Amazon Rainforest in a number of ways. </a:t>
                      </a:r>
                      <a:endParaRPr lang="en-US" sz="900" b="1" dirty="0">
                        <a:solidFill>
                          <a:schemeClr val="tx1"/>
                        </a:solidFill>
                      </a:endParaRPr>
                    </a:p>
                  </a:txBody>
                  <a:tcPr>
                    <a:solidFill>
                      <a:schemeClr val="bg1"/>
                    </a:solidFill>
                  </a:tcPr>
                </a:tc>
                <a:extLst>
                  <a:ext uri="{0D108BD9-81ED-4DB2-BD59-A6C34878D82A}">
                    <a16:rowId xmlns:a16="http://schemas.microsoft.com/office/drawing/2014/main" val="10000"/>
                  </a:ext>
                </a:extLst>
              </a:tr>
            </a:tbl>
          </a:graphicData>
        </a:graphic>
      </p:graphicFrame>
      <p:sp>
        <p:nvSpPr>
          <p:cNvPr id="11" name="Rectangle 10"/>
          <p:cNvSpPr/>
          <p:nvPr/>
        </p:nvSpPr>
        <p:spPr>
          <a:xfrm rot="16200000">
            <a:off x="4443554" y="-4427329"/>
            <a:ext cx="264657" cy="9144000"/>
          </a:xfrm>
          <a:prstGeom prst="rect">
            <a:avLst/>
          </a:prstGeom>
          <a:solidFill>
            <a:srgbClr val="101A42"/>
          </a:solidFill>
          <a:ln w="254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4" name="Table 23"/>
          <p:cNvGraphicFramePr>
            <a:graphicFrameLocks noGrp="1"/>
          </p:cNvGraphicFramePr>
          <p:nvPr>
            <p:extLst>
              <p:ext uri="{D42A27DB-BD31-4B8C-83A1-F6EECF244321}">
                <p14:modId xmlns:p14="http://schemas.microsoft.com/office/powerpoint/2010/main" val="2083393012"/>
              </p:ext>
            </p:extLst>
          </p:nvPr>
        </p:nvGraphicFramePr>
        <p:xfrm>
          <a:off x="55847" y="521407"/>
          <a:ext cx="6076493" cy="1874520"/>
        </p:xfrm>
        <a:graphic>
          <a:graphicData uri="http://schemas.openxmlformats.org/drawingml/2006/table">
            <a:tbl>
              <a:tblPr firstRow="1" bandRow="1">
                <a:tableStyleId>{5940675A-B579-460E-94D1-54222C63F5DA}</a:tableStyleId>
              </a:tblPr>
              <a:tblGrid>
                <a:gridCol w="1226415">
                  <a:extLst>
                    <a:ext uri="{9D8B030D-6E8A-4147-A177-3AD203B41FA5}">
                      <a16:colId xmlns:a16="http://schemas.microsoft.com/office/drawing/2014/main" val="20000"/>
                    </a:ext>
                  </a:extLst>
                </a:gridCol>
                <a:gridCol w="4850078">
                  <a:extLst>
                    <a:ext uri="{9D8B030D-6E8A-4147-A177-3AD203B41FA5}">
                      <a16:colId xmlns:a16="http://schemas.microsoft.com/office/drawing/2014/main" val="20001"/>
                    </a:ext>
                  </a:extLst>
                </a:gridCol>
              </a:tblGrid>
              <a:tr h="155445">
                <a:tc>
                  <a:txBody>
                    <a:bodyPr/>
                    <a:lstStyle/>
                    <a:p>
                      <a:r>
                        <a:rPr lang="en-US" sz="900" b="1" dirty="0">
                          <a:solidFill>
                            <a:schemeClr val="tx1"/>
                          </a:solidFill>
                        </a:rPr>
                        <a:t>Cattle farming</a:t>
                      </a:r>
                    </a:p>
                  </a:txBody>
                  <a:tcPr>
                    <a:noFill/>
                  </a:tcPr>
                </a:tc>
                <a:tc>
                  <a:txBody>
                    <a:bodyPr/>
                    <a:lstStyle/>
                    <a:p>
                      <a:r>
                        <a:rPr lang="en-US" sz="900" i="0" dirty="0">
                          <a:solidFill>
                            <a:schemeClr val="tx1"/>
                          </a:solidFill>
                        </a:rPr>
                        <a:t>Clear</a:t>
                      </a:r>
                      <a:r>
                        <a:rPr lang="en-US" sz="900" i="0" baseline="0" dirty="0">
                          <a:solidFill>
                            <a:schemeClr val="tx1"/>
                          </a:solidFill>
                        </a:rPr>
                        <a:t> land for massive, commercial cattle farms. These are sold.</a:t>
                      </a:r>
                    </a:p>
                  </a:txBody>
                  <a:tcPr>
                    <a:noFill/>
                  </a:tcPr>
                </a:tc>
                <a:extLst>
                  <a:ext uri="{0D108BD9-81ED-4DB2-BD59-A6C34878D82A}">
                    <a16:rowId xmlns:a16="http://schemas.microsoft.com/office/drawing/2014/main" val="2075802164"/>
                  </a:ext>
                </a:extLst>
              </a:tr>
              <a:tr h="155445">
                <a:tc>
                  <a:txBody>
                    <a:bodyPr/>
                    <a:lstStyle/>
                    <a:p>
                      <a:r>
                        <a:rPr lang="en-US" sz="900" b="1" dirty="0">
                          <a:solidFill>
                            <a:schemeClr val="tx1"/>
                          </a:solidFill>
                        </a:rPr>
                        <a:t>Logging</a:t>
                      </a:r>
                    </a:p>
                  </a:txBody>
                  <a:tcPr>
                    <a:noFill/>
                  </a:tcPr>
                </a:tc>
                <a:tc>
                  <a:txBody>
                    <a:bodyPr/>
                    <a:lstStyle/>
                    <a:p>
                      <a:r>
                        <a:rPr lang="en-US" sz="900" i="0" dirty="0">
                          <a:solidFill>
                            <a:schemeClr val="tx1"/>
                          </a:solidFill>
                        </a:rPr>
                        <a:t>Cutting</a:t>
                      </a:r>
                      <a:r>
                        <a:rPr lang="en-US" sz="900" i="0" baseline="0" dirty="0">
                          <a:solidFill>
                            <a:schemeClr val="tx1"/>
                          </a:solidFill>
                        </a:rPr>
                        <a:t> down hardwood trees to sell.</a:t>
                      </a:r>
                    </a:p>
                  </a:txBody>
                  <a:tcPr>
                    <a:noFill/>
                  </a:tcPr>
                </a:tc>
                <a:extLst>
                  <a:ext uri="{0D108BD9-81ED-4DB2-BD59-A6C34878D82A}">
                    <a16:rowId xmlns:a16="http://schemas.microsoft.com/office/drawing/2014/main" val="10000"/>
                  </a:ext>
                </a:extLst>
              </a:tr>
              <a:tr h="197839">
                <a:tc>
                  <a:txBody>
                    <a:bodyPr/>
                    <a:lstStyle/>
                    <a:p>
                      <a:r>
                        <a:rPr lang="en-US" sz="900" b="1" dirty="0">
                          <a:solidFill>
                            <a:schemeClr val="tx1"/>
                          </a:solidFill>
                        </a:rPr>
                        <a:t>Hydro-electric</a:t>
                      </a:r>
                      <a:r>
                        <a:rPr lang="en-US" sz="900" b="1" baseline="0" dirty="0">
                          <a:solidFill>
                            <a:schemeClr val="tx1"/>
                          </a:solidFill>
                        </a:rPr>
                        <a:t> energy</a:t>
                      </a:r>
                      <a:endParaRPr lang="en-US" sz="900" b="1" dirty="0">
                        <a:solidFill>
                          <a:schemeClr val="tx1"/>
                        </a:solidFill>
                      </a:endParaRPr>
                    </a:p>
                  </a:txBody>
                  <a:tcPr>
                    <a:noFill/>
                  </a:tcPr>
                </a:tc>
                <a:tc>
                  <a:txBody>
                    <a:bodyPr/>
                    <a:lstStyle/>
                    <a:p>
                      <a:r>
                        <a:rPr lang="en-US" sz="900" i="0" dirty="0">
                          <a:solidFill>
                            <a:schemeClr val="tx1"/>
                          </a:solidFill>
                        </a:rPr>
                        <a:t>Build dam</a:t>
                      </a:r>
                      <a:r>
                        <a:rPr lang="en-US" sz="900" i="0" baseline="0" dirty="0">
                          <a:solidFill>
                            <a:schemeClr val="tx1"/>
                          </a:solidFill>
                        </a:rPr>
                        <a:t> and reservoir to create and sell hydro-electric energy. (e.g. Belo Monte dam in Brazil)</a:t>
                      </a:r>
                    </a:p>
                  </a:txBody>
                  <a:tcPr>
                    <a:noFill/>
                  </a:tcPr>
                </a:tc>
                <a:extLst>
                  <a:ext uri="{0D108BD9-81ED-4DB2-BD59-A6C34878D82A}">
                    <a16:rowId xmlns:a16="http://schemas.microsoft.com/office/drawing/2014/main" val="10001"/>
                  </a:ext>
                </a:extLst>
              </a:tr>
              <a:tr h="155445">
                <a:tc>
                  <a:txBody>
                    <a:bodyPr/>
                    <a:lstStyle/>
                    <a:p>
                      <a:r>
                        <a:rPr lang="en-US" sz="900" b="1" dirty="0">
                          <a:solidFill>
                            <a:schemeClr val="tx1"/>
                          </a:solidFill>
                        </a:rPr>
                        <a:t>Mining</a:t>
                      </a:r>
                    </a:p>
                  </a:txBody>
                  <a:tcPr>
                    <a:noFill/>
                  </a:tcPr>
                </a:tc>
                <a:tc>
                  <a:txBody>
                    <a:bodyPr/>
                    <a:lstStyle/>
                    <a:p>
                      <a:r>
                        <a:rPr lang="en-US" sz="900" i="0" dirty="0">
                          <a:solidFill>
                            <a:schemeClr val="tx1"/>
                          </a:solidFill>
                        </a:rPr>
                        <a:t>Digging to</a:t>
                      </a:r>
                      <a:r>
                        <a:rPr lang="en-US" sz="900" i="0" baseline="0" dirty="0">
                          <a:solidFill>
                            <a:schemeClr val="tx1"/>
                          </a:solidFill>
                        </a:rPr>
                        <a:t> extract iron ore, aluminum, copper, tin and gold to sell. (e.g. The </a:t>
                      </a:r>
                      <a:r>
                        <a:rPr lang="en-US" sz="900" i="0" baseline="0" dirty="0" err="1">
                          <a:solidFill>
                            <a:schemeClr val="tx1"/>
                          </a:solidFill>
                        </a:rPr>
                        <a:t>Carajas</a:t>
                      </a:r>
                      <a:r>
                        <a:rPr lang="en-US" sz="900" i="0" baseline="0" dirty="0">
                          <a:solidFill>
                            <a:schemeClr val="tx1"/>
                          </a:solidFill>
                        </a:rPr>
                        <a:t> Mine in Brazil)</a:t>
                      </a:r>
                    </a:p>
                  </a:txBody>
                  <a:tcPr>
                    <a:noFill/>
                  </a:tcPr>
                </a:tc>
                <a:extLst>
                  <a:ext uri="{0D108BD9-81ED-4DB2-BD59-A6C34878D82A}">
                    <a16:rowId xmlns:a16="http://schemas.microsoft.com/office/drawing/2014/main" val="10002"/>
                  </a:ext>
                </a:extLst>
              </a:tr>
              <a:tr h="197839">
                <a:tc>
                  <a:txBody>
                    <a:bodyPr/>
                    <a:lstStyle/>
                    <a:p>
                      <a:r>
                        <a:rPr lang="en-US" sz="900" b="1" dirty="0">
                          <a:solidFill>
                            <a:schemeClr val="tx1"/>
                          </a:solidFill>
                        </a:rPr>
                        <a:t>Building roads</a:t>
                      </a:r>
                    </a:p>
                  </a:txBody>
                  <a:tcPr>
                    <a:noFill/>
                  </a:tcPr>
                </a:tc>
                <a:tc>
                  <a:txBody>
                    <a:bodyPr/>
                    <a:lstStyle/>
                    <a:p>
                      <a:r>
                        <a:rPr lang="en-US" sz="900" i="0" dirty="0">
                          <a:solidFill>
                            <a:schemeClr val="tx1"/>
                          </a:solidFill>
                        </a:rPr>
                        <a:t>Logging companies, cattle</a:t>
                      </a:r>
                      <a:r>
                        <a:rPr lang="en-US" sz="900" i="0" baseline="0" dirty="0">
                          <a:solidFill>
                            <a:schemeClr val="tx1"/>
                          </a:solidFill>
                        </a:rPr>
                        <a:t> ranches, farms, mines need roads to reach them and transport products to the coast to export = roads built.</a:t>
                      </a:r>
                    </a:p>
                  </a:txBody>
                  <a:tcPr>
                    <a:noFill/>
                  </a:tcPr>
                </a:tc>
                <a:extLst>
                  <a:ext uri="{0D108BD9-81ED-4DB2-BD59-A6C34878D82A}">
                    <a16:rowId xmlns:a16="http://schemas.microsoft.com/office/drawing/2014/main" val="10003"/>
                  </a:ext>
                </a:extLst>
              </a:tr>
              <a:tr h="197839">
                <a:tc>
                  <a:txBody>
                    <a:bodyPr/>
                    <a:lstStyle/>
                    <a:p>
                      <a:r>
                        <a:rPr lang="en-US" sz="900" b="1" dirty="0">
                          <a:solidFill>
                            <a:schemeClr val="tx1"/>
                          </a:solidFill>
                        </a:rPr>
                        <a:t>Urban</a:t>
                      </a:r>
                      <a:r>
                        <a:rPr lang="en-US" sz="900" b="1" baseline="0" dirty="0">
                          <a:solidFill>
                            <a:schemeClr val="tx1"/>
                          </a:solidFill>
                        </a:rPr>
                        <a:t> growth</a:t>
                      </a:r>
                      <a:endParaRPr lang="en-US" sz="900" b="1" dirty="0">
                        <a:solidFill>
                          <a:schemeClr val="tx1"/>
                        </a:solidFill>
                      </a:endParaRPr>
                    </a:p>
                  </a:txBody>
                  <a:tcPr>
                    <a:noFill/>
                  </a:tcPr>
                </a:tc>
                <a:tc>
                  <a:txBody>
                    <a:bodyPr/>
                    <a:lstStyle/>
                    <a:p>
                      <a:r>
                        <a:rPr lang="en-US" sz="900" i="0" dirty="0">
                          <a:solidFill>
                            <a:schemeClr val="tx1"/>
                          </a:solidFill>
                        </a:rPr>
                        <a:t>Increasing population = increasing urban areas.</a:t>
                      </a:r>
                    </a:p>
                    <a:p>
                      <a:r>
                        <a:rPr lang="en-US" sz="900" i="0" dirty="0">
                          <a:solidFill>
                            <a:schemeClr val="tx1"/>
                          </a:solidFill>
                        </a:rPr>
                        <a:t>(e.g.</a:t>
                      </a:r>
                      <a:r>
                        <a:rPr lang="en-US" sz="900" i="0" baseline="0" dirty="0">
                          <a:solidFill>
                            <a:schemeClr val="tx1"/>
                          </a:solidFill>
                        </a:rPr>
                        <a:t> Manaus’ pop. Grew 22% between 2000 – 2010 reaching 1.7million)</a:t>
                      </a:r>
                    </a:p>
                  </a:txBody>
                  <a:tcPr>
                    <a:noFill/>
                  </a:tcPr>
                </a:tc>
                <a:extLst>
                  <a:ext uri="{0D108BD9-81ED-4DB2-BD59-A6C34878D82A}">
                    <a16:rowId xmlns:a16="http://schemas.microsoft.com/office/drawing/2014/main" val="49518650"/>
                  </a:ext>
                </a:extLst>
              </a:tr>
              <a:tr h="197839">
                <a:tc>
                  <a:txBody>
                    <a:bodyPr/>
                    <a:lstStyle/>
                    <a:p>
                      <a:r>
                        <a:rPr lang="en-US" sz="900" b="1" dirty="0">
                          <a:solidFill>
                            <a:schemeClr val="tx1"/>
                          </a:solidFill>
                        </a:rPr>
                        <a:t>Subsistence</a:t>
                      </a:r>
                      <a:r>
                        <a:rPr lang="en-US" sz="900" b="1" baseline="0" dirty="0">
                          <a:solidFill>
                            <a:schemeClr val="tx1"/>
                          </a:solidFill>
                        </a:rPr>
                        <a:t> farming</a:t>
                      </a:r>
                      <a:endParaRPr lang="en-US" sz="900" b="1" dirty="0">
                        <a:solidFill>
                          <a:schemeClr val="tx1"/>
                        </a:solidFill>
                      </a:endParaRPr>
                    </a:p>
                  </a:txBody>
                  <a:tcPr>
                    <a:noFill/>
                  </a:tcPr>
                </a:tc>
                <a:tc>
                  <a:txBody>
                    <a:bodyPr/>
                    <a:lstStyle/>
                    <a:p>
                      <a:r>
                        <a:rPr lang="en-US" sz="900" i="0" dirty="0">
                          <a:solidFill>
                            <a:schemeClr val="tx1"/>
                          </a:solidFill>
                        </a:rPr>
                        <a:t>Local</a:t>
                      </a:r>
                      <a:r>
                        <a:rPr lang="en-US" sz="900" i="0" baseline="0" dirty="0">
                          <a:solidFill>
                            <a:schemeClr val="tx1"/>
                          </a:solidFill>
                        </a:rPr>
                        <a:t> famers clear the land using slash and burn and grow only enough food for their family to eat. </a:t>
                      </a:r>
                    </a:p>
                  </a:txBody>
                  <a:tcPr>
                    <a:noFill/>
                  </a:tcPr>
                </a:tc>
                <a:extLst>
                  <a:ext uri="{0D108BD9-81ED-4DB2-BD59-A6C34878D82A}">
                    <a16:rowId xmlns:a16="http://schemas.microsoft.com/office/drawing/2014/main" val="2766737838"/>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552702154"/>
              </p:ext>
            </p:extLst>
          </p:nvPr>
        </p:nvGraphicFramePr>
        <p:xfrm>
          <a:off x="-4" y="4384443"/>
          <a:ext cx="9144000" cy="2473557"/>
        </p:xfrm>
        <a:graphic>
          <a:graphicData uri="http://schemas.openxmlformats.org/drawingml/2006/table">
            <a:tbl>
              <a:tblPr firstRow="1" bandRow="1">
                <a:tableStyleId>{5940675A-B579-460E-94D1-54222C63F5DA}</a:tableStyleId>
              </a:tblPr>
              <a:tblGrid>
                <a:gridCol w="9144000">
                  <a:extLst>
                    <a:ext uri="{9D8B030D-6E8A-4147-A177-3AD203B41FA5}">
                      <a16:colId xmlns:a16="http://schemas.microsoft.com/office/drawing/2014/main" val="20000"/>
                    </a:ext>
                  </a:extLst>
                </a:gridCol>
              </a:tblGrid>
              <a:tr h="2473557">
                <a:tc>
                  <a:txBody>
                    <a:bodyPr/>
                    <a:lstStyle/>
                    <a:p>
                      <a:pPr algn="ctr"/>
                      <a:r>
                        <a:rPr lang="en-US" sz="900" b="1" dirty="0">
                          <a:solidFill>
                            <a:srgbClr val="0070C0"/>
                          </a:solidFill>
                        </a:rPr>
                        <a:t>SUSTAINABILITY IN THE</a:t>
                      </a:r>
                      <a:r>
                        <a:rPr lang="en-US" sz="900" b="1" baseline="0" dirty="0">
                          <a:solidFill>
                            <a:srgbClr val="0070C0"/>
                          </a:solidFill>
                        </a:rPr>
                        <a:t> RAINFOREST - </a:t>
                      </a:r>
                      <a:r>
                        <a:rPr lang="en-GB" sz="900" b="1" baseline="0" dirty="0">
                          <a:solidFill>
                            <a:srgbClr val="0070C0"/>
                          </a:solidFill>
                        </a:rPr>
                        <a:t>meeting the needs of today, without harming the environment in the future. </a:t>
                      </a:r>
                    </a:p>
                    <a:p>
                      <a:endParaRPr lang="en-US" sz="900" b="1" dirty="0">
                        <a:solidFill>
                          <a:schemeClr val="tx1"/>
                        </a:solidFill>
                      </a:endParaRPr>
                    </a:p>
                  </a:txBody>
                  <a:tcPr>
                    <a:noFill/>
                  </a:tcPr>
                </a:tc>
                <a:extLst>
                  <a:ext uri="{0D108BD9-81ED-4DB2-BD59-A6C34878D82A}">
                    <a16:rowId xmlns:a16="http://schemas.microsoft.com/office/drawing/2014/main" val="10000"/>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53032318"/>
              </p:ext>
            </p:extLst>
          </p:nvPr>
        </p:nvGraphicFramePr>
        <p:xfrm>
          <a:off x="-9" y="4615688"/>
          <a:ext cx="9144000" cy="2242312"/>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512333246"/>
                    </a:ext>
                  </a:extLst>
                </a:gridCol>
                <a:gridCol w="3048000">
                  <a:extLst>
                    <a:ext uri="{9D8B030D-6E8A-4147-A177-3AD203B41FA5}">
                      <a16:colId xmlns:a16="http://schemas.microsoft.com/office/drawing/2014/main" val="2043666816"/>
                    </a:ext>
                  </a:extLst>
                </a:gridCol>
                <a:gridCol w="3048000">
                  <a:extLst>
                    <a:ext uri="{9D8B030D-6E8A-4147-A177-3AD203B41FA5}">
                      <a16:colId xmlns:a16="http://schemas.microsoft.com/office/drawing/2014/main" val="376183338"/>
                    </a:ext>
                  </a:extLst>
                </a:gridCol>
              </a:tblGrid>
              <a:tr h="1121156">
                <a:tc>
                  <a:txBody>
                    <a:bodyPr/>
                    <a:lstStyle/>
                    <a:p>
                      <a:pPr algn="l"/>
                      <a:r>
                        <a:rPr lang="en-GB" sz="900" dirty="0">
                          <a:solidFill>
                            <a:schemeClr val="tx1"/>
                          </a:solidFill>
                        </a:rPr>
                        <a:t>INTERNATIONAL</a:t>
                      </a:r>
                      <a:r>
                        <a:rPr lang="en-GB" sz="900" baseline="0" dirty="0">
                          <a:solidFill>
                            <a:schemeClr val="tx1"/>
                          </a:solidFill>
                        </a:rPr>
                        <a:t> AGREEMENT – DEBT RELIEF</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3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tx1"/>
                          </a:solidFill>
                          <a:effectLst/>
                          <a:latin typeface="+mn-lt"/>
                          <a:ea typeface="+mn-ea"/>
                          <a:cs typeface="+mn-cs"/>
                        </a:rPr>
                        <a:t>Areas of the rainforest are given monetary value</a:t>
                      </a:r>
                      <a:r>
                        <a:rPr lang="en-GB" sz="900" b="0" kern="1200" baseline="0" dirty="0">
                          <a:solidFill>
                            <a:schemeClr val="tx1"/>
                          </a:solidFill>
                          <a:effectLst/>
                          <a:latin typeface="+mn-lt"/>
                          <a:ea typeface="+mn-ea"/>
                          <a:cs typeface="+mn-cs"/>
                        </a:rPr>
                        <a:t> and u</a:t>
                      </a:r>
                      <a:r>
                        <a:rPr lang="en-GB" sz="900" b="0" kern="1200" dirty="0">
                          <a:solidFill>
                            <a:schemeClr val="tx1"/>
                          </a:solidFill>
                          <a:effectLst/>
                          <a:latin typeface="+mn-lt"/>
                          <a:ea typeface="+mn-ea"/>
                          <a:cs typeface="+mn-cs"/>
                        </a:rPr>
                        <a:t>sed to repay outstanding debt.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1" kern="1200" dirty="0">
                          <a:solidFill>
                            <a:schemeClr val="tx1"/>
                          </a:solidFill>
                          <a:effectLst/>
                          <a:latin typeface="+mn-lt"/>
                          <a:ea typeface="+mn-ea"/>
                          <a:cs typeface="+mn-cs"/>
                        </a:rPr>
                        <a:t>e.g. In 2008 the USA reduced the debt that Peru owed</a:t>
                      </a:r>
                      <a:r>
                        <a:rPr lang="en-GB" sz="900" b="0" i="1" kern="1200" baseline="0" dirty="0">
                          <a:solidFill>
                            <a:schemeClr val="tx1"/>
                          </a:solidFill>
                          <a:effectLst/>
                          <a:latin typeface="+mn-lt"/>
                          <a:ea typeface="+mn-ea"/>
                          <a:cs typeface="+mn-cs"/>
                        </a:rPr>
                        <a:t> them by $25 million. In exchange Peru had to co</a:t>
                      </a:r>
                      <a:r>
                        <a:rPr lang="en-GB" sz="900" b="0" i="1" kern="1200" dirty="0">
                          <a:solidFill>
                            <a:schemeClr val="tx1"/>
                          </a:solidFill>
                          <a:effectLst/>
                          <a:latin typeface="+mn-lt"/>
                          <a:ea typeface="+mn-ea"/>
                          <a:cs typeface="+mn-cs"/>
                        </a:rPr>
                        <a:t>nserve/look after part of their rainforest.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900" dirty="0">
                          <a:solidFill>
                            <a:schemeClr val="tx1"/>
                          </a:solidFill>
                        </a:rPr>
                        <a:t>SELECTIVE LOGGING</a:t>
                      </a:r>
                    </a:p>
                    <a:p>
                      <a:pPr algn="l"/>
                      <a:endParaRPr lang="en-GB" sz="3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tx1"/>
                          </a:solidFill>
                          <a:effectLst/>
                          <a:latin typeface="+mn-lt"/>
                          <a:ea typeface="+mn-ea"/>
                          <a:cs typeface="+mn-cs"/>
                        </a:rPr>
                        <a:t>Only selected trees are cut down, rather than cutting</a:t>
                      </a:r>
                      <a:r>
                        <a:rPr lang="en-GB" sz="900" b="0" kern="1200" baseline="0" dirty="0">
                          <a:solidFill>
                            <a:schemeClr val="tx1"/>
                          </a:solidFill>
                          <a:effectLst/>
                          <a:latin typeface="+mn-lt"/>
                          <a:ea typeface="+mn-ea"/>
                          <a:cs typeface="+mn-cs"/>
                        </a:rPr>
                        <a:t> down all the trees in an area. They usually cut down the older trees. </a:t>
                      </a:r>
                      <a:r>
                        <a:rPr lang="en-GB" sz="900" b="0" kern="1200" dirty="0">
                          <a:solidFill>
                            <a:schemeClr val="tx1"/>
                          </a:solidFill>
                          <a:effectLst/>
                          <a:latin typeface="+mn-lt"/>
                          <a:ea typeface="+mn-ea"/>
                          <a:cs typeface="+mn-cs"/>
                        </a:rPr>
                        <a:t>As a result the rainforest canopy is preserved where many of the animals live. </a:t>
                      </a:r>
                      <a:endParaRPr lang="en-GB" sz="3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3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3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3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900" b="0" kern="1200" dirty="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900" dirty="0">
                          <a:solidFill>
                            <a:schemeClr val="tx1"/>
                          </a:solidFill>
                        </a:rPr>
                        <a:t>PROMOTING RESPONSIBLE MANAGEMENT</a:t>
                      </a:r>
                    </a:p>
                    <a:p>
                      <a:pPr algn="l"/>
                      <a:endParaRPr lang="en-GB" sz="300" dirty="0">
                        <a:solidFill>
                          <a:schemeClr val="tx1"/>
                        </a:solidFill>
                      </a:endParaRPr>
                    </a:p>
                    <a:p>
                      <a:pPr algn="l"/>
                      <a:r>
                        <a:rPr lang="en-GB" sz="900" dirty="0">
                          <a:solidFill>
                            <a:schemeClr val="tx1"/>
                          </a:solidFill>
                        </a:rPr>
                        <a:t>Forest</a:t>
                      </a:r>
                      <a:r>
                        <a:rPr lang="en-GB" sz="900" baseline="0" dirty="0">
                          <a:solidFill>
                            <a:schemeClr val="tx1"/>
                          </a:solidFill>
                        </a:rPr>
                        <a:t> Stewardship Council (FSC) </a:t>
                      </a:r>
                      <a:r>
                        <a:rPr lang="en-GB" sz="900" b="0" baseline="0" dirty="0">
                          <a:solidFill>
                            <a:schemeClr val="tx1"/>
                          </a:solidFill>
                        </a:rPr>
                        <a:t>and</a:t>
                      </a:r>
                      <a:r>
                        <a:rPr lang="en-GB" sz="900" baseline="0" dirty="0">
                          <a:solidFill>
                            <a:schemeClr val="tx1"/>
                          </a:solidFill>
                        </a:rPr>
                        <a:t> Rainforest Alliance </a:t>
                      </a:r>
                      <a:r>
                        <a:rPr lang="en-GB" sz="900" b="0" baseline="0" dirty="0">
                          <a:solidFill>
                            <a:schemeClr val="tx1"/>
                          </a:solidFill>
                        </a:rPr>
                        <a:t>are charities that give their logo to products that are produced sustainably. Consumers can then choose to buy products from sustainable sources. This</a:t>
                      </a:r>
                    </a:p>
                    <a:p>
                      <a:pPr algn="l"/>
                      <a:r>
                        <a:rPr lang="en-GB" sz="900" b="0" baseline="0" dirty="0">
                          <a:solidFill>
                            <a:schemeClr val="tx1"/>
                          </a:solidFill>
                        </a:rPr>
                        <a:t>increases the demand for </a:t>
                      </a:r>
                    </a:p>
                    <a:p>
                      <a:pPr algn="l"/>
                      <a:r>
                        <a:rPr lang="en-GB" sz="900" b="0" baseline="0" dirty="0">
                          <a:solidFill>
                            <a:schemeClr val="tx1"/>
                          </a:solidFill>
                        </a:rPr>
                        <a:t>sustainable products.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7876419"/>
                  </a:ext>
                </a:extLst>
              </a:tr>
              <a:tr h="11211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b="1" dirty="0">
                          <a:solidFill>
                            <a:schemeClr val="tx1"/>
                          </a:solidFill>
                        </a:rPr>
                        <a:t>INTERNATIONAL</a:t>
                      </a:r>
                      <a:r>
                        <a:rPr lang="en-GB" sz="900" b="1" baseline="0" dirty="0">
                          <a:solidFill>
                            <a:schemeClr val="tx1"/>
                          </a:solidFill>
                        </a:rPr>
                        <a:t> AGREEMENT – CARBON SINK</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300" kern="1200" dirty="0">
                        <a:solidFill>
                          <a:schemeClr val="dk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900" kern="1200" dirty="0">
                          <a:solidFill>
                            <a:schemeClr val="dk1"/>
                          </a:solidFill>
                          <a:effectLst/>
                          <a:latin typeface="+mn-lt"/>
                          <a:ea typeface="+mn-ea"/>
                          <a:cs typeface="+mn-cs"/>
                        </a:rPr>
                        <a:t>Trees remove carbon dioxide</a:t>
                      </a:r>
                      <a:r>
                        <a:rPr lang="en-GB" sz="900" kern="1200" baseline="0" dirty="0">
                          <a:solidFill>
                            <a:schemeClr val="dk1"/>
                          </a:solidFill>
                          <a:effectLst/>
                          <a:latin typeface="+mn-lt"/>
                          <a:ea typeface="+mn-ea"/>
                          <a:cs typeface="+mn-cs"/>
                        </a:rPr>
                        <a:t> during photosynthesis and are therefore known as carbon sinks. R</a:t>
                      </a:r>
                      <a:r>
                        <a:rPr lang="en-GB" sz="900" kern="1200" dirty="0">
                          <a:solidFill>
                            <a:schemeClr val="dk1"/>
                          </a:solidFill>
                          <a:effectLst/>
                          <a:latin typeface="+mn-lt"/>
                          <a:ea typeface="+mn-ea"/>
                          <a:cs typeface="+mn-cs"/>
                        </a:rPr>
                        <a:t>ainforests are protected due to their role in reducing global warming.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i="1" kern="1200" dirty="0">
                          <a:solidFill>
                            <a:schemeClr val="dk1"/>
                          </a:solidFill>
                          <a:effectLst/>
                          <a:latin typeface="+mn-lt"/>
                          <a:ea typeface="+mn-ea"/>
                          <a:cs typeface="+mn-cs"/>
                        </a:rPr>
                        <a:t>e.g. The Gola Forest in Sierra Leone (Africa) is</a:t>
                      </a:r>
                      <a:r>
                        <a:rPr lang="en-GB" sz="900" i="1" kern="1200" baseline="0" dirty="0">
                          <a:solidFill>
                            <a:schemeClr val="dk1"/>
                          </a:solidFill>
                          <a:effectLst/>
                          <a:latin typeface="+mn-lt"/>
                          <a:ea typeface="+mn-ea"/>
                          <a:cs typeface="+mn-cs"/>
                        </a:rPr>
                        <a:t> </a:t>
                      </a:r>
                      <a:r>
                        <a:rPr lang="en-GB" sz="900" i="1" kern="1200" dirty="0">
                          <a:solidFill>
                            <a:schemeClr val="dk1"/>
                          </a:solidFill>
                          <a:effectLst/>
                          <a:latin typeface="+mn-lt"/>
                          <a:ea typeface="+mn-ea"/>
                          <a:cs typeface="+mn-cs"/>
                        </a:rPr>
                        <a:t>protected for its role in reducing global warming, using money from the European Commission, French Government and NGOs.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b="1" dirty="0">
                          <a:solidFill>
                            <a:schemeClr val="tx1"/>
                          </a:solidFill>
                        </a:rPr>
                        <a:t>NATIONAL PARKS and AFFORESTATION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effectLst/>
                          <a:latin typeface="+mn-lt"/>
                          <a:ea typeface="+mn-ea"/>
                          <a:cs typeface="+mn-cs"/>
                        </a:rPr>
                        <a:t>Areas are protected from development and deforestation.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kern="1200" dirty="0">
                          <a:solidFill>
                            <a:schemeClr val="tx1"/>
                          </a:solidFill>
                          <a:effectLst/>
                          <a:latin typeface="+mn-lt"/>
                          <a:ea typeface="+mn-ea"/>
                          <a:cs typeface="+mn-cs"/>
                        </a:rPr>
                        <a:t>e.g. The </a:t>
                      </a:r>
                      <a:r>
                        <a:rPr lang="en-GB" sz="900" kern="1200" dirty="0" err="1">
                          <a:solidFill>
                            <a:schemeClr val="tx1"/>
                          </a:solidFill>
                          <a:effectLst/>
                          <a:latin typeface="+mn-lt"/>
                          <a:ea typeface="+mn-ea"/>
                          <a:cs typeface="+mn-cs"/>
                        </a:rPr>
                        <a:t>Tumucumaque</a:t>
                      </a:r>
                      <a:r>
                        <a:rPr lang="en-GB" sz="900" kern="1200" dirty="0">
                          <a:solidFill>
                            <a:schemeClr val="tx1"/>
                          </a:solidFill>
                          <a:effectLst/>
                          <a:latin typeface="+mn-lt"/>
                          <a:ea typeface="+mn-ea"/>
                          <a:cs typeface="+mn-cs"/>
                        </a:rPr>
                        <a:t> National park in Brazil is the largest in the world. It protects over 38,000 square kilometres of rainforest.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kern="1200" dirty="0">
                          <a:solidFill>
                            <a:schemeClr val="tx1"/>
                          </a:solidFill>
                          <a:effectLst/>
                          <a:latin typeface="+mn-lt"/>
                          <a:ea typeface="+mn-ea"/>
                          <a:cs typeface="+mn-cs"/>
                        </a:rPr>
                        <a:t>Afforestation is when</a:t>
                      </a:r>
                      <a:r>
                        <a:rPr lang="en-GB" sz="900" kern="1200" baseline="0" dirty="0">
                          <a:solidFill>
                            <a:schemeClr val="tx1"/>
                          </a:solidFill>
                          <a:effectLst/>
                          <a:latin typeface="+mn-lt"/>
                          <a:ea typeface="+mn-ea"/>
                          <a:cs typeface="+mn-cs"/>
                        </a:rPr>
                        <a:t> new trees are planted as others are cut down. In some countries it is law to replant trees.</a:t>
                      </a:r>
                      <a:endParaRPr lang="en-GB" sz="900" kern="1200" dirty="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900" b="1" dirty="0">
                          <a:solidFill>
                            <a:schemeClr val="tx1"/>
                          </a:solidFill>
                        </a:rPr>
                        <a:t>ECOTOURISM</a:t>
                      </a:r>
                      <a:r>
                        <a:rPr lang="en-GB" sz="900" b="1" baseline="0" dirty="0">
                          <a:solidFill>
                            <a:schemeClr val="tx1"/>
                          </a:solidFill>
                        </a:rPr>
                        <a:t> – SUSTAINABLE TOURISM</a:t>
                      </a:r>
                      <a:endParaRPr lang="en-GB" sz="900" b="0" baseline="0" dirty="0">
                        <a:solidFill>
                          <a:schemeClr val="tx1"/>
                        </a:solidFill>
                      </a:endParaRPr>
                    </a:p>
                    <a:p>
                      <a:pPr algn="l"/>
                      <a:endParaRPr lang="en-GB" sz="300" b="0" baseline="0" dirty="0">
                        <a:solidFill>
                          <a:schemeClr val="tx1"/>
                        </a:solidFill>
                      </a:endParaRPr>
                    </a:p>
                    <a:p>
                      <a:pPr algn="l"/>
                      <a:r>
                        <a:rPr lang="en-GB" sz="900" b="0" baseline="0" dirty="0">
                          <a:solidFill>
                            <a:schemeClr val="tx1"/>
                          </a:solidFill>
                        </a:rPr>
                        <a:t>Tourist resorts that use sustainable practices to reduce their impact.</a:t>
                      </a:r>
                    </a:p>
                    <a:p>
                      <a:pPr marL="171450" indent="-171450" algn="l">
                        <a:buFont typeface="Arial" panose="020B0604020202020204" pitchFamily="34" charset="0"/>
                        <a:buChar char="•"/>
                      </a:pPr>
                      <a:r>
                        <a:rPr lang="en-GB" sz="900" b="0" i="1" baseline="0" dirty="0">
                          <a:solidFill>
                            <a:schemeClr val="tx1"/>
                          </a:solidFill>
                        </a:rPr>
                        <a:t>e.g. reduce negative environmental impacts: renewable energies, water tanks, grey water,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1" baseline="0" dirty="0">
                          <a:solidFill>
                            <a:schemeClr val="tx1"/>
                          </a:solidFill>
                        </a:rPr>
                        <a:t>e.g. improve social impacts: local employees, use local produce and materials. Money goes into local economy.</a:t>
                      </a:r>
                      <a:endParaRPr lang="en-GB" sz="900" b="1" i="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1749433"/>
                  </a:ext>
                </a:extLst>
              </a:tr>
            </a:tbl>
          </a:graphicData>
        </a:graphic>
      </p:graphicFrame>
      <p:pic>
        <p:nvPicPr>
          <p:cNvPr id="13" name="Picture 12" descr="http://blogs.colgate.edu/sustainability/files/2014/11/FSC_RF_logos_combo_RGB_021.gif"/>
          <p:cNvPicPr/>
          <p:nvPr/>
        </p:nvPicPr>
        <p:blipFill rotWithShape="1">
          <a:blip r:embed="rId3" cstate="print">
            <a:extLst>
              <a:ext uri="{28A0092B-C50C-407E-A947-70E740481C1C}">
                <a14:useLocalDpi xmlns:a14="http://schemas.microsoft.com/office/drawing/2010/main" val="0"/>
              </a:ext>
            </a:extLst>
          </a:blip>
          <a:srcRect l="5751" t="8151" r="2644" b="19229"/>
          <a:stretch/>
        </p:blipFill>
        <p:spPr bwMode="auto">
          <a:xfrm>
            <a:off x="7890269" y="5255664"/>
            <a:ext cx="1123907" cy="481180"/>
          </a:xfrm>
          <a:prstGeom prst="rect">
            <a:avLst/>
          </a:prstGeom>
          <a:noFill/>
          <a:ln>
            <a:noFill/>
          </a:ln>
          <a:extLst>
            <a:ext uri="{53640926-AAD7-44d8-BBD7-CCE9431645EC}">
              <a14:shadowObscured xmlns:a14="http://schemas.microsoft.com/office/drawing/2010/main" xmlns=""/>
            </a:ext>
          </a:extLst>
        </p:spPr>
      </p:pic>
      <p:sp>
        <p:nvSpPr>
          <p:cNvPr id="14" name="TextBox 13"/>
          <p:cNvSpPr txBox="1"/>
          <p:nvPr/>
        </p:nvSpPr>
        <p:spPr>
          <a:xfrm>
            <a:off x="2537397" y="12342"/>
            <a:ext cx="4595169" cy="276999"/>
          </a:xfrm>
          <a:prstGeom prst="rect">
            <a:avLst/>
          </a:prstGeom>
          <a:noFill/>
        </p:spPr>
        <p:txBody>
          <a:bodyPr wrap="none" rtlCol="0">
            <a:spAutoFit/>
          </a:bodyPr>
          <a:lstStyle/>
          <a:p>
            <a:r>
              <a:rPr lang="en-GB" sz="1200" dirty="0">
                <a:solidFill>
                  <a:schemeClr val="bg1"/>
                </a:solidFill>
              </a:rPr>
              <a:t>KS4 – The Geography Knowledge – THE TROPICAL RAINFOREST (part 5)</a:t>
            </a:r>
          </a:p>
        </p:txBody>
      </p:sp>
      <p:graphicFrame>
        <p:nvGraphicFramePr>
          <p:cNvPr id="15" name="Table 14"/>
          <p:cNvGraphicFramePr>
            <a:graphicFrameLocks noGrp="1"/>
          </p:cNvGraphicFramePr>
          <p:nvPr>
            <p:extLst>
              <p:ext uri="{D42A27DB-BD31-4B8C-83A1-F6EECF244321}">
                <p14:modId xmlns:p14="http://schemas.microsoft.com/office/powerpoint/2010/main" val="687524677"/>
              </p:ext>
            </p:extLst>
          </p:nvPr>
        </p:nvGraphicFramePr>
        <p:xfrm>
          <a:off x="-2" y="2601363"/>
          <a:ext cx="9144001" cy="1783080"/>
        </p:xfrm>
        <a:graphic>
          <a:graphicData uri="http://schemas.openxmlformats.org/drawingml/2006/table">
            <a:tbl>
              <a:tblPr firstRow="1" bandRow="1">
                <a:tableStyleId>{5940675A-B579-460E-94D1-54222C63F5DA}</a:tableStyleId>
              </a:tblPr>
              <a:tblGrid>
                <a:gridCol w="3630708">
                  <a:extLst>
                    <a:ext uri="{9D8B030D-6E8A-4147-A177-3AD203B41FA5}">
                      <a16:colId xmlns:a16="http://schemas.microsoft.com/office/drawing/2014/main" val="20000"/>
                    </a:ext>
                  </a:extLst>
                </a:gridCol>
                <a:gridCol w="5513293">
                  <a:extLst>
                    <a:ext uri="{9D8B030D-6E8A-4147-A177-3AD203B41FA5}">
                      <a16:colId xmlns:a16="http://schemas.microsoft.com/office/drawing/2014/main" val="20001"/>
                    </a:ext>
                  </a:extLst>
                </a:gridCol>
              </a:tblGrid>
              <a:tr h="0">
                <a:tc>
                  <a:txBody>
                    <a:bodyPr/>
                    <a:lstStyle/>
                    <a:p>
                      <a:pPr algn="ctr"/>
                      <a:r>
                        <a:rPr lang="en-US" sz="850" b="1" i="0" dirty="0">
                          <a:solidFill>
                            <a:schemeClr val="tx1"/>
                          </a:solidFill>
                          <a:latin typeface="+mj-lt"/>
                        </a:rPr>
                        <a:t>POSITIVE</a:t>
                      </a:r>
                      <a:r>
                        <a:rPr lang="en-US" sz="850" b="1" i="0" baseline="0" dirty="0">
                          <a:solidFill>
                            <a:schemeClr val="tx1"/>
                          </a:solidFill>
                          <a:latin typeface="+mj-lt"/>
                        </a:rPr>
                        <a:t> </a:t>
                      </a:r>
                      <a:r>
                        <a:rPr lang="en-US" sz="850" b="1" i="0" baseline="0" dirty="0">
                          <a:solidFill>
                            <a:srgbClr val="7030A0"/>
                          </a:solidFill>
                          <a:latin typeface="+mj-lt"/>
                        </a:rPr>
                        <a:t>ECONOMIC</a:t>
                      </a:r>
                      <a:r>
                        <a:rPr lang="en-US" sz="850" b="1" i="0" baseline="0" dirty="0">
                          <a:solidFill>
                            <a:schemeClr val="tx1"/>
                          </a:solidFill>
                          <a:latin typeface="+mj-lt"/>
                        </a:rPr>
                        <a:t> AND </a:t>
                      </a:r>
                      <a:r>
                        <a:rPr lang="en-US" sz="850" b="1" i="0" baseline="0" dirty="0">
                          <a:solidFill>
                            <a:srgbClr val="00B050"/>
                          </a:solidFill>
                          <a:latin typeface="+mj-lt"/>
                        </a:rPr>
                        <a:t>ENVIRONMENTAL</a:t>
                      </a:r>
                      <a:r>
                        <a:rPr lang="en-US" sz="850" b="1" i="0" baseline="0" dirty="0">
                          <a:solidFill>
                            <a:schemeClr val="tx1"/>
                          </a:solidFill>
                          <a:latin typeface="+mj-lt"/>
                        </a:rPr>
                        <a:t> IMPACTS</a:t>
                      </a:r>
                      <a:endParaRPr lang="en-US" sz="850" b="1" i="0" dirty="0">
                        <a:solidFill>
                          <a:schemeClr val="tx1"/>
                        </a:solidFill>
                        <a:latin typeface="+mj-lt"/>
                      </a:endParaRPr>
                    </a:p>
                  </a:txBody>
                  <a:tcPr>
                    <a:solidFill>
                      <a:schemeClr val="bg1"/>
                    </a:solidFill>
                  </a:tcPr>
                </a:tc>
                <a:tc>
                  <a:txBody>
                    <a:bodyPr/>
                    <a:lstStyle/>
                    <a:p>
                      <a:pPr algn="ctr"/>
                      <a:r>
                        <a:rPr lang="en-US" sz="850" b="1" i="0" dirty="0">
                          <a:solidFill>
                            <a:schemeClr val="tx1"/>
                          </a:solidFill>
                          <a:latin typeface="+mj-lt"/>
                        </a:rPr>
                        <a:t>NEGATIVE</a:t>
                      </a:r>
                      <a:r>
                        <a:rPr lang="en-US" sz="850" b="1" i="0" baseline="0" dirty="0">
                          <a:solidFill>
                            <a:schemeClr val="tx1"/>
                          </a:solidFill>
                          <a:latin typeface="+mj-lt"/>
                        </a:rPr>
                        <a:t> ECONOMIC AND ENVIRONMENTAL IMPACTS</a:t>
                      </a:r>
                      <a:endParaRPr lang="en-US" sz="850" b="1" i="0" dirty="0">
                        <a:solidFill>
                          <a:schemeClr val="tx1"/>
                        </a:solidFill>
                        <a:latin typeface="+mj-lt"/>
                      </a:endParaRPr>
                    </a:p>
                  </a:txBody>
                  <a:tcPr>
                    <a:solidFill>
                      <a:schemeClr val="bg1"/>
                    </a:solidFill>
                  </a:tcPr>
                </a:tc>
                <a:extLst>
                  <a:ext uri="{0D108BD9-81ED-4DB2-BD59-A6C34878D82A}">
                    <a16:rowId xmlns:a16="http://schemas.microsoft.com/office/drawing/2014/main" val="2075802164"/>
                  </a:ext>
                </a:extLst>
              </a:tr>
              <a:tr h="155445">
                <a:tc>
                  <a:txBody>
                    <a:bodyPr/>
                    <a:lstStyle/>
                    <a:p>
                      <a:pPr algn="l"/>
                      <a:r>
                        <a:rPr lang="en-US" sz="850" b="1" i="0" dirty="0">
                          <a:solidFill>
                            <a:srgbClr val="7030A0"/>
                          </a:solidFill>
                          <a:latin typeface="+mj-lt"/>
                        </a:rPr>
                        <a:t>Economic:</a:t>
                      </a:r>
                    </a:p>
                    <a:p>
                      <a:pPr marL="171450" indent="-171450" algn="l">
                        <a:buFont typeface="Arial" panose="020B0604020202020204" pitchFamily="34" charset="0"/>
                        <a:buChar char="•"/>
                      </a:pPr>
                      <a:r>
                        <a:rPr lang="en-US" sz="850" b="1" i="0" dirty="0">
                          <a:solidFill>
                            <a:srgbClr val="7030A0"/>
                          </a:solidFill>
                          <a:latin typeface="+mj-lt"/>
                        </a:rPr>
                        <a:t>Jobs</a:t>
                      </a:r>
                      <a:r>
                        <a:rPr lang="en-US" sz="850" b="0" i="0" baseline="0" dirty="0">
                          <a:solidFill>
                            <a:schemeClr val="tx1"/>
                          </a:solidFill>
                          <a:latin typeface="+mj-lt"/>
                        </a:rPr>
                        <a:t> – mines, farms, power stations, construction. In Peru the Buenaventura mining company employs 3100 people.</a:t>
                      </a:r>
                      <a:endParaRPr lang="en-US" sz="850" b="0" i="0" dirty="0">
                        <a:solidFill>
                          <a:schemeClr val="tx1"/>
                        </a:solidFill>
                        <a:latin typeface="+mj-lt"/>
                      </a:endParaRPr>
                    </a:p>
                    <a:p>
                      <a:pPr marL="171450" indent="-171450" algn="l">
                        <a:buFont typeface="Arial" panose="020B0604020202020204" pitchFamily="34" charset="0"/>
                        <a:buChar char="•"/>
                      </a:pPr>
                      <a:r>
                        <a:rPr lang="en-US" sz="850" b="1" i="0" dirty="0">
                          <a:solidFill>
                            <a:srgbClr val="7030A0"/>
                          </a:solidFill>
                          <a:latin typeface="+mj-lt"/>
                        </a:rPr>
                        <a:t>Economic development</a:t>
                      </a:r>
                      <a:r>
                        <a:rPr lang="en-US" sz="850" b="0" i="0" dirty="0">
                          <a:solidFill>
                            <a:schemeClr val="tx1"/>
                          </a:solidFill>
                          <a:latin typeface="+mj-lt"/>
                        </a:rPr>
                        <a:t>. Money</a:t>
                      </a:r>
                      <a:r>
                        <a:rPr lang="en-US" sz="850" b="0" i="0" baseline="0" dirty="0">
                          <a:solidFill>
                            <a:schemeClr val="tx1"/>
                          </a:solidFill>
                          <a:latin typeface="+mj-lt"/>
                        </a:rPr>
                        <a:t> from these companies helps country to develop. In 2008 Brazil made $6.9 billion from selling cattle.</a:t>
                      </a:r>
                    </a:p>
                    <a:p>
                      <a:pPr marL="171450" indent="-171450" algn="l">
                        <a:buFont typeface="Arial" panose="020B0604020202020204" pitchFamily="34" charset="0"/>
                        <a:buChar char="•"/>
                      </a:pPr>
                      <a:r>
                        <a:rPr lang="en-US" sz="850" b="1" i="0" baseline="0" dirty="0">
                          <a:solidFill>
                            <a:srgbClr val="7030A0"/>
                          </a:solidFill>
                          <a:latin typeface="+mj-lt"/>
                        </a:rPr>
                        <a:t>Improved transportation </a:t>
                      </a:r>
                      <a:r>
                        <a:rPr lang="en-US" sz="850" b="0" i="0" baseline="0" dirty="0">
                          <a:solidFill>
                            <a:schemeClr val="tx1"/>
                          </a:solidFill>
                          <a:latin typeface="+mj-lt"/>
                        </a:rPr>
                        <a:t>make trading faster and easier = more is exported.</a:t>
                      </a:r>
                    </a:p>
                    <a:p>
                      <a:pPr marL="0" indent="0" algn="l">
                        <a:buFont typeface="Arial" panose="020B0604020202020204" pitchFamily="34" charset="0"/>
                        <a:buNone/>
                      </a:pPr>
                      <a:endParaRPr lang="en-US" sz="200" b="0" i="0" dirty="0">
                        <a:solidFill>
                          <a:schemeClr val="tx1"/>
                        </a:solidFill>
                        <a:latin typeface="+mj-lt"/>
                      </a:endParaRPr>
                    </a:p>
                    <a:p>
                      <a:pPr marL="0" indent="0" algn="l">
                        <a:buFont typeface="Arial" panose="020B0604020202020204" pitchFamily="34" charset="0"/>
                        <a:buNone/>
                      </a:pPr>
                      <a:r>
                        <a:rPr lang="en-US" sz="850" b="0" i="0" dirty="0">
                          <a:solidFill>
                            <a:schemeClr val="tx1"/>
                          </a:solidFill>
                          <a:latin typeface="+mj-lt"/>
                        </a:rPr>
                        <a:t>There</a:t>
                      </a:r>
                      <a:r>
                        <a:rPr lang="en-US" sz="850" b="0" i="0" baseline="0" dirty="0">
                          <a:solidFill>
                            <a:schemeClr val="tx1"/>
                          </a:solidFill>
                          <a:latin typeface="+mj-lt"/>
                        </a:rPr>
                        <a:t> are no positive </a:t>
                      </a:r>
                      <a:r>
                        <a:rPr lang="en-US" sz="850" b="1" i="0" baseline="0" dirty="0">
                          <a:solidFill>
                            <a:srgbClr val="00B050"/>
                          </a:solidFill>
                          <a:latin typeface="+mj-lt"/>
                        </a:rPr>
                        <a:t>environmental</a:t>
                      </a:r>
                      <a:r>
                        <a:rPr lang="en-US" sz="850" b="0" i="0" baseline="0" dirty="0">
                          <a:solidFill>
                            <a:schemeClr val="tx1"/>
                          </a:solidFill>
                          <a:latin typeface="+mj-lt"/>
                        </a:rPr>
                        <a:t> impacts of deforestation. </a:t>
                      </a:r>
                      <a:endParaRPr lang="en-US" sz="850" b="0" i="0" dirty="0">
                        <a:solidFill>
                          <a:schemeClr val="tx1"/>
                        </a:solidFill>
                        <a:latin typeface="+mj-lt"/>
                      </a:endParaRPr>
                    </a:p>
                  </a:txBody>
                  <a:tcPr>
                    <a:solidFill>
                      <a:schemeClr val="bg1"/>
                    </a:solidFill>
                  </a:tcPr>
                </a:tc>
                <a:tc>
                  <a:txBody>
                    <a:bodyPr/>
                    <a:lstStyle/>
                    <a:p>
                      <a:pPr algn="l"/>
                      <a:r>
                        <a:rPr lang="en-US" sz="850" b="0" i="0" kern="1200" dirty="0">
                          <a:solidFill>
                            <a:schemeClr val="tx1"/>
                          </a:solidFill>
                          <a:latin typeface="+mj-lt"/>
                          <a:ea typeface="+mn-ea"/>
                          <a:cs typeface="+mn-cs"/>
                        </a:rPr>
                        <a:t>There are no negative</a:t>
                      </a:r>
                      <a:r>
                        <a:rPr lang="en-US" sz="850" b="0" i="0" kern="1200" baseline="0" dirty="0">
                          <a:solidFill>
                            <a:schemeClr val="tx1"/>
                          </a:solidFill>
                          <a:latin typeface="+mj-lt"/>
                          <a:ea typeface="+mn-ea"/>
                          <a:cs typeface="+mn-cs"/>
                        </a:rPr>
                        <a:t> </a:t>
                      </a:r>
                      <a:r>
                        <a:rPr lang="en-US" sz="850" b="1" i="0" kern="1200" baseline="0" dirty="0">
                          <a:solidFill>
                            <a:srgbClr val="7030A0"/>
                          </a:solidFill>
                          <a:latin typeface="+mj-lt"/>
                          <a:ea typeface="+mn-ea"/>
                          <a:cs typeface="+mn-cs"/>
                        </a:rPr>
                        <a:t>economic</a:t>
                      </a:r>
                      <a:r>
                        <a:rPr lang="en-US" sz="850" b="0" i="0" kern="1200" baseline="0" dirty="0">
                          <a:solidFill>
                            <a:schemeClr val="tx1"/>
                          </a:solidFill>
                          <a:latin typeface="+mj-lt"/>
                          <a:ea typeface="+mn-ea"/>
                          <a:cs typeface="+mn-cs"/>
                        </a:rPr>
                        <a:t> impacts of deforestation. </a:t>
                      </a:r>
                      <a:endParaRPr lang="en-US" sz="850" b="0" i="0" dirty="0">
                        <a:solidFill>
                          <a:schemeClr val="tx1"/>
                        </a:solidFill>
                        <a:latin typeface="+mj-lt"/>
                      </a:endParaRPr>
                    </a:p>
                    <a:p>
                      <a:pPr algn="l"/>
                      <a:endParaRPr lang="en-US" sz="300" b="0" i="0" dirty="0">
                        <a:solidFill>
                          <a:schemeClr val="tx1"/>
                        </a:solidFill>
                        <a:latin typeface="+mj-lt"/>
                      </a:endParaRPr>
                    </a:p>
                    <a:p>
                      <a:pPr algn="l"/>
                      <a:r>
                        <a:rPr lang="en-US" sz="850" b="1" i="0" dirty="0">
                          <a:solidFill>
                            <a:srgbClr val="00B050"/>
                          </a:solidFill>
                          <a:latin typeface="+mj-lt"/>
                        </a:rPr>
                        <a:t>Environmental</a:t>
                      </a:r>
                      <a:r>
                        <a:rPr lang="en-US" sz="850" b="0" i="0" dirty="0">
                          <a:solidFill>
                            <a:schemeClr val="tx1"/>
                          </a:solidFill>
                          <a:latin typeface="+mj-lt"/>
                        </a:rPr>
                        <a:t>:</a:t>
                      </a:r>
                    </a:p>
                    <a:p>
                      <a:pPr marL="171450" indent="-171450" algn="l">
                        <a:buFont typeface="Arial" panose="020B0604020202020204" pitchFamily="34" charset="0"/>
                        <a:buChar char="•"/>
                      </a:pPr>
                      <a:r>
                        <a:rPr lang="en-US" sz="850" b="1" i="0" dirty="0">
                          <a:solidFill>
                            <a:srgbClr val="00B050"/>
                          </a:solidFill>
                          <a:latin typeface="+mj-lt"/>
                        </a:rPr>
                        <a:t>Habitat loss </a:t>
                      </a:r>
                      <a:r>
                        <a:rPr lang="en-US" sz="850" b="0" i="0" dirty="0">
                          <a:solidFill>
                            <a:schemeClr val="tx1"/>
                          </a:solidFill>
                          <a:latin typeface="+mj-lt"/>
                        </a:rPr>
                        <a:t>– many animals live</a:t>
                      </a:r>
                      <a:r>
                        <a:rPr lang="en-US" sz="850" b="0" i="0" baseline="0" dirty="0">
                          <a:solidFill>
                            <a:schemeClr val="tx1"/>
                          </a:solidFill>
                          <a:latin typeface="+mj-lt"/>
                        </a:rPr>
                        <a:t> in the tree canopy. If the trees are cut down their habitats are lost.</a:t>
                      </a:r>
                      <a:endParaRPr lang="en-US" sz="850" b="1" i="0" dirty="0">
                        <a:solidFill>
                          <a:schemeClr val="tx1"/>
                        </a:solidFill>
                        <a:latin typeface="+mj-lt"/>
                      </a:endParaRPr>
                    </a:p>
                    <a:p>
                      <a:pPr marL="171450" indent="-171450" algn="l">
                        <a:buFont typeface="Arial" panose="020B0604020202020204" pitchFamily="34" charset="0"/>
                        <a:buChar char="•"/>
                      </a:pPr>
                      <a:r>
                        <a:rPr lang="en-US" sz="850" b="1" i="0" dirty="0">
                          <a:solidFill>
                            <a:srgbClr val="00B050"/>
                          </a:solidFill>
                          <a:latin typeface="+mj-lt"/>
                        </a:rPr>
                        <a:t>Loss of animal biodiversity</a:t>
                      </a:r>
                      <a:r>
                        <a:rPr lang="en-US" sz="850" b="0" i="0" dirty="0">
                          <a:solidFill>
                            <a:srgbClr val="00B050"/>
                          </a:solidFill>
                          <a:latin typeface="+mj-lt"/>
                        </a:rPr>
                        <a:t> </a:t>
                      </a:r>
                      <a:r>
                        <a:rPr lang="en-US" sz="850" b="0" i="0" dirty="0">
                          <a:solidFill>
                            <a:schemeClr val="tx1"/>
                          </a:solidFill>
                          <a:latin typeface="+mj-lt"/>
                        </a:rPr>
                        <a:t>– plant</a:t>
                      </a:r>
                      <a:r>
                        <a:rPr lang="en-US" sz="850" b="0" i="0" baseline="0" dirty="0">
                          <a:solidFill>
                            <a:schemeClr val="tx1"/>
                          </a:solidFill>
                          <a:latin typeface="+mj-lt"/>
                        </a:rPr>
                        <a:t> species are lost as they are deforested. Additionally animals are endangered as their homes are lost.</a:t>
                      </a:r>
                      <a:endParaRPr lang="en-US" sz="850" b="1" i="0" dirty="0">
                        <a:solidFill>
                          <a:schemeClr val="tx1"/>
                        </a:solidFill>
                        <a:latin typeface="+mj-lt"/>
                      </a:endParaRPr>
                    </a:p>
                    <a:p>
                      <a:pPr marL="171450" indent="-171450" algn="l">
                        <a:buFont typeface="Arial" panose="020B0604020202020204" pitchFamily="34" charset="0"/>
                        <a:buChar char="•"/>
                      </a:pPr>
                      <a:r>
                        <a:rPr lang="en-US" sz="850" b="1" i="0" dirty="0">
                          <a:solidFill>
                            <a:srgbClr val="00B050"/>
                          </a:solidFill>
                          <a:latin typeface="+mj-lt"/>
                        </a:rPr>
                        <a:t>Climate</a:t>
                      </a:r>
                      <a:r>
                        <a:rPr lang="en-US" sz="850" b="1" i="0" baseline="0" dirty="0">
                          <a:solidFill>
                            <a:srgbClr val="00B050"/>
                          </a:solidFill>
                          <a:latin typeface="+mj-lt"/>
                        </a:rPr>
                        <a:t> change</a:t>
                      </a:r>
                      <a:r>
                        <a:rPr lang="en-US" sz="850" b="0" i="0" baseline="0" dirty="0">
                          <a:solidFill>
                            <a:srgbClr val="00B050"/>
                          </a:solidFill>
                          <a:latin typeface="+mj-lt"/>
                        </a:rPr>
                        <a:t> </a:t>
                      </a:r>
                      <a:r>
                        <a:rPr lang="en-US" sz="850" b="0" i="0" baseline="0" dirty="0">
                          <a:solidFill>
                            <a:schemeClr val="tx1"/>
                          </a:solidFill>
                          <a:latin typeface="+mj-lt"/>
                        </a:rPr>
                        <a:t>– trees remove CO</a:t>
                      </a:r>
                      <a:r>
                        <a:rPr lang="en-US" sz="850" b="0" i="0" baseline="-25000" dirty="0">
                          <a:solidFill>
                            <a:schemeClr val="tx1"/>
                          </a:solidFill>
                          <a:latin typeface="+mj-lt"/>
                        </a:rPr>
                        <a:t>2 </a:t>
                      </a:r>
                      <a:r>
                        <a:rPr lang="en-US" sz="850" b="0" i="0" baseline="0" dirty="0">
                          <a:solidFill>
                            <a:schemeClr val="tx1"/>
                          </a:solidFill>
                          <a:latin typeface="+mj-lt"/>
                        </a:rPr>
                        <a:t>from the atmosphere during photosynthesis. If there are less trees, less </a:t>
                      </a:r>
                      <a:r>
                        <a:rPr lang="en-US" sz="850" b="0" i="0" kern="1200" baseline="0" dirty="0">
                          <a:solidFill>
                            <a:schemeClr val="tx1"/>
                          </a:solidFill>
                          <a:latin typeface="+mj-lt"/>
                          <a:ea typeface="+mn-ea"/>
                          <a:cs typeface="+mn-cs"/>
                        </a:rPr>
                        <a:t>CO</a:t>
                      </a:r>
                      <a:r>
                        <a:rPr lang="en-US" sz="850" b="0" i="0" kern="1200" baseline="-25000" dirty="0">
                          <a:solidFill>
                            <a:schemeClr val="tx1"/>
                          </a:solidFill>
                          <a:latin typeface="+mj-lt"/>
                          <a:ea typeface="+mn-ea"/>
                          <a:cs typeface="+mn-cs"/>
                        </a:rPr>
                        <a:t>2 </a:t>
                      </a:r>
                      <a:r>
                        <a:rPr lang="en-US" sz="850" b="0" i="0" baseline="0" dirty="0">
                          <a:solidFill>
                            <a:schemeClr val="tx1"/>
                          </a:solidFill>
                          <a:latin typeface="+mj-lt"/>
                        </a:rPr>
                        <a:t>is removed = more greenhouse gases in atmosphere. The Amazon Rainforest stores 100 billion tons of carbon. The more trees cut down, the less it can store = more in atmosphere.</a:t>
                      </a:r>
                      <a:endParaRPr lang="en-US" sz="850" b="1" i="0" baseline="0" dirty="0">
                        <a:solidFill>
                          <a:schemeClr val="tx1"/>
                        </a:solidFill>
                        <a:latin typeface="+mj-lt"/>
                      </a:endParaRPr>
                    </a:p>
                    <a:p>
                      <a:pPr marL="171450" indent="-171450" algn="l">
                        <a:buFont typeface="Arial" panose="020B0604020202020204" pitchFamily="34" charset="0"/>
                        <a:buChar char="•"/>
                      </a:pPr>
                      <a:r>
                        <a:rPr lang="en-US" sz="850" b="1" i="0" baseline="0" dirty="0">
                          <a:solidFill>
                            <a:srgbClr val="00B050"/>
                          </a:solidFill>
                          <a:latin typeface="+mj-lt"/>
                        </a:rPr>
                        <a:t>Climate change</a:t>
                      </a:r>
                      <a:r>
                        <a:rPr lang="en-US" sz="850" b="1" i="0" kern="1200" baseline="0" dirty="0">
                          <a:solidFill>
                            <a:srgbClr val="00B050"/>
                          </a:solidFill>
                          <a:latin typeface="+mj-lt"/>
                          <a:ea typeface="+mn-ea"/>
                          <a:cs typeface="+mn-cs"/>
                        </a:rPr>
                        <a:t> </a:t>
                      </a:r>
                      <a:r>
                        <a:rPr lang="en-US" sz="850" b="1" i="0" kern="1200" baseline="0" dirty="0">
                          <a:solidFill>
                            <a:schemeClr val="tx1"/>
                          </a:solidFill>
                          <a:latin typeface="+mj-lt"/>
                          <a:ea typeface="+mn-ea"/>
                          <a:cs typeface="+mn-cs"/>
                        </a:rPr>
                        <a:t>– </a:t>
                      </a:r>
                      <a:r>
                        <a:rPr lang="en-US" sz="850" b="0" i="0" kern="1200" baseline="0" dirty="0">
                          <a:solidFill>
                            <a:schemeClr val="tx1"/>
                          </a:solidFill>
                          <a:latin typeface="+mj-lt"/>
                          <a:ea typeface="+mn-ea"/>
                          <a:cs typeface="+mn-cs"/>
                        </a:rPr>
                        <a:t>large cattle ranches contain lots of cattle. These release a lot of methane when they fart and poo).</a:t>
                      </a:r>
                    </a:p>
                    <a:p>
                      <a:pPr marL="171450" indent="-171450" algn="l">
                        <a:buFont typeface="Arial" panose="020B0604020202020204" pitchFamily="34" charset="0"/>
                        <a:buChar char="•"/>
                      </a:pPr>
                      <a:r>
                        <a:rPr lang="en-US" sz="850" b="1" i="0" kern="1200" baseline="0" dirty="0">
                          <a:solidFill>
                            <a:srgbClr val="00B050"/>
                          </a:solidFill>
                          <a:latin typeface="+mj-lt"/>
                          <a:ea typeface="+mn-ea"/>
                          <a:cs typeface="+mn-cs"/>
                        </a:rPr>
                        <a:t>Soil erosion</a:t>
                      </a:r>
                      <a:r>
                        <a:rPr lang="en-US" sz="850" b="0" i="0" kern="1200" baseline="0" dirty="0">
                          <a:solidFill>
                            <a:schemeClr val="tx1"/>
                          </a:solidFill>
                          <a:latin typeface="+mj-lt"/>
                          <a:ea typeface="+mn-ea"/>
                          <a:cs typeface="+mn-cs"/>
                        </a:rPr>
                        <a:t> – when trees are cut down they cannot hold the soil together. As a result heavy rains wash away the soil (erosion).</a:t>
                      </a:r>
                      <a:endParaRPr lang="en-US" sz="850" b="1" i="0" dirty="0">
                        <a:solidFill>
                          <a:schemeClr val="tx1"/>
                        </a:solidFill>
                        <a:latin typeface="+mj-lt"/>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3634453306"/>
              </p:ext>
            </p:extLst>
          </p:nvPr>
        </p:nvGraphicFramePr>
        <p:xfrm>
          <a:off x="6188188" y="325022"/>
          <a:ext cx="2955812" cy="2103120"/>
        </p:xfrm>
        <a:graphic>
          <a:graphicData uri="http://schemas.openxmlformats.org/drawingml/2006/table">
            <a:tbl>
              <a:tblPr firstRow="1" bandRow="1">
                <a:tableStyleId>{5940675A-B579-460E-94D1-54222C63F5DA}</a:tableStyleId>
              </a:tblPr>
              <a:tblGrid>
                <a:gridCol w="2955812">
                  <a:extLst>
                    <a:ext uri="{9D8B030D-6E8A-4147-A177-3AD203B41FA5}">
                      <a16:colId xmlns:a16="http://schemas.microsoft.com/office/drawing/2014/main" val="20000"/>
                    </a:ext>
                  </a:extLst>
                </a:gridCol>
              </a:tblGrid>
              <a:tr h="2070905">
                <a:tc>
                  <a:txBody>
                    <a:bodyPr/>
                    <a:lstStyle/>
                    <a:p>
                      <a:pPr algn="ctr"/>
                      <a:r>
                        <a:rPr lang="en-US" sz="900" b="1" dirty="0">
                          <a:solidFill>
                            <a:srgbClr val="0070C0"/>
                          </a:solidFill>
                          <a:latin typeface="+mj-lt"/>
                        </a:rPr>
                        <a:t>Deforestation</a:t>
                      </a:r>
                      <a:r>
                        <a:rPr lang="en-US" sz="900" b="1" baseline="0" dirty="0">
                          <a:solidFill>
                            <a:srgbClr val="0070C0"/>
                          </a:solidFill>
                          <a:latin typeface="+mj-lt"/>
                        </a:rPr>
                        <a:t> in the Amazon</a:t>
                      </a:r>
                      <a:endParaRPr lang="en-US" sz="900" b="0" baseline="0" dirty="0">
                        <a:solidFill>
                          <a:srgbClr val="0070C0"/>
                        </a:solidFill>
                        <a:latin typeface="+mj-lt"/>
                      </a:endParaRPr>
                    </a:p>
                    <a:p>
                      <a:endParaRPr lang="en-US" sz="300" b="0" baseline="0" dirty="0">
                        <a:solidFill>
                          <a:srgbClr val="0070C0"/>
                        </a:solidFill>
                        <a:latin typeface="+mj-lt"/>
                      </a:endParaRPr>
                    </a:p>
                    <a:p>
                      <a:pPr algn="ctr"/>
                      <a:r>
                        <a:rPr lang="en-US" sz="900" b="0" baseline="0" dirty="0">
                          <a:solidFill>
                            <a:schemeClr val="tx1"/>
                          </a:solidFill>
                          <a:latin typeface="+mj-lt"/>
                        </a:rPr>
                        <a:t>The Amazon Rainforest is the largest rainforest on earth, covering 8 million km</a:t>
                      </a:r>
                      <a:r>
                        <a:rPr lang="en-US" sz="900" b="0" baseline="-25000" dirty="0">
                          <a:solidFill>
                            <a:schemeClr val="tx1"/>
                          </a:solidFill>
                          <a:latin typeface="+mj-lt"/>
                        </a:rPr>
                        <a:t>2</a:t>
                      </a:r>
                      <a:r>
                        <a:rPr lang="en-US" sz="900" b="0" baseline="0" dirty="0">
                          <a:solidFill>
                            <a:schemeClr val="tx1"/>
                          </a:solidFill>
                          <a:latin typeface="+mj-lt"/>
                        </a:rPr>
                        <a:t> of land. </a:t>
                      </a:r>
                    </a:p>
                    <a:p>
                      <a:pPr algn="ctr"/>
                      <a:r>
                        <a:rPr lang="en-US" sz="900" b="0" baseline="0" dirty="0">
                          <a:solidFill>
                            <a:schemeClr val="tx1"/>
                          </a:solidFill>
                          <a:latin typeface="+mj-lt"/>
                        </a:rPr>
                        <a:t>Since 1978, 750 000km</a:t>
                      </a:r>
                      <a:r>
                        <a:rPr lang="en-US" sz="900" b="0" baseline="-25000" dirty="0">
                          <a:solidFill>
                            <a:schemeClr val="tx1"/>
                          </a:solidFill>
                          <a:latin typeface="+mj-lt"/>
                        </a:rPr>
                        <a:t>2</a:t>
                      </a:r>
                      <a:r>
                        <a:rPr lang="en-US" sz="900" b="0" baseline="0" dirty="0">
                          <a:solidFill>
                            <a:schemeClr val="tx1"/>
                          </a:solidFill>
                          <a:latin typeface="+mj-lt"/>
                        </a:rPr>
                        <a:t> of land has been deforested. This is three times the size of the UK!</a:t>
                      </a:r>
                    </a:p>
                    <a:p>
                      <a:endParaRPr lang="en-US" sz="300" b="0" baseline="0" dirty="0">
                        <a:solidFill>
                          <a:schemeClr val="tx1"/>
                        </a:solidFill>
                        <a:latin typeface="+mj-lt"/>
                      </a:endParaRPr>
                    </a:p>
                    <a:p>
                      <a:r>
                        <a:rPr lang="en-US" sz="900" b="0" baseline="0" dirty="0">
                          <a:solidFill>
                            <a:schemeClr val="tx1"/>
                          </a:solidFill>
                          <a:latin typeface="+mj-lt"/>
                        </a:rPr>
                        <a:t>Why is the land being deforested?</a:t>
                      </a:r>
                    </a:p>
                    <a:p>
                      <a:pPr marL="171450" indent="-171450">
                        <a:buFont typeface="Wingdings" panose="05000000000000000000" pitchFamily="2" charset="2"/>
                        <a:buChar char="Ø"/>
                      </a:pPr>
                      <a:r>
                        <a:rPr lang="en-US" sz="900" b="0" baseline="0" dirty="0">
                          <a:solidFill>
                            <a:schemeClr val="tx1"/>
                          </a:solidFill>
                          <a:latin typeface="+mj-lt"/>
                        </a:rPr>
                        <a:t>70% due to cattle farming</a:t>
                      </a:r>
                    </a:p>
                    <a:p>
                      <a:pPr marL="171450" indent="-171450">
                        <a:buFont typeface="Wingdings" panose="05000000000000000000" pitchFamily="2" charset="2"/>
                        <a:buChar char="Ø"/>
                      </a:pPr>
                      <a:r>
                        <a:rPr lang="en-US" sz="900" b="0" baseline="0" dirty="0">
                          <a:solidFill>
                            <a:schemeClr val="tx1"/>
                          </a:solidFill>
                          <a:latin typeface="+mj-lt"/>
                        </a:rPr>
                        <a:t>20% due to subsistence farming</a:t>
                      </a:r>
                    </a:p>
                    <a:p>
                      <a:pPr marL="171450" indent="-171450">
                        <a:buFont typeface="Wingdings" panose="05000000000000000000" pitchFamily="2" charset="2"/>
                        <a:buChar char="Ø"/>
                      </a:pPr>
                      <a:r>
                        <a:rPr lang="en-US" sz="900" b="0" baseline="0" dirty="0">
                          <a:solidFill>
                            <a:schemeClr val="tx1"/>
                          </a:solidFill>
                          <a:latin typeface="+mj-lt"/>
                        </a:rPr>
                        <a:t>5% due to other farms (soy, rice and corn)</a:t>
                      </a:r>
                    </a:p>
                    <a:p>
                      <a:pPr marL="171450" indent="-171450">
                        <a:buFont typeface="Wingdings" panose="05000000000000000000" pitchFamily="2" charset="2"/>
                        <a:buChar char="Ø"/>
                      </a:pPr>
                      <a:r>
                        <a:rPr lang="en-US" sz="900" b="0" baseline="0" dirty="0">
                          <a:solidFill>
                            <a:schemeClr val="tx1"/>
                          </a:solidFill>
                          <a:latin typeface="+mj-lt"/>
                        </a:rPr>
                        <a:t>3% due to logging companies</a:t>
                      </a:r>
                    </a:p>
                    <a:p>
                      <a:pPr marL="171450" indent="-171450">
                        <a:buFont typeface="Wingdings" panose="05000000000000000000" pitchFamily="2" charset="2"/>
                        <a:buChar char="Ø"/>
                      </a:pPr>
                      <a:r>
                        <a:rPr lang="en-US" sz="900" b="0" baseline="0" dirty="0">
                          <a:solidFill>
                            <a:schemeClr val="tx1"/>
                          </a:solidFill>
                          <a:latin typeface="+mj-lt"/>
                        </a:rPr>
                        <a:t>2% due to mining, roads, settlement and energy extraction (hydro-electric power stations)</a:t>
                      </a:r>
                    </a:p>
                    <a:p>
                      <a:endParaRPr lang="en-US" sz="900" b="0" baseline="0" dirty="0">
                        <a:solidFill>
                          <a:schemeClr val="tx1"/>
                        </a:solidFill>
                        <a:latin typeface="+mj-lt"/>
                      </a:endParaRPr>
                    </a:p>
                    <a:p>
                      <a:endParaRPr lang="en-US" sz="900" b="0" baseline="0" dirty="0">
                        <a:solidFill>
                          <a:schemeClr val="tx1"/>
                        </a:solidFill>
                        <a:latin typeface="+mj-lt"/>
                      </a:endParaRPr>
                    </a:p>
                  </a:txBody>
                  <a:tcPr>
                    <a:solidFill>
                      <a:schemeClr val="bg1"/>
                    </a:solidFill>
                  </a:tcPr>
                </a:tc>
                <a:extLst>
                  <a:ext uri="{0D108BD9-81ED-4DB2-BD59-A6C34878D82A}">
                    <a16:rowId xmlns:a16="http://schemas.microsoft.com/office/drawing/2014/main" val="10000"/>
                  </a:ext>
                </a:extLst>
              </a:tr>
            </a:tbl>
          </a:graphicData>
        </a:graphic>
      </p:graphicFrame>
      <p:sp>
        <p:nvSpPr>
          <p:cNvPr id="3" name="Slide Number Placeholder 2"/>
          <p:cNvSpPr>
            <a:spLocks noGrp="1"/>
          </p:cNvSpPr>
          <p:nvPr>
            <p:ph type="sldNum" sz="quarter" idx="12"/>
          </p:nvPr>
        </p:nvSpPr>
        <p:spPr/>
        <p:txBody>
          <a:bodyPr/>
          <a:lstStyle/>
          <a:p>
            <a:fld id="{F232E450-7F35-46DE-B035-98CAF69D4EF5}" type="slidenum">
              <a:rPr lang="en-GB" smtClean="0"/>
              <a:t>10</a:t>
            </a:fld>
            <a:endParaRPr lang="en-GB"/>
          </a:p>
        </p:txBody>
      </p:sp>
    </p:spTree>
    <p:extLst>
      <p:ext uri="{BB962C8B-B14F-4D97-AF65-F5344CB8AC3E}">
        <p14:creationId xmlns:p14="http://schemas.microsoft.com/office/powerpoint/2010/main" val="2185625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rot="16200000">
            <a:off x="4443554" y="-4427329"/>
            <a:ext cx="264657" cy="9144000"/>
          </a:xfrm>
          <a:prstGeom prst="rect">
            <a:avLst/>
          </a:prstGeom>
          <a:solidFill>
            <a:srgbClr val="101A42"/>
          </a:solidFill>
          <a:ln w="254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3" name="TextBox 2"/>
          <p:cNvSpPr txBox="1"/>
          <p:nvPr/>
        </p:nvSpPr>
        <p:spPr>
          <a:xfrm>
            <a:off x="2373274" y="-9345"/>
            <a:ext cx="4847033" cy="276999"/>
          </a:xfrm>
          <a:prstGeom prst="rect">
            <a:avLst/>
          </a:prstGeom>
          <a:noFill/>
        </p:spPr>
        <p:txBody>
          <a:bodyPr wrap="none" rtlCol="0">
            <a:spAutoFit/>
          </a:bodyPr>
          <a:lstStyle/>
          <a:p>
            <a:r>
              <a:rPr lang="en-GB" sz="1200" dirty="0">
                <a:solidFill>
                  <a:schemeClr val="bg1"/>
                </a:solidFill>
              </a:rPr>
              <a:t>KS4 – The Geography Knowledge – </a:t>
            </a:r>
            <a:r>
              <a:rPr lang="en-GB" sz="1200" dirty="0">
                <a:solidFill>
                  <a:schemeClr val="bg1"/>
                </a:solidFill>
                <a:latin typeface="+mj-lt"/>
              </a:rPr>
              <a:t>PHYSICAL LANDSCAPES: COASTS (part 1)</a:t>
            </a:r>
          </a:p>
        </p:txBody>
      </p:sp>
      <p:graphicFrame>
        <p:nvGraphicFramePr>
          <p:cNvPr id="5" name="Table 4"/>
          <p:cNvGraphicFramePr>
            <a:graphicFrameLocks noGrp="1"/>
          </p:cNvGraphicFramePr>
          <p:nvPr/>
        </p:nvGraphicFramePr>
        <p:xfrm>
          <a:off x="2372274" y="289340"/>
          <a:ext cx="1923681" cy="6568659"/>
        </p:xfrm>
        <a:graphic>
          <a:graphicData uri="http://schemas.openxmlformats.org/drawingml/2006/table">
            <a:tbl>
              <a:tblPr firstRow="1" bandRow="1">
                <a:tableStyleId>{5940675A-B579-460E-94D1-54222C63F5DA}</a:tableStyleId>
              </a:tblPr>
              <a:tblGrid>
                <a:gridCol w="1923681">
                  <a:extLst>
                    <a:ext uri="{9D8B030D-6E8A-4147-A177-3AD203B41FA5}">
                      <a16:colId xmlns:a16="http://schemas.microsoft.com/office/drawing/2014/main" val="20000"/>
                    </a:ext>
                  </a:extLst>
                </a:gridCol>
              </a:tblGrid>
              <a:tr h="6568659">
                <a:tc>
                  <a:txBody>
                    <a:bodyPr/>
                    <a:lstStyle/>
                    <a:p>
                      <a:r>
                        <a:rPr lang="en-GB" sz="850" b="1" baseline="0" dirty="0">
                          <a:solidFill>
                            <a:srgbClr val="0070C0"/>
                          </a:solidFill>
                          <a:latin typeface="+mj-lt"/>
                          <a:cs typeface="+mn-cs"/>
                        </a:rPr>
                        <a:t>How are waves formed and how do they break?</a:t>
                      </a:r>
                    </a:p>
                    <a:p>
                      <a:endParaRPr lang="en-GB" sz="300" b="1" baseline="0" dirty="0">
                        <a:solidFill>
                          <a:srgbClr val="0070C0"/>
                        </a:solidFill>
                        <a:latin typeface="+mj-lt"/>
                        <a:cs typeface="+mn-cs"/>
                      </a:endParaRPr>
                    </a:p>
                    <a:p>
                      <a:pPr marL="84138" marR="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dirty="0">
                          <a:solidFill>
                            <a:schemeClr val="tx1"/>
                          </a:solidFill>
                          <a:latin typeface="+mj-lt"/>
                        </a:rPr>
                        <a:t>Winds</a:t>
                      </a:r>
                      <a:r>
                        <a:rPr lang="en-GB" sz="850" baseline="0" dirty="0">
                          <a:solidFill>
                            <a:schemeClr val="tx1"/>
                          </a:solidFill>
                          <a:latin typeface="+mj-lt"/>
                        </a:rPr>
                        <a:t> </a:t>
                      </a:r>
                      <a:r>
                        <a:rPr lang="en-GB" sz="850" dirty="0">
                          <a:solidFill>
                            <a:schemeClr val="tx1"/>
                          </a:solidFill>
                          <a:latin typeface="+mj-lt"/>
                        </a:rPr>
                        <a:t>cause friction at the surface of the sea, causing the surface of the water to be pushed in the direction of the wind.</a:t>
                      </a:r>
                    </a:p>
                    <a:p>
                      <a:pPr marL="84138" marR="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aseline="0" dirty="0">
                          <a:solidFill>
                            <a:schemeClr val="tx1"/>
                          </a:solidFill>
                          <a:latin typeface="+mj-lt"/>
                        </a:rPr>
                        <a:t>The water moves in a circular motion = waves.</a:t>
                      </a:r>
                    </a:p>
                    <a:p>
                      <a:pPr marL="84138" marR="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aseline="0" dirty="0">
                          <a:solidFill>
                            <a:schemeClr val="tx1"/>
                          </a:solidFill>
                          <a:latin typeface="+mj-lt"/>
                        </a:rPr>
                        <a:t>The waves move into shallow water.</a:t>
                      </a:r>
                    </a:p>
                    <a:p>
                      <a:pPr marL="84138" marR="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aseline="0" dirty="0">
                          <a:solidFill>
                            <a:schemeClr val="tx1"/>
                          </a:solidFill>
                          <a:latin typeface="+mj-lt"/>
                        </a:rPr>
                        <a:t>The rough sea bed = friction = water travels slower at the base of the circular wave</a:t>
                      </a:r>
                    </a:p>
                    <a:p>
                      <a:pPr marL="84138" marR="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aseline="0" dirty="0">
                          <a:solidFill>
                            <a:schemeClr val="tx1"/>
                          </a:solidFill>
                          <a:latin typeface="+mj-lt"/>
                        </a:rPr>
                        <a:t>The top of the wave moves faster than the base.</a:t>
                      </a:r>
                    </a:p>
                    <a:p>
                      <a:pPr marL="84138" marR="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aseline="0" dirty="0">
                          <a:solidFill>
                            <a:schemeClr val="tx1"/>
                          </a:solidFill>
                          <a:latin typeface="+mj-lt"/>
                        </a:rPr>
                        <a:t>Eventually the top of the wave breaks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850" baseline="0" dirty="0">
                        <a:solidFill>
                          <a:schemeClr val="tx1"/>
                        </a:solidFill>
                        <a:latin typeface="+mj-lt"/>
                      </a:endParaRPr>
                    </a:p>
                    <a:p>
                      <a:endParaRPr lang="en-GB" sz="850" dirty="0">
                        <a:latin typeface="+mj-lt"/>
                      </a:endParaRPr>
                    </a:p>
                    <a:p>
                      <a:endParaRPr lang="en-GB" sz="850" dirty="0">
                        <a:latin typeface="+mj-lt"/>
                      </a:endParaRPr>
                    </a:p>
                    <a:p>
                      <a:endParaRPr lang="en-GB" sz="850" dirty="0">
                        <a:latin typeface="+mj-lt"/>
                      </a:endParaRPr>
                    </a:p>
                    <a:p>
                      <a:endParaRPr lang="en-GB" sz="850" dirty="0">
                        <a:latin typeface="+mj-lt"/>
                      </a:endParaRPr>
                    </a:p>
                    <a:p>
                      <a:endParaRPr lang="en-GB" sz="850" dirty="0">
                        <a:latin typeface="+mj-lt"/>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GB" sz="300" baseline="0" dirty="0">
                        <a:solidFill>
                          <a:schemeClr val="tx1"/>
                        </a:solidFill>
                        <a:latin typeface="+mj-lt"/>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GB" sz="300" baseline="0" dirty="0">
                        <a:solidFill>
                          <a:schemeClr val="tx1"/>
                        </a:solidFill>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300" b="1" dirty="0">
                        <a:solidFill>
                          <a:schemeClr val="tx1"/>
                        </a:solidFill>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850" b="1" dirty="0">
                          <a:solidFill>
                            <a:schemeClr val="tx1"/>
                          </a:solidFill>
                          <a:latin typeface="+mj-lt"/>
                        </a:rPr>
                        <a:t>Constructive</a:t>
                      </a:r>
                      <a:r>
                        <a:rPr lang="en-GB" sz="850" b="1" baseline="0" dirty="0">
                          <a:solidFill>
                            <a:schemeClr val="tx1"/>
                          </a:solidFill>
                          <a:latin typeface="+mj-lt"/>
                        </a:rPr>
                        <a:t> Waves: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aseline="0" dirty="0">
                          <a:solidFill>
                            <a:schemeClr val="tx1"/>
                          </a:solidFill>
                          <a:latin typeface="+mj-lt"/>
                        </a:rPr>
                        <a:t>Long wavelength and low wave height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aseline="0" dirty="0">
                          <a:solidFill>
                            <a:schemeClr val="tx1"/>
                          </a:solidFill>
                          <a:latin typeface="+mj-lt"/>
                        </a:rPr>
                        <a:t>Strong swash and gentle backwash = add material and create big beaches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dirty="0">
                          <a:solidFill>
                            <a:schemeClr val="tx1"/>
                          </a:solidFill>
                          <a:latin typeface="+mj-lt"/>
                        </a:rPr>
                        <a:t>Very gentle,</a:t>
                      </a:r>
                      <a:r>
                        <a:rPr lang="en-GB" sz="850" baseline="0" dirty="0">
                          <a:solidFill>
                            <a:schemeClr val="tx1"/>
                          </a:solidFill>
                          <a:latin typeface="+mj-lt"/>
                        </a:rPr>
                        <a:t> created in calm conditions and a short fetch.</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850" dirty="0">
                        <a:solidFill>
                          <a:schemeClr val="tx1"/>
                        </a:solidFill>
                        <a:latin typeface="+mj-lt"/>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GB" sz="850" dirty="0">
                        <a:latin typeface="+mj-lt"/>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GB" sz="850" dirty="0">
                        <a:latin typeface="+mj-lt"/>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GB" sz="850" dirty="0">
                        <a:latin typeface="+mj-lt"/>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GB" sz="850" dirty="0">
                        <a:latin typeface="+mj-lt"/>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GB" sz="850" dirty="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300" dirty="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300" dirty="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850" b="1" kern="1200" dirty="0">
                          <a:solidFill>
                            <a:schemeClr val="tx1"/>
                          </a:solidFill>
                          <a:latin typeface="+mj-lt"/>
                          <a:ea typeface="+mn-ea"/>
                          <a:cs typeface="+mn-cs"/>
                        </a:rPr>
                        <a:t>Destructive</a:t>
                      </a:r>
                      <a:r>
                        <a:rPr lang="en-GB" sz="850" b="1" kern="1200" baseline="0" dirty="0">
                          <a:solidFill>
                            <a:schemeClr val="tx1"/>
                          </a:solidFill>
                          <a:latin typeface="+mj-lt"/>
                          <a:ea typeface="+mn-ea"/>
                          <a:cs typeface="+mn-cs"/>
                        </a:rPr>
                        <a:t> Waves</a:t>
                      </a:r>
                      <a:endParaRPr lang="en-GB" sz="850" b="1" baseline="0" dirty="0">
                        <a:solidFill>
                          <a:schemeClr val="tx1"/>
                        </a:solidFill>
                        <a:latin typeface="+mj-l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aseline="0" dirty="0">
                          <a:solidFill>
                            <a:schemeClr val="tx1"/>
                          </a:solidFill>
                          <a:latin typeface="+mj-lt"/>
                        </a:rPr>
                        <a:t>Short wavelength and high wave height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aseline="0" dirty="0">
                          <a:solidFill>
                            <a:schemeClr val="tx1"/>
                          </a:solidFill>
                          <a:latin typeface="+mj-lt"/>
                        </a:rPr>
                        <a:t>Weak swash and strong backwash = remove material and erode beaches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aseline="0" dirty="0">
                          <a:solidFill>
                            <a:schemeClr val="tx1"/>
                          </a:solidFill>
                          <a:latin typeface="+mj-lt"/>
                        </a:rPr>
                        <a:t>Very powerful, created in storms and with a long fetch.</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850" dirty="0">
                        <a:latin typeface="+mj-lt"/>
                      </a:endParaRPr>
                    </a:p>
                    <a:p>
                      <a:endParaRPr lang="en-GB" sz="850" b="0" baseline="0" dirty="0">
                        <a:solidFill>
                          <a:srgbClr val="000000"/>
                        </a:solidFill>
                        <a:latin typeface="+mj-lt"/>
                        <a:cs typeface="Calibri"/>
                      </a:endParaRPr>
                    </a:p>
                  </a:txBody>
                  <a:tcPr>
                    <a:noFill/>
                  </a:tcPr>
                </a:tc>
                <a:extLst>
                  <a:ext uri="{0D108BD9-81ED-4DB2-BD59-A6C34878D82A}">
                    <a16:rowId xmlns:a16="http://schemas.microsoft.com/office/drawing/2014/main" val="10000"/>
                  </a:ext>
                </a:extLst>
              </a:tr>
            </a:tbl>
          </a:graphicData>
        </a:graphic>
      </p:graphicFrame>
      <p:graphicFrame>
        <p:nvGraphicFramePr>
          <p:cNvPr id="16" name="Table 15"/>
          <p:cNvGraphicFramePr>
            <a:graphicFrameLocks noGrp="1"/>
          </p:cNvGraphicFramePr>
          <p:nvPr/>
        </p:nvGraphicFramePr>
        <p:xfrm>
          <a:off x="0" y="289336"/>
          <a:ext cx="2373274" cy="6560435"/>
        </p:xfrm>
        <a:graphic>
          <a:graphicData uri="http://schemas.openxmlformats.org/drawingml/2006/table">
            <a:tbl>
              <a:tblPr firstRow="1" bandRow="1">
                <a:tableStyleId>{5940675A-B579-460E-94D1-54222C63F5DA}</a:tableStyleId>
              </a:tblPr>
              <a:tblGrid>
                <a:gridCol w="862604">
                  <a:extLst>
                    <a:ext uri="{9D8B030D-6E8A-4147-A177-3AD203B41FA5}">
                      <a16:colId xmlns:a16="http://schemas.microsoft.com/office/drawing/2014/main" val="20000"/>
                    </a:ext>
                  </a:extLst>
                </a:gridCol>
                <a:gridCol w="1510670">
                  <a:extLst>
                    <a:ext uri="{9D8B030D-6E8A-4147-A177-3AD203B41FA5}">
                      <a16:colId xmlns:a16="http://schemas.microsoft.com/office/drawing/2014/main" val="20001"/>
                    </a:ext>
                  </a:extLst>
                </a:gridCol>
              </a:tblGrid>
              <a:tr h="359262">
                <a:tc>
                  <a:txBody>
                    <a:bodyPr/>
                    <a:lstStyle/>
                    <a:p>
                      <a:r>
                        <a:rPr lang="en-US" sz="850" b="1" dirty="0">
                          <a:solidFill>
                            <a:schemeClr val="tx1"/>
                          </a:solidFill>
                          <a:latin typeface="+mj-lt"/>
                        </a:rPr>
                        <a:t>Coastline</a:t>
                      </a:r>
                    </a:p>
                  </a:txBody>
                  <a:tcPr>
                    <a:noFill/>
                  </a:tcPr>
                </a:tc>
                <a:tc>
                  <a:txBody>
                    <a:bodyPr/>
                    <a:lstStyle/>
                    <a:p>
                      <a:r>
                        <a:rPr lang="en-US" sz="850" i="0" dirty="0">
                          <a:solidFill>
                            <a:schemeClr val="tx1"/>
                          </a:solidFill>
                          <a:latin typeface="+mj-lt"/>
                        </a:rPr>
                        <a:t>The outline of the land. </a:t>
                      </a:r>
                      <a:r>
                        <a:rPr lang="en-US" sz="850" i="0" baseline="0" dirty="0">
                          <a:solidFill>
                            <a:schemeClr val="tx1"/>
                          </a:solidFill>
                          <a:latin typeface="+mj-lt"/>
                        </a:rPr>
                        <a:t>Where the land meets the sea</a:t>
                      </a:r>
                      <a:endParaRPr lang="en-US" sz="850" i="0" dirty="0">
                        <a:solidFill>
                          <a:schemeClr val="tx1"/>
                        </a:solidFill>
                        <a:latin typeface="+mj-lt"/>
                      </a:endParaRPr>
                    </a:p>
                  </a:txBody>
                  <a:tcPr>
                    <a:noFill/>
                  </a:tcPr>
                </a:tc>
                <a:extLst>
                  <a:ext uri="{0D108BD9-81ED-4DB2-BD59-A6C34878D82A}">
                    <a16:rowId xmlns:a16="http://schemas.microsoft.com/office/drawing/2014/main" val="10000"/>
                  </a:ext>
                </a:extLst>
              </a:tr>
              <a:tr h="226491">
                <a:tc>
                  <a:txBody>
                    <a:bodyPr/>
                    <a:lstStyle/>
                    <a:p>
                      <a:r>
                        <a:rPr lang="en-US" sz="850" b="1" dirty="0">
                          <a:solidFill>
                            <a:schemeClr val="tx1"/>
                          </a:solidFill>
                          <a:latin typeface="+mj-lt"/>
                        </a:rPr>
                        <a:t>Waves</a:t>
                      </a:r>
                    </a:p>
                  </a:txBody>
                  <a:tcPr>
                    <a:noFill/>
                  </a:tcPr>
                </a:tc>
                <a:tc>
                  <a:txBody>
                    <a:bodyPr/>
                    <a:lstStyle/>
                    <a:p>
                      <a:endParaRPr lang="en-US" sz="850" i="0" dirty="0">
                        <a:solidFill>
                          <a:schemeClr val="tx1"/>
                        </a:solidFill>
                        <a:latin typeface="+mj-lt"/>
                      </a:endParaRPr>
                    </a:p>
                  </a:txBody>
                  <a:tcPr>
                    <a:noFill/>
                  </a:tcPr>
                </a:tc>
                <a:extLst>
                  <a:ext uri="{0D108BD9-81ED-4DB2-BD59-A6C34878D82A}">
                    <a16:rowId xmlns:a16="http://schemas.microsoft.com/office/drawing/2014/main" val="10001"/>
                  </a:ext>
                </a:extLst>
              </a:tr>
              <a:tr h="359262">
                <a:tc>
                  <a:txBody>
                    <a:bodyPr/>
                    <a:lstStyle/>
                    <a:p>
                      <a:r>
                        <a:rPr lang="en-US" sz="850" b="1" dirty="0">
                          <a:solidFill>
                            <a:schemeClr val="tx1"/>
                          </a:solidFill>
                          <a:latin typeface="+mj-lt"/>
                        </a:rPr>
                        <a:t>Wave length</a:t>
                      </a:r>
                    </a:p>
                  </a:txBody>
                  <a:tcPr>
                    <a:noFill/>
                  </a:tcPr>
                </a:tc>
                <a:tc>
                  <a:txBody>
                    <a:bodyPr/>
                    <a:lstStyle/>
                    <a:p>
                      <a:r>
                        <a:rPr lang="en-US" sz="850" i="0" dirty="0">
                          <a:solidFill>
                            <a:schemeClr val="tx1"/>
                          </a:solidFill>
                          <a:latin typeface="+mj-lt"/>
                        </a:rPr>
                        <a:t>The</a:t>
                      </a:r>
                      <a:r>
                        <a:rPr lang="en-US" sz="850" i="0" baseline="0" dirty="0">
                          <a:solidFill>
                            <a:schemeClr val="tx1"/>
                          </a:solidFill>
                          <a:latin typeface="+mj-lt"/>
                        </a:rPr>
                        <a:t> horizontal distance between two wave crests</a:t>
                      </a:r>
                      <a:endParaRPr lang="en-US" sz="850" i="0" dirty="0">
                        <a:solidFill>
                          <a:schemeClr val="tx1"/>
                        </a:solidFill>
                        <a:latin typeface="+mj-lt"/>
                      </a:endParaRPr>
                    </a:p>
                  </a:txBody>
                  <a:tcPr>
                    <a:noFill/>
                  </a:tcPr>
                </a:tc>
                <a:extLst>
                  <a:ext uri="{0D108BD9-81ED-4DB2-BD59-A6C34878D82A}">
                    <a16:rowId xmlns:a16="http://schemas.microsoft.com/office/drawing/2014/main" val="10002"/>
                  </a:ext>
                </a:extLst>
              </a:tr>
              <a:tr h="359262">
                <a:tc>
                  <a:txBody>
                    <a:bodyPr/>
                    <a:lstStyle/>
                    <a:p>
                      <a:r>
                        <a:rPr lang="en-US" sz="850" b="1" dirty="0">
                          <a:solidFill>
                            <a:schemeClr val="tx1"/>
                          </a:solidFill>
                          <a:latin typeface="+mj-lt"/>
                        </a:rPr>
                        <a:t>Wave height</a:t>
                      </a:r>
                    </a:p>
                  </a:txBody>
                  <a:tcPr>
                    <a:noFill/>
                  </a:tcPr>
                </a:tc>
                <a:tc>
                  <a:txBody>
                    <a:bodyPr/>
                    <a:lstStyle/>
                    <a:p>
                      <a:r>
                        <a:rPr lang="en-US" sz="850" i="0" dirty="0">
                          <a:solidFill>
                            <a:schemeClr val="tx1"/>
                          </a:solidFill>
                          <a:latin typeface="+mj-lt"/>
                        </a:rPr>
                        <a:t>The vertical</a:t>
                      </a:r>
                      <a:r>
                        <a:rPr lang="en-US" sz="850" i="0" baseline="0" dirty="0">
                          <a:solidFill>
                            <a:schemeClr val="tx1"/>
                          </a:solidFill>
                          <a:latin typeface="+mj-lt"/>
                        </a:rPr>
                        <a:t> distance from the trough to the crest.</a:t>
                      </a:r>
                      <a:endParaRPr lang="en-US" sz="850" i="0" dirty="0">
                        <a:solidFill>
                          <a:schemeClr val="tx1"/>
                        </a:solidFill>
                        <a:latin typeface="+mj-lt"/>
                      </a:endParaRPr>
                    </a:p>
                  </a:txBody>
                  <a:tcPr>
                    <a:noFill/>
                  </a:tcPr>
                </a:tc>
                <a:extLst>
                  <a:ext uri="{0D108BD9-81ED-4DB2-BD59-A6C34878D82A}">
                    <a16:rowId xmlns:a16="http://schemas.microsoft.com/office/drawing/2014/main" val="10003"/>
                  </a:ext>
                </a:extLst>
              </a:tr>
              <a:tr h="226491">
                <a:tc>
                  <a:txBody>
                    <a:bodyPr/>
                    <a:lstStyle/>
                    <a:p>
                      <a:r>
                        <a:rPr lang="en-US" sz="850" b="1" dirty="0">
                          <a:solidFill>
                            <a:schemeClr val="tx1"/>
                          </a:solidFill>
                          <a:latin typeface="+mj-lt"/>
                        </a:rPr>
                        <a:t>Wave</a:t>
                      </a:r>
                      <a:r>
                        <a:rPr lang="en-US" sz="850" b="1" baseline="0" dirty="0">
                          <a:solidFill>
                            <a:schemeClr val="tx1"/>
                          </a:solidFill>
                          <a:latin typeface="+mj-lt"/>
                        </a:rPr>
                        <a:t> crest</a:t>
                      </a:r>
                      <a:endParaRPr lang="en-US" sz="850" b="1" dirty="0">
                        <a:solidFill>
                          <a:schemeClr val="tx1"/>
                        </a:solidFill>
                        <a:latin typeface="+mj-lt"/>
                      </a:endParaRPr>
                    </a:p>
                  </a:txBody>
                  <a:tcPr>
                    <a:noFill/>
                  </a:tcPr>
                </a:tc>
                <a:tc>
                  <a:txBody>
                    <a:bodyPr/>
                    <a:lstStyle/>
                    <a:p>
                      <a:r>
                        <a:rPr lang="en-US" sz="850" i="0" dirty="0">
                          <a:solidFill>
                            <a:schemeClr val="tx1"/>
                          </a:solidFill>
                          <a:latin typeface="+mj-lt"/>
                        </a:rPr>
                        <a:t>The</a:t>
                      </a:r>
                      <a:r>
                        <a:rPr lang="en-US" sz="850" i="0" baseline="0" dirty="0">
                          <a:solidFill>
                            <a:schemeClr val="tx1"/>
                          </a:solidFill>
                          <a:latin typeface="+mj-lt"/>
                        </a:rPr>
                        <a:t> top of a wave</a:t>
                      </a:r>
                      <a:endParaRPr lang="en-US" sz="850" i="0" dirty="0">
                        <a:solidFill>
                          <a:schemeClr val="tx1"/>
                        </a:solidFill>
                        <a:latin typeface="+mj-lt"/>
                      </a:endParaRPr>
                    </a:p>
                  </a:txBody>
                  <a:tcPr>
                    <a:noFill/>
                  </a:tcPr>
                </a:tc>
                <a:extLst>
                  <a:ext uri="{0D108BD9-81ED-4DB2-BD59-A6C34878D82A}">
                    <a16:rowId xmlns:a16="http://schemas.microsoft.com/office/drawing/2014/main" val="1030399071"/>
                  </a:ext>
                </a:extLst>
              </a:tr>
              <a:tr h="226491">
                <a:tc>
                  <a:txBody>
                    <a:bodyPr/>
                    <a:lstStyle/>
                    <a:p>
                      <a:r>
                        <a:rPr lang="en-US" sz="850" b="1" baseline="0" dirty="0">
                          <a:solidFill>
                            <a:schemeClr val="tx1"/>
                          </a:solidFill>
                          <a:latin typeface="+mj-lt"/>
                        </a:rPr>
                        <a:t>Wave trough </a:t>
                      </a:r>
                    </a:p>
                  </a:txBody>
                  <a:tcPr>
                    <a:noFill/>
                  </a:tcPr>
                </a:tc>
                <a:tc>
                  <a:txBody>
                    <a:bodyPr/>
                    <a:lstStyle/>
                    <a:p>
                      <a:r>
                        <a:rPr lang="en-US" sz="850" i="0" dirty="0">
                          <a:solidFill>
                            <a:schemeClr val="tx1"/>
                          </a:solidFill>
                          <a:latin typeface="+mj-lt"/>
                        </a:rPr>
                        <a:t>The base</a:t>
                      </a:r>
                      <a:r>
                        <a:rPr lang="en-US" sz="850" i="0" baseline="0" dirty="0">
                          <a:solidFill>
                            <a:schemeClr val="tx1"/>
                          </a:solidFill>
                          <a:latin typeface="+mj-lt"/>
                        </a:rPr>
                        <a:t> of a wave</a:t>
                      </a:r>
                      <a:endParaRPr lang="en-US" sz="850" i="0" dirty="0">
                        <a:solidFill>
                          <a:schemeClr val="tx1"/>
                        </a:solidFill>
                        <a:latin typeface="+mj-lt"/>
                      </a:endParaRPr>
                    </a:p>
                  </a:txBody>
                  <a:tcPr>
                    <a:noFill/>
                  </a:tcPr>
                </a:tc>
                <a:extLst>
                  <a:ext uri="{0D108BD9-81ED-4DB2-BD59-A6C34878D82A}">
                    <a16:rowId xmlns:a16="http://schemas.microsoft.com/office/drawing/2014/main" val="3912037177"/>
                  </a:ext>
                </a:extLst>
              </a:tr>
              <a:tr h="492033">
                <a:tc>
                  <a:txBody>
                    <a:bodyPr/>
                    <a:lstStyle/>
                    <a:p>
                      <a:r>
                        <a:rPr lang="en-US" sz="850" b="1" baseline="0" dirty="0">
                          <a:solidFill>
                            <a:schemeClr val="tx1"/>
                          </a:solidFill>
                          <a:latin typeface="+mj-lt"/>
                        </a:rPr>
                        <a:t>Wave fetch</a:t>
                      </a:r>
                    </a:p>
                  </a:txBody>
                  <a:tcPr>
                    <a:noFill/>
                  </a:tcPr>
                </a:tc>
                <a:tc>
                  <a:txBody>
                    <a:bodyPr/>
                    <a:lstStyle/>
                    <a:p>
                      <a:r>
                        <a:rPr lang="en-US" sz="850" i="0" dirty="0">
                          <a:solidFill>
                            <a:schemeClr val="tx1"/>
                          </a:solidFill>
                          <a:latin typeface="+mj-lt"/>
                        </a:rPr>
                        <a:t>The distance of water</a:t>
                      </a:r>
                      <a:r>
                        <a:rPr lang="en-US" sz="850" i="0" baseline="0" dirty="0">
                          <a:solidFill>
                            <a:schemeClr val="tx1"/>
                          </a:solidFill>
                          <a:latin typeface="+mj-lt"/>
                        </a:rPr>
                        <a:t> over which the wind blows (the size of the sea/ocean)</a:t>
                      </a:r>
                      <a:endParaRPr lang="en-US" sz="850" i="0" dirty="0">
                        <a:solidFill>
                          <a:schemeClr val="tx1"/>
                        </a:solidFill>
                        <a:latin typeface="+mj-lt"/>
                      </a:endParaRPr>
                    </a:p>
                  </a:txBody>
                  <a:tcPr>
                    <a:noFill/>
                  </a:tcPr>
                </a:tc>
                <a:extLst>
                  <a:ext uri="{0D108BD9-81ED-4DB2-BD59-A6C34878D82A}">
                    <a16:rowId xmlns:a16="http://schemas.microsoft.com/office/drawing/2014/main" val="851983188"/>
                  </a:ext>
                </a:extLst>
              </a:tr>
              <a:tr h="359262">
                <a:tc>
                  <a:txBody>
                    <a:bodyPr/>
                    <a:lstStyle/>
                    <a:p>
                      <a:r>
                        <a:rPr lang="en-US" sz="850" b="1" baseline="0" dirty="0">
                          <a:solidFill>
                            <a:schemeClr val="tx1"/>
                          </a:solidFill>
                          <a:latin typeface="+mj-lt"/>
                        </a:rPr>
                        <a:t>Swash </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850" dirty="0">
                          <a:latin typeface="+mj-lt"/>
                        </a:rPr>
                        <a:t>Breaking waves rush water and sediment up the beach.</a:t>
                      </a:r>
                    </a:p>
                  </a:txBody>
                  <a:tcPr>
                    <a:noFill/>
                  </a:tcPr>
                </a:tc>
                <a:extLst>
                  <a:ext uri="{0D108BD9-81ED-4DB2-BD59-A6C34878D82A}">
                    <a16:rowId xmlns:a16="http://schemas.microsoft.com/office/drawing/2014/main" val="2002889029"/>
                  </a:ext>
                </a:extLst>
              </a:tr>
              <a:tr h="359262">
                <a:tc>
                  <a:txBody>
                    <a:bodyPr/>
                    <a:lstStyle/>
                    <a:p>
                      <a:r>
                        <a:rPr lang="en-US" sz="850" b="1" baseline="0" dirty="0">
                          <a:solidFill>
                            <a:schemeClr val="tx1"/>
                          </a:solidFill>
                          <a:latin typeface="+mj-lt"/>
                        </a:rPr>
                        <a:t>Backwash</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850" dirty="0">
                          <a:latin typeface="+mj-lt"/>
                        </a:rPr>
                        <a:t>The water that rushes flows back to the sea.</a:t>
                      </a:r>
                    </a:p>
                  </a:txBody>
                  <a:tcPr>
                    <a:noFill/>
                  </a:tcPr>
                </a:tc>
                <a:extLst>
                  <a:ext uri="{0D108BD9-81ED-4DB2-BD59-A6C34878D82A}">
                    <a16:rowId xmlns:a16="http://schemas.microsoft.com/office/drawing/2014/main" val="257360129"/>
                  </a:ext>
                </a:extLst>
              </a:tr>
              <a:tr h="226491">
                <a:tc>
                  <a:txBody>
                    <a:bodyPr/>
                    <a:lstStyle/>
                    <a:p>
                      <a:r>
                        <a:rPr lang="en-US" sz="850" b="1" baseline="0" dirty="0">
                          <a:solidFill>
                            <a:schemeClr val="tx1"/>
                          </a:solidFill>
                          <a:latin typeface="+mj-lt"/>
                        </a:rPr>
                        <a:t>Erosion</a:t>
                      </a:r>
                    </a:p>
                  </a:txBody>
                  <a:tcPr>
                    <a:noFill/>
                  </a:tcPr>
                </a:tc>
                <a:tc>
                  <a:txBody>
                    <a:bodyPr/>
                    <a:lstStyle/>
                    <a:p>
                      <a:r>
                        <a:rPr lang="en-US" sz="850" i="0" dirty="0">
                          <a:solidFill>
                            <a:schemeClr val="tx1"/>
                          </a:solidFill>
                          <a:latin typeface="+mj-lt"/>
                        </a:rPr>
                        <a:t>The removal</a:t>
                      </a:r>
                      <a:r>
                        <a:rPr lang="en-US" sz="850" i="0" baseline="0" dirty="0">
                          <a:solidFill>
                            <a:schemeClr val="tx1"/>
                          </a:solidFill>
                          <a:latin typeface="+mj-lt"/>
                        </a:rPr>
                        <a:t> of rock by the sea</a:t>
                      </a:r>
                      <a:endParaRPr lang="en-US" sz="850" i="0" dirty="0">
                        <a:solidFill>
                          <a:schemeClr val="tx1"/>
                        </a:solidFill>
                        <a:latin typeface="+mj-lt"/>
                      </a:endParaRPr>
                    </a:p>
                  </a:txBody>
                  <a:tcPr>
                    <a:noFill/>
                  </a:tcPr>
                </a:tc>
                <a:extLst>
                  <a:ext uri="{0D108BD9-81ED-4DB2-BD59-A6C34878D82A}">
                    <a16:rowId xmlns:a16="http://schemas.microsoft.com/office/drawing/2014/main" val="1939361480"/>
                  </a:ext>
                </a:extLst>
              </a:tr>
              <a:tr h="492033">
                <a:tc>
                  <a:txBody>
                    <a:bodyPr/>
                    <a:lstStyle/>
                    <a:p>
                      <a:r>
                        <a:rPr lang="en-US" sz="850" b="1" baseline="0" dirty="0">
                          <a:solidFill>
                            <a:schemeClr val="tx1"/>
                          </a:solidFill>
                          <a:latin typeface="+mj-lt"/>
                        </a:rPr>
                        <a:t>Weathering</a:t>
                      </a:r>
                    </a:p>
                  </a:txBody>
                  <a:tcPr>
                    <a:noFill/>
                  </a:tcPr>
                </a:tc>
                <a:tc>
                  <a:txBody>
                    <a:bodyPr/>
                    <a:lstStyle/>
                    <a:p>
                      <a:r>
                        <a:rPr lang="en-US" sz="850" i="0" dirty="0">
                          <a:solidFill>
                            <a:schemeClr val="tx1"/>
                          </a:solidFill>
                          <a:latin typeface="+mj-lt"/>
                        </a:rPr>
                        <a:t>The breakdown of rocks caused</a:t>
                      </a:r>
                      <a:r>
                        <a:rPr lang="en-US" sz="850" i="0" baseline="0" dirty="0">
                          <a:solidFill>
                            <a:schemeClr val="tx1"/>
                          </a:solidFill>
                          <a:latin typeface="+mj-lt"/>
                        </a:rPr>
                        <a:t> by the day-to-day changes in the atmosphere</a:t>
                      </a:r>
                      <a:endParaRPr lang="en-US" sz="850" i="0" dirty="0">
                        <a:solidFill>
                          <a:schemeClr val="tx1"/>
                        </a:solidFill>
                        <a:latin typeface="+mj-lt"/>
                      </a:endParaRPr>
                    </a:p>
                  </a:txBody>
                  <a:tcPr>
                    <a:noFill/>
                  </a:tcPr>
                </a:tc>
                <a:extLst>
                  <a:ext uri="{0D108BD9-81ED-4DB2-BD59-A6C34878D82A}">
                    <a16:rowId xmlns:a16="http://schemas.microsoft.com/office/drawing/2014/main" val="2161519173"/>
                  </a:ext>
                </a:extLst>
              </a:tr>
              <a:tr h="359262">
                <a:tc>
                  <a:txBody>
                    <a:bodyPr/>
                    <a:lstStyle/>
                    <a:p>
                      <a:r>
                        <a:rPr lang="en-US" sz="850" b="1" baseline="0" dirty="0">
                          <a:solidFill>
                            <a:schemeClr val="tx1"/>
                          </a:solidFill>
                          <a:latin typeface="+mj-lt"/>
                        </a:rPr>
                        <a:t>Transportation</a:t>
                      </a:r>
                    </a:p>
                  </a:txBody>
                  <a:tcPr>
                    <a:noFill/>
                  </a:tcPr>
                </a:tc>
                <a:tc>
                  <a:txBody>
                    <a:bodyPr/>
                    <a:lstStyle/>
                    <a:p>
                      <a:r>
                        <a:rPr lang="en-US" sz="850" i="0" dirty="0">
                          <a:solidFill>
                            <a:schemeClr val="tx1"/>
                          </a:solidFill>
                          <a:latin typeface="+mj-lt"/>
                        </a:rPr>
                        <a:t>The movement of sediment</a:t>
                      </a:r>
                      <a:r>
                        <a:rPr lang="en-US" sz="850" i="0" baseline="0" dirty="0">
                          <a:solidFill>
                            <a:schemeClr val="tx1"/>
                          </a:solidFill>
                          <a:latin typeface="+mj-lt"/>
                        </a:rPr>
                        <a:t> along the beach</a:t>
                      </a:r>
                      <a:endParaRPr lang="en-US" sz="850" i="0" dirty="0">
                        <a:solidFill>
                          <a:schemeClr val="tx1"/>
                        </a:solidFill>
                        <a:latin typeface="+mj-lt"/>
                      </a:endParaRPr>
                    </a:p>
                  </a:txBody>
                  <a:tcPr>
                    <a:noFill/>
                  </a:tcPr>
                </a:tc>
                <a:extLst>
                  <a:ext uri="{0D108BD9-81ED-4DB2-BD59-A6C34878D82A}">
                    <a16:rowId xmlns:a16="http://schemas.microsoft.com/office/drawing/2014/main" val="37667807"/>
                  </a:ext>
                </a:extLst>
              </a:tr>
              <a:tr h="226491">
                <a:tc>
                  <a:txBody>
                    <a:bodyPr/>
                    <a:lstStyle/>
                    <a:p>
                      <a:r>
                        <a:rPr lang="en-US" sz="850" b="1" baseline="0" dirty="0">
                          <a:solidFill>
                            <a:schemeClr val="tx1"/>
                          </a:solidFill>
                          <a:latin typeface="+mj-lt"/>
                        </a:rPr>
                        <a:t>Deposition</a:t>
                      </a:r>
                    </a:p>
                  </a:txBody>
                  <a:tcPr>
                    <a:noFill/>
                  </a:tcPr>
                </a:tc>
                <a:tc>
                  <a:txBody>
                    <a:bodyPr/>
                    <a:lstStyle/>
                    <a:p>
                      <a:r>
                        <a:rPr lang="en-US" sz="850" i="0" dirty="0">
                          <a:solidFill>
                            <a:schemeClr val="tx1"/>
                          </a:solidFill>
                          <a:latin typeface="+mj-lt"/>
                        </a:rPr>
                        <a:t>The dropping</a:t>
                      </a:r>
                      <a:r>
                        <a:rPr lang="en-US" sz="850" i="0" baseline="0" dirty="0">
                          <a:solidFill>
                            <a:schemeClr val="tx1"/>
                          </a:solidFill>
                          <a:latin typeface="+mj-lt"/>
                        </a:rPr>
                        <a:t> of sediment</a:t>
                      </a:r>
                      <a:endParaRPr lang="en-US" sz="850" i="0" dirty="0">
                        <a:solidFill>
                          <a:schemeClr val="tx1"/>
                        </a:solidFill>
                        <a:latin typeface="+mj-lt"/>
                      </a:endParaRPr>
                    </a:p>
                  </a:txBody>
                  <a:tcPr>
                    <a:noFill/>
                  </a:tcPr>
                </a:tc>
                <a:extLst>
                  <a:ext uri="{0D108BD9-81ED-4DB2-BD59-A6C34878D82A}">
                    <a16:rowId xmlns:a16="http://schemas.microsoft.com/office/drawing/2014/main" val="1736237505"/>
                  </a:ext>
                </a:extLst>
              </a:tr>
              <a:tr h="624803">
                <a:tc>
                  <a:txBody>
                    <a:bodyPr/>
                    <a:lstStyle/>
                    <a:p>
                      <a:r>
                        <a:rPr lang="en-US" sz="850" b="1" baseline="0" dirty="0">
                          <a:solidFill>
                            <a:schemeClr val="tx1"/>
                          </a:solidFill>
                          <a:latin typeface="+mj-lt"/>
                        </a:rPr>
                        <a:t>Longshore Drift</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i="0" dirty="0">
                          <a:solidFill>
                            <a:schemeClr val="tx1"/>
                          </a:solidFill>
                          <a:latin typeface="+mj-lt"/>
                        </a:rPr>
                        <a:t>The transportation of material along a beach.</a:t>
                      </a:r>
                      <a:r>
                        <a:rPr lang="en-US" sz="850" i="0" baseline="0" dirty="0">
                          <a:solidFill>
                            <a:schemeClr val="tx1"/>
                          </a:solidFill>
                          <a:latin typeface="+mj-lt"/>
                        </a:rPr>
                        <a:t> The material is moved in the</a:t>
                      </a:r>
                      <a:r>
                        <a:rPr lang="en-GB" sz="850" dirty="0">
                          <a:latin typeface="+mj-lt"/>
                        </a:rPr>
                        <a:t> direction of the waves and prevailing wind.</a:t>
                      </a:r>
                    </a:p>
                  </a:txBody>
                  <a:tcPr>
                    <a:noFill/>
                  </a:tcPr>
                </a:tc>
                <a:extLst>
                  <a:ext uri="{0D108BD9-81ED-4DB2-BD59-A6C34878D82A}">
                    <a16:rowId xmlns:a16="http://schemas.microsoft.com/office/drawing/2014/main" val="1426714264"/>
                  </a:ext>
                </a:extLst>
              </a:tr>
              <a:tr h="226491">
                <a:tc>
                  <a:txBody>
                    <a:bodyPr/>
                    <a:lstStyle/>
                    <a:p>
                      <a:r>
                        <a:rPr lang="en-US" sz="850" b="1" baseline="0" dirty="0">
                          <a:solidFill>
                            <a:schemeClr val="tx1"/>
                          </a:solidFill>
                          <a:latin typeface="+mj-lt"/>
                        </a:rPr>
                        <a:t>Infiltration</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50" i="0" dirty="0">
                          <a:solidFill>
                            <a:schemeClr val="tx1"/>
                          </a:solidFill>
                          <a:latin typeface="+mj-lt"/>
                        </a:rPr>
                        <a:t>Water enters the ground</a:t>
                      </a:r>
                    </a:p>
                  </a:txBody>
                  <a:tcPr>
                    <a:noFill/>
                  </a:tcPr>
                </a:tc>
                <a:extLst>
                  <a:ext uri="{0D108BD9-81ED-4DB2-BD59-A6C34878D82A}">
                    <a16:rowId xmlns:a16="http://schemas.microsoft.com/office/drawing/2014/main" val="3204245675"/>
                  </a:ext>
                </a:extLst>
              </a:tr>
              <a:tr h="226491">
                <a:tc>
                  <a:txBody>
                    <a:bodyPr/>
                    <a:lstStyle/>
                    <a:p>
                      <a:r>
                        <a:rPr lang="en-US" sz="850" b="1" baseline="0" dirty="0">
                          <a:solidFill>
                            <a:schemeClr val="tx1"/>
                          </a:solidFill>
                          <a:latin typeface="+mj-lt"/>
                        </a:rPr>
                        <a:t>Saturation</a:t>
                      </a:r>
                    </a:p>
                  </a:txBody>
                  <a:tcPr>
                    <a:noFill/>
                  </a:tcPr>
                </a:tc>
                <a:tc>
                  <a:txBody>
                    <a:bodyPr/>
                    <a:lstStyle/>
                    <a:p>
                      <a:r>
                        <a:rPr lang="en-US" sz="850" i="0" dirty="0">
                          <a:solidFill>
                            <a:schemeClr val="tx1"/>
                          </a:solidFill>
                          <a:latin typeface="+mj-lt"/>
                        </a:rPr>
                        <a:t>Rock that is full of liquid</a:t>
                      </a:r>
                    </a:p>
                  </a:txBody>
                  <a:tcPr>
                    <a:noFill/>
                  </a:tcPr>
                </a:tc>
                <a:extLst>
                  <a:ext uri="{0D108BD9-81ED-4DB2-BD59-A6C34878D82A}">
                    <a16:rowId xmlns:a16="http://schemas.microsoft.com/office/drawing/2014/main" val="1145193826"/>
                  </a:ext>
                </a:extLst>
              </a:tr>
              <a:tr h="492033">
                <a:tc>
                  <a:txBody>
                    <a:bodyPr/>
                    <a:lstStyle/>
                    <a:p>
                      <a:r>
                        <a:rPr lang="en-US" sz="850" b="1" baseline="0" dirty="0">
                          <a:solidFill>
                            <a:schemeClr val="tx1"/>
                          </a:solidFill>
                          <a:latin typeface="+mj-lt"/>
                        </a:rPr>
                        <a:t>Impermeable rock (non-porous rock)</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50" i="0" dirty="0">
                          <a:solidFill>
                            <a:schemeClr val="tx1"/>
                          </a:solidFill>
                          <a:latin typeface="+mj-lt"/>
                        </a:rPr>
                        <a:t>Rocks</a:t>
                      </a:r>
                      <a:r>
                        <a:rPr lang="en-US" sz="850" i="0" baseline="0" dirty="0">
                          <a:solidFill>
                            <a:schemeClr val="tx1"/>
                          </a:solidFill>
                          <a:latin typeface="+mj-lt"/>
                        </a:rPr>
                        <a:t> that do not allow liquid to pass through</a:t>
                      </a:r>
                      <a:endParaRPr lang="en-US" sz="850" i="0" dirty="0">
                        <a:solidFill>
                          <a:schemeClr val="tx1"/>
                        </a:solidFill>
                        <a:latin typeface="+mj-lt"/>
                      </a:endParaRPr>
                    </a:p>
                  </a:txBody>
                  <a:tcPr>
                    <a:noFill/>
                  </a:tcPr>
                </a:tc>
                <a:extLst>
                  <a:ext uri="{0D108BD9-81ED-4DB2-BD59-A6C34878D82A}">
                    <a16:rowId xmlns:a16="http://schemas.microsoft.com/office/drawing/2014/main" val="759566863"/>
                  </a:ext>
                </a:extLst>
              </a:tr>
              <a:tr h="359262">
                <a:tc>
                  <a:txBody>
                    <a:bodyPr/>
                    <a:lstStyle/>
                    <a:p>
                      <a:r>
                        <a:rPr lang="en-US" sz="850" b="1" baseline="0" dirty="0">
                          <a:solidFill>
                            <a:schemeClr val="tx1"/>
                          </a:solidFill>
                          <a:latin typeface="+mj-lt"/>
                        </a:rPr>
                        <a:t>Permeable rock (porous rock)</a:t>
                      </a:r>
                    </a:p>
                  </a:txBody>
                  <a:tcPr>
                    <a:noFill/>
                  </a:tcPr>
                </a:tc>
                <a:tc>
                  <a:txBody>
                    <a:bodyPr/>
                    <a:lstStyle/>
                    <a:p>
                      <a:r>
                        <a:rPr lang="en-US" sz="850" i="0" dirty="0">
                          <a:solidFill>
                            <a:schemeClr val="tx1"/>
                          </a:solidFill>
                          <a:latin typeface="+mj-lt"/>
                        </a:rPr>
                        <a:t>Rocks that allow liquid to pass through</a:t>
                      </a:r>
                    </a:p>
                  </a:txBody>
                  <a:tcPr>
                    <a:noFill/>
                  </a:tcPr>
                </a:tc>
                <a:extLst>
                  <a:ext uri="{0D108BD9-81ED-4DB2-BD59-A6C34878D82A}">
                    <a16:rowId xmlns:a16="http://schemas.microsoft.com/office/drawing/2014/main" val="3603456251"/>
                  </a:ext>
                </a:extLst>
              </a:tr>
              <a:tr h="359262">
                <a:tc>
                  <a:txBody>
                    <a:bodyPr/>
                    <a:lstStyle/>
                    <a:p>
                      <a:r>
                        <a:rPr lang="en-US" sz="850" b="1" baseline="0" dirty="0">
                          <a:solidFill>
                            <a:schemeClr val="tx1"/>
                          </a:solidFill>
                          <a:latin typeface="+mj-lt"/>
                        </a:rPr>
                        <a:t>Slip plane</a:t>
                      </a:r>
                    </a:p>
                  </a:txBody>
                  <a:tcPr>
                    <a:noFill/>
                  </a:tcPr>
                </a:tc>
                <a:tc>
                  <a:txBody>
                    <a:bodyPr/>
                    <a:lstStyle/>
                    <a:p>
                      <a:r>
                        <a:rPr lang="en-US" sz="850" i="0" dirty="0">
                          <a:solidFill>
                            <a:schemeClr val="tx1"/>
                          </a:solidFill>
                          <a:latin typeface="+mj-lt"/>
                        </a:rPr>
                        <a:t>A line of weakness along</a:t>
                      </a:r>
                      <a:r>
                        <a:rPr lang="en-US" sz="850" i="0" baseline="0" dirty="0">
                          <a:solidFill>
                            <a:schemeClr val="tx1"/>
                          </a:solidFill>
                          <a:latin typeface="+mj-lt"/>
                        </a:rPr>
                        <a:t> which movement occurs</a:t>
                      </a:r>
                      <a:endParaRPr lang="en-US" sz="850" i="0" dirty="0">
                        <a:solidFill>
                          <a:schemeClr val="tx1"/>
                        </a:solidFill>
                        <a:latin typeface="+mj-lt"/>
                      </a:endParaRPr>
                    </a:p>
                  </a:txBody>
                  <a:tcPr>
                    <a:noFill/>
                  </a:tcPr>
                </a:tc>
                <a:extLst>
                  <a:ext uri="{0D108BD9-81ED-4DB2-BD59-A6C34878D82A}">
                    <a16:rowId xmlns:a16="http://schemas.microsoft.com/office/drawing/2014/main" val="3861334333"/>
                  </a:ext>
                </a:extLst>
              </a:tr>
            </a:tbl>
          </a:graphicData>
        </a:graphic>
      </p:graphicFrame>
      <p:pic>
        <p:nvPicPr>
          <p:cNvPr id="18" name="Picture 4" descr="Image result for waves approaching the coas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758"/>
          <a:stretch/>
        </p:blipFill>
        <p:spPr bwMode="auto">
          <a:xfrm>
            <a:off x="2372271" y="2381381"/>
            <a:ext cx="1923683" cy="820567"/>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Image result for constructive and destructive wav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1444"/>
          <a:stretch/>
        </p:blipFill>
        <p:spPr bwMode="auto">
          <a:xfrm>
            <a:off x="2372271" y="4319336"/>
            <a:ext cx="1923683" cy="794085"/>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Image result for constructive and destructive wave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8187"/>
          <a:stretch/>
        </p:blipFill>
        <p:spPr bwMode="auto">
          <a:xfrm>
            <a:off x="2372271" y="6108804"/>
            <a:ext cx="1923682" cy="743789"/>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Rectangle 21"/>
          <p:cNvSpPr/>
          <p:nvPr/>
        </p:nvSpPr>
        <p:spPr>
          <a:xfrm>
            <a:off x="4295953" y="276997"/>
            <a:ext cx="4848047" cy="3323987"/>
          </a:xfrm>
          <a:prstGeom prst="rect">
            <a:avLst/>
          </a:prstGeom>
          <a:ln>
            <a:solidFill>
              <a:schemeClr val="tx1"/>
            </a:solidFill>
          </a:ln>
        </p:spPr>
        <p:txBody>
          <a:bodyPr wrap="square">
            <a:spAutoFit/>
          </a:bodyPr>
          <a:lstStyle/>
          <a:p>
            <a:r>
              <a:rPr lang="en-GB" sz="850" b="1" kern="0" dirty="0">
                <a:solidFill>
                  <a:srgbClr val="0000FF"/>
                </a:solidFill>
                <a:latin typeface="+mj-lt"/>
              </a:rPr>
              <a:t>Erosion is the wearing away or removal of rocks. </a:t>
            </a:r>
            <a:r>
              <a:rPr lang="en-GB" sz="850" kern="0" dirty="0">
                <a:latin typeface="+mj-lt"/>
              </a:rPr>
              <a:t>Erosion attacks the base of the cliff.</a:t>
            </a:r>
          </a:p>
          <a:p>
            <a:endParaRPr lang="en-GB" sz="300" b="1" kern="0" dirty="0">
              <a:solidFill>
                <a:srgbClr val="0000FF"/>
              </a:solidFill>
              <a:latin typeface="+mj-lt"/>
            </a:endParaRPr>
          </a:p>
          <a:p>
            <a:pPr marL="171450" indent="-171450">
              <a:buFont typeface="Wingdings" panose="05000000000000000000" pitchFamily="2" charset="2"/>
              <a:buChar char="Ø"/>
            </a:pPr>
            <a:r>
              <a:rPr lang="en-GB" sz="850" b="1" kern="0" dirty="0">
                <a:solidFill>
                  <a:srgbClr val="0000FF"/>
                </a:solidFill>
                <a:latin typeface="+mj-lt"/>
              </a:rPr>
              <a:t>Hydraulic Action: </a:t>
            </a:r>
            <a:r>
              <a:rPr lang="en-GB" sz="850" dirty="0">
                <a:latin typeface="+mj-lt"/>
              </a:rPr>
              <a:t>The force of the waves hitting the cliffs removes material. Air bubbles in the water are pushed into cracks in the cliff and remove material due to an increase in pressure.</a:t>
            </a:r>
          </a:p>
          <a:p>
            <a:pPr marL="171450" indent="-171450">
              <a:buFont typeface="Wingdings" panose="05000000000000000000" pitchFamily="2" charset="2"/>
              <a:buChar char="Ø"/>
            </a:pPr>
            <a:r>
              <a:rPr lang="en-GB" sz="850" b="1" kern="0" dirty="0">
                <a:solidFill>
                  <a:srgbClr val="0000FF"/>
                </a:solidFill>
                <a:latin typeface="+mj-lt"/>
              </a:rPr>
              <a:t>Abrasion</a:t>
            </a:r>
            <a:r>
              <a:rPr lang="en-GB" sz="850" dirty="0">
                <a:latin typeface="+mj-lt"/>
              </a:rPr>
              <a:t>: Material in the sea hits against the cliffs and removes rocks and soil.</a:t>
            </a:r>
            <a:r>
              <a:rPr lang="en-GB" sz="850" i="1" dirty="0">
                <a:latin typeface="+mj-lt"/>
              </a:rPr>
              <a:t> It acts like sandpaper.</a:t>
            </a:r>
            <a:endParaRPr lang="en-US" sz="850" i="1" dirty="0">
              <a:latin typeface="+mj-lt"/>
            </a:endParaRPr>
          </a:p>
          <a:p>
            <a:pPr marL="171450" indent="-171450">
              <a:buFont typeface="Wingdings" panose="05000000000000000000" pitchFamily="2" charset="2"/>
              <a:buChar char="Ø"/>
            </a:pPr>
            <a:r>
              <a:rPr lang="en-GB" sz="850" b="1" kern="0" dirty="0">
                <a:solidFill>
                  <a:srgbClr val="0000FF"/>
                </a:solidFill>
                <a:latin typeface="+mj-lt"/>
              </a:rPr>
              <a:t>Corrosion: </a:t>
            </a:r>
            <a:r>
              <a:rPr lang="en-GB" sz="850" dirty="0">
                <a:latin typeface="+mj-lt"/>
              </a:rPr>
              <a:t>Chemicals in the water dissolve the cliff.</a:t>
            </a:r>
            <a:endParaRPr lang="en-US" sz="850" dirty="0">
              <a:latin typeface="+mj-lt"/>
            </a:endParaRPr>
          </a:p>
          <a:p>
            <a:pPr marL="171450" indent="-171450">
              <a:buFont typeface="Wingdings" panose="05000000000000000000" pitchFamily="2" charset="2"/>
              <a:buChar char="Ø"/>
            </a:pPr>
            <a:r>
              <a:rPr lang="en-GB" sz="850" b="1" kern="0" dirty="0">
                <a:solidFill>
                  <a:srgbClr val="0000FF"/>
                </a:solidFill>
                <a:latin typeface="+mj-lt"/>
              </a:rPr>
              <a:t>Attrition: </a:t>
            </a:r>
            <a:r>
              <a:rPr lang="en-GB" sz="850" dirty="0">
                <a:latin typeface="+mj-lt"/>
              </a:rPr>
              <a:t>Material in the sea crash into each other and break into smaller pieces. Continued attrition = smaller, smoother pebbles and sand particles.</a:t>
            </a:r>
            <a:endParaRPr lang="en-US" sz="850" dirty="0">
              <a:latin typeface="+mj-lt"/>
            </a:endParaRPr>
          </a:p>
          <a:p>
            <a:endParaRPr lang="en-GB" sz="300" b="1" kern="0" dirty="0">
              <a:solidFill>
                <a:srgbClr val="0000FF"/>
              </a:solidFill>
              <a:latin typeface="+mj-lt"/>
            </a:endParaRPr>
          </a:p>
          <a:p>
            <a:r>
              <a:rPr lang="en-GB" sz="850" b="1" kern="0" dirty="0">
                <a:solidFill>
                  <a:srgbClr val="0000FF"/>
                </a:solidFill>
                <a:latin typeface="+mj-lt"/>
              </a:rPr>
              <a:t>Weathering is the breakdown of rocks caused by the day-to-day changes in the atmosphere. </a:t>
            </a:r>
            <a:r>
              <a:rPr lang="en-GB" sz="850" kern="0" dirty="0">
                <a:latin typeface="+mj-lt"/>
              </a:rPr>
              <a:t>Weathering attacks the face and top of the cliff. There are three types of weathering: chemical (</a:t>
            </a:r>
            <a:r>
              <a:rPr lang="en-GB" sz="850" i="1" kern="0" dirty="0">
                <a:latin typeface="+mj-lt"/>
              </a:rPr>
              <a:t>carbonation</a:t>
            </a:r>
            <a:r>
              <a:rPr lang="en-GB" sz="850" kern="0" dirty="0">
                <a:latin typeface="+mj-lt"/>
              </a:rPr>
              <a:t>), mechanical (</a:t>
            </a:r>
            <a:r>
              <a:rPr lang="en-GB" sz="850" i="1" kern="0" dirty="0">
                <a:latin typeface="+mj-lt"/>
              </a:rPr>
              <a:t>freeze-thaw, salt weathering, wetting and dryin</a:t>
            </a:r>
            <a:r>
              <a:rPr lang="en-GB" sz="850" kern="0" dirty="0">
                <a:latin typeface="+mj-lt"/>
              </a:rPr>
              <a:t>g) and biological (</a:t>
            </a:r>
            <a:r>
              <a:rPr lang="en-GB" sz="850" i="1" kern="0" dirty="0">
                <a:latin typeface="+mj-lt"/>
              </a:rPr>
              <a:t>roots &amp; burrowing animal</a:t>
            </a:r>
            <a:r>
              <a:rPr lang="en-GB" sz="850" kern="0" dirty="0">
                <a:latin typeface="+mj-lt"/>
              </a:rPr>
              <a:t>s)</a:t>
            </a:r>
          </a:p>
          <a:p>
            <a:endParaRPr lang="en-GB" sz="300" b="1" kern="0" dirty="0">
              <a:solidFill>
                <a:srgbClr val="0000FF"/>
              </a:solidFill>
              <a:latin typeface="+mj-lt"/>
            </a:endParaRPr>
          </a:p>
          <a:p>
            <a:pPr marL="171450" indent="-171450">
              <a:buFont typeface="Wingdings" panose="05000000000000000000" pitchFamily="2" charset="2"/>
              <a:buChar char="Ø"/>
            </a:pPr>
            <a:r>
              <a:rPr lang="en-GB" sz="850" b="1" kern="0" dirty="0">
                <a:solidFill>
                  <a:srgbClr val="0000FF"/>
                </a:solidFill>
                <a:latin typeface="+mj-lt"/>
              </a:rPr>
              <a:t>Freeze-thaw: </a:t>
            </a:r>
            <a:r>
              <a:rPr lang="en-GB" sz="850" dirty="0">
                <a:solidFill>
                  <a:prstClr val="black"/>
                </a:solidFill>
                <a:latin typeface="+mj-lt"/>
              </a:rPr>
              <a:t>Water collects in cracks. At night this water freezes and expands. The cracks get larger. In the day the temperature rises and the ice melts (thaws). The repeated freezing and thawing weakens the rock = breaks apart.</a:t>
            </a:r>
          </a:p>
          <a:p>
            <a:pPr marL="171450" indent="-171450">
              <a:buFont typeface="Wingdings" panose="05000000000000000000" pitchFamily="2" charset="2"/>
              <a:buChar char="Ø"/>
              <a:defRPr/>
            </a:pPr>
            <a:r>
              <a:rPr lang="en-GB" sz="850" b="1" kern="0" dirty="0">
                <a:solidFill>
                  <a:srgbClr val="0000FF"/>
                </a:solidFill>
                <a:latin typeface="+mj-lt"/>
              </a:rPr>
              <a:t>Salt Weathering: </a:t>
            </a:r>
            <a:r>
              <a:rPr lang="en-GB" sz="850" dirty="0">
                <a:solidFill>
                  <a:prstClr val="black"/>
                </a:solidFill>
                <a:latin typeface="+mj-lt"/>
              </a:rPr>
              <a:t>Sea water is naturally salty. Sea water gets into cracks in the rocks. When it evaporates it leaves behind salt crystals. These salt crystals expand putting pressure on the rocks. Eventually the rocks break apart</a:t>
            </a:r>
          </a:p>
          <a:p>
            <a:pPr marL="171450" indent="-171450">
              <a:buFont typeface="Wingdings" panose="05000000000000000000" pitchFamily="2" charset="2"/>
              <a:buChar char="Ø"/>
              <a:defRPr/>
            </a:pPr>
            <a:r>
              <a:rPr lang="en-GB" sz="850" b="1" kern="0" dirty="0">
                <a:solidFill>
                  <a:srgbClr val="0000FF"/>
                </a:solidFill>
                <a:latin typeface="+mj-lt"/>
              </a:rPr>
              <a:t>Wetting and Drying: </a:t>
            </a:r>
            <a:r>
              <a:rPr lang="en-GB" sz="850" dirty="0">
                <a:solidFill>
                  <a:prstClr val="black"/>
                </a:solidFill>
                <a:latin typeface="+mj-lt"/>
              </a:rPr>
              <a:t>Soft rocks (e.g. clay) expand if they get wet and contract when they dry. Repeated expanding and contracting = cracks appear.</a:t>
            </a:r>
          </a:p>
          <a:p>
            <a:pPr marL="171450" indent="-171450">
              <a:buFont typeface="Wingdings" panose="05000000000000000000" pitchFamily="2" charset="2"/>
              <a:buChar char="Ø"/>
              <a:defRPr/>
            </a:pPr>
            <a:r>
              <a:rPr lang="en-GB" sz="850" b="1" kern="0" dirty="0">
                <a:solidFill>
                  <a:srgbClr val="0000FF"/>
                </a:solidFill>
                <a:latin typeface="+mj-lt"/>
              </a:rPr>
              <a:t>Roots &amp; Burrowing Animals: </a:t>
            </a:r>
            <a:r>
              <a:rPr lang="en-GB" sz="850" dirty="0">
                <a:solidFill>
                  <a:prstClr val="black"/>
                </a:solidFill>
                <a:latin typeface="+mj-lt"/>
              </a:rPr>
              <a:t>Plant roots grow in cracks in the rocks and break them apart. Animals burrow into weak rocks and break it apart.</a:t>
            </a:r>
          </a:p>
          <a:p>
            <a:pPr marL="171450" indent="-171450">
              <a:buFont typeface="Wingdings" panose="05000000000000000000" pitchFamily="2" charset="2"/>
              <a:buChar char="Ø"/>
              <a:defRPr/>
            </a:pPr>
            <a:r>
              <a:rPr lang="en-GB" sz="850" b="1" kern="0" dirty="0">
                <a:solidFill>
                  <a:srgbClr val="0000FF"/>
                </a:solidFill>
                <a:latin typeface="+mj-lt"/>
              </a:rPr>
              <a:t>Carbonation: </a:t>
            </a:r>
            <a:r>
              <a:rPr lang="en-GB" sz="850" dirty="0">
                <a:solidFill>
                  <a:prstClr val="black"/>
                </a:solidFill>
                <a:latin typeface="+mj-lt"/>
              </a:rPr>
              <a:t>Carbon dioxide and sulphur dioxide mix with rainwater to produce acid rain. This reacts with rocks. </a:t>
            </a:r>
            <a:r>
              <a:rPr lang="en-GB" sz="850" i="1" dirty="0">
                <a:solidFill>
                  <a:prstClr val="black"/>
                </a:solidFill>
                <a:latin typeface="+mj-lt"/>
              </a:rPr>
              <a:t>e.g. rainwater + CO2 = carbonic acid. Carbonic acid + calcium carbonate (in rocks such as limestone) = calcium bicarbonate which is soluble =  rock dissolves.</a:t>
            </a:r>
          </a:p>
        </p:txBody>
      </p:sp>
      <p:pic>
        <p:nvPicPr>
          <p:cNvPr id="4" name="Picture 3"/>
          <p:cNvPicPr>
            <a:picLocks noChangeAspect="1"/>
          </p:cNvPicPr>
          <p:nvPr/>
        </p:nvPicPr>
        <p:blipFill>
          <a:blip r:embed="rId6"/>
          <a:stretch>
            <a:fillRect/>
          </a:stretch>
        </p:blipFill>
        <p:spPr>
          <a:xfrm>
            <a:off x="4464918" y="3786182"/>
            <a:ext cx="4510117" cy="2047395"/>
          </a:xfrm>
          <a:prstGeom prst="rect">
            <a:avLst/>
          </a:prstGeom>
        </p:spPr>
      </p:pic>
      <p:sp>
        <p:nvSpPr>
          <p:cNvPr id="23" name="Rectangle 22"/>
          <p:cNvSpPr/>
          <p:nvPr/>
        </p:nvSpPr>
        <p:spPr>
          <a:xfrm>
            <a:off x="4295953" y="3432239"/>
            <a:ext cx="4848047" cy="353943"/>
          </a:xfrm>
          <a:prstGeom prst="rect">
            <a:avLst/>
          </a:prstGeom>
          <a:solidFill>
            <a:schemeClr val="bg1"/>
          </a:solidFill>
          <a:ln>
            <a:solidFill>
              <a:schemeClr val="tx1"/>
            </a:solidFill>
          </a:ln>
        </p:spPr>
        <p:txBody>
          <a:bodyPr wrap="square">
            <a:spAutoFit/>
          </a:bodyPr>
          <a:lstStyle/>
          <a:p>
            <a:r>
              <a:rPr lang="en-GB" sz="850" b="1" kern="0" dirty="0">
                <a:solidFill>
                  <a:srgbClr val="0000FF"/>
                </a:solidFill>
                <a:latin typeface="+mj-lt"/>
              </a:rPr>
              <a:t>Material is transported along the beach by the process of Longshore Drift. It is transported in the direction of the waves and prevailing wind. </a:t>
            </a:r>
            <a:endParaRPr lang="en-GB" sz="850" i="1" dirty="0">
              <a:solidFill>
                <a:prstClr val="black"/>
              </a:solidFill>
              <a:latin typeface="+mj-lt"/>
            </a:endParaRPr>
          </a:p>
        </p:txBody>
      </p:sp>
      <p:sp>
        <p:nvSpPr>
          <p:cNvPr id="24" name="Rectangle 23"/>
          <p:cNvSpPr/>
          <p:nvPr/>
        </p:nvSpPr>
        <p:spPr>
          <a:xfrm>
            <a:off x="4295953" y="5862747"/>
            <a:ext cx="4848047" cy="1007968"/>
          </a:xfrm>
          <a:prstGeom prst="rect">
            <a:avLst/>
          </a:prstGeom>
          <a:solidFill>
            <a:schemeClr val="bg1"/>
          </a:solidFill>
          <a:ln>
            <a:solidFill>
              <a:schemeClr val="tx1"/>
            </a:solidFill>
          </a:ln>
        </p:spPr>
        <p:txBody>
          <a:bodyPr wrap="square">
            <a:spAutoFit/>
          </a:bodyPr>
          <a:lstStyle/>
          <a:p>
            <a:r>
              <a:rPr lang="en-GB" sz="850" b="1" kern="0" dirty="0">
                <a:solidFill>
                  <a:srgbClr val="0000FF"/>
                </a:solidFill>
                <a:latin typeface="+mj-lt"/>
              </a:rPr>
              <a:t>Deposition is the dropping of material carried by the water.</a:t>
            </a:r>
            <a:endParaRPr lang="en-GB" sz="850" i="1" dirty="0">
              <a:solidFill>
                <a:prstClr val="black"/>
              </a:solidFill>
              <a:latin typeface="+mj-lt"/>
            </a:endParaRPr>
          </a:p>
          <a:p>
            <a:r>
              <a:rPr lang="en-GB" sz="850" dirty="0">
                <a:latin typeface="+mj-lt"/>
              </a:rPr>
              <a:t>It takes place in areas where the flow of water slows down. Waves lose energy and can no longer carry sediment and is therefore dropped.</a:t>
            </a:r>
          </a:p>
          <a:p>
            <a:pPr marL="171450" indent="-171450">
              <a:buFont typeface="Arial" panose="020B0604020202020204" pitchFamily="34" charset="0"/>
              <a:buChar char="•"/>
            </a:pPr>
            <a:r>
              <a:rPr lang="en-GB" sz="850" dirty="0">
                <a:latin typeface="+mj-lt"/>
              </a:rPr>
              <a:t>Material is deposited in sheltered bays when the wave’s energy decreases.</a:t>
            </a:r>
          </a:p>
          <a:p>
            <a:pPr marL="171450" indent="-171450">
              <a:buFont typeface="Arial" panose="020B0604020202020204" pitchFamily="34" charset="0"/>
              <a:buChar char="•"/>
            </a:pPr>
            <a:r>
              <a:rPr lang="en-GB" sz="850" dirty="0">
                <a:latin typeface="+mj-lt"/>
              </a:rPr>
              <a:t>Material is deposited in areas where there are constructive waves (strong swash/weak backwash)</a:t>
            </a:r>
          </a:p>
          <a:p>
            <a:pPr marL="171450" indent="-171450">
              <a:buFont typeface="Arial" panose="020B0604020202020204" pitchFamily="34" charset="0"/>
              <a:buChar char="•"/>
            </a:pPr>
            <a:r>
              <a:rPr lang="en-GB" sz="850" dirty="0">
                <a:latin typeface="+mj-lt"/>
              </a:rPr>
              <a:t>Material is deposited where there are </a:t>
            </a:r>
            <a:r>
              <a:rPr lang="en-GB" sz="850" dirty="0" err="1">
                <a:latin typeface="+mj-lt"/>
              </a:rPr>
              <a:t>groynes</a:t>
            </a:r>
            <a:r>
              <a:rPr lang="en-GB" sz="850" dirty="0">
                <a:latin typeface="+mj-lt"/>
              </a:rPr>
              <a:t>. These are wooden walls that are built out to sea, along the beach. They trap sediment being transported by longshore drift.</a:t>
            </a:r>
          </a:p>
        </p:txBody>
      </p:sp>
      <p:sp>
        <p:nvSpPr>
          <p:cNvPr id="2" name="Slide Number Placeholder 1"/>
          <p:cNvSpPr>
            <a:spLocks noGrp="1"/>
          </p:cNvSpPr>
          <p:nvPr>
            <p:ph type="sldNum" sz="quarter" idx="12"/>
          </p:nvPr>
        </p:nvSpPr>
        <p:spPr/>
        <p:txBody>
          <a:bodyPr/>
          <a:lstStyle/>
          <a:p>
            <a:fld id="{F232E450-7F35-46DE-B035-98CAF69D4EF5}" type="slidenum">
              <a:rPr lang="en-GB" smtClean="0"/>
              <a:t>11</a:t>
            </a:fld>
            <a:endParaRPr lang="en-GB"/>
          </a:p>
        </p:txBody>
      </p:sp>
    </p:spTree>
    <p:extLst>
      <p:ext uri="{BB962C8B-B14F-4D97-AF65-F5344CB8AC3E}">
        <p14:creationId xmlns:p14="http://schemas.microsoft.com/office/powerpoint/2010/main" val="463396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Image result for headland and bay formation"/>
          <p:cNvPicPr/>
          <p:nvPr/>
        </p:nvPicPr>
        <p:blipFill rotWithShape="1">
          <a:blip r:embed="rId3">
            <a:extLst>
              <a:ext uri="{28A0092B-C50C-407E-A947-70E740481C1C}">
                <a14:useLocalDpi xmlns:a14="http://schemas.microsoft.com/office/drawing/2010/main" val="0"/>
              </a:ext>
            </a:extLst>
          </a:blip>
          <a:srcRect t="-1" r="66824" b="44216"/>
          <a:stretch/>
        </p:blipFill>
        <p:spPr bwMode="auto">
          <a:xfrm>
            <a:off x="2594310" y="3155563"/>
            <a:ext cx="985192" cy="1168930"/>
          </a:xfrm>
          <a:prstGeom prst="rect">
            <a:avLst/>
          </a:prstGeom>
          <a:noFill/>
          <a:ln>
            <a:noFill/>
          </a:ln>
          <a:extLst>
            <a:ext uri="{53640926-AAD7-44d8-BBD7-CCE9431645EC}">
              <a14:shadowObscured xmlns:a14="http://schemas.microsoft.com/office/drawing/2010/main" xmlns=""/>
            </a:ext>
          </a:extLst>
        </p:spPr>
      </p:pic>
      <p:sp>
        <p:nvSpPr>
          <p:cNvPr id="11" name="Rectangle 10"/>
          <p:cNvSpPr/>
          <p:nvPr/>
        </p:nvSpPr>
        <p:spPr>
          <a:xfrm rot="16200000">
            <a:off x="4443554" y="-4427329"/>
            <a:ext cx="264657" cy="9144000"/>
          </a:xfrm>
          <a:prstGeom prst="rect">
            <a:avLst/>
          </a:prstGeom>
          <a:solidFill>
            <a:srgbClr val="101A42"/>
          </a:solidFill>
          <a:ln w="254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3" name="TextBox 2"/>
          <p:cNvSpPr txBox="1"/>
          <p:nvPr/>
        </p:nvSpPr>
        <p:spPr>
          <a:xfrm>
            <a:off x="2373274" y="-9345"/>
            <a:ext cx="4847033" cy="276999"/>
          </a:xfrm>
          <a:prstGeom prst="rect">
            <a:avLst/>
          </a:prstGeom>
          <a:noFill/>
        </p:spPr>
        <p:txBody>
          <a:bodyPr wrap="none" rtlCol="0">
            <a:spAutoFit/>
          </a:bodyPr>
          <a:lstStyle/>
          <a:p>
            <a:r>
              <a:rPr lang="en-GB" sz="1200" dirty="0">
                <a:solidFill>
                  <a:schemeClr val="bg1"/>
                </a:solidFill>
              </a:rPr>
              <a:t>KS4 – The Geography Knowledge – </a:t>
            </a:r>
            <a:r>
              <a:rPr lang="en-GB" sz="1200" dirty="0">
                <a:solidFill>
                  <a:schemeClr val="bg1"/>
                </a:solidFill>
                <a:latin typeface="+mj-lt"/>
              </a:rPr>
              <a:t>PHYSICAL LANDSCAPES: COASTS (part 2)</a:t>
            </a:r>
          </a:p>
        </p:txBody>
      </p:sp>
      <p:graphicFrame>
        <p:nvGraphicFramePr>
          <p:cNvPr id="2" name="Table 1"/>
          <p:cNvGraphicFramePr>
            <a:graphicFrameLocks noGrp="1"/>
          </p:cNvGraphicFramePr>
          <p:nvPr/>
        </p:nvGraphicFramePr>
        <p:xfrm>
          <a:off x="0" y="521822"/>
          <a:ext cx="9147884" cy="1127760"/>
        </p:xfrm>
        <a:graphic>
          <a:graphicData uri="http://schemas.openxmlformats.org/drawingml/2006/table">
            <a:tbl>
              <a:tblPr firstRow="1" bandRow="1">
                <a:tableStyleId>{5940675A-B579-460E-94D1-54222C63F5DA}</a:tableStyleId>
              </a:tblPr>
              <a:tblGrid>
                <a:gridCol w="4247535">
                  <a:extLst>
                    <a:ext uri="{9D8B030D-6E8A-4147-A177-3AD203B41FA5}">
                      <a16:colId xmlns:a16="http://schemas.microsoft.com/office/drawing/2014/main" val="435288317"/>
                    </a:ext>
                  </a:extLst>
                </a:gridCol>
                <a:gridCol w="2536723">
                  <a:extLst>
                    <a:ext uri="{9D8B030D-6E8A-4147-A177-3AD203B41FA5}">
                      <a16:colId xmlns:a16="http://schemas.microsoft.com/office/drawing/2014/main" val="1520737604"/>
                    </a:ext>
                  </a:extLst>
                </a:gridCol>
                <a:gridCol w="2363626">
                  <a:extLst>
                    <a:ext uri="{9D8B030D-6E8A-4147-A177-3AD203B41FA5}">
                      <a16:colId xmlns:a16="http://schemas.microsoft.com/office/drawing/2014/main" val="162531301"/>
                    </a:ext>
                  </a:extLst>
                </a:gridCol>
              </a:tblGrid>
              <a:tr h="1121985">
                <a:tc>
                  <a:txBody>
                    <a:bodyPr/>
                    <a:lstStyle/>
                    <a:p>
                      <a:pPr marL="0" indent="0">
                        <a:buFont typeface="Arial" panose="020B0604020202020204" pitchFamily="34" charset="0"/>
                        <a:buNone/>
                      </a:pPr>
                      <a:r>
                        <a:rPr lang="en-GB" sz="850" b="1" i="0" kern="1200" baseline="0" dirty="0">
                          <a:solidFill>
                            <a:schemeClr val="tx1"/>
                          </a:solidFill>
                          <a:effectLst/>
                          <a:latin typeface="+mj-lt"/>
                          <a:ea typeface="+mn-ea"/>
                          <a:cs typeface="+mn-cs"/>
                        </a:rPr>
                        <a:t>Rotational Slump – where saturated material moves down a slope, along a curved line of weakness.</a:t>
                      </a:r>
                      <a:endParaRPr lang="en-GB" sz="850" b="0" i="0" kern="1200" baseline="0" dirty="0">
                        <a:solidFill>
                          <a:schemeClr val="tx1"/>
                        </a:solidFill>
                        <a:effectLst/>
                        <a:latin typeface="+mj-lt"/>
                        <a:ea typeface="+mn-ea"/>
                        <a:cs typeface="+mn-cs"/>
                      </a:endParaRPr>
                    </a:p>
                  </a:txBody>
                  <a:tcPr>
                    <a:noFill/>
                  </a:tcPr>
                </a:tc>
                <a:tc>
                  <a:txBody>
                    <a:bodyPr/>
                    <a:lstStyle/>
                    <a:p>
                      <a:r>
                        <a:rPr lang="en-GB" sz="850" b="1" kern="1200" baseline="0" dirty="0">
                          <a:solidFill>
                            <a:schemeClr val="tx1"/>
                          </a:solidFill>
                          <a:effectLst/>
                          <a:latin typeface="+mj-lt"/>
                          <a:ea typeface="+mn-ea"/>
                          <a:cs typeface="+mn-cs"/>
                        </a:rPr>
                        <a:t>Rock Fall – where rocks fall vertically down a cliff face due to gravity.</a:t>
                      </a:r>
                      <a:endParaRPr lang="en-GB" sz="850" b="0" i="0" kern="1200" baseline="0" dirty="0">
                        <a:solidFill>
                          <a:schemeClr val="tx1"/>
                        </a:solidFill>
                        <a:effectLst/>
                        <a:latin typeface="+mj-lt"/>
                        <a:ea typeface="+mn-ea"/>
                        <a:cs typeface="+mn-cs"/>
                      </a:endParaRPr>
                    </a:p>
                  </a:txBody>
                  <a:tcPr>
                    <a:noFill/>
                  </a:tcPr>
                </a:tc>
                <a:tc>
                  <a:txBody>
                    <a:bodyPr/>
                    <a:lstStyle/>
                    <a:p>
                      <a:r>
                        <a:rPr lang="en-GB" sz="850" b="1" kern="1200" baseline="0" dirty="0">
                          <a:solidFill>
                            <a:schemeClr val="tx1"/>
                          </a:solidFill>
                          <a:effectLst/>
                          <a:latin typeface="+mj-lt"/>
                          <a:ea typeface="+mn-ea"/>
                          <a:cs typeface="+mn-cs"/>
                        </a:rPr>
                        <a:t>Landslide – rock, soil and mud move down a slope due to heavy rainfall and gravity.</a:t>
                      </a:r>
                    </a:p>
                    <a:p>
                      <a:pPr marL="93663" indent="-93663">
                        <a:buFont typeface="Arial" panose="020B0604020202020204" pitchFamily="34" charset="0"/>
                        <a:buChar char="•"/>
                      </a:pPr>
                      <a:r>
                        <a:rPr lang="en-GB" sz="850" b="0" i="0" kern="1200" baseline="0" dirty="0">
                          <a:solidFill>
                            <a:schemeClr val="tx1"/>
                          </a:solidFill>
                          <a:effectLst/>
                          <a:latin typeface="+mj-lt"/>
                          <a:ea typeface="+mn-ea"/>
                          <a:cs typeface="+mn-cs"/>
                        </a:rPr>
                        <a:t>Heavy rain infiltrates soil and rock = saturated and heavier. </a:t>
                      </a:r>
                    </a:p>
                    <a:p>
                      <a:pPr marL="93663" indent="-93663">
                        <a:buFont typeface="Arial" panose="020B0604020202020204" pitchFamily="34" charset="0"/>
                        <a:buChar char="•"/>
                      </a:pPr>
                      <a:r>
                        <a:rPr lang="en-GB" sz="850" b="0" i="0" kern="1200" baseline="0" dirty="0">
                          <a:solidFill>
                            <a:schemeClr val="tx1"/>
                          </a:solidFill>
                          <a:effectLst/>
                          <a:latin typeface="+mj-lt"/>
                          <a:ea typeface="+mn-ea"/>
                          <a:cs typeface="+mn-cs"/>
                        </a:rPr>
                        <a:t>The rock becomes unstable.</a:t>
                      </a:r>
                    </a:p>
                    <a:p>
                      <a:pPr marL="93663" indent="-93663">
                        <a:buFont typeface="Arial" panose="020B0604020202020204" pitchFamily="34" charset="0"/>
                        <a:buChar char="•"/>
                      </a:pPr>
                      <a:r>
                        <a:rPr lang="en-GB" sz="850" b="0" i="0" kern="1200" baseline="0" dirty="0">
                          <a:solidFill>
                            <a:schemeClr val="tx1"/>
                          </a:solidFill>
                          <a:effectLst/>
                          <a:latin typeface="+mj-lt"/>
                          <a:ea typeface="+mn-ea"/>
                          <a:cs typeface="+mn-cs"/>
                        </a:rPr>
                        <a:t>A line of weakness (slip plane) forms.</a:t>
                      </a:r>
                    </a:p>
                    <a:p>
                      <a:pPr marL="93663" indent="-93663">
                        <a:buFont typeface="Arial" panose="020B0604020202020204" pitchFamily="34" charset="0"/>
                        <a:buChar char="•"/>
                      </a:pPr>
                      <a:r>
                        <a:rPr lang="en-GB" sz="850" b="0" i="0" kern="1200" baseline="0" dirty="0">
                          <a:solidFill>
                            <a:schemeClr val="tx1"/>
                          </a:solidFill>
                          <a:effectLst/>
                          <a:latin typeface="+mj-lt"/>
                          <a:ea typeface="+mn-ea"/>
                          <a:cs typeface="+mn-cs"/>
                        </a:rPr>
                        <a:t>The heavy rain soaked material falls down the slope, along a line of weakness.</a:t>
                      </a:r>
                    </a:p>
                  </a:txBody>
                  <a:tcPr>
                    <a:noFill/>
                  </a:tcPr>
                </a:tc>
                <a:extLst>
                  <a:ext uri="{0D108BD9-81ED-4DB2-BD59-A6C34878D82A}">
                    <a16:rowId xmlns:a16="http://schemas.microsoft.com/office/drawing/2014/main" val="2307834891"/>
                  </a:ext>
                </a:extLst>
              </a:tr>
            </a:tbl>
          </a:graphicData>
        </a:graphic>
      </p:graphicFrame>
      <p:sp>
        <p:nvSpPr>
          <p:cNvPr id="5" name="Rectangle 4"/>
          <p:cNvSpPr/>
          <p:nvPr/>
        </p:nvSpPr>
        <p:spPr>
          <a:xfrm>
            <a:off x="3882" y="298684"/>
            <a:ext cx="9140118" cy="223138"/>
          </a:xfrm>
          <a:prstGeom prst="rect">
            <a:avLst/>
          </a:prstGeom>
        </p:spPr>
        <p:txBody>
          <a:bodyPr wrap="square">
            <a:spAutoFit/>
          </a:bodyPr>
          <a:lstStyle/>
          <a:p>
            <a:pPr algn="ctr"/>
            <a:r>
              <a:rPr lang="en-GB" sz="850" b="1" dirty="0">
                <a:solidFill>
                  <a:srgbClr val="0070C0"/>
                </a:solidFill>
                <a:latin typeface="+mj-lt"/>
              </a:rPr>
              <a:t>Mass movement is the downhill movement of material caused by gravity. Weathering and erosion weaken the cliff making it unstable = mass movement.</a:t>
            </a:r>
          </a:p>
        </p:txBody>
      </p:sp>
      <p:sp>
        <p:nvSpPr>
          <p:cNvPr id="6" name="Rectangle 5"/>
          <p:cNvSpPr/>
          <p:nvPr/>
        </p:nvSpPr>
        <p:spPr>
          <a:xfrm>
            <a:off x="0" y="815268"/>
            <a:ext cx="3108848" cy="877163"/>
          </a:xfrm>
          <a:prstGeom prst="rect">
            <a:avLst/>
          </a:prstGeom>
        </p:spPr>
        <p:txBody>
          <a:bodyPr wrap="square">
            <a:spAutoFit/>
          </a:bodyPr>
          <a:lstStyle/>
          <a:p>
            <a:pPr marL="93663" indent="-93663">
              <a:buFont typeface="Arial" panose="020B0604020202020204" pitchFamily="34" charset="0"/>
              <a:buChar char="•"/>
            </a:pPr>
            <a:r>
              <a:rPr lang="en-GB" sz="850" dirty="0">
                <a:latin typeface="+mj-lt"/>
              </a:rPr>
              <a:t>Heavy rain infiltrates the permeable rock = saturated and heavier. The rocks become unstable and a CURVED line of weakness (slip plane) forms.</a:t>
            </a:r>
          </a:p>
          <a:p>
            <a:pPr marL="93663" indent="-93663">
              <a:buFont typeface="Arial" panose="020B0604020202020204" pitchFamily="34" charset="0"/>
              <a:buChar char="•"/>
            </a:pPr>
            <a:r>
              <a:rPr lang="en-GB" sz="850" dirty="0">
                <a:latin typeface="+mj-lt"/>
              </a:rPr>
              <a:t>Further rain = increase in weight of rock and increase of pressure on the CURVED line of weakness = land slumps down the CURVED line of weakness due to gravity.</a:t>
            </a:r>
          </a:p>
        </p:txBody>
      </p:sp>
      <p:sp>
        <p:nvSpPr>
          <p:cNvPr id="7" name="Rectangle 6"/>
          <p:cNvSpPr/>
          <p:nvPr/>
        </p:nvSpPr>
        <p:spPr>
          <a:xfrm>
            <a:off x="4247535" y="766644"/>
            <a:ext cx="2005781" cy="877163"/>
          </a:xfrm>
          <a:prstGeom prst="rect">
            <a:avLst/>
          </a:prstGeom>
        </p:spPr>
        <p:txBody>
          <a:bodyPr wrap="square">
            <a:spAutoFit/>
          </a:bodyPr>
          <a:lstStyle/>
          <a:p>
            <a:pPr marL="93663" indent="-93663">
              <a:buFont typeface="Arial" panose="020B0604020202020204" pitchFamily="34" charset="0"/>
              <a:buChar char="•"/>
            </a:pPr>
            <a:r>
              <a:rPr lang="en-GB" sz="850" dirty="0">
                <a:latin typeface="+mj-lt"/>
              </a:rPr>
              <a:t>Freeze-thaw weakens the rocks at the top of the cliff. </a:t>
            </a:r>
          </a:p>
          <a:p>
            <a:pPr marL="93663" indent="-93663">
              <a:buFont typeface="Arial" panose="020B0604020202020204" pitchFamily="34" charset="0"/>
              <a:buChar char="•"/>
            </a:pPr>
            <a:r>
              <a:rPr lang="en-GB" sz="850" dirty="0">
                <a:latin typeface="+mj-lt"/>
              </a:rPr>
              <a:t>These weakened rocks fall due to gravity to the base of the cliff. </a:t>
            </a:r>
          </a:p>
          <a:p>
            <a:pPr marL="93663" indent="-93663">
              <a:buFont typeface="Arial" panose="020B0604020202020204" pitchFamily="34" charset="0"/>
              <a:buChar char="•"/>
            </a:pPr>
            <a:r>
              <a:rPr lang="en-GB" sz="850" dirty="0">
                <a:latin typeface="+mj-lt"/>
              </a:rPr>
              <a:t>The material that collects at the bottom of the cliff is called a scree slope.</a:t>
            </a:r>
          </a:p>
        </p:txBody>
      </p:sp>
      <p:pic>
        <p:nvPicPr>
          <p:cNvPr id="12" name="Picture 11"/>
          <p:cNvPicPr>
            <a:picLocks noChangeAspect="1"/>
          </p:cNvPicPr>
          <p:nvPr/>
        </p:nvPicPr>
        <p:blipFill rotWithShape="1">
          <a:blip r:embed="rId4"/>
          <a:srcRect l="12046" t="5555" r="30760" b="12898"/>
          <a:stretch/>
        </p:blipFill>
        <p:spPr>
          <a:xfrm>
            <a:off x="3156155" y="744961"/>
            <a:ext cx="1091380" cy="898846"/>
          </a:xfrm>
          <a:prstGeom prst="rect">
            <a:avLst/>
          </a:prstGeom>
        </p:spPr>
      </p:pic>
      <p:graphicFrame>
        <p:nvGraphicFramePr>
          <p:cNvPr id="9" name="Table 8"/>
          <p:cNvGraphicFramePr>
            <a:graphicFrameLocks noGrp="1"/>
          </p:cNvGraphicFramePr>
          <p:nvPr/>
        </p:nvGraphicFramePr>
        <p:xfrm>
          <a:off x="0" y="1866943"/>
          <a:ext cx="9144000" cy="4991056"/>
        </p:xfrm>
        <a:graphic>
          <a:graphicData uri="http://schemas.openxmlformats.org/drawingml/2006/table">
            <a:tbl>
              <a:tblPr firstRow="1" bandRow="1">
                <a:tableStyleId>{5940675A-B579-460E-94D1-54222C63F5DA}</a:tableStyleId>
              </a:tblPr>
              <a:tblGrid>
                <a:gridCol w="4572000">
                  <a:extLst>
                    <a:ext uri="{9D8B030D-6E8A-4147-A177-3AD203B41FA5}">
                      <a16:colId xmlns:a16="http://schemas.microsoft.com/office/drawing/2014/main" val="3576260542"/>
                    </a:ext>
                  </a:extLst>
                </a:gridCol>
                <a:gridCol w="4572000">
                  <a:extLst>
                    <a:ext uri="{9D8B030D-6E8A-4147-A177-3AD203B41FA5}">
                      <a16:colId xmlns:a16="http://schemas.microsoft.com/office/drawing/2014/main" val="2386492749"/>
                    </a:ext>
                  </a:extLst>
                </a:gridCol>
              </a:tblGrid>
              <a:tr h="1247764">
                <a:tc>
                  <a:txBody>
                    <a:bodyPr/>
                    <a:lstStyle/>
                    <a:p>
                      <a:r>
                        <a:rPr lang="en-US" sz="850" b="1" dirty="0">
                          <a:solidFill>
                            <a:srgbClr val="0070C0"/>
                          </a:solidFill>
                          <a:latin typeface="+mj-lt"/>
                        </a:rPr>
                        <a:t>WAVE CUT PLATFORM</a:t>
                      </a:r>
                    </a:p>
                    <a:p>
                      <a:pPr marL="171450" indent="-171450">
                        <a:buFont typeface="Arial" panose="020B0604020202020204" pitchFamily="34" charset="0"/>
                        <a:buChar char="•"/>
                      </a:pPr>
                      <a:endParaRPr lang="en-US" sz="850" b="1" dirty="0">
                        <a:solidFill>
                          <a:schemeClr val="tx1"/>
                        </a:solidFill>
                        <a:latin typeface="+mj-lt"/>
                      </a:endParaRPr>
                    </a:p>
                  </a:txBody>
                  <a:tcPr>
                    <a:noFill/>
                  </a:tcPr>
                </a:tc>
                <a:tc>
                  <a:txBody>
                    <a:bodyPr/>
                    <a:lstStyle/>
                    <a:p>
                      <a:r>
                        <a:rPr lang="en-US" sz="850" b="1" dirty="0">
                          <a:solidFill>
                            <a:srgbClr val="0070C0"/>
                          </a:solidFill>
                          <a:latin typeface="+mj-lt"/>
                        </a:rPr>
                        <a:t>BEACHES – deposits of sand and shingle (pebbles) at the coast.</a:t>
                      </a:r>
                      <a:endParaRPr lang="en-US" sz="850" b="0" dirty="0">
                        <a:solidFill>
                          <a:srgbClr val="0070C0"/>
                        </a:solidFill>
                        <a:latin typeface="+mj-lt"/>
                      </a:endParaRPr>
                    </a:p>
                    <a:p>
                      <a:pPr marL="171450" indent="-171450">
                        <a:buFont typeface="Arial" panose="020B0604020202020204" pitchFamily="34" charset="0"/>
                        <a:buChar char="•"/>
                      </a:pPr>
                      <a:r>
                        <a:rPr lang="en-US" sz="850" b="1" dirty="0">
                          <a:solidFill>
                            <a:schemeClr val="tx1"/>
                          </a:solidFill>
                          <a:latin typeface="+mj-lt"/>
                        </a:rPr>
                        <a:t>Sandy</a:t>
                      </a:r>
                      <a:r>
                        <a:rPr lang="en-US" sz="850" b="1" baseline="0" dirty="0">
                          <a:solidFill>
                            <a:schemeClr val="tx1"/>
                          </a:solidFill>
                          <a:latin typeface="+mj-lt"/>
                        </a:rPr>
                        <a:t> beaches </a:t>
                      </a:r>
                      <a:r>
                        <a:rPr lang="en-US" sz="850" b="0" baseline="0" dirty="0">
                          <a:solidFill>
                            <a:schemeClr val="tx1"/>
                          </a:solidFill>
                          <a:latin typeface="+mj-lt"/>
                        </a:rPr>
                        <a:t>– constructive waves in sheltered bays. Stronger swash than backwash = material added = big wide beaches.</a:t>
                      </a:r>
                    </a:p>
                    <a:p>
                      <a:pPr marL="171450" indent="-171450">
                        <a:buFont typeface="Arial" panose="020B0604020202020204" pitchFamily="34" charset="0"/>
                        <a:buChar char="•"/>
                      </a:pPr>
                      <a:r>
                        <a:rPr lang="en-US" sz="850" b="1" baseline="0" dirty="0">
                          <a:solidFill>
                            <a:schemeClr val="tx1"/>
                          </a:solidFill>
                          <a:latin typeface="+mj-lt"/>
                        </a:rPr>
                        <a:t>Pebble beaches </a:t>
                      </a:r>
                      <a:r>
                        <a:rPr lang="en-US" sz="850" b="0" baseline="0" dirty="0">
                          <a:solidFill>
                            <a:schemeClr val="tx1"/>
                          </a:solidFill>
                          <a:latin typeface="+mj-lt"/>
                        </a:rPr>
                        <a:t>– destructive waves in exposed coastlines. Stronger backwash than swash = material removed = narrow, steep beaches.</a:t>
                      </a:r>
                      <a:endParaRPr lang="en-US" sz="850" b="1" dirty="0">
                        <a:solidFill>
                          <a:schemeClr val="tx1"/>
                        </a:solidFill>
                        <a:latin typeface="+mj-lt"/>
                      </a:endParaRPr>
                    </a:p>
                  </a:txBody>
                  <a:tcPr>
                    <a:noFill/>
                  </a:tcPr>
                </a:tc>
                <a:extLst>
                  <a:ext uri="{0D108BD9-81ED-4DB2-BD59-A6C34878D82A}">
                    <a16:rowId xmlns:a16="http://schemas.microsoft.com/office/drawing/2014/main" val="2466110075"/>
                  </a:ext>
                </a:extLst>
              </a:tr>
              <a:tr h="1247764">
                <a:tc>
                  <a:txBody>
                    <a:bodyPr/>
                    <a:lstStyle/>
                    <a:p>
                      <a:r>
                        <a:rPr lang="en-US" sz="850" b="1" dirty="0">
                          <a:solidFill>
                            <a:srgbClr val="0070C0"/>
                          </a:solidFill>
                          <a:latin typeface="+mj-lt"/>
                        </a:rPr>
                        <a:t>HEADLAND AND BAY</a:t>
                      </a:r>
                    </a:p>
                  </a:txBody>
                  <a:tcPr>
                    <a:noFill/>
                  </a:tcPr>
                </a:tc>
                <a:tc>
                  <a:txBody>
                    <a:bodyPr/>
                    <a:lstStyle/>
                    <a:p>
                      <a:r>
                        <a:rPr lang="en-US" sz="850" b="1" dirty="0">
                          <a:solidFill>
                            <a:srgbClr val="0070C0"/>
                          </a:solidFill>
                          <a:latin typeface="+mj-lt"/>
                        </a:rPr>
                        <a:t>SAND DUNES – mounds</a:t>
                      </a:r>
                      <a:r>
                        <a:rPr lang="en-US" sz="850" b="1" baseline="0" dirty="0">
                          <a:solidFill>
                            <a:srgbClr val="0070C0"/>
                          </a:solidFill>
                          <a:latin typeface="+mj-lt"/>
                        </a:rPr>
                        <a:t> of sand at the back of the beach, where material has been blown inland and deposited near obstacles (driftwood/fences) and collected.</a:t>
                      </a:r>
                    </a:p>
                    <a:p>
                      <a:endParaRPr lang="en-US" sz="200" b="0" baseline="0" dirty="0">
                        <a:solidFill>
                          <a:srgbClr val="0070C0"/>
                        </a:solidFill>
                        <a:latin typeface="+mj-lt"/>
                      </a:endParaRPr>
                    </a:p>
                    <a:p>
                      <a:r>
                        <a:rPr lang="en-US" sz="850" b="0" baseline="0" dirty="0">
                          <a:solidFill>
                            <a:schemeClr val="tx1"/>
                          </a:solidFill>
                          <a:latin typeface="+mj-lt"/>
                        </a:rPr>
                        <a:t>As you travel inland from the sea, the sand dunes get: taller, larger, darker, more vegetated.</a:t>
                      </a:r>
                      <a:endParaRPr lang="en-US" sz="850" b="0" dirty="0">
                        <a:solidFill>
                          <a:schemeClr val="tx1"/>
                        </a:solidFill>
                        <a:latin typeface="+mj-lt"/>
                      </a:endParaRPr>
                    </a:p>
                  </a:txBody>
                  <a:tcPr>
                    <a:noFill/>
                  </a:tcPr>
                </a:tc>
                <a:extLst>
                  <a:ext uri="{0D108BD9-81ED-4DB2-BD59-A6C34878D82A}">
                    <a16:rowId xmlns:a16="http://schemas.microsoft.com/office/drawing/2014/main" val="2968884248"/>
                  </a:ext>
                </a:extLst>
              </a:tr>
              <a:tr h="1247764">
                <a:tc>
                  <a:txBody>
                    <a:bodyPr/>
                    <a:lstStyle/>
                    <a:p>
                      <a:r>
                        <a:rPr lang="en-US" sz="850" b="1" dirty="0">
                          <a:solidFill>
                            <a:srgbClr val="0070C0"/>
                          </a:solidFill>
                          <a:latin typeface="+mj-lt"/>
                        </a:rPr>
                        <a:t>CAVE,</a:t>
                      </a:r>
                      <a:r>
                        <a:rPr lang="en-US" sz="850" b="1" baseline="0" dirty="0">
                          <a:solidFill>
                            <a:srgbClr val="0070C0"/>
                          </a:solidFill>
                          <a:latin typeface="+mj-lt"/>
                        </a:rPr>
                        <a:t> ARCH, STACK </a:t>
                      </a:r>
                      <a:endParaRPr lang="en-US" sz="850" b="1" dirty="0">
                        <a:solidFill>
                          <a:srgbClr val="0070C0"/>
                        </a:solidFill>
                        <a:latin typeface="+mj-lt"/>
                      </a:endParaRPr>
                    </a:p>
                  </a:txBody>
                  <a:tcPr>
                    <a:noFill/>
                  </a:tcPr>
                </a:tc>
                <a:tc>
                  <a:txBody>
                    <a:bodyPr/>
                    <a:lstStyle/>
                    <a:p>
                      <a:r>
                        <a:rPr lang="en-US" sz="850" b="1" dirty="0">
                          <a:solidFill>
                            <a:srgbClr val="0070C0"/>
                          </a:solidFill>
                          <a:latin typeface="+mj-lt"/>
                        </a:rPr>
                        <a:t>BARS</a:t>
                      </a:r>
                      <a:r>
                        <a:rPr lang="en-US" sz="850" b="1" baseline="0" dirty="0">
                          <a:solidFill>
                            <a:srgbClr val="0070C0"/>
                          </a:solidFill>
                          <a:latin typeface="+mj-lt"/>
                        </a:rPr>
                        <a:t> AND TOMBOLAS</a:t>
                      </a:r>
                    </a:p>
                    <a:p>
                      <a:endParaRPr lang="en-US" sz="850" b="0" baseline="0" dirty="0">
                        <a:solidFill>
                          <a:schemeClr val="tx1"/>
                        </a:solidFill>
                        <a:latin typeface="+mj-lt"/>
                      </a:endParaRPr>
                    </a:p>
                    <a:p>
                      <a:r>
                        <a:rPr lang="en-US" sz="850" b="1" baseline="0" dirty="0">
                          <a:solidFill>
                            <a:schemeClr val="tx1"/>
                          </a:solidFill>
                          <a:latin typeface="+mj-lt"/>
                        </a:rPr>
                        <a:t>Bar</a:t>
                      </a:r>
                      <a:r>
                        <a:rPr lang="en-US" sz="850" b="0" baseline="0" dirty="0">
                          <a:solidFill>
                            <a:schemeClr val="tx1"/>
                          </a:solidFill>
                          <a:latin typeface="+mj-lt"/>
                        </a:rPr>
                        <a:t>: continued longshore drift = spit grows </a:t>
                      </a:r>
                    </a:p>
                    <a:p>
                      <a:r>
                        <a:rPr lang="en-US" sz="850" b="0" baseline="0" dirty="0">
                          <a:solidFill>
                            <a:schemeClr val="tx1"/>
                          </a:solidFill>
                          <a:latin typeface="+mj-lt"/>
                        </a:rPr>
                        <a:t>across the bay = bar and freshwater lake behind.</a:t>
                      </a:r>
                    </a:p>
                    <a:p>
                      <a:endParaRPr lang="en-US" sz="850" b="0" baseline="0" dirty="0">
                        <a:solidFill>
                          <a:schemeClr val="tx1"/>
                        </a:solidFill>
                        <a:latin typeface="+mj-lt"/>
                      </a:endParaRPr>
                    </a:p>
                    <a:p>
                      <a:endParaRPr lang="en-US" sz="850" b="0" baseline="0" dirty="0">
                        <a:solidFill>
                          <a:schemeClr val="tx1"/>
                        </a:solidFill>
                        <a:latin typeface="+mj-lt"/>
                      </a:endParaRPr>
                    </a:p>
                    <a:p>
                      <a:endParaRPr lang="en-US" sz="300" b="0" baseline="0" dirty="0">
                        <a:solidFill>
                          <a:schemeClr val="tx1"/>
                        </a:solidFill>
                        <a:latin typeface="+mj-lt"/>
                      </a:endParaRPr>
                    </a:p>
                    <a:p>
                      <a:endParaRPr lang="en-US" sz="300" b="0" baseline="0" dirty="0">
                        <a:solidFill>
                          <a:schemeClr val="tx1"/>
                        </a:solidFill>
                        <a:latin typeface="+mj-lt"/>
                      </a:endParaRPr>
                    </a:p>
                    <a:p>
                      <a:pPr marL="1793875" indent="0"/>
                      <a:r>
                        <a:rPr lang="en-US" sz="850" b="1" kern="1200" baseline="0" dirty="0">
                          <a:solidFill>
                            <a:schemeClr val="tx1"/>
                          </a:solidFill>
                          <a:latin typeface="+mj-lt"/>
                          <a:ea typeface="+mn-ea"/>
                          <a:cs typeface="+mn-cs"/>
                        </a:rPr>
                        <a:t>Tombola</a:t>
                      </a:r>
                      <a:r>
                        <a:rPr lang="en-US" sz="850" b="0" kern="1200" baseline="0" dirty="0">
                          <a:solidFill>
                            <a:schemeClr val="tx1"/>
                          </a:solidFill>
                          <a:latin typeface="+mj-lt"/>
                          <a:ea typeface="+mn-ea"/>
                          <a:cs typeface="+mn-cs"/>
                        </a:rPr>
                        <a:t>: continued longshore </a:t>
                      </a:r>
                    </a:p>
                    <a:p>
                      <a:pPr marL="1793875" indent="0"/>
                      <a:r>
                        <a:rPr lang="en-US" sz="850" b="0" kern="1200" baseline="0" dirty="0">
                          <a:solidFill>
                            <a:schemeClr val="tx1"/>
                          </a:solidFill>
                          <a:latin typeface="+mj-lt"/>
                          <a:ea typeface="+mn-ea"/>
                          <a:cs typeface="+mn-cs"/>
                        </a:rPr>
                        <a:t>drift joins a spit to an island. </a:t>
                      </a:r>
                      <a:endParaRPr lang="en-US" sz="850" b="0" baseline="0" dirty="0">
                        <a:solidFill>
                          <a:schemeClr val="tx1"/>
                        </a:solidFill>
                        <a:latin typeface="+mj-lt"/>
                      </a:endParaRPr>
                    </a:p>
                  </a:txBody>
                  <a:tcPr>
                    <a:noFill/>
                  </a:tcPr>
                </a:tc>
                <a:extLst>
                  <a:ext uri="{0D108BD9-81ED-4DB2-BD59-A6C34878D82A}">
                    <a16:rowId xmlns:a16="http://schemas.microsoft.com/office/drawing/2014/main" val="2602223085"/>
                  </a:ext>
                </a:extLst>
              </a:tr>
              <a:tr h="1247764">
                <a:tc>
                  <a:txBody>
                    <a:bodyPr/>
                    <a:lstStyle/>
                    <a:p>
                      <a:endParaRPr lang="en-US" sz="850" b="1" dirty="0">
                        <a:solidFill>
                          <a:schemeClr val="tx1"/>
                        </a:solidFill>
                        <a:latin typeface="+mj-lt"/>
                      </a:endParaRPr>
                    </a:p>
                  </a:txBody>
                  <a:tcPr>
                    <a:noFill/>
                  </a:tcPr>
                </a:tc>
                <a:tc>
                  <a:txBody>
                    <a:bodyPr/>
                    <a:lstStyle/>
                    <a:p>
                      <a:r>
                        <a:rPr lang="en-US" sz="850" b="1" dirty="0">
                          <a:solidFill>
                            <a:srgbClr val="0070C0"/>
                          </a:solidFill>
                          <a:latin typeface="+mj-lt"/>
                        </a:rPr>
                        <a:t>SPITS</a:t>
                      </a:r>
                    </a:p>
                    <a:p>
                      <a:endParaRPr lang="en-US" sz="300" b="1" dirty="0">
                        <a:solidFill>
                          <a:srgbClr val="0070C0"/>
                        </a:solidFill>
                        <a:latin typeface="+mj-lt"/>
                      </a:endParaRPr>
                    </a:p>
                    <a:p>
                      <a:pPr marL="228600" indent="-228600">
                        <a:buFont typeface="+mj-lt"/>
                        <a:buAutoNum type="arabicPeriod"/>
                      </a:pPr>
                      <a:r>
                        <a:rPr lang="en-US" sz="850" b="0" dirty="0">
                          <a:solidFill>
                            <a:schemeClr val="tx1"/>
                          </a:solidFill>
                          <a:latin typeface="+mj-lt"/>
                        </a:rPr>
                        <a:t>Waves hit</a:t>
                      </a:r>
                      <a:r>
                        <a:rPr lang="en-US" sz="850" b="0" baseline="0" dirty="0">
                          <a:solidFill>
                            <a:schemeClr val="tx1"/>
                          </a:solidFill>
                          <a:latin typeface="+mj-lt"/>
                        </a:rPr>
                        <a:t> the beach at an angle. Longshore drift transports material along the beach.</a:t>
                      </a:r>
                    </a:p>
                    <a:p>
                      <a:pPr marL="228600" indent="-228600">
                        <a:buFont typeface="+mj-lt"/>
                        <a:buAutoNum type="arabicPeriod"/>
                      </a:pPr>
                      <a:r>
                        <a:rPr lang="en-US" sz="850" b="0" baseline="0" dirty="0">
                          <a:solidFill>
                            <a:schemeClr val="tx1"/>
                          </a:solidFill>
                          <a:latin typeface="+mj-lt"/>
                        </a:rPr>
                        <a:t>Where there is a sudden bend in the coastline, the waves lose energy = deposition.</a:t>
                      </a:r>
                    </a:p>
                    <a:p>
                      <a:pPr marL="228600" indent="-228600">
                        <a:buFont typeface="+mj-lt"/>
                        <a:buAutoNum type="arabicPeriod"/>
                      </a:pPr>
                      <a:r>
                        <a:rPr lang="en-US" sz="850" b="0" baseline="0" dirty="0">
                          <a:solidFill>
                            <a:schemeClr val="tx1"/>
                          </a:solidFill>
                          <a:latin typeface="+mj-lt"/>
                        </a:rPr>
                        <a:t>Longshore drift continues to transport sediment in the direction it had been travelling, out to sea. More and more sediment builds up = a beach the extends far out to sea (a spit).</a:t>
                      </a:r>
                    </a:p>
                    <a:p>
                      <a:pPr marL="228600" indent="-228600">
                        <a:buFont typeface="+mj-lt"/>
                        <a:buAutoNum type="arabicPeriod"/>
                      </a:pPr>
                      <a:r>
                        <a:rPr lang="en-US" sz="850" b="0" baseline="0" dirty="0">
                          <a:solidFill>
                            <a:schemeClr val="tx1"/>
                          </a:solidFill>
                          <a:latin typeface="+mj-lt"/>
                        </a:rPr>
                        <a:t>Strong winds and waves curve the end of the spit = recurved end.</a:t>
                      </a:r>
                    </a:p>
                    <a:p>
                      <a:pPr marL="228600" indent="-228600">
                        <a:buFont typeface="+mj-lt"/>
                        <a:buAutoNum type="arabicPeriod"/>
                      </a:pPr>
                      <a:r>
                        <a:rPr lang="en-US" sz="850" b="0" baseline="0" dirty="0">
                          <a:solidFill>
                            <a:schemeClr val="tx1"/>
                          </a:solidFill>
                          <a:latin typeface="+mj-lt"/>
                        </a:rPr>
                        <a:t>The area behind the spit is sheltered from waves = low energy = deposition. Saltmarshes and mud flats are common here. They attract lots of wildlife.</a:t>
                      </a:r>
                    </a:p>
                  </a:txBody>
                  <a:tcPr>
                    <a:noFill/>
                  </a:tcPr>
                </a:tc>
                <a:extLst>
                  <a:ext uri="{0D108BD9-81ED-4DB2-BD59-A6C34878D82A}">
                    <a16:rowId xmlns:a16="http://schemas.microsoft.com/office/drawing/2014/main" val="806679830"/>
                  </a:ext>
                </a:extLst>
              </a:tr>
            </a:tbl>
          </a:graphicData>
        </a:graphic>
      </p:graphicFrame>
      <p:sp>
        <p:nvSpPr>
          <p:cNvPr id="13" name="Rectangle 12"/>
          <p:cNvSpPr/>
          <p:nvPr/>
        </p:nvSpPr>
        <p:spPr>
          <a:xfrm>
            <a:off x="0" y="1643805"/>
            <a:ext cx="4572000" cy="223138"/>
          </a:xfrm>
          <a:prstGeom prst="rect">
            <a:avLst/>
          </a:prstGeom>
        </p:spPr>
        <p:txBody>
          <a:bodyPr wrap="square">
            <a:spAutoFit/>
          </a:bodyPr>
          <a:lstStyle/>
          <a:p>
            <a:pPr algn="ctr"/>
            <a:r>
              <a:rPr lang="en-GB" sz="850" b="1" dirty="0">
                <a:solidFill>
                  <a:srgbClr val="0070C0"/>
                </a:solidFill>
                <a:latin typeface="+mj-lt"/>
              </a:rPr>
              <a:t>Erosional Landforms</a:t>
            </a:r>
          </a:p>
        </p:txBody>
      </p:sp>
      <p:sp>
        <p:nvSpPr>
          <p:cNvPr id="15" name="Rectangle 14"/>
          <p:cNvSpPr/>
          <p:nvPr/>
        </p:nvSpPr>
        <p:spPr>
          <a:xfrm>
            <a:off x="4572000" y="1643805"/>
            <a:ext cx="4572000" cy="223138"/>
          </a:xfrm>
          <a:prstGeom prst="rect">
            <a:avLst/>
          </a:prstGeom>
        </p:spPr>
        <p:txBody>
          <a:bodyPr wrap="square">
            <a:spAutoFit/>
          </a:bodyPr>
          <a:lstStyle/>
          <a:p>
            <a:pPr algn="ctr"/>
            <a:r>
              <a:rPr lang="en-GB" sz="850" b="1" dirty="0">
                <a:solidFill>
                  <a:srgbClr val="0070C0"/>
                </a:solidFill>
                <a:latin typeface="+mj-lt"/>
              </a:rPr>
              <a:t>Depositional Landforms</a:t>
            </a:r>
          </a:p>
        </p:txBody>
      </p:sp>
      <p:sp>
        <p:nvSpPr>
          <p:cNvPr id="16" name="Rectangle 15"/>
          <p:cNvSpPr/>
          <p:nvPr/>
        </p:nvSpPr>
        <p:spPr>
          <a:xfrm>
            <a:off x="-5509" y="1973056"/>
            <a:ext cx="2291508" cy="1138773"/>
          </a:xfrm>
          <a:prstGeom prst="rect">
            <a:avLst/>
          </a:prstGeom>
        </p:spPr>
        <p:txBody>
          <a:bodyPr wrap="square">
            <a:spAutoFit/>
          </a:bodyPr>
          <a:lstStyle/>
          <a:p>
            <a:pPr marL="93663" indent="-93663">
              <a:buFont typeface="Arial" panose="020B0604020202020204" pitchFamily="34" charset="0"/>
              <a:buChar char="•"/>
            </a:pPr>
            <a:r>
              <a:rPr lang="en-GB" sz="850" dirty="0">
                <a:latin typeface="+mj-lt"/>
              </a:rPr>
              <a:t>Waves erode (hydraulic action and abrasion) the base of the cliff between the high and low tide levels.</a:t>
            </a:r>
          </a:p>
          <a:p>
            <a:pPr marL="93663" indent="-93663">
              <a:buFont typeface="Arial" panose="020B0604020202020204" pitchFamily="34" charset="0"/>
              <a:buChar char="•"/>
            </a:pPr>
            <a:r>
              <a:rPr lang="en-GB" sz="850" dirty="0">
                <a:latin typeface="+mj-lt"/>
              </a:rPr>
              <a:t>Continued erosion = </a:t>
            </a:r>
            <a:r>
              <a:rPr lang="en-GB" sz="850" b="1" i="1" dirty="0">
                <a:latin typeface="+mj-lt"/>
              </a:rPr>
              <a:t>wave cut notch </a:t>
            </a:r>
            <a:r>
              <a:rPr lang="en-GB" sz="850" dirty="0">
                <a:latin typeface="+mj-lt"/>
              </a:rPr>
              <a:t>and </a:t>
            </a:r>
            <a:r>
              <a:rPr lang="en-GB" sz="850" b="1" i="1" dirty="0">
                <a:latin typeface="+mj-lt"/>
              </a:rPr>
              <a:t>overhanging cliff</a:t>
            </a:r>
            <a:r>
              <a:rPr lang="en-GB" sz="850" dirty="0">
                <a:latin typeface="+mj-lt"/>
              </a:rPr>
              <a:t>. The notch gets larger = overhanging cliff becomes unstable. </a:t>
            </a:r>
          </a:p>
          <a:p>
            <a:pPr marL="93663" indent="-93663">
              <a:buFont typeface="Arial" panose="020B0604020202020204" pitchFamily="34" charset="0"/>
              <a:buChar char="•"/>
            </a:pPr>
            <a:r>
              <a:rPr lang="en-GB" sz="850" dirty="0">
                <a:latin typeface="+mj-lt"/>
              </a:rPr>
              <a:t>Eventually it collapses leaving a flat area of rock (</a:t>
            </a:r>
            <a:r>
              <a:rPr lang="en-GB" sz="850" b="1" i="1" dirty="0">
                <a:latin typeface="+mj-lt"/>
              </a:rPr>
              <a:t>wave cut platform</a:t>
            </a:r>
            <a:r>
              <a:rPr lang="en-GB" sz="850" dirty="0">
                <a:latin typeface="+mj-lt"/>
              </a:rPr>
              <a:t>) and the cliff retreats.</a:t>
            </a:r>
          </a:p>
        </p:txBody>
      </p:sp>
      <p:pic>
        <p:nvPicPr>
          <p:cNvPr id="17" name="Picture 2" descr="Image result for cliffs and wave cut platforms diagram"/>
          <p:cNvPicPr>
            <a:picLocks noChangeAspect="1" noChangeArrowheads="1"/>
          </p:cNvPicPr>
          <p:nvPr/>
        </p:nvPicPr>
        <p:blipFill rotWithShape="1">
          <a:blip r:embed="rId5">
            <a:extLst>
              <a:ext uri="{28A0092B-C50C-407E-A947-70E740481C1C}">
                <a14:useLocalDpi xmlns:a14="http://schemas.microsoft.com/office/drawing/2010/main" val="0"/>
              </a:ext>
            </a:extLst>
          </a:blip>
          <a:srcRect l="60981" t="4594" r="27101" b="67780"/>
          <a:stretch/>
        </p:blipFill>
        <p:spPr bwMode="auto">
          <a:xfrm>
            <a:off x="2247279" y="1874065"/>
            <a:ext cx="694062" cy="1206640"/>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2" descr="Image result for cliffs and wave cut platforms diagram"/>
          <p:cNvPicPr>
            <a:picLocks noChangeAspect="1" noChangeArrowheads="1"/>
          </p:cNvPicPr>
          <p:nvPr/>
        </p:nvPicPr>
        <p:blipFill rotWithShape="1">
          <a:blip r:embed="rId5">
            <a:extLst>
              <a:ext uri="{28A0092B-C50C-407E-A947-70E740481C1C}">
                <a14:useLocalDpi xmlns:a14="http://schemas.microsoft.com/office/drawing/2010/main" val="0"/>
              </a:ext>
            </a:extLst>
          </a:blip>
          <a:srcRect l="60798" t="32916" r="25553" b="40600"/>
          <a:stretch/>
        </p:blipFill>
        <p:spPr bwMode="auto">
          <a:xfrm>
            <a:off x="2997256" y="1898999"/>
            <a:ext cx="704411" cy="1181706"/>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2" descr="Image result for cliffs and wave cut platforms diagram"/>
          <p:cNvPicPr>
            <a:picLocks noChangeAspect="1" noChangeArrowheads="1"/>
          </p:cNvPicPr>
          <p:nvPr/>
        </p:nvPicPr>
        <p:blipFill rotWithShape="1">
          <a:blip r:embed="rId5">
            <a:extLst>
              <a:ext uri="{28A0092B-C50C-407E-A947-70E740481C1C}">
                <a14:useLocalDpi xmlns:a14="http://schemas.microsoft.com/office/drawing/2010/main" val="0"/>
              </a:ext>
            </a:extLst>
          </a:blip>
          <a:srcRect l="59743" t="59798" r="25553" b="14054"/>
          <a:stretch/>
        </p:blipFill>
        <p:spPr bwMode="auto">
          <a:xfrm>
            <a:off x="3728179" y="1898999"/>
            <a:ext cx="856330" cy="1142082"/>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Rectangle 19"/>
          <p:cNvSpPr/>
          <p:nvPr/>
        </p:nvSpPr>
        <p:spPr>
          <a:xfrm>
            <a:off x="-5509" y="3245630"/>
            <a:ext cx="2818378" cy="1138773"/>
          </a:xfrm>
          <a:prstGeom prst="rect">
            <a:avLst/>
          </a:prstGeom>
        </p:spPr>
        <p:txBody>
          <a:bodyPr wrap="square">
            <a:spAutoFit/>
          </a:bodyPr>
          <a:lstStyle/>
          <a:p>
            <a:r>
              <a:rPr lang="en-GB" sz="850" i="1" dirty="0">
                <a:latin typeface="+mj-lt"/>
              </a:rPr>
              <a:t>A headland is a cliff that sticks out into the sea.</a:t>
            </a:r>
          </a:p>
          <a:p>
            <a:r>
              <a:rPr lang="en-GB" sz="850" i="1" dirty="0">
                <a:latin typeface="+mj-lt"/>
              </a:rPr>
              <a:t>A bay is an indentation in the coastline between headlands</a:t>
            </a:r>
          </a:p>
          <a:p>
            <a:pPr marL="93663" indent="-93663">
              <a:buFont typeface="Arial" panose="020B0604020202020204" pitchFamily="34" charset="0"/>
              <a:buChar char="•"/>
            </a:pPr>
            <a:r>
              <a:rPr lang="en-GB" sz="850" dirty="0">
                <a:latin typeface="+mj-lt"/>
              </a:rPr>
              <a:t>Discordant coastlines with different rock types will erode at different rates. </a:t>
            </a:r>
          </a:p>
          <a:p>
            <a:pPr marL="93663" indent="-93663">
              <a:buFont typeface="Arial" panose="020B0604020202020204" pitchFamily="34" charset="0"/>
              <a:buChar char="•"/>
            </a:pPr>
            <a:r>
              <a:rPr lang="en-GB" sz="850" dirty="0">
                <a:latin typeface="+mj-lt"/>
              </a:rPr>
              <a:t>The tougher </a:t>
            </a:r>
            <a:r>
              <a:rPr lang="en-GB" sz="850" b="1" i="1" dirty="0">
                <a:latin typeface="+mj-lt"/>
              </a:rPr>
              <a:t>hard rock </a:t>
            </a:r>
            <a:r>
              <a:rPr lang="en-GB" sz="850" dirty="0">
                <a:latin typeface="+mj-lt"/>
              </a:rPr>
              <a:t>(granite) will erode more slowly = </a:t>
            </a:r>
            <a:r>
              <a:rPr lang="en-GB" sz="850" b="1" i="1" dirty="0">
                <a:latin typeface="+mj-lt"/>
              </a:rPr>
              <a:t>headlands</a:t>
            </a:r>
            <a:r>
              <a:rPr lang="en-GB" sz="850" dirty="0">
                <a:latin typeface="+mj-lt"/>
              </a:rPr>
              <a:t>.</a:t>
            </a:r>
          </a:p>
          <a:p>
            <a:pPr marL="93663" indent="-93663">
              <a:buFont typeface="Arial" panose="020B0604020202020204" pitchFamily="34" charset="0"/>
              <a:buChar char="•"/>
            </a:pPr>
            <a:r>
              <a:rPr lang="en-GB" sz="850" dirty="0">
                <a:latin typeface="+mj-lt"/>
              </a:rPr>
              <a:t>The weaker </a:t>
            </a:r>
            <a:r>
              <a:rPr lang="en-GB" sz="850" b="1" i="1" dirty="0">
                <a:latin typeface="+mj-lt"/>
              </a:rPr>
              <a:t>soft rock </a:t>
            </a:r>
            <a:r>
              <a:rPr lang="en-GB" sz="850" dirty="0">
                <a:latin typeface="+mj-lt"/>
              </a:rPr>
              <a:t>(clay) will erode more quickly = </a:t>
            </a:r>
            <a:r>
              <a:rPr lang="en-GB" sz="850" b="1" i="1" dirty="0">
                <a:latin typeface="+mj-lt"/>
              </a:rPr>
              <a:t>bays</a:t>
            </a:r>
            <a:r>
              <a:rPr lang="en-GB" sz="850" dirty="0">
                <a:latin typeface="+mj-lt"/>
              </a:rPr>
              <a:t>.</a:t>
            </a:r>
          </a:p>
          <a:p>
            <a:pPr marL="93663" indent="-93663">
              <a:buFont typeface="Arial" panose="020B0604020202020204" pitchFamily="34" charset="0"/>
              <a:buChar char="•"/>
            </a:pPr>
            <a:r>
              <a:rPr lang="en-GB" sz="850" dirty="0">
                <a:latin typeface="+mj-lt"/>
              </a:rPr>
              <a:t>Bays are sheltered = deposition = beaches are formed.</a:t>
            </a:r>
          </a:p>
        </p:txBody>
      </p:sp>
      <p:pic>
        <p:nvPicPr>
          <p:cNvPr id="22" name="Picture 21" descr="Image result for headland and bay formation"/>
          <p:cNvPicPr/>
          <p:nvPr/>
        </p:nvPicPr>
        <p:blipFill rotWithShape="1">
          <a:blip r:embed="rId3">
            <a:extLst>
              <a:ext uri="{28A0092B-C50C-407E-A947-70E740481C1C}">
                <a14:useLocalDpi xmlns:a14="http://schemas.microsoft.com/office/drawing/2010/main" val="0"/>
              </a:ext>
            </a:extLst>
          </a:blip>
          <a:srcRect l="64911" t="-2" r="3034" b="45208"/>
          <a:stretch/>
        </p:blipFill>
        <p:spPr bwMode="auto">
          <a:xfrm>
            <a:off x="3535681" y="3155563"/>
            <a:ext cx="979844" cy="1168930"/>
          </a:xfrm>
          <a:prstGeom prst="rect">
            <a:avLst/>
          </a:prstGeom>
          <a:noFill/>
          <a:ln>
            <a:noFill/>
          </a:ln>
          <a:extLst>
            <a:ext uri="{53640926-AAD7-44d8-BBD7-CCE9431645EC}">
              <a14:shadowObscured xmlns:a14="http://schemas.microsoft.com/office/drawing/2010/main" xmlns=""/>
            </a:ext>
          </a:extLst>
        </p:spPr>
      </p:pic>
      <p:sp>
        <p:nvSpPr>
          <p:cNvPr id="23" name="Rectangle 22"/>
          <p:cNvSpPr/>
          <p:nvPr/>
        </p:nvSpPr>
        <p:spPr>
          <a:xfrm>
            <a:off x="3882" y="4489418"/>
            <a:ext cx="2682168" cy="1138773"/>
          </a:xfrm>
          <a:prstGeom prst="rect">
            <a:avLst/>
          </a:prstGeom>
          <a:ln>
            <a:noFill/>
          </a:ln>
        </p:spPr>
        <p:txBody>
          <a:bodyPr wrap="square">
            <a:spAutoFit/>
          </a:bodyPr>
          <a:lstStyle/>
          <a:p>
            <a:pPr marL="93663" indent="-93663">
              <a:buFont typeface="Arial" panose="020B0604020202020204" pitchFamily="34" charset="0"/>
              <a:buChar char="•"/>
            </a:pPr>
            <a:r>
              <a:rPr lang="en-GB" sz="850" dirty="0">
                <a:latin typeface="+mj-lt"/>
              </a:rPr>
              <a:t>Erosion (hydraulic action, abrasion) attacks a line of weakness n the cliff = cave.</a:t>
            </a:r>
          </a:p>
          <a:p>
            <a:pPr marL="93663" indent="-93663">
              <a:buFont typeface="Arial" panose="020B0604020202020204" pitchFamily="34" charset="0"/>
              <a:buChar char="•"/>
            </a:pPr>
            <a:r>
              <a:rPr lang="en-GB" sz="850" dirty="0">
                <a:latin typeface="+mj-lt"/>
              </a:rPr>
              <a:t>Continued erosion, erodes the back of the cave = arch.</a:t>
            </a:r>
          </a:p>
          <a:p>
            <a:pPr marL="93663" indent="-93663">
              <a:buFont typeface="Arial" panose="020B0604020202020204" pitchFamily="34" charset="0"/>
              <a:buChar char="•"/>
            </a:pPr>
            <a:r>
              <a:rPr lang="en-GB" sz="850" dirty="0">
                <a:latin typeface="+mj-lt"/>
              </a:rPr>
              <a:t>Weathering (freeze-thaw, animals, salt) weakens the top of the arch = unstable. It eventually collapses = stack.</a:t>
            </a:r>
          </a:p>
          <a:p>
            <a:pPr marL="93663" indent="-93663">
              <a:buFont typeface="Arial" panose="020B0604020202020204" pitchFamily="34" charset="0"/>
              <a:buChar char="•"/>
            </a:pPr>
            <a:r>
              <a:rPr lang="en-GB" sz="850" dirty="0">
                <a:latin typeface="+mj-lt"/>
              </a:rPr>
              <a:t>The stack is eroded from the base by the sea and weakened at the top by weathering = stump.</a:t>
            </a:r>
          </a:p>
        </p:txBody>
      </p:sp>
      <p:pic>
        <p:nvPicPr>
          <p:cNvPr id="24" name="Picture 23"/>
          <p:cNvPicPr>
            <a:picLocks noChangeAspect="1"/>
          </p:cNvPicPr>
          <p:nvPr/>
        </p:nvPicPr>
        <p:blipFill rotWithShape="1">
          <a:blip r:embed="rId6"/>
          <a:srcRect l="11589" t="22820" r="2968" b="35635"/>
          <a:stretch/>
        </p:blipFill>
        <p:spPr>
          <a:xfrm>
            <a:off x="2561190" y="4414559"/>
            <a:ext cx="1954335" cy="1128991"/>
          </a:xfrm>
          <a:prstGeom prst="rect">
            <a:avLst/>
          </a:prstGeom>
        </p:spPr>
      </p:pic>
      <p:pic>
        <p:nvPicPr>
          <p:cNvPr id="25" name="Picture 6" descr="Image result for beach diagram"/>
          <p:cNvPicPr>
            <a:picLocks noChangeAspect="1" noChangeArrowheads="1"/>
          </p:cNvPicPr>
          <p:nvPr/>
        </p:nvPicPr>
        <p:blipFill rotWithShape="1">
          <a:blip r:embed="rId7">
            <a:extLst>
              <a:ext uri="{28A0092B-C50C-407E-A947-70E740481C1C}">
                <a14:useLocalDpi xmlns:a14="http://schemas.microsoft.com/office/drawing/2010/main" val="0"/>
              </a:ext>
            </a:extLst>
          </a:blip>
          <a:srcRect l="611" t="15334" r="2567" b="21277"/>
          <a:stretch/>
        </p:blipFill>
        <p:spPr bwMode="auto">
          <a:xfrm>
            <a:off x="4611022" y="2540386"/>
            <a:ext cx="1853574" cy="569387"/>
          </a:xfrm>
          <a:prstGeom prst="rect">
            <a:avLst/>
          </a:prstGeom>
          <a:noFill/>
          <a:extLst>
            <a:ext uri="{909E8E84-426E-40dd-AFC4-6F175D3DCCD1}">
              <a14:hiddenFill xmlns:a14="http://schemas.microsoft.com/office/drawing/2010/main" xmlns="">
                <a:solidFill>
                  <a:srgbClr val="FFFFFF"/>
                </a:solidFill>
              </a14:hiddenFill>
            </a:ext>
          </a:extLst>
        </p:spPr>
      </p:pic>
      <p:sp>
        <p:nvSpPr>
          <p:cNvPr id="26" name="Rectangle 25"/>
          <p:cNvSpPr/>
          <p:nvPr/>
        </p:nvSpPr>
        <p:spPr>
          <a:xfrm>
            <a:off x="6459636" y="2556502"/>
            <a:ext cx="2684364" cy="484748"/>
          </a:xfrm>
          <a:prstGeom prst="rect">
            <a:avLst/>
          </a:prstGeom>
        </p:spPr>
        <p:txBody>
          <a:bodyPr wrap="square">
            <a:spAutoFit/>
          </a:bodyPr>
          <a:lstStyle/>
          <a:p>
            <a:r>
              <a:rPr lang="en-GB" sz="850" dirty="0">
                <a:latin typeface="+mj-lt"/>
              </a:rPr>
              <a:t>Beaches are made up of the </a:t>
            </a:r>
            <a:r>
              <a:rPr lang="en-GB" sz="850" b="1" dirty="0">
                <a:latin typeface="+mj-lt"/>
              </a:rPr>
              <a:t>offshore</a:t>
            </a:r>
            <a:r>
              <a:rPr lang="en-GB" sz="850" dirty="0">
                <a:latin typeface="+mj-lt"/>
              </a:rPr>
              <a:t> (</a:t>
            </a:r>
            <a:r>
              <a:rPr lang="en-GB" sz="850" i="1" dirty="0">
                <a:latin typeface="+mj-lt"/>
              </a:rPr>
              <a:t>out to sea</a:t>
            </a:r>
            <a:r>
              <a:rPr lang="en-GB" sz="850" dirty="0">
                <a:latin typeface="+mj-lt"/>
              </a:rPr>
              <a:t>), </a:t>
            </a:r>
            <a:r>
              <a:rPr lang="en-GB" sz="850" b="1" dirty="0">
                <a:latin typeface="+mj-lt"/>
              </a:rPr>
              <a:t>foreshore</a:t>
            </a:r>
            <a:r>
              <a:rPr lang="en-GB" sz="850" dirty="0">
                <a:latin typeface="+mj-lt"/>
              </a:rPr>
              <a:t> (</a:t>
            </a:r>
            <a:r>
              <a:rPr lang="en-GB" sz="850" i="1" dirty="0">
                <a:latin typeface="+mj-lt"/>
              </a:rPr>
              <a:t>between high and low tide lines</a:t>
            </a:r>
            <a:r>
              <a:rPr lang="en-GB" sz="850" dirty="0">
                <a:latin typeface="+mj-lt"/>
              </a:rPr>
              <a:t>) and </a:t>
            </a:r>
            <a:r>
              <a:rPr lang="en-GB" sz="850" b="1" dirty="0">
                <a:latin typeface="+mj-lt"/>
              </a:rPr>
              <a:t>backshore</a:t>
            </a:r>
            <a:r>
              <a:rPr lang="en-GB" sz="850" dirty="0">
                <a:latin typeface="+mj-lt"/>
              </a:rPr>
              <a:t> (</a:t>
            </a:r>
            <a:r>
              <a:rPr lang="en-GB" sz="850" i="1" dirty="0">
                <a:latin typeface="+mj-lt"/>
              </a:rPr>
              <a:t>high up the beach, near the sand dunes)</a:t>
            </a:r>
            <a:r>
              <a:rPr lang="en-GB" sz="850" dirty="0">
                <a:latin typeface="+mj-lt"/>
              </a:rPr>
              <a:t>.</a:t>
            </a:r>
          </a:p>
        </p:txBody>
      </p:sp>
      <p:pic>
        <p:nvPicPr>
          <p:cNvPr id="27" name="Picture 26"/>
          <p:cNvPicPr>
            <a:picLocks noChangeAspect="1"/>
          </p:cNvPicPr>
          <p:nvPr/>
        </p:nvPicPr>
        <p:blipFill rotWithShape="1">
          <a:blip r:embed="rId8"/>
          <a:srcRect b="14985"/>
          <a:stretch/>
        </p:blipFill>
        <p:spPr>
          <a:xfrm>
            <a:off x="4640215" y="3658357"/>
            <a:ext cx="3328310" cy="666136"/>
          </a:xfrm>
          <a:prstGeom prst="rect">
            <a:avLst/>
          </a:prstGeom>
        </p:spPr>
      </p:pic>
      <p:cxnSp>
        <p:nvCxnSpPr>
          <p:cNvPr id="31" name="Straight Arrow Connector 30"/>
          <p:cNvCxnSpPr/>
          <p:nvPr/>
        </p:nvCxnSpPr>
        <p:spPr>
          <a:xfrm>
            <a:off x="4640215" y="3614605"/>
            <a:ext cx="3328310" cy="0"/>
          </a:xfrm>
          <a:prstGeom prst="straightConnector1">
            <a:avLst/>
          </a:prstGeom>
          <a:ln w="190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32" name="Rectangle 31"/>
          <p:cNvSpPr/>
          <p:nvPr/>
        </p:nvSpPr>
        <p:spPr>
          <a:xfrm>
            <a:off x="7994749" y="3581095"/>
            <a:ext cx="543195" cy="233921"/>
          </a:xfrm>
          <a:prstGeom prst="rect">
            <a:avLst/>
          </a:prstGeom>
          <a:noFill/>
          <a:ln>
            <a:solidFill>
              <a:srgbClr val="002060"/>
            </a:solidFill>
          </a:ln>
        </p:spPr>
        <p:txBody>
          <a:bodyPr wrap="square">
            <a:noAutofit/>
          </a:bodyPr>
          <a:lstStyle/>
          <a:p>
            <a:r>
              <a:rPr lang="en-GB" sz="850" b="1" dirty="0">
                <a:latin typeface="+mj-lt"/>
              </a:rPr>
              <a:t>INLAND</a:t>
            </a:r>
          </a:p>
        </p:txBody>
      </p:sp>
      <p:pic>
        <p:nvPicPr>
          <p:cNvPr id="33" name="Picture 2" descr="Image result for coastal landform ba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644" t="13973" r="15282" b="2638"/>
          <a:stretch/>
        </p:blipFill>
        <p:spPr bwMode="auto">
          <a:xfrm>
            <a:off x="6772889" y="4384403"/>
            <a:ext cx="1126120" cy="863677"/>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33"/>
          <p:cNvPicPr>
            <a:picLocks noChangeAspect="1"/>
          </p:cNvPicPr>
          <p:nvPr/>
        </p:nvPicPr>
        <p:blipFill rotWithShape="1">
          <a:blip r:embed="rId10"/>
          <a:srcRect l="9324" t="14507" r="7029" b="9128"/>
          <a:stretch/>
        </p:blipFill>
        <p:spPr>
          <a:xfrm>
            <a:off x="7924437" y="4726745"/>
            <a:ext cx="1219564" cy="878567"/>
          </a:xfrm>
          <a:prstGeom prst="rect">
            <a:avLst/>
          </a:prstGeom>
        </p:spPr>
      </p:pic>
      <p:pic>
        <p:nvPicPr>
          <p:cNvPr id="41" name="Picture 40"/>
          <p:cNvPicPr>
            <a:picLocks noChangeAspect="1"/>
          </p:cNvPicPr>
          <p:nvPr/>
        </p:nvPicPr>
        <p:blipFill>
          <a:blip r:embed="rId11"/>
          <a:stretch>
            <a:fillRect/>
          </a:stretch>
        </p:blipFill>
        <p:spPr>
          <a:xfrm>
            <a:off x="3881" y="5613113"/>
            <a:ext cx="4568120" cy="1208096"/>
          </a:xfrm>
          <a:prstGeom prst="rect">
            <a:avLst/>
          </a:prstGeom>
        </p:spPr>
      </p:pic>
      <p:sp>
        <p:nvSpPr>
          <p:cNvPr id="42" name="Rectangle 41"/>
          <p:cNvSpPr/>
          <p:nvPr/>
        </p:nvSpPr>
        <p:spPr>
          <a:xfrm>
            <a:off x="3108848" y="6520449"/>
            <a:ext cx="240613" cy="263517"/>
          </a:xfrm>
          <a:prstGeom prst="rect">
            <a:avLst/>
          </a:prstGeom>
          <a:noFill/>
          <a:ln>
            <a:noFill/>
          </a:ln>
        </p:spPr>
        <p:txBody>
          <a:bodyPr wrap="square">
            <a:noAutofit/>
          </a:bodyPr>
          <a:lstStyle/>
          <a:p>
            <a:r>
              <a:rPr lang="en-GB" sz="1200" b="1" dirty="0">
                <a:latin typeface="+mj-lt"/>
              </a:rPr>
              <a:t>3</a:t>
            </a:r>
          </a:p>
        </p:txBody>
      </p:sp>
      <p:sp>
        <p:nvSpPr>
          <p:cNvPr id="43" name="Rectangle 42"/>
          <p:cNvSpPr/>
          <p:nvPr/>
        </p:nvSpPr>
        <p:spPr>
          <a:xfrm>
            <a:off x="2435003" y="6247265"/>
            <a:ext cx="240613" cy="307069"/>
          </a:xfrm>
          <a:prstGeom prst="rect">
            <a:avLst/>
          </a:prstGeom>
          <a:noFill/>
          <a:ln>
            <a:noFill/>
          </a:ln>
        </p:spPr>
        <p:txBody>
          <a:bodyPr wrap="square">
            <a:noAutofit/>
          </a:bodyPr>
          <a:lstStyle/>
          <a:p>
            <a:r>
              <a:rPr lang="en-GB" sz="1200" b="1" dirty="0">
                <a:latin typeface="+mj-lt"/>
              </a:rPr>
              <a:t>2</a:t>
            </a:r>
          </a:p>
        </p:txBody>
      </p:sp>
      <p:sp>
        <p:nvSpPr>
          <p:cNvPr id="44" name="Rectangle 43"/>
          <p:cNvSpPr/>
          <p:nvPr/>
        </p:nvSpPr>
        <p:spPr>
          <a:xfrm flipH="1">
            <a:off x="325935" y="6400800"/>
            <a:ext cx="266248" cy="228692"/>
          </a:xfrm>
          <a:prstGeom prst="rect">
            <a:avLst/>
          </a:prstGeom>
          <a:noFill/>
          <a:ln>
            <a:noFill/>
          </a:ln>
        </p:spPr>
        <p:txBody>
          <a:bodyPr wrap="square">
            <a:noAutofit/>
          </a:bodyPr>
          <a:lstStyle/>
          <a:p>
            <a:r>
              <a:rPr lang="en-GB" sz="1200" b="1" dirty="0">
                <a:latin typeface="+mj-lt"/>
              </a:rPr>
              <a:t>1</a:t>
            </a:r>
          </a:p>
        </p:txBody>
      </p:sp>
      <p:sp>
        <p:nvSpPr>
          <p:cNvPr id="45" name="Rectangle 44"/>
          <p:cNvSpPr/>
          <p:nvPr/>
        </p:nvSpPr>
        <p:spPr>
          <a:xfrm>
            <a:off x="3662386" y="6531374"/>
            <a:ext cx="240613" cy="312502"/>
          </a:xfrm>
          <a:prstGeom prst="rect">
            <a:avLst/>
          </a:prstGeom>
          <a:noFill/>
          <a:ln>
            <a:noFill/>
          </a:ln>
        </p:spPr>
        <p:txBody>
          <a:bodyPr wrap="square">
            <a:noAutofit/>
          </a:bodyPr>
          <a:lstStyle/>
          <a:p>
            <a:r>
              <a:rPr lang="en-GB" sz="1200" b="1" dirty="0">
                <a:latin typeface="+mj-lt"/>
              </a:rPr>
              <a:t>4</a:t>
            </a:r>
          </a:p>
        </p:txBody>
      </p:sp>
      <p:sp>
        <p:nvSpPr>
          <p:cNvPr id="46" name="Rectangle 45"/>
          <p:cNvSpPr/>
          <p:nvPr/>
        </p:nvSpPr>
        <p:spPr>
          <a:xfrm flipH="1">
            <a:off x="3265839" y="6223519"/>
            <a:ext cx="266248" cy="228692"/>
          </a:xfrm>
          <a:prstGeom prst="rect">
            <a:avLst/>
          </a:prstGeom>
          <a:noFill/>
          <a:ln>
            <a:noFill/>
          </a:ln>
        </p:spPr>
        <p:txBody>
          <a:bodyPr wrap="square">
            <a:noAutofit/>
          </a:bodyPr>
          <a:lstStyle/>
          <a:p>
            <a:r>
              <a:rPr lang="en-GB" sz="1200" b="1" dirty="0">
                <a:latin typeface="+mj-lt"/>
              </a:rPr>
              <a:t>5</a:t>
            </a:r>
          </a:p>
        </p:txBody>
      </p:sp>
      <p:sp>
        <p:nvSpPr>
          <p:cNvPr id="4" name="Slide Number Placeholder 3"/>
          <p:cNvSpPr>
            <a:spLocks noGrp="1"/>
          </p:cNvSpPr>
          <p:nvPr>
            <p:ph type="sldNum" sz="quarter" idx="12"/>
          </p:nvPr>
        </p:nvSpPr>
        <p:spPr/>
        <p:txBody>
          <a:bodyPr/>
          <a:lstStyle/>
          <a:p>
            <a:fld id="{F232E450-7F35-46DE-B035-98CAF69D4EF5}" type="slidenum">
              <a:rPr lang="en-GB" smtClean="0"/>
              <a:t>12</a:t>
            </a:fld>
            <a:endParaRPr lang="en-GB"/>
          </a:p>
        </p:txBody>
      </p:sp>
    </p:spTree>
    <p:extLst>
      <p:ext uri="{BB962C8B-B14F-4D97-AF65-F5344CB8AC3E}">
        <p14:creationId xmlns:p14="http://schemas.microsoft.com/office/powerpoint/2010/main" val="3122701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rot="16200000">
            <a:off x="4443554" y="-4427329"/>
            <a:ext cx="264657" cy="9144000"/>
          </a:xfrm>
          <a:prstGeom prst="rect">
            <a:avLst/>
          </a:prstGeom>
          <a:solidFill>
            <a:srgbClr val="101A42"/>
          </a:solidFill>
          <a:ln w="254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3" name="TextBox 2"/>
          <p:cNvSpPr txBox="1"/>
          <p:nvPr/>
        </p:nvSpPr>
        <p:spPr>
          <a:xfrm>
            <a:off x="2373274" y="-9345"/>
            <a:ext cx="4847033" cy="276999"/>
          </a:xfrm>
          <a:prstGeom prst="rect">
            <a:avLst/>
          </a:prstGeom>
          <a:noFill/>
        </p:spPr>
        <p:txBody>
          <a:bodyPr wrap="none" rtlCol="0">
            <a:spAutoFit/>
          </a:bodyPr>
          <a:lstStyle/>
          <a:p>
            <a:r>
              <a:rPr lang="en-GB" sz="1200" dirty="0">
                <a:solidFill>
                  <a:schemeClr val="bg1"/>
                </a:solidFill>
              </a:rPr>
              <a:t>KS4 – The Geography Knowledge – </a:t>
            </a:r>
            <a:r>
              <a:rPr lang="en-GB" sz="1200" dirty="0">
                <a:solidFill>
                  <a:schemeClr val="bg1"/>
                </a:solidFill>
                <a:latin typeface="+mj-lt"/>
              </a:rPr>
              <a:t>PHYSICAL LANDSCAPES: COASTS (part 3)</a:t>
            </a:r>
          </a:p>
        </p:txBody>
      </p:sp>
      <p:graphicFrame>
        <p:nvGraphicFramePr>
          <p:cNvPr id="21" name="Table 20"/>
          <p:cNvGraphicFramePr>
            <a:graphicFrameLocks noGrp="1"/>
          </p:cNvGraphicFramePr>
          <p:nvPr/>
        </p:nvGraphicFramePr>
        <p:xfrm>
          <a:off x="-2847" y="2268952"/>
          <a:ext cx="4520616" cy="3017520"/>
        </p:xfrm>
        <a:graphic>
          <a:graphicData uri="http://schemas.openxmlformats.org/drawingml/2006/table">
            <a:tbl>
              <a:tblPr firstRow="1" bandRow="1">
                <a:tableStyleId>{5940675A-B579-460E-94D1-54222C63F5DA}</a:tableStyleId>
              </a:tblPr>
              <a:tblGrid>
                <a:gridCol w="619769">
                  <a:extLst>
                    <a:ext uri="{9D8B030D-6E8A-4147-A177-3AD203B41FA5}">
                      <a16:colId xmlns:a16="http://schemas.microsoft.com/office/drawing/2014/main" val="1925279391"/>
                    </a:ext>
                  </a:extLst>
                </a:gridCol>
                <a:gridCol w="3900847">
                  <a:extLst>
                    <a:ext uri="{9D8B030D-6E8A-4147-A177-3AD203B41FA5}">
                      <a16:colId xmlns:a16="http://schemas.microsoft.com/office/drawing/2014/main" val="4261312969"/>
                    </a:ext>
                  </a:extLst>
                </a:gridCol>
              </a:tblGrid>
              <a:tr h="260838">
                <a:tc>
                  <a:txBody>
                    <a:bodyPr/>
                    <a:lstStyle/>
                    <a:p>
                      <a:r>
                        <a:rPr lang="en-US" sz="800" b="1" dirty="0">
                          <a:solidFill>
                            <a:schemeClr val="tx1"/>
                          </a:solidFill>
                          <a:latin typeface="+mj-lt"/>
                        </a:rPr>
                        <a:t>Sea Wall</a:t>
                      </a:r>
                    </a:p>
                  </a:txBody>
                  <a:tcPr>
                    <a:noFill/>
                  </a:tcPr>
                </a:tc>
                <a:tc>
                  <a:txBody>
                    <a:bodyPr/>
                    <a:lstStyle/>
                    <a:p>
                      <a:r>
                        <a:rPr lang="en-US" sz="800" b="0" i="0" dirty="0">
                          <a:solidFill>
                            <a:schemeClr val="tx1"/>
                          </a:solidFill>
                          <a:latin typeface="+mj-lt"/>
                        </a:rPr>
                        <a:t>A strong concrete</a:t>
                      </a:r>
                      <a:r>
                        <a:rPr lang="en-US" sz="800" b="0" i="0" baseline="0" dirty="0">
                          <a:solidFill>
                            <a:schemeClr val="tx1"/>
                          </a:solidFill>
                          <a:latin typeface="+mj-lt"/>
                        </a:rPr>
                        <a:t> wall built in front of the cliff/settlement that absorbs the wave’s energy.</a:t>
                      </a:r>
                    </a:p>
                    <a:p>
                      <a:pPr marL="171450" indent="-171450">
                        <a:buFont typeface="Arial" panose="020B0604020202020204" pitchFamily="34" charset="0"/>
                        <a:buChar char="•"/>
                      </a:pPr>
                      <a:r>
                        <a:rPr lang="en-US" sz="800" b="0" i="0" baseline="0" dirty="0">
                          <a:solidFill>
                            <a:srgbClr val="00B050"/>
                          </a:solidFill>
                          <a:latin typeface="+mj-lt"/>
                        </a:rPr>
                        <a:t>Effective, long lifespan, tourists like to walk along it.</a:t>
                      </a:r>
                    </a:p>
                    <a:p>
                      <a:pPr marL="171450" indent="-171450">
                        <a:buFont typeface="Arial" panose="020B0604020202020204" pitchFamily="34" charset="0"/>
                        <a:buChar char="•"/>
                      </a:pPr>
                      <a:r>
                        <a:rPr lang="en-US" sz="800" b="0" i="0" baseline="0" dirty="0">
                          <a:solidFill>
                            <a:srgbClr val="FF0000"/>
                          </a:solidFill>
                          <a:latin typeface="+mj-lt"/>
                        </a:rPr>
                        <a:t> Expensive to build and maintain, looks unnatural.</a:t>
                      </a:r>
                    </a:p>
                  </a:txBody>
                  <a:tcPr>
                    <a:noFill/>
                  </a:tcPr>
                </a:tc>
                <a:extLst>
                  <a:ext uri="{0D108BD9-81ED-4DB2-BD59-A6C34878D82A}">
                    <a16:rowId xmlns:a16="http://schemas.microsoft.com/office/drawing/2014/main" val="1113877761"/>
                  </a:ext>
                </a:extLst>
              </a:tr>
              <a:tr h="399952">
                <a:tc>
                  <a:txBody>
                    <a:bodyPr/>
                    <a:lstStyle/>
                    <a:p>
                      <a:r>
                        <a:rPr lang="en-US" sz="800" b="1" baseline="0" dirty="0">
                          <a:solidFill>
                            <a:schemeClr val="tx1"/>
                          </a:solidFill>
                          <a:latin typeface="+mj-lt"/>
                        </a:rPr>
                        <a:t>Rock Amour</a:t>
                      </a:r>
                      <a:endParaRPr lang="en-US" sz="800" b="1" dirty="0">
                        <a:solidFill>
                          <a:schemeClr val="tx1"/>
                        </a:solidFill>
                        <a:latin typeface="+mj-lt"/>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j-lt"/>
                        </a:rPr>
                        <a:t>Large</a:t>
                      </a:r>
                      <a:r>
                        <a:rPr lang="en-US" sz="800" b="0" i="0" baseline="0" dirty="0">
                          <a:solidFill>
                            <a:schemeClr val="tx1"/>
                          </a:solidFill>
                          <a:latin typeface="+mj-lt"/>
                        </a:rPr>
                        <a:t> rocks placed in front of the cliff or settlement, that a</a:t>
                      </a:r>
                      <a:r>
                        <a:rPr lang="en-US" sz="800" b="0" i="0" kern="1200" baseline="0" dirty="0">
                          <a:solidFill>
                            <a:schemeClr val="tx1"/>
                          </a:solidFill>
                          <a:latin typeface="+mj-lt"/>
                          <a:ea typeface="+mn-ea"/>
                          <a:cs typeface="+mn-cs"/>
                        </a:rPr>
                        <a:t>bsorb the wave’s energy.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kern="1200" baseline="0" dirty="0">
                          <a:solidFill>
                            <a:srgbClr val="00B050"/>
                          </a:solidFill>
                          <a:latin typeface="+mj-lt"/>
                          <a:ea typeface="+mn-ea"/>
                          <a:cs typeface="+mn-cs"/>
                        </a:rPr>
                        <a:t>Effective, long lifespan, more natural than sea wall and easier to build/maintain.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kern="1200" baseline="0" dirty="0">
                          <a:solidFill>
                            <a:srgbClr val="FF0000"/>
                          </a:solidFill>
                          <a:latin typeface="+mj-lt"/>
                          <a:ea typeface="+mn-ea"/>
                          <a:cs typeface="+mn-cs"/>
                        </a:rPr>
                        <a:t>Expensive, access to the beach can be difficult, can become slippery and dangerous.</a:t>
                      </a:r>
                      <a:endParaRPr lang="en-US" sz="800" b="0" i="0" dirty="0">
                        <a:solidFill>
                          <a:schemeClr val="tx1"/>
                        </a:solidFill>
                        <a:latin typeface="+mj-lt"/>
                      </a:endParaRPr>
                    </a:p>
                  </a:txBody>
                  <a:tcPr>
                    <a:noFill/>
                  </a:tcPr>
                </a:tc>
                <a:extLst>
                  <a:ext uri="{0D108BD9-81ED-4DB2-BD59-A6C34878D82A}">
                    <a16:rowId xmlns:a16="http://schemas.microsoft.com/office/drawing/2014/main" val="575233566"/>
                  </a:ext>
                </a:extLst>
              </a:tr>
              <a:tr h="469509">
                <a:tc>
                  <a:txBody>
                    <a:bodyPr/>
                    <a:lstStyle/>
                    <a:p>
                      <a:r>
                        <a:rPr lang="en-US" sz="800" b="1" dirty="0">
                          <a:solidFill>
                            <a:schemeClr val="tx1"/>
                          </a:solidFill>
                          <a:latin typeface="+mj-lt"/>
                        </a:rPr>
                        <a:t>Gabions</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j-lt"/>
                        </a:rPr>
                        <a:t>A</a:t>
                      </a:r>
                      <a:r>
                        <a:rPr lang="en-US" sz="800" b="0" i="0" baseline="0" dirty="0">
                          <a:solidFill>
                            <a:schemeClr val="tx1"/>
                          </a:solidFill>
                          <a:latin typeface="+mj-lt"/>
                        </a:rPr>
                        <a:t> wire cage filled with rocks that are placed in front of the cliff or seaside settlement, that absorb the wave’s energy.</a:t>
                      </a:r>
                      <a:endParaRPr lang="en-US" sz="800" b="0" i="0" kern="1200" baseline="0" dirty="0">
                        <a:solidFill>
                          <a:srgbClr val="00B050"/>
                        </a:solidFill>
                        <a:latin typeface="+mj-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kern="1200" baseline="0" dirty="0">
                          <a:solidFill>
                            <a:srgbClr val="00B050"/>
                          </a:solidFill>
                          <a:latin typeface="+mj-lt"/>
                          <a:ea typeface="+mn-ea"/>
                          <a:cs typeface="+mn-cs"/>
                        </a:rPr>
                        <a:t>Effective, long lifespan, cheaper than rock </a:t>
                      </a:r>
                      <a:r>
                        <a:rPr lang="en-US" sz="800" b="0" i="0" kern="1200" baseline="0" dirty="0" err="1">
                          <a:solidFill>
                            <a:srgbClr val="00B050"/>
                          </a:solidFill>
                          <a:latin typeface="+mj-lt"/>
                          <a:ea typeface="+mn-ea"/>
                          <a:cs typeface="+mn-cs"/>
                        </a:rPr>
                        <a:t>armour</a:t>
                      </a:r>
                      <a:r>
                        <a:rPr lang="en-US" sz="800" b="0" i="0" kern="1200" baseline="0" dirty="0">
                          <a:solidFill>
                            <a:srgbClr val="00B050"/>
                          </a:solidFill>
                          <a:latin typeface="+mj-lt"/>
                          <a:ea typeface="+mn-ea"/>
                          <a:cs typeface="+mn-cs"/>
                        </a:rPr>
                        <a:t>/sea walls, if covered in vegetation can look natural.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kern="1200" baseline="0" dirty="0">
                          <a:solidFill>
                            <a:srgbClr val="FF0000"/>
                          </a:solidFill>
                          <a:latin typeface="+mj-lt"/>
                          <a:ea typeface="+mn-ea"/>
                          <a:cs typeface="+mn-cs"/>
                        </a:rPr>
                        <a:t>Wire cages have short lifespan (5-10 years). Sea water corrodes metal cages = broken gabions which can be dangerous to tourists. More expensive than soft engineering.</a:t>
                      </a:r>
                    </a:p>
                  </a:txBody>
                  <a:tcPr>
                    <a:noFill/>
                  </a:tcPr>
                </a:tc>
                <a:extLst>
                  <a:ext uri="{0D108BD9-81ED-4DB2-BD59-A6C34878D82A}">
                    <a16:rowId xmlns:a16="http://schemas.microsoft.com/office/drawing/2014/main" val="2578967850"/>
                  </a:ext>
                </a:extLst>
              </a:tr>
              <a:tr h="469509">
                <a:tc>
                  <a:txBody>
                    <a:bodyPr/>
                    <a:lstStyle/>
                    <a:p>
                      <a:r>
                        <a:rPr lang="en-US" sz="800" b="1" dirty="0" err="1">
                          <a:solidFill>
                            <a:schemeClr val="tx1"/>
                          </a:solidFill>
                          <a:latin typeface="+mj-lt"/>
                        </a:rPr>
                        <a:t>Groynes</a:t>
                      </a:r>
                      <a:endParaRPr lang="en-US" sz="800" b="1" dirty="0">
                        <a:solidFill>
                          <a:schemeClr val="tx1"/>
                        </a:solidFill>
                        <a:latin typeface="+mj-lt"/>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kern="1200" baseline="0" dirty="0">
                          <a:solidFill>
                            <a:schemeClr val="tx1"/>
                          </a:solidFill>
                          <a:latin typeface="+mj-lt"/>
                          <a:ea typeface="+mn-ea"/>
                          <a:cs typeface="+mn-cs"/>
                        </a:rPr>
                        <a:t>Wood or rock fences built out into the sea. They trap sediment transported by longshore drift and make the beach larger.</a:t>
                      </a:r>
                      <a:endParaRPr lang="en-US" sz="800" b="0" i="0" kern="1200" baseline="0" dirty="0">
                        <a:solidFill>
                          <a:srgbClr val="00B050"/>
                        </a:solidFill>
                        <a:latin typeface="+mj-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kern="1200" baseline="0" dirty="0" err="1">
                          <a:solidFill>
                            <a:srgbClr val="00B050"/>
                          </a:solidFill>
                          <a:latin typeface="+mj-lt"/>
                          <a:ea typeface="+mn-ea"/>
                          <a:cs typeface="+mn-cs"/>
                        </a:rPr>
                        <a:t>Groynes</a:t>
                      </a:r>
                      <a:r>
                        <a:rPr lang="en-US" sz="800" b="0" i="0" kern="1200" baseline="0">
                          <a:solidFill>
                            <a:srgbClr val="00B050"/>
                          </a:solidFill>
                          <a:latin typeface="+mj-lt"/>
                          <a:ea typeface="+mn-ea"/>
                          <a:cs typeface="+mn-cs"/>
                        </a:rPr>
                        <a:t> - Beach </a:t>
                      </a:r>
                      <a:r>
                        <a:rPr lang="en-US" sz="800" b="0" i="0" kern="1200" baseline="0" dirty="0">
                          <a:solidFill>
                            <a:srgbClr val="00B050"/>
                          </a:solidFill>
                          <a:latin typeface="+mj-lt"/>
                          <a:ea typeface="+mn-ea"/>
                          <a:cs typeface="+mn-cs"/>
                        </a:rPr>
                        <a:t>becomes wider = waves lose energy as they rush up the beach = less erosion. Big beaches boosts tourism.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kern="1200" baseline="0" dirty="0">
                          <a:solidFill>
                            <a:srgbClr val="FF0000"/>
                          </a:solidFill>
                          <a:latin typeface="+mj-lt"/>
                          <a:ea typeface="+mn-ea"/>
                          <a:cs typeface="+mn-cs"/>
                        </a:rPr>
                        <a:t>They prevent sediment reaching beaches further along the coastline = problem is shifted and not solved. More expensive than soft engineering.</a:t>
                      </a:r>
                    </a:p>
                  </a:txBody>
                  <a:tcPr>
                    <a:noFill/>
                  </a:tcPr>
                </a:tc>
                <a:extLst>
                  <a:ext uri="{0D108BD9-81ED-4DB2-BD59-A6C34878D82A}">
                    <a16:rowId xmlns:a16="http://schemas.microsoft.com/office/drawing/2014/main" val="2205965320"/>
                  </a:ext>
                </a:extLst>
              </a:tr>
              <a:tr h="260838">
                <a:tc>
                  <a:txBody>
                    <a:bodyPr/>
                    <a:lstStyle/>
                    <a:p>
                      <a:r>
                        <a:rPr lang="en-US" sz="800" b="1" dirty="0">
                          <a:solidFill>
                            <a:schemeClr val="tx1"/>
                          </a:solidFill>
                          <a:latin typeface="+mj-lt"/>
                        </a:rPr>
                        <a:t>Off-shore</a:t>
                      </a:r>
                      <a:r>
                        <a:rPr lang="en-US" sz="800" b="1" baseline="0" dirty="0">
                          <a:solidFill>
                            <a:schemeClr val="tx1"/>
                          </a:solidFill>
                          <a:latin typeface="+mj-lt"/>
                        </a:rPr>
                        <a:t> Break-water</a:t>
                      </a:r>
                      <a:endParaRPr lang="en-US" sz="800" b="1" dirty="0">
                        <a:solidFill>
                          <a:schemeClr val="tx1"/>
                        </a:solidFill>
                        <a:latin typeface="+mj-lt"/>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j-lt"/>
                        </a:rPr>
                        <a:t>Stone</a:t>
                      </a:r>
                      <a:r>
                        <a:rPr lang="en-US" sz="800" b="0" i="0" baseline="0" dirty="0">
                          <a:solidFill>
                            <a:schemeClr val="tx1"/>
                          </a:solidFill>
                          <a:latin typeface="+mj-lt"/>
                        </a:rPr>
                        <a:t> walls built up in the ocean parallel to the coastline. </a:t>
                      </a:r>
                      <a:r>
                        <a:rPr lang="en-US" sz="800" b="0" i="0" baseline="0" dirty="0">
                          <a:solidFill>
                            <a:srgbClr val="00B050"/>
                          </a:solidFill>
                          <a:latin typeface="+mj-lt"/>
                        </a:rPr>
                        <a:t>They reduce the energy of the waves and help deposition to occur = beach gets larger </a:t>
                      </a:r>
                      <a:r>
                        <a:rPr lang="en-US" sz="800" b="0" i="0" baseline="0" dirty="0">
                          <a:solidFill>
                            <a:schemeClr val="tx1"/>
                          </a:solidFill>
                          <a:latin typeface="+mj-lt"/>
                        </a:rPr>
                        <a:t>(e.g. Sea Palling), </a:t>
                      </a:r>
                      <a:r>
                        <a:rPr lang="en-US" sz="800" b="0" i="0" baseline="0" dirty="0">
                          <a:solidFill>
                            <a:srgbClr val="FF0000"/>
                          </a:solidFill>
                          <a:latin typeface="+mj-lt"/>
                        </a:rPr>
                        <a:t>however they can also be v</a:t>
                      </a:r>
                      <a:r>
                        <a:rPr lang="en-US" sz="800" b="0" i="0" kern="1200" baseline="0" dirty="0">
                          <a:solidFill>
                            <a:srgbClr val="FF0000"/>
                          </a:solidFill>
                          <a:latin typeface="+mj-lt"/>
                          <a:ea typeface="+mn-ea"/>
                          <a:cs typeface="+mn-cs"/>
                        </a:rPr>
                        <a:t>ery expensive and can interfere with boats.</a:t>
                      </a:r>
                    </a:p>
                  </a:txBody>
                  <a:tcPr>
                    <a:noFill/>
                  </a:tcPr>
                </a:tc>
                <a:extLst>
                  <a:ext uri="{0D108BD9-81ED-4DB2-BD59-A6C34878D82A}">
                    <a16:rowId xmlns:a16="http://schemas.microsoft.com/office/drawing/2014/main" val="1102195252"/>
                  </a:ext>
                </a:extLst>
              </a:tr>
            </a:tbl>
          </a:graphicData>
        </a:graphic>
      </p:graphicFrame>
      <p:sp>
        <p:nvSpPr>
          <p:cNvPr id="2" name="Rectangle 1"/>
          <p:cNvSpPr/>
          <p:nvPr/>
        </p:nvSpPr>
        <p:spPr>
          <a:xfrm>
            <a:off x="-10612" y="1778229"/>
            <a:ext cx="4516733" cy="484748"/>
          </a:xfrm>
          <a:prstGeom prst="rect">
            <a:avLst/>
          </a:prstGeom>
        </p:spPr>
        <p:txBody>
          <a:bodyPr wrap="square">
            <a:spAutoFit/>
          </a:bodyPr>
          <a:lstStyle/>
          <a:p>
            <a:pPr algn="ctr"/>
            <a:r>
              <a:rPr lang="en-GB" sz="850" b="1" dirty="0">
                <a:solidFill>
                  <a:srgbClr val="0070C0"/>
                </a:solidFill>
                <a:latin typeface="+mj-lt"/>
              </a:rPr>
              <a:t>Hard engineering – using manmade, artificial structures to prevent erosion and flooding..</a:t>
            </a:r>
          </a:p>
          <a:p>
            <a:pPr algn="ctr"/>
            <a:r>
              <a:rPr lang="en-GB" sz="850" dirty="0">
                <a:latin typeface="+mj-lt"/>
              </a:rPr>
              <a:t>More effective, long lasting and need less maintaining than soft engineering, however more expensive and less natural/environmentally friendly.</a:t>
            </a:r>
          </a:p>
        </p:txBody>
      </p:sp>
      <p:graphicFrame>
        <p:nvGraphicFramePr>
          <p:cNvPr id="17" name="Table 16"/>
          <p:cNvGraphicFramePr>
            <a:graphicFrameLocks noGrp="1"/>
          </p:cNvGraphicFramePr>
          <p:nvPr/>
        </p:nvGraphicFramePr>
        <p:xfrm>
          <a:off x="4527475" y="2172301"/>
          <a:ext cx="4627268" cy="2438400"/>
        </p:xfrm>
        <a:graphic>
          <a:graphicData uri="http://schemas.openxmlformats.org/drawingml/2006/table">
            <a:tbl>
              <a:tblPr firstRow="1" bandRow="1">
                <a:tableStyleId>{5940675A-B579-460E-94D1-54222C63F5DA}</a:tableStyleId>
              </a:tblPr>
              <a:tblGrid>
                <a:gridCol w="737185">
                  <a:extLst>
                    <a:ext uri="{9D8B030D-6E8A-4147-A177-3AD203B41FA5}">
                      <a16:colId xmlns:a16="http://schemas.microsoft.com/office/drawing/2014/main" val="1925279391"/>
                    </a:ext>
                  </a:extLst>
                </a:gridCol>
                <a:gridCol w="3890083">
                  <a:extLst>
                    <a:ext uri="{9D8B030D-6E8A-4147-A177-3AD203B41FA5}">
                      <a16:colId xmlns:a16="http://schemas.microsoft.com/office/drawing/2014/main" val="4261312969"/>
                    </a:ext>
                  </a:extLst>
                </a:gridCol>
              </a:tblGrid>
              <a:tr h="190221">
                <a:tc>
                  <a:txBody>
                    <a:bodyPr/>
                    <a:lstStyle/>
                    <a:p>
                      <a:r>
                        <a:rPr lang="en-US" sz="800" b="1" dirty="0">
                          <a:solidFill>
                            <a:schemeClr val="tx1"/>
                          </a:solidFill>
                          <a:latin typeface="+mj-lt"/>
                        </a:rPr>
                        <a:t>Beach</a:t>
                      </a:r>
                      <a:r>
                        <a:rPr lang="en-US" sz="800" b="1" baseline="0" dirty="0">
                          <a:solidFill>
                            <a:schemeClr val="tx1"/>
                          </a:solidFill>
                          <a:latin typeface="+mj-lt"/>
                        </a:rPr>
                        <a:t> Nourishment </a:t>
                      </a:r>
                      <a:endParaRPr lang="en-US" sz="800" b="1" dirty="0">
                        <a:solidFill>
                          <a:schemeClr val="tx1"/>
                        </a:solidFill>
                        <a:latin typeface="+mj-lt"/>
                      </a:endParaRPr>
                    </a:p>
                  </a:txBody>
                  <a:tcPr>
                    <a:noFill/>
                  </a:tcPr>
                </a:tc>
                <a:tc>
                  <a:txBody>
                    <a:bodyPr/>
                    <a:lstStyle/>
                    <a:p>
                      <a:r>
                        <a:rPr lang="en-US" sz="800" b="0" i="0" baseline="0" dirty="0">
                          <a:solidFill>
                            <a:schemeClr val="tx1"/>
                          </a:solidFill>
                          <a:latin typeface="+mj-lt"/>
                        </a:rPr>
                        <a:t>Adds sediment to the beach to make it wider = acts as a barrier from the waves = reduces erosion and flooding.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kern="1200" baseline="0" dirty="0">
                          <a:solidFill>
                            <a:srgbClr val="00B050"/>
                          </a:solidFill>
                          <a:latin typeface="+mj-lt"/>
                          <a:ea typeface="+mn-ea"/>
                          <a:cs typeface="+mn-cs"/>
                        </a:rPr>
                        <a:t>Cheap and easy to maintain, natural looking, bigger beaches = more tourism</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kern="1200" baseline="0" dirty="0">
                          <a:solidFill>
                            <a:srgbClr val="FF0000"/>
                          </a:solidFill>
                          <a:latin typeface="+mj-lt"/>
                          <a:ea typeface="+mn-ea"/>
                          <a:cs typeface="+mn-cs"/>
                        </a:rPr>
                        <a:t>Short lifespan, constant maintenance, beach is closed due it is being done. </a:t>
                      </a:r>
                      <a:endParaRPr lang="en-US" sz="800" b="0" i="0" baseline="0" dirty="0">
                        <a:solidFill>
                          <a:schemeClr val="tx1"/>
                        </a:solidFill>
                        <a:latin typeface="+mj-lt"/>
                      </a:endParaRPr>
                    </a:p>
                  </a:txBody>
                  <a:tcPr>
                    <a:noFill/>
                  </a:tcPr>
                </a:tc>
                <a:extLst>
                  <a:ext uri="{0D108BD9-81ED-4DB2-BD59-A6C34878D82A}">
                    <a16:rowId xmlns:a16="http://schemas.microsoft.com/office/drawing/2014/main" val="1113877761"/>
                  </a:ext>
                </a:extLst>
              </a:tr>
              <a:tr h="190221">
                <a:tc>
                  <a:txBody>
                    <a:bodyPr/>
                    <a:lstStyle/>
                    <a:p>
                      <a:r>
                        <a:rPr lang="en-US" sz="800" b="1" dirty="0">
                          <a:solidFill>
                            <a:schemeClr val="tx1"/>
                          </a:solidFill>
                          <a:latin typeface="+mj-lt"/>
                        </a:rPr>
                        <a:t>Beach</a:t>
                      </a:r>
                      <a:r>
                        <a:rPr lang="en-US" sz="800" b="1" baseline="0" dirty="0">
                          <a:solidFill>
                            <a:schemeClr val="tx1"/>
                          </a:solidFill>
                          <a:latin typeface="+mj-lt"/>
                        </a:rPr>
                        <a:t> </a:t>
                      </a:r>
                      <a:r>
                        <a:rPr lang="en-US" sz="800" b="1" baseline="0" dirty="0" err="1">
                          <a:solidFill>
                            <a:schemeClr val="tx1"/>
                          </a:solidFill>
                          <a:latin typeface="+mj-lt"/>
                        </a:rPr>
                        <a:t>Reprofiling</a:t>
                      </a:r>
                      <a:endParaRPr lang="en-US" sz="800" b="1" baseline="0" dirty="0">
                        <a:solidFill>
                          <a:schemeClr val="tx1"/>
                        </a:solidFill>
                        <a:latin typeface="+mj-lt"/>
                      </a:endParaRPr>
                    </a:p>
                    <a:p>
                      <a:endParaRPr lang="en-US" sz="800" b="1" baseline="0" dirty="0">
                        <a:solidFill>
                          <a:schemeClr val="tx1"/>
                        </a:solidFill>
                        <a:latin typeface="+mj-lt"/>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j-lt"/>
                        </a:rPr>
                        <a:t>Material</a:t>
                      </a:r>
                      <a:r>
                        <a:rPr lang="en-US" sz="800" b="0" i="0" baseline="0" dirty="0">
                          <a:solidFill>
                            <a:schemeClr val="tx1"/>
                          </a:solidFill>
                          <a:latin typeface="+mj-lt"/>
                        </a:rPr>
                        <a:t> removed by longshore drift or destructive waves is returned to the beach = prevents the beach getting smaller.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kern="1200" baseline="0" dirty="0">
                          <a:solidFill>
                            <a:srgbClr val="00B050"/>
                          </a:solidFill>
                          <a:latin typeface="+mj-lt"/>
                          <a:ea typeface="+mn-ea"/>
                          <a:cs typeface="+mn-cs"/>
                        </a:rPr>
                        <a:t>Cheap and easy to maintain, natural appearance, bigger beach = more tourists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kern="1200" baseline="0" dirty="0">
                          <a:solidFill>
                            <a:srgbClr val="FF0000"/>
                          </a:solidFill>
                          <a:latin typeface="+mj-lt"/>
                          <a:ea typeface="+mn-ea"/>
                          <a:cs typeface="+mn-cs"/>
                        </a:rPr>
                        <a:t>Short lifespan, constant maintenance, beach is closed due it is being done.  </a:t>
                      </a:r>
                      <a:endParaRPr lang="en-US" sz="800" b="0" i="0" dirty="0">
                        <a:solidFill>
                          <a:schemeClr val="tx1"/>
                        </a:solidFill>
                        <a:latin typeface="+mj-lt"/>
                      </a:endParaRPr>
                    </a:p>
                  </a:txBody>
                  <a:tcPr>
                    <a:noFill/>
                  </a:tcPr>
                </a:tc>
                <a:extLst>
                  <a:ext uri="{0D108BD9-81ED-4DB2-BD59-A6C34878D82A}">
                    <a16:rowId xmlns:a16="http://schemas.microsoft.com/office/drawing/2014/main" val="575233566"/>
                  </a:ext>
                </a:extLst>
              </a:tr>
              <a:tr h="230267">
                <a:tc>
                  <a:txBody>
                    <a:bodyPr/>
                    <a:lstStyle/>
                    <a:p>
                      <a:r>
                        <a:rPr lang="en-US" sz="800" b="1" dirty="0">
                          <a:solidFill>
                            <a:schemeClr val="tx1"/>
                          </a:solidFill>
                          <a:latin typeface="+mj-lt"/>
                        </a:rPr>
                        <a:t>Dune Regeneration</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kern="1200" baseline="0" dirty="0">
                          <a:solidFill>
                            <a:schemeClr val="tx1"/>
                          </a:solidFill>
                          <a:latin typeface="+mj-lt"/>
                          <a:ea typeface="+mn-ea"/>
                          <a:cs typeface="+mn-cs"/>
                        </a:rPr>
                        <a:t>Sand dunes are repaired and made larger using fences or marram grass = barrier from the waves.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kern="1200" baseline="0" dirty="0">
                          <a:solidFill>
                            <a:srgbClr val="00B050"/>
                          </a:solidFill>
                          <a:latin typeface="+mj-lt"/>
                          <a:ea typeface="+mn-ea"/>
                          <a:cs typeface="+mn-cs"/>
                        </a:rPr>
                        <a:t>Cheap, very natural, popular with wildlife (creates habitats).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kern="1200" baseline="0" dirty="0">
                          <a:solidFill>
                            <a:srgbClr val="FF0000"/>
                          </a:solidFill>
                          <a:latin typeface="+mj-lt"/>
                          <a:ea typeface="+mn-ea"/>
                          <a:cs typeface="+mn-cs"/>
                        </a:rPr>
                        <a:t>While being repaired, dunes are closed  = less tourists, constant maintenance as dunes are constantly changing.</a:t>
                      </a:r>
                      <a:endParaRPr lang="en-US" sz="800" b="0" i="0" kern="1200" baseline="0" dirty="0">
                        <a:solidFill>
                          <a:schemeClr val="tx1"/>
                        </a:solidFill>
                        <a:latin typeface="+mj-lt"/>
                        <a:ea typeface="+mn-ea"/>
                        <a:cs typeface="+mn-cs"/>
                      </a:endParaRPr>
                    </a:p>
                  </a:txBody>
                  <a:tcPr>
                    <a:noFill/>
                  </a:tcPr>
                </a:tc>
                <a:extLst>
                  <a:ext uri="{0D108BD9-81ED-4DB2-BD59-A6C34878D82A}">
                    <a16:rowId xmlns:a16="http://schemas.microsoft.com/office/drawing/2014/main" val="2578967850"/>
                  </a:ext>
                </a:extLst>
              </a:tr>
              <a:tr h="190221">
                <a:tc>
                  <a:txBody>
                    <a:bodyPr/>
                    <a:lstStyle/>
                    <a:p>
                      <a:r>
                        <a:rPr lang="en-US" sz="800" b="1" dirty="0">
                          <a:solidFill>
                            <a:schemeClr val="tx1"/>
                          </a:solidFill>
                          <a:latin typeface="+mj-lt"/>
                        </a:rPr>
                        <a:t>Dune Fencing</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kern="1200" baseline="0" dirty="0">
                          <a:solidFill>
                            <a:schemeClr val="tx1"/>
                          </a:solidFill>
                          <a:latin typeface="+mj-lt"/>
                          <a:ea typeface="+mn-ea"/>
                          <a:cs typeface="+mn-cs"/>
                        </a:rPr>
                        <a:t>Fences are built on sandy beaches to collect sand and create new sand dunes = act as a barrier from the waves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kern="1200" baseline="0" dirty="0">
                          <a:solidFill>
                            <a:srgbClr val="00B050"/>
                          </a:solidFill>
                          <a:latin typeface="+mj-lt"/>
                          <a:ea typeface="+mn-ea"/>
                          <a:cs typeface="+mn-cs"/>
                        </a:rPr>
                        <a:t>Cheap, natural, help make dunes larger, minimal impact on wildlife.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kern="1200" baseline="0" dirty="0">
                          <a:solidFill>
                            <a:srgbClr val="FF0000"/>
                          </a:solidFill>
                          <a:latin typeface="+mj-lt"/>
                          <a:ea typeface="+mn-ea"/>
                          <a:cs typeface="+mn-cs"/>
                        </a:rPr>
                        <a:t>Can be dangerous if the fences break, need regular maintenance after storms</a:t>
                      </a:r>
                      <a:endParaRPr lang="en-US" sz="800" b="0" i="0" kern="1200" baseline="0" dirty="0">
                        <a:solidFill>
                          <a:schemeClr val="tx1"/>
                        </a:solidFill>
                        <a:latin typeface="+mj-lt"/>
                        <a:ea typeface="+mn-ea"/>
                        <a:cs typeface="+mn-cs"/>
                      </a:endParaRPr>
                    </a:p>
                  </a:txBody>
                  <a:tcPr>
                    <a:noFill/>
                  </a:tcPr>
                </a:tc>
                <a:extLst>
                  <a:ext uri="{0D108BD9-81ED-4DB2-BD59-A6C34878D82A}">
                    <a16:rowId xmlns:a16="http://schemas.microsoft.com/office/drawing/2014/main" val="3946970982"/>
                  </a:ext>
                </a:extLst>
              </a:tr>
            </a:tbl>
          </a:graphicData>
        </a:graphic>
      </p:graphicFrame>
      <p:sp>
        <p:nvSpPr>
          <p:cNvPr id="23" name="Rectangle 22"/>
          <p:cNvSpPr/>
          <p:nvPr/>
        </p:nvSpPr>
        <p:spPr>
          <a:xfrm>
            <a:off x="4631150" y="1778229"/>
            <a:ext cx="4516733" cy="353943"/>
          </a:xfrm>
          <a:prstGeom prst="rect">
            <a:avLst/>
          </a:prstGeom>
        </p:spPr>
        <p:txBody>
          <a:bodyPr wrap="square">
            <a:spAutoFit/>
          </a:bodyPr>
          <a:lstStyle/>
          <a:p>
            <a:pPr algn="ctr"/>
            <a:r>
              <a:rPr lang="en-GB" sz="850" b="1" dirty="0">
                <a:solidFill>
                  <a:srgbClr val="0070C0"/>
                </a:solidFill>
                <a:latin typeface="+mj-lt"/>
              </a:rPr>
              <a:t>Soft engineering – using natural, environmentally friendly methods to prevent erosion and flooding. </a:t>
            </a:r>
            <a:r>
              <a:rPr lang="en-GB" sz="850" dirty="0">
                <a:latin typeface="+mj-lt"/>
              </a:rPr>
              <a:t>Often cheaper than hard engineering however need more maintaining and have a shorter lifespan.</a:t>
            </a:r>
          </a:p>
        </p:txBody>
      </p:sp>
      <p:graphicFrame>
        <p:nvGraphicFramePr>
          <p:cNvPr id="10" name="Table 9"/>
          <p:cNvGraphicFramePr>
            <a:graphicFrameLocks noGrp="1"/>
          </p:cNvGraphicFramePr>
          <p:nvPr/>
        </p:nvGraphicFramePr>
        <p:xfrm>
          <a:off x="4539123" y="4610701"/>
          <a:ext cx="4608760" cy="2247299"/>
        </p:xfrm>
        <a:graphic>
          <a:graphicData uri="http://schemas.openxmlformats.org/drawingml/2006/table">
            <a:tbl>
              <a:tblPr firstRow="1" bandRow="1">
                <a:tableStyleId>{5940675A-B579-460E-94D1-54222C63F5DA}</a:tableStyleId>
              </a:tblPr>
              <a:tblGrid>
                <a:gridCol w="4608760">
                  <a:extLst>
                    <a:ext uri="{9D8B030D-6E8A-4147-A177-3AD203B41FA5}">
                      <a16:colId xmlns:a16="http://schemas.microsoft.com/office/drawing/2014/main" val="20000"/>
                    </a:ext>
                  </a:extLst>
                </a:gridCol>
              </a:tblGrid>
              <a:tr h="22472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850" b="1" dirty="0">
                          <a:solidFill>
                            <a:srgbClr val="0070C0"/>
                          </a:solidFill>
                          <a:latin typeface="+mj-lt"/>
                        </a:rPr>
                        <a:t>Managed retreat – a deliberate decision to allow the sea to flood  an area of low-value land.</a:t>
                      </a:r>
                    </a:p>
                    <a:p>
                      <a:endParaRPr lang="en-GB" sz="300" b="0" baseline="0" dirty="0">
                        <a:solidFill>
                          <a:srgbClr val="000000"/>
                        </a:solidFill>
                        <a:latin typeface="+mj-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850" dirty="0">
                          <a:latin typeface="+mj-lt"/>
                        </a:rPr>
                        <a:t>People are evacuated, buildings demolished and any existing sea defences removed. The sea floods the land and salt marshes develop which absorb the energy of future</a:t>
                      </a:r>
                      <a:r>
                        <a:rPr lang="en-GB" sz="850" baseline="0" dirty="0">
                          <a:latin typeface="+mj-lt"/>
                        </a:rPr>
                        <a:t> waves</a:t>
                      </a:r>
                      <a:r>
                        <a:rPr lang="en-GB" sz="850" dirty="0">
                          <a:latin typeface="+mj-lt"/>
                        </a:rPr>
                        <a:t>. New flood defences can be built in high-value land</a:t>
                      </a:r>
                      <a:r>
                        <a:rPr lang="en-GB" sz="850" baseline="0" dirty="0">
                          <a:latin typeface="+mj-lt"/>
                        </a:rPr>
                        <a:t> behind the salt marshes.</a:t>
                      </a:r>
                      <a:endParaRPr lang="en-GB" sz="850" dirty="0">
                        <a:latin typeface="+mj-lt"/>
                      </a:endParaRPr>
                    </a:p>
                    <a:p>
                      <a:endParaRPr lang="en-GB" sz="300" b="0" baseline="0" dirty="0">
                        <a:solidFill>
                          <a:srgbClr val="000000"/>
                        </a:solidFill>
                        <a:latin typeface="+mj-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850" b="1" dirty="0" err="1">
                          <a:latin typeface="+mj-lt"/>
                        </a:rPr>
                        <a:t>Medmerry</a:t>
                      </a:r>
                      <a:r>
                        <a:rPr lang="en-GB" sz="850" b="1" dirty="0">
                          <a:latin typeface="+mj-lt"/>
                        </a:rPr>
                        <a:t> Managed Retreat, Chichester, South England:</a:t>
                      </a:r>
                      <a:r>
                        <a:rPr lang="en-GB" sz="850" b="1" baseline="0" dirty="0">
                          <a:latin typeface="+mj-lt"/>
                        </a:rPr>
                        <a:t> </a:t>
                      </a:r>
                      <a:r>
                        <a:rPr lang="en-GB" sz="850" i="1" dirty="0">
                          <a:latin typeface="+mj-lt"/>
                        </a:rPr>
                        <a:t>largest managed retreat project</a:t>
                      </a:r>
                      <a:r>
                        <a:rPr lang="en-GB" sz="850" i="1" baseline="0" dirty="0">
                          <a:latin typeface="+mj-lt"/>
                        </a:rPr>
                        <a:t> in </a:t>
                      </a:r>
                      <a:r>
                        <a:rPr lang="en-GB" sz="850" i="1" dirty="0">
                          <a:latin typeface="+mj-lt"/>
                        </a:rPr>
                        <a:t>Europe</a:t>
                      </a:r>
                      <a:endParaRPr lang="en-GB" sz="300" i="1" dirty="0">
                        <a:latin typeface="+mj-lt"/>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300" dirty="0">
                        <a:latin typeface="+mj-lt"/>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50" dirty="0">
                          <a:latin typeface="+mj-lt"/>
                        </a:rPr>
                        <a:t>The flat,</a:t>
                      </a:r>
                      <a:r>
                        <a:rPr lang="en-GB" sz="850" baseline="0" dirty="0">
                          <a:latin typeface="+mj-lt"/>
                        </a:rPr>
                        <a:t> </a:t>
                      </a:r>
                      <a:r>
                        <a:rPr lang="en-GB" sz="850" dirty="0">
                          <a:latin typeface="+mj-lt"/>
                        </a:rPr>
                        <a:t>low</a:t>
                      </a:r>
                      <a:r>
                        <a:rPr lang="en-GB" sz="850" baseline="0" dirty="0">
                          <a:latin typeface="+mj-lt"/>
                        </a:rPr>
                        <a:t>-lying land had a low value (used for farming and caravan parks). The sea wall that protected the area needed repairing, but the decision was to not repair it and allow the land to flood as it was cheaper than repairing the sea wall. The managed retreat took place in November 2013.</a:t>
                      </a:r>
                      <a:endParaRPr lang="en-GB" sz="850" dirty="0">
                        <a:latin typeface="+mj-lt"/>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850" dirty="0">
                        <a:latin typeface="+mj-lt"/>
                      </a:endParaRPr>
                    </a:p>
                    <a:p>
                      <a:endParaRPr lang="en-GB" sz="850" b="0" baseline="0" dirty="0">
                        <a:solidFill>
                          <a:srgbClr val="000000"/>
                        </a:solidFill>
                        <a:latin typeface="+mj-lt"/>
                        <a:cs typeface="Calibri"/>
                      </a:endParaRPr>
                    </a:p>
                  </a:txBody>
                  <a:tcPr>
                    <a:noFill/>
                  </a:tcPr>
                </a:tc>
                <a:extLst>
                  <a:ext uri="{0D108BD9-81ED-4DB2-BD59-A6C34878D82A}">
                    <a16:rowId xmlns:a16="http://schemas.microsoft.com/office/drawing/2014/main" val="10000"/>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450845855"/>
              </p:ext>
            </p:extLst>
          </p:nvPr>
        </p:nvGraphicFramePr>
        <p:xfrm>
          <a:off x="4680009" y="5872316"/>
          <a:ext cx="4471304" cy="891540"/>
        </p:xfrm>
        <a:graphic>
          <a:graphicData uri="http://schemas.openxmlformats.org/drawingml/2006/table">
            <a:tbl>
              <a:tblPr firstRow="1" bandRow="1">
                <a:tableStyleId>{5C22544A-7EE6-4342-B048-85BDC9FD1C3A}</a:tableStyleId>
              </a:tblPr>
              <a:tblGrid>
                <a:gridCol w="2235652">
                  <a:extLst>
                    <a:ext uri="{9D8B030D-6E8A-4147-A177-3AD203B41FA5}">
                      <a16:colId xmlns:a16="http://schemas.microsoft.com/office/drawing/2014/main" val="2829133898"/>
                    </a:ext>
                  </a:extLst>
                </a:gridCol>
                <a:gridCol w="2235652">
                  <a:extLst>
                    <a:ext uri="{9D8B030D-6E8A-4147-A177-3AD203B41FA5}">
                      <a16:colId xmlns:a16="http://schemas.microsoft.com/office/drawing/2014/main" val="98421745"/>
                    </a:ext>
                  </a:extLst>
                </a:gridCol>
              </a:tblGrid>
              <a:tr h="0">
                <a:tc>
                  <a:txBody>
                    <a:bodyPr/>
                    <a:lstStyle/>
                    <a:p>
                      <a:pPr algn="ctr"/>
                      <a:r>
                        <a:rPr lang="en-GB" sz="850" b="0" i="0" kern="1200" baseline="0" dirty="0">
                          <a:solidFill>
                            <a:schemeClr val="tx1"/>
                          </a:solidFill>
                          <a:effectLst/>
                          <a:latin typeface="+mj-lt"/>
                          <a:ea typeface="+mn-ea"/>
                          <a:cs typeface="+mn-cs"/>
                        </a:rPr>
                        <a:t>ADVANTAGES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i="0" kern="1200" dirty="0">
                          <a:solidFill>
                            <a:schemeClr val="tx1"/>
                          </a:solidFill>
                          <a:effectLst/>
                          <a:latin typeface="+mj-lt"/>
                          <a:ea typeface="+mn-ea"/>
                          <a:cs typeface="+mn-cs"/>
                        </a:rPr>
                        <a:t>DISADVANTAGES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55016876"/>
                  </a:ext>
                </a:extLst>
              </a:tr>
              <a:tr h="610427">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850" kern="1200" baseline="0" dirty="0">
                          <a:solidFill>
                            <a:schemeClr val="dk1"/>
                          </a:solidFill>
                          <a:latin typeface="+mj-lt"/>
                          <a:ea typeface="+mn-ea"/>
                          <a:cs typeface="+mn-cs"/>
                        </a:rPr>
                        <a:t>Created large saltmarsh that protected the most expensive inland areas from flooding.</a:t>
                      </a:r>
                    </a:p>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200" kern="1200" baseline="0" dirty="0">
                        <a:solidFill>
                          <a:schemeClr val="dk1"/>
                        </a:solidFill>
                        <a:latin typeface="+mj-lt"/>
                        <a:ea typeface="+mn-ea"/>
                        <a:cs typeface="+mn-cs"/>
                      </a:endParaRPr>
                    </a:p>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850" kern="1200" baseline="0" dirty="0">
                          <a:solidFill>
                            <a:schemeClr val="dk1"/>
                          </a:solidFill>
                          <a:latin typeface="+mj-lt"/>
                          <a:ea typeface="+mn-ea"/>
                          <a:cs typeface="+mn-cs"/>
                        </a:rPr>
                        <a:t>Created wildlife habitats</a:t>
                      </a:r>
                    </a:p>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200" kern="1200" baseline="0" dirty="0">
                        <a:solidFill>
                          <a:schemeClr val="dk1"/>
                        </a:solidFill>
                        <a:latin typeface="+mj-lt"/>
                        <a:ea typeface="+mn-ea"/>
                        <a:cs typeface="+mn-cs"/>
                      </a:endParaRPr>
                    </a:p>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850" kern="1200" baseline="0" dirty="0">
                          <a:solidFill>
                            <a:schemeClr val="dk1"/>
                          </a:solidFill>
                          <a:latin typeface="+mj-lt"/>
                          <a:ea typeface="+mn-ea"/>
                          <a:cs typeface="+mn-cs"/>
                        </a:rPr>
                        <a:t>Cheaper than repairing sea wall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dirty="0">
                          <a:latin typeface="+mj-lt"/>
                        </a:rPr>
                        <a:t>People and businesses</a:t>
                      </a:r>
                      <a:r>
                        <a:rPr lang="en-GB" sz="850" baseline="0" dirty="0">
                          <a:latin typeface="+mj-lt"/>
                        </a:rPr>
                        <a:t> were flooded and relocated. It cost the government £28 million.</a:t>
                      </a:r>
                    </a:p>
                    <a:p>
                      <a:pPr algn="ctr"/>
                      <a:endParaRPr lang="en-GB" sz="500" baseline="0" dirty="0">
                        <a:latin typeface="+mj-lt"/>
                      </a:endParaRPr>
                    </a:p>
                    <a:p>
                      <a:pPr algn="ctr"/>
                      <a:r>
                        <a:rPr lang="en-GB" sz="850" baseline="0" dirty="0">
                          <a:latin typeface="+mj-lt"/>
                        </a:rPr>
                        <a:t>Large areas of agricultural land was lost.</a:t>
                      </a:r>
                      <a:endParaRPr lang="en-GB" sz="85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2414015"/>
                  </a:ext>
                </a:extLst>
              </a:tr>
            </a:tbl>
          </a:graphicData>
        </a:graphic>
      </p:graphicFrame>
      <p:graphicFrame>
        <p:nvGraphicFramePr>
          <p:cNvPr id="13" name="Table 12"/>
          <p:cNvGraphicFramePr>
            <a:graphicFrameLocks noGrp="1"/>
          </p:cNvGraphicFramePr>
          <p:nvPr/>
        </p:nvGraphicFramePr>
        <p:xfrm>
          <a:off x="1940" y="339307"/>
          <a:ext cx="9147883" cy="1348740"/>
        </p:xfrm>
        <a:graphic>
          <a:graphicData uri="http://schemas.openxmlformats.org/drawingml/2006/table">
            <a:tbl>
              <a:tblPr firstRow="1" bandRow="1">
                <a:tableStyleId>{5940675A-B579-460E-94D1-54222C63F5DA}</a:tableStyleId>
              </a:tblPr>
              <a:tblGrid>
                <a:gridCol w="9147883">
                  <a:extLst>
                    <a:ext uri="{9D8B030D-6E8A-4147-A177-3AD203B41FA5}">
                      <a16:colId xmlns:a16="http://schemas.microsoft.com/office/drawing/2014/main" val="20000"/>
                    </a:ext>
                  </a:extLst>
                </a:gridCol>
              </a:tblGrid>
              <a:tr h="12810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850" b="1" dirty="0">
                          <a:solidFill>
                            <a:schemeClr val="tx1"/>
                          </a:solidFill>
                          <a:latin typeface="+mj-lt"/>
                        </a:rPr>
                        <a:t>Our coastline is at risk of erosion due to destructive waves, soft rock and longshore</a:t>
                      </a:r>
                      <a:r>
                        <a:rPr lang="en-GB" sz="850" b="1" baseline="0" dirty="0">
                          <a:solidFill>
                            <a:schemeClr val="tx1"/>
                          </a:solidFill>
                          <a:latin typeface="+mj-lt"/>
                        </a:rPr>
                        <a:t> drift. We must protect our coastline, however we cannot protect all of it.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300" dirty="0">
                        <a:solidFill>
                          <a:schemeClr val="tx1"/>
                        </a:solidFill>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850" dirty="0">
                          <a:solidFill>
                            <a:schemeClr val="tx1"/>
                          </a:solidFill>
                          <a:latin typeface="+mj-lt"/>
                        </a:rPr>
                        <a:t>For a section of coastline to be protected, the cost of the scheme must be less than the value of the  land, property and infrastructure (e.g. roads) saved, and the scheme must have no negative ‘knock-on’ environmental effects, for example making erosion worse somewhere else.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300" b="0" baseline="0" dirty="0">
                        <a:solidFill>
                          <a:schemeClr val="tx1"/>
                        </a:solidFill>
                        <a:latin typeface="+mj-lt"/>
                        <a:cs typeface="Calibri"/>
                      </a:endParaRPr>
                    </a:p>
                    <a:p>
                      <a:pPr algn="l"/>
                      <a:r>
                        <a:rPr lang="en-GB" sz="850" dirty="0">
                          <a:latin typeface="+mj-lt"/>
                        </a:rPr>
                        <a:t>The British Government creates </a:t>
                      </a:r>
                      <a:r>
                        <a:rPr lang="en-GB" sz="850" b="1" dirty="0">
                          <a:solidFill>
                            <a:srgbClr val="FF0000"/>
                          </a:solidFill>
                          <a:latin typeface="+mj-lt"/>
                        </a:rPr>
                        <a:t>shoreline management plans (SMPs) </a:t>
                      </a:r>
                      <a:r>
                        <a:rPr lang="en-GB" sz="850" dirty="0">
                          <a:latin typeface="+mj-lt"/>
                        </a:rPr>
                        <a:t>that outline how our coastline will be protected. There are four strategies.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1" baseline="0" dirty="0">
                          <a:solidFill>
                            <a:schemeClr val="tx1"/>
                          </a:solidFill>
                          <a:latin typeface="+mj-lt"/>
                          <a:cs typeface="Calibri"/>
                        </a:rPr>
                        <a:t>Advance the line:</a:t>
                      </a:r>
                      <a:r>
                        <a:rPr lang="en-GB" sz="850" b="0" baseline="0" dirty="0">
                          <a:solidFill>
                            <a:schemeClr val="tx1"/>
                          </a:solidFill>
                          <a:latin typeface="+mj-lt"/>
                          <a:cs typeface="Calibri"/>
                        </a:rPr>
                        <a:t> </a:t>
                      </a:r>
                      <a:r>
                        <a:rPr lang="en-GB" sz="850" b="0" baseline="0" dirty="0">
                          <a:solidFill>
                            <a:schemeClr val="tx1"/>
                          </a:solidFill>
                          <a:latin typeface="+mj-lt"/>
                          <a:cs typeface="+mn-cs"/>
                        </a:rPr>
                        <a:t>build</a:t>
                      </a:r>
                      <a:r>
                        <a:rPr lang="en-GB" sz="850" b="0" dirty="0">
                          <a:solidFill>
                            <a:schemeClr val="tx1"/>
                          </a:solidFill>
                          <a:latin typeface="+mj-lt"/>
                        </a:rPr>
                        <a:t> new coasta</a:t>
                      </a:r>
                      <a:r>
                        <a:rPr lang="en-GB" sz="850" b="0" baseline="0" dirty="0">
                          <a:solidFill>
                            <a:schemeClr val="tx1"/>
                          </a:solidFill>
                          <a:latin typeface="+mj-lt"/>
                        </a:rPr>
                        <a:t>l defence structures in front of existing defence structures. It is expensive and used to protect very high value land.</a:t>
                      </a:r>
                      <a:endParaRPr lang="en-GB" sz="850" b="0" dirty="0">
                        <a:solidFill>
                          <a:schemeClr val="tx1"/>
                        </a:solidFill>
                        <a:latin typeface="+mj-l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1" baseline="0" dirty="0">
                          <a:solidFill>
                            <a:schemeClr val="tx1"/>
                          </a:solidFill>
                          <a:latin typeface="+mj-lt"/>
                          <a:cs typeface="Calibri"/>
                        </a:rPr>
                        <a:t>Hold the line</a:t>
                      </a:r>
                      <a:r>
                        <a:rPr lang="en-GB" sz="850" b="0" baseline="0" dirty="0">
                          <a:solidFill>
                            <a:schemeClr val="tx1"/>
                          </a:solidFill>
                          <a:latin typeface="+mj-lt"/>
                          <a:cs typeface="Calibri"/>
                        </a:rPr>
                        <a:t>: m</a:t>
                      </a:r>
                      <a:r>
                        <a:rPr lang="en-GB" sz="850" b="0" dirty="0">
                          <a:solidFill>
                            <a:schemeClr val="tx1"/>
                          </a:solidFill>
                          <a:latin typeface="+mj-lt"/>
                        </a:rPr>
                        <a:t>aintain or improve existing coastal defences</a:t>
                      </a:r>
                      <a:r>
                        <a:rPr lang="en-GB" sz="850" b="0" baseline="0" dirty="0">
                          <a:solidFill>
                            <a:schemeClr val="tx1"/>
                          </a:solidFill>
                          <a:latin typeface="+mj-lt"/>
                        </a:rPr>
                        <a:t> to continue protecting the coastline from erosion. It is expensive and used to protect high value land.</a:t>
                      </a:r>
                      <a:endParaRPr lang="en-GB" sz="850" b="0" baseline="0" dirty="0">
                        <a:solidFill>
                          <a:schemeClr val="tx1"/>
                        </a:solidFill>
                        <a:latin typeface="+mj-lt"/>
                        <a:cs typeface="Calibri"/>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1" baseline="0" dirty="0">
                          <a:solidFill>
                            <a:schemeClr val="tx1"/>
                          </a:solidFill>
                          <a:latin typeface="+mj-lt"/>
                          <a:cs typeface="Calibri"/>
                        </a:rPr>
                        <a:t>Management realignment</a:t>
                      </a:r>
                      <a:r>
                        <a:rPr lang="en-GB" sz="850" b="0" baseline="0" dirty="0">
                          <a:solidFill>
                            <a:schemeClr val="tx1"/>
                          </a:solidFill>
                          <a:latin typeface="+mj-lt"/>
                          <a:cs typeface="Calibri"/>
                        </a:rPr>
                        <a:t>: m</a:t>
                      </a:r>
                      <a:r>
                        <a:rPr lang="en-GB" sz="850" b="0" dirty="0">
                          <a:solidFill>
                            <a:schemeClr val="tx1"/>
                          </a:solidFill>
                          <a:latin typeface="+mj-lt"/>
                        </a:rPr>
                        <a:t>ove the line of coastal</a:t>
                      </a:r>
                      <a:r>
                        <a:rPr lang="en-GB" sz="850" b="0" baseline="0" dirty="0">
                          <a:solidFill>
                            <a:schemeClr val="tx1"/>
                          </a:solidFill>
                          <a:latin typeface="+mj-lt"/>
                        </a:rPr>
                        <a:t> defences inland and allow the sea to naturally move inland until it comes to a natural barrier of higher land. Leads to loss of land and infrastructure and so used in areas where there is low land value.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1" baseline="0" dirty="0">
                          <a:solidFill>
                            <a:schemeClr val="tx1"/>
                          </a:solidFill>
                          <a:latin typeface="+mj-lt"/>
                          <a:cs typeface="Calibri"/>
                        </a:rPr>
                        <a:t>Do nothing</a:t>
                      </a:r>
                      <a:r>
                        <a:rPr lang="en-GB" sz="850" b="0" baseline="0" dirty="0">
                          <a:solidFill>
                            <a:schemeClr val="tx1"/>
                          </a:solidFill>
                          <a:latin typeface="+mj-lt"/>
                          <a:cs typeface="Calibri"/>
                        </a:rPr>
                        <a:t>: </a:t>
                      </a:r>
                      <a:r>
                        <a:rPr lang="en-GB" sz="850" b="0" baseline="0" dirty="0">
                          <a:solidFill>
                            <a:schemeClr val="tx1"/>
                          </a:solidFill>
                          <a:latin typeface="+mj-lt"/>
                          <a:cs typeface="+mn-cs"/>
                        </a:rPr>
                        <a:t>n</a:t>
                      </a:r>
                      <a:r>
                        <a:rPr lang="en-GB" sz="850" b="0" dirty="0">
                          <a:solidFill>
                            <a:schemeClr val="tx1"/>
                          </a:solidFill>
                          <a:latin typeface="+mj-lt"/>
                        </a:rPr>
                        <a:t>o change,</a:t>
                      </a:r>
                      <a:r>
                        <a:rPr lang="en-GB" sz="850" b="0" baseline="0" dirty="0">
                          <a:solidFill>
                            <a:schemeClr val="tx1"/>
                          </a:solidFill>
                          <a:latin typeface="+mj-lt"/>
                        </a:rPr>
                        <a:t> no investment, no existing or new defences.  Natural processes are allowed to shape the coastline. Used in areas where there is very low land value.</a:t>
                      </a:r>
                      <a:endParaRPr lang="en-GB" sz="850" b="0" dirty="0">
                        <a:solidFill>
                          <a:schemeClr val="tx1"/>
                        </a:solidFill>
                        <a:latin typeface="+mj-lt"/>
                      </a:endParaRPr>
                    </a:p>
                  </a:txBody>
                  <a:tcPr>
                    <a:noFill/>
                  </a:tcPr>
                </a:tc>
                <a:extLst>
                  <a:ext uri="{0D108BD9-81ED-4DB2-BD59-A6C34878D82A}">
                    <a16:rowId xmlns:a16="http://schemas.microsoft.com/office/drawing/2014/main" val="10000"/>
                  </a:ext>
                </a:extLst>
              </a:tr>
            </a:tbl>
          </a:graphicData>
        </a:graphic>
      </p:graphicFrame>
      <p:graphicFrame>
        <p:nvGraphicFramePr>
          <p:cNvPr id="14" name="Table 13"/>
          <p:cNvGraphicFramePr>
            <a:graphicFrameLocks noGrp="1"/>
          </p:cNvGraphicFramePr>
          <p:nvPr/>
        </p:nvGraphicFramePr>
        <p:xfrm>
          <a:off x="3882" y="5286473"/>
          <a:ext cx="4535241" cy="1571528"/>
        </p:xfrm>
        <a:graphic>
          <a:graphicData uri="http://schemas.openxmlformats.org/drawingml/2006/table">
            <a:tbl>
              <a:tblPr firstRow="1" bandRow="1">
                <a:tableStyleId>{5940675A-B579-460E-94D1-54222C63F5DA}</a:tableStyleId>
              </a:tblPr>
              <a:tblGrid>
                <a:gridCol w="4535241">
                  <a:extLst>
                    <a:ext uri="{9D8B030D-6E8A-4147-A177-3AD203B41FA5}">
                      <a16:colId xmlns:a16="http://schemas.microsoft.com/office/drawing/2014/main" val="20000"/>
                    </a:ext>
                  </a:extLst>
                </a:gridCol>
              </a:tblGrid>
              <a:tr h="15715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850" b="1" dirty="0">
                          <a:solidFill>
                            <a:srgbClr val="0070C0"/>
                          </a:solidFill>
                          <a:latin typeface="+mj-lt"/>
                        </a:rPr>
                        <a:t>Example:</a:t>
                      </a:r>
                    </a:p>
                    <a:p>
                      <a:endParaRPr lang="en-GB" sz="300" b="0" baseline="0" dirty="0">
                        <a:solidFill>
                          <a:srgbClr val="000000"/>
                        </a:solidFill>
                        <a:latin typeface="+mj-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850" b="1" dirty="0">
                          <a:solidFill>
                            <a:srgbClr val="0070C0"/>
                          </a:solidFill>
                          <a:latin typeface="+mj-lt"/>
                        </a:rPr>
                        <a:t>North Norfolk </a:t>
                      </a:r>
                      <a:r>
                        <a:rPr lang="en-GB" sz="850" dirty="0">
                          <a:latin typeface="+mj-lt"/>
                        </a:rPr>
                        <a:t>is located</a:t>
                      </a:r>
                      <a:r>
                        <a:rPr lang="en-GB" sz="850" baseline="0" dirty="0">
                          <a:latin typeface="+mj-lt"/>
                        </a:rPr>
                        <a:t> on the east coast of England. Historic records show that between 1600 and 1850, &gt;250m of land was eroded by the sea. This is due to soft rock (clay), large wave fetch (4000 miles from Arctic) and strong weather. Along the coastline they have a number of Shoreline Management Plans (SMPs).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1" baseline="0" dirty="0">
                          <a:latin typeface="+mj-lt"/>
                        </a:rPr>
                        <a:t>Happisburgh</a:t>
                      </a:r>
                      <a:r>
                        <a:rPr lang="en-GB" sz="850" baseline="0" dirty="0">
                          <a:latin typeface="+mj-lt"/>
                        </a:rPr>
                        <a:t> – very low land value. SMP: do nothing. Old sea defences are not repaired the cliff is left to erode. Owners were given 40% of their homes full value (non-risk value)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1" baseline="0" dirty="0">
                          <a:latin typeface="+mj-lt"/>
                        </a:rPr>
                        <a:t>Sea Palling </a:t>
                      </a:r>
                      <a:r>
                        <a:rPr lang="en-GB" sz="850" baseline="0" dirty="0">
                          <a:latin typeface="+mj-lt"/>
                        </a:rPr>
                        <a:t>– mid land value (homes, few shops, pub). SMP: hold the line. They have a concrete sea wall and offshore breakwaters.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1" baseline="0" dirty="0" err="1">
                          <a:latin typeface="+mj-lt"/>
                        </a:rPr>
                        <a:t>Sheringham</a:t>
                      </a:r>
                      <a:r>
                        <a:rPr lang="en-GB" sz="850" baseline="0" dirty="0">
                          <a:latin typeface="+mj-lt"/>
                        </a:rPr>
                        <a:t> – high land value (lots of homes and businesses). SMP: hold the line.  They have a sea wall, wooden </a:t>
                      </a:r>
                      <a:r>
                        <a:rPr lang="en-GB" sz="850" baseline="0" dirty="0" err="1">
                          <a:latin typeface="+mj-lt"/>
                        </a:rPr>
                        <a:t>groynes</a:t>
                      </a:r>
                      <a:r>
                        <a:rPr lang="en-GB" sz="850" baseline="0" dirty="0">
                          <a:latin typeface="+mj-lt"/>
                        </a:rPr>
                        <a:t>, rock armour and beach nourishment.</a:t>
                      </a:r>
                      <a:endParaRPr lang="en-GB" sz="850" b="0" baseline="0" dirty="0">
                        <a:solidFill>
                          <a:srgbClr val="000000"/>
                        </a:solidFill>
                        <a:latin typeface="+mj-lt"/>
                        <a:cs typeface="Calibri"/>
                      </a:endParaRPr>
                    </a:p>
                  </a:txBody>
                  <a:tcPr>
                    <a:noFill/>
                  </a:tcPr>
                </a:tc>
                <a:extLst>
                  <a:ext uri="{0D108BD9-81ED-4DB2-BD59-A6C34878D82A}">
                    <a16:rowId xmlns:a16="http://schemas.microsoft.com/office/drawing/2014/main" val="10000"/>
                  </a:ext>
                </a:extLst>
              </a:tr>
            </a:tbl>
          </a:graphicData>
        </a:graphic>
      </p:graphicFrame>
      <p:sp>
        <p:nvSpPr>
          <p:cNvPr id="4" name="Slide Number Placeholder 3"/>
          <p:cNvSpPr>
            <a:spLocks noGrp="1"/>
          </p:cNvSpPr>
          <p:nvPr>
            <p:ph type="sldNum" sz="quarter" idx="12"/>
          </p:nvPr>
        </p:nvSpPr>
        <p:spPr/>
        <p:txBody>
          <a:bodyPr/>
          <a:lstStyle/>
          <a:p>
            <a:fld id="{F232E450-7F35-46DE-B035-98CAF69D4EF5}" type="slidenum">
              <a:rPr lang="en-GB" smtClean="0"/>
              <a:t>13</a:t>
            </a:fld>
            <a:endParaRPr lang="en-GB"/>
          </a:p>
        </p:txBody>
      </p:sp>
    </p:spTree>
    <p:extLst>
      <p:ext uri="{BB962C8B-B14F-4D97-AF65-F5344CB8AC3E}">
        <p14:creationId xmlns:p14="http://schemas.microsoft.com/office/powerpoint/2010/main" val="2916768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rot="16200000">
            <a:off x="4443554" y="-4427329"/>
            <a:ext cx="264657" cy="9144000"/>
          </a:xfrm>
          <a:prstGeom prst="rect">
            <a:avLst/>
          </a:prstGeom>
          <a:solidFill>
            <a:srgbClr val="101A42"/>
          </a:solidFill>
          <a:ln w="254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3" name="TextBox 2"/>
          <p:cNvSpPr txBox="1"/>
          <p:nvPr/>
        </p:nvSpPr>
        <p:spPr>
          <a:xfrm>
            <a:off x="2373274" y="-9345"/>
            <a:ext cx="4874924" cy="276999"/>
          </a:xfrm>
          <a:prstGeom prst="rect">
            <a:avLst/>
          </a:prstGeom>
          <a:noFill/>
        </p:spPr>
        <p:txBody>
          <a:bodyPr wrap="none" rtlCol="0">
            <a:spAutoFit/>
          </a:bodyPr>
          <a:lstStyle/>
          <a:p>
            <a:r>
              <a:rPr lang="en-GB" sz="1200" dirty="0">
                <a:solidFill>
                  <a:schemeClr val="bg1"/>
                </a:solidFill>
              </a:rPr>
              <a:t>KS4 – The Geography Knowledge –</a:t>
            </a:r>
            <a:r>
              <a:rPr lang="en-GB" sz="1200" dirty="0">
                <a:solidFill>
                  <a:schemeClr val="bg1"/>
                </a:solidFill>
                <a:latin typeface="+mj-lt"/>
              </a:rPr>
              <a:t> PHYSICAL LANDSCAPES: RIVERS (part 1)</a:t>
            </a:r>
          </a:p>
        </p:txBody>
      </p:sp>
      <p:graphicFrame>
        <p:nvGraphicFramePr>
          <p:cNvPr id="16" name="Table 15"/>
          <p:cNvGraphicFramePr>
            <a:graphicFrameLocks noGrp="1"/>
          </p:cNvGraphicFramePr>
          <p:nvPr/>
        </p:nvGraphicFramePr>
        <p:xfrm>
          <a:off x="-1" y="289336"/>
          <a:ext cx="3872765" cy="6568659"/>
        </p:xfrm>
        <a:graphic>
          <a:graphicData uri="http://schemas.openxmlformats.org/drawingml/2006/table">
            <a:tbl>
              <a:tblPr firstRow="1" bandRow="1">
                <a:tableStyleId>{5940675A-B579-460E-94D1-54222C63F5DA}</a:tableStyleId>
              </a:tblPr>
              <a:tblGrid>
                <a:gridCol w="894304">
                  <a:extLst>
                    <a:ext uri="{9D8B030D-6E8A-4147-A177-3AD203B41FA5}">
                      <a16:colId xmlns:a16="http://schemas.microsoft.com/office/drawing/2014/main" val="20000"/>
                    </a:ext>
                  </a:extLst>
                </a:gridCol>
                <a:gridCol w="2978461">
                  <a:extLst>
                    <a:ext uri="{9D8B030D-6E8A-4147-A177-3AD203B41FA5}">
                      <a16:colId xmlns:a16="http://schemas.microsoft.com/office/drawing/2014/main" val="20001"/>
                    </a:ext>
                  </a:extLst>
                </a:gridCol>
              </a:tblGrid>
              <a:tr h="268754">
                <a:tc>
                  <a:txBody>
                    <a:bodyPr/>
                    <a:lstStyle/>
                    <a:p>
                      <a:pPr algn="just">
                        <a:spcAft>
                          <a:spcPts val="0"/>
                        </a:spcAft>
                      </a:pPr>
                      <a:r>
                        <a:rPr lang="en-GB" sz="850" dirty="0">
                          <a:effectLst/>
                          <a:latin typeface="+mj-lt"/>
                          <a:ea typeface="MS Mincho" panose="02020609040205080304"/>
                          <a:cs typeface="Times New Roman" panose="02020603050405020304" pitchFamily="18" charset="0"/>
                        </a:rPr>
                        <a:t>Evaporation</a:t>
                      </a:r>
                    </a:p>
                  </a:txBody>
                  <a:tcPr marL="68580" marR="68580" marT="0" marB="0">
                    <a:noFill/>
                  </a:tcPr>
                </a:tc>
                <a:tc>
                  <a:txBody>
                    <a:bodyPr/>
                    <a:lstStyle/>
                    <a:p>
                      <a:pPr algn="just">
                        <a:spcAft>
                          <a:spcPts val="0"/>
                        </a:spcAft>
                      </a:pPr>
                      <a:r>
                        <a:rPr lang="en-GB" sz="850" dirty="0">
                          <a:effectLst/>
                          <a:latin typeface="+mj-lt"/>
                          <a:ea typeface="MS Mincho" panose="02020609040205080304"/>
                          <a:cs typeface="Times New Roman" panose="02020603050405020304" pitchFamily="18" charset="0"/>
                        </a:rPr>
                        <a:t>The sun heats up water. The water turns into a gas which rises up into the atmosphere (air).</a:t>
                      </a:r>
                    </a:p>
                  </a:txBody>
                  <a:tcPr marL="68580" marR="68580" marT="0" marB="0">
                    <a:noFill/>
                  </a:tcPr>
                </a:tc>
                <a:extLst>
                  <a:ext uri="{0D108BD9-81ED-4DB2-BD59-A6C34878D82A}">
                    <a16:rowId xmlns:a16="http://schemas.microsoft.com/office/drawing/2014/main" val="10000"/>
                  </a:ext>
                </a:extLst>
              </a:tr>
              <a:tr h="268754">
                <a:tc>
                  <a:txBody>
                    <a:bodyPr/>
                    <a:lstStyle/>
                    <a:p>
                      <a:pPr algn="just">
                        <a:spcAft>
                          <a:spcPts val="0"/>
                        </a:spcAft>
                      </a:pPr>
                      <a:r>
                        <a:rPr lang="en-GB" sz="850">
                          <a:effectLst/>
                          <a:latin typeface="+mj-lt"/>
                          <a:ea typeface="MS Mincho" panose="02020609040205080304"/>
                          <a:cs typeface="Times New Roman" panose="02020603050405020304" pitchFamily="18" charset="0"/>
                        </a:rPr>
                        <a:t>Transpiration </a:t>
                      </a:r>
                      <a:endParaRPr lang="en-GB" sz="850" dirty="0">
                        <a:effectLst/>
                        <a:latin typeface="+mj-lt"/>
                        <a:ea typeface="MS Mincho" panose="02020609040205080304"/>
                        <a:cs typeface="Times New Roman" panose="02020603050405020304" pitchFamily="18" charset="0"/>
                      </a:endParaRPr>
                    </a:p>
                  </a:txBody>
                  <a:tcPr marL="68580" marR="68580" marT="0" marB="0">
                    <a:noFill/>
                  </a:tcPr>
                </a:tc>
                <a:tc>
                  <a:txBody>
                    <a:bodyPr/>
                    <a:lstStyle/>
                    <a:p>
                      <a:pPr algn="just">
                        <a:spcAft>
                          <a:spcPts val="0"/>
                        </a:spcAft>
                      </a:pPr>
                      <a:r>
                        <a:rPr lang="en-GB" sz="850" dirty="0">
                          <a:effectLst/>
                          <a:latin typeface="+mj-lt"/>
                          <a:ea typeface="MS Mincho" panose="02020609040205080304"/>
                          <a:cs typeface="Times New Roman" panose="02020603050405020304" pitchFamily="18" charset="0"/>
                        </a:rPr>
                        <a:t>The sun heats up water on the leaves of trees. The water turns into a gas which rises up into the atmosphere (air).</a:t>
                      </a:r>
                    </a:p>
                  </a:txBody>
                  <a:tcPr marL="68580" marR="68580" marT="0" marB="0">
                    <a:noFill/>
                  </a:tcPr>
                </a:tc>
                <a:extLst>
                  <a:ext uri="{0D108BD9-81ED-4DB2-BD59-A6C34878D82A}">
                    <a16:rowId xmlns:a16="http://schemas.microsoft.com/office/drawing/2014/main" val="10001"/>
                  </a:ext>
                </a:extLst>
              </a:tr>
              <a:tr h="268754">
                <a:tc>
                  <a:txBody>
                    <a:bodyPr/>
                    <a:lstStyle/>
                    <a:p>
                      <a:pPr algn="just">
                        <a:spcAft>
                          <a:spcPts val="0"/>
                        </a:spcAft>
                      </a:pPr>
                      <a:r>
                        <a:rPr lang="en-GB" sz="850">
                          <a:effectLst/>
                          <a:latin typeface="+mj-lt"/>
                          <a:ea typeface="MS Mincho" panose="02020609040205080304"/>
                          <a:cs typeface="Times New Roman" panose="02020603050405020304" pitchFamily="18" charset="0"/>
                        </a:rPr>
                        <a:t>Condensation</a:t>
                      </a:r>
                    </a:p>
                  </a:txBody>
                  <a:tcPr marL="68580" marR="68580" marT="0" marB="0">
                    <a:noFill/>
                  </a:tcPr>
                </a:tc>
                <a:tc>
                  <a:txBody>
                    <a:bodyPr/>
                    <a:lstStyle/>
                    <a:p>
                      <a:pPr algn="just">
                        <a:spcAft>
                          <a:spcPts val="0"/>
                        </a:spcAft>
                      </a:pPr>
                      <a:r>
                        <a:rPr lang="en-GB" sz="850" dirty="0">
                          <a:effectLst/>
                          <a:latin typeface="+mj-lt"/>
                          <a:ea typeface="MS Mincho" panose="02020609040205080304"/>
                          <a:cs typeface="Times New Roman" panose="02020603050405020304" pitchFamily="18" charset="0"/>
                        </a:rPr>
                        <a:t>As the water in the atmosphere rises, it cools and condenses to form clouds.</a:t>
                      </a:r>
                    </a:p>
                  </a:txBody>
                  <a:tcPr marL="68580" marR="68580" marT="0" marB="0">
                    <a:noFill/>
                  </a:tcPr>
                </a:tc>
                <a:extLst>
                  <a:ext uri="{0D108BD9-81ED-4DB2-BD59-A6C34878D82A}">
                    <a16:rowId xmlns:a16="http://schemas.microsoft.com/office/drawing/2014/main" val="10002"/>
                  </a:ext>
                </a:extLst>
              </a:tr>
              <a:tr h="268754">
                <a:tc>
                  <a:txBody>
                    <a:bodyPr/>
                    <a:lstStyle/>
                    <a:p>
                      <a:pPr algn="just">
                        <a:spcAft>
                          <a:spcPts val="0"/>
                        </a:spcAft>
                      </a:pPr>
                      <a:r>
                        <a:rPr lang="en-GB" sz="850">
                          <a:effectLst/>
                          <a:latin typeface="+mj-lt"/>
                          <a:ea typeface="MS Mincho" panose="02020609040205080304"/>
                          <a:cs typeface="Times New Roman" panose="02020603050405020304" pitchFamily="18" charset="0"/>
                        </a:rPr>
                        <a:t>Precipitation</a:t>
                      </a:r>
                    </a:p>
                  </a:txBody>
                  <a:tcPr marL="68580" marR="68580" marT="0" marB="0">
                    <a:noFill/>
                  </a:tcPr>
                </a:tc>
                <a:tc>
                  <a:txBody>
                    <a:bodyPr/>
                    <a:lstStyle/>
                    <a:p>
                      <a:pPr algn="l">
                        <a:spcAft>
                          <a:spcPts val="0"/>
                        </a:spcAft>
                        <a:tabLst>
                          <a:tab pos="846455" algn="l"/>
                        </a:tabLst>
                      </a:pPr>
                      <a:r>
                        <a:rPr lang="en-GB" sz="850" dirty="0">
                          <a:effectLst/>
                          <a:latin typeface="+mj-lt"/>
                          <a:ea typeface="MS Mincho" panose="02020609040205080304"/>
                          <a:cs typeface="Times New Roman" panose="02020603050405020304" pitchFamily="18" charset="0"/>
                        </a:rPr>
                        <a:t>Water in the cloud falls to the earth’s surface as rain, hail, sleet and snow.</a:t>
                      </a:r>
                    </a:p>
                  </a:txBody>
                  <a:tcPr marL="68580" marR="68580" marT="0" marB="0">
                    <a:noFill/>
                  </a:tcPr>
                </a:tc>
                <a:extLst>
                  <a:ext uri="{0D108BD9-81ED-4DB2-BD59-A6C34878D82A}">
                    <a16:rowId xmlns:a16="http://schemas.microsoft.com/office/drawing/2014/main" val="10003"/>
                  </a:ext>
                </a:extLst>
              </a:tr>
              <a:tr h="268754">
                <a:tc>
                  <a:txBody>
                    <a:bodyPr/>
                    <a:lstStyle/>
                    <a:p>
                      <a:pPr algn="just">
                        <a:spcAft>
                          <a:spcPts val="0"/>
                        </a:spcAft>
                      </a:pPr>
                      <a:r>
                        <a:rPr lang="en-GB" sz="850">
                          <a:effectLst/>
                          <a:latin typeface="+mj-lt"/>
                          <a:ea typeface="MS Mincho" panose="02020609040205080304"/>
                          <a:cs typeface="Times New Roman" panose="02020603050405020304" pitchFamily="18" charset="0"/>
                        </a:rPr>
                        <a:t>Surface run-off</a:t>
                      </a:r>
                    </a:p>
                  </a:txBody>
                  <a:tcPr marL="68580" marR="68580" marT="0" marB="0">
                    <a:noFill/>
                  </a:tcPr>
                </a:tc>
                <a:tc>
                  <a:txBody>
                    <a:bodyPr/>
                    <a:lstStyle/>
                    <a:p>
                      <a:pPr algn="just">
                        <a:spcAft>
                          <a:spcPts val="0"/>
                        </a:spcAft>
                      </a:pPr>
                      <a:r>
                        <a:rPr lang="en-GB" sz="850" dirty="0">
                          <a:effectLst/>
                          <a:latin typeface="+mj-lt"/>
                          <a:ea typeface="MS Mincho" panose="02020609040205080304"/>
                          <a:cs typeface="Times New Roman" panose="02020603050405020304" pitchFamily="18" charset="0"/>
                        </a:rPr>
                        <a:t>When the water runs off the surface of the ground as a river or stream.</a:t>
                      </a:r>
                    </a:p>
                  </a:txBody>
                  <a:tcPr marL="68580" marR="68580" marT="0" marB="0">
                    <a:noFill/>
                  </a:tcPr>
                </a:tc>
                <a:extLst>
                  <a:ext uri="{0D108BD9-81ED-4DB2-BD59-A6C34878D82A}">
                    <a16:rowId xmlns:a16="http://schemas.microsoft.com/office/drawing/2014/main" val="1030399071"/>
                  </a:ext>
                </a:extLst>
              </a:tr>
              <a:tr h="268754">
                <a:tc>
                  <a:txBody>
                    <a:bodyPr/>
                    <a:lstStyle/>
                    <a:p>
                      <a:pPr algn="just">
                        <a:spcAft>
                          <a:spcPts val="0"/>
                        </a:spcAft>
                      </a:pPr>
                      <a:r>
                        <a:rPr lang="en-GB" sz="850">
                          <a:effectLst/>
                          <a:latin typeface="+mj-lt"/>
                          <a:ea typeface="MS Mincho" panose="02020609040205080304"/>
                          <a:cs typeface="Times New Roman" panose="02020603050405020304" pitchFamily="18" charset="0"/>
                        </a:rPr>
                        <a:t>Groundwater flow</a:t>
                      </a:r>
                    </a:p>
                  </a:txBody>
                  <a:tcPr marL="68580" marR="68580" marT="0" marB="0">
                    <a:noFill/>
                  </a:tcPr>
                </a:tc>
                <a:tc>
                  <a:txBody>
                    <a:bodyPr/>
                    <a:lstStyle/>
                    <a:p>
                      <a:pPr algn="just">
                        <a:spcAft>
                          <a:spcPts val="0"/>
                        </a:spcAft>
                      </a:pPr>
                      <a:r>
                        <a:rPr lang="en-GB" sz="850" dirty="0">
                          <a:effectLst/>
                          <a:latin typeface="+mj-lt"/>
                          <a:ea typeface="MS Mincho" panose="02020609040205080304"/>
                          <a:cs typeface="Times New Roman" panose="02020603050405020304" pitchFamily="18" charset="0"/>
                        </a:rPr>
                        <a:t>When water flows through the rocks and soil underground.</a:t>
                      </a:r>
                    </a:p>
                  </a:txBody>
                  <a:tcPr marL="68580" marR="68580" marT="0" marB="0">
                    <a:noFill/>
                  </a:tcPr>
                </a:tc>
                <a:extLst>
                  <a:ext uri="{0D108BD9-81ED-4DB2-BD59-A6C34878D82A}">
                    <a16:rowId xmlns:a16="http://schemas.microsoft.com/office/drawing/2014/main" val="3912037177"/>
                  </a:ext>
                </a:extLst>
              </a:tr>
              <a:tr h="229231">
                <a:tc>
                  <a:txBody>
                    <a:bodyPr/>
                    <a:lstStyle/>
                    <a:p>
                      <a:r>
                        <a:rPr lang="en-US" sz="850" b="0" baseline="0">
                          <a:solidFill>
                            <a:schemeClr val="tx1"/>
                          </a:solidFill>
                          <a:latin typeface="+mj-lt"/>
                        </a:rPr>
                        <a:t>Infiltration</a:t>
                      </a:r>
                      <a:endParaRPr lang="en-US" sz="850" b="0" baseline="0" dirty="0">
                        <a:solidFill>
                          <a:schemeClr val="tx1"/>
                        </a:solidFill>
                        <a:latin typeface="+mj-lt"/>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50" b="0" i="0" dirty="0">
                          <a:solidFill>
                            <a:schemeClr val="tx1"/>
                          </a:solidFill>
                          <a:latin typeface="+mj-lt"/>
                        </a:rPr>
                        <a:t>When water enters a rock.</a:t>
                      </a:r>
                    </a:p>
                  </a:txBody>
                  <a:tcPr>
                    <a:noFill/>
                  </a:tcPr>
                </a:tc>
                <a:extLst>
                  <a:ext uri="{0D108BD9-81ED-4DB2-BD59-A6C34878D82A}">
                    <a16:rowId xmlns:a16="http://schemas.microsoft.com/office/drawing/2014/main" val="3204245675"/>
                  </a:ext>
                </a:extLst>
              </a:tr>
              <a:tr h="134377">
                <a:tc>
                  <a:txBody>
                    <a:bodyPr/>
                    <a:lstStyle/>
                    <a:p>
                      <a:pPr algn="just">
                        <a:spcAft>
                          <a:spcPts val="0"/>
                        </a:spcAft>
                      </a:pPr>
                      <a:r>
                        <a:rPr lang="en-GB" sz="850">
                          <a:effectLst/>
                          <a:latin typeface="+mj-lt"/>
                          <a:ea typeface="MS Mincho" panose="02020609040205080304"/>
                          <a:cs typeface="Times New Roman" panose="02020603050405020304" pitchFamily="18" charset="0"/>
                        </a:rPr>
                        <a:t>Drainage Basin</a:t>
                      </a:r>
                      <a:endParaRPr lang="en-GB" sz="850" dirty="0">
                        <a:effectLst/>
                        <a:latin typeface="+mj-lt"/>
                        <a:ea typeface="MS Mincho" panose="02020609040205080304"/>
                        <a:cs typeface="Times New Roman" panose="02020603050405020304" pitchFamily="18" charset="0"/>
                      </a:endParaRPr>
                    </a:p>
                  </a:txBody>
                  <a:tcPr marL="68580" marR="68580" marT="0" marB="0">
                    <a:noFill/>
                  </a:tcPr>
                </a:tc>
                <a:tc>
                  <a:txBody>
                    <a:bodyPr/>
                    <a:lstStyle/>
                    <a:p>
                      <a:pPr algn="just">
                        <a:spcAft>
                          <a:spcPts val="0"/>
                        </a:spcAft>
                      </a:pPr>
                      <a:r>
                        <a:rPr lang="en-GB" sz="850">
                          <a:effectLst/>
                          <a:latin typeface="+mj-lt"/>
                          <a:ea typeface="MS Mincho" panose="02020609040205080304"/>
                          <a:cs typeface="Times New Roman" panose="02020603050405020304" pitchFamily="18" charset="0"/>
                        </a:rPr>
                        <a:t>The area of land in which water drains into a specific river.</a:t>
                      </a:r>
                    </a:p>
                  </a:txBody>
                  <a:tcPr marL="68580" marR="68580" marT="0" marB="0">
                    <a:noFill/>
                  </a:tcPr>
                </a:tc>
                <a:extLst>
                  <a:ext uri="{0D108BD9-81ED-4DB2-BD59-A6C34878D82A}">
                    <a16:rowId xmlns:a16="http://schemas.microsoft.com/office/drawing/2014/main" val="3861334333"/>
                  </a:ext>
                </a:extLst>
              </a:tr>
              <a:tr h="268754">
                <a:tc>
                  <a:txBody>
                    <a:bodyPr/>
                    <a:lstStyle/>
                    <a:p>
                      <a:pPr algn="just">
                        <a:spcAft>
                          <a:spcPts val="0"/>
                        </a:spcAft>
                      </a:pPr>
                      <a:r>
                        <a:rPr lang="en-GB" sz="850">
                          <a:effectLst/>
                          <a:latin typeface="+mj-lt"/>
                          <a:ea typeface="MS Mincho" panose="02020609040205080304"/>
                          <a:cs typeface="Times New Roman" panose="02020603050405020304" pitchFamily="18" charset="0"/>
                        </a:rPr>
                        <a:t>Watershed </a:t>
                      </a:r>
                      <a:endParaRPr lang="en-GB" sz="850" dirty="0">
                        <a:effectLst/>
                        <a:latin typeface="+mj-lt"/>
                        <a:ea typeface="MS Mincho" panose="02020609040205080304"/>
                        <a:cs typeface="Times New Roman" panose="02020603050405020304" pitchFamily="18" charset="0"/>
                      </a:endParaRPr>
                    </a:p>
                  </a:txBody>
                  <a:tcPr marL="68580" marR="68580" marT="0" marB="0">
                    <a:noFill/>
                  </a:tcPr>
                </a:tc>
                <a:tc>
                  <a:txBody>
                    <a:bodyPr/>
                    <a:lstStyle/>
                    <a:p>
                      <a:pPr algn="just">
                        <a:spcAft>
                          <a:spcPts val="0"/>
                        </a:spcAft>
                      </a:pPr>
                      <a:r>
                        <a:rPr lang="en-GB" sz="850" dirty="0">
                          <a:effectLst/>
                          <a:latin typeface="+mj-lt"/>
                          <a:ea typeface="MS Mincho" panose="02020609040205080304"/>
                          <a:cs typeface="Times New Roman" panose="02020603050405020304" pitchFamily="18" charset="0"/>
                        </a:rPr>
                        <a:t>The boundary of a drainage basin. It separates one drainage basin from another. It is usually high land.</a:t>
                      </a:r>
                    </a:p>
                  </a:txBody>
                  <a:tcPr marL="68580" marR="68580" marT="0" marB="0">
                    <a:noFill/>
                  </a:tcPr>
                </a:tc>
                <a:extLst>
                  <a:ext uri="{0D108BD9-81ED-4DB2-BD59-A6C34878D82A}">
                    <a16:rowId xmlns:a16="http://schemas.microsoft.com/office/drawing/2014/main" val="3071626123"/>
                  </a:ext>
                </a:extLst>
              </a:tr>
              <a:tr h="134377">
                <a:tc>
                  <a:txBody>
                    <a:bodyPr/>
                    <a:lstStyle/>
                    <a:p>
                      <a:pPr algn="just">
                        <a:spcAft>
                          <a:spcPts val="0"/>
                        </a:spcAft>
                      </a:pPr>
                      <a:r>
                        <a:rPr lang="en-GB" sz="850">
                          <a:effectLst/>
                          <a:latin typeface="+mj-lt"/>
                          <a:ea typeface="MS Mincho" panose="02020609040205080304"/>
                          <a:cs typeface="Times New Roman" panose="02020603050405020304" pitchFamily="18" charset="0"/>
                        </a:rPr>
                        <a:t>Source</a:t>
                      </a:r>
                      <a:endParaRPr lang="en-GB" sz="850" dirty="0">
                        <a:effectLst/>
                        <a:latin typeface="+mj-lt"/>
                        <a:ea typeface="MS Mincho" panose="02020609040205080304"/>
                        <a:cs typeface="Times New Roman" panose="02020603050405020304" pitchFamily="18" charset="0"/>
                      </a:endParaRPr>
                    </a:p>
                  </a:txBody>
                  <a:tcPr marL="68580" marR="68580" marT="0" marB="0">
                    <a:noFill/>
                  </a:tcPr>
                </a:tc>
                <a:tc>
                  <a:txBody>
                    <a:bodyPr/>
                    <a:lstStyle/>
                    <a:p>
                      <a:pPr algn="just">
                        <a:spcAft>
                          <a:spcPts val="0"/>
                        </a:spcAft>
                      </a:pPr>
                      <a:r>
                        <a:rPr lang="en-GB" sz="850" dirty="0">
                          <a:effectLst/>
                          <a:latin typeface="+mj-lt"/>
                          <a:ea typeface="MS Mincho" panose="02020609040205080304"/>
                          <a:cs typeface="Times New Roman" panose="02020603050405020304" pitchFamily="18" charset="0"/>
                        </a:rPr>
                        <a:t>The point where the river begins.</a:t>
                      </a:r>
                    </a:p>
                  </a:txBody>
                  <a:tcPr marL="68580" marR="68580" marT="0" marB="0">
                    <a:noFill/>
                  </a:tcPr>
                </a:tc>
                <a:extLst>
                  <a:ext uri="{0D108BD9-81ED-4DB2-BD59-A6C34878D82A}">
                    <a16:rowId xmlns:a16="http://schemas.microsoft.com/office/drawing/2014/main" val="2734210063"/>
                  </a:ext>
                </a:extLst>
              </a:tr>
              <a:tr h="134377">
                <a:tc>
                  <a:txBody>
                    <a:bodyPr/>
                    <a:lstStyle/>
                    <a:p>
                      <a:pPr algn="just">
                        <a:spcAft>
                          <a:spcPts val="0"/>
                        </a:spcAft>
                      </a:pPr>
                      <a:r>
                        <a:rPr lang="en-GB" sz="850">
                          <a:effectLst/>
                          <a:latin typeface="+mj-lt"/>
                          <a:ea typeface="MS Mincho" panose="02020609040205080304"/>
                          <a:cs typeface="Times New Roman" panose="02020603050405020304" pitchFamily="18" charset="0"/>
                        </a:rPr>
                        <a:t>Tributary</a:t>
                      </a:r>
                    </a:p>
                  </a:txBody>
                  <a:tcPr marL="68580" marR="68580" marT="0" marB="0">
                    <a:noFill/>
                  </a:tcPr>
                </a:tc>
                <a:tc>
                  <a:txBody>
                    <a:bodyPr/>
                    <a:lstStyle/>
                    <a:p>
                      <a:pPr algn="just">
                        <a:spcAft>
                          <a:spcPts val="0"/>
                        </a:spcAft>
                      </a:pPr>
                      <a:r>
                        <a:rPr lang="en-GB" sz="850" dirty="0">
                          <a:effectLst/>
                          <a:latin typeface="+mj-lt"/>
                          <a:ea typeface="MS Mincho" panose="02020609040205080304"/>
                          <a:cs typeface="Times New Roman" panose="02020603050405020304" pitchFamily="18" charset="0"/>
                        </a:rPr>
                        <a:t>A stream or small river that joins a larger stream or big river.</a:t>
                      </a:r>
                    </a:p>
                  </a:txBody>
                  <a:tcPr marL="68580" marR="68580" marT="0" marB="0">
                    <a:noFill/>
                  </a:tcPr>
                </a:tc>
                <a:extLst>
                  <a:ext uri="{0D108BD9-81ED-4DB2-BD59-A6C34878D82A}">
                    <a16:rowId xmlns:a16="http://schemas.microsoft.com/office/drawing/2014/main" val="331143103"/>
                  </a:ext>
                </a:extLst>
              </a:tr>
              <a:tr h="134377">
                <a:tc>
                  <a:txBody>
                    <a:bodyPr/>
                    <a:lstStyle/>
                    <a:p>
                      <a:pPr algn="just">
                        <a:spcAft>
                          <a:spcPts val="0"/>
                        </a:spcAft>
                      </a:pPr>
                      <a:r>
                        <a:rPr lang="en-GB" sz="850">
                          <a:effectLst/>
                          <a:latin typeface="+mj-lt"/>
                          <a:ea typeface="MS Mincho" panose="02020609040205080304"/>
                          <a:cs typeface="Times New Roman" panose="02020603050405020304" pitchFamily="18" charset="0"/>
                        </a:rPr>
                        <a:t>Confluence</a:t>
                      </a:r>
                    </a:p>
                  </a:txBody>
                  <a:tcPr marL="68580" marR="68580" marT="0" marB="0">
                    <a:noFill/>
                  </a:tcPr>
                </a:tc>
                <a:tc>
                  <a:txBody>
                    <a:bodyPr/>
                    <a:lstStyle/>
                    <a:p>
                      <a:pPr algn="just">
                        <a:spcAft>
                          <a:spcPts val="0"/>
                        </a:spcAft>
                      </a:pPr>
                      <a:r>
                        <a:rPr lang="en-GB" sz="850" dirty="0">
                          <a:effectLst/>
                          <a:latin typeface="+mj-lt"/>
                          <a:ea typeface="MS Mincho" panose="02020609040205080304"/>
                          <a:cs typeface="Times New Roman" panose="02020603050405020304" pitchFamily="18" charset="0"/>
                        </a:rPr>
                        <a:t>A point where two streams or rivers meet.</a:t>
                      </a:r>
                    </a:p>
                  </a:txBody>
                  <a:tcPr marL="68580" marR="68580" marT="0" marB="0">
                    <a:noFill/>
                  </a:tcPr>
                </a:tc>
                <a:extLst>
                  <a:ext uri="{0D108BD9-81ED-4DB2-BD59-A6C34878D82A}">
                    <a16:rowId xmlns:a16="http://schemas.microsoft.com/office/drawing/2014/main" val="1710505709"/>
                  </a:ext>
                </a:extLst>
              </a:tr>
              <a:tr h="134377">
                <a:tc>
                  <a:txBody>
                    <a:bodyPr/>
                    <a:lstStyle/>
                    <a:p>
                      <a:pPr algn="just">
                        <a:spcAft>
                          <a:spcPts val="0"/>
                        </a:spcAft>
                      </a:pPr>
                      <a:r>
                        <a:rPr lang="en-GB" sz="850">
                          <a:effectLst/>
                          <a:latin typeface="+mj-lt"/>
                          <a:ea typeface="MS Mincho" panose="02020609040205080304"/>
                          <a:cs typeface="Times New Roman" panose="02020603050405020304" pitchFamily="18" charset="0"/>
                        </a:rPr>
                        <a:t>Mouth</a:t>
                      </a:r>
                    </a:p>
                  </a:txBody>
                  <a:tcPr marL="68580" marR="68580" marT="0" marB="0">
                    <a:noFill/>
                  </a:tcPr>
                </a:tc>
                <a:tc>
                  <a:txBody>
                    <a:bodyPr/>
                    <a:lstStyle/>
                    <a:p>
                      <a:pPr algn="just">
                        <a:spcAft>
                          <a:spcPts val="0"/>
                        </a:spcAft>
                      </a:pPr>
                      <a:r>
                        <a:rPr lang="en-GB" sz="850" dirty="0">
                          <a:effectLst/>
                          <a:latin typeface="+mj-lt"/>
                          <a:ea typeface="MS Mincho" panose="02020609040205080304"/>
                          <a:cs typeface="Times New Roman" panose="02020603050405020304" pitchFamily="18" charset="0"/>
                        </a:rPr>
                        <a:t>The point where the river meets the sea or ocean.</a:t>
                      </a:r>
                    </a:p>
                  </a:txBody>
                  <a:tcPr marL="68580" marR="68580" marT="0" marB="0">
                    <a:noFill/>
                  </a:tcPr>
                </a:tc>
                <a:extLst>
                  <a:ext uri="{0D108BD9-81ED-4DB2-BD59-A6C34878D82A}">
                    <a16:rowId xmlns:a16="http://schemas.microsoft.com/office/drawing/2014/main" val="4091040905"/>
                  </a:ext>
                </a:extLst>
              </a:tr>
              <a:tr h="229231">
                <a:tc>
                  <a:txBody>
                    <a:bodyPr/>
                    <a:lstStyle/>
                    <a:p>
                      <a:r>
                        <a:rPr lang="en-US" sz="850" b="0" baseline="0">
                          <a:solidFill>
                            <a:schemeClr val="tx1"/>
                          </a:solidFill>
                          <a:latin typeface="+mj-lt"/>
                        </a:rPr>
                        <a:t>Long Profile</a:t>
                      </a:r>
                      <a:endParaRPr lang="en-US" sz="850" b="0" baseline="0" dirty="0">
                        <a:solidFill>
                          <a:schemeClr val="tx1"/>
                        </a:solidFill>
                        <a:latin typeface="+mj-lt"/>
                      </a:endParaRPr>
                    </a:p>
                  </a:txBody>
                  <a:tcPr>
                    <a:noFill/>
                  </a:tcPr>
                </a:tc>
                <a:tc>
                  <a:txBody>
                    <a:bodyPr/>
                    <a:lstStyle/>
                    <a:p>
                      <a:r>
                        <a:rPr lang="en-US" sz="850" b="0" i="0" dirty="0">
                          <a:solidFill>
                            <a:schemeClr val="tx1"/>
                          </a:solidFill>
                          <a:latin typeface="+mj-lt"/>
                        </a:rPr>
                        <a:t>Shows</a:t>
                      </a:r>
                      <a:r>
                        <a:rPr lang="en-US" sz="850" b="0" i="0" baseline="0" dirty="0">
                          <a:solidFill>
                            <a:schemeClr val="tx1"/>
                          </a:solidFill>
                          <a:latin typeface="+mj-lt"/>
                        </a:rPr>
                        <a:t> the gradient of a river from its source to mouth. </a:t>
                      </a:r>
                      <a:endParaRPr lang="en-US" sz="850" b="0" i="0" dirty="0">
                        <a:solidFill>
                          <a:schemeClr val="tx1"/>
                        </a:solidFill>
                        <a:latin typeface="+mj-lt"/>
                      </a:endParaRPr>
                    </a:p>
                  </a:txBody>
                  <a:tcPr>
                    <a:noFill/>
                  </a:tcPr>
                </a:tc>
                <a:extLst>
                  <a:ext uri="{0D108BD9-81ED-4DB2-BD59-A6C34878D82A}">
                    <a16:rowId xmlns:a16="http://schemas.microsoft.com/office/drawing/2014/main" val="212244362"/>
                  </a:ext>
                </a:extLst>
              </a:tr>
              <a:tr h="363608">
                <a:tc>
                  <a:txBody>
                    <a:bodyPr/>
                    <a:lstStyle/>
                    <a:p>
                      <a:r>
                        <a:rPr lang="en-US" sz="850" b="0" baseline="0">
                          <a:solidFill>
                            <a:schemeClr val="tx1"/>
                          </a:solidFill>
                          <a:latin typeface="+mj-lt"/>
                        </a:rPr>
                        <a:t>Cross Profile</a:t>
                      </a:r>
                      <a:endParaRPr lang="en-US" sz="850" b="0" baseline="0" dirty="0">
                        <a:solidFill>
                          <a:schemeClr val="tx1"/>
                        </a:solidFill>
                        <a:latin typeface="+mj-lt"/>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850" b="0" dirty="0">
                          <a:latin typeface="+mj-lt"/>
                        </a:rPr>
                        <a:t>Shows the shape of the river channel and </a:t>
                      </a:r>
                      <a:r>
                        <a:rPr lang="en-GB" sz="850" b="0" baseline="0" dirty="0">
                          <a:latin typeface="+mj-lt"/>
                        </a:rPr>
                        <a:t>valley. It is an imaginary ‘slice’ across a river channel/valley at a specific point.</a:t>
                      </a:r>
                      <a:endParaRPr lang="en-GB" sz="850" b="0" dirty="0">
                        <a:latin typeface="+mj-lt"/>
                      </a:endParaRPr>
                    </a:p>
                  </a:txBody>
                  <a:tcPr>
                    <a:noFill/>
                  </a:tcPr>
                </a:tc>
                <a:extLst>
                  <a:ext uri="{0D108BD9-81ED-4DB2-BD59-A6C34878D82A}">
                    <a16:rowId xmlns:a16="http://schemas.microsoft.com/office/drawing/2014/main" val="1070928772"/>
                  </a:ext>
                </a:extLst>
              </a:tr>
              <a:tr h="229231">
                <a:tc>
                  <a:txBody>
                    <a:bodyPr/>
                    <a:lstStyle/>
                    <a:p>
                      <a:r>
                        <a:rPr lang="en-US" sz="850" b="0" baseline="0">
                          <a:solidFill>
                            <a:schemeClr val="tx1"/>
                          </a:solidFill>
                          <a:latin typeface="+mj-lt"/>
                        </a:rPr>
                        <a:t>Erosion</a:t>
                      </a:r>
                      <a:endParaRPr lang="en-US" sz="850" b="0" baseline="0" dirty="0">
                        <a:solidFill>
                          <a:schemeClr val="tx1"/>
                        </a:solidFill>
                        <a:latin typeface="+mj-lt"/>
                      </a:endParaRPr>
                    </a:p>
                  </a:txBody>
                  <a:tcPr>
                    <a:noFill/>
                  </a:tcPr>
                </a:tc>
                <a:tc>
                  <a:txBody>
                    <a:bodyPr/>
                    <a:lstStyle/>
                    <a:p>
                      <a:r>
                        <a:rPr lang="en-US" sz="850" i="0" dirty="0">
                          <a:solidFill>
                            <a:schemeClr val="tx1"/>
                          </a:solidFill>
                          <a:latin typeface="+mj-lt"/>
                        </a:rPr>
                        <a:t>The removal</a:t>
                      </a:r>
                      <a:r>
                        <a:rPr lang="en-US" sz="850" i="0" baseline="0" dirty="0">
                          <a:solidFill>
                            <a:schemeClr val="tx1"/>
                          </a:solidFill>
                          <a:latin typeface="+mj-lt"/>
                        </a:rPr>
                        <a:t> of rock by the river</a:t>
                      </a:r>
                      <a:endParaRPr lang="en-US" sz="850" i="0" dirty="0">
                        <a:solidFill>
                          <a:schemeClr val="tx1"/>
                        </a:solidFill>
                        <a:latin typeface="+mj-lt"/>
                      </a:endParaRPr>
                    </a:p>
                  </a:txBody>
                  <a:tcPr>
                    <a:noFill/>
                  </a:tcPr>
                </a:tc>
                <a:extLst>
                  <a:ext uri="{0D108BD9-81ED-4DB2-BD59-A6C34878D82A}">
                    <a16:rowId xmlns:a16="http://schemas.microsoft.com/office/drawing/2014/main" val="1004528958"/>
                  </a:ext>
                </a:extLst>
              </a:tr>
              <a:tr h="363608">
                <a:tc>
                  <a:txBody>
                    <a:bodyPr/>
                    <a:lstStyle/>
                    <a:p>
                      <a:r>
                        <a:rPr lang="en-US" sz="850" b="0" baseline="0">
                          <a:solidFill>
                            <a:schemeClr val="tx1"/>
                          </a:solidFill>
                          <a:latin typeface="+mj-lt"/>
                        </a:rPr>
                        <a:t>Weathering</a:t>
                      </a:r>
                      <a:endParaRPr lang="en-US" sz="850" b="0" baseline="0" dirty="0">
                        <a:solidFill>
                          <a:schemeClr val="tx1"/>
                        </a:solidFill>
                        <a:latin typeface="+mj-lt"/>
                      </a:endParaRPr>
                    </a:p>
                  </a:txBody>
                  <a:tcPr>
                    <a:noFill/>
                  </a:tcPr>
                </a:tc>
                <a:tc>
                  <a:txBody>
                    <a:bodyPr/>
                    <a:lstStyle/>
                    <a:p>
                      <a:r>
                        <a:rPr lang="en-US" sz="850" i="0" dirty="0">
                          <a:solidFill>
                            <a:schemeClr val="tx1"/>
                          </a:solidFill>
                          <a:latin typeface="+mj-lt"/>
                        </a:rPr>
                        <a:t>The breakdown of rocks caused</a:t>
                      </a:r>
                      <a:r>
                        <a:rPr lang="en-US" sz="850" i="0" baseline="0" dirty="0">
                          <a:solidFill>
                            <a:schemeClr val="tx1"/>
                          </a:solidFill>
                          <a:latin typeface="+mj-lt"/>
                        </a:rPr>
                        <a:t> by the day-to-day changes in the atmosphere</a:t>
                      </a:r>
                      <a:endParaRPr lang="en-US" sz="850" i="0" dirty="0">
                        <a:solidFill>
                          <a:schemeClr val="tx1"/>
                        </a:solidFill>
                        <a:latin typeface="+mj-lt"/>
                      </a:endParaRPr>
                    </a:p>
                  </a:txBody>
                  <a:tcPr>
                    <a:noFill/>
                  </a:tcPr>
                </a:tc>
                <a:extLst>
                  <a:ext uri="{0D108BD9-81ED-4DB2-BD59-A6C34878D82A}">
                    <a16:rowId xmlns:a16="http://schemas.microsoft.com/office/drawing/2014/main" val="1159146019"/>
                  </a:ext>
                </a:extLst>
              </a:tr>
              <a:tr h="229231">
                <a:tc>
                  <a:txBody>
                    <a:bodyPr/>
                    <a:lstStyle/>
                    <a:p>
                      <a:r>
                        <a:rPr lang="en-US" sz="850" b="0" baseline="0">
                          <a:solidFill>
                            <a:schemeClr val="tx1"/>
                          </a:solidFill>
                          <a:latin typeface="+mj-lt"/>
                        </a:rPr>
                        <a:t>Transportation</a:t>
                      </a:r>
                      <a:endParaRPr lang="en-US" sz="850" b="0" baseline="0" dirty="0">
                        <a:solidFill>
                          <a:schemeClr val="tx1"/>
                        </a:solidFill>
                        <a:latin typeface="+mj-lt"/>
                      </a:endParaRPr>
                    </a:p>
                  </a:txBody>
                  <a:tcPr>
                    <a:noFill/>
                  </a:tcPr>
                </a:tc>
                <a:tc>
                  <a:txBody>
                    <a:bodyPr/>
                    <a:lstStyle/>
                    <a:p>
                      <a:r>
                        <a:rPr lang="en-US" sz="850" i="0" dirty="0">
                          <a:solidFill>
                            <a:schemeClr val="tx1"/>
                          </a:solidFill>
                          <a:latin typeface="+mj-lt"/>
                        </a:rPr>
                        <a:t>The movement of sediment</a:t>
                      </a:r>
                      <a:r>
                        <a:rPr lang="en-US" sz="850" i="0" baseline="0" dirty="0">
                          <a:solidFill>
                            <a:schemeClr val="tx1"/>
                          </a:solidFill>
                          <a:latin typeface="+mj-lt"/>
                        </a:rPr>
                        <a:t> along the river</a:t>
                      </a:r>
                      <a:endParaRPr lang="en-US" sz="850" i="0" dirty="0">
                        <a:solidFill>
                          <a:schemeClr val="tx1"/>
                        </a:solidFill>
                        <a:latin typeface="+mj-lt"/>
                      </a:endParaRPr>
                    </a:p>
                  </a:txBody>
                  <a:tcPr>
                    <a:noFill/>
                  </a:tcPr>
                </a:tc>
                <a:extLst>
                  <a:ext uri="{0D108BD9-81ED-4DB2-BD59-A6C34878D82A}">
                    <a16:rowId xmlns:a16="http://schemas.microsoft.com/office/drawing/2014/main" val="3748878445"/>
                  </a:ext>
                </a:extLst>
              </a:tr>
              <a:tr h="229231">
                <a:tc>
                  <a:txBody>
                    <a:bodyPr/>
                    <a:lstStyle/>
                    <a:p>
                      <a:r>
                        <a:rPr lang="en-US" sz="850" b="0" baseline="0">
                          <a:solidFill>
                            <a:schemeClr val="tx1"/>
                          </a:solidFill>
                          <a:latin typeface="+mj-lt"/>
                        </a:rPr>
                        <a:t>Deposition</a:t>
                      </a:r>
                      <a:endParaRPr lang="en-US" sz="850" b="0" baseline="0" dirty="0">
                        <a:solidFill>
                          <a:schemeClr val="tx1"/>
                        </a:solidFill>
                        <a:latin typeface="+mj-lt"/>
                      </a:endParaRPr>
                    </a:p>
                  </a:txBody>
                  <a:tcPr>
                    <a:noFill/>
                  </a:tcPr>
                </a:tc>
                <a:tc>
                  <a:txBody>
                    <a:bodyPr/>
                    <a:lstStyle/>
                    <a:p>
                      <a:r>
                        <a:rPr lang="en-US" sz="850" i="0" dirty="0">
                          <a:solidFill>
                            <a:schemeClr val="tx1"/>
                          </a:solidFill>
                          <a:latin typeface="+mj-lt"/>
                        </a:rPr>
                        <a:t>The dropping</a:t>
                      </a:r>
                      <a:r>
                        <a:rPr lang="en-US" sz="850" i="0" baseline="0" dirty="0">
                          <a:solidFill>
                            <a:schemeClr val="tx1"/>
                          </a:solidFill>
                          <a:latin typeface="+mj-lt"/>
                        </a:rPr>
                        <a:t> of sediment</a:t>
                      </a:r>
                      <a:endParaRPr lang="en-US" sz="850" i="0" dirty="0">
                        <a:solidFill>
                          <a:schemeClr val="tx1"/>
                        </a:solidFill>
                        <a:latin typeface="+mj-lt"/>
                      </a:endParaRPr>
                    </a:p>
                  </a:txBody>
                  <a:tcPr>
                    <a:noFill/>
                  </a:tcPr>
                </a:tc>
                <a:extLst>
                  <a:ext uri="{0D108BD9-81ED-4DB2-BD59-A6C34878D82A}">
                    <a16:rowId xmlns:a16="http://schemas.microsoft.com/office/drawing/2014/main" val="99153559"/>
                  </a:ext>
                </a:extLst>
              </a:tr>
              <a:tr h="229231">
                <a:tc>
                  <a:txBody>
                    <a:bodyPr/>
                    <a:lstStyle/>
                    <a:p>
                      <a:r>
                        <a:rPr lang="en-US" sz="850" b="0" baseline="0">
                          <a:solidFill>
                            <a:schemeClr val="tx1"/>
                          </a:solidFill>
                          <a:latin typeface="+mj-lt"/>
                        </a:rPr>
                        <a:t>Embankments</a:t>
                      </a:r>
                      <a:endParaRPr lang="en-US" sz="850" b="0" baseline="0" dirty="0">
                        <a:solidFill>
                          <a:schemeClr val="tx1"/>
                        </a:solidFill>
                        <a:latin typeface="+mj-lt"/>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850" b="0" dirty="0">
                          <a:latin typeface="+mj-lt"/>
                        </a:rPr>
                        <a:t>Raised</a:t>
                      </a:r>
                      <a:r>
                        <a:rPr lang="en-GB" sz="850" b="0" baseline="0" dirty="0">
                          <a:latin typeface="+mj-lt"/>
                        </a:rPr>
                        <a:t> river banks on either side of a river</a:t>
                      </a:r>
                      <a:endParaRPr lang="en-GB" sz="850" b="0" dirty="0">
                        <a:latin typeface="+mj-lt"/>
                      </a:endParaRPr>
                    </a:p>
                  </a:txBody>
                  <a:tcPr>
                    <a:noFill/>
                  </a:tcPr>
                </a:tc>
                <a:extLst>
                  <a:ext uri="{0D108BD9-81ED-4DB2-BD59-A6C34878D82A}">
                    <a16:rowId xmlns:a16="http://schemas.microsoft.com/office/drawing/2014/main" val="2489454233"/>
                  </a:ext>
                </a:extLst>
              </a:tr>
              <a:tr h="363608">
                <a:tc>
                  <a:txBody>
                    <a:bodyPr/>
                    <a:lstStyle/>
                    <a:p>
                      <a:r>
                        <a:rPr lang="en-US" sz="850" b="0" baseline="0">
                          <a:solidFill>
                            <a:schemeClr val="tx1"/>
                          </a:solidFill>
                          <a:latin typeface="+mj-lt"/>
                        </a:rPr>
                        <a:t>Contour Line</a:t>
                      </a:r>
                      <a:endParaRPr lang="en-US" sz="850" b="0" baseline="0" dirty="0">
                        <a:solidFill>
                          <a:schemeClr val="tx1"/>
                        </a:solidFill>
                        <a:latin typeface="+mj-lt"/>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850" b="0" dirty="0">
                          <a:latin typeface="+mj-lt"/>
                        </a:rPr>
                        <a:t>Brown lines on</a:t>
                      </a:r>
                      <a:r>
                        <a:rPr lang="en-GB" sz="850" b="0" baseline="0" dirty="0">
                          <a:latin typeface="+mj-lt"/>
                        </a:rPr>
                        <a:t> an OS map that join up points of equal height. They allow us to determine slope gradient.</a:t>
                      </a:r>
                      <a:endParaRPr lang="en-GB" sz="850" b="0" dirty="0">
                        <a:latin typeface="+mj-lt"/>
                      </a:endParaRPr>
                    </a:p>
                  </a:txBody>
                  <a:tcPr>
                    <a:noFill/>
                  </a:tcPr>
                </a:tc>
                <a:extLst>
                  <a:ext uri="{0D108BD9-81ED-4DB2-BD59-A6C34878D82A}">
                    <a16:rowId xmlns:a16="http://schemas.microsoft.com/office/drawing/2014/main" val="1405915688"/>
                  </a:ext>
                </a:extLst>
              </a:tr>
              <a:tr h="363608">
                <a:tc>
                  <a:txBody>
                    <a:bodyPr/>
                    <a:lstStyle/>
                    <a:p>
                      <a:r>
                        <a:rPr lang="en-US" sz="850" b="0" baseline="0">
                          <a:solidFill>
                            <a:schemeClr val="tx1"/>
                          </a:solidFill>
                          <a:latin typeface="+mj-lt"/>
                        </a:rPr>
                        <a:t>Flood</a:t>
                      </a:r>
                      <a:endParaRPr lang="en-US" sz="850" b="0" baseline="0" dirty="0">
                        <a:solidFill>
                          <a:schemeClr val="tx1"/>
                        </a:solidFill>
                        <a:latin typeface="+mj-lt"/>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850" b="0" dirty="0">
                          <a:latin typeface="+mj-lt"/>
                        </a:rPr>
                        <a:t>A flood occurs when there is too much water in the river channel</a:t>
                      </a:r>
                      <a:r>
                        <a:rPr lang="en-GB" sz="850" b="0" baseline="0" dirty="0">
                          <a:latin typeface="+mj-lt"/>
                        </a:rPr>
                        <a:t>. As a result water spills out onto the floodplain.</a:t>
                      </a:r>
                      <a:endParaRPr lang="en-GB" sz="850" b="0" dirty="0">
                        <a:latin typeface="+mj-lt"/>
                      </a:endParaRPr>
                    </a:p>
                  </a:txBody>
                  <a:tcPr>
                    <a:noFill/>
                  </a:tcPr>
                </a:tc>
                <a:extLst>
                  <a:ext uri="{0D108BD9-81ED-4DB2-BD59-A6C34878D82A}">
                    <a16:rowId xmlns:a16="http://schemas.microsoft.com/office/drawing/2014/main" val="1794401124"/>
                  </a:ext>
                </a:extLst>
              </a:tr>
              <a:tr h="229231">
                <a:tc>
                  <a:txBody>
                    <a:bodyPr/>
                    <a:lstStyle/>
                    <a:p>
                      <a:r>
                        <a:rPr lang="en-US" sz="850" b="0" baseline="0">
                          <a:solidFill>
                            <a:schemeClr val="tx1"/>
                          </a:solidFill>
                          <a:latin typeface="+mj-lt"/>
                        </a:rPr>
                        <a:t>Flash Flood</a:t>
                      </a:r>
                      <a:endParaRPr lang="en-US" sz="850" b="0" baseline="0" dirty="0">
                        <a:solidFill>
                          <a:schemeClr val="tx1"/>
                        </a:solidFill>
                        <a:latin typeface="+mj-lt"/>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850" b="0" dirty="0">
                          <a:latin typeface="+mj-lt"/>
                        </a:rPr>
                        <a:t>Rapidly</a:t>
                      </a:r>
                      <a:r>
                        <a:rPr lang="en-GB" sz="850" b="0" baseline="0" dirty="0">
                          <a:latin typeface="+mj-lt"/>
                        </a:rPr>
                        <a:t> rising river levels leading to greater</a:t>
                      </a:r>
                      <a:endParaRPr lang="en-GB" sz="850" b="0" dirty="0">
                        <a:latin typeface="+mj-lt"/>
                      </a:endParaRPr>
                    </a:p>
                  </a:txBody>
                  <a:tcPr>
                    <a:noFill/>
                  </a:tcPr>
                </a:tc>
                <a:extLst>
                  <a:ext uri="{0D108BD9-81ED-4DB2-BD59-A6C34878D82A}">
                    <a16:rowId xmlns:a16="http://schemas.microsoft.com/office/drawing/2014/main" val="2503236634"/>
                  </a:ext>
                </a:extLst>
              </a:tr>
              <a:tr h="363608">
                <a:tc>
                  <a:txBody>
                    <a:bodyPr/>
                    <a:lstStyle/>
                    <a:p>
                      <a:r>
                        <a:rPr lang="en-US" sz="850" b="0" baseline="0">
                          <a:solidFill>
                            <a:schemeClr val="tx1"/>
                          </a:solidFill>
                          <a:latin typeface="+mj-lt"/>
                        </a:rPr>
                        <a:t>Storm Hydrograph</a:t>
                      </a:r>
                      <a:endParaRPr lang="en-US" sz="850" b="0" baseline="0" dirty="0">
                        <a:solidFill>
                          <a:schemeClr val="tx1"/>
                        </a:solidFill>
                        <a:latin typeface="+mj-lt"/>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850" b="0" dirty="0">
                          <a:latin typeface="+mj-lt"/>
                        </a:rPr>
                        <a:t>Shows how a river</a:t>
                      </a:r>
                      <a:r>
                        <a:rPr lang="en-GB" sz="850" b="0" baseline="0" dirty="0">
                          <a:latin typeface="+mj-lt"/>
                        </a:rPr>
                        <a:t> changes after a storm and is used to predict floods</a:t>
                      </a:r>
                      <a:endParaRPr lang="en-GB" sz="850" b="0" dirty="0">
                        <a:latin typeface="+mj-lt"/>
                      </a:endParaRPr>
                    </a:p>
                  </a:txBody>
                  <a:tcPr>
                    <a:noFill/>
                  </a:tcPr>
                </a:tc>
                <a:extLst>
                  <a:ext uri="{0D108BD9-81ED-4DB2-BD59-A6C34878D82A}">
                    <a16:rowId xmlns:a16="http://schemas.microsoft.com/office/drawing/2014/main" val="1862446435"/>
                  </a:ext>
                </a:extLst>
              </a:tr>
              <a:tr h="363608">
                <a:tc>
                  <a:txBody>
                    <a:bodyPr/>
                    <a:lstStyle/>
                    <a:p>
                      <a:r>
                        <a:rPr lang="en-US" sz="850" b="0" baseline="0">
                          <a:solidFill>
                            <a:schemeClr val="tx1"/>
                          </a:solidFill>
                          <a:latin typeface="+mj-lt"/>
                        </a:rPr>
                        <a:t>Lag time</a:t>
                      </a:r>
                      <a:endParaRPr lang="en-US" sz="850" b="0" baseline="0" dirty="0">
                        <a:solidFill>
                          <a:schemeClr val="tx1"/>
                        </a:solidFill>
                        <a:latin typeface="+mj-lt"/>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850" b="0" dirty="0">
                          <a:latin typeface="+mj-lt"/>
                        </a:rPr>
                        <a:t>The time (in hours) between the peak</a:t>
                      </a:r>
                      <a:r>
                        <a:rPr lang="en-GB" sz="850" b="0" baseline="0" dirty="0">
                          <a:latin typeface="+mj-lt"/>
                        </a:rPr>
                        <a:t> rainfall and peak discharge</a:t>
                      </a:r>
                      <a:endParaRPr lang="en-GB" sz="850" b="0" dirty="0">
                        <a:latin typeface="+mj-lt"/>
                      </a:endParaRPr>
                    </a:p>
                  </a:txBody>
                  <a:tcPr>
                    <a:noFill/>
                  </a:tcPr>
                </a:tc>
                <a:extLst>
                  <a:ext uri="{0D108BD9-81ED-4DB2-BD59-A6C34878D82A}">
                    <a16:rowId xmlns:a16="http://schemas.microsoft.com/office/drawing/2014/main" val="2018485513"/>
                  </a:ext>
                </a:extLst>
              </a:tr>
              <a:tr h="229231">
                <a:tc>
                  <a:txBody>
                    <a:bodyPr/>
                    <a:lstStyle/>
                    <a:p>
                      <a:r>
                        <a:rPr lang="en-US" sz="850" b="0" baseline="0" dirty="0">
                          <a:solidFill>
                            <a:schemeClr val="tx1"/>
                          </a:solidFill>
                          <a:latin typeface="+mj-lt"/>
                        </a:rPr>
                        <a:t>Discharge</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850" b="0" dirty="0">
                          <a:latin typeface="+mj-lt"/>
                        </a:rPr>
                        <a:t>The volume of water in a river channel (measured</a:t>
                      </a:r>
                      <a:r>
                        <a:rPr lang="en-GB" sz="850" b="0" baseline="0" dirty="0">
                          <a:latin typeface="+mj-lt"/>
                        </a:rPr>
                        <a:t> in </a:t>
                      </a:r>
                      <a:r>
                        <a:rPr lang="en-GB" sz="850" b="0" baseline="0" dirty="0" err="1">
                          <a:latin typeface="+mj-lt"/>
                        </a:rPr>
                        <a:t>cumecs</a:t>
                      </a:r>
                      <a:r>
                        <a:rPr lang="en-GB" sz="850" b="0" baseline="0" dirty="0">
                          <a:latin typeface="+mj-lt"/>
                        </a:rPr>
                        <a:t>)</a:t>
                      </a:r>
                      <a:endParaRPr lang="en-GB" sz="850" b="0" dirty="0">
                        <a:latin typeface="+mj-lt"/>
                      </a:endParaRPr>
                    </a:p>
                  </a:txBody>
                  <a:tcPr>
                    <a:noFill/>
                  </a:tcPr>
                </a:tc>
                <a:extLst>
                  <a:ext uri="{0D108BD9-81ED-4DB2-BD59-A6C34878D82A}">
                    <a16:rowId xmlns:a16="http://schemas.microsoft.com/office/drawing/2014/main" val="1287769823"/>
                  </a:ext>
                </a:extLst>
              </a:tr>
            </a:tbl>
          </a:graphicData>
        </a:graphic>
      </p:graphicFrame>
      <p:sp>
        <p:nvSpPr>
          <p:cNvPr id="22" name="Rectangle 21"/>
          <p:cNvSpPr/>
          <p:nvPr/>
        </p:nvSpPr>
        <p:spPr>
          <a:xfrm>
            <a:off x="3865577" y="1746031"/>
            <a:ext cx="5271236" cy="1446550"/>
          </a:xfrm>
          <a:prstGeom prst="rect">
            <a:avLst/>
          </a:prstGeom>
          <a:ln>
            <a:solidFill>
              <a:schemeClr val="tx1"/>
            </a:solidFill>
          </a:ln>
        </p:spPr>
        <p:txBody>
          <a:bodyPr wrap="square">
            <a:spAutoFit/>
          </a:bodyPr>
          <a:lstStyle/>
          <a:p>
            <a:r>
              <a:rPr lang="en-GB" sz="850" dirty="0">
                <a:solidFill>
                  <a:prstClr val="black"/>
                </a:solidFill>
                <a:latin typeface="+mj-lt"/>
              </a:rPr>
              <a:t>The </a:t>
            </a:r>
            <a:r>
              <a:rPr lang="en-GB" sz="850" b="1" i="1" dirty="0">
                <a:solidFill>
                  <a:prstClr val="black"/>
                </a:solidFill>
                <a:latin typeface="+mj-lt"/>
              </a:rPr>
              <a:t>long profile </a:t>
            </a:r>
            <a:r>
              <a:rPr lang="en-GB" sz="850" dirty="0">
                <a:solidFill>
                  <a:prstClr val="black"/>
                </a:solidFill>
                <a:latin typeface="+mj-lt"/>
              </a:rPr>
              <a:t>shows the gradient  of a river from its source to its mouth.</a:t>
            </a:r>
          </a:p>
          <a:p>
            <a:r>
              <a:rPr lang="en-GB" sz="850" dirty="0">
                <a:solidFill>
                  <a:prstClr val="black"/>
                </a:solidFill>
                <a:latin typeface="+mj-lt"/>
              </a:rPr>
              <a:t>The </a:t>
            </a:r>
            <a:r>
              <a:rPr lang="en-GB" sz="850" b="1" i="1" dirty="0">
                <a:solidFill>
                  <a:prstClr val="black"/>
                </a:solidFill>
                <a:latin typeface="+mj-lt"/>
              </a:rPr>
              <a:t>cross profile </a:t>
            </a:r>
            <a:r>
              <a:rPr lang="en-GB" sz="850" dirty="0">
                <a:solidFill>
                  <a:prstClr val="black"/>
                </a:solidFill>
                <a:latin typeface="+mj-lt"/>
              </a:rPr>
              <a:t>shows the shape of the river channel and valley. It is an imaginary slice across a river at a specific point. </a:t>
            </a:r>
          </a:p>
          <a:p>
            <a:endParaRPr lang="en-GB" sz="300" dirty="0">
              <a:solidFill>
                <a:prstClr val="black"/>
              </a:solidFill>
              <a:latin typeface="+mj-lt"/>
            </a:endParaRPr>
          </a:p>
          <a:p>
            <a:r>
              <a:rPr lang="en-GB" sz="850" dirty="0">
                <a:solidFill>
                  <a:prstClr val="black"/>
                </a:solidFill>
                <a:latin typeface="+mj-lt"/>
              </a:rPr>
              <a:t>Rivers are split into three courses: </a:t>
            </a:r>
          </a:p>
          <a:p>
            <a:pPr marL="171450" indent="-171450">
              <a:buFont typeface="Arial" panose="020B0604020202020204" pitchFamily="34" charset="0"/>
              <a:buChar char="•"/>
            </a:pPr>
            <a:r>
              <a:rPr lang="en-GB" sz="850" b="1" i="1" dirty="0">
                <a:solidFill>
                  <a:prstClr val="black"/>
                </a:solidFill>
                <a:latin typeface="+mj-lt"/>
              </a:rPr>
              <a:t>Upper course</a:t>
            </a:r>
            <a:r>
              <a:rPr lang="en-GB" sz="850" dirty="0">
                <a:solidFill>
                  <a:prstClr val="black"/>
                </a:solidFill>
                <a:latin typeface="+mj-lt"/>
              </a:rPr>
              <a:t>: steep gradient; vertical erosion = steep V shaped valleys, waterfalls and gorges; narrow and steep river channel, turbulent water with rapids, </a:t>
            </a:r>
          </a:p>
          <a:p>
            <a:pPr marL="171450" indent="-171450">
              <a:buFont typeface="Arial" panose="020B0604020202020204" pitchFamily="34" charset="0"/>
              <a:buChar char="•"/>
            </a:pPr>
            <a:r>
              <a:rPr lang="en-GB" sz="850" b="1" i="1" dirty="0">
                <a:solidFill>
                  <a:prstClr val="black"/>
                </a:solidFill>
                <a:latin typeface="+mj-lt"/>
              </a:rPr>
              <a:t>Middle course</a:t>
            </a:r>
            <a:r>
              <a:rPr lang="en-GB" sz="850" dirty="0">
                <a:solidFill>
                  <a:prstClr val="black"/>
                </a:solidFill>
                <a:latin typeface="+mj-lt"/>
              </a:rPr>
              <a:t>: gentle gradient, lateral erosion = wider and deeper river valley and channel, less turbulent flow, faster flow, tributaries join = more water added to river. Landforms = meanders</a:t>
            </a:r>
          </a:p>
          <a:p>
            <a:pPr marL="171450" indent="-171450">
              <a:buFont typeface="Arial" panose="020B0604020202020204" pitchFamily="34" charset="0"/>
              <a:buChar char="•"/>
            </a:pPr>
            <a:r>
              <a:rPr lang="en-GB" sz="850" b="1" i="1" dirty="0">
                <a:solidFill>
                  <a:prstClr val="black"/>
                </a:solidFill>
                <a:latin typeface="+mj-lt"/>
              </a:rPr>
              <a:t>Lower course</a:t>
            </a:r>
            <a:r>
              <a:rPr lang="en-GB" sz="850" dirty="0">
                <a:solidFill>
                  <a:prstClr val="black"/>
                </a:solidFill>
                <a:latin typeface="+mj-lt"/>
              </a:rPr>
              <a:t>: very gentle gradient, lateral erosion = very wide open valley floor, widest and deepest river channel, lots of deposition caused by flooding. Landforms = estuaries, floodplain, levees, meanders, ox bow lakes </a:t>
            </a:r>
          </a:p>
        </p:txBody>
      </p:sp>
      <p:pic>
        <p:nvPicPr>
          <p:cNvPr id="2" name="Picture 1"/>
          <p:cNvPicPr>
            <a:picLocks noChangeAspect="1"/>
          </p:cNvPicPr>
          <p:nvPr/>
        </p:nvPicPr>
        <p:blipFill>
          <a:blip r:embed="rId3"/>
          <a:stretch>
            <a:fillRect/>
          </a:stretch>
        </p:blipFill>
        <p:spPr>
          <a:xfrm>
            <a:off x="6617538" y="298686"/>
            <a:ext cx="2526462" cy="1435009"/>
          </a:xfrm>
          <a:prstGeom prst="rect">
            <a:avLst/>
          </a:prstGeom>
        </p:spPr>
      </p:pic>
      <p:pic>
        <p:nvPicPr>
          <p:cNvPr id="6" name="Picture 5"/>
          <p:cNvPicPr>
            <a:picLocks noChangeAspect="1"/>
          </p:cNvPicPr>
          <p:nvPr/>
        </p:nvPicPr>
        <p:blipFill>
          <a:blip r:embed="rId4"/>
          <a:stretch>
            <a:fillRect/>
          </a:stretch>
        </p:blipFill>
        <p:spPr>
          <a:xfrm>
            <a:off x="3895810" y="298686"/>
            <a:ext cx="2721728" cy="1435009"/>
          </a:xfrm>
          <a:prstGeom prst="rect">
            <a:avLst/>
          </a:prstGeom>
        </p:spPr>
      </p:pic>
      <p:sp>
        <p:nvSpPr>
          <p:cNvPr id="17" name="Rectangle 16"/>
          <p:cNvSpPr/>
          <p:nvPr/>
        </p:nvSpPr>
        <p:spPr>
          <a:xfrm>
            <a:off x="3865577" y="3190390"/>
            <a:ext cx="5271236" cy="3667610"/>
          </a:xfrm>
          <a:prstGeom prst="rect">
            <a:avLst/>
          </a:prstGeom>
          <a:ln>
            <a:solidFill>
              <a:schemeClr val="tx1"/>
            </a:solidFill>
          </a:ln>
        </p:spPr>
        <p:txBody>
          <a:bodyPr wrap="square">
            <a:noAutofit/>
          </a:bodyPr>
          <a:lstStyle/>
          <a:p>
            <a:r>
              <a:rPr lang="en-GB" sz="850" b="1" kern="0" dirty="0">
                <a:solidFill>
                  <a:srgbClr val="0000FF"/>
                </a:solidFill>
                <a:latin typeface="+mj-lt"/>
              </a:rPr>
              <a:t>Erosion is the wearing away or removal of rocks. </a:t>
            </a:r>
            <a:r>
              <a:rPr lang="en-GB" sz="850" kern="0" dirty="0">
                <a:latin typeface="+mj-lt"/>
              </a:rPr>
              <a:t>Erosion attacks the base of the cliff.</a:t>
            </a:r>
          </a:p>
          <a:p>
            <a:endParaRPr lang="en-GB" sz="300" b="1" kern="0" dirty="0">
              <a:solidFill>
                <a:srgbClr val="0000FF"/>
              </a:solidFill>
              <a:latin typeface="+mj-lt"/>
            </a:endParaRPr>
          </a:p>
          <a:p>
            <a:pPr marL="171450" indent="-171450">
              <a:buFont typeface="Wingdings" panose="05000000000000000000" pitchFamily="2" charset="2"/>
              <a:buChar char="Ø"/>
            </a:pPr>
            <a:r>
              <a:rPr lang="en-GB" sz="850" b="1" kern="0" dirty="0">
                <a:latin typeface="+mj-lt"/>
              </a:rPr>
              <a:t>Hydraulic Action: </a:t>
            </a:r>
            <a:r>
              <a:rPr lang="en-GB" sz="850" dirty="0">
                <a:latin typeface="+mj-lt"/>
              </a:rPr>
              <a:t>The force of the waves hitting the river bed and banks removes material. It is most effective when there is lots of very fast moving water.</a:t>
            </a:r>
          </a:p>
          <a:p>
            <a:pPr marL="171450" indent="-171450">
              <a:buFont typeface="Wingdings" panose="05000000000000000000" pitchFamily="2" charset="2"/>
              <a:buChar char="Ø"/>
            </a:pPr>
            <a:r>
              <a:rPr lang="en-GB" sz="850" b="1" kern="0" dirty="0">
                <a:latin typeface="+mj-lt"/>
              </a:rPr>
              <a:t>Abrasion</a:t>
            </a:r>
            <a:r>
              <a:rPr lang="en-GB" sz="850" dirty="0">
                <a:latin typeface="+mj-lt"/>
              </a:rPr>
              <a:t>: Sediment carried by the river repeatedly hits the river bed and banks. It acts like sandpaper removing material.</a:t>
            </a:r>
            <a:endParaRPr lang="en-US" sz="850" i="1" dirty="0">
              <a:latin typeface="+mj-lt"/>
            </a:endParaRPr>
          </a:p>
          <a:p>
            <a:pPr marL="171450" indent="-171450">
              <a:buFont typeface="Wingdings" panose="05000000000000000000" pitchFamily="2" charset="2"/>
              <a:buChar char="Ø"/>
            </a:pPr>
            <a:r>
              <a:rPr lang="en-GB" sz="850" b="1" kern="0" dirty="0">
                <a:latin typeface="+mj-lt"/>
              </a:rPr>
              <a:t>Corrosion: </a:t>
            </a:r>
            <a:r>
              <a:rPr lang="en-GB" sz="850" dirty="0">
                <a:latin typeface="+mj-lt"/>
              </a:rPr>
              <a:t>Chemicals in the water dissolve rocks (e.g. limestone)</a:t>
            </a:r>
            <a:endParaRPr lang="en-US" sz="850" dirty="0">
              <a:latin typeface="+mj-lt"/>
            </a:endParaRPr>
          </a:p>
          <a:p>
            <a:pPr marL="171450" indent="-171450">
              <a:buFont typeface="Wingdings" panose="05000000000000000000" pitchFamily="2" charset="2"/>
              <a:buChar char="Ø"/>
            </a:pPr>
            <a:r>
              <a:rPr lang="en-GB" sz="850" b="1" kern="0" dirty="0">
                <a:latin typeface="+mj-lt"/>
              </a:rPr>
              <a:t>Attrition: </a:t>
            </a:r>
            <a:r>
              <a:rPr lang="en-GB" sz="850" dirty="0">
                <a:latin typeface="+mj-lt"/>
              </a:rPr>
              <a:t>Stones carried by the river hit into each other, gradually making the rocks smaller and smoother.</a:t>
            </a:r>
            <a:endParaRPr lang="en-US" sz="850" dirty="0">
              <a:latin typeface="+mj-lt"/>
            </a:endParaRPr>
          </a:p>
          <a:p>
            <a:endParaRPr lang="en-GB" sz="300" b="1" kern="0" dirty="0">
              <a:solidFill>
                <a:srgbClr val="0000FF"/>
              </a:solidFill>
              <a:latin typeface="+mj-lt"/>
            </a:endParaRPr>
          </a:p>
          <a:p>
            <a:r>
              <a:rPr lang="en-GB" sz="850" b="1" kern="0" dirty="0">
                <a:solidFill>
                  <a:srgbClr val="0000FF"/>
                </a:solidFill>
                <a:latin typeface="+mj-lt"/>
              </a:rPr>
              <a:t>Weathering is the breakdown of rocks caused by the day-to-day changes in the atmosphere. </a:t>
            </a:r>
            <a:endParaRPr lang="en-GB" sz="300" b="1" kern="0" dirty="0">
              <a:solidFill>
                <a:srgbClr val="0000FF"/>
              </a:solidFill>
              <a:latin typeface="+mj-lt"/>
            </a:endParaRPr>
          </a:p>
          <a:p>
            <a:pPr marL="171450" indent="-171450">
              <a:buFont typeface="Wingdings" panose="05000000000000000000" pitchFamily="2" charset="2"/>
              <a:buChar char="Ø"/>
            </a:pPr>
            <a:r>
              <a:rPr lang="en-GB" sz="850" b="1" kern="0" dirty="0">
                <a:latin typeface="+mj-lt"/>
              </a:rPr>
              <a:t>Freeze-thaw: </a:t>
            </a:r>
            <a:r>
              <a:rPr lang="en-GB" sz="850" dirty="0">
                <a:latin typeface="+mj-lt"/>
              </a:rPr>
              <a:t>Water collects in cracks. At night this water freezes and expands. The cracks get larger. In the day the temperature </a:t>
            </a:r>
            <a:r>
              <a:rPr lang="en-GB" sz="850" dirty="0">
                <a:solidFill>
                  <a:prstClr val="black"/>
                </a:solidFill>
                <a:latin typeface="+mj-lt"/>
              </a:rPr>
              <a:t>rises and the ice melts (thaws). The repeated freezing and thawing weakens the rock = breaks apart.</a:t>
            </a:r>
          </a:p>
          <a:p>
            <a:endParaRPr lang="en-GB" sz="300" dirty="0">
              <a:solidFill>
                <a:prstClr val="black"/>
              </a:solidFill>
              <a:latin typeface="+mj-lt"/>
            </a:endParaRPr>
          </a:p>
          <a:p>
            <a:r>
              <a:rPr lang="en-GB" sz="850" b="1" kern="0" dirty="0">
                <a:solidFill>
                  <a:srgbClr val="0000FF"/>
                </a:solidFill>
                <a:latin typeface="+mj-lt"/>
              </a:rPr>
              <a:t>Transportation: eroded material is carried by the river downstream.</a:t>
            </a:r>
          </a:p>
          <a:p>
            <a:endParaRPr lang="en-GB" sz="850" b="1" kern="0" dirty="0">
              <a:solidFill>
                <a:srgbClr val="0000FF"/>
              </a:solidFill>
              <a:latin typeface="+mj-lt"/>
            </a:endParaRPr>
          </a:p>
          <a:p>
            <a:endParaRPr lang="en-GB" sz="850" b="1" kern="0" dirty="0">
              <a:solidFill>
                <a:srgbClr val="0000FF"/>
              </a:solidFill>
              <a:latin typeface="+mj-lt"/>
            </a:endParaRPr>
          </a:p>
          <a:p>
            <a:endParaRPr lang="en-GB" sz="850" b="1" kern="0" dirty="0">
              <a:solidFill>
                <a:srgbClr val="0000FF"/>
              </a:solidFill>
              <a:latin typeface="+mj-lt"/>
            </a:endParaRPr>
          </a:p>
          <a:p>
            <a:endParaRPr lang="en-GB" sz="850" b="1" kern="0" dirty="0">
              <a:solidFill>
                <a:srgbClr val="0000FF"/>
              </a:solidFill>
              <a:latin typeface="+mj-lt"/>
            </a:endParaRPr>
          </a:p>
          <a:p>
            <a:endParaRPr lang="en-GB" sz="850" b="1" kern="0" dirty="0">
              <a:solidFill>
                <a:srgbClr val="0000FF"/>
              </a:solidFill>
              <a:latin typeface="+mj-lt"/>
            </a:endParaRPr>
          </a:p>
          <a:p>
            <a:endParaRPr lang="en-GB" sz="850" b="1" kern="0" dirty="0">
              <a:solidFill>
                <a:srgbClr val="0000FF"/>
              </a:solidFill>
              <a:latin typeface="+mj-lt"/>
            </a:endParaRPr>
          </a:p>
          <a:p>
            <a:endParaRPr lang="en-GB" sz="850" b="1" kern="0" dirty="0">
              <a:solidFill>
                <a:srgbClr val="0000FF"/>
              </a:solidFill>
              <a:latin typeface="+mj-lt"/>
            </a:endParaRPr>
          </a:p>
          <a:p>
            <a:endParaRPr lang="en-GB" sz="850" b="1" kern="0" dirty="0">
              <a:solidFill>
                <a:srgbClr val="0000FF"/>
              </a:solidFill>
              <a:latin typeface="+mj-lt"/>
            </a:endParaRPr>
          </a:p>
          <a:p>
            <a:endParaRPr lang="en-GB" sz="850" b="1" kern="0" dirty="0">
              <a:solidFill>
                <a:srgbClr val="0000FF"/>
              </a:solidFill>
              <a:latin typeface="+mj-lt"/>
            </a:endParaRPr>
          </a:p>
          <a:p>
            <a:endParaRPr lang="en-GB" sz="850" b="1" kern="0" dirty="0">
              <a:solidFill>
                <a:srgbClr val="0000FF"/>
              </a:solidFill>
              <a:latin typeface="+mj-lt"/>
            </a:endParaRPr>
          </a:p>
          <a:p>
            <a:r>
              <a:rPr lang="en-GB" sz="850" b="1" kern="0" dirty="0">
                <a:solidFill>
                  <a:srgbClr val="0000FF"/>
                </a:solidFill>
                <a:latin typeface="+mj-lt"/>
              </a:rPr>
              <a:t>Deposition takes place where a river does not have enough energy to carry sediment (its load). As a result it is dropped.</a:t>
            </a:r>
          </a:p>
          <a:p>
            <a:pPr marL="171450" indent="-171450">
              <a:buFont typeface="Arial" panose="020B0604020202020204" pitchFamily="34" charset="0"/>
              <a:buChar char="•"/>
            </a:pPr>
            <a:r>
              <a:rPr lang="en-GB" sz="850" kern="0" dirty="0">
                <a:latin typeface="+mj-lt"/>
              </a:rPr>
              <a:t>Larger rocks are deposited first in the upper course as they require more energy to transport them.</a:t>
            </a:r>
          </a:p>
          <a:p>
            <a:pPr marL="171450" indent="-171450">
              <a:buFont typeface="Arial" panose="020B0604020202020204" pitchFamily="34" charset="0"/>
              <a:buChar char="•"/>
            </a:pPr>
            <a:r>
              <a:rPr lang="en-GB" sz="850" kern="0" dirty="0">
                <a:latin typeface="+mj-lt"/>
              </a:rPr>
              <a:t>Finer sediment requires less energy to move it. As a result it is deposited further downstream in the middle and lower course.</a:t>
            </a:r>
            <a:endParaRPr lang="en-GB" sz="850" dirty="0">
              <a:latin typeface="+mj-lt"/>
            </a:endParaRPr>
          </a:p>
        </p:txBody>
      </p:sp>
      <p:pic>
        <p:nvPicPr>
          <p:cNvPr id="20" name="Picture 19"/>
          <p:cNvPicPr>
            <a:picLocks noChangeAspect="1"/>
          </p:cNvPicPr>
          <p:nvPr/>
        </p:nvPicPr>
        <p:blipFill>
          <a:blip r:embed="rId5"/>
          <a:stretch>
            <a:fillRect/>
          </a:stretch>
        </p:blipFill>
        <p:spPr>
          <a:xfrm>
            <a:off x="3895810" y="4941584"/>
            <a:ext cx="5248190" cy="1214462"/>
          </a:xfrm>
          <a:prstGeom prst="rect">
            <a:avLst/>
          </a:prstGeom>
        </p:spPr>
      </p:pic>
      <p:sp>
        <p:nvSpPr>
          <p:cNvPr id="7" name="Rectangle 6"/>
          <p:cNvSpPr/>
          <p:nvPr/>
        </p:nvSpPr>
        <p:spPr>
          <a:xfrm>
            <a:off x="4812959" y="4941584"/>
            <a:ext cx="1127886" cy="484748"/>
          </a:xfrm>
          <a:prstGeom prst="rect">
            <a:avLst/>
          </a:prstGeom>
        </p:spPr>
        <p:txBody>
          <a:bodyPr wrap="square">
            <a:spAutoFit/>
          </a:bodyPr>
          <a:lstStyle/>
          <a:p>
            <a:r>
              <a:rPr lang="en-GB" sz="850" b="1" dirty="0">
                <a:solidFill>
                  <a:prstClr val="black"/>
                </a:solidFill>
              </a:rPr>
              <a:t>Suspension:</a:t>
            </a:r>
            <a:r>
              <a:rPr lang="en-GB" sz="850" dirty="0">
                <a:solidFill>
                  <a:prstClr val="black"/>
                </a:solidFill>
              </a:rPr>
              <a:t> small particles are carried in the water.</a:t>
            </a:r>
            <a:endParaRPr lang="en-GB" sz="850" dirty="0"/>
          </a:p>
        </p:txBody>
      </p:sp>
      <p:sp>
        <p:nvSpPr>
          <p:cNvPr id="21" name="Rectangle 20"/>
          <p:cNvSpPr/>
          <p:nvPr/>
        </p:nvSpPr>
        <p:spPr>
          <a:xfrm>
            <a:off x="7089433" y="4941584"/>
            <a:ext cx="1206841" cy="353943"/>
          </a:xfrm>
          <a:prstGeom prst="rect">
            <a:avLst/>
          </a:prstGeom>
        </p:spPr>
        <p:txBody>
          <a:bodyPr wrap="square">
            <a:spAutoFit/>
          </a:bodyPr>
          <a:lstStyle/>
          <a:p>
            <a:r>
              <a:rPr lang="en-GB" sz="850" b="1" dirty="0">
                <a:solidFill>
                  <a:prstClr val="black"/>
                </a:solidFill>
              </a:rPr>
              <a:t>Solution:</a:t>
            </a:r>
            <a:r>
              <a:rPr lang="en-GB" sz="850" dirty="0">
                <a:solidFill>
                  <a:prstClr val="black"/>
                </a:solidFill>
              </a:rPr>
              <a:t> chemicals dissolved in the water</a:t>
            </a:r>
            <a:endParaRPr lang="en-GB" sz="850" dirty="0"/>
          </a:p>
        </p:txBody>
      </p:sp>
      <p:sp>
        <p:nvSpPr>
          <p:cNvPr id="25" name="Rectangle 24"/>
          <p:cNvSpPr/>
          <p:nvPr/>
        </p:nvSpPr>
        <p:spPr>
          <a:xfrm>
            <a:off x="5848387" y="5349759"/>
            <a:ext cx="1333505" cy="484748"/>
          </a:xfrm>
          <a:prstGeom prst="rect">
            <a:avLst/>
          </a:prstGeom>
          <a:solidFill>
            <a:schemeClr val="accent1">
              <a:lumMod val="20000"/>
              <a:lumOff val="80000"/>
            </a:schemeClr>
          </a:solidFill>
          <a:ln>
            <a:solidFill>
              <a:schemeClr val="accent1">
                <a:lumMod val="20000"/>
                <a:lumOff val="80000"/>
              </a:schemeClr>
            </a:solidFill>
          </a:ln>
        </p:spPr>
        <p:txBody>
          <a:bodyPr wrap="square">
            <a:spAutoFit/>
          </a:bodyPr>
          <a:lstStyle/>
          <a:p>
            <a:r>
              <a:rPr lang="en-GB" sz="850" b="1" dirty="0">
                <a:solidFill>
                  <a:prstClr val="black"/>
                </a:solidFill>
              </a:rPr>
              <a:t>Traction:</a:t>
            </a:r>
            <a:r>
              <a:rPr lang="en-GB" sz="850" dirty="0">
                <a:solidFill>
                  <a:prstClr val="black"/>
                </a:solidFill>
              </a:rPr>
              <a:t> rocks and large pebbles roll along the river bed.</a:t>
            </a:r>
            <a:endParaRPr lang="en-GB" sz="850" dirty="0"/>
          </a:p>
        </p:txBody>
      </p:sp>
      <p:sp>
        <p:nvSpPr>
          <p:cNvPr id="26" name="Rectangle 25"/>
          <p:cNvSpPr/>
          <p:nvPr/>
        </p:nvSpPr>
        <p:spPr>
          <a:xfrm>
            <a:off x="7314077" y="5469532"/>
            <a:ext cx="1436650" cy="353943"/>
          </a:xfrm>
          <a:prstGeom prst="rect">
            <a:avLst/>
          </a:prstGeom>
          <a:solidFill>
            <a:schemeClr val="accent1">
              <a:lumMod val="20000"/>
              <a:lumOff val="80000"/>
            </a:schemeClr>
          </a:solidFill>
          <a:ln>
            <a:solidFill>
              <a:schemeClr val="accent1">
                <a:lumMod val="20000"/>
                <a:lumOff val="80000"/>
              </a:schemeClr>
            </a:solidFill>
          </a:ln>
        </p:spPr>
        <p:txBody>
          <a:bodyPr wrap="square">
            <a:spAutoFit/>
          </a:bodyPr>
          <a:lstStyle/>
          <a:p>
            <a:r>
              <a:rPr lang="en-GB" sz="850" b="1" dirty="0">
                <a:solidFill>
                  <a:prstClr val="black"/>
                </a:solidFill>
              </a:rPr>
              <a:t>Saltation:</a:t>
            </a:r>
            <a:r>
              <a:rPr lang="en-GB" sz="850" dirty="0">
                <a:solidFill>
                  <a:prstClr val="black"/>
                </a:solidFill>
              </a:rPr>
              <a:t> Smaller pebbles bounce along the river bed.</a:t>
            </a:r>
            <a:endParaRPr lang="en-GB" sz="850" dirty="0"/>
          </a:p>
        </p:txBody>
      </p:sp>
      <p:sp>
        <p:nvSpPr>
          <p:cNvPr id="4" name="Slide Number Placeholder 3"/>
          <p:cNvSpPr>
            <a:spLocks noGrp="1"/>
          </p:cNvSpPr>
          <p:nvPr>
            <p:ph type="sldNum" sz="quarter" idx="12"/>
          </p:nvPr>
        </p:nvSpPr>
        <p:spPr/>
        <p:txBody>
          <a:bodyPr/>
          <a:lstStyle/>
          <a:p>
            <a:fld id="{F232E450-7F35-46DE-B035-98CAF69D4EF5}" type="slidenum">
              <a:rPr lang="en-GB" smtClean="0"/>
              <a:t>14</a:t>
            </a:fld>
            <a:endParaRPr lang="en-GB"/>
          </a:p>
        </p:txBody>
      </p:sp>
    </p:spTree>
    <p:extLst>
      <p:ext uri="{BB962C8B-B14F-4D97-AF65-F5344CB8AC3E}">
        <p14:creationId xmlns:p14="http://schemas.microsoft.com/office/powerpoint/2010/main" val="929923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nvGraphicFramePr>
        <p:xfrm>
          <a:off x="3883" y="298684"/>
          <a:ext cx="9144000" cy="4991056"/>
        </p:xfrm>
        <a:graphic>
          <a:graphicData uri="http://schemas.openxmlformats.org/drawingml/2006/table">
            <a:tbl>
              <a:tblPr firstRow="1" bandRow="1">
                <a:tableStyleId>{5940675A-B579-460E-94D1-54222C63F5DA}</a:tableStyleId>
              </a:tblPr>
              <a:tblGrid>
                <a:gridCol w="4572000">
                  <a:extLst>
                    <a:ext uri="{9D8B030D-6E8A-4147-A177-3AD203B41FA5}">
                      <a16:colId xmlns:a16="http://schemas.microsoft.com/office/drawing/2014/main" val="3576260542"/>
                    </a:ext>
                  </a:extLst>
                </a:gridCol>
                <a:gridCol w="4572000">
                  <a:extLst>
                    <a:ext uri="{9D8B030D-6E8A-4147-A177-3AD203B41FA5}">
                      <a16:colId xmlns:a16="http://schemas.microsoft.com/office/drawing/2014/main" val="2386492749"/>
                    </a:ext>
                  </a:extLst>
                </a:gridCol>
              </a:tblGrid>
              <a:tr h="1247764">
                <a:tc>
                  <a:txBody>
                    <a:bodyPr/>
                    <a:lstStyle/>
                    <a:p>
                      <a:r>
                        <a:rPr lang="en-US" sz="850" b="1" dirty="0">
                          <a:solidFill>
                            <a:srgbClr val="0070C0"/>
                          </a:solidFill>
                          <a:latin typeface="+mj-lt"/>
                        </a:rPr>
                        <a:t>WATERFALL – s</a:t>
                      </a:r>
                      <a:r>
                        <a:rPr lang="en-US" sz="850" b="1" baseline="0" dirty="0">
                          <a:solidFill>
                            <a:srgbClr val="0070C0"/>
                          </a:solidFill>
                          <a:latin typeface="+mj-lt"/>
                        </a:rPr>
                        <a:t>teep fall of water in the upper course of a river.</a:t>
                      </a:r>
                      <a:endParaRPr lang="en-US" sz="850" b="1" dirty="0">
                        <a:solidFill>
                          <a:schemeClr val="tx1"/>
                        </a:solidFill>
                        <a:latin typeface="+mj-lt"/>
                      </a:endParaRPr>
                    </a:p>
                  </a:txBody>
                  <a:tcPr>
                    <a:noFill/>
                  </a:tcPr>
                </a:tc>
                <a:tc>
                  <a:txBody>
                    <a:bodyPr/>
                    <a:lstStyle/>
                    <a:p>
                      <a:r>
                        <a:rPr lang="en-US" sz="850" b="1" dirty="0">
                          <a:solidFill>
                            <a:srgbClr val="0070C0"/>
                          </a:solidFill>
                          <a:latin typeface="+mj-lt"/>
                        </a:rPr>
                        <a:t>A</a:t>
                      </a:r>
                      <a:r>
                        <a:rPr lang="en-US" sz="850" b="1" baseline="0" dirty="0">
                          <a:solidFill>
                            <a:srgbClr val="0070C0"/>
                          </a:solidFill>
                          <a:latin typeface="+mj-lt"/>
                        </a:rPr>
                        <a:t> FLOODPLAIN is a wide, flat area of marshy land on either side of a river in the lower course of a river.</a:t>
                      </a:r>
                      <a:endParaRPr lang="en-US" sz="850" b="0" dirty="0">
                        <a:solidFill>
                          <a:srgbClr val="0070C0"/>
                        </a:solidFill>
                        <a:latin typeface="+mj-lt"/>
                      </a:endParaRPr>
                    </a:p>
                  </a:txBody>
                  <a:tcPr>
                    <a:noFill/>
                  </a:tcPr>
                </a:tc>
                <a:extLst>
                  <a:ext uri="{0D108BD9-81ED-4DB2-BD59-A6C34878D82A}">
                    <a16:rowId xmlns:a16="http://schemas.microsoft.com/office/drawing/2014/main" val="2466110075"/>
                  </a:ext>
                </a:extLst>
              </a:tr>
              <a:tr h="1247764">
                <a:tc>
                  <a:txBody>
                    <a:bodyPr/>
                    <a:lstStyle/>
                    <a:p>
                      <a:endParaRPr lang="en-US" sz="850" b="1" dirty="0">
                        <a:solidFill>
                          <a:srgbClr val="0070C0"/>
                        </a:solidFill>
                        <a:latin typeface="+mj-lt"/>
                      </a:endParaRPr>
                    </a:p>
                  </a:txBody>
                  <a:tcPr>
                    <a:noFill/>
                  </a:tcPr>
                </a:tc>
                <a:tc>
                  <a:txBody>
                    <a:bodyPr/>
                    <a:lstStyle/>
                    <a:p>
                      <a:r>
                        <a:rPr lang="en-US" sz="850" b="1" dirty="0">
                          <a:solidFill>
                            <a:srgbClr val="0070C0"/>
                          </a:solidFill>
                          <a:latin typeface="+mj-lt"/>
                        </a:rPr>
                        <a:t>A</a:t>
                      </a:r>
                      <a:r>
                        <a:rPr lang="en-US" sz="850" b="1" baseline="0" dirty="0">
                          <a:solidFill>
                            <a:srgbClr val="0070C0"/>
                          </a:solidFill>
                          <a:latin typeface="+mj-lt"/>
                        </a:rPr>
                        <a:t> LEVEE is a raised river bed found alongside a river in the lower course, caused by repeated flooding</a:t>
                      </a:r>
                      <a:endParaRPr lang="en-US" sz="850" b="0" baseline="0" dirty="0">
                        <a:solidFill>
                          <a:srgbClr val="0070C0"/>
                        </a:solidFill>
                        <a:latin typeface="+mj-lt"/>
                      </a:endParaRPr>
                    </a:p>
                  </a:txBody>
                  <a:tcPr>
                    <a:noFill/>
                  </a:tcPr>
                </a:tc>
                <a:extLst>
                  <a:ext uri="{0D108BD9-81ED-4DB2-BD59-A6C34878D82A}">
                    <a16:rowId xmlns:a16="http://schemas.microsoft.com/office/drawing/2014/main" val="2968884248"/>
                  </a:ext>
                </a:extLst>
              </a:tr>
              <a:tr h="1247764">
                <a:tc>
                  <a:txBody>
                    <a:bodyPr/>
                    <a:lstStyle/>
                    <a:p>
                      <a:r>
                        <a:rPr lang="en-US" sz="850" b="1" dirty="0">
                          <a:solidFill>
                            <a:srgbClr val="0070C0"/>
                          </a:solidFill>
                          <a:latin typeface="+mj-lt"/>
                        </a:rPr>
                        <a:t>INTERLOCKING SPURS</a:t>
                      </a:r>
                    </a:p>
                  </a:txBody>
                  <a:tcPr>
                    <a:noFill/>
                  </a:tcPr>
                </a:tc>
                <a:tc>
                  <a:txBody>
                    <a:bodyPr/>
                    <a:lstStyle/>
                    <a:p>
                      <a:r>
                        <a:rPr lang="en-US" sz="850" b="1" baseline="0" dirty="0">
                          <a:solidFill>
                            <a:srgbClr val="0070C0"/>
                          </a:solidFill>
                          <a:latin typeface="+mj-lt"/>
                        </a:rPr>
                        <a:t>An ESTUARY is the wide part of a river near the mouth.</a:t>
                      </a:r>
                    </a:p>
                  </a:txBody>
                  <a:tcPr>
                    <a:noFill/>
                  </a:tcPr>
                </a:tc>
                <a:extLst>
                  <a:ext uri="{0D108BD9-81ED-4DB2-BD59-A6C34878D82A}">
                    <a16:rowId xmlns:a16="http://schemas.microsoft.com/office/drawing/2014/main" val="2602223085"/>
                  </a:ext>
                </a:extLst>
              </a:tr>
              <a:tr h="1247764">
                <a:tc>
                  <a:txBody>
                    <a:bodyPr/>
                    <a:lstStyle/>
                    <a:p>
                      <a:r>
                        <a:rPr lang="en-US" sz="850" b="1" dirty="0">
                          <a:solidFill>
                            <a:srgbClr val="0070C0"/>
                          </a:solidFill>
                          <a:latin typeface="+mj-lt"/>
                        </a:rPr>
                        <a:t>MEANDERS are bends in a river</a:t>
                      </a:r>
                      <a:r>
                        <a:rPr lang="en-US" sz="850" b="1" baseline="0" dirty="0">
                          <a:solidFill>
                            <a:srgbClr val="0070C0"/>
                          </a:solidFill>
                          <a:latin typeface="+mj-lt"/>
                        </a:rPr>
                        <a:t> on the valley floor. They are caused by lateral erosion.</a:t>
                      </a:r>
                    </a:p>
                  </a:txBody>
                  <a:tcPr>
                    <a:noFill/>
                  </a:tcPr>
                </a:tc>
                <a:tc>
                  <a:txBody>
                    <a:bodyPr/>
                    <a:lstStyle/>
                    <a:p>
                      <a:r>
                        <a:rPr lang="en-US" sz="850" b="1" dirty="0">
                          <a:solidFill>
                            <a:srgbClr val="0070C0"/>
                          </a:solidFill>
                          <a:latin typeface="+mj-lt"/>
                        </a:rPr>
                        <a:t>OX</a:t>
                      </a:r>
                      <a:r>
                        <a:rPr lang="en-US" sz="850" b="1" baseline="0" dirty="0">
                          <a:solidFill>
                            <a:srgbClr val="0070C0"/>
                          </a:solidFill>
                          <a:latin typeface="+mj-lt"/>
                        </a:rPr>
                        <a:t>-BOW LAKES are U-shaped lakes formed when a meander is no longer connected to a river.</a:t>
                      </a:r>
                      <a:endParaRPr lang="en-US" sz="850" b="1" dirty="0">
                        <a:solidFill>
                          <a:srgbClr val="0070C0"/>
                        </a:solidFill>
                        <a:latin typeface="+mj-lt"/>
                      </a:endParaRPr>
                    </a:p>
                  </a:txBody>
                  <a:tcPr>
                    <a:noFill/>
                  </a:tcPr>
                </a:tc>
                <a:extLst>
                  <a:ext uri="{0D108BD9-81ED-4DB2-BD59-A6C34878D82A}">
                    <a16:rowId xmlns:a16="http://schemas.microsoft.com/office/drawing/2014/main" val="806679830"/>
                  </a:ext>
                </a:extLst>
              </a:tr>
            </a:tbl>
          </a:graphicData>
        </a:graphic>
      </p:graphicFrame>
      <p:sp>
        <p:nvSpPr>
          <p:cNvPr id="11" name="Rectangle 10"/>
          <p:cNvSpPr/>
          <p:nvPr/>
        </p:nvSpPr>
        <p:spPr>
          <a:xfrm rot="16200000">
            <a:off x="4443554" y="-4427329"/>
            <a:ext cx="264657" cy="9144000"/>
          </a:xfrm>
          <a:prstGeom prst="rect">
            <a:avLst/>
          </a:prstGeom>
          <a:solidFill>
            <a:srgbClr val="101A42"/>
          </a:solidFill>
          <a:ln w="254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3" name="TextBox 2"/>
          <p:cNvSpPr txBox="1"/>
          <p:nvPr/>
        </p:nvSpPr>
        <p:spPr>
          <a:xfrm>
            <a:off x="2373274" y="-9345"/>
            <a:ext cx="4797980" cy="276999"/>
          </a:xfrm>
          <a:prstGeom prst="rect">
            <a:avLst/>
          </a:prstGeom>
          <a:noFill/>
        </p:spPr>
        <p:txBody>
          <a:bodyPr wrap="none" rtlCol="0">
            <a:spAutoFit/>
          </a:bodyPr>
          <a:lstStyle/>
          <a:p>
            <a:r>
              <a:rPr lang="en-GB" sz="1200" dirty="0">
                <a:solidFill>
                  <a:schemeClr val="bg1"/>
                </a:solidFill>
              </a:rPr>
              <a:t>KS4 – The Geography Knowledge – </a:t>
            </a:r>
            <a:r>
              <a:rPr lang="en-GB" sz="1200" dirty="0">
                <a:solidFill>
                  <a:schemeClr val="bg1"/>
                </a:solidFill>
                <a:latin typeface="+mj-lt"/>
              </a:rPr>
              <a:t>PHYSICAL LANDSCAPES: RIVERS (part 2)</a:t>
            </a:r>
          </a:p>
        </p:txBody>
      </p:sp>
      <p:sp>
        <p:nvSpPr>
          <p:cNvPr id="35" name="Rectangle 34"/>
          <p:cNvSpPr/>
          <p:nvPr/>
        </p:nvSpPr>
        <p:spPr>
          <a:xfrm>
            <a:off x="3883" y="435165"/>
            <a:ext cx="2455524" cy="1138773"/>
          </a:xfrm>
          <a:prstGeom prst="rect">
            <a:avLst/>
          </a:prstGeom>
        </p:spPr>
        <p:txBody>
          <a:bodyPr wrap="square">
            <a:spAutoFit/>
          </a:bodyPr>
          <a:lstStyle/>
          <a:p>
            <a:pPr marL="93663" indent="-93663">
              <a:buFont typeface="Arial" panose="020B0604020202020204" pitchFamily="34" charset="0"/>
              <a:buChar char="•"/>
            </a:pPr>
            <a:r>
              <a:rPr lang="en-GB" sz="850" dirty="0">
                <a:latin typeface="+mj-lt"/>
              </a:rPr>
              <a:t>Waterfalls are formed when hard rock overlays softer rock.</a:t>
            </a:r>
          </a:p>
          <a:p>
            <a:pPr marL="93663" indent="-93663">
              <a:buFont typeface="Arial" panose="020B0604020202020204" pitchFamily="34" charset="0"/>
              <a:buChar char="•"/>
            </a:pPr>
            <a:r>
              <a:rPr lang="en-GB" sz="850" dirty="0">
                <a:latin typeface="+mj-lt"/>
              </a:rPr>
              <a:t>The softer rock is eroded more quickly than the harder rock = plunge pool and overhanging rock. </a:t>
            </a:r>
          </a:p>
          <a:p>
            <a:pPr marL="93663" indent="-93663">
              <a:buFont typeface="Arial" panose="020B0604020202020204" pitchFamily="34" charset="0"/>
              <a:buChar char="•"/>
            </a:pPr>
            <a:r>
              <a:rPr lang="en-GB" sz="850" dirty="0">
                <a:latin typeface="+mj-lt"/>
              </a:rPr>
              <a:t>Continued erosion makes the plunge pool deeper and overhanging rock unstable.</a:t>
            </a:r>
          </a:p>
          <a:p>
            <a:pPr marL="93663" indent="-93663">
              <a:buFont typeface="Arial" panose="020B0604020202020204" pitchFamily="34" charset="0"/>
              <a:buChar char="•"/>
            </a:pPr>
            <a:r>
              <a:rPr lang="en-GB" sz="850" dirty="0">
                <a:latin typeface="+mj-lt"/>
              </a:rPr>
              <a:t>The overhanging rock collapses and the waterfall retreats upstream.</a:t>
            </a:r>
          </a:p>
        </p:txBody>
      </p:sp>
      <p:pic>
        <p:nvPicPr>
          <p:cNvPr id="4" name="Picture 3"/>
          <p:cNvPicPr>
            <a:picLocks noChangeAspect="1"/>
          </p:cNvPicPr>
          <p:nvPr/>
        </p:nvPicPr>
        <p:blipFill>
          <a:blip r:embed="rId3"/>
          <a:stretch>
            <a:fillRect/>
          </a:stretch>
        </p:blipFill>
        <p:spPr>
          <a:xfrm>
            <a:off x="2675165" y="2818399"/>
            <a:ext cx="1887846" cy="1223234"/>
          </a:xfrm>
          <a:prstGeom prst="rect">
            <a:avLst/>
          </a:prstGeom>
        </p:spPr>
      </p:pic>
      <p:sp>
        <p:nvSpPr>
          <p:cNvPr id="40" name="Rectangle 39"/>
          <p:cNvSpPr/>
          <p:nvPr/>
        </p:nvSpPr>
        <p:spPr>
          <a:xfrm>
            <a:off x="1942" y="2914356"/>
            <a:ext cx="2455524" cy="1138773"/>
          </a:xfrm>
          <a:prstGeom prst="rect">
            <a:avLst/>
          </a:prstGeom>
        </p:spPr>
        <p:txBody>
          <a:bodyPr wrap="square">
            <a:spAutoFit/>
          </a:bodyPr>
          <a:lstStyle/>
          <a:p>
            <a:pPr marL="93663" indent="-93663">
              <a:buFont typeface="Arial" panose="020B0604020202020204" pitchFamily="34" charset="0"/>
              <a:buChar char="•"/>
            </a:pPr>
            <a:r>
              <a:rPr lang="en-GB" sz="850" dirty="0">
                <a:latin typeface="+mj-lt"/>
              </a:rPr>
              <a:t>In the upper course, the river erodes vertically (downwards) = steep valley sides. Weathering of the valley sides = deep V shape valleys.</a:t>
            </a:r>
          </a:p>
          <a:p>
            <a:pPr marL="93663" indent="-93663">
              <a:buFont typeface="Arial" panose="020B0604020202020204" pitchFamily="34" charset="0"/>
              <a:buChar char="•"/>
            </a:pPr>
            <a:r>
              <a:rPr lang="en-GB" sz="850" dirty="0">
                <a:latin typeface="+mj-lt"/>
              </a:rPr>
              <a:t>The river near the source is not powerful enough to erode horizontally through the hard rock and so flows around it.</a:t>
            </a:r>
          </a:p>
          <a:p>
            <a:pPr marL="93663" indent="-93663">
              <a:buFont typeface="Arial" panose="020B0604020202020204" pitchFamily="34" charset="0"/>
              <a:buChar char="•"/>
            </a:pPr>
            <a:r>
              <a:rPr lang="en-GB" sz="850" dirty="0">
                <a:latin typeface="+mj-lt"/>
              </a:rPr>
              <a:t>The resistant hard rock creates ridges with jut out = spurs. They overlap = interlocking spurs.</a:t>
            </a:r>
          </a:p>
        </p:txBody>
      </p:sp>
      <p:sp>
        <p:nvSpPr>
          <p:cNvPr id="47" name="Rectangle 46"/>
          <p:cNvSpPr/>
          <p:nvPr/>
        </p:nvSpPr>
        <p:spPr>
          <a:xfrm>
            <a:off x="3883" y="1710419"/>
            <a:ext cx="2145623" cy="907941"/>
          </a:xfrm>
          <a:prstGeom prst="rect">
            <a:avLst/>
          </a:prstGeom>
        </p:spPr>
        <p:txBody>
          <a:bodyPr wrap="square">
            <a:spAutoFit/>
          </a:bodyPr>
          <a:lstStyle/>
          <a:p>
            <a:r>
              <a:rPr lang="en-US" sz="850" b="1" dirty="0">
                <a:solidFill>
                  <a:srgbClr val="0070C0"/>
                </a:solidFill>
              </a:rPr>
              <a:t>GORGES – a narrow steep sided valley that is usually found immediately downstream from a waterfall.</a:t>
            </a:r>
          </a:p>
          <a:p>
            <a:endParaRPr lang="en-GB" sz="200" dirty="0">
              <a:latin typeface="+mj-lt"/>
            </a:endParaRPr>
          </a:p>
          <a:p>
            <a:r>
              <a:rPr lang="en-GB" sz="850" dirty="0">
                <a:latin typeface="+mj-lt"/>
              </a:rPr>
              <a:t>It is formed by the gradual retreat of a waterfall over hundreds or thousands of years.</a:t>
            </a:r>
          </a:p>
        </p:txBody>
      </p:sp>
      <p:pic>
        <p:nvPicPr>
          <p:cNvPr id="10" name="Picture 9"/>
          <p:cNvPicPr>
            <a:picLocks noChangeAspect="1"/>
          </p:cNvPicPr>
          <p:nvPr/>
        </p:nvPicPr>
        <p:blipFill>
          <a:blip r:embed="rId4"/>
          <a:stretch>
            <a:fillRect/>
          </a:stretch>
        </p:blipFill>
        <p:spPr>
          <a:xfrm>
            <a:off x="2110084" y="1563846"/>
            <a:ext cx="2452926" cy="1226951"/>
          </a:xfrm>
          <a:prstGeom prst="rect">
            <a:avLst/>
          </a:prstGeom>
        </p:spPr>
      </p:pic>
      <p:sp>
        <p:nvSpPr>
          <p:cNvPr id="49" name="Rectangle 48"/>
          <p:cNvSpPr/>
          <p:nvPr/>
        </p:nvSpPr>
        <p:spPr>
          <a:xfrm>
            <a:off x="3883" y="4176688"/>
            <a:ext cx="2277294" cy="1138773"/>
          </a:xfrm>
          <a:prstGeom prst="rect">
            <a:avLst/>
          </a:prstGeom>
        </p:spPr>
        <p:txBody>
          <a:bodyPr wrap="square">
            <a:spAutoFit/>
          </a:bodyPr>
          <a:lstStyle/>
          <a:p>
            <a:pPr marL="174625" indent="-174625" defTabSz="914400">
              <a:buFont typeface="+mj-lt"/>
              <a:buAutoNum type="arabicPeriod"/>
              <a:defRPr/>
            </a:pPr>
            <a:r>
              <a:rPr lang="en-US" sz="850" dirty="0">
                <a:latin typeface="+mj-lt"/>
              </a:rPr>
              <a:t>It starts with a slight bend. Water moves faster on the outside of the bend and slower on the inside.</a:t>
            </a:r>
          </a:p>
          <a:p>
            <a:pPr marL="174625" indent="-174625" defTabSz="914400">
              <a:buFont typeface="+mj-lt"/>
              <a:buAutoNum type="arabicPeriod"/>
              <a:defRPr/>
            </a:pPr>
            <a:r>
              <a:rPr lang="en-US" sz="850" dirty="0">
                <a:latin typeface="+mj-lt"/>
              </a:rPr>
              <a:t>The fast water erodes the outside of the bend. The slower water deposits material on the inside of the bend. Continued erosion and deposition makes the bend bigger.</a:t>
            </a:r>
          </a:p>
        </p:txBody>
      </p:sp>
      <p:pic>
        <p:nvPicPr>
          <p:cNvPr id="50" name="Picture 4" descr="The formation of waterfalls and rapids"/>
          <p:cNvPicPr>
            <a:picLocks noChangeAspect="1" noChangeArrowheads="1"/>
          </p:cNvPicPr>
          <p:nvPr/>
        </p:nvPicPr>
        <p:blipFill rotWithShape="1">
          <a:blip r:embed="rId5">
            <a:extLst>
              <a:ext uri="{28A0092B-C50C-407E-A947-70E740481C1C}">
                <a14:useLocalDpi xmlns:a14="http://schemas.microsoft.com/office/drawing/2010/main" val="0"/>
              </a:ext>
            </a:extLst>
          </a:blip>
          <a:srcRect l="1644" t="13537" r="38717" b="4740"/>
          <a:stretch/>
        </p:blipFill>
        <p:spPr bwMode="auto">
          <a:xfrm>
            <a:off x="2808728" y="315929"/>
            <a:ext cx="1767155" cy="1106761"/>
          </a:xfrm>
          <a:prstGeom prst="rect">
            <a:avLst/>
          </a:prstGeom>
          <a:noFill/>
          <a:extLst>
            <a:ext uri="{909E8E84-426E-40dd-AFC4-6F175D3DCCD1}">
              <a14:hiddenFill xmlns:a14="http://schemas.microsoft.com/office/drawing/2010/main" xmlns="">
                <a:solidFill>
                  <a:srgbClr val="FFFFFF"/>
                </a:solidFill>
              </a14:hiddenFill>
            </a:ext>
          </a:extLst>
        </p:spPr>
      </p:pic>
      <p:sp>
        <p:nvSpPr>
          <p:cNvPr id="51" name="Rectangle 50"/>
          <p:cNvSpPr/>
          <p:nvPr/>
        </p:nvSpPr>
        <p:spPr>
          <a:xfrm>
            <a:off x="6944164" y="4150967"/>
            <a:ext cx="2203719" cy="1138773"/>
          </a:xfrm>
          <a:prstGeom prst="rect">
            <a:avLst/>
          </a:prstGeom>
        </p:spPr>
        <p:txBody>
          <a:bodyPr wrap="square">
            <a:spAutoFit/>
          </a:bodyPr>
          <a:lstStyle/>
          <a:p>
            <a:r>
              <a:rPr lang="en-US" sz="850" dirty="0">
                <a:latin typeface="+mj-lt"/>
              </a:rPr>
              <a:t>Erosion = meander bigger = neck narrows.</a:t>
            </a:r>
          </a:p>
          <a:p>
            <a:pPr marL="174625" indent="-174625"/>
            <a:r>
              <a:rPr lang="en-US" sz="850" dirty="0">
                <a:latin typeface="+mj-lt"/>
              </a:rPr>
              <a:t>3.    Eventually the neck breaks through and the water takes the most direct route, avoiding the meander.</a:t>
            </a:r>
          </a:p>
          <a:p>
            <a:pPr marL="174625" indent="-174625"/>
            <a:r>
              <a:rPr lang="en-US" sz="850" dirty="0">
                <a:latin typeface="+mj-lt"/>
              </a:rPr>
              <a:t>4.    As less water is flowing through the meander, the energy is reduced = deposition. The meander is blocked off and an oxbow lake is created.</a:t>
            </a:r>
          </a:p>
        </p:txBody>
      </p:sp>
      <p:pic>
        <p:nvPicPr>
          <p:cNvPr id="52" name="Picture 51"/>
          <p:cNvPicPr>
            <a:picLocks noChangeAspect="1"/>
          </p:cNvPicPr>
          <p:nvPr/>
        </p:nvPicPr>
        <p:blipFill rotWithShape="1">
          <a:blip r:embed="rId6"/>
          <a:srcRect l="3264" t="4430" r="61412" b="50484"/>
          <a:stretch/>
        </p:blipFill>
        <p:spPr>
          <a:xfrm>
            <a:off x="2281177" y="4239874"/>
            <a:ext cx="1071853" cy="990789"/>
          </a:xfrm>
          <a:prstGeom prst="rect">
            <a:avLst/>
          </a:prstGeom>
        </p:spPr>
      </p:pic>
      <p:pic>
        <p:nvPicPr>
          <p:cNvPr id="53" name="Picture 52"/>
          <p:cNvPicPr>
            <a:picLocks noChangeAspect="1"/>
          </p:cNvPicPr>
          <p:nvPr/>
        </p:nvPicPr>
        <p:blipFill rotWithShape="1">
          <a:blip r:embed="rId6"/>
          <a:srcRect l="39874" t="4526" r="24388" b="52021"/>
          <a:stretch/>
        </p:blipFill>
        <p:spPr>
          <a:xfrm>
            <a:off x="3390473" y="4240405"/>
            <a:ext cx="1172537" cy="1007161"/>
          </a:xfrm>
          <a:prstGeom prst="rect">
            <a:avLst/>
          </a:prstGeom>
        </p:spPr>
      </p:pic>
      <p:pic>
        <p:nvPicPr>
          <p:cNvPr id="54" name="Picture 53"/>
          <p:cNvPicPr>
            <a:picLocks noChangeAspect="1"/>
          </p:cNvPicPr>
          <p:nvPr/>
        </p:nvPicPr>
        <p:blipFill rotWithShape="1">
          <a:blip r:embed="rId6"/>
          <a:srcRect l="2846" t="50446" r="61118" b="7473"/>
          <a:stretch/>
        </p:blipFill>
        <p:spPr>
          <a:xfrm>
            <a:off x="5766160" y="4240404"/>
            <a:ext cx="1151291" cy="990259"/>
          </a:xfrm>
          <a:prstGeom prst="rect">
            <a:avLst/>
          </a:prstGeom>
        </p:spPr>
      </p:pic>
      <p:pic>
        <p:nvPicPr>
          <p:cNvPr id="55" name="Picture 54"/>
          <p:cNvPicPr>
            <a:picLocks noChangeAspect="1"/>
          </p:cNvPicPr>
          <p:nvPr/>
        </p:nvPicPr>
        <p:blipFill rotWithShape="1">
          <a:blip r:embed="rId6"/>
          <a:srcRect l="40222" t="50446" r="23296" b="7473"/>
          <a:stretch/>
        </p:blipFill>
        <p:spPr>
          <a:xfrm>
            <a:off x="4600453" y="4240404"/>
            <a:ext cx="1138994" cy="990259"/>
          </a:xfrm>
          <a:prstGeom prst="rect">
            <a:avLst/>
          </a:prstGeom>
        </p:spPr>
      </p:pic>
      <p:sp>
        <p:nvSpPr>
          <p:cNvPr id="56" name="Rectangle 55"/>
          <p:cNvSpPr/>
          <p:nvPr/>
        </p:nvSpPr>
        <p:spPr>
          <a:xfrm>
            <a:off x="4600453" y="513967"/>
            <a:ext cx="2488861" cy="969496"/>
          </a:xfrm>
          <a:prstGeom prst="rect">
            <a:avLst/>
          </a:prstGeom>
        </p:spPr>
        <p:txBody>
          <a:bodyPr wrap="square">
            <a:spAutoFit/>
          </a:bodyPr>
          <a:lstStyle/>
          <a:p>
            <a:r>
              <a:rPr lang="en-US" sz="850" dirty="0">
                <a:latin typeface="+mj-lt"/>
              </a:rPr>
              <a:t>When a river floods in the lower course, it deposits very fine sediment (silt). Layer after layer builds up to form a thick deposit of silt across a very flat wide valley.</a:t>
            </a:r>
          </a:p>
          <a:p>
            <a:endParaRPr lang="en-US" sz="300" dirty="0">
              <a:latin typeface="+mj-lt"/>
            </a:endParaRPr>
          </a:p>
          <a:p>
            <a:endParaRPr lang="en-US" sz="300" dirty="0">
              <a:latin typeface="+mj-lt"/>
            </a:endParaRPr>
          </a:p>
          <a:p>
            <a:r>
              <a:rPr lang="en-US" sz="850" dirty="0">
                <a:latin typeface="+mj-lt"/>
              </a:rPr>
              <a:t>The floodplain is made wider due to large meanders that wind across the floodplain.</a:t>
            </a:r>
          </a:p>
        </p:txBody>
      </p:sp>
      <p:pic>
        <p:nvPicPr>
          <p:cNvPr id="57" name="Picture 56"/>
          <p:cNvPicPr>
            <a:picLocks noChangeAspect="1"/>
          </p:cNvPicPr>
          <p:nvPr/>
        </p:nvPicPr>
        <p:blipFill rotWithShape="1">
          <a:blip r:embed="rId7"/>
          <a:srcRect t="5200" b="13242"/>
          <a:stretch/>
        </p:blipFill>
        <p:spPr>
          <a:xfrm>
            <a:off x="7089314" y="513967"/>
            <a:ext cx="1961750" cy="1005580"/>
          </a:xfrm>
          <a:prstGeom prst="rect">
            <a:avLst/>
          </a:prstGeom>
        </p:spPr>
      </p:pic>
      <p:sp>
        <p:nvSpPr>
          <p:cNvPr id="58" name="Rectangle 57"/>
          <p:cNvSpPr/>
          <p:nvPr/>
        </p:nvSpPr>
        <p:spPr>
          <a:xfrm>
            <a:off x="4575883" y="1698746"/>
            <a:ext cx="2636833" cy="1138773"/>
          </a:xfrm>
          <a:prstGeom prst="rect">
            <a:avLst/>
          </a:prstGeom>
        </p:spPr>
        <p:txBody>
          <a:bodyPr wrap="square">
            <a:spAutoFit/>
          </a:bodyPr>
          <a:lstStyle/>
          <a:p>
            <a:r>
              <a:rPr lang="en-US" sz="850" dirty="0">
                <a:latin typeface="+mj-lt"/>
              </a:rPr>
              <a:t>When a river floods, the speed of the river decreases = less energy = deposition.</a:t>
            </a:r>
          </a:p>
          <a:p>
            <a:pPr marL="171450" indent="-171450">
              <a:buFont typeface="Arial" panose="020B0604020202020204" pitchFamily="34" charset="0"/>
              <a:buChar char="•"/>
            </a:pPr>
            <a:r>
              <a:rPr lang="en-US" sz="850" dirty="0">
                <a:latin typeface="+mj-lt"/>
              </a:rPr>
              <a:t>Heavier, coarser sand and small stones are deposited first next to the river bank.</a:t>
            </a:r>
          </a:p>
          <a:p>
            <a:pPr marL="171450" indent="-171450">
              <a:buFont typeface="Arial" panose="020B0604020202020204" pitchFamily="34" charset="0"/>
              <a:buChar char="•"/>
            </a:pPr>
            <a:r>
              <a:rPr lang="en-US" sz="850" dirty="0">
                <a:latin typeface="+mj-lt"/>
              </a:rPr>
              <a:t>Lighter silt/mud is deposited further across the floodplain.</a:t>
            </a:r>
          </a:p>
          <a:p>
            <a:pPr marL="171450" indent="-171450">
              <a:buFont typeface="Arial" panose="020B0604020202020204" pitchFamily="34" charset="0"/>
              <a:buChar char="•"/>
            </a:pPr>
            <a:r>
              <a:rPr lang="en-US" sz="850" dirty="0">
                <a:latin typeface="+mj-lt"/>
              </a:rPr>
              <a:t>Over time the height of the banks are raised by a build up of coarser sand deposits = levees.</a:t>
            </a:r>
          </a:p>
        </p:txBody>
      </p:sp>
      <p:pic>
        <p:nvPicPr>
          <p:cNvPr id="59" name="Picture 58"/>
          <p:cNvPicPr>
            <a:picLocks noChangeAspect="1"/>
          </p:cNvPicPr>
          <p:nvPr/>
        </p:nvPicPr>
        <p:blipFill rotWithShape="1">
          <a:blip r:embed="rId8"/>
          <a:srcRect b="74813"/>
          <a:stretch/>
        </p:blipFill>
        <p:spPr>
          <a:xfrm>
            <a:off x="7225590" y="1761566"/>
            <a:ext cx="1935166" cy="456867"/>
          </a:xfrm>
          <a:prstGeom prst="rect">
            <a:avLst/>
          </a:prstGeom>
        </p:spPr>
      </p:pic>
      <p:pic>
        <p:nvPicPr>
          <p:cNvPr id="60" name="Picture 59"/>
          <p:cNvPicPr>
            <a:picLocks noChangeAspect="1"/>
          </p:cNvPicPr>
          <p:nvPr/>
        </p:nvPicPr>
        <p:blipFill rotWithShape="1">
          <a:blip r:embed="rId8"/>
          <a:srcRect t="62206"/>
          <a:stretch/>
        </p:blipFill>
        <p:spPr>
          <a:xfrm>
            <a:off x="7225590" y="2218433"/>
            <a:ext cx="1922293" cy="561129"/>
          </a:xfrm>
          <a:prstGeom prst="rect">
            <a:avLst/>
          </a:prstGeom>
        </p:spPr>
      </p:pic>
      <p:pic>
        <p:nvPicPr>
          <p:cNvPr id="61" name="Picture 60"/>
          <p:cNvPicPr>
            <a:picLocks noChangeAspect="1"/>
          </p:cNvPicPr>
          <p:nvPr/>
        </p:nvPicPr>
        <p:blipFill>
          <a:blip r:embed="rId9"/>
          <a:stretch>
            <a:fillRect/>
          </a:stretch>
        </p:blipFill>
        <p:spPr>
          <a:xfrm>
            <a:off x="7336533" y="2790797"/>
            <a:ext cx="1798478" cy="1245101"/>
          </a:xfrm>
          <a:prstGeom prst="rect">
            <a:avLst/>
          </a:prstGeom>
        </p:spPr>
      </p:pic>
      <p:sp>
        <p:nvSpPr>
          <p:cNvPr id="62" name="Rectangle 61"/>
          <p:cNvSpPr/>
          <p:nvPr/>
        </p:nvSpPr>
        <p:spPr>
          <a:xfrm>
            <a:off x="4560059" y="2975710"/>
            <a:ext cx="2776474" cy="1007968"/>
          </a:xfrm>
          <a:prstGeom prst="rect">
            <a:avLst/>
          </a:prstGeom>
        </p:spPr>
        <p:txBody>
          <a:bodyPr wrap="square">
            <a:spAutoFit/>
          </a:bodyPr>
          <a:lstStyle/>
          <a:p>
            <a:r>
              <a:rPr lang="en-US" sz="850" dirty="0">
                <a:latin typeface="+mj-lt"/>
              </a:rPr>
              <a:t>Estuaries are the transitional zone between the river &amp; sea. </a:t>
            </a:r>
          </a:p>
          <a:p>
            <a:pPr marL="171450" indent="-171450">
              <a:buFont typeface="Arial" panose="020B0604020202020204" pitchFamily="34" charset="0"/>
              <a:buChar char="•"/>
            </a:pPr>
            <a:r>
              <a:rPr lang="en-US" sz="850" dirty="0">
                <a:latin typeface="+mj-lt"/>
              </a:rPr>
              <a:t>The water flowing down the river meets water flowing up the river from the sea (during high tides) = river stops flowing = energy reduces = lots of deposition.</a:t>
            </a:r>
          </a:p>
          <a:p>
            <a:pPr marL="171450" indent="-171450">
              <a:buFont typeface="Arial" panose="020B0604020202020204" pitchFamily="34" charset="0"/>
              <a:buChar char="•"/>
            </a:pPr>
            <a:r>
              <a:rPr lang="en-US" sz="850" dirty="0">
                <a:latin typeface="+mj-lt"/>
              </a:rPr>
              <a:t>Due to deposition, salt marshes form = habitats for wildlife.</a:t>
            </a:r>
          </a:p>
          <a:p>
            <a:r>
              <a:rPr lang="en-US" sz="850" dirty="0">
                <a:latin typeface="+mj-lt"/>
              </a:rPr>
              <a:t>In some estuaries humans have made ports for industry.</a:t>
            </a:r>
          </a:p>
        </p:txBody>
      </p:sp>
      <p:graphicFrame>
        <p:nvGraphicFramePr>
          <p:cNvPr id="63" name="Table 62"/>
          <p:cNvGraphicFramePr>
            <a:graphicFrameLocks noGrp="1"/>
          </p:cNvGraphicFramePr>
          <p:nvPr/>
        </p:nvGraphicFramePr>
        <p:xfrm>
          <a:off x="0" y="5287385"/>
          <a:ext cx="861237" cy="1555375"/>
        </p:xfrm>
        <a:graphic>
          <a:graphicData uri="http://schemas.openxmlformats.org/drawingml/2006/table">
            <a:tbl>
              <a:tblPr firstRow="1" bandRow="1">
                <a:tableStyleId>{5940675A-B579-460E-94D1-54222C63F5DA}</a:tableStyleId>
              </a:tblPr>
              <a:tblGrid>
                <a:gridCol w="861237">
                  <a:extLst>
                    <a:ext uri="{9D8B030D-6E8A-4147-A177-3AD203B41FA5}">
                      <a16:colId xmlns:a16="http://schemas.microsoft.com/office/drawing/2014/main" val="20000"/>
                    </a:ext>
                  </a:extLst>
                </a:gridCol>
              </a:tblGrid>
              <a:tr h="1555375">
                <a:tc>
                  <a:txBody>
                    <a:bodyPr/>
                    <a:lstStyle/>
                    <a:p>
                      <a:pPr algn="l"/>
                      <a:r>
                        <a:rPr lang="en-GB" sz="850" dirty="0">
                          <a:latin typeface="+mj-lt"/>
                        </a:rPr>
                        <a:t>A </a:t>
                      </a:r>
                      <a:r>
                        <a:rPr lang="en-GB" sz="850" b="1" dirty="0">
                          <a:solidFill>
                            <a:srgbClr val="FF0000"/>
                          </a:solidFill>
                          <a:latin typeface="+mj-lt"/>
                        </a:rPr>
                        <a:t>STORM HYDROGRAPH </a:t>
                      </a:r>
                      <a:r>
                        <a:rPr lang="en-GB" sz="850" b="0" dirty="0">
                          <a:solidFill>
                            <a:schemeClr val="tx1"/>
                          </a:solidFill>
                          <a:latin typeface="+mj-lt"/>
                        </a:rPr>
                        <a:t>is</a:t>
                      </a:r>
                      <a:r>
                        <a:rPr lang="en-GB" sz="850" b="0" baseline="0" dirty="0">
                          <a:solidFill>
                            <a:schemeClr val="tx1"/>
                          </a:solidFill>
                          <a:latin typeface="+mj-lt"/>
                        </a:rPr>
                        <a:t> a graph that s</a:t>
                      </a:r>
                      <a:r>
                        <a:rPr lang="en-GB" sz="850" dirty="0">
                          <a:latin typeface="+mj-lt"/>
                        </a:rPr>
                        <a:t>hows how a river’s discharge changes after a periods</a:t>
                      </a:r>
                      <a:r>
                        <a:rPr lang="en-GB" sz="850" baseline="0" dirty="0">
                          <a:latin typeface="+mj-lt"/>
                        </a:rPr>
                        <a:t> of rainfall</a:t>
                      </a:r>
                      <a:r>
                        <a:rPr lang="en-GB" sz="850" dirty="0">
                          <a:latin typeface="+mj-lt"/>
                        </a:rPr>
                        <a:t> and can be used to predict floods.</a:t>
                      </a:r>
                    </a:p>
                  </a:txBody>
                  <a:tcPr>
                    <a:noFill/>
                  </a:tcPr>
                </a:tc>
                <a:extLst>
                  <a:ext uri="{0D108BD9-81ED-4DB2-BD59-A6C34878D82A}">
                    <a16:rowId xmlns:a16="http://schemas.microsoft.com/office/drawing/2014/main" val="10000"/>
                  </a:ext>
                </a:extLst>
              </a:tr>
            </a:tbl>
          </a:graphicData>
        </a:graphic>
      </p:graphicFrame>
      <p:pic>
        <p:nvPicPr>
          <p:cNvPr id="28" name="Picture 27"/>
          <p:cNvPicPr>
            <a:picLocks noChangeAspect="1"/>
          </p:cNvPicPr>
          <p:nvPr/>
        </p:nvPicPr>
        <p:blipFill>
          <a:blip r:embed="rId10"/>
          <a:stretch>
            <a:fillRect/>
          </a:stretch>
        </p:blipFill>
        <p:spPr>
          <a:xfrm>
            <a:off x="868639" y="5287385"/>
            <a:ext cx="3691419" cy="1555375"/>
          </a:xfrm>
          <a:prstGeom prst="rect">
            <a:avLst/>
          </a:prstGeom>
        </p:spPr>
      </p:pic>
      <p:graphicFrame>
        <p:nvGraphicFramePr>
          <p:cNvPr id="64" name="Table 63"/>
          <p:cNvGraphicFramePr>
            <a:graphicFrameLocks noGrp="1"/>
          </p:cNvGraphicFramePr>
          <p:nvPr/>
        </p:nvGraphicFramePr>
        <p:xfrm>
          <a:off x="4547185" y="5280050"/>
          <a:ext cx="4600698" cy="1577950"/>
        </p:xfrm>
        <a:graphic>
          <a:graphicData uri="http://schemas.openxmlformats.org/drawingml/2006/table">
            <a:tbl>
              <a:tblPr firstRow="1" bandRow="1">
                <a:tableStyleId>{5C22544A-7EE6-4342-B048-85BDC9FD1C3A}</a:tableStyleId>
              </a:tblPr>
              <a:tblGrid>
                <a:gridCol w="1018728">
                  <a:extLst>
                    <a:ext uri="{9D8B030D-6E8A-4147-A177-3AD203B41FA5}">
                      <a16:colId xmlns:a16="http://schemas.microsoft.com/office/drawing/2014/main" val="2829133898"/>
                    </a:ext>
                  </a:extLst>
                </a:gridCol>
                <a:gridCol w="3581970">
                  <a:extLst>
                    <a:ext uri="{9D8B030D-6E8A-4147-A177-3AD203B41FA5}">
                      <a16:colId xmlns:a16="http://schemas.microsoft.com/office/drawing/2014/main" val="98421745"/>
                    </a:ext>
                  </a:extLst>
                </a:gridCol>
              </a:tblGrid>
              <a:tr h="7889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50" b="1" i="0" kern="1200" dirty="0">
                          <a:solidFill>
                            <a:schemeClr val="tx1"/>
                          </a:solidFill>
                          <a:effectLst/>
                          <a:latin typeface="+mj-lt"/>
                          <a:ea typeface="+mn-ea"/>
                          <a:cs typeface="+mn-cs"/>
                        </a:rPr>
                        <a:t>NO FLOOD</a:t>
                      </a:r>
                      <a:endParaRPr lang="en-GB" sz="850" b="1" i="0" kern="1200" baseline="0" dirty="0">
                        <a:solidFill>
                          <a:schemeClr val="tx1"/>
                        </a:solidFill>
                        <a:effectLst/>
                        <a:latin typeface="+mj-lt"/>
                        <a:ea typeface="+mn-ea"/>
                        <a:cs typeface="+mn-cs"/>
                      </a:endParaRPr>
                    </a:p>
                    <a:p>
                      <a:pPr algn="ctr"/>
                      <a:endParaRPr lang="en-GB" sz="850" b="0" i="0" kern="1200" baseline="0" dirty="0">
                        <a:solidFill>
                          <a:schemeClr val="tx1"/>
                        </a:solidFill>
                        <a:effectLst/>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8900" indent="-88900" algn="l">
                        <a:buFont typeface="Arial" panose="020B0604020202020204" pitchFamily="34" charset="0"/>
                        <a:buChar char="•"/>
                      </a:pPr>
                      <a:r>
                        <a:rPr lang="en-GB" sz="850" b="0" i="0" kern="1200" baseline="0" dirty="0">
                          <a:solidFill>
                            <a:schemeClr val="tx1"/>
                          </a:solidFill>
                          <a:effectLst/>
                          <a:latin typeface="+mj-lt"/>
                          <a:ea typeface="+mn-ea"/>
                          <a:cs typeface="+mn-cs"/>
                        </a:rPr>
                        <a:t>Trees in drainage basin – intercept rainfall = longer lag time.</a:t>
                      </a:r>
                    </a:p>
                    <a:p>
                      <a:pPr marL="88900" indent="-88900" algn="l">
                        <a:buFont typeface="Arial" panose="020B0604020202020204" pitchFamily="34" charset="0"/>
                        <a:buChar char="•"/>
                      </a:pPr>
                      <a:r>
                        <a:rPr lang="en-GB" sz="850" b="0" i="0" kern="1200" baseline="0" dirty="0">
                          <a:solidFill>
                            <a:schemeClr val="tx1"/>
                          </a:solidFill>
                          <a:effectLst/>
                          <a:latin typeface="+mj-lt"/>
                          <a:ea typeface="+mn-ea"/>
                          <a:cs typeface="+mn-cs"/>
                        </a:rPr>
                        <a:t>Gentle rain = more water infiltrated = takes longer to reach river channel</a:t>
                      </a:r>
                    </a:p>
                    <a:p>
                      <a:pPr marL="88900" indent="-88900" algn="l">
                        <a:buFont typeface="Arial" panose="020B0604020202020204" pitchFamily="34" charset="0"/>
                        <a:buChar char="•"/>
                      </a:pPr>
                      <a:r>
                        <a:rPr lang="en-GB" sz="850" b="0" i="0" kern="1200" baseline="0" dirty="0">
                          <a:solidFill>
                            <a:schemeClr val="tx1"/>
                          </a:solidFill>
                          <a:effectLst/>
                          <a:latin typeface="+mj-lt"/>
                          <a:ea typeface="+mn-ea"/>
                          <a:cs typeface="+mn-cs"/>
                        </a:rPr>
                        <a:t>Permeable rock = more water infiltrated = takes longer to reach river.</a:t>
                      </a:r>
                    </a:p>
                    <a:p>
                      <a:pPr marL="88900" indent="-88900" algn="l">
                        <a:buFont typeface="Arial" panose="020B0604020202020204" pitchFamily="34" charset="0"/>
                        <a:buChar char="•"/>
                      </a:pPr>
                      <a:r>
                        <a:rPr lang="en-GB" sz="850" b="0" i="0" kern="1200" dirty="0">
                          <a:solidFill>
                            <a:schemeClr val="tx1"/>
                          </a:solidFill>
                          <a:effectLst/>
                          <a:latin typeface="+mj-lt"/>
                          <a:ea typeface="+mn-ea"/>
                          <a:cs typeface="+mn-cs"/>
                        </a:rPr>
                        <a:t>Dry soils = more water</a:t>
                      </a:r>
                      <a:r>
                        <a:rPr lang="en-GB" sz="850" b="0" i="0" kern="1200" baseline="0" dirty="0">
                          <a:solidFill>
                            <a:schemeClr val="tx1"/>
                          </a:solidFill>
                          <a:effectLst/>
                          <a:latin typeface="+mj-lt"/>
                          <a:ea typeface="+mn-ea"/>
                          <a:cs typeface="+mn-cs"/>
                        </a:rPr>
                        <a:t> infiltrated = takes longer to reach river channel </a:t>
                      </a:r>
                    </a:p>
                    <a:p>
                      <a:pPr marL="88900" indent="-88900" algn="l">
                        <a:buFont typeface="Arial" panose="020B0604020202020204" pitchFamily="34" charset="0"/>
                        <a:buChar char="•"/>
                      </a:pPr>
                      <a:r>
                        <a:rPr lang="en-GB" sz="850" b="0" i="0" kern="1200" baseline="0" dirty="0">
                          <a:solidFill>
                            <a:schemeClr val="tx1"/>
                          </a:solidFill>
                          <a:effectLst/>
                          <a:latin typeface="+mj-lt"/>
                          <a:ea typeface="+mn-ea"/>
                          <a:cs typeface="+mn-cs"/>
                        </a:rPr>
                        <a:t>Large drainage basins = water has to travel further to reach river = slower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55016876"/>
                  </a:ext>
                </a:extLst>
              </a:tr>
              <a:tr h="788975">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850" b="1" kern="1200" baseline="0" dirty="0">
                          <a:solidFill>
                            <a:schemeClr val="dk1"/>
                          </a:solidFill>
                          <a:latin typeface="+mj-lt"/>
                          <a:ea typeface="+mn-ea"/>
                          <a:cs typeface="+mn-cs"/>
                        </a:rPr>
                        <a:t>FLOOD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8900" indent="-88900" algn="l">
                        <a:buFont typeface="Arial" panose="020B0604020202020204" pitchFamily="34" charset="0"/>
                        <a:buChar char="•"/>
                      </a:pPr>
                      <a:r>
                        <a:rPr lang="en-GB" sz="850" b="0" i="0" kern="1200" baseline="0" dirty="0">
                          <a:solidFill>
                            <a:schemeClr val="tx1"/>
                          </a:solidFill>
                          <a:effectLst/>
                          <a:latin typeface="+mj-lt"/>
                          <a:ea typeface="+mn-ea"/>
                          <a:cs typeface="+mn-cs"/>
                        </a:rPr>
                        <a:t>Deforestation – no trees to intercept rainfall = shorter lag time</a:t>
                      </a:r>
                    </a:p>
                    <a:p>
                      <a:pPr marL="88900" indent="-88900" algn="l">
                        <a:buFont typeface="Arial" panose="020B0604020202020204" pitchFamily="34" charset="0"/>
                        <a:buChar char="•"/>
                      </a:pPr>
                      <a:r>
                        <a:rPr lang="en-GB" sz="850" b="0" i="0" kern="1200" baseline="0" dirty="0">
                          <a:solidFill>
                            <a:schemeClr val="tx1"/>
                          </a:solidFill>
                          <a:effectLst/>
                          <a:latin typeface="+mj-lt"/>
                          <a:ea typeface="+mn-ea"/>
                          <a:cs typeface="+mn-cs"/>
                        </a:rPr>
                        <a:t>Intense rain = too fast to infiltrate = more surface runoff = quicker to river</a:t>
                      </a:r>
                    </a:p>
                    <a:p>
                      <a:pPr marL="88900" indent="-88900" algn="l">
                        <a:buFont typeface="Arial" panose="020B0604020202020204" pitchFamily="34" charset="0"/>
                        <a:buChar char="•"/>
                      </a:pPr>
                      <a:r>
                        <a:rPr lang="en-GB" sz="850" b="0" i="0" kern="1200" baseline="0" dirty="0">
                          <a:solidFill>
                            <a:schemeClr val="tx1"/>
                          </a:solidFill>
                          <a:effectLst/>
                          <a:latin typeface="+mj-lt"/>
                          <a:ea typeface="+mn-ea"/>
                          <a:cs typeface="+mn-cs"/>
                        </a:rPr>
                        <a:t>Impermeable rock = rain not infiltrated = more surface runoff = quicker to river. Impermeable surfaces created when areas are urbanised (concrete).</a:t>
                      </a:r>
                    </a:p>
                    <a:p>
                      <a:pPr marL="88900" indent="-88900" algn="l">
                        <a:buFont typeface="Arial" panose="020B0604020202020204" pitchFamily="34" charset="0"/>
                        <a:buChar char="•"/>
                      </a:pPr>
                      <a:r>
                        <a:rPr lang="en-GB" sz="850" b="0" i="0" kern="1200" baseline="0" dirty="0">
                          <a:solidFill>
                            <a:schemeClr val="tx1"/>
                          </a:solidFill>
                          <a:effectLst/>
                          <a:latin typeface="+mj-lt"/>
                          <a:ea typeface="+mn-ea"/>
                          <a:cs typeface="+mn-cs"/>
                        </a:rPr>
                        <a:t>Steep slopes = quick transfer of water to river channel = short lag time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2414015"/>
                  </a:ext>
                </a:extLst>
              </a:tr>
            </a:tbl>
          </a:graphicData>
        </a:graphic>
      </p:graphicFrame>
      <p:pic>
        <p:nvPicPr>
          <p:cNvPr id="65" name="Picture 2" descr="b08abe0a-ffad-4e1e-89be-d75491cda043@eurprd05"/>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0734" t="48245" r="43347" b="16185"/>
          <a:stretch/>
        </p:blipFill>
        <p:spPr bwMode="auto">
          <a:xfrm>
            <a:off x="4575882" y="5468939"/>
            <a:ext cx="976389" cy="583122"/>
          </a:xfrm>
          <a:prstGeom prst="rect">
            <a:avLst/>
          </a:prstGeom>
          <a:noFill/>
          <a:ln w="9525">
            <a:solidFill>
              <a:schemeClr val="tx1">
                <a:lumMod val="95000"/>
                <a:lumOff val="5000"/>
              </a:schemeClr>
            </a:solidFill>
            <a:miter lim="800000"/>
            <a:headEnd/>
            <a:tailEnd/>
          </a:ln>
          <a:extLst>
            <a:ext uri="{909E8E84-426E-40dd-AFC4-6F175D3DCCD1}">
              <a14:hiddenFill xmlns:a14="http://schemas.microsoft.com/office/drawing/2010/main" xmlns="">
                <a:solidFill>
                  <a:srgbClr val="FFFFFF"/>
                </a:solidFill>
              </a14:hiddenFill>
            </a:ext>
          </a:extLst>
        </p:spPr>
      </p:pic>
      <p:pic>
        <p:nvPicPr>
          <p:cNvPr id="66" name="Picture 3" descr="f6fa780f-771b-4e31-bf4d-dc33cb0fdee2@eurprd05"/>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3716" t="32236" r="23588" b="19807"/>
          <a:stretch/>
        </p:blipFill>
        <p:spPr bwMode="auto">
          <a:xfrm>
            <a:off x="4572058" y="6237091"/>
            <a:ext cx="976390" cy="611499"/>
          </a:xfrm>
          <a:prstGeom prst="rect">
            <a:avLst/>
          </a:prstGeom>
          <a:noFill/>
          <a:ln w="9525">
            <a:solidFill>
              <a:schemeClr val="tx1">
                <a:lumMod val="95000"/>
                <a:lumOff val="5000"/>
              </a:schemeClr>
            </a:solidFill>
            <a:miter lim="800000"/>
            <a:headEnd/>
            <a:tailEnd/>
          </a:ln>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p:txBody>
          <a:bodyPr/>
          <a:lstStyle/>
          <a:p>
            <a:fld id="{F232E450-7F35-46DE-B035-98CAF69D4EF5}" type="slidenum">
              <a:rPr lang="en-GB" smtClean="0"/>
              <a:t>15</a:t>
            </a:fld>
            <a:endParaRPr lang="en-GB"/>
          </a:p>
        </p:txBody>
      </p:sp>
    </p:spTree>
    <p:extLst>
      <p:ext uri="{BB962C8B-B14F-4D97-AF65-F5344CB8AC3E}">
        <p14:creationId xmlns:p14="http://schemas.microsoft.com/office/powerpoint/2010/main" val="1702983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rot="16200000">
            <a:off x="4443554" y="-4427329"/>
            <a:ext cx="264657" cy="9144000"/>
          </a:xfrm>
          <a:prstGeom prst="rect">
            <a:avLst/>
          </a:prstGeom>
          <a:solidFill>
            <a:srgbClr val="101A42"/>
          </a:solidFill>
          <a:ln w="254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3" name="TextBox 2"/>
          <p:cNvSpPr txBox="1"/>
          <p:nvPr/>
        </p:nvSpPr>
        <p:spPr>
          <a:xfrm>
            <a:off x="2373274" y="-9345"/>
            <a:ext cx="4797980" cy="276999"/>
          </a:xfrm>
          <a:prstGeom prst="rect">
            <a:avLst/>
          </a:prstGeom>
          <a:noFill/>
        </p:spPr>
        <p:txBody>
          <a:bodyPr wrap="none" rtlCol="0">
            <a:spAutoFit/>
          </a:bodyPr>
          <a:lstStyle/>
          <a:p>
            <a:r>
              <a:rPr lang="en-GB" sz="1200" dirty="0">
                <a:solidFill>
                  <a:schemeClr val="bg1"/>
                </a:solidFill>
              </a:rPr>
              <a:t>KS4 – The Geography Knowledge – </a:t>
            </a:r>
            <a:r>
              <a:rPr lang="en-GB" sz="1200" dirty="0">
                <a:solidFill>
                  <a:schemeClr val="bg1"/>
                </a:solidFill>
                <a:latin typeface="+mj-lt"/>
              </a:rPr>
              <a:t>PHYSICAL LANDSCAPES: RIVERS (part 3)</a:t>
            </a:r>
          </a:p>
        </p:txBody>
      </p:sp>
      <p:graphicFrame>
        <p:nvGraphicFramePr>
          <p:cNvPr id="21" name="Table 20"/>
          <p:cNvGraphicFramePr>
            <a:graphicFrameLocks noGrp="1"/>
          </p:cNvGraphicFramePr>
          <p:nvPr/>
        </p:nvGraphicFramePr>
        <p:xfrm>
          <a:off x="3305" y="741165"/>
          <a:ext cx="4520616" cy="2438400"/>
        </p:xfrm>
        <a:graphic>
          <a:graphicData uri="http://schemas.openxmlformats.org/drawingml/2006/table">
            <a:tbl>
              <a:tblPr firstRow="1" bandRow="1">
                <a:tableStyleId>{5940675A-B579-460E-94D1-54222C63F5DA}</a:tableStyleId>
              </a:tblPr>
              <a:tblGrid>
                <a:gridCol w="763467">
                  <a:extLst>
                    <a:ext uri="{9D8B030D-6E8A-4147-A177-3AD203B41FA5}">
                      <a16:colId xmlns:a16="http://schemas.microsoft.com/office/drawing/2014/main" val="1925279391"/>
                    </a:ext>
                  </a:extLst>
                </a:gridCol>
                <a:gridCol w="3757149">
                  <a:extLst>
                    <a:ext uri="{9D8B030D-6E8A-4147-A177-3AD203B41FA5}">
                      <a16:colId xmlns:a16="http://schemas.microsoft.com/office/drawing/2014/main" val="4261312969"/>
                    </a:ext>
                  </a:extLst>
                </a:gridCol>
              </a:tblGrid>
              <a:tr h="260838">
                <a:tc>
                  <a:txBody>
                    <a:bodyPr/>
                    <a:lstStyle/>
                    <a:p>
                      <a:r>
                        <a:rPr lang="en-US" sz="850" b="1" dirty="0">
                          <a:solidFill>
                            <a:schemeClr val="tx1"/>
                          </a:solidFill>
                          <a:latin typeface="+mj-lt"/>
                        </a:rPr>
                        <a:t>Dam &amp;</a:t>
                      </a:r>
                      <a:r>
                        <a:rPr lang="en-US" sz="850" b="1" baseline="0" dirty="0">
                          <a:solidFill>
                            <a:schemeClr val="tx1"/>
                          </a:solidFill>
                          <a:latin typeface="+mj-lt"/>
                        </a:rPr>
                        <a:t> Reservoir</a:t>
                      </a:r>
                      <a:endParaRPr lang="en-US" sz="850" b="1" dirty="0">
                        <a:solidFill>
                          <a:schemeClr val="tx1"/>
                        </a:solidFill>
                        <a:latin typeface="+mj-lt"/>
                      </a:endParaRPr>
                    </a:p>
                  </a:txBody>
                  <a:tcPr>
                    <a:noFill/>
                  </a:tcPr>
                </a:tc>
                <a:tc>
                  <a:txBody>
                    <a:bodyPr/>
                    <a:lstStyle/>
                    <a:p>
                      <a:r>
                        <a:rPr lang="en-GB" sz="850" b="0" kern="1200" dirty="0">
                          <a:solidFill>
                            <a:schemeClr val="tx1"/>
                          </a:solidFill>
                          <a:effectLst/>
                          <a:latin typeface="+mj-lt"/>
                          <a:ea typeface="+mn-ea"/>
                          <a:cs typeface="+mn-cs"/>
                        </a:rPr>
                        <a:t>Used to regulate river flow and reduce the risk of flooding. The flow of water can be ‘turned off’ during periods of heavy rainfall. The water is stored in a reservoir so that the river does not flood downstream.</a:t>
                      </a:r>
                    </a:p>
                    <a:p>
                      <a:pPr marL="171450" indent="-171450">
                        <a:buFont typeface="Arial" panose="020B0604020202020204" pitchFamily="34" charset="0"/>
                        <a:buChar char="•"/>
                      </a:pPr>
                      <a:r>
                        <a:rPr lang="en-US" sz="850" b="0" i="0" baseline="0" dirty="0">
                          <a:solidFill>
                            <a:srgbClr val="00B050"/>
                          </a:solidFill>
                          <a:latin typeface="+mj-lt"/>
                        </a:rPr>
                        <a:t>Effective, long lifespan, used for irrigation, water supply, recreation and HEP.</a:t>
                      </a:r>
                    </a:p>
                    <a:p>
                      <a:pPr marL="171450" indent="-171450">
                        <a:buFont typeface="Arial" panose="020B0604020202020204" pitchFamily="34" charset="0"/>
                        <a:buChar char="•"/>
                      </a:pPr>
                      <a:r>
                        <a:rPr lang="en-US" sz="850" b="0" i="0" baseline="0" dirty="0">
                          <a:solidFill>
                            <a:srgbClr val="FF0000"/>
                          </a:solidFill>
                          <a:latin typeface="+mj-lt"/>
                        </a:rPr>
                        <a:t> Expensive, damage habitats, people have to relocate due to flooding.</a:t>
                      </a:r>
                    </a:p>
                  </a:txBody>
                  <a:tcPr>
                    <a:noFill/>
                  </a:tcPr>
                </a:tc>
                <a:extLst>
                  <a:ext uri="{0D108BD9-81ED-4DB2-BD59-A6C34878D82A}">
                    <a16:rowId xmlns:a16="http://schemas.microsoft.com/office/drawing/2014/main" val="1113877761"/>
                  </a:ext>
                </a:extLst>
              </a:tr>
              <a:tr h="399952">
                <a:tc>
                  <a:txBody>
                    <a:bodyPr/>
                    <a:lstStyle/>
                    <a:p>
                      <a:r>
                        <a:rPr lang="en-US" sz="850" b="1" dirty="0">
                          <a:solidFill>
                            <a:schemeClr val="tx1"/>
                          </a:solidFill>
                          <a:latin typeface="+mj-lt"/>
                        </a:rPr>
                        <a:t>Channel Straightening</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850" b="0" kern="1200" dirty="0">
                          <a:solidFill>
                            <a:schemeClr val="tx1"/>
                          </a:solidFill>
                          <a:effectLst/>
                          <a:latin typeface="+mj-lt"/>
                          <a:ea typeface="+mn-ea"/>
                          <a:cs typeface="+mn-cs"/>
                        </a:rPr>
                        <a:t>Rivers are straightened by cutting through meanders to create a straight river channel. This speeds up the flow of water along the river.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50" b="0" i="0" kern="1200" baseline="0" dirty="0">
                          <a:solidFill>
                            <a:srgbClr val="00B050"/>
                          </a:solidFill>
                          <a:latin typeface="+mj-lt"/>
                          <a:ea typeface="+mn-ea"/>
                          <a:cs typeface="+mn-cs"/>
                        </a:rPr>
                        <a:t>Effective as water does not have time to build up, long lifespan.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50" b="0" i="0" kern="1200" baseline="0" dirty="0">
                          <a:solidFill>
                            <a:srgbClr val="FF0000"/>
                          </a:solidFill>
                          <a:latin typeface="+mj-lt"/>
                          <a:ea typeface="+mn-ea"/>
                          <a:cs typeface="+mn-cs"/>
                        </a:rPr>
                        <a:t>Expensive, unnatural, damage habitats, result in flooding downstream.</a:t>
                      </a:r>
                      <a:endParaRPr lang="en-US" sz="850" b="0" i="0" dirty="0">
                        <a:solidFill>
                          <a:schemeClr val="tx1"/>
                        </a:solidFill>
                        <a:latin typeface="+mj-lt"/>
                      </a:endParaRPr>
                    </a:p>
                  </a:txBody>
                  <a:tcPr>
                    <a:noFill/>
                  </a:tcPr>
                </a:tc>
                <a:extLst>
                  <a:ext uri="{0D108BD9-81ED-4DB2-BD59-A6C34878D82A}">
                    <a16:rowId xmlns:a16="http://schemas.microsoft.com/office/drawing/2014/main" val="575233566"/>
                  </a:ext>
                </a:extLst>
              </a:tr>
              <a:tr h="469509">
                <a:tc>
                  <a:txBody>
                    <a:bodyPr/>
                    <a:lstStyle/>
                    <a:p>
                      <a:r>
                        <a:rPr lang="en-US" sz="850" b="1" dirty="0">
                          <a:solidFill>
                            <a:schemeClr val="tx1"/>
                          </a:solidFill>
                          <a:latin typeface="+mj-lt"/>
                        </a:rPr>
                        <a:t>Embankment</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b="0" i="0" dirty="0">
                          <a:solidFill>
                            <a:schemeClr val="tx1"/>
                          </a:solidFill>
                          <a:latin typeface="+mj-lt"/>
                        </a:rPr>
                        <a:t>A</a:t>
                      </a:r>
                      <a:r>
                        <a:rPr lang="en-US" sz="850" b="0" i="0" baseline="0" dirty="0">
                          <a:solidFill>
                            <a:schemeClr val="tx1"/>
                          </a:solidFill>
                          <a:latin typeface="+mj-lt"/>
                        </a:rPr>
                        <a:t> raised riverbank (levee) which allows the river to channel to hold more water.</a:t>
                      </a:r>
                      <a:endParaRPr lang="en-US" sz="850" b="0" i="0" kern="1200" baseline="0" dirty="0">
                        <a:solidFill>
                          <a:srgbClr val="00B050"/>
                        </a:solidFill>
                        <a:latin typeface="+mj-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50" b="0" i="0" kern="1200" baseline="0" dirty="0">
                          <a:solidFill>
                            <a:srgbClr val="00B050"/>
                          </a:solidFill>
                          <a:latin typeface="+mj-lt"/>
                          <a:ea typeface="+mn-ea"/>
                          <a:cs typeface="+mn-cs"/>
                        </a:rPr>
                        <a:t>Effective, long lifespan, can look natural if covered in vegetation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50" b="0" i="0" kern="1200" baseline="0" dirty="0">
                          <a:solidFill>
                            <a:srgbClr val="FF0000"/>
                          </a:solidFill>
                          <a:latin typeface="+mj-lt"/>
                          <a:ea typeface="+mn-ea"/>
                          <a:cs typeface="+mn-cs"/>
                        </a:rPr>
                        <a:t>Expensive, if concrete is used it is unnatural and unattractive.</a:t>
                      </a:r>
                    </a:p>
                  </a:txBody>
                  <a:tcPr>
                    <a:noFill/>
                  </a:tcPr>
                </a:tc>
                <a:extLst>
                  <a:ext uri="{0D108BD9-81ED-4DB2-BD59-A6C34878D82A}">
                    <a16:rowId xmlns:a16="http://schemas.microsoft.com/office/drawing/2014/main" val="2578967850"/>
                  </a:ext>
                </a:extLst>
              </a:tr>
              <a:tr h="469509">
                <a:tc>
                  <a:txBody>
                    <a:bodyPr/>
                    <a:lstStyle/>
                    <a:p>
                      <a:r>
                        <a:rPr lang="en-US" sz="850" b="1" dirty="0">
                          <a:solidFill>
                            <a:schemeClr val="tx1"/>
                          </a:solidFill>
                          <a:latin typeface="+mj-lt"/>
                        </a:rPr>
                        <a:t>Flood</a:t>
                      </a:r>
                      <a:r>
                        <a:rPr lang="en-US" sz="850" b="1" baseline="0" dirty="0">
                          <a:solidFill>
                            <a:schemeClr val="tx1"/>
                          </a:solidFill>
                          <a:latin typeface="+mj-lt"/>
                        </a:rPr>
                        <a:t> Relief Channel</a:t>
                      </a:r>
                      <a:endParaRPr lang="en-US" sz="850" b="1" dirty="0">
                        <a:solidFill>
                          <a:schemeClr val="tx1"/>
                        </a:solidFill>
                        <a:latin typeface="+mj-lt"/>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850" b="0" kern="1200" dirty="0">
                          <a:solidFill>
                            <a:schemeClr val="tx1"/>
                          </a:solidFill>
                          <a:effectLst/>
                          <a:latin typeface="+mj-lt"/>
                          <a:ea typeface="+mn-ea"/>
                          <a:cs typeface="+mn-cs"/>
                        </a:rPr>
                        <a:t>A man-made river channel constructed to divert water in a river channel away from urban areas.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50" b="0" i="0" kern="1200" baseline="0" dirty="0">
                          <a:solidFill>
                            <a:srgbClr val="00B050"/>
                          </a:solidFill>
                          <a:latin typeface="+mj-lt"/>
                          <a:ea typeface="+mn-ea"/>
                          <a:cs typeface="+mn-cs"/>
                        </a:rPr>
                        <a:t>Effective as regulate river discharge (in heavy rain, relief channels are opened)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50" b="0" i="0" kern="1200" baseline="0" dirty="0">
                          <a:solidFill>
                            <a:srgbClr val="FF0000"/>
                          </a:solidFill>
                          <a:latin typeface="+mj-lt"/>
                          <a:ea typeface="+mn-ea"/>
                          <a:cs typeface="+mn-cs"/>
                        </a:rPr>
                        <a:t>Expensive</a:t>
                      </a:r>
                    </a:p>
                  </a:txBody>
                  <a:tcPr>
                    <a:noFill/>
                  </a:tcPr>
                </a:tc>
                <a:extLst>
                  <a:ext uri="{0D108BD9-81ED-4DB2-BD59-A6C34878D82A}">
                    <a16:rowId xmlns:a16="http://schemas.microsoft.com/office/drawing/2014/main" val="2205965320"/>
                  </a:ext>
                </a:extLst>
              </a:tr>
            </a:tbl>
          </a:graphicData>
        </a:graphic>
      </p:graphicFrame>
      <p:sp>
        <p:nvSpPr>
          <p:cNvPr id="2" name="Rectangle 1"/>
          <p:cNvSpPr/>
          <p:nvPr/>
        </p:nvSpPr>
        <p:spPr>
          <a:xfrm>
            <a:off x="0" y="294438"/>
            <a:ext cx="4516733" cy="484748"/>
          </a:xfrm>
          <a:prstGeom prst="rect">
            <a:avLst/>
          </a:prstGeom>
        </p:spPr>
        <p:txBody>
          <a:bodyPr wrap="square">
            <a:spAutoFit/>
          </a:bodyPr>
          <a:lstStyle/>
          <a:p>
            <a:pPr algn="ctr"/>
            <a:r>
              <a:rPr lang="en-GB" sz="850" b="1" dirty="0">
                <a:solidFill>
                  <a:srgbClr val="0070C0"/>
                </a:solidFill>
                <a:latin typeface="+mj-lt"/>
              </a:rPr>
              <a:t>Hard engineering – using manmade, artificial structures to prevent erosion.</a:t>
            </a:r>
          </a:p>
          <a:p>
            <a:pPr algn="ctr"/>
            <a:r>
              <a:rPr lang="en-GB" sz="850" dirty="0">
                <a:latin typeface="+mj-lt"/>
              </a:rPr>
              <a:t>More effective, long lasting and need less maintaining than soft engineering, however more expensive and less natural/environmentally friendly.</a:t>
            </a:r>
          </a:p>
        </p:txBody>
      </p:sp>
      <p:graphicFrame>
        <p:nvGraphicFramePr>
          <p:cNvPr id="17" name="Table 16"/>
          <p:cNvGraphicFramePr>
            <a:graphicFrameLocks noGrp="1"/>
          </p:cNvGraphicFramePr>
          <p:nvPr/>
        </p:nvGraphicFramePr>
        <p:xfrm>
          <a:off x="-3834" y="3682272"/>
          <a:ext cx="4516733" cy="3177540"/>
        </p:xfrm>
        <a:graphic>
          <a:graphicData uri="http://schemas.openxmlformats.org/drawingml/2006/table">
            <a:tbl>
              <a:tblPr firstRow="1" bandRow="1">
                <a:tableStyleId>{5940675A-B579-460E-94D1-54222C63F5DA}</a:tableStyleId>
              </a:tblPr>
              <a:tblGrid>
                <a:gridCol w="752168">
                  <a:extLst>
                    <a:ext uri="{9D8B030D-6E8A-4147-A177-3AD203B41FA5}">
                      <a16:colId xmlns:a16="http://schemas.microsoft.com/office/drawing/2014/main" val="1925279391"/>
                    </a:ext>
                  </a:extLst>
                </a:gridCol>
                <a:gridCol w="3764565">
                  <a:extLst>
                    <a:ext uri="{9D8B030D-6E8A-4147-A177-3AD203B41FA5}">
                      <a16:colId xmlns:a16="http://schemas.microsoft.com/office/drawing/2014/main" val="4261312969"/>
                    </a:ext>
                  </a:extLst>
                </a:gridCol>
              </a:tblGrid>
              <a:tr h="190221">
                <a:tc>
                  <a:txBody>
                    <a:bodyPr/>
                    <a:lstStyle/>
                    <a:p>
                      <a:r>
                        <a:rPr lang="en-US" sz="850" b="1" dirty="0">
                          <a:solidFill>
                            <a:schemeClr val="tx1"/>
                          </a:solidFill>
                          <a:latin typeface="+mj-lt"/>
                        </a:rPr>
                        <a:t>Afforestation</a:t>
                      </a:r>
                    </a:p>
                  </a:txBody>
                  <a:tcPr>
                    <a:noFill/>
                  </a:tcPr>
                </a:tc>
                <a:tc>
                  <a:txBody>
                    <a:bodyPr/>
                    <a:lstStyle/>
                    <a:p>
                      <a:r>
                        <a:rPr lang="en-US" sz="850" b="0" i="0" baseline="0" dirty="0">
                          <a:solidFill>
                            <a:schemeClr val="tx1"/>
                          </a:solidFill>
                          <a:latin typeface="+mj-lt"/>
                        </a:rPr>
                        <a:t>Planting trees to create a woodland/forest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50" b="0" i="0" kern="1200" baseline="0" dirty="0">
                          <a:solidFill>
                            <a:srgbClr val="00B050"/>
                          </a:solidFill>
                          <a:latin typeface="+mj-lt"/>
                          <a:ea typeface="+mn-ea"/>
                          <a:cs typeface="+mn-cs"/>
                        </a:rPr>
                        <a:t>Trees slow down the movement of water into channels (longer lag time) = less likely to flood. Water is stored in trees and so less in river channel. Cheap.</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50" b="0" i="0" kern="1200" baseline="0" dirty="0">
                          <a:solidFill>
                            <a:srgbClr val="FF0000"/>
                          </a:solidFill>
                          <a:latin typeface="+mj-lt"/>
                          <a:ea typeface="+mn-ea"/>
                          <a:cs typeface="+mn-cs"/>
                        </a:rPr>
                        <a:t>Less effective than hard engineering.</a:t>
                      </a:r>
                      <a:endParaRPr lang="en-US" sz="850" b="0" i="0" baseline="0" dirty="0">
                        <a:solidFill>
                          <a:schemeClr val="tx1"/>
                        </a:solidFill>
                        <a:latin typeface="+mj-lt"/>
                      </a:endParaRPr>
                    </a:p>
                  </a:txBody>
                  <a:tcPr>
                    <a:noFill/>
                  </a:tcPr>
                </a:tc>
                <a:extLst>
                  <a:ext uri="{0D108BD9-81ED-4DB2-BD59-A6C34878D82A}">
                    <a16:rowId xmlns:a16="http://schemas.microsoft.com/office/drawing/2014/main" val="1113877761"/>
                  </a:ext>
                </a:extLst>
              </a:tr>
              <a:tr h="190221">
                <a:tc>
                  <a:txBody>
                    <a:bodyPr/>
                    <a:lstStyle/>
                    <a:p>
                      <a:r>
                        <a:rPr lang="en-US" sz="850" b="1" baseline="0" dirty="0">
                          <a:solidFill>
                            <a:schemeClr val="tx1"/>
                          </a:solidFill>
                          <a:latin typeface="+mj-lt"/>
                        </a:rPr>
                        <a:t>Wetlands</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b="0" i="0" dirty="0">
                          <a:solidFill>
                            <a:schemeClr val="tx1"/>
                          </a:solidFill>
                          <a:latin typeface="+mj-lt"/>
                        </a:rPr>
                        <a:t>Where land next</a:t>
                      </a:r>
                      <a:r>
                        <a:rPr lang="en-US" sz="850" b="0" i="0" baseline="0" dirty="0">
                          <a:solidFill>
                            <a:schemeClr val="tx1"/>
                          </a:solidFill>
                          <a:latin typeface="+mj-lt"/>
                        </a:rPr>
                        <a:t> to wetlands is left to flood.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50" b="0" i="0" kern="1200" baseline="0" dirty="0">
                          <a:solidFill>
                            <a:srgbClr val="00B050"/>
                          </a:solidFill>
                          <a:latin typeface="+mj-lt"/>
                          <a:ea typeface="+mn-ea"/>
                          <a:cs typeface="+mn-cs"/>
                        </a:rPr>
                        <a:t>Cheap, easy to maintain, create habitats, stores water so less in river channel.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50" b="0" i="0" kern="1200" baseline="0" dirty="0">
                          <a:solidFill>
                            <a:srgbClr val="FF0000"/>
                          </a:solidFill>
                          <a:latin typeface="+mj-lt"/>
                          <a:ea typeface="+mn-ea"/>
                          <a:cs typeface="+mn-cs"/>
                        </a:rPr>
                        <a:t>Short lifespan, constant maintenance, beach is closed due it is being done.  </a:t>
                      </a:r>
                      <a:endParaRPr lang="en-US" sz="850" b="0" i="0" dirty="0">
                        <a:solidFill>
                          <a:schemeClr val="tx1"/>
                        </a:solidFill>
                        <a:latin typeface="+mj-lt"/>
                      </a:endParaRPr>
                    </a:p>
                  </a:txBody>
                  <a:tcPr>
                    <a:noFill/>
                  </a:tcPr>
                </a:tc>
                <a:extLst>
                  <a:ext uri="{0D108BD9-81ED-4DB2-BD59-A6C34878D82A}">
                    <a16:rowId xmlns:a16="http://schemas.microsoft.com/office/drawing/2014/main" val="575233566"/>
                  </a:ext>
                </a:extLst>
              </a:tr>
              <a:tr h="230267">
                <a:tc>
                  <a:txBody>
                    <a:bodyPr/>
                    <a:lstStyle/>
                    <a:p>
                      <a:r>
                        <a:rPr lang="en-US" sz="850" b="1" dirty="0">
                          <a:solidFill>
                            <a:schemeClr val="tx1"/>
                          </a:solidFill>
                          <a:latin typeface="+mj-lt"/>
                        </a:rPr>
                        <a:t>Floodplain Zoning</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b="0" i="0" kern="1200" baseline="0" dirty="0">
                          <a:solidFill>
                            <a:schemeClr val="tx1"/>
                          </a:solidFill>
                          <a:latin typeface="+mj-lt"/>
                          <a:ea typeface="+mn-ea"/>
                          <a:cs typeface="+mn-cs"/>
                        </a:rPr>
                        <a:t>Land is allocated for different uses according to its flood risk. Land closest to the river is used as parkland and land further from rivers is used for housing and industries.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50" b="0" i="0" kern="1200" baseline="0" dirty="0">
                          <a:solidFill>
                            <a:srgbClr val="00B050"/>
                          </a:solidFill>
                          <a:latin typeface="+mj-lt"/>
                          <a:ea typeface="+mn-ea"/>
                          <a:cs typeface="+mn-cs"/>
                        </a:rPr>
                        <a:t>Doesn’t’ stop the flood but reduces overall cost as infrastructure is not destroyed.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50" b="0" i="0" kern="1200" baseline="0" dirty="0">
                          <a:solidFill>
                            <a:srgbClr val="FF0000"/>
                          </a:solidFill>
                          <a:latin typeface="+mj-lt"/>
                          <a:ea typeface="+mn-ea"/>
                          <a:cs typeface="+mn-cs"/>
                        </a:rPr>
                        <a:t>Flood is not stopped, is difficult to if the land has already been built on.</a:t>
                      </a:r>
                      <a:endParaRPr lang="en-US" sz="850" b="0" i="0" kern="1200" baseline="0" dirty="0">
                        <a:solidFill>
                          <a:schemeClr val="tx1"/>
                        </a:solidFill>
                        <a:latin typeface="+mj-lt"/>
                        <a:ea typeface="+mn-ea"/>
                        <a:cs typeface="+mn-cs"/>
                      </a:endParaRPr>
                    </a:p>
                  </a:txBody>
                  <a:tcPr>
                    <a:noFill/>
                  </a:tcPr>
                </a:tc>
                <a:extLst>
                  <a:ext uri="{0D108BD9-81ED-4DB2-BD59-A6C34878D82A}">
                    <a16:rowId xmlns:a16="http://schemas.microsoft.com/office/drawing/2014/main" val="2578967850"/>
                  </a:ext>
                </a:extLst>
              </a:tr>
              <a:tr h="190221">
                <a:tc>
                  <a:txBody>
                    <a:bodyPr/>
                    <a:lstStyle/>
                    <a:p>
                      <a:r>
                        <a:rPr lang="en-US" sz="850" b="1" dirty="0">
                          <a:solidFill>
                            <a:schemeClr val="tx1"/>
                          </a:solidFill>
                          <a:latin typeface="+mj-lt"/>
                        </a:rPr>
                        <a:t>River Restoration</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b="0" i="0" kern="1200" baseline="0" dirty="0">
                          <a:solidFill>
                            <a:schemeClr val="tx1"/>
                          </a:solidFill>
                          <a:latin typeface="+mj-lt"/>
                          <a:ea typeface="+mn-ea"/>
                          <a:cs typeface="+mn-cs"/>
                        </a:rPr>
                        <a:t>Returns a river to its natural state (e.g. remove channel straightening or a dam).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50" b="0" i="0" kern="1200" baseline="0" dirty="0">
                          <a:solidFill>
                            <a:srgbClr val="00B050"/>
                          </a:solidFill>
                          <a:latin typeface="+mj-lt"/>
                          <a:ea typeface="+mn-ea"/>
                          <a:cs typeface="+mn-cs"/>
                        </a:rPr>
                        <a:t>Cheap, easy to maintain, creates habitats, natural.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50" b="0" i="0" kern="1200" baseline="0" dirty="0">
                          <a:solidFill>
                            <a:srgbClr val="FF0000"/>
                          </a:solidFill>
                          <a:latin typeface="+mj-lt"/>
                          <a:ea typeface="+mn-ea"/>
                          <a:cs typeface="+mn-cs"/>
                        </a:rPr>
                        <a:t>Flooding still occurs, less effective.</a:t>
                      </a:r>
                      <a:endParaRPr lang="en-US" sz="850" b="0" i="0" kern="1200" baseline="0" dirty="0">
                        <a:solidFill>
                          <a:schemeClr val="tx1"/>
                        </a:solidFill>
                        <a:latin typeface="+mj-lt"/>
                        <a:ea typeface="+mn-ea"/>
                        <a:cs typeface="+mn-cs"/>
                      </a:endParaRPr>
                    </a:p>
                  </a:txBody>
                  <a:tcPr>
                    <a:noFill/>
                  </a:tcPr>
                </a:tc>
                <a:extLst>
                  <a:ext uri="{0D108BD9-81ED-4DB2-BD59-A6C34878D82A}">
                    <a16:rowId xmlns:a16="http://schemas.microsoft.com/office/drawing/2014/main" val="3946970982"/>
                  </a:ext>
                </a:extLst>
              </a:tr>
              <a:tr h="190221">
                <a:tc>
                  <a:txBody>
                    <a:bodyPr/>
                    <a:lstStyle/>
                    <a:p>
                      <a:r>
                        <a:rPr lang="en-US" sz="850" b="1" dirty="0">
                          <a:solidFill>
                            <a:schemeClr val="tx1"/>
                          </a:solidFill>
                          <a:latin typeface="+mj-lt"/>
                        </a:rPr>
                        <a:t>Planning &amp;</a:t>
                      </a:r>
                      <a:r>
                        <a:rPr lang="en-US" sz="850" b="1" baseline="0" dirty="0">
                          <a:solidFill>
                            <a:schemeClr val="tx1"/>
                          </a:solidFill>
                          <a:latin typeface="+mj-lt"/>
                        </a:rPr>
                        <a:t> Preparation</a:t>
                      </a:r>
                      <a:endParaRPr lang="en-US" sz="850" b="1" dirty="0">
                        <a:solidFill>
                          <a:schemeClr val="tx1"/>
                        </a:solidFill>
                        <a:latin typeface="+mj-lt"/>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50" b="0" i="0" kern="1200" baseline="0" dirty="0">
                          <a:solidFill>
                            <a:schemeClr val="tx1"/>
                          </a:solidFill>
                          <a:latin typeface="+mj-lt"/>
                          <a:ea typeface="+mn-ea"/>
                          <a:cs typeface="+mn-cs"/>
                        </a:rPr>
                        <a:t>Rivers are monitored to measure flood risk using satellites, instruments and computer models. The Environmental Agency issue alarms if a flood will happen.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50" b="0" i="0" kern="1200" baseline="0" dirty="0">
                          <a:solidFill>
                            <a:srgbClr val="00B050"/>
                          </a:solidFill>
                          <a:latin typeface="+mj-lt"/>
                          <a:ea typeface="+mn-ea"/>
                          <a:cs typeface="+mn-cs"/>
                        </a:rPr>
                        <a:t>People can prepare – sandbags around home, move valuable upstairs, evacuate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50" b="0" i="0" kern="1200" baseline="0" dirty="0">
                          <a:solidFill>
                            <a:srgbClr val="FF0000"/>
                          </a:solidFill>
                          <a:latin typeface="+mj-lt"/>
                          <a:ea typeface="+mn-ea"/>
                          <a:cs typeface="+mn-cs"/>
                        </a:rPr>
                        <a:t>Flood still occurs, house prices can drop if deemed ‘at risk’</a:t>
                      </a:r>
                      <a:endParaRPr lang="en-US" sz="850" b="0" i="0" kern="1200" baseline="0" dirty="0">
                        <a:solidFill>
                          <a:schemeClr val="tx1"/>
                        </a:solidFill>
                        <a:latin typeface="+mj-lt"/>
                        <a:ea typeface="+mn-ea"/>
                        <a:cs typeface="+mn-cs"/>
                      </a:endParaRPr>
                    </a:p>
                  </a:txBody>
                  <a:tcPr>
                    <a:noFill/>
                  </a:tcPr>
                </a:tc>
                <a:extLst>
                  <a:ext uri="{0D108BD9-81ED-4DB2-BD59-A6C34878D82A}">
                    <a16:rowId xmlns:a16="http://schemas.microsoft.com/office/drawing/2014/main" val="166938691"/>
                  </a:ext>
                </a:extLst>
              </a:tr>
            </a:tbl>
          </a:graphicData>
        </a:graphic>
      </p:graphicFrame>
      <p:sp>
        <p:nvSpPr>
          <p:cNvPr id="23" name="Rectangle 22"/>
          <p:cNvSpPr/>
          <p:nvPr/>
        </p:nvSpPr>
        <p:spPr>
          <a:xfrm>
            <a:off x="0" y="3179565"/>
            <a:ext cx="4516733" cy="484748"/>
          </a:xfrm>
          <a:prstGeom prst="rect">
            <a:avLst/>
          </a:prstGeom>
        </p:spPr>
        <p:txBody>
          <a:bodyPr wrap="square">
            <a:spAutoFit/>
          </a:bodyPr>
          <a:lstStyle/>
          <a:p>
            <a:pPr algn="ctr"/>
            <a:r>
              <a:rPr lang="en-GB" sz="850" b="1" dirty="0">
                <a:solidFill>
                  <a:srgbClr val="0070C0"/>
                </a:solidFill>
                <a:latin typeface="+mj-lt"/>
              </a:rPr>
              <a:t>Soft engineering – using natural, environmentally friendly methods to prevent erosion. It aims to reduce and slow down the transfer of water to the river channel to help prevent flooding.</a:t>
            </a:r>
          </a:p>
          <a:p>
            <a:pPr algn="ctr"/>
            <a:r>
              <a:rPr lang="en-GB" sz="850" dirty="0">
                <a:latin typeface="+mj-lt"/>
              </a:rPr>
              <a:t>Often cheaper than hard engineering however need more maintaining and have a shorter lifespan.</a:t>
            </a:r>
          </a:p>
        </p:txBody>
      </p:sp>
      <p:graphicFrame>
        <p:nvGraphicFramePr>
          <p:cNvPr id="10" name="Table 9"/>
          <p:cNvGraphicFramePr>
            <a:graphicFrameLocks noGrp="1"/>
          </p:cNvGraphicFramePr>
          <p:nvPr/>
        </p:nvGraphicFramePr>
        <p:xfrm>
          <a:off x="4527226" y="1296907"/>
          <a:ext cx="4620655" cy="2125980"/>
        </p:xfrm>
        <a:graphic>
          <a:graphicData uri="http://schemas.openxmlformats.org/drawingml/2006/table">
            <a:tbl>
              <a:tblPr firstRow="1" bandRow="1">
                <a:tableStyleId>{5C22544A-7EE6-4342-B048-85BDC9FD1C3A}</a:tableStyleId>
              </a:tblPr>
              <a:tblGrid>
                <a:gridCol w="1565595">
                  <a:extLst>
                    <a:ext uri="{9D8B030D-6E8A-4147-A177-3AD203B41FA5}">
                      <a16:colId xmlns:a16="http://schemas.microsoft.com/office/drawing/2014/main" val="2512333246"/>
                    </a:ext>
                  </a:extLst>
                </a:gridCol>
                <a:gridCol w="1672785">
                  <a:extLst>
                    <a:ext uri="{9D8B030D-6E8A-4147-A177-3AD203B41FA5}">
                      <a16:colId xmlns:a16="http://schemas.microsoft.com/office/drawing/2014/main" val="2043666816"/>
                    </a:ext>
                  </a:extLst>
                </a:gridCol>
                <a:gridCol w="1382275">
                  <a:extLst>
                    <a:ext uri="{9D8B030D-6E8A-4147-A177-3AD203B41FA5}">
                      <a16:colId xmlns:a16="http://schemas.microsoft.com/office/drawing/2014/main" val="3625308166"/>
                    </a:ext>
                  </a:extLst>
                </a:gridCol>
              </a:tblGrid>
              <a:tr h="185534">
                <a:tc>
                  <a:txBody>
                    <a:bodyPr/>
                    <a:lstStyle/>
                    <a:p>
                      <a:pPr algn="ctr"/>
                      <a:r>
                        <a:rPr lang="en-GB" sz="850" b="1" kern="1200" dirty="0">
                          <a:solidFill>
                            <a:schemeClr val="tx1"/>
                          </a:solidFill>
                          <a:effectLst/>
                          <a:latin typeface="+mj-lt"/>
                          <a:ea typeface="+mn-ea"/>
                          <a:cs typeface="+mn-cs"/>
                        </a:rPr>
                        <a:t>SOCIAL</a:t>
                      </a:r>
                      <a:r>
                        <a:rPr lang="en-GB" sz="850" b="1" kern="1200" baseline="0" dirty="0">
                          <a:solidFill>
                            <a:schemeClr val="tx1"/>
                          </a:solidFill>
                          <a:effectLst/>
                          <a:latin typeface="+mj-lt"/>
                          <a:ea typeface="+mn-ea"/>
                          <a:cs typeface="+mn-cs"/>
                        </a:rPr>
                        <a:t> EFFECTS</a:t>
                      </a:r>
                      <a:endParaRPr lang="en-GB" sz="850" b="1"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850" b="1" kern="1200" dirty="0">
                          <a:solidFill>
                            <a:schemeClr val="tx1"/>
                          </a:solidFill>
                          <a:effectLst/>
                          <a:latin typeface="+mj-lt"/>
                          <a:ea typeface="+mn-ea"/>
                          <a:cs typeface="+mn-cs"/>
                        </a:rPr>
                        <a:t>ECONOMIC EFFECTS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850" b="1" kern="1200" dirty="0">
                          <a:solidFill>
                            <a:schemeClr val="tx1"/>
                          </a:solidFill>
                          <a:effectLst/>
                          <a:latin typeface="+mj-lt"/>
                          <a:ea typeface="+mn-ea"/>
                          <a:cs typeface="+mn-cs"/>
                        </a:rPr>
                        <a:t>ENVIRONMENTAL EFFECTS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07876419"/>
                  </a:ext>
                </a:extLst>
              </a:tr>
              <a:tr h="1599435">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dirty="0">
                          <a:latin typeface="+mj-lt"/>
                        </a:rPr>
                        <a:t>600 houses flooded. Many residents were evacuated to temporary accommodation for several months.</a:t>
                      </a:r>
                    </a:p>
                    <a:p>
                      <a:pPr marL="85725" indent="-85725">
                        <a:buFont typeface="Arial" panose="020B0604020202020204" pitchFamily="34" charset="0"/>
                        <a:buChar char="•"/>
                      </a:pPr>
                      <a:r>
                        <a:rPr lang="en-GB" sz="850" b="0" i="1" dirty="0">
                          <a:latin typeface="+mj-lt"/>
                        </a:rPr>
                        <a:t>16 farms were evacuated </a:t>
                      </a:r>
                    </a:p>
                    <a:p>
                      <a:pPr marL="85725" indent="-85725">
                        <a:buFont typeface="Arial" panose="020B0604020202020204" pitchFamily="34" charset="0"/>
                        <a:buChar char="•"/>
                      </a:pPr>
                      <a:r>
                        <a:rPr lang="en-GB" sz="850" b="0" i="0" dirty="0">
                          <a:latin typeface="+mj-lt"/>
                        </a:rPr>
                        <a:t>Villages (e.g. Moorland) were cut off by the floodwater. This meant residents could not attend school, work or shop.</a:t>
                      </a:r>
                    </a:p>
                    <a:p>
                      <a:pPr marL="85725" indent="-85725">
                        <a:buFont typeface="Arial" panose="020B0604020202020204" pitchFamily="34" charset="0"/>
                        <a:buChar char="•"/>
                      </a:pPr>
                      <a:r>
                        <a:rPr lang="en-GB" sz="850" b="0" i="1" dirty="0">
                          <a:latin typeface="+mj-lt"/>
                        </a:rPr>
                        <a:t>Power supplies were cut off.</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dirty="0">
                          <a:latin typeface="+mj-lt"/>
                        </a:rPr>
                        <a:t>Local roads and railway lines were flooded.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dirty="0">
                          <a:latin typeface="+mj-lt"/>
                        </a:rPr>
                        <a:t>Somerset County Council estimated the cost at £10 million.</a:t>
                      </a:r>
                    </a:p>
                    <a:p>
                      <a:pPr marL="85725" indent="-85725">
                        <a:buFont typeface="Arial" panose="020B0604020202020204" pitchFamily="34" charset="0"/>
                        <a:buChar char="•"/>
                      </a:pPr>
                      <a:r>
                        <a:rPr lang="en-GB" sz="850" b="0" i="1" dirty="0">
                          <a:latin typeface="+mj-lt"/>
                        </a:rPr>
                        <a:t>14,000 hectares of agricultural land was under water for weeks. During this time they did not export any products.</a:t>
                      </a:r>
                      <a:endParaRPr lang="en-GB" sz="850" b="0" i="1" baseline="0" dirty="0">
                        <a:latin typeface="+mj-lt"/>
                      </a:endParaRPr>
                    </a:p>
                    <a:p>
                      <a:pPr marL="85725" indent="-85725">
                        <a:buFont typeface="Arial" panose="020B0604020202020204" pitchFamily="34" charset="0"/>
                        <a:buChar char="•"/>
                      </a:pPr>
                      <a:r>
                        <a:rPr lang="en-GB" sz="850" b="0" i="0" dirty="0">
                          <a:latin typeface="+mj-lt"/>
                        </a:rPr>
                        <a:t>Over 1000 livestock had to be evacuated. This cost the farmers and insurance companies money.</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1" dirty="0">
                          <a:latin typeface="+mj-lt"/>
                        </a:rPr>
                        <a:t>Local roads and railway lines were flooded. These needed to be fixed.</a:t>
                      </a:r>
                      <a:endParaRPr lang="en-GB" sz="850" b="0" i="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dirty="0">
                          <a:latin typeface="+mj-lt"/>
                        </a:rPr>
                        <a:t>Floodwater contained sewage and chemicals which contaminated farmland.</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850" b="0" i="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1749433"/>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79135594"/>
              </p:ext>
            </p:extLst>
          </p:nvPr>
        </p:nvGraphicFramePr>
        <p:xfrm>
          <a:off x="4527226" y="298687"/>
          <a:ext cx="4620657" cy="998220"/>
        </p:xfrm>
        <a:graphic>
          <a:graphicData uri="http://schemas.openxmlformats.org/drawingml/2006/table">
            <a:tbl>
              <a:tblPr firstRow="1" bandRow="1">
                <a:tableStyleId>{5940675A-B579-460E-94D1-54222C63F5DA}</a:tableStyleId>
              </a:tblPr>
              <a:tblGrid>
                <a:gridCol w="4620657">
                  <a:extLst>
                    <a:ext uri="{9D8B030D-6E8A-4147-A177-3AD203B41FA5}">
                      <a16:colId xmlns:a16="http://schemas.microsoft.com/office/drawing/2014/main" val="20000"/>
                    </a:ext>
                  </a:extLst>
                </a:gridCol>
              </a:tblGrid>
              <a:tr h="243405">
                <a:tc>
                  <a:txBody>
                    <a:bodyPr/>
                    <a:lstStyle/>
                    <a:p>
                      <a:pPr algn="ctr"/>
                      <a:r>
                        <a:rPr lang="en-GB" sz="850" b="1" u="sng" kern="1200" dirty="0">
                          <a:solidFill>
                            <a:schemeClr val="tx1"/>
                          </a:solidFill>
                          <a:effectLst/>
                          <a:latin typeface="+mj-lt"/>
                          <a:ea typeface="+mn-ea"/>
                          <a:cs typeface="+mn-cs"/>
                        </a:rPr>
                        <a:t>c</a:t>
                      </a:r>
                    </a:p>
                    <a:p>
                      <a:pPr algn="l"/>
                      <a:r>
                        <a:rPr lang="en-GB" sz="850" b="1" kern="1200" dirty="0">
                          <a:solidFill>
                            <a:schemeClr val="tx1"/>
                          </a:solidFill>
                          <a:effectLst/>
                          <a:latin typeface="+mj-lt"/>
                          <a:ea typeface="+mn-ea"/>
                          <a:cs typeface="+mn-cs"/>
                        </a:rPr>
                        <a:t>Where</a:t>
                      </a:r>
                      <a:r>
                        <a:rPr lang="en-GB" sz="850" b="0" kern="1200" dirty="0">
                          <a:solidFill>
                            <a:schemeClr val="tx1"/>
                          </a:solidFill>
                          <a:effectLst/>
                          <a:latin typeface="+mj-lt"/>
                          <a:ea typeface="+mn-ea"/>
                          <a:cs typeface="+mn-cs"/>
                        </a:rPr>
                        <a:t>:</a:t>
                      </a:r>
                      <a:r>
                        <a:rPr lang="en-GB" sz="850" b="0" kern="1200" baseline="0" dirty="0">
                          <a:solidFill>
                            <a:schemeClr val="tx1"/>
                          </a:solidFill>
                          <a:effectLst/>
                          <a:latin typeface="+mj-lt"/>
                          <a:ea typeface="+mn-ea"/>
                          <a:cs typeface="+mn-cs"/>
                        </a:rPr>
                        <a:t> Somerset, south-west England</a:t>
                      </a:r>
                    </a:p>
                    <a:p>
                      <a:pPr algn="l"/>
                      <a:r>
                        <a:rPr lang="en-GB" sz="850" b="1" kern="1200" baseline="0" dirty="0">
                          <a:solidFill>
                            <a:schemeClr val="tx1"/>
                          </a:solidFill>
                          <a:effectLst/>
                          <a:latin typeface="+mj-lt"/>
                          <a:ea typeface="+mn-ea"/>
                          <a:cs typeface="+mn-cs"/>
                        </a:rPr>
                        <a:t>Physical landscape</a:t>
                      </a:r>
                      <a:r>
                        <a:rPr lang="en-GB" sz="850" b="0" kern="1200" baseline="0" dirty="0">
                          <a:solidFill>
                            <a:schemeClr val="tx1"/>
                          </a:solidFill>
                          <a:effectLst/>
                          <a:latin typeface="+mj-lt"/>
                          <a:ea typeface="+mn-ea"/>
                          <a:cs typeface="+mn-cs"/>
                        </a:rPr>
                        <a:t>: Somerset is low lying farmland. There are several rivers, including the Tone and </a:t>
                      </a:r>
                      <a:r>
                        <a:rPr lang="en-GB" sz="850" b="0" kern="1200" baseline="0" dirty="0" err="1">
                          <a:solidFill>
                            <a:schemeClr val="tx1"/>
                          </a:solidFill>
                          <a:effectLst/>
                          <a:latin typeface="+mj-lt"/>
                          <a:ea typeface="+mn-ea"/>
                          <a:cs typeface="+mn-cs"/>
                        </a:rPr>
                        <a:t>Parett</a:t>
                      </a:r>
                      <a:r>
                        <a:rPr lang="en-GB" sz="850" b="0" kern="1200" baseline="0" dirty="0">
                          <a:solidFill>
                            <a:schemeClr val="tx1"/>
                          </a:solidFill>
                          <a:effectLst/>
                          <a:latin typeface="+mj-lt"/>
                          <a:ea typeface="+mn-ea"/>
                          <a:cs typeface="+mn-cs"/>
                        </a:rPr>
                        <a:t>, which flow into the Severn Estuary.</a:t>
                      </a:r>
                    </a:p>
                    <a:p>
                      <a:pPr algn="l"/>
                      <a:r>
                        <a:rPr lang="en-GB" sz="850" b="1" kern="1200" baseline="0" dirty="0">
                          <a:solidFill>
                            <a:schemeClr val="tx1"/>
                          </a:solidFill>
                          <a:effectLst/>
                          <a:latin typeface="+mj-lt"/>
                          <a:ea typeface="+mn-ea"/>
                          <a:cs typeface="+mn-cs"/>
                        </a:rPr>
                        <a:t>When</a:t>
                      </a:r>
                      <a:r>
                        <a:rPr lang="en-GB" sz="850" b="0" kern="1200" baseline="0" dirty="0">
                          <a:solidFill>
                            <a:schemeClr val="tx1"/>
                          </a:solidFill>
                          <a:effectLst/>
                          <a:latin typeface="+mj-lt"/>
                          <a:ea typeface="+mn-ea"/>
                          <a:cs typeface="+mn-cs"/>
                        </a:rPr>
                        <a:t>: January and February, 2014</a:t>
                      </a:r>
                    </a:p>
                    <a:p>
                      <a:pPr algn="l"/>
                      <a:r>
                        <a:rPr lang="en-GB" sz="850" b="1" kern="1200" baseline="0" dirty="0">
                          <a:solidFill>
                            <a:schemeClr val="tx1"/>
                          </a:solidFill>
                          <a:effectLst/>
                          <a:latin typeface="+mj-lt"/>
                          <a:ea typeface="+mn-ea"/>
                          <a:cs typeface="+mn-cs"/>
                        </a:rPr>
                        <a:t>Why: </a:t>
                      </a:r>
                      <a:r>
                        <a:rPr lang="en-GB" sz="850" b="0" kern="1200" baseline="0" dirty="0">
                          <a:solidFill>
                            <a:schemeClr val="tx1"/>
                          </a:solidFill>
                          <a:effectLst/>
                          <a:latin typeface="+mj-lt"/>
                          <a:ea typeface="+mn-ea"/>
                          <a:cs typeface="+mn-cs"/>
                        </a:rPr>
                        <a:t>350mm of rain in January and February (100mm above average), high tides, storm surges, rivers had not been dredged in 20 years and so were clogged with sediment.</a:t>
                      </a:r>
                      <a:endParaRPr lang="en-GB" sz="850" b="1" kern="1200" baseline="0" dirty="0">
                        <a:solidFill>
                          <a:schemeClr val="tx1"/>
                        </a:solidFill>
                        <a:effectLst/>
                        <a:latin typeface="+mj-lt"/>
                        <a:ea typeface="+mn-ea"/>
                        <a:cs typeface="+mn-cs"/>
                      </a:endParaRPr>
                    </a:p>
                  </a:txBody>
                  <a:tcPr>
                    <a:noFill/>
                  </a:tcPr>
                </a:tc>
                <a:extLst>
                  <a:ext uri="{0D108BD9-81ED-4DB2-BD59-A6C34878D82A}">
                    <a16:rowId xmlns:a16="http://schemas.microsoft.com/office/drawing/2014/main" val="10000"/>
                  </a:ext>
                </a:extLst>
              </a:tr>
            </a:tbl>
          </a:graphicData>
        </a:graphic>
      </p:graphicFrame>
      <p:graphicFrame>
        <p:nvGraphicFramePr>
          <p:cNvPr id="14" name="Table 13"/>
          <p:cNvGraphicFramePr>
            <a:graphicFrameLocks noGrp="1"/>
          </p:cNvGraphicFramePr>
          <p:nvPr/>
        </p:nvGraphicFramePr>
        <p:xfrm>
          <a:off x="4523921" y="3425309"/>
          <a:ext cx="4623961" cy="1798163"/>
        </p:xfrm>
        <a:graphic>
          <a:graphicData uri="http://schemas.openxmlformats.org/drawingml/2006/table">
            <a:tbl>
              <a:tblPr firstRow="1" bandRow="1">
                <a:tableStyleId>{5940675A-B579-460E-94D1-54222C63F5DA}</a:tableStyleId>
              </a:tblPr>
              <a:tblGrid>
                <a:gridCol w="4623961">
                  <a:extLst>
                    <a:ext uri="{9D8B030D-6E8A-4147-A177-3AD203B41FA5}">
                      <a16:colId xmlns:a16="http://schemas.microsoft.com/office/drawing/2014/main" val="20000"/>
                    </a:ext>
                  </a:extLst>
                </a:gridCol>
              </a:tblGrid>
              <a:tr h="1798163">
                <a:tc>
                  <a:txBody>
                    <a:bodyPr/>
                    <a:lstStyle/>
                    <a:p>
                      <a:pPr algn="l"/>
                      <a:r>
                        <a:rPr lang="en-GB" sz="850" dirty="0">
                          <a:latin typeface="+mj-lt"/>
                          <a:cs typeface="Calibri"/>
                        </a:rPr>
                        <a:t>To prevent this from happening again, a £20 million Flood Action Plan was launched by Somerset County Council. </a:t>
                      </a:r>
                    </a:p>
                    <a:p>
                      <a:pPr marL="173038" indent="-173038" algn="l">
                        <a:buFont typeface="Arial" panose="020B0604020202020204" pitchFamily="34" charset="0"/>
                        <a:buChar char="•"/>
                      </a:pPr>
                      <a:r>
                        <a:rPr lang="en-GB" sz="850" b="0" dirty="0">
                          <a:solidFill>
                            <a:sysClr val="windowText" lastClr="000000"/>
                          </a:solidFill>
                          <a:latin typeface="+mj-lt"/>
                          <a:cs typeface="Calibri"/>
                        </a:rPr>
                        <a:t>In March 2014, 8km of the River Tone and the River Parratt were </a:t>
                      </a:r>
                      <a:r>
                        <a:rPr lang="en-GB" sz="850" b="1" dirty="0">
                          <a:solidFill>
                            <a:sysClr val="windowText" lastClr="000000"/>
                          </a:solidFill>
                          <a:latin typeface="+mj-lt"/>
                          <a:cs typeface="Calibri"/>
                        </a:rPr>
                        <a:t>dredged</a:t>
                      </a:r>
                      <a:r>
                        <a:rPr lang="en-GB" sz="850" b="0" dirty="0">
                          <a:solidFill>
                            <a:sysClr val="windowText" lastClr="000000"/>
                          </a:solidFill>
                          <a:latin typeface="+mj-lt"/>
                          <a:cs typeface="Calibri"/>
                        </a:rPr>
                        <a:t>. This is when material/soil/mud</a:t>
                      </a:r>
                      <a:r>
                        <a:rPr lang="en-GB" sz="850" b="0" baseline="0" dirty="0">
                          <a:solidFill>
                            <a:sysClr val="windowText" lastClr="000000"/>
                          </a:solidFill>
                          <a:latin typeface="+mj-lt"/>
                          <a:cs typeface="Calibri"/>
                        </a:rPr>
                        <a:t> is removed from the river bed. </a:t>
                      </a:r>
                      <a:r>
                        <a:rPr lang="en-GB" sz="850" b="0" dirty="0">
                          <a:solidFill>
                            <a:sysClr val="windowText" lastClr="000000"/>
                          </a:solidFill>
                          <a:latin typeface="+mj-lt"/>
                          <a:cs typeface="Calibri"/>
                        </a:rPr>
                        <a:t>As a result</a:t>
                      </a:r>
                      <a:r>
                        <a:rPr lang="en-GB" sz="850" b="0" baseline="0" dirty="0">
                          <a:solidFill>
                            <a:sysClr val="windowText" lastClr="000000"/>
                          </a:solidFill>
                          <a:latin typeface="+mj-lt"/>
                          <a:cs typeface="Calibri"/>
                        </a:rPr>
                        <a:t> the river channel is larger and can hold more water. This prevents the river overflowing its banks.</a:t>
                      </a:r>
                      <a:endParaRPr lang="en-GB" sz="850" b="0" dirty="0">
                        <a:solidFill>
                          <a:sysClr val="windowText" lastClr="000000"/>
                        </a:solidFill>
                        <a:latin typeface="+mj-lt"/>
                        <a:cs typeface="Calibri"/>
                      </a:endParaRPr>
                    </a:p>
                    <a:p>
                      <a:pPr marL="173038" indent="-173038" algn="l">
                        <a:buFont typeface="Arial" panose="020B0604020202020204" pitchFamily="34" charset="0"/>
                        <a:buChar char="•"/>
                      </a:pPr>
                      <a:r>
                        <a:rPr lang="en-GB" sz="850" b="0" dirty="0">
                          <a:solidFill>
                            <a:sysClr val="windowText" lastClr="000000"/>
                          </a:solidFill>
                          <a:latin typeface="+mj-lt"/>
                          <a:cs typeface="Calibri"/>
                        </a:rPr>
                        <a:t>Roads have been </a:t>
                      </a:r>
                      <a:r>
                        <a:rPr lang="en-GB" sz="850" b="1" dirty="0">
                          <a:solidFill>
                            <a:sysClr val="windowText" lastClr="000000"/>
                          </a:solidFill>
                          <a:latin typeface="+mj-lt"/>
                          <a:cs typeface="Calibri"/>
                        </a:rPr>
                        <a:t>elevated</a:t>
                      </a:r>
                      <a:r>
                        <a:rPr lang="en-GB" sz="850" b="0" dirty="0">
                          <a:solidFill>
                            <a:sysClr val="windowText" lastClr="000000"/>
                          </a:solidFill>
                          <a:latin typeface="+mj-lt"/>
                          <a:cs typeface="Calibri"/>
                        </a:rPr>
                        <a:t> in places. As a result</a:t>
                      </a:r>
                      <a:r>
                        <a:rPr lang="en-GB" sz="850" b="0" baseline="0" dirty="0">
                          <a:solidFill>
                            <a:sysClr val="windowText" lastClr="000000"/>
                          </a:solidFill>
                          <a:latin typeface="+mj-lt"/>
                          <a:cs typeface="Calibri"/>
                        </a:rPr>
                        <a:t> even if a flood occurs, people can still drive on the elevated roads. This also helps the economy by allowing import/export.</a:t>
                      </a:r>
                      <a:endParaRPr lang="en-GB" sz="850" b="0" dirty="0">
                        <a:solidFill>
                          <a:sysClr val="windowText" lastClr="000000"/>
                        </a:solidFill>
                        <a:latin typeface="+mj-lt"/>
                        <a:cs typeface="Calibri"/>
                      </a:endParaRPr>
                    </a:p>
                    <a:p>
                      <a:pPr marL="173038" indent="-173038" algn="l">
                        <a:buFont typeface="Arial" panose="020B0604020202020204" pitchFamily="34" charset="0"/>
                        <a:buChar char="•"/>
                      </a:pPr>
                      <a:r>
                        <a:rPr lang="en-GB" sz="850" b="0" dirty="0">
                          <a:solidFill>
                            <a:sysClr val="windowText" lastClr="000000"/>
                          </a:solidFill>
                          <a:latin typeface="+mj-lt"/>
                          <a:cs typeface="Calibri"/>
                        </a:rPr>
                        <a:t>Settlements in areas of flood risk have </a:t>
                      </a:r>
                      <a:r>
                        <a:rPr lang="en-GB" sz="850" b="1" dirty="0">
                          <a:solidFill>
                            <a:sysClr val="windowText" lastClr="000000"/>
                          </a:solidFill>
                          <a:latin typeface="+mj-lt"/>
                          <a:cs typeface="Calibri"/>
                        </a:rPr>
                        <a:t>flood defences</a:t>
                      </a:r>
                      <a:r>
                        <a:rPr lang="en-GB" sz="850" b="0" dirty="0">
                          <a:solidFill>
                            <a:sysClr val="windowText" lastClr="000000"/>
                          </a:solidFill>
                          <a:latin typeface="+mj-lt"/>
                          <a:cs typeface="Calibri"/>
                        </a:rPr>
                        <a:t>.</a:t>
                      </a:r>
                      <a:r>
                        <a:rPr lang="en-GB" sz="850" b="0" baseline="0" dirty="0">
                          <a:solidFill>
                            <a:sysClr val="windowText" lastClr="000000"/>
                          </a:solidFill>
                          <a:latin typeface="+mj-lt"/>
                          <a:cs typeface="Calibri"/>
                        </a:rPr>
                        <a:t> As a result they are able to protect themselves.</a:t>
                      </a:r>
                      <a:endParaRPr lang="en-GB" sz="850" b="0" dirty="0">
                        <a:solidFill>
                          <a:sysClr val="windowText" lastClr="000000"/>
                        </a:solidFill>
                        <a:latin typeface="+mj-lt"/>
                        <a:cs typeface="Calibri"/>
                      </a:endParaRPr>
                    </a:p>
                    <a:p>
                      <a:pPr marL="173038" indent="-173038" algn="l">
                        <a:buFont typeface="Arial" panose="020B0604020202020204" pitchFamily="34" charset="0"/>
                        <a:buChar char="•"/>
                      </a:pPr>
                      <a:r>
                        <a:rPr lang="en-GB" sz="850" b="0" dirty="0">
                          <a:solidFill>
                            <a:sysClr val="windowText" lastClr="000000"/>
                          </a:solidFill>
                          <a:latin typeface="+mj-lt"/>
                          <a:cs typeface="Calibri"/>
                        </a:rPr>
                        <a:t>River banks have been raised. These are called </a:t>
                      </a:r>
                      <a:r>
                        <a:rPr lang="en-GB" sz="850" b="1" dirty="0">
                          <a:solidFill>
                            <a:sysClr val="windowText" lastClr="000000"/>
                          </a:solidFill>
                          <a:latin typeface="+mj-lt"/>
                          <a:cs typeface="Calibri"/>
                        </a:rPr>
                        <a:t>embankments</a:t>
                      </a:r>
                      <a:r>
                        <a:rPr lang="en-GB" sz="850" b="0" dirty="0">
                          <a:solidFill>
                            <a:sysClr val="windowText" lastClr="000000"/>
                          </a:solidFill>
                          <a:latin typeface="+mj-lt"/>
                          <a:cs typeface="Calibri"/>
                        </a:rPr>
                        <a:t>. This means the river channel can hold more water and therefore it is</a:t>
                      </a:r>
                      <a:r>
                        <a:rPr lang="en-GB" sz="850" b="0" baseline="0" dirty="0">
                          <a:solidFill>
                            <a:sysClr val="windowText" lastClr="000000"/>
                          </a:solidFill>
                          <a:latin typeface="+mj-lt"/>
                          <a:cs typeface="Calibri"/>
                        </a:rPr>
                        <a:t> less likely to overflow.</a:t>
                      </a:r>
                    </a:p>
                    <a:p>
                      <a:pPr marL="173038" indent="-173038" algn="l">
                        <a:buFont typeface="Arial" panose="020B0604020202020204" pitchFamily="34" charset="0"/>
                        <a:buChar char="•"/>
                      </a:pPr>
                      <a:r>
                        <a:rPr lang="en-GB" sz="850" b="0" baseline="0" dirty="0">
                          <a:solidFill>
                            <a:sysClr val="windowText" lastClr="000000"/>
                          </a:solidFill>
                          <a:latin typeface="+mj-lt"/>
                          <a:cs typeface="Calibri"/>
                        </a:rPr>
                        <a:t>They plan to build a </a:t>
                      </a:r>
                      <a:r>
                        <a:rPr lang="en-GB" sz="850" b="1" baseline="0" dirty="0">
                          <a:solidFill>
                            <a:sysClr val="windowText" lastClr="000000"/>
                          </a:solidFill>
                          <a:latin typeface="+mj-lt"/>
                          <a:cs typeface="Calibri"/>
                        </a:rPr>
                        <a:t>tidal barrage </a:t>
                      </a:r>
                      <a:r>
                        <a:rPr lang="en-GB" sz="850" b="0" baseline="0" dirty="0">
                          <a:solidFill>
                            <a:sysClr val="windowText" lastClr="000000"/>
                          </a:solidFill>
                          <a:latin typeface="+mj-lt"/>
                          <a:cs typeface="Calibri"/>
                        </a:rPr>
                        <a:t>in 2024. This is a dam that is near the mouth of the river. It will prevent additional water being added to the channel by high tides or storm surges.</a:t>
                      </a:r>
                      <a:endParaRPr lang="en-GB" sz="850" b="0" dirty="0">
                        <a:solidFill>
                          <a:sysClr val="windowText" lastClr="000000"/>
                        </a:solidFill>
                        <a:latin typeface="+mj-lt"/>
                        <a:cs typeface="Calibri"/>
                      </a:endParaRPr>
                    </a:p>
                  </a:txBody>
                  <a:tcPr>
                    <a:noFill/>
                  </a:tcPr>
                </a:tc>
                <a:extLst>
                  <a:ext uri="{0D108BD9-81ED-4DB2-BD59-A6C34878D82A}">
                    <a16:rowId xmlns:a16="http://schemas.microsoft.com/office/drawing/2014/main" val="10000"/>
                  </a:ext>
                </a:extLst>
              </a:tr>
            </a:tbl>
          </a:graphicData>
        </a:graphic>
      </p:graphicFrame>
      <p:sp>
        <p:nvSpPr>
          <p:cNvPr id="4" name="Rectangle 3"/>
          <p:cNvSpPr/>
          <p:nvPr/>
        </p:nvSpPr>
        <p:spPr>
          <a:xfrm>
            <a:off x="4512899" y="5231565"/>
            <a:ext cx="2473528" cy="1623521"/>
          </a:xfrm>
          <a:prstGeom prst="rect">
            <a:avLst/>
          </a:prstGeom>
        </p:spPr>
        <p:txBody>
          <a:bodyPr wrap="square">
            <a:spAutoFit/>
          </a:bodyPr>
          <a:lstStyle/>
          <a:p>
            <a:pPr>
              <a:spcAft>
                <a:spcPts val="0"/>
              </a:spcAft>
            </a:pPr>
            <a:r>
              <a:rPr lang="en-GB" sz="850" b="1" dirty="0">
                <a:solidFill>
                  <a:srgbClr val="000000"/>
                </a:solidFill>
                <a:latin typeface="+mj-lt"/>
                <a:ea typeface="Times New Roman" panose="02020603050405020304" pitchFamily="18" charset="0"/>
                <a:cs typeface="Times New Roman" panose="02020603050405020304" pitchFamily="18" charset="0"/>
              </a:rPr>
              <a:t>Contour lines</a:t>
            </a:r>
            <a:r>
              <a:rPr lang="en-GB" sz="850" dirty="0">
                <a:solidFill>
                  <a:srgbClr val="000000"/>
                </a:solidFill>
                <a:latin typeface="+mj-lt"/>
                <a:ea typeface="Times New Roman" panose="02020603050405020304" pitchFamily="18" charset="0"/>
                <a:cs typeface="Times New Roman" panose="02020603050405020304" pitchFamily="18" charset="0"/>
              </a:rPr>
              <a:t> tell us about the relief of the land (slope gradient). Contour lines are brown lines on an OS map. They join up points of equal height, shown on the lines.</a:t>
            </a:r>
            <a:endParaRPr lang="en-GB" sz="850" dirty="0">
              <a:latin typeface="+mj-lt"/>
              <a:ea typeface="Times New Roman" panose="02020603050405020304" pitchFamily="18" charset="0"/>
            </a:endParaRPr>
          </a:p>
          <a:p>
            <a:pPr>
              <a:spcAft>
                <a:spcPts val="0"/>
              </a:spcAft>
            </a:pPr>
            <a:endParaRPr lang="en-GB" sz="300" dirty="0">
              <a:latin typeface="+mj-lt"/>
              <a:ea typeface="Times New Roman" panose="02020603050405020304" pitchFamily="18" charset="0"/>
            </a:endParaRPr>
          </a:p>
          <a:p>
            <a:pPr>
              <a:spcAft>
                <a:spcPts val="0"/>
              </a:spcAft>
            </a:pPr>
            <a:r>
              <a:rPr lang="en-GB" sz="850" dirty="0">
                <a:solidFill>
                  <a:srgbClr val="000000"/>
                </a:solidFill>
                <a:latin typeface="+mj-lt"/>
                <a:ea typeface="Times New Roman" panose="02020603050405020304" pitchFamily="18" charset="0"/>
                <a:cs typeface="Times New Roman" panose="02020603050405020304" pitchFamily="18" charset="0"/>
              </a:rPr>
              <a:t>They often show changes in height of 5 or 10 metres. </a:t>
            </a:r>
            <a:endParaRPr lang="en-GB" sz="850" dirty="0">
              <a:latin typeface="+mj-lt"/>
              <a:ea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en-GB" sz="850" dirty="0">
                <a:solidFill>
                  <a:srgbClr val="000000"/>
                </a:solidFill>
                <a:latin typeface="+mj-lt"/>
                <a:ea typeface="Times New Roman" panose="02020603050405020304" pitchFamily="18" charset="0"/>
                <a:cs typeface="Times New Roman" panose="02020603050405020304" pitchFamily="18" charset="0"/>
              </a:rPr>
              <a:t>Contours very close together = steep gradient (upper course – gorge)</a:t>
            </a:r>
            <a:endParaRPr lang="en-GB" sz="850" dirty="0">
              <a:latin typeface="+mj-lt"/>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en-GB" sz="850" dirty="0">
                <a:solidFill>
                  <a:srgbClr val="000000"/>
                </a:solidFill>
                <a:latin typeface="+mj-lt"/>
                <a:ea typeface="Times New Roman" panose="02020603050405020304" pitchFamily="18" charset="0"/>
                <a:cs typeface="Times New Roman" panose="02020603050405020304" pitchFamily="18" charset="0"/>
              </a:rPr>
              <a:t>Contours far apart = flat land (lower course – floodplain)</a:t>
            </a:r>
            <a:endParaRPr lang="en-GB" sz="850" dirty="0">
              <a:latin typeface="+mj-lt"/>
              <a:ea typeface="Times New Roman" panose="02020603050405020304" pitchFamily="18" charset="0"/>
              <a:cs typeface="Times New Roman" panose="02020603050405020304" pitchFamily="18" charset="0"/>
            </a:endParaRPr>
          </a:p>
          <a:p>
            <a:pPr lvl="0">
              <a:spcAft>
                <a:spcPts val="0"/>
              </a:spcAft>
              <a:tabLst>
                <a:tab pos="457200" algn="l"/>
              </a:tabLst>
            </a:pPr>
            <a:endParaRPr lang="en-GB" sz="300" dirty="0">
              <a:solidFill>
                <a:srgbClr val="000000"/>
              </a:solidFill>
              <a:latin typeface="+mj-lt"/>
              <a:ea typeface="Calibri" panose="020F0502020204030204" pitchFamily="34" charset="0"/>
              <a:cs typeface="Times New Roman" panose="02020603050405020304" pitchFamily="18" charset="0"/>
            </a:endParaRPr>
          </a:p>
          <a:p>
            <a:pPr lvl="0">
              <a:spcAft>
                <a:spcPts val="0"/>
              </a:spcAft>
              <a:tabLst>
                <a:tab pos="457200" algn="l"/>
              </a:tabLst>
            </a:pPr>
            <a:r>
              <a:rPr lang="en-GB" sz="850" dirty="0">
                <a:solidFill>
                  <a:srgbClr val="000000"/>
                </a:solidFill>
                <a:latin typeface="+mj-lt"/>
                <a:ea typeface="Calibri" panose="020F0502020204030204" pitchFamily="34" charset="0"/>
                <a:cs typeface="Times New Roman" panose="02020603050405020304" pitchFamily="18" charset="0"/>
              </a:rPr>
              <a:t>http://www.bbc.co.uk/education/clips/zpxwq6f</a:t>
            </a:r>
            <a:endParaRPr lang="en-GB" sz="850" dirty="0">
              <a:latin typeface="+mj-lt"/>
            </a:endParaRPr>
          </a:p>
        </p:txBody>
      </p:sp>
      <p:pic>
        <p:nvPicPr>
          <p:cNvPr id="15" name="Picture 14"/>
          <p:cNvPicPr/>
          <p:nvPr/>
        </p:nvPicPr>
        <p:blipFill>
          <a:blip r:embed="rId3"/>
          <a:stretch>
            <a:fillRect/>
          </a:stretch>
        </p:blipFill>
        <p:spPr>
          <a:xfrm>
            <a:off x="6914508" y="5231564"/>
            <a:ext cx="2229492" cy="1591541"/>
          </a:xfrm>
          <a:prstGeom prst="rect">
            <a:avLst/>
          </a:prstGeom>
        </p:spPr>
      </p:pic>
      <p:sp>
        <p:nvSpPr>
          <p:cNvPr id="5" name="Slide Number Placeholder 4"/>
          <p:cNvSpPr>
            <a:spLocks noGrp="1"/>
          </p:cNvSpPr>
          <p:nvPr>
            <p:ph type="sldNum" sz="quarter" idx="12"/>
          </p:nvPr>
        </p:nvSpPr>
        <p:spPr/>
        <p:txBody>
          <a:bodyPr/>
          <a:lstStyle/>
          <a:p>
            <a:fld id="{F232E450-7F35-46DE-B035-98CAF69D4EF5}" type="slidenum">
              <a:rPr lang="en-GB" smtClean="0"/>
              <a:t>16</a:t>
            </a:fld>
            <a:endParaRPr lang="en-GB"/>
          </a:p>
        </p:txBody>
      </p:sp>
    </p:spTree>
    <p:extLst>
      <p:ext uri="{BB962C8B-B14F-4D97-AF65-F5344CB8AC3E}">
        <p14:creationId xmlns:p14="http://schemas.microsoft.com/office/powerpoint/2010/main" val="1838276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0" y="331598"/>
          <a:ext cx="9144000" cy="2941320"/>
        </p:xfrm>
        <a:graphic>
          <a:graphicData uri="http://schemas.openxmlformats.org/drawingml/2006/table">
            <a:tbl>
              <a:tblPr firstRow="1" bandRow="1">
                <a:tableStyleId>{5940675A-B579-460E-94D1-54222C63F5DA}</a:tableStyleId>
              </a:tblPr>
              <a:tblGrid>
                <a:gridCol w="9144000">
                  <a:extLst>
                    <a:ext uri="{9D8B030D-6E8A-4147-A177-3AD203B41FA5}">
                      <a16:colId xmlns:a16="http://schemas.microsoft.com/office/drawing/2014/main" val="20000"/>
                    </a:ext>
                  </a:extLst>
                </a:gridCol>
              </a:tblGrid>
              <a:tr h="2598033">
                <a:tc>
                  <a:txBody>
                    <a:bodyPr/>
                    <a:lstStyle/>
                    <a:p>
                      <a:r>
                        <a:rPr lang="en-GB" sz="850" b="1" dirty="0">
                          <a:solidFill>
                            <a:srgbClr val="0070C0"/>
                          </a:solidFill>
                          <a:latin typeface="+mj-lt"/>
                        </a:rPr>
                        <a:t>URBANISATION</a:t>
                      </a:r>
                      <a:r>
                        <a:rPr lang="en-GB" sz="850" b="1" baseline="0" dirty="0">
                          <a:solidFill>
                            <a:schemeClr val="tx1"/>
                          </a:solidFill>
                          <a:latin typeface="+mj-lt"/>
                        </a:rPr>
                        <a:t> is the increase in people living in towns and cities. This causes URBAN GROWTH which is the increase in land area covered by cities.</a:t>
                      </a:r>
                      <a:endParaRPr lang="en-GB" sz="850" b="1" kern="1200" dirty="0">
                        <a:solidFill>
                          <a:schemeClr val="tx1"/>
                        </a:solidFill>
                        <a:effectLst/>
                        <a:latin typeface="+mj-lt"/>
                        <a:ea typeface="+mn-ea"/>
                        <a:cs typeface="+mn-cs"/>
                      </a:endParaRPr>
                    </a:p>
                    <a:p>
                      <a:pPr marL="171450" indent="-171450" algn="l">
                        <a:buFont typeface="Arial" panose="020B0604020202020204" pitchFamily="34" charset="0"/>
                        <a:buChar char="•"/>
                      </a:pPr>
                      <a:r>
                        <a:rPr lang="en-GB" sz="850" b="1" dirty="0">
                          <a:latin typeface="+mj-lt"/>
                        </a:rPr>
                        <a:t>1950</a:t>
                      </a:r>
                      <a:r>
                        <a:rPr lang="en-GB" sz="850" dirty="0">
                          <a:latin typeface="+mj-lt"/>
                        </a:rPr>
                        <a:t>: &gt;33% of the world’s population lived in urban areas.</a:t>
                      </a:r>
                    </a:p>
                    <a:p>
                      <a:pPr marL="171450" indent="-171450" algn="l">
                        <a:buFont typeface="Arial" panose="020B0604020202020204" pitchFamily="34" charset="0"/>
                        <a:buChar char="•"/>
                      </a:pPr>
                      <a:r>
                        <a:rPr lang="en-GB" sz="850" b="1" dirty="0">
                          <a:latin typeface="+mj-lt"/>
                        </a:rPr>
                        <a:t>2015</a:t>
                      </a:r>
                      <a:r>
                        <a:rPr lang="en-GB" sz="850" dirty="0">
                          <a:latin typeface="+mj-lt"/>
                        </a:rPr>
                        <a:t>: 55% of the world’s population lived in urban areas.</a:t>
                      </a:r>
                    </a:p>
                    <a:p>
                      <a:pPr marL="171450" indent="-171450" algn="l">
                        <a:buFont typeface="Arial" panose="020B0604020202020204" pitchFamily="34" charset="0"/>
                        <a:buChar char="•"/>
                      </a:pPr>
                      <a:r>
                        <a:rPr lang="en-GB" sz="850" b="1" dirty="0">
                          <a:latin typeface="+mj-lt"/>
                        </a:rPr>
                        <a:t>2050</a:t>
                      </a:r>
                      <a:r>
                        <a:rPr lang="en-GB" sz="850" dirty="0">
                          <a:latin typeface="+mj-lt"/>
                        </a:rPr>
                        <a:t>: it is predicted 70% of the world’s population will live in urban areas.</a:t>
                      </a:r>
                    </a:p>
                    <a:p>
                      <a:pPr marL="0" indent="0">
                        <a:buFont typeface="Arial" panose="020B0604020202020204" pitchFamily="34" charset="0"/>
                        <a:buNone/>
                      </a:pPr>
                      <a:r>
                        <a:rPr lang="en-GB" sz="850" b="1" dirty="0">
                          <a:solidFill>
                            <a:srgbClr val="000000"/>
                          </a:solidFill>
                          <a:latin typeface="+mj-lt"/>
                          <a:cs typeface="Calibri"/>
                        </a:rPr>
                        <a:t>WHY?</a:t>
                      </a:r>
                      <a:r>
                        <a:rPr lang="en-GB" sz="850" b="1" baseline="0" dirty="0">
                          <a:solidFill>
                            <a:srgbClr val="000000"/>
                          </a:solidFill>
                          <a:latin typeface="+mj-lt"/>
                          <a:cs typeface="Calibri"/>
                        </a:rPr>
                        <a:t> </a:t>
                      </a:r>
                    </a:p>
                    <a:p>
                      <a:pPr marL="171450" indent="-171450">
                        <a:buFont typeface="Arial" panose="020B0604020202020204" pitchFamily="34" charset="0"/>
                        <a:buChar char="•"/>
                      </a:pPr>
                      <a:r>
                        <a:rPr lang="en-GB" sz="850" b="1" baseline="0" dirty="0">
                          <a:solidFill>
                            <a:srgbClr val="000000"/>
                          </a:solidFill>
                          <a:latin typeface="+mj-lt"/>
                          <a:cs typeface="Calibri"/>
                        </a:rPr>
                        <a:t>Natural increase</a:t>
                      </a:r>
                      <a:r>
                        <a:rPr lang="en-GB" sz="850" baseline="0" dirty="0">
                          <a:solidFill>
                            <a:srgbClr val="000000"/>
                          </a:solidFill>
                          <a:latin typeface="+mj-lt"/>
                          <a:cs typeface="Calibri"/>
                        </a:rPr>
                        <a:t>. If a country has a higher birth rate than death rate, the population will naturally increase. This type of population is often found in stages 2 and 3 of the DTM where there is a high number of young adults (18-35 years) who are having lots of children and few older people who are dying due to improved healthcare. Therefore urban growth is common in NEEs.</a:t>
                      </a:r>
                    </a:p>
                    <a:p>
                      <a:pPr marL="171450" indent="-171450">
                        <a:buFont typeface="Arial" panose="020B0604020202020204" pitchFamily="34" charset="0"/>
                        <a:buChar char="•"/>
                      </a:pPr>
                      <a:r>
                        <a:rPr lang="en-GB" sz="850" b="1" baseline="0" dirty="0">
                          <a:solidFill>
                            <a:srgbClr val="000000"/>
                          </a:solidFill>
                          <a:latin typeface="+mj-lt"/>
                          <a:cs typeface="Calibri"/>
                        </a:rPr>
                        <a:t>Rural to urban migration</a:t>
                      </a:r>
                      <a:r>
                        <a:rPr lang="en-GB" sz="850" baseline="0" dirty="0">
                          <a:solidFill>
                            <a:srgbClr val="000000"/>
                          </a:solidFill>
                          <a:latin typeface="+mj-lt"/>
                          <a:cs typeface="Calibri"/>
                        </a:rPr>
                        <a:t>. The movement of people from the countryside to cities. It is caused by push factors (pushing people out of rural areas) and pull factors (pulling people to cities).</a:t>
                      </a:r>
                    </a:p>
                    <a:p>
                      <a:pPr marL="171450" indent="-171450">
                        <a:buFont typeface="Arial" panose="020B0604020202020204" pitchFamily="34" charset="0"/>
                        <a:buChar char="•"/>
                      </a:pPr>
                      <a:endParaRPr lang="en-GB" sz="850" baseline="0" dirty="0">
                        <a:solidFill>
                          <a:srgbClr val="000000"/>
                        </a:solidFill>
                        <a:latin typeface="+mj-lt"/>
                        <a:cs typeface="Calibri"/>
                      </a:endParaRPr>
                    </a:p>
                    <a:p>
                      <a:pPr marL="171450" indent="-171450">
                        <a:buFont typeface="Arial" panose="020B0604020202020204" pitchFamily="34" charset="0"/>
                        <a:buChar char="•"/>
                      </a:pPr>
                      <a:endParaRPr lang="en-GB" sz="850" baseline="0" dirty="0">
                        <a:solidFill>
                          <a:srgbClr val="000000"/>
                        </a:solidFill>
                        <a:latin typeface="+mj-lt"/>
                        <a:cs typeface="Calibri"/>
                      </a:endParaRPr>
                    </a:p>
                    <a:p>
                      <a:pPr marL="171450" indent="-171450">
                        <a:buFont typeface="Arial" panose="020B0604020202020204" pitchFamily="34" charset="0"/>
                        <a:buChar char="•"/>
                      </a:pPr>
                      <a:endParaRPr lang="en-GB" sz="850" baseline="0" dirty="0">
                        <a:solidFill>
                          <a:srgbClr val="000000"/>
                        </a:solidFill>
                        <a:latin typeface="+mj-lt"/>
                        <a:cs typeface="Calibri"/>
                      </a:endParaRPr>
                    </a:p>
                    <a:p>
                      <a:pPr marL="171450" indent="-171450">
                        <a:buFont typeface="Arial" panose="020B0604020202020204" pitchFamily="34" charset="0"/>
                        <a:buChar char="•"/>
                      </a:pPr>
                      <a:endParaRPr lang="en-GB" sz="850" baseline="0" dirty="0">
                        <a:solidFill>
                          <a:srgbClr val="000000"/>
                        </a:solidFill>
                        <a:latin typeface="+mj-lt"/>
                        <a:cs typeface="Calibri"/>
                      </a:endParaRPr>
                    </a:p>
                    <a:p>
                      <a:pPr marL="171450" indent="-171450">
                        <a:buFont typeface="Arial" panose="020B0604020202020204" pitchFamily="34" charset="0"/>
                        <a:buChar char="•"/>
                      </a:pPr>
                      <a:endParaRPr lang="en-GB" sz="850" baseline="0" dirty="0">
                        <a:solidFill>
                          <a:srgbClr val="000000"/>
                        </a:solidFill>
                        <a:latin typeface="+mj-lt"/>
                        <a:cs typeface="Calibri"/>
                      </a:endParaRPr>
                    </a:p>
                    <a:p>
                      <a:pPr marL="171450" indent="-171450">
                        <a:buFont typeface="Arial" panose="020B0604020202020204" pitchFamily="34" charset="0"/>
                        <a:buChar char="•"/>
                      </a:pPr>
                      <a:endParaRPr lang="en-GB" sz="850" baseline="0" dirty="0">
                        <a:solidFill>
                          <a:srgbClr val="000000"/>
                        </a:solidFill>
                        <a:latin typeface="+mj-lt"/>
                        <a:cs typeface="Calibri"/>
                      </a:endParaRPr>
                    </a:p>
                    <a:p>
                      <a:pPr marL="171450" indent="-171450">
                        <a:buFont typeface="Arial" panose="020B0604020202020204" pitchFamily="34" charset="0"/>
                        <a:buChar char="•"/>
                      </a:pPr>
                      <a:endParaRPr lang="en-GB" sz="850" baseline="0" dirty="0">
                        <a:solidFill>
                          <a:srgbClr val="000000"/>
                        </a:solidFill>
                        <a:latin typeface="+mj-lt"/>
                        <a:cs typeface="Calibri"/>
                      </a:endParaRPr>
                    </a:p>
                    <a:p>
                      <a:pPr marL="171450" indent="-171450">
                        <a:buFont typeface="Arial" panose="020B0604020202020204" pitchFamily="34" charset="0"/>
                        <a:buChar char="•"/>
                      </a:pPr>
                      <a:endParaRPr lang="en-GB" sz="850" baseline="0" dirty="0">
                        <a:solidFill>
                          <a:srgbClr val="000000"/>
                        </a:solidFill>
                        <a:latin typeface="+mj-lt"/>
                        <a:cs typeface="Calibri"/>
                      </a:endParaRPr>
                    </a:p>
                    <a:p>
                      <a:pPr marL="171450" indent="-171450">
                        <a:buFont typeface="Arial" panose="020B0604020202020204" pitchFamily="34" charset="0"/>
                        <a:buChar char="•"/>
                      </a:pPr>
                      <a:endParaRPr lang="en-GB" sz="850" baseline="0" dirty="0">
                        <a:solidFill>
                          <a:srgbClr val="000000"/>
                        </a:solidFill>
                        <a:latin typeface="+mj-lt"/>
                        <a:cs typeface="Calibri"/>
                      </a:endParaRPr>
                    </a:p>
                    <a:p>
                      <a:pPr marL="171450" indent="-171450">
                        <a:buFont typeface="Arial" panose="020B0604020202020204" pitchFamily="34" charset="0"/>
                        <a:buChar char="•"/>
                      </a:pPr>
                      <a:endParaRPr lang="en-GB" sz="850" baseline="0" dirty="0">
                        <a:solidFill>
                          <a:srgbClr val="000000"/>
                        </a:solidFill>
                        <a:latin typeface="+mj-lt"/>
                        <a:cs typeface="Calibri"/>
                      </a:endParaRPr>
                    </a:p>
                    <a:p>
                      <a:pPr marL="171450" indent="-171450">
                        <a:buFont typeface="Arial" panose="020B0604020202020204" pitchFamily="34" charset="0"/>
                        <a:buChar char="•"/>
                      </a:pPr>
                      <a:endParaRPr lang="en-GB" sz="850" baseline="0" dirty="0">
                        <a:solidFill>
                          <a:srgbClr val="000000"/>
                        </a:solidFill>
                        <a:latin typeface="+mj-lt"/>
                        <a:cs typeface="Calibri"/>
                      </a:endParaRPr>
                    </a:p>
                    <a:p>
                      <a:pPr marL="171450" indent="-171450">
                        <a:buFont typeface="Arial" panose="020B0604020202020204" pitchFamily="34" charset="0"/>
                        <a:buChar char="•"/>
                      </a:pPr>
                      <a:endParaRPr lang="en-GB" sz="850" baseline="0" dirty="0">
                        <a:solidFill>
                          <a:srgbClr val="000000"/>
                        </a:solidFill>
                        <a:latin typeface="+mj-lt"/>
                        <a:cs typeface="Calibri"/>
                      </a:endParaRPr>
                    </a:p>
                    <a:p>
                      <a:pPr marL="0" indent="0" algn="ctr">
                        <a:buFont typeface="Arial" panose="020B0604020202020204" pitchFamily="34" charset="0"/>
                        <a:buNone/>
                      </a:pPr>
                      <a:r>
                        <a:rPr lang="en-GB" sz="850" baseline="0" dirty="0">
                          <a:solidFill>
                            <a:srgbClr val="000000"/>
                          </a:solidFill>
                          <a:latin typeface="+mj-lt"/>
                          <a:cs typeface="Calibri"/>
                        </a:rPr>
                        <a:t>High rates of urbanisation are leading to the growth of </a:t>
                      </a:r>
                      <a:r>
                        <a:rPr lang="en-GB" sz="850" b="1" baseline="0" dirty="0">
                          <a:solidFill>
                            <a:srgbClr val="0070C0"/>
                          </a:solidFill>
                          <a:latin typeface="+mj-lt"/>
                          <a:cs typeface="Calibri"/>
                        </a:rPr>
                        <a:t>megacities. A megacity is an urban area with over 10 million people living there</a:t>
                      </a:r>
                      <a:r>
                        <a:rPr lang="en-GB" sz="850" baseline="0" dirty="0">
                          <a:solidFill>
                            <a:srgbClr val="000000"/>
                          </a:solidFill>
                          <a:latin typeface="+mj-lt"/>
                          <a:cs typeface="Calibri"/>
                        </a:rPr>
                        <a:t> (e.g. Mumbai in India). There are now 34 megacities in the world, with more than 65% in LICs and NEEs. More megacities are expected to emerge in Asia and Africa by 2030.</a:t>
                      </a:r>
                    </a:p>
                  </a:txBody>
                  <a:tcPr>
                    <a:noFill/>
                  </a:tcPr>
                </a:tc>
                <a:extLst>
                  <a:ext uri="{0D108BD9-81ED-4DB2-BD59-A6C34878D82A}">
                    <a16:rowId xmlns:a16="http://schemas.microsoft.com/office/drawing/2014/main" val="10000"/>
                  </a:ext>
                </a:extLst>
              </a:tr>
            </a:tbl>
          </a:graphicData>
        </a:graphic>
      </p:graphicFrame>
      <p:sp>
        <p:nvSpPr>
          <p:cNvPr id="11" name="Rectangle 10"/>
          <p:cNvSpPr/>
          <p:nvPr/>
        </p:nvSpPr>
        <p:spPr>
          <a:xfrm rot="16200000">
            <a:off x="4443551" y="-4427332"/>
            <a:ext cx="264657" cy="9144000"/>
          </a:xfrm>
          <a:prstGeom prst="rect">
            <a:avLst/>
          </a:prstGeom>
          <a:solidFill>
            <a:srgbClr val="101A42"/>
          </a:solidFill>
          <a:ln w="254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3" name="TextBox 2"/>
          <p:cNvSpPr txBox="1"/>
          <p:nvPr/>
        </p:nvSpPr>
        <p:spPr>
          <a:xfrm>
            <a:off x="2373274" y="-9345"/>
            <a:ext cx="3810338" cy="276999"/>
          </a:xfrm>
          <a:prstGeom prst="rect">
            <a:avLst/>
          </a:prstGeom>
          <a:noFill/>
        </p:spPr>
        <p:txBody>
          <a:bodyPr wrap="none" rtlCol="0">
            <a:spAutoFit/>
          </a:bodyPr>
          <a:lstStyle/>
          <a:p>
            <a:r>
              <a:rPr lang="en-GB" sz="1200" dirty="0">
                <a:solidFill>
                  <a:schemeClr val="bg1"/>
                </a:solidFill>
              </a:rPr>
              <a:t>KS4 – The Geography Knowledge – </a:t>
            </a:r>
            <a:r>
              <a:rPr lang="en-GB" sz="1200" dirty="0">
                <a:solidFill>
                  <a:schemeClr val="bg1"/>
                </a:solidFill>
                <a:latin typeface="+mj-lt"/>
              </a:rPr>
              <a:t>URBANISATION (part 1)</a:t>
            </a:r>
          </a:p>
        </p:txBody>
      </p:sp>
      <p:graphicFrame>
        <p:nvGraphicFramePr>
          <p:cNvPr id="5" name="Table 4"/>
          <p:cNvGraphicFramePr>
            <a:graphicFrameLocks noGrp="1"/>
          </p:cNvGraphicFramePr>
          <p:nvPr/>
        </p:nvGraphicFramePr>
        <p:xfrm>
          <a:off x="401993" y="1471313"/>
          <a:ext cx="4563998" cy="1370795"/>
        </p:xfrm>
        <a:graphic>
          <a:graphicData uri="http://schemas.openxmlformats.org/drawingml/2006/table">
            <a:tbl>
              <a:tblPr firstRow="1" bandRow="1">
                <a:tableStyleId>{5C22544A-7EE6-4342-B048-85BDC9FD1C3A}</a:tableStyleId>
              </a:tblPr>
              <a:tblGrid>
                <a:gridCol w="2281999">
                  <a:extLst>
                    <a:ext uri="{9D8B030D-6E8A-4147-A177-3AD203B41FA5}">
                      <a16:colId xmlns:a16="http://schemas.microsoft.com/office/drawing/2014/main" val="1740709142"/>
                    </a:ext>
                  </a:extLst>
                </a:gridCol>
                <a:gridCol w="2281999">
                  <a:extLst>
                    <a:ext uri="{9D8B030D-6E8A-4147-A177-3AD203B41FA5}">
                      <a16:colId xmlns:a16="http://schemas.microsoft.com/office/drawing/2014/main" val="986743817"/>
                    </a:ext>
                  </a:extLst>
                </a:gridCol>
              </a:tblGrid>
              <a:tr h="243035">
                <a:tc>
                  <a:txBody>
                    <a:bodyPr/>
                    <a:lstStyle/>
                    <a:p>
                      <a:pPr algn="ctr"/>
                      <a:r>
                        <a:rPr lang="en-GB" sz="850" dirty="0">
                          <a:solidFill>
                            <a:schemeClr val="tx1"/>
                          </a:solidFill>
                          <a:latin typeface="+mj-lt"/>
                        </a:rPr>
                        <a:t>PUSH FACTORS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850" dirty="0">
                          <a:solidFill>
                            <a:schemeClr val="tx1"/>
                          </a:solidFill>
                          <a:latin typeface="+mj-lt"/>
                        </a:rPr>
                        <a:t>PULL FACTORS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15321199"/>
                  </a:ext>
                </a:extLst>
              </a:tr>
              <a:tr h="812911">
                <a:tc>
                  <a:txBody>
                    <a:bodyPr/>
                    <a:lstStyle/>
                    <a:p>
                      <a:pPr marL="92075" indent="-92075" algn="l">
                        <a:buFont typeface="Arial" panose="020B0604020202020204" pitchFamily="34" charset="0"/>
                        <a:buChar char="•"/>
                      </a:pPr>
                      <a:r>
                        <a:rPr lang="en-GB" sz="850" b="0" dirty="0">
                          <a:solidFill>
                            <a:schemeClr val="tx1"/>
                          </a:solidFill>
                          <a:latin typeface="+mj-lt"/>
                        </a:rPr>
                        <a:t>Farming</a:t>
                      </a:r>
                      <a:r>
                        <a:rPr lang="en-GB" sz="850" b="0" baseline="0" dirty="0">
                          <a:solidFill>
                            <a:schemeClr val="tx1"/>
                          </a:solidFill>
                          <a:latin typeface="+mj-lt"/>
                        </a:rPr>
                        <a:t> is hard and poorly paid</a:t>
                      </a:r>
                    </a:p>
                    <a:p>
                      <a:pPr marL="92075" indent="-92075" algn="l">
                        <a:buFont typeface="Arial" panose="020B0604020202020204" pitchFamily="34" charset="0"/>
                        <a:buChar char="•"/>
                      </a:pPr>
                      <a:r>
                        <a:rPr lang="en-GB" sz="850" b="0" baseline="0" dirty="0">
                          <a:solidFill>
                            <a:schemeClr val="tx1"/>
                          </a:solidFill>
                          <a:latin typeface="+mj-lt"/>
                        </a:rPr>
                        <a:t>Natural disasters (e.g. floods and earthquakes)</a:t>
                      </a:r>
                    </a:p>
                    <a:p>
                      <a:pPr marL="92075" marR="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dirty="0">
                          <a:solidFill>
                            <a:schemeClr val="tx1"/>
                          </a:solidFill>
                          <a:latin typeface="+mj-lt"/>
                        </a:rPr>
                        <a:t>Use</a:t>
                      </a:r>
                      <a:r>
                        <a:rPr lang="en-GB" sz="850" b="0" baseline="0" dirty="0">
                          <a:solidFill>
                            <a:schemeClr val="tx1"/>
                          </a:solidFill>
                          <a:latin typeface="+mj-lt"/>
                        </a:rPr>
                        <a:t> of machinery in farming = less people needed to word = unemployment</a:t>
                      </a:r>
                    </a:p>
                    <a:p>
                      <a:pPr marL="92075" marR="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baseline="0" dirty="0">
                          <a:solidFill>
                            <a:schemeClr val="tx1"/>
                          </a:solidFill>
                          <a:latin typeface="+mj-lt"/>
                        </a:rPr>
                        <a:t>Dry land in rural areas caused by desertification = land cannot be farmed</a:t>
                      </a:r>
                      <a:endParaRPr lang="en-GB" sz="850" b="0" dirty="0">
                        <a:solidFill>
                          <a:schemeClr val="tx1"/>
                        </a:solidFill>
                        <a:latin typeface="+mj-lt"/>
                      </a:endParaRPr>
                    </a:p>
                    <a:p>
                      <a:pPr marL="92075" marR="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dirty="0">
                          <a:solidFill>
                            <a:schemeClr val="tx1"/>
                          </a:solidFill>
                          <a:latin typeface="+mj-lt"/>
                        </a:rPr>
                        <a:t>Fewer doctors,</a:t>
                      </a:r>
                      <a:r>
                        <a:rPr lang="en-GB" sz="850" b="0" baseline="0" dirty="0">
                          <a:solidFill>
                            <a:schemeClr val="tx1"/>
                          </a:solidFill>
                          <a:latin typeface="+mj-lt"/>
                        </a:rPr>
                        <a:t> hospitals, schools and </a:t>
                      </a:r>
                      <a:r>
                        <a:rPr lang="en-GB" sz="850" b="0" dirty="0">
                          <a:solidFill>
                            <a:schemeClr val="tx1"/>
                          </a:solidFill>
                          <a:latin typeface="+mj-lt"/>
                        </a:rPr>
                        <a:t> transportation routes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gn="l">
                        <a:buFont typeface="Arial" panose="020B0604020202020204" pitchFamily="34" charset="0"/>
                        <a:buChar char="•"/>
                      </a:pPr>
                      <a:r>
                        <a:rPr lang="en-GB" sz="850" b="0" dirty="0">
                          <a:solidFill>
                            <a:schemeClr val="tx1"/>
                          </a:solidFill>
                          <a:latin typeface="+mj-lt"/>
                        </a:rPr>
                        <a:t>More</a:t>
                      </a:r>
                      <a:r>
                        <a:rPr lang="en-GB" sz="850" b="0" baseline="0" dirty="0">
                          <a:solidFill>
                            <a:schemeClr val="tx1"/>
                          </a:solidFill>
                          <a:latin typeface="+mj-lt"/>
                        </a:rPr>
                        <a:t> highly skilled, better paid jobs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dirty="0">
                          <a:solidFill>
                            <a:schemeClr val="tx1"/>
                          </a:solidFill>
                          <a:latin typeface="+mj-lt"/>
                        </a:rPr>
                        <a:t>Range</a:t>
                      </a:r>
                      <a:r>
                        <a:rPr lang="en-GB" sz="850" b="0" baseline="0" dirty="0">
                          <a:solidFill>
                            <a:schemeClr val="tx1"/>
                          </a:solidFill>
                          <a:latin typeface="+mj-lt"/>
                        </a:rPr>
                        <a:t> of entertainment opportunities</a:t>
                      </a:r>
                      <a:endParaRPr lang="en-GB" sz="850" b="0" dirty="0">
                        <a:solidFill>
                          <a:schemeClr val="tx1"/>
                        </a:solidFill>
                        <a:latin typeface="+mj-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dirty="0">
                          <a:solidFill>
                            <a:schemeClr val="tx1"/>
                          </a:solidFill>
                          <a:latin typeface="+mj-lt"/>
                        </a:rPr>
                        <a:t>Mor</a:t>
                      </a:r>
                      <a:r>
                        <a:rPr lang="en-GB" sz="850" b="0" baseline="0" dirty="0">
                          <a:solidFill>
                            <a:schemeClr val="tx1"/>
                          </a:solidFill>
                          <a:latin typeface="+mj-lt"/>
                        </a:rPr>
                        <a:t>e and better doctors and hospitals</a:t>
                      </a:r>
                      <a:endParaRPr lang="en-GB" sz="850" b="0" dirty="0">
                        <a:solidFill>
                          <a:schemeClr val="tx1"/>
                        </a:solidFill>
                        <a:latin typeface="+mj-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dirty="0">
                          <a:solidFill>
                            <a:schemeClr val="tx1"/>
                          </a:solidFill>
                          <a:latin typeface="+mj-lt"/>
                        </a:rPr>
                        <a:t>More</a:t>
                      </a:r>
                      <a:r>
                        <a:rPr lang="en-GB" sz="850" b="0" baseline="0" dirty="0">
                          <a:solidFill>
                            <a:schemeClr val="tx1"/>
                          </a:solidFill>
                          <a:latin typeface="+mj-lt"/>
                        </a:rPr>
                        <a:t> schools and better education</a:t>
                      </a:r>
                      <a:endParaRPr lang="en-GB" sz="850" b="0" dirty="0">
                        <a:solidFill>
                          <a:schemeClr val="tx1"/>
                        </a:solidFill>
                        <a:latin typeface="+mj-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dirty="0">
                          <a:solidFill>
                            <a:schemeClr val="tx1"/>
                          </a:solidFill>
                          <a:latin typeface="+mj-lt"/>
                        </a:rPr>
                        <a:t>Better</a:t>
                      </a:r>
                      <a:r>
                        <a:rPr lang="en-GB" sz="850" b="0" baseline="0" dirty="0">
                          <a:solidFill>
                            <a:schemeClr val="tx1"/>
                          </a:solidFill>
                          <a:latin typeface="+mj-lt"/>
                        </a:rPr>
                        <a:t> transportation routes/public transport</a:t>
                      </a:r>
                      <a:endParaRPr lang="en-GB" sz="850" b="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7742633"/>
                  </a:ext>
                </a:extLst>
              </a:tr>
            </a:tbl>
          </a:graphicData>
        </a:graphic>
      </p:graphicFrame>
      <p:pic>
        <p:nvPicPr>
          <p:cNvPr id="4" name="Picture 3"/>
          <p:cNvPicPr>
            <a:picLocks noChangeAspect="1"/>
          </p:cNvPicPr>
          <p:nvPr/>
        </p:nvPicPr>
        <p:blipFill>
          <a:blip r:embed="rId3"/>
          <a:stretch>
            <a:fillRect/>
          </a:stretch>
        </p:blipFill>
        <p:spPr>
          <a:xfrm>
            <a:off x="6772445" y="1628737"/>
            <a:ext cx="1957665" cy="1055946"/>
          </a:xfrm>
          <a:prstGeom prst="rect">
            <a:avLst/>
          </a:prstGeom>
        </p:spPr>
      </p:pic>
      <p:pic>
        <p:nvPicPr>
          <p:cNvPr id="7" name="Picture 6"/>
          <p:cNvPicPr>
            <a:picLocks noChangeAspect="1"/>
          </p:cNvPicPr>
          <p:nvPr/>
        </p:nvPicPr>
        <p:blipFill>
          <a:blip r:embed="rId4"/>
          <a:stretch>
            <a:fillRect/>
          </a:stretch>
        </p:blipFill>
        <p:spPr>
          <a:xfrm>
            <a:off x="5434212" y="1630614"/>
            <a:ext cx="870012" cy="870012"/>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074111909"/>
              </p:ext>
            </p:extLst>
          </p:nvPr>
        </p:nvGraphicFramePr>
        <p:xfrm>
          <a:off x="0" y="3272918"/>
          <a:ext cx="4618182" cy="3619500"/>
        </p:xfrm>
        <a:graphic>
          <a:graphicData uri="http://schemas.openxmlformats.org/drawingml/2006/table">
            <a:tbl>
              <a:tblPr firstRow="1" bandRow="1">
                <a:tableStyleId>{5940675A-B579-460E-94D1-54222C63F5DA}</a:tableStyleId>
              </a:tblPr>
              <a:tblGrid>
                <a:gridCol w="4618182">
                  <a:extLst>
                    <a:ext uri="{9D8B030D-6E8A-4147-A177-3AD203B41FA5}">
                      <a16:colId xmlns:a16="http://schemas.microsoft.com/office/drawing/2014/main" val="20000"/>
                    </a:ext>
                  </a:extLst>
                </a:gridCol>
              </a:tblGrid>
              <a:tr h="3585082">
                <a:tc>
                  <a:txBody>
                    <a:bodyPr/>
                    <a:lstStyle/>
                    <a:p>
                      <a:r>
                        <a:rPr lang="en-GB" sz="850" b="1" dirty="0">
                          <a:solidFill>
                            <a:srgbClr val="0070C0"/>
                          </a:solidFill>
                          <a:latin typeface="+mj-lt"/>
                        </a:rPr>
                        <a:t>Urban growth</a:t>
                      </a:r>
                      <a:r>
                        <a:rPr lang="en-GB" sz="850" b="1" baseline="0" dirty="0">
                          <a:solidFill>
                            <a:srgbClr val="0070C0"/>
                          </a:solidFill>
                          <a:latin typeface="+mj-lt"/>
                        </a:rPr>
                        <a:t> </a:t>
                      </a:r>
                      <a:r>
                        <a:rPr lang="en-GB" sz="850" b="1" dirty="0">
                          <a:solidFill>
                            <a:srgbClr val="0070C0"/>
                          </a:solidFill>
                          <a:latin typeface="+mj-lt"/>
                        </a:rPr>
                        <a:t>is currently</a:t>
                      </a:r>
                      <a:r>
                        <a:rPr lang="en-GB" sz="850" b="1" baseline="0" dirty="0">
                          <a:solidFill>
                            <a:srgbClr val="0070C0"/>
                          </a:solidFill>
                          <a:latin typeface="+mj-lt"/>
                        </a:rPr>
                        <a:t> occurring </a:t>
                      </a:r>
                      <a:r>
                        <a:rPr lang="en-GB" sz="850" b="1" dirty="0">
                          <a:solidFill>
                            <a:srgbClr val="0070C0"/>
                          </a:solidFill>
                          <a:latin typeface="+mj-lt"/>
                        </a:rPr>
                        <a:t>faster in LICs and NEEs</a:t>
                      </a:r>
                      <a:r>
                        <a:rPr lang="en-GB" sz="850" b="1" baseline="0" dirty="0">
                          <a:solidFill>
                            <a:srgbClr val="0070C0"/>
                          </a:solidFill>
                          <a:latin typeface="+mj-lt"/>
                        </a:rPr>
                        <a:t> and slower in HICs because…</a:t>
                      </a:r>
                    </a:p>
                    <a:p>
                      <a:endParaRPr lang="en-GB" sz="850" b="1" baseline="0" dirty="0">
                        <a:solidFill>
                          <a:srgbClr val="0070C0"/>
                        </a:solidFill>
                        <a:latin typeface="+mj-lt"/>
                        <a:cs typeface="Calibri"/>
                      </a:endParaRPr>
                    </a:p>
                    <a:p>
                      <a:pPr marL="171450" indent="-171450">
                        <a:buFont typeface="Wingdings" panose="05000000000000000000" pitchFamily="2" charset="2"/>
                        <a:buChar char="Ø"/>
                      </a:pPr>
                      <a:r>
                        <a:rPr lang="en-GB" sz="850" b="0" baseline="0" dirty="0">
                          <a:solidFill>
                            <a:schemeClr val="tx1"/>
                          </a:solidFill>
                          <a:latin typeface="+mj-lt"/>
                          <a:cs typeface="Calibri"/>
                        </a:rPr>
                        <a:t>As a country develops their economy changes from agriculture (primary) to manufacturing (secondary) and services (tertiary). This occurs during the industrial revolution. Most of the secondary and tertiary jobs are in towns and cities. When this occurs, lots of people move from rural to urban areas = rapid urbanisation. </a:t>
                      </a:r>
                    </a:p>
                    <a:p>
                      <a:pPr marL="347663" indent="-171450">
                        <a:buFont typeface="Arial" panose="020B0604020202020204" pitchFamily="34" charset="0"/>
                        <a:buChar char="•"/>
                      </a:pPr>
                      <a:r>
                        <a:rPr lang="en-GB" sz="850" b="0" baseline="0" dirty="0">
                          <a:solidFill>
                            <a:schemeClr val="tx1"/>
                          </a:solidFill>
                          <a:latin typeface="+mj-lt"/>
                          <a:cs typeface="Calibri"/>
                        </a:rPr>
                        <a:t>HICs went through their industrial revolution a long time ago, whereas LICs and NEEs are going through their industrial revolution now. As a result more people in LICs and NEEs are currently moving to urban areas. </a:t>
                      </a:r>
                    </a:p>
                    <a:p>
                      <a:pPr marL="0" indent="0">
                        <a:buFont typeface="Arial" panose="020B0604020202020204" pitchFamily="34" charset="0"/>
                        <a:buNone/>
                      </a:pPr>
                      <a:endParaRPr lang="en-GB" sz="850" b="0" baseline="0" dirty="0">
                        <a:solidFill>
                          <a:schemeClr val="tx1"/>
                        </a:solidFill>
                        <a:latin typeface="+mj-lt"/>
                        <a:cs typeface="Calibri"/>
                      </a:endParaRPr>
                    </a:p>
                    <a:p>
                      <a:pPr marL="171450" indent="-171450">
                        <a:buFont typeface="Wingdings" panose="05000000000000000000" pitchFamily="2" charset="2"/>
                        <a:buChar char="Ø"/>
                      </a:pPr>
                      <a:r>
                        <a:rPr lang="en-GB" sz="850" b="0" baseline="0" dirty="0">
                          <a:solidFill>
                            <a:schemeClr val="tx1"/>
                          </a:solidFill>
                          <a:latin typeface="+mj-lt"/>
                          <a:cs typeface="Calibri"/>
                        </a:rPr>
                        <a:t>LICs and NEEs are in stages 2 and 3 of the demographic transition model. In these stages there is a high birth rate and lower death rate. As a result more people are being born than are dying = the population naturally increases. In HICs there is a low death rate and even lower birth rate = the population is declining. </a:t>
                      </a:r>
                    </a:p>
                    <a:p>
                      <a:pPr marL="171450" indent="-171450">
                        <a:buFont typeface="Wingdings" panose="05000000000000000000" pitchFamily="2" charset="2"/>
                        <a:buChar char="Ø"/>
                      </a:pPr>
                      <a:endParaRPr lang="en-GB" sz="850" b="0" baseline="0" dirty="0">
                        <a:solidFill>
                          <a:schemeClr val="tx1"/>
                        </a:solidFill>
                        <a:latin typeface="+mj-lt"/>
                        <a:cs typeface="Calibri"/>
                      </a:endParaRPr>
                    </a:p>
                    <a:p>
                      <a:pPr marL="171450" indent="-171450">
                        <a:buFont typeface="Wingdings" panose="05000000000000000000" pitchFamily="2" charset="2"/>
                        <a:buChar char="Ø"/>
                      </a:pPr>
                      <a:r>
                        <a:rPr lang="en-GB" sz="850" b="0" baseline="0" dirty="0">
                          <a:solidFill>
                            <a:schemeClr val="tx1"/>
                          </a:solidFill>
                          <a:latin typeface="+mj-lt"/>
                          <a:cs typeface="Calibri"/>
                        </a:rPr>
                        <a:t>In NEEs, a lot of economic development is happening  (e.g. Brazil, Mexico, China, India). This means lots of jobs are available in cities = people move to urban areas = urbanisation. </a:t>
                      </a:r>
                    </a:p>
                    <a:p>
                      <a:pPr marL="171450" indent="-171450">
                        <a:buFont typeface="Wingdings" panose="05000000000000000000" pitchFamily="2" charset="2"/>
                        <a:buChar char="Ø"/>
                      </a:pPr>
                      <a:endParaRPr lang="en-GB" sz="850" b="0" baseline="0" dirty="0">
                        <a:solidFill>
                          <a:schemeClr val="tx1"/>
                        </a:solidFill>
                        <a:latin typeface="+mj-lt"/>
                        <a:cs typeface="Calibri"/>
                      </a:endParaRPr>
                    </a:p>
                    <a:p>
                      <a:pPr marL="171450" indent="-171450">
                        <a:buFont typeface="Wingdings" panose="05000000000000000000" pitchFamily="2" charset="2"/>
                        <a:buChar char="Ø"/>
                      </a:pPr>
                      <a:r>
                        <a:rPr lang="en-GB" sz="850" b="0" baseline="0" dirty="0">
                          <a:solidFill>
                            <a:schemeClr val="tx1"/>
                          </a:solidFill>
                          <a:latin typeface="+mj-lt"/>
                          <a:cs typeface="Calibri"/>
                        </a:rPr>
                        <a:t>Counter-urbanisation in HICs is more common. People decide to leave cities and live in the surrounding countryside to get a better quality of life (less pollution, quieter, more space). They can commute to work due to improved transportation. </a:t>
                      </a:r>
                    </a:p>
                    <a:p>
                      <a:pPr marL="171450" indent="-171450">
                        <a:buFont typeface="Wingdings" panose="05000000000000000000" pitchFamily="2" charset="2"/>
                        <a:buChar char="Ø"/>
                      </a:pPr>
                      <a:endParaRPr lang="en-GB" sz="850" b="0" baseline="0" dirty="0">
                        <a:solidFill>
                          <a:schemeClr val="tx1"/>
                        </a:solidFill>
                        <a:latin typeface="+mj-lt"/>
                        <a:cs typeface="Calibri"/>
                      </a:endParaRPr>
                    </a:p>
                    <a:p>
                      <a:pPr marL="0" marR="0" indent="0" algn="ctr" defTabSz="914400" rtl="0" eaLnBrk="1" fontAlgn="auto" latinLnBrk="0" hangingPunct="1">
                        <a:lnSpc>
                          <a:spcPct val="150000"/>
                        </a:lnSpc>
                        <a:spcBef>
                          <a:spcPts val="0"/>
                        </a:spcBef>
                        <a:spcAft>
                          <a:spcPts val="0"/>
                        </a:spcAft>
                        <a:buClrTx/>
                        <a:buSzTx/>
                        <a:buFontTx/>
                        <a:buNone/>
                        <a:tabLst/>
                        <a:defRPr/>
                      </a:pPr>
                      <a:r>
                        <a:rPr lang="en-GB" sz="1200" b="1" kern="1200" baseline="0" dirty="0">
                          <a:solidFill>
                            <a:sysClr val="windowText" lastClr="000000"/>
                          </a:solidFill>
                          <a:latin typeface="+mj-lt"/>
                          <a:ea typeface="+mn-ea"/>
                          <a:cs typeface="+mn-cs"/>
                        </a:rPr>
                        <a:t>URBAN GROWTH IN AN LIC or NEE : RIO DE JANEIRO</a:t>
                      </a:r>
                    </a:p>
                    <a:p>
                      <a:pPr marL="0" marR="0" indent="0" algn="ctr" defTabSz="914400" rtl="0" eaLnBrk="1" fontAlgn="auto" latinLnBrk="0" hangingPunct="1">
                        <a:lnSpc>
                          <a:spcPct val="150000"/>
                        </a:lnSpc>
                        <a:spcBef>
                          <a:spcPts val="0"/>
                        </a:spcBef>
                        <a:spcAft>
                          <a:spcPts val="0"/>
                        </a:spcAft>
                        <a:buClrTx/>
                        <a:buSzTx/>
                        <a:buFontTx/>
                        <a:buNone/>
                        <a:tabLst/>
                        <a:defRPr/>
                      </a:pPr>
                      <a:r>
                        <a:rPr lang="en-GB" sz="1200" b="1" kern="1200" baseline="0" dirty="0">
                          <a:solidFill>
                            <a:sysClr val="windowText" lastClr="000000"/>
                          </a:solidFill>
                          <a:latin typeface="+mj-lt"/>
                          <a:ea typeface="+mn-ea"/>
                          <a:cs typeface="+mn-cs"/>
                        </a:rPr>
                        <a:t>URBAN GROWTH IN THE UK : BRISTOL</a:t>
                      </a:r>
                      <a:endParaRPr lang="en-GB" sz="850" b="1" baseline="0" dirty="0">
                        <a:solidFill>
                          <a:schemeClr val="tx1"/>
                        </a:solidFill>
                        <a:latin typeface="+mj-lt"/>
                        <a:cs typeface="Calibri"/>
                      </a:endParaRPr>
                    </a:p>
                    <a:p>
                      <a:pPr marL="171450" indent="-171450">
                        <a:buFont typeface="Wingdings" panose="05000000000000000000" pitchFamily="2" charset="2"/>
                        <a:buChar char="Ø"/>
                      </a:pPr>
                      <a:endParaRPr lang="en-GB" sz="850" b="0" baseline="0" dirty="0">
                        <a:solidFill>
                          <a:schemeClr val="tx1"/>
                        </a:solidFill>
                        <a:latin typeface="+mj-lt"/>
                        <a:cs typeface="Calibri"/>
                      </a:endParaRPr>
                    </a:p>
                  </a:txBody>
                  <a:tcPr>
                    <a:noFill/>
                  </a:tcPr>
                </a:tc>
                <a:extLst>
                  <a:ext uri="{0D108BD9-81ED-4DB2-BD59-A6C34878D82A}">
                    <a16:rowId xmlns:a16="http://schemas.microsoft.com/office/drawing/2014/main" val="10000"/>
                  </a:ext>
                </a:extLst>
              </a:tr>
            </a:tbl>
          </a:graphicData>
        </a:graphic>
      </p:graphicFrame>
      <p:graphicFrame>
        <p:nvGraphicFramePr>
          <p:cNvPr id="12" name="Table 11"/>
          <p:cNvGraphicFramePr>
            <a:graphicFrameLocks noGrp="1"/>
          </p:cNvGraphicFramePr>
          <p:nvPr/>
        </p:nvGraphicFramePr>
        <p:xfrm>
          <a:off x="4616241" y="3272918"/>
          <a:ext cx="4529701" cy="3585082"/>
        </p:xfrm>
        <a:graphic>
          <a:graphicData uri="http://schemas.openxmlformats.org/drawingml/2006/table">
            <a:tbl>
              <a:tblPr firstRow="1" bandRow="1">
                <a:tableStyleId>{5940675A-B579-460E-94D1-54222C63F5DA}</a:tableStyleId>
              </a:tblPr>
              <a:tblGrid>
                <a:gridCol w="4529701">
                  <a:extLst>
                    <a:ext uri="{9D8B030D-6E8A-4147-A177-3AD203B41FA5}">
                      <a16:colId xmlns:a16="http://schemas.microsoft.com/office/drawing/2014/main" val="20000"/>
                    </a:ext>
                  </a:extLst>
                </a:gridCol>
              </a:tblGrid>
              <a:tr h="3585082">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850" b="0" kern="1200" baseline="0" dirty="0">
                          <a:solidFill>
                            <a:sysClr val="windowText" lastClr="000000"/>
                          </a:solidFill>
                          <a:latin typeface="+mn-lt"/>
                          <a:ea typeface="+mn-ea"/>
                          <a:cs typeface="+mn-cs"/>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lang="en-GB" sz="850" b="0" kern="1200" baseline="0" dirty="0">
                          <a:solidFill>
                            <a:sysClr val="windowText" lastClr="000000"/>
                          </a:solidFill>
                          <a:latin typeface="+mn-lt"/>
                          <a:ea typeface="+mn-ea"/>
                          <a:cs typeface="+mn-cs"/>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lang="en-GB" sz="850" b="0" kern="1200" baseline="0" dirty="0">
                          <a:solidFill>
                            <a:sysClr val="windowText" lastClr="000000"/>
                          </a:solidFill>
                          <a:latin typeface="+mn-lt"/>
                          <a:ea typeface="+mn-ea"/>
                          <a:cs typeface="+mn-cs"/>
                        </a:rPr>
                        <a:t>…………………………………………………………………………………………………………………………………………………………</a:t>
                      </a:r>
                    </a:p>
                  </a:txBody>
                  <a:tcPr>
                    <a:noFill/>
                  </a:tcPr>
                </a:tc>
                <a:extLst>
                  <a:ext uri="{0D108BD9-81ED-4DB2-BD59-A6C34878D82A}">
                    <a16:rowId xmlns:a16="http://schemas.microsoft.com/office/drawing/2014/main" val="10000"/>
                  </a:ext>
                </a:extLst>
              </a:tr>
            </a:tbl>
          </a:graphicData>
        </a:graphic>
      </p:graphicFrame>
      <p:sp>
        <p:nvSpPr>
          <p:cNvPr id="2" name="Slide Number Placeholder 1"/>
          <p:cNvSpPr>
            <a:spLocks noGrp="1"/>
          </p:cNvSpPr>
          <p:nvPr>
            <p:ph type="sldNum" sz="quarter" idx="12"/>
          </p:nvPr>
        </p:nvSpPr>
        <p:spPr/>
        <p:txBody>
          <a:bodyPr/>
          <a:lstStyle/>
          <a:p>
            <a:fld id="{F232E450-7F35-46DE-B035-98CAF69D4EF5}" type="slidenum">
              <a:rPr lang="en-GB" smtClean="0"/>
              <a:t>17</a:t>
            </a:fld>
            <a:endParaRPr lang="en-GB"/>
          </a:p>
        </p:txBody>
      </p:sp>
    </p:spTree>
    <p:extLst>
      <p:ext uri="{BB962C8B-B14F-4D97-AF65-F5344CB8AC3E}">
        <p14:creationId xmlns:p14="http://schemas.microsoft.com/office/powerpoint/2010/main" val="3042350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329828"/>
          <a:ext cx="4575882" cy="2034540"/>
        </p:xfrm>
        <a:graphic>
          <a:graphicData uri="http://schemas.openxmlformats.org/drawingml/2006/table">
            <a:tbl>
              <a:tblPr firstRow="1" bandRow="1">
                <a:tableStyleId>{5940675A-B579-460E-94D1-54222C63F5DA}</a:tableStyleId>
              </a:tblPr>
              <a:tblGrid>
                <a:gridCol w="4575882">
                  <a:extLst>
                    <a:ext uri="{9D8B030D-6E8A-4147-A177-3AD203B41FA5}">
                      <a16:colId xmlns:a16="http://schemas.microsoft.com/office/drawing/2014/main" val="20000"/>
                    </a:ext>
                  </a:extLst>
                </a:gridCol>
              </a:tblGrid>
              <a:tr h="1788058">
                <a:tc>
                  <a:txBody>
                    <a:bodyPr/>
                    <a:lstStyle/>
                    <a:p>
                      <a:pPr marL="0" indent="0">
                        <a:buFont typeface="Arial" panose="020B0604020202020204" pitchFamily="34" charset="0"/>
                        <a:buNone/>
                      </a:pPr>
                      <a:r>
                        <a:rPr lang="en-GB" sz="850" b="1" baseline="0" dirty="0">
                          <a:solidFill>
                            <a:srgbClr val="0070C0"/>
                          </a:solidFill>
                          <a:latin typeface="+mj-lt"/>
                          <a:cs typeface="Calibri"/>
                        </a:rPr>
                        <a:t>RIO DE JANEIRO </a:t>
                      </a:r>
                      <a:r>
                        <a:rPr lang="en-GB" sz="850" b="0" baseline="0" dirty="0">
                          <a:solidFill>
                            <a:srgbClr val="000000"/>
                          </a:solidFill>
                          <a:latin typeface="+mj-lt"/>
                          <a:cs typeface="Calibri"/>
                        </a:rPr>
                        <a:t>is located in Guanabara Bay, on the south-east coast of Brazil. It lies next to the Atlantic Ocean. It is the cultural capital of Brazil and 2</a:t>
                      </a:r>
                      <a:r>
                        <a:rPr lang="en-GB" sz="850" b="0" baseline="30000" dirty="0">
                          <a:solidFill>
                            <a:srgbClr val="000000"/>
                          </a:solidFill>
                          <a:latin typeface="+mj-lt"/>
                          <a:cs typeface="Calibri"/>
                        </a:rPr>
                        <a:t>nd</a:t>
                      </a:r>
                      <a:r>
                        <a:rPr lang="en-GB" sz="850" b="0" baseline="0" dirty="0">
                          <a:solidFill>
                            <a:srgbClr val="000000"/>
                          </a:solidFill>
                          <a:latin typeface="+mj-lt"/>
                          <a:cs typeface="Calibri"/>
                        </a:rPr>
                        <a:t> largest city, with a population of 12.5 million.</a:t>
                      </a:r>
                    </a:p>
                    <a:p>
                      <a:pPr marL="0" indent="0">
                        <a:buFont typeface="Arial" panose="020B0604020202020204" pitchFamily="34" charset="0"/>
                        <a:buNone/>
                      </a:pPr>
                      <a:endParaRPr lang="en-GB" sz="850" b="0" baseline="0" dirty="0">
                        <a:solidFill>
                          <a:srgbClr val="000000"/>
                        </a:solidFill>
                        <a:latin typeface="+mj-lt"/>
                        <a:cs typeface="Calibri"/>
                      </a:endParaRPr>
                    </a:p>
                    <a:p>
                      <a:pPr marL="0" indent="0">
                        <a:buFont typeface="Arial" panose="020B0604020202020204" pitchFamily="34" charset="0"/>
                        <a:buNone/>
                      </a:pPr>
                      <a:endParaRPr lang="en-GB" sz="850" b="0" baseline="0" dirty="0">
                        <a:solidFill>
                          <a:srgbClr val="000000"/>
                        </a:solidFill>
                        <a:latin typeface="+mj-lt"/>
                        <a:cs typeface="Calibri"/>
                      </a:endParaRPr>
                    </a:p>
                    <a:p>
                      <a:pPr marL="0" indent="0">
                        <a:buFont typeface="Arial" panose="020B0604020202020204" pitchFamily="34" charset="0"/>
                        <a:buNone/>
                      </a:pPr>
                      <a:endParaRPr lang="en-GB" sz="850" b="0" baseline="0" dirty="0">
                        <a:solidFill>
                          <a:srgbClr val="000000"/>
                        </a:solidFill>
                        <a:latin typeface="+mj-lt"/>
                        <a:cs typeface="Calibri"/>
                      </a:endParaRPr>
                    </a:p>
                    <a:p>
                      <a:pPr marL="0" indent="0">
                        <a:buFont typeface="Arial" panose="020B0604020202020204" pitchFamily="34" charset="0"/>
                        <a:buNone/>
                      </a:pPr>
                      <a:endParaRPr lang="en-GB" sz="850" b="0" baseline="0" dirty="0">
                        <a:solidFill>
                          <a:srgbClr val="000000"/>
                        </a:solidFill>
                        <a:latin typeface="+mj-lt"/>
                        <a:cs typeface="Calibri"/>
                      </a:endParaRPr>
                    </a:p>
                    <a:p>
                      <a:pPr marL="0" indent="0">
                        <a:buFont typeface="Arial" panose="020B0604020202020204" pitchFamily="34" charset="0"/>
                        <a:buNone/>
                      </a:pPr>
                      <a:endParaRPr lang="en-GB" sz="850" b="0" baseline="0" dirty="0">
                        <a:solidFill>
                          <a:srgbClr val="000000"/>
                        </a:solidFill>
                        <a:latin typeface="+mj-lt"/>
                        <a:cs typeface="Calibri"/>
                      </a:endParaRPr>
                    </a:p>
                    <a:p>
                      <a:pPr marL="0" indent="0">
                        <a:buFont typeface="Arial" panose="020B0604020202020204" pitchFamily="34" charset="0"/>
                        <a:buNone/>
                      </a:pPr>
                      <a:endParaRPr lang="en-GB" sz="850" b="0" baseline="0" dirty="0">
                        <a:solidFill>
                          <a:srgbClr val="000000"/>
                        </a:solidFill>
                        <a:latin typeface="+mj-lt"/>
                        <a:cs typeface="Calibri"/>
                      </a:endParaRPr>
                    </a:p>
                    <a:p>
                      <a:pPr marL="0" indent="0">
                        <a:buFont typeface="Arial" panose="020B0604020202020204" pitchFamily="34" charset="0"/>
                        <a:buNone/>
                      </a:pPr>
                      <a:endParaRPr lang="en-GB" sz="850" b="0" baseline="0" dirty="0">
                        <a:solidFill>
                          <a:srgbClr val="000000"/>
                        </a:solidFill>
                        <a:latin typeface="+mj-lt"/>
                        <a:cs typeface="Calibri"/>
                      </a:endParaRPr>
                    </a:p>
                    <a:p>
                      <a:pPr marL="0" indent="0">
                        <a:buFont typeface="Arial" panose="020B0604020202020204" pitchFamily="34" charset="0"/>
                        <a:buNone/>
                      </a:pPr>
                      <a:endParaRPr lang="en-GB" sz="850" b="0" baseline="0" dirty="0">
                        <a:solidFill>
                          <a:srgbClr val="000000"/>
                        </a:solidFill>
                        <a:latin typeface="+mj-lt"/>
                        <a:cs typeface="Calibri"/>
                      </a:endParaRPr>
                    </a:p>
                    <a:p>
                      <a:pPr marL="0" indent="0">
                        <a:buFont typeface="Arial" panose="020B0604020202020204" pitchFamily="34" charset="0"/>
                        <a:buNone/>
                      </a:pPr>
                      <a:endParaRPr lang="en-GB" sz="850" b="0" baseline="0" dirty="0">
                        <a:solidFill>
                          <a:srgbClr val="000000"/>
                        </a:solidFill>
                        <a:latin typeface="+mj-lt"/>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50" b="0" kern="1200" baseline="0" dirty="0">
                          <a:solidFill>
                            <a:srgbClr val="000000"/>
                          </a:solidFill>
                          <a:latin typeface="+mj-lt"/>
                          <a:ea typeface="+mn-ea"/>
                          <a:cs typeface="Calibri"/>
                        </a:rPr>
                        <a:t>It has a growing global importance as an industrial and finance centre. It hosted the 2014 World Cup, 2016 Olympics and annually the Rio Carnival. Many people have moved to Rio from rural Brazil and wider countries, including South Korea, China, UK, USA, Portugal (due to shared language), Argentina and Bolivia.</a:t>
                      </a:r>
                      <a:r>
                        <a:rPr lang="en-GB" sz="850" b="0" baseline="0" dirty="0">
                          <a:solidFill>
                            <a:srgbClr val="000000"/>
                          </a:solidFill>
                          <a:latin typeface="+mj-lt"/>
                          <a:cs typeface="Calibri"/>
                        </a:rPr>
                        <a:t> </a:t>
                      </a:r>
                    </a:p>
                  </a:txBody>
                  <a:tcPr>
                    <a:noFill/>
                  </a:tcPr>
                </a:tc>
                <a:extLst>
                  <a:ext uri="{0D108BD9-81ED-4DB2-BD59-A6C34878D82A}">
                    <a16:rowId xmlns:a16="http://schemas.microsoft.com/office/drawing/2014/main" val="10000"/>
                  </a:ext>
                </a:extLst>
              </a:tr>
            </a:tbl>
          </a:graphicData>
        </a:graphic>
      </p:graphicFrame>
      <p:sp>
        <p:nvSpPr>
          <p:cNvPr id="11" name="Rectangle 10"/>
          <p:cNvSpPr/>
          <p:nvPr/>
        </p:nvSpPr>
        <p:spPr>
          <a:xfrm rot="16200000">
            <a:off x="4443551" y="-4427332"/>
            <a:ext cx="264657" cy="9144000"/>
          </a:xfrm>
          <a:prstGeom prst="rect">
            <a:avLst/>
          </a:prstGeom>
          <a:solidFill>
            <a:srgbClr val="101A42"/>
          </a:solidFill>
          <a:ln w="254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3" name="TextBox 2"/>
          <p:cNvSpPr txBox="1"/>
          <p:nvPr/>
        </p:nvSpPr>
        <p:spPr>
          <a:xfrm>
            <a:off x="2373274" y="-9345"/>
            <a:ext cx="4177426" cy="276999"/>
          </a:xfrm>
          <a:prstGeom prst="rect">
            <a:avLst/>
          </a:prstGeom>
          <a:noFill/>
        </p:spPr>
        <p:txBody>
          <a:bodyPr wrap="none" rtlCol="0">
            <a:spAutoFit/>
          </a:bodyPr>
          <a:lstStyle/>
          <a:p>
            <a:r>
              <a:rPr lang="en-GB" sz="1200" dirty="0">
                <a:solidFill>
                  <a:schemeClr val="bg1"/>
                </a:solidFill>
              </a:rPr>
              <a:t>KS4 – The Geography Knowledge –</a:t>
            </a:r>
            <a:r>
              <a:rPr lang="en-GB" sz="1200" dirty="0">
                <a:solidFill>
                  <a:schemeClr val="bg1"/>
                </a:solidFill>
                <a:latin typeface="+mj-lt"/>
              </a:rPr>
              <a:t> URBANISATION – RIO (part 2)</a:t>
            </a:r>
          </a:p>
        </p:txBody>
      </p:sp>
      <p:graphicFrame>
        <p:nvGraphicFramePr>
          <p:cNvPr id="17" name="Table 16"/>
          <p:cNvGraphicFramePr>
            <a:graphicFrameLocks noGrp="1"/>
          </p:cNvGraphicFramePr>
          <p:nvPr/>
        </p:nvGraphicFramePr>
        <p:xfrm>
          <a:off x="-13949" y="2664485"/>
          <a:ext cx="4577883" cy="220980"/>
        </p:xfrm>
        <a:graphic>
          <a:graphicData uri="http://schemas.openxmlformats.org/drawingml/2006/table">
            <a:tbl>
              <a:tblPr firstRow="1" bandRow="1">
                <a:tableStyleId>{5940675A-B579-460E-94D1-54222C63F5DA}</a:tableStyleId>
              </a:tblPr>
              <a:tblGrid>
                <a:gridCol w="4577883">
                  <a:extLst>
                    <a:ext uri="{9D8B030D-6E8A-4147-A177-3AD203B41FA5}">
                      <a16:colId xmlns:a16="http://schemas.microsoft.com/office/drawing/2014/main" val="20000"/>
                    </a:ext>
                  </a:extLst>
                </a:gridCol>
              </a:tblGrid>
              <a:tr h="211634">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50" b="1" dirty="0">
                          <a:solidFill>
                            <a:srgbClr val="0070C0"/>
                          </a:solidFill>
                          <a:latin typeface="+mj-lt"/>
                        </a:rPr>
                        <a:t>Urban</a:t>
                      </a:r>
                      <a:r>
                        <a:rPr lang="en-GB" sz="850" b="1" baseline="0" dirty="0">
                          <a:solidFill>
                            <a:srgbClr val="0070C0"/>
                          </a:solidFill>
                          <a:latin typeface="+mj-lt"/>
                        </a:rPr>
                        <a:t> growth in Rio de Janeiro has created many social and economic opportunities:</a:t>
                      </a:r>
                      <a:endParaRPr lang="en-GB" sz="850" b="1" dirty="0">
                        <a:solidFill>
                          <a:srgbClr val="0070C0"/>
                        </a:solidFill>
                        <a:latin typeface="+mj-lt"/>
                      </a:endParaRPr>
                    </a:p>
                  </a:txBody>
                  <a:tcPr>
                    <a:noFill/>
                  </a:tcPr>
                </a:tc>
                <a:extLst>
                  <a:ext uri="{0D108BD9-81ED-4DB2-BD59-A6C34878D82A}">
                    <a16:rowId xmlns:a16="http://schemas.microsoft.com/office/drawing/2014/main" val="10000"/>
                  </a:ext>
                </a:extLst>
              </a:tr>
            </a:tbl>
          </a:graphicData>
        </a:graphic>
      </p:graphicFrame>
      <p:graphicFrame>
        <p:nvGraphicFramePr>
          <p:cNvPr id="2" name="Table 1"/>
          <p:cNvGraphicFramePr>
            <a:graphicFrameLocks noGrp="1"/>
          </p:cNvGraphicFramePr>
          <p:nvPr/>
        </p:nvGraphicFramePr>
        <p:xfrm>
          <a:off x="-11572" y="2885465"/>
          <a:ext cx="4573456" cy="3970020"/>
        </p:xfrm>
        <a:graphic>
          <a:graphicData uri="http://schemas.openxmlformats.org/drawingml/2006/table">
            <a:tbl>
              <a:tblPr firstRow="1" bandRow="1">
                <a:tableStyleId>{5C22544A-7EE6-4342-B048-85BDC9FD1C3A}</a:tableStyleId>
              </a:tblPr>
              <a:tblGrid>
                <a:gridCol w="883123">
                  <a:extLst>
                    <a:ext uri="{9D8B030D-6E8A-4147-A177-3AD203B41FA5}">
                      <a16:colId xmlns:a16="http://schemas.microsoft.com/office/drawing/2014/main" val="3459155784"/>
                    </a:ext>
                  </a:extLst>
                </a:gridCol>
                <a:gridCol w="3690333">
                  <a:extLst>
                    <a:ext uri="{9D8B030D-6E8A-4147-A177-3AD203B41FA5}">
                      <a16:colId xmlns:a16="http://schemas.microsoft.com/office/drawing/2014/main" val="723350601"/>
                    </a:ext>
                  </a:extLst>
                </a:gridCol>
              </a:tblGrid>
              <a:tr h="146645">
                <a:tc>
                  <a:txBody>
                    <a:bodyPr/>
                    <a:lstStyle/>
                    <a:p>
                      <a:pPr algn="ctr"/>
                      <a:r>
                        <a:rPr lang="en-GB" sz="850" dirty="0">
                          <a:solidFill>
                            <a:schemeClr val="tx1"/>
                          </a:solidFill>
                          <a:latin typeface="+mj-lt"/>
                        </a:rPr>
                        <a:t>Opportunity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Font typeface="Arial" panose="020B0604020202020204" pitchFamily="34" charset="0"/>
                        <a:buNone/>
                      </a:pPr>
                      <a:r>
                        <a:rPr lang="en-GB" sz="850" dirty="0">
                          <a:solidFill>
                            <a:schemeClr val="tx1"/>
                          </a:solidFill>
                          <a:latin typeface="+mj-lt"/>
                        </a:rPr>
                        <a:t>Evidence in Rio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19067648"/>
                  </a:ext>
                </a:extLst>
              </a:tr>
              <a:tr h="404538">
                <a:tc>
                  <a:txBody>
                    <a:bodyPr/>
                    <a:lstStyle/>
                    <a:p>
                      <a:pPr algn="l"/>
                      <a:r>
                        <a:rPr lang="en-GB" sz="850" b="1" dirty="0">
                          <a:solidFill>
                            <a:srgbClr val="7030A0"/>
                          </a:solidFill>
                          <a:latin typeface="+mj-lt"/>
                        </a:rPr>
                        <a:t>Jobs</a:t>
                      </a:r>
                    </a:p>
                    <a:p>
                      <a:pPr algn="l"/>
                      <a:endParaRPr lang="en-GB" sz="300" b="1" dirty="0">
                        <a:solidFill>
                          <a:srgbClr val="7030A0"/>
                        </a:solidFill>
                        <a:latin typeface="+mj-lt"/>
                      </a:endParaRPr>
                    </a:p>
                    <a:p>
                      <a:pPr algn="l"/>
                      <a:r>
                        <a:rPr lang="en-GB" sz="850" b="1" dirty="0">
                          <a:solidFill>
                            <a:srgbClr val="7030A0"/>
                          </a:solidFill>
                          <a:latin typeface="+mj-lt"/>
                        </a:rPr>
                        <a:t>Jobs</a:t>
                      </a:r>
                      <a:r>
                        <a:rPr lang="en-GB" sz="850" b="1" baseline="0" dirty="0">
                          <a:solidFill>
                            <a:srgbClr val="7030A0"/>
                          </a:solidFill>
                          <a:latin typeface="+mj-lt"/>
                        </a:rPr>
                        <a:t> with higher wages (tertiary)</a:t>
                      </a:r>
                      <a:endParaRPr lang="en-GB" sz="850" b="1" dirty="0">
                        <a:solidFill>
                          <a:srgbClr val="7030A0"/>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kern="1200" baseline="0" dirty="0">
                          <a:solidFill>
                            <a:srgbClr val="7030A0"/>
                          </a:solidFill>
                          <a:latin typeface="+mj-lt"/>
                          <a:ea typeface="+mn-ea"/>
                          <a:cs typeface="+mn-cs"/>
                        </a:rPr>
                        <a:t>Rio provides &gt;6% of all jobs in Brazil.</a:t>
                      </a:r>
                      <a:endParaRPr lang="en-GB" sz="850" kern="1200" dirty="0">
                        <a:solidFill>
                          <a:srgbClr val="7030A0"/>
                        </a:solidFill>
                        <a:latin typeface="+mj-lt"/>
                        <a:ea typeface="+mn-ea"/>
                        <a:cs typeface="+mn-cs"/>
                      </a:endParaRPr>
                    </a:p>
                    <a:p>
                      <a:pPr marL="171450" indent="-171450" algn="l">
                        <a:buFont typeface="Arial" panose="020B0604020202020204" pitchFamily="34" charset="0"/>
                        <a:buChar char="•"/>
                      </a:pPr>
                      <a:r>
                        <a:rPr lang="en-GB" sz="850" dirty="0">
                          <a:solidFill>
                            <a:srgbClr val="7030A0"/>
                          </a:solidFill>
                          <a:latin typeface="+mj-lt"/>
                        </a:rPr>
                        <a:t>Rio</a:t>
                      </a:r>
                      <a:r>
                        <a:rPr lang="en-GB" sz="850" baseline="0" dirty="0">
                          <a:solidFill>
                            <a:srgbClr val="7030A0"/>
                          </a:solidFill>
                          <a:latin typeface="+mj-lt"/>
                        </a:rPr>
                        <a:t> is home to many </a:t>
                      </a:r>
                      <a:r>
                        <a:rPr lang="en-GB" sz="850" kern="1200" dirty="0">
                          <a:solidFill>
                            <a:srgbClr val="7030A0"/>
                          </a:solidFill>
                          <a:latin typeface="+mj-lt"/>
                          <a:ea typeface="+mn-ea"/>
                          <a:cs typeface="+mn-cs"/>
                        </a:rPr>
                        <a:t>manufacturing </a:t>
                      </a:r>
                      <a:r>
                        <a:rPr lang="en-GB" sz="850" kern="1200" baseline="0" dirty="0">
                          <a:solidFill>
                            <a:srgbClr val="7030A0"/>
                          </a:solidFill>
                          <a:latin typeface="+mj-lt"/>
                          <a:ea typeface="+mn-ea"/>
                          <a:cs typeface="+mn-cs"/>
                        </a:rPr>
                        <a:t>industries, (pharmaceuticals, clothing, furniture and processed foods) and service industries (banking, insurance).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kern="1200" dirty="0">
                          <a:solidFill>
                            <a:srgbClr val="7030A0"/>
                          </a:solidFill>
                          <a:latin typeface="+mj-lt"/>
                          <a:ea typeface="+mn-ea"/>
                          <a:cs typeface="+mn-cs"/>
                        </a:rPr>
                        <a:t>As</a:t>
                      </a:r>
                      <a:r>
                        <a:rPr lang="en-GB" sz="850" kern="1200" baseline="0" dirty="0">
                          <a:solidFill>
                            <a:srgbClr val="7030A0"/>
                          </a:solidFill>
                          <a:latin typeface="+mj-lt"/>
                          <a:ea typeface="+mn-ea"/>
                          <a:cs typeface="+mn-cs"/>
                        </a:rPr>
                        <a:t> Rio grows there are many jobs in construction</a:t>
                      </a:r>
                      <a:endParaRPr lang="en-GB" sz="850" dirty="0">
                        <a:solidFill>
                          <a:srgbClr val="7030A0"/>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0842847"/>
                  </a:ext>
                </a:extLst>
              </a:tr>
              <a:tr h="232609">
                <a:tc>
                  <a:txBody>
                    <a:bodyPr/>
                    <a:lstStyle/>
                    <a:p>
                      <a:pPr algn="l"/>
                      <a:r>
                        <a:rPr lang="en-GB" sz="850" b="1" dirty="0">
                          <a:solidFill>
                            <a:srgbClr val="7030A0"/>
                          </a:solidFill>
                          <a:latin typeface="+mj-lt"/>
                        </a:rPr>
                        <a:t>Economic growth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dirty="0">
                          <a:solidFill>
                            <a:srgbClr val="7030A0"/>
                          </a:solidFill>
                          <a:latin typeface="+mj-lt"/>
                        </a:rPr>
                        <a:t>The</a:t>
                      </a:r>
                      <a:r>
                        <a:rPr lang="en-GB" sz="850" baseline="0" dirty="0">
                          <a:solidFill>
                            <a:srgbClr val="7030A0"/>
                          </a:solidFill>
                          <a:latin typeface="+mj-lt"/>
                        </a:rPr>
                        <a:t> growth of urban industrial areas can increase economic development. It will attract businesses to the area.</a:t>
                      </a:r>
                      <a:endParaRPr lang="en-GB" sz="850" dirty="0">
                        <a:solidFill>
                          <a:srgbClr val="7030A0"/>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0945201"/>
                  </a:ext>
                </a:extLst>
              </a:tr>
              <a:tr h="232609">
                <a:tc>
                  <a:txBody>
                    <a:bodyPr/>
                    <a:lstStyle/>
                    <a:p>
                      <a:pPr algn="l"/>
                      <a:r>
                        <a:rPr lang="en-GB" sz="850" b="1" baseline="0" dirty="0">
                          <a:solidFill>
                            <a:srgbClr val="0070C0"/>
                          </a:solidFill>
                          <a:latin typeface="+mj-lt"/>
                        </a:rPr>
                        <a:t>Better access to education</a:t>
                      </a:r>
                      <a:endParaRPr lang="en-GB" sz="850" b="1" dirty="0">
                        <a:solidFill>
                          <a:srgbClr val="0070C0"/>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a:buFont typeface="Arial" panose="020B0604020202020204" pitchFamily="34" charset="0"/>
                        <a:buChar char="•"/>
                      </a:pPr>
                      <a:r>
                        <a:rPr lang="en-GB" sz="850" dirty="0">
                          <a:solidFill>
                            <a:srgbClr val="0070C0"/>
                          </a:solidFill>
                          <a:latin typeface="+mj-lt"/>
                        </a:rPr>
                        <a:t>Rio provide grants to poor families to encourage</a:t>
                      </a:r>
                      <a:r>
                        <a:rPr lang="en-GB" sz="850" baseline="0" dirty="0">
                          <a:solidFill>
                            <a:srgbClr val="0070C0"/>
                          </a:solidFill>
                          <a:latin typeface="+mj-lt"/>
                        </a:rPr>
                        <a:t> children to attend school.</a:t>
                      </a:r>
                    </a:p>
                    <a:p>
                      <a:pPr marL="171450" indent="-171450" algn="l">
                        <a:buFont typeface="Arial" panose="020B0604020202020204" pitchFamily="34" charset="0"/>
                        <a:buChar char="•"/>
                      </a:pPr>
                      <a:r>
                        <a:rPr lang="en-GB" sz="850" baseline="0" dirty="0">
                          <a:solidFill>
                            <a:srgbClr val="0070C0"/>
                          </a:solidFill>
                          <a:latin typeface="+mj-lt"/>
                        </a:rPr>
                        <a:t>Rio have many volunteers who help in schools.</a:t>
                      </a:r>
                    </a:p>
                    <a:p>
                      <a:pPr marL="171450" indent="-171450" algn="l">
                        <a:buFont typeface="Arial" panose="020B0604020202020204" pitchFamily="34" charset="0"/>
                        <a:buChar char="•"/>
                      </a:pPr>
                      <a:r>
                        <a:rPr lang="en-GB" sz="850" baseline="0" dirty="0">
                          <a:solidFill>
                            <a:srgbClr val="0070C0"/>
                          </a:solidFill>
                          <a:latin typeface="+mj-lt"/>
                        </a:rPr>
                        <a:t>There are adult classes to help adults gain skills = better jobs</a:t>
                      </a:r>
                      <a:endParaRPr lang="en-GB" sz="850" dirty="0">
                        <a:solidFill>
                          <a:srgbClr val="0070C0"/>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9008399"/>
                  </a:ext>
                </a:extLst>
              </a:tr>
              <a:tr h="404538">
                <a:tc>
                  <a:txBody>
                    <a:bodyPr/>
                    <a:lstStyle/>
                    <a:p>
                      <a:pPr algn="l"/>
                      <a:r>
                        <a:rPr lang="en-GB" sz="850" b="1" dirty="0">
                          <a:solidFill>
                            <a:srgbClr val="0070C0"/>
                          </a:solidFill>
                          <a:latin typeface="+mj-lt"/>
                        </a:rPr>
                        <a:t>Better access to</a:t>
                      </a:r>
                      <a:r>
                        <a:rPr lang="en-GB" sz="850" b="1" baseline="0" dirty="0">
                          <a:solidFill>
                            <a:srgbClr val="0070C0"/>
                          </a:solidFill>
                          <a:latin typeface="+mj-lt"/>
                        </a:rPr>
                        <a:t> services</a:t>
                      </a:r>
                      <a:endParaRPr lang="en-GB" sz="850" b="1" dirty="0">
                        <a:solidFill>
                          <a:srgbClr val="0070C0"/>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a:buFont typeface="Arial" panose="020B0604020202020204" pitchFamily="34" charset="0"/>
                        <a:buChar char="•"/>
                      </a:pPr>
                      <a:r>
                        <a:rPr lang="en-GB" sz="850" kern="1200" dirty="0">
                          <a:solidFill>
                            <a:srgbClr val="0070C0"/>
                          </a:solidFill>
                          <a:latin typeface="+mj-lt"/>
                          <a:ea typeface="+mn-ea"/>
                          <a:cs typeface="+mn-cs"/>
                        </a:rPr>
                        <a:t>Rio has a</a:t>
                      </a:r>
                      <a:r>
                        <a:rPr lang="en-GB" sz="850" kern="1200" baseline="0" dirty="0">
                          <a:solidFill>
                            <a:srgbClr val="0070C0"/>
                          </a:solidFill>
                          <a:latin typeface="+mj-lt"/>
                          <a:ea typeface="+mn-ea"/>
                          <a:cs typeface="+mn-cs"/>
                        </a:rPr>
                        <a:t> new nuclear generator and hydro-electric power station = more energy produced.</a:t>
                      </a:r>
                    </a:p>
                    <a:p>
                      <a:pPr marL="171450" indent="-171450" algn="l">
                        <a:buFont typeface="Arial" panose="020B0604020202020204" pitchFamily="34" charset="0"/>
                        <a:buChar char="•"/>
                      </a:pPr>
                      <a:r>
                        <a:rPr lang="en-GB" sz="850" kern="1200" baseline="0" dirty="0">
                          <a:solidFill>
                            <a:srgbClr val="0070C0"/>
                          </a:solidFill>
                          <a:latin typeface="+mj-lt"/>
                          <a:ea typeface="+mn-ea"/>
                          <a:cs typeface="+mn-cs"/>
                        </a:rPr>
                        <a:t>60km of new electricity lines = better access to energy</a:t>
                      </a:r>
                    </a:p>
                    <a:p>
                      <a:pPr marL="171450" indent="-171450" algn="l">
                        <a:buFont typeface="Arial" panose="020B0604020202020204" pitchFamily="34" charset="0"/>
                        <a:buChar char="•"/>
                      </a:pPr>
                      <a:r>
                        <a:rPr lang="en-GB" sz="850" kern="1200" baseline="0" dirty="0">
                          <a:solidFill>
                            <a:srgbClr val="0070C0"/>
                          </a:solidFill>
                          <a:latin typeface="+mj-lt"/>
                          <a:ea typeface="+mn-ea"/>
                          <a:cs typeface="+mn-cs"/>
                        </a:rPr>
                        <a:t>By 2014, 95% of Rio had access to a mains water supply. This was due to 7 new water treatment plants and 300km of new water pipes being laid.</a:t>
                      </a:r>
                    </a:p>
                    <a:p>
                      <a:pPr marL="171450" indent="-171450" algn="l">
                        <a:buFont typeface="Arial" panose="020B0604020202020204" pitchFamily="34" charset="0"/>
                        <a:buChar char="•"/>
                      </a:pPr>
                      <a:r>
                        <a:rPr lang="en-GB" sz="850" kern="1200" baseline="0" dirty="0">
                          <a:solidFill>
                            <a:srgbClr val="0070C0"/>
                          </a:solidFill>
                          <a:latin typeface="+mj-lt"/>
                          <a:ea typeface="+mn-ea"/>
                          <a:cs typeface="+mn-cs"/>
                        </a:rPr>
                        <a:t>12 new sewage works have been built and 5km of sewage pipes installed in badly polluted areas.</a:t>
                      </a:r>
                      <a:endParaRPr lang="en-GB" sz="850" kern="1200" dirty="0">
                        <a:solidFill>
                          <a:srgbClr val="0070C0"/>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2535627"/>
                  </a:ext>
                </a:extLst>
              </a:tr>
              <a:tr h="3185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1" kern="1200" dirty="0">
                          <a:solidFill>
                            <a:srgbClr val="0070C0"/>
                          </a:solidFill>
                          <a:latin typeface="+mj-lt"/>
                          <a:ea typeface="+mn-ea"/>
                          <a:cs typeface="+mn-cs"/>
                        </a:rPr>
                        <a:t>Better access</a:t>
                      </a:r>
                      <a:r>
                        <a:rPr lang="en-GB" sz="850" b="1" kern="1200" baseline="0" dirty="0">
                          <a:solidFill>
                            <a:srgbClr val="0070C0"/>
                          </a:solidFill>
                          <a:latin typeface="+mj-lt"/>
                          <a:ea typeface="+mn-ea"/>
                          <a:cs typeface="+mn-cs"/>
                        </a:rPr>
                        <a:t> to healthcare</a:t>
                      </a:r>
                      <a:endParaRPr lang="en-GB" sz="850" b="1" kern="1200" dirty="0">
                        <a:solidFill>
                          <a:srgbClr val="0070C0"/>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dirty="0">
                          <a:solidFill>
                            <a:srgbClr val="0070C0"/>
                          </a:solidFill>
                          <a:latin typeface="+mj-lt"/>
                        </a:rPr>
                        <a:t>Some areas in Brazil (</a:t>
                      </a:r>
                      <a:r>
                        <a:rPr lang="en-GB" sz="850" kern="1200" baseline="0" dirty="0">
                          <a:solidFill>
                            <a:srgbClr val="0070C0"/>
                          </a:solidFill>
                          <a:latin typeface="+mj-lt"/>
                          <a:ea typeface="+mn-ea"/>
                          <a:cs typeface="+mn-cs"/>
                        </a:rPr>
                        <a:t>Barra de </a:t>
                      </a:r>
                      <a:r>
                        <a:rPr lang="en-GB" sz="850" kern="1200" baseline="0" dirty="0" err="1">
                          <a:solidFill>
                            <a:srgbClr val="0070C0"/>
                          </a:solidFill>
                          <a:latin typeface="+mj-lt"/>
                          <a:ea typeface="+mn-ea"/>
                          <a:cs typeface="+mn-cs"/>
                        </a:rPr>
                        <a:t>Tijuna</a:t>
                      </a:r>
                      <a:r>
                        <a:rPr lang="en-GB" sz="850" kern="1200" baseline="0" dirty="0">
                          <a:solidFill>
                            <a:srgbClr val="0070C0"/>
                          </a:solidFill>
                          <a:latin typeface="+mj-lt"/>
                          <a:ea typeface="+mn-ea"/>
                          <a:cs typeface="+mn-cs"/>
                        </a:rPr>
                        <a:t>) </a:t>
                      </a:r>
                      <a:r>
                        <a:rPr lang="en-GB" sz="850" baseline="0" dirty="0">
                          <a:solidFill>
                            <a:srgbClr val="0070C0"/>
                          </a:solidFill>
                          <a:latin typeface="+mj-lt"/>
                        </a:rPr>
                        <a:t>have a life expectancy of 80 years old.</a:t>
                      </a:r>
                      <a:r>
                        <a:rPr lang="en-GB" sz="850" kern="1200" baseline="0" dirty="0">
                          <a:solidFill>
                            <a:srgbClr val="0070C0"/>
                          </a:solidFill>
                          <a:latin typeface="+mj-lt"/>
                          <a:ea typeface="+mn-ea"/>
                          <a:cs typeface="+mn-cs"/>
                        </a:rPr>
                        <a:t> Brazil (as a country) has an average life expectancy of 63 years.</a:t>
                      </a:r>
                      <a:r>
                        <a:rPr lang="en-GB" sz="850" baseline="0" dirty="0">
                          <a:solidFill>
                            <a:srgbClr val="0070C0"/>
                          </a:solidFill>
                          <a:latin typeface="+mj-lt"/>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aseline="0" dirty="0">
                          <a:solidFill>
                            <a:srgbClr val="0070C0"/>
                          </a:solidFill>
                          <a:latin typeface="+mj-lt"/>
                        </a:rPr>
                        <a:t>Medical staff go into favelas and offer emergency medication to people’s homes.</a:t>
                      </a:r>
                      <a:endParaRPr lang="en-GB" sz="850" dirty="0">
                        <a:solidFill>
                          <a:srgbClr val="0070C0"/>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2653014"/>
                  </a:ext>
                </a:extLst>
              </a:tr>
              <a:tr h="232609">
                <a:tc>
                  <a:txBody>
                    <a:bodyPr/>
                    <a:lstStyle/>
                    <a:p>
                      <a:pPr algn="l"/>
                      <a:r>
                        <a:rPr lang="en-GB" sz="850" b="1" dirty="0">
                          <a:solidFill>
                            <a:srgbClr val="0070C0"/>
                          </a:solidFill>
                          <a:latin typeface="+mj-lt"/>
                        </a:rPr>
                        <a:t>More entertainment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dirty="0">
                          <a:solidFill>
                            <a:srgbClr val="0070C0"/>
                          </a:solidFill>
                          <a:latin typeface="+mj-lt"/>
                        </a:rPr>
                        <a:t>One</a:t>
                      </a:r>
                      <a:r>
                        <a:rPr lang="en-GB" sz="850" baseline="0" dirty="0">
                          <a:solidFill>
                            <a:srgbClr val="0070C0"/>
                          </a:solidFill>
                          <a:latin typeface="+mj-lt"/>
                        </a:rPr>
                        <a:t> of the world’s top tourist destinations - </a:t>
                      </a:r>
                      <a:r>
                        <a:rPr lang="en-GB" sz="850" kern="1200" dirty="0">
                          <a:solidFill>
                            <a:srgbClr val="0070C0"/>
                          </a:solidFill>
                          <a:latin typeface="+mj-lt"/>
                          <a:ea typeface="+mn-ea"/>
                          <a:cs typeface="+mn-cs"/>
                        </a:rPr>
                        <a:t>The Statue of Christ the Redeemer, stunning natural surroundings and entertainment.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599784"/>
                  </a:ext>
                </a:extLst>
              </a:tr>
              <a:tr h="232609">
                <a:tc>
                  <a:txBody>
                    <a:bodyPr/>
                    <a:lstStyle/>
                    <a:p>
                      <a:pPr algn="l"/>
                      <a:r>
                        <a:rPr lang="en-GB" sz="850" b="1" dirty="0">
                          <a:solidFill>
                            <a:srgbClr val="0070C0"/>
                          </a:solidFill>
                          <a:latin typeface="+mj-lt"/>
                        </a:rPr>
                        <a:t>More transport</a:t>
                      </a:r>
                      <a:r>
                        <a:rPr lang="en-GB" sz="850" b="1" baseline="0" dirty="0">
                          <a:solidFill>
                            <a:srgbClr val="0070C0"/>
                          </a:solidFill>
                          <a:latin typeface="+mj-lt"/>
                        </a:rPr>
                        <a:t> options</a:t>
                      </a:r>
                      <a:endParaRPr lang="en-GB" sz="850" b="1" dirty="0">
                        <a:solidFill>
                          <a:srgbClr val="0070C0"/>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kern="1200" dirty="0">
                          <a:solidFill>
                            <a:srgbClr val="0070C0"/>
                          </a:solidFill>
                          <a:latin typeface="+mj-lt"/>
                          <a:ea typeface="+mn-ea"/>
                          <a:cs typeface="+mn-cs"/>
                        </a:rPr>
                        <a:t>It has two</a:t>
                      </a:r>
                      <a:r>
                        <a:rPr lang="en-GB" sz="850" kern="1200" baseline="0" dirty="0">
                          <a:solidFill>
                            <a:srgbClr val="0070C0"/>
                          </a:solidFill>
                          <a:latin typeface="+mj-lt"/>
                          <a:ea typeface="+mn-ea"/>
                          <a:cs typeface="+mn-cs"/>
                        </a:rPr>
                        <a:t> major airports and five shipping ports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kern="1200" baseline="0" dirty="0">
                          <a:solidFill>
                            <a:srgbClr val="0070C0"/>
                          </a:solidFill>
                          <a:latin typeface="+mj-lt"/>
                          <a:ea typeface="+mn-ea"/>
                          <a:cs typeface="+mn-cs"/>
                        </a:rPr>
                        <a:t>Public transport, toll roads and one way systems to control traffic</a:t>
                      </a:r>
                      <a:endParaRPr lang="en-GB" sz="850" kern="1200" dirty="0">
                        <a:solidFill>
                          <a:srgbClr val="0070C0"/>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6271698"/>
                  </a:ext>
                </a:extLst>
              </a:tr>
            </a:tbl>
          </a:graphicData>
        </a:graphic>
      </p:graphicFrame>
      <p:graphicFrame>
        <p:nvGraphicFramePr>
          <p:cNvPr id="16" name="Table 15"/>
          <p:cNvGraphicFramePr>
            <a:graphicFrameLocks noGrp="1"/>
          </p:cNvGraphicFramePr>
          <p:nvPr/>
        </p:nvGraphicFramePr>
        <p:xfrm>
          <a:off x="4567515" y="334472"/>
          <a:ext cx="4575882" cy="220980"/>
        </p:xfrm>
        <a:graphic>
          <a:graphicData uri="http://schemas.openxmlformats.org/drawingml/2006/table">
            <a:tbl>
              <a:tblPr firstRow="1" bandRow="1">
                <a:tableStyleId>{5940675A-B579-460E-94D1-54222C63F5DA}</a:tableStyleId>
              </a:tblPr>
              <a:tblGrid>
                <a:gridCol w="4575882">
                  <a:extLst>
                    <a:ext uri="{9D8B030D-6E8A-4147-A177-3AD203B41FA5}">
                      <a16:colId xmlns:a16="http://schemas.microsoft.com/office/drawing/2014/main" val="20000"/>
                    </a:ext>
                  </a:extLst>
                </a:gridCol>
              </a:tblGrid>
              <a:tr h="211634">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50" b="1" kern="1200" dirty="0">
                          <a:solidFill>
                            <a:srgbClr val="0070C0"/>
                          </a:solidFill>
                          <a:latin typeface="+mj-lt"/>
                          <a:ea typeface="+mn-ea"/>
                          <a:cs typeface="+mn-cs"/>
                        </a:rPr>
                        <a:t>Urban</a:t>
                      </a:r>
                      <a:r>
                        <a:rPr lang="en-GB" sz="850" b="1" kern="1200" baseline="0" dirty="0">
                          <a:solidFill>
                            <a:srgbClr val="0070C0"/>
                          </a:solidFill>
                          <a:latin typeface="+mj-lt"/>
                          <a:ea typeface="+mn-ea"/>
                          <a:cs typeface="+mn-cs"/>
                        </a:rPr>
                        <a:t> growth in Rio has also created many social, </a:t>
                      </a:r>
                      <a:r>
                        <a:rPr lang="en-GB" sz="850" b="1" kern="1200" baseline="0" dirty="0">
                          <a:solidFill>
                            <a:srgbClr val="7030A0"/>
                          </a:solidFill>
                          <a:latin typeface="+mj-lt"/>
                          <a:ea typeface="+mn-ea"/>
                          <a:cs typeface="+mn-cs"/>
                        </a:rPr>
                        <a:t>economic</a:t>
                      </a:r>
                      <a:r>
                        <a:rPr lang="en-GB" sz="850" b="1" kern="1200" baseline="0" dirty="0">
                          <a:solidFill>
                            <a:srgbClr val="0070C0"/>
                          </a:solidFill>
                          <a:latin typeface="+mj-lt"/>
                          <a:ea typeface="+mn-ea"/>
                          <a:cs typeface="+mn-cs"/>
                        </a:rPr>
                        <a:t> &amp; </a:t>
                      </a:r>
                      <a:r>
                        <a:rPr lang="en-GB" sz="850" b="1" kern="1200" baseline="0" dirty="0">
                          <a:solidFill>
                            <a:srgbClr val="00B050"/>
                          </a:solidFill>
                          <a:latin typeface="+mj-lt"/>
                          <a:ea typeface="+mn-ea"/>
                          <a:cs typeface="+mn-cs"/>
                        </a:rPr>
                        <a:t>environmental</a:t>
                      </a:r>
                      <a:r>
                        <a:rPr lang="en-GB" sz="850" b="1" kern="1200" baseline="0" dirty="0">
                          <a:solidFill>
                            <a:srgbClr val="0070C0"/>
                          </a:solidFill>
                          <a:latin typeface="+mj-lt"/>
                          <a:ea typeface="+mn-ea"/>
                          <a:cs typeface="+mn-cs"/>
                        </a:rPr>
                        <a:t> challenges</a:t>
                      </a:r>
                      <a:endParaRPr lang="en-GB" sz="850" b="1" kern="1200" dirty="0">
                        <a:solidFill>
                          <a:srgbClr val="0070C0"/>
                        </a:solidFill>
                        <a:latin typeface="+mj-lt"/>
                        <a:ea typeface="+mn-ea"/>
                        <a:cs typeface="+mn-cs"/>
                      </a:endParaRPr>
                    </a:p>
                  </a:txBody>
                  <a:tcPr>
                    <a:noFill/>
                  </a:tcPr>
                </a:tc>
                <a:extLst>
                  <a:ext uri="{0D108BD9-81ED-4DB2-BD59-A6C34878D82A}">
                    <a16:rowId xmlns:a16="http://schemas.microsoft.com/office/drawing/2014/main" val="10000"/>
                  </a:ext>
                </a:extLst>
              </a:tr>
            </a:tbl>
          </a:graphicData>
        </a:graphic>
      </p:graphicFrame>
      <p:pic>
        <p:nvPicPr>
          <p:cNvPr id="6" name="Picture 5"/>
          <p:cNvPicPr>
            <a:picLocks noChangeAspect="1"/>
          </p:cNvPicPr>
          <p:nvPr/>
        </p:nvPicPr>
        <p:blipFill rotWithShape="1">
          <a:blip r:embed="rId3"/>
          <a:srcRect l="10157" t="21175" r="774"/>
          <a:stretch/>
        </p:blipFill>
        <p:spPr>
          <a:xfrm>
            <a:off x="6909" y="690884"/>
            <a:ext cx="1784412" cy="1016074"/>
          </a:xfrm>
          <a:prstGeom prst="rect">
            <a:avLst/>
          </a:prstGeom>
        </p:spPr>
      </p:pic>
      <p:pic>
        <p:nvPicPr>
          <p:cNvPr id="7" name="Picture 6"/>
          <p:cNvPicPr>
            <a:picLocks noChangeAspect="1"/>
          </p:cNvPicPr>
          <p:nvPr/>
        </p:nvPicPr>
        <p:blipFill>
          <a:blip r:embed="rId4"/>
          <a:stretch>
            <a:fillRect/>
          </a:stretch>
        </p:blipFill>
        <p:spPr>
          <a:xfrm>
            <a:off x="1644421" y="688394"/>
            <a:ext cx="1290067" cy="1018811"/>
          </a:xfrm>
          <a:prstGeom prst="rect">
            <a:avLst/>
          </a:prstGeom>
        </p:spPr>
      </p:pic>
      <p:graphicFrame>
        <p:nvGraphicFramePr>
          <p:cNvPr id="18" name="Table 17"/>
          <p:cNvGraphicFramePr>
            <a:graphicFrameLocks noGrp="1"/>
          </p:cNvGraphicFramePr>
          <p:nvPr/>
        </p:nvGraphicFramePr>
        <p:xfrm>
          <a:off x="4574424" y="524097"/>
          <a:ext cx="4569576" cy="3992786"/>
        </p:xfrm>
        <a:graphic>
          <a:graphicData uri="http://schemas.openxmlformats.org/drawingml/2006/table">
            <a:tbl>
              <a:tblPr firstRow="1" bandRow="1">
                <a:tableStyleId>{5C22544A-7EE6-4342-B048-85BDC9FD1C3A}</a:tableStyleId>
              </a:tblPr>
              <a:tblGrid>
                <a:gridCol w="1142795">
                  <a:extLst>
                    <a:ext uri="{9D8B030D-6E8A-4147-A177-3AD203B41FA5}">
                      <a16:colId xmlns:a16="http://schemas.microsoft.com/office/drawing/2014/main" val="3459155784"/>
                    </a:ext>
                  </a:extLst>
                </a:gridCol>
                <a:gridCol w="3426781">
                  <a:extLst>
                    <a:ext uri="{9D8B030D-6E8A-4147-A177-3AD203B41FA5}">
                      <a16:colId xmlns:a16="http://schemas.microsoft.com/office/drawing/2014/main" val="723350601"/>
                    </a:ext>
                  </a:extLst>
                </a:gridCol>
              </a:tblGrid>
              <a:tr h="0">
                <a:tc>
                  <a:txBody>
                    <a:bodyPr/>
                    <a:lstStyle/>
                    <a:p>
                      <a:pPr algn="ctr"/>
                      <a:r>
                        <a:rPr lang="en-GB" sz="850" dirty="0">
                          <a:solidFill>
                            <a:schemeClr val="tx1"/>
                          </a:solidFill>
                          <a:latin typeface="+mj-lt"/>
                        </a:rPr>
                        <a:t>Challenge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Font typeface="Arial" panose="020B0604020202020204" pitchFamily="34" charset="0"/>
                        <a:buNone/>
                      </a:pPr>
                      <a:r>
                        <a:rPr lang="en-GB" sz="850" dirty="0">
                          <a:solidFill>
                            <a:schemeClr val="tx1"/>
                          </a:solidFill>
                          <a:latin typeface="+mj-lt"/>
                        </a:rPr>
                        <a:t>Evidence in Rio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19067648"/>
                  </a:ext>
                </a:extLst>
              </a:tr>
              <a:tr h="277267">
                <a:tc>
                  <a:txBody>
                    <a:bodyPr/>
                    <a:lstStyle/>
                    <a:p>
                      <a:pPr algn="l"/>
                      <a:r>
                        <a:rPr lang="en-GB" sz="850" b="1" kern="1200" dirty="0">
                          <a:solidFill>
                            <a:srgbClr val="0070C0"/>
                          </a:solidFill>
                          <a:latin typeface="+mj-lt"/>
                          <a:ea typeface="+mn-ea"/>
                          <a:cs typeface="+mn-cs"/>
                        </a:rPr>
                        <a:t>Lack</a:t>
                      </a:r>
                      <a:r>
                        <a:rPr lang="en-GB" sz="850" b="1" kern="1200" baseline="0" dirty="0">
                          <a:solidFill>
                            <a:srgbClr val="0070C0"/>
                          </a:solidFill>
                          <a:latin typeface="+mj-lt"/>
                          <a:ea typeface="+mn-ea"/>
                          <a:cs typeface="+mn-cs"/>
                        </a:rPr>
                        <a:t> of healthcare</a:t>
                      </a:r>
                      <a:endParaRPr lang="en-GB" sz="850" b="1" dirty="0">
                        <a:solidFill>
                          <a:srgbClr val="0070C0"/>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50" b="0" kern="1200" baseline="0" dirty="0">
                          <a:solidFill>
                            <a:srgbClr val="0070C0"/>
                          </a:solidFill>
                          <a:latin typeface="+mj-lt"/>
                          <a:ea typeface="+mn-ea"/>
                          <a:cs typeface="+mn-cs"/>
                        </a:rPr>
                        <a:t>In 2013 only 55% of the city had a local family health clinic.</a:t>
                      </a:r>
                      <a:endParaRPr lang="en-GB" sz="850" dirty="0">
                        <a:solidFill>
                          <a:srgbClr val="0070C0"/>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0842847"/>
                  </a:ext>
                </a:extLst>
              </a:tr>
              <a:tr h="249963">
                <a:tc>
                  <a:txBody>
                    <a:bodyPr/>
                    <a:lstStyle/>
                    <a:p>
                      <a:pPr algn="l"/>
                      <a:r>
                        <a:rPr lang="en-GB" sz="850" b="1" kern="1200" dirty="0">
                          <a:solidFill>
                            <a:srgbClr val="0070C0"/>
                          </a:solidFill>
                          <a:latin typeface="+mj-lt"/>
                          <a:ea typeface="+mn-ea"/>
                          <a:cs typeface="+mn-cs"/>
                        </a:rPr>
                        <a:t>Lack</a:t>
                      </a:r>
                      <a:r>
                        <a:rPr lang="en-GB" sz="850" b="1" kern="1200" baseline="0" dirty="0">
                          <a:solidFill>
                            <a:srgbClr val="0070C0"/>
                          </a:solidFill>
                          <a:latin typeface="+mj-lt"/>
                          <a:ea typeface="+mn-ea"/>
                          <a:cs typeface="+mn-cs"/>
                        </a:rPr>
                        <a:t> of education</a:t>
                      </a:r>
                      <a:endParaRPr lang="en-GB" sz="850" b="1" dirty="0">
                        <a:solidFill>
                          <a:srgbClr val="0070C0"/>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850" b="0" baseline="0" dirty="0">
                          <a:solidFill>
                            <a:srgbClr val="0070C0"/>
                          </a:solidFill>
                          <a:latin typeface="+mj-lt"/>
                        </a:rPr>
                        <a:t>N</a:t>
                      </a:r>
                      <a:r>
                        <a:rPr lang="en-GB" sz="850" b="0" dirty="0">
                          <a:solidFill>
                            <a:srgbClr val="0070C0"/>
                          </a:solidFill>
                          <a:latin typeface="+mj-lt"/>
                        </a:rPr>
                        <a:t>ot enough schools, teachers or funding for education.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0945201"/>
                  </a:ext>
                </a:extLst>
              </a:tr>
              <a:tr h="249963">
                <a:tc>
                  <a:txBody>
                    <a:bodyPr/>
                    <a:lstStyle/>
                    <a:p>
                      <a:pPr algn="l"/>
                      <a:r>
                        <a:rPr lang="en-GB" sz="850" b="1" kern="1200" dirty="0">
                          <a:solidFill>
                            <a:srgbClr val="0070C0"/>
                          </a:solidFill>
                          <a:latin typeface="+mj-lt"/>
                          <a:ea typeface="+mn-ea"/>
                          <a:cs typeface="+mn-cs"/>
                        </a:rPr>
                        <a:t>Lack</a:t>
                      </a:r>
                      <a:r>
                        <a:rPr lang="en-GB" sz="850" b="1" kern="1200" baseline="0" dirty="0">
                          <a:solidFill>
                            <a:srgbClr val="0070C0"/>
                          </a:solidFill>
                          <a:latin typeface="+mj-lt"/>
                          <a:ea typeface="+mn-ea"/>
                          <a:cs typeface="+mn-cs"/>
                        </a:rPr>
                        <a:t> of w</a:t>
                      </a:r>
                      <a:r>
                        <a:rPr lang="en-GB" sz="850" b="1" kern="1200" dirty="0">
                          <a:solidFill>
                            <a:srgbClr val="0070C0"/>
                          </a:solidFill>
                          <a:latin typeface="+mj-lt"/>
                          <a:ea typeface="+mn-ea"/>
                          <a:cs typeface="+mn-cs"/>
                        </a:rPr>
                        <a:t>ater supply</a:t>
                      </a:r>
                      <a:endParaRPr lang="en-GB" sz="850" b="1" dirty="0">
                        <a:solidFill>
                          <a:srgbClr val="0070C0"/>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850" b="0" baseline="0" dirty="0">
                          <a:solidFill>
                            <a:srgbClr val="0070C0"/>
                          </a:solidFill>
                          <a:latin typeface="+mj-lt"/>
                        </a:rPr>
                        <a:t>Around 12% of Rio does not have access to running water.</a:t>
                      </a:r>
                      <a:endParaRPr lang="en-GB" sz="850" b="0" dirty="0">
                        <a:solidFill>
                          <a:srgbClr val="0070C0"/>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9008399"/>
                  </a:ext>
                </a:extLst>
              </a:tr>
              <a:tr h="277267">
                <a:tc>
                  <a:txBody>
                    <a:bodyPr/>
                    <a:lstStyle/>
                    <a:p>
                      <a:pPr algn="l"/>
                      <a:r>
                        <a:rPr lang="en-GB" sz="850" b="1" kern="1200" dirty="0">
                          <a:solidFill>
                            <a:srgbClr val="0070C0"/>
                          </a:solidFill>
                          <a:latin typeface="+mj-lt"/>
                          <a:ea typeface="+mn-ea"/>
                          <a:cs typeface="+mn-cs"/>
                        </a:rPr>
                        <a:t>Lack</a:t>
                      </a:r>
                      <a:r>
                        <a:rPr lang="en-GB" sz="850" b="1" kern="1200" baseline="0" dirty="0">
                          <a:solidFill>
                            <a:srgbClr val="0070C0"/>
                          </a:solidFill>
                          <a:latin typeface="+mj-lt"/>
                          <a:ea typeface="+mn-ea"/>
                          <a:cs typeface="+mn-cs"/>
                        </a:rPr>
                        <a:t> of e</a:t>
                      </a:r>
                      <a:r>
                        <a:rPr lang="en-GB" sz="850" b="1" kern="1200" dirty="0">
                          <a:solidFill>
                            <a:srgbClr val="0070C0"/>
                          </a:solidFill>
                          <a:latin typeface="+mj-lt"/>
                          <a:ea typeface="+mn-ea"/>
                          <a:cs typeface="+mn-cs"/>
                        </a:rPr>
                        <a:t>nergy</a:t>
                      </a:r>
                      <a:r>
                        <a:rPr lang="en-GB" sz="850" b="1" kern="1200" baseline="0" dirty="0">
                          <a:solidFill>
                            <a:srgbClr val="0070C0"/>
                          </a:solidFill>
                          <a:latin typeface="+mj-lt"/>
                          <a:ea typeface="+mn-ea"/>
                          <a:cs typeface="+mn-cs"/>
                        </a:rPr>
                        <a:t> </a:t>
                      </a:r>
                      <a:endParaRPr lang="en-GB" sz="850" b="1" dirty="0">
                        <a:solidFill>
                          <a:srgbClr val="0070C0"/>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850" b="0" baseline="0" dirty="0">
                          <a:solidFill>
                            <a:srgbClr val="0070C0"/>
                          </a:solidFill>
                          <a:latin typeface="+mj-lt"/>
                        </a:rPr>
                        <a:t>Due to illegal tapping onto electricity lines = blackouts.</a:t>
                      </a:r>
                      <a:endParaRPr lang="en-GB" sz="850" b="0" dirty="0">
                        <a:solidFill>
                          <a:srgbClr val="0070C0"/>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2535627"/>
                  </a:ext>
                </a:extLst>
              </a:tr>
              <a:tr h="2499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1" kern="1200" dirty="0">
                          <a:solidFill>
                            <a:srgbClr val="7030A0"/>
                          </a:solidFill>
                          <a:latin typeface="+mj-lt"/>
                          <a:ea typeface="+mn-ea"/>
                          <a:cs typeface="+mn-cs"/>
                        </a:rPr>
                        <a:t>Unemployment</a:t>
                      </a:r>
                      <a:r>
                        <a:rPr lang="en-GB" sz="850" b="1" kern="1200" baseline="0" dirty="0">
                          <a:solidFill>
                            <a:srgbClr val="7030A0"/>
                          </a:solidFill>
                          <a:latin typeface="+mj-lt"/>
                          <a:ea typeface="+mn-ea"/>
                          <a:cs typeface="+mn-cs"/>
                        </a:rPr>
                        <a:t> and informal sector jobs </a:t>
                      </a:r>
                      <a:endParaRPr lang="en-GB" sz="850" b="1" kern="1200" dirty="0">
                        <a:solidFill>
                          <a:srgbClr val="7030A0"/>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850" b="0" baseline="0" dirty="0">
                          <a:solidFill>
                            <a:srgbClr val="7030A0"/>
                          </a:solidFill>
                          <a:latin typeface="+mj-lt"/>
                        </a:rPr>
                        <a:t>Many people are unemployed or work in the informal sector (e.g. street vendor), which are poorly paid, no contract, no taxes paid.</a:t>
                      </a:r>
                      <a:endParaRPr lang="en-GB" sz="850" b="0" dirty="0">
                        <a:solidFill>
                          <a:srgbClr val="7030A0"/>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2653014"/>
                  </a:ext>
                </a:extLst>
              </a:tr>
              <a:tr h="249963">
                <a:tc>
                  <a:txBody>
                    <a:bodyPr/>
                    <a:lstStyle/>
                    <a:p>
                      <a:pPr algn="l"/>
                      <a:r>
                        <a:rPr lang="en-GB" sz="850" b="1" kern="1200" dirty="0">
                          <a:solidFill>
                            <a:srgbClr val="00B050"/>
                          </a:solidFill>
                          <a:latin typeface="+mj-lt"/>
                          <a:ea typeface="+mn-ea"/>
                          <a:cs typeface="+mn-cs"/>
                        </a:rPr>
                        <a:t>Air pollution</a:t>
                      </a:r>
                      <a:r>
                        <a:rPr lang="en-GB" sz="850" b="1" kern="1200" baseline="0" dirty="0">
                          <a:solidFill>
                            <a:srgbClr val="00B050"/>
                          </a:solidFill>
                          <a:latin typeface="+mj-lt"/>
                          <a:ea typeface="+mn-ea"/>
                          <a:cs typeface="+mn-cs"/>
                        </a:rPr>
                        <a:t> </a:t>
                      </a:r>
                      <a:endParaRPr lang="en-GB" sz="850" b="1" dirty="0">
                        <a:solidFill>
                          <a:srgbClr val="00B050"/>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850" b="0" baseline="0" dirty="0">
                          <a:solidFill>
                            <a:srgbClr val="00B050"/>
                          </a:solidFill>
                          <a:latin typeface="+mj-lt"/>
                        </a:rPr>
                        <a:t>caused by too many cars and growth of factories = 5000 deaths per year.</a:t>
                      </a:r>
                      <a:endParaRPr lang="en-GB" sz="850" b="0" dirty="0">
                        <a:solidFill>
                          <a:srgbClr val="00B050"/>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599784"/>
                  </a:ext>
                </a:extLst>
              </a:tr>
              <a:tr h="249963">
                <a:tc>
                  <a:txBody>
                    <a:bodyPr/>
                    <a:lstStyle/>
                    <a:p>
                      <a:pPr algn="l"/>
                      <a:r>
                        <a:rPr lang="en-GB" sz="850" b="1" kern="1200" dirty="0">
                          <a:solidFill>
                            <a:srgbClr val="00B050"/>
                          </a:solidFill>
                          <a:latin typeface="+mj-lt"/>
                          <a:ea typeface="+mn-ea"/>
                          <a:cs typeface="+mn-cs"/>
                        </a:rPr>
                        <a:t>Water pollution </a:t>
                      </a:r>
                      <a:endParaRPr lang="en-GB" sz="850" b="1" dirty="0">
                        <a:solidFill>
                          <a:srgbClr val="00B050"/>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850" b="0" dirty="0">
                          <a:solidFill>
                            <a:srgbClr val="00B050"/>
                          </a:solidFill>
                          <a:latin typeface="+mj-lt"/>
                        </a:rPr>
                        <a:t>caused by sewage</a:t>
                      </a:r>
                      <a:r>
                        <a:rPr lang="en-GB" sz="850" b="0" baseline="0" dirty="0">
                          <a:solidFill>
                            <a:srgbClr val="00B050"/>
                          </a:solidFill>
                          <a:latin typeface="+mj-lt"/>
                        </a:rPr>
                        <a:t> running into rivers (200 tonnes/day) and industrial waste from factories and oil spills.</a:t>
                      </a:r>
                      <a:endParaRPr lang="en-GB" sz="850" b="0" dirty="0">
                        <a:solidFill>
                          <a:srgbClr val="00B050"/>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6271698"/>
                  </a:ext>
                </a:extLst>
              </a:tr>
              <a:tr h="249963">
                <a:tc>
                  <a:txBody>
                    <a:bodyPr/>
                    <a:lstStyle/>
                    <a:p>
                      <a:pPr algn="l"/>
                      <a:r>
                        <a:rPr lang="en-GB" sz="850" b="1" kern="1200" dirty="0">
                          <a:solidFill>
                            <a:srgbClr val="00B050"/>
                          </a:solidFill>
                          <a:latin typeface="+mj-lt"/>
                          <a:ea typeface="+mn-ea"/>
                          <a:cs typeface="+mn-cs"/>
                        </a:rPr>
                        <a:t>Waste pollution</a:t>
                      </a:r>
                      <a:endParaRPr lang="en-GB" sz="850" b="1" dirty="0">
                        <a:solidFill>
                          <a:srgbClr val="00B050"/>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850" b="0" baseline="0" dirty="0">
                          <a:solidFill>
                            <a:srgbClr val="00B050"/>
                          </a:solidFill>
                          <a:latin typeface="+mj-lt"/>
                        </a:rPr>
                        <a:t>a lack of waste disposal = rubbish on streets.</a:t>
                      </a:r>
                      <a:endParaRPr lang="en-GB" sz="850" b="0" dirty="0">
                        <a:solidFill>
                          <a:srgbClr val="00B050"/>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4328868"/>
                  </a:ext>
                </a:extLst>
              </a:tr>
              <a:tr h="249963">
                <a:tc>
                  <a:txBody>
                    <a:bodyPr/>
                    <a:lstStyle/>
                    <a:p>
                      <a:pPr algn="l"/>
                      <a:r>
                        <a:rPr lang="en-GB" sz="850" b="1" dirty="0">
                          <a:solidFill>
                            <a:srgbClr val="0070C0"/>
                          </a:solidFill>
                          <a:latin typeface="+mj-lt"/>
                        </a:rPr>
                        <a:t>Creation of squatter settlements (favelas)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i="0" kern="1200" dirty="0">
                          <a:solidFill>
                            <a:srgbClr val="0070C0"/>
                          </a:solidFill>
                          <a:latin typeface="+mj-lt"/>
                          <a:ea typeface="+mn-ea"/>
                          <a:cs typeface="+mn-cs"/>
                        </a:rPr>
                        <a:t>These are illegal settlements on the outskirts</a:t>
                      </a:r>
                      <a:r>
                        <a:rPr lang="en-GB" sz="850" b="0" i="0" kern="1200" baseline="0" dirty="0">
                          <a:solidFill>
                            <a:srgbClr val="0070C0"/>
                          </a:solidFill>
                          <a:latin typeface="+mj-lt"/>
                          <a:ea typeface="+mn-ea"/>
                          <a:cs typeface="+mn-cs"/>
                        </a:rPr>
                        <a:t> of cities </a:t>
                      </a:r>
                      <a:r>
                        <a:rPr lang="en-GB" sz="850" b="0" i="0" kern="1200" dirty="0">
                          <a:solidFill>
                            <a:srgbClr val="0070C0"/>
                          </a:solidFill>
                          <a:latin typeface="+mj-lt"/>
                          <a:ea typeface="+mn-ea"/>
                          <a:cs typeface="+mn-cs"/>
                        </a:rPr>
                        <a:t>where people have built homes on land they do not own</a:t>
                      </a:r>
                      <a:r>
                        <a:rPr lang="en-GB" sz="850" b="0" i="1" kern="1200" dirty="0">
                          <a:solidFill>
                            <a:srgbClr val="0070C0"/>
                          </a:solidFill>
                          <a:latin typeface="+mj-lt"/>
                          <a:ea typeface="+mn-ea"/>
                          <a:cs typeface="+mn-cs"/>
                        </a:rPr>
                        <a:t>.</a:t>
                      </a:r>
                      <a:r>
                        <a:rPr lang="en-GB" sz="850" b="0" i="1" kern="1200" baseline="0" dirty="0">
                          <a:solidFill>
                            <a:srgbClr val="0070C0"/>
                          </a:solidFill>
                          <a:latin typeface="+mj-lt"/>
                          <a:ea typeface="+mn-ea"/>
                          <a:cs typeface="+mn-cs"/>
                        </a:rPr>
                        <a:t> </a:t>
                      </a:r>
                      <a:r>
                        <a:rPr lang="en-GB" sz="850" b="0" i="0" kern="1200" dirty="0">
                          <a:solidFill>
                            <a:srgbClr val="0070C0"/>
                          </a:solidFill>
                          <a:latin typeface="+mj-lt"/>
                          <a:ea typeface="+mn-ea"/>
                          <a:cs typeface="+mn-cs"/>
                        </a:rPr>
                        <a:t>Characteristics:</a:t>
                      </a:r>
                      <a:endParaRPr lang="en-GB" sz="850" b="0" i="0" kern="1200" baseline="0" dirty="0">
                        <a:solidFill>
                          <a:srgbClr val="0070C0"/>
                        </a:solidFill>
                        <a:latin typeface="+mj-lt"/>
                        <a:ea typeface="+mn-ea"/>
                        <a:cs typeface="+mn-cs"/>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kern="1200" baseline="0" dirty="0">
                          <a:solidFill>
                            <a:srgbClr val="0070C0"/>
                          </a:solidFill>
                          <a:latin typeface="+mj-lt"/>
                          <a:ea typeface="+mn-ea"/>
                          <a:cs typeface="+mn-cs"/>
                        </a:rPr>
                        <a:t>Poorly built homes using basic materials </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kern="1200" baseline="0" dirty="0">
                          <a:solidFill>
                            <a:srgbClr val="0070C0"/>
                          </a:solidFill>
                          <a:latin typeface="+mj-lt"/>
                          <a:ea typeface="+mn-ea"/>
                          <a:cs typeface="+mn-cs"/>
                        </a:rPr>
                        <a:t>Houses built on steep slopes = landslides (e.g. 2010: 224 killed and 13,000 lost their homes) and</a:t>
                      </a:r>
                      <a:r>
                        <a:rPr lang="en-GB" sz="850" i="0" kern="1200" baseline="0" dirty="0">
                          <a:solidFill>
                            <a:srgbClr val="0070C0"/>
                          </a:solidFill>
                          <a:latin typeface="+mj-lt"/>
                          <a:ea typeface="+mn-ea"/>
                          <a:cs typeface="+mn-cs"/>
                        </a:rPr>
                        <a:t> limited road access</a:t>
                      </a:r>
                    </a:p>
                    <a:p>
                      <a:pPr marL="85725" indent="-85725">
                        <a:buFont typeface="Arial" panose="020B0604020202020204" pitchFamily="34" charset="0"/>
                        <a:buChar char="•"/>
                      </a:pPr>
                      <a:r>
                        <a:rPr lang="en-GB" sz="850" b="0" kern="1200" baseline="0" dirty="0">
                          <a:solidFill>
                            <a:srgbClr val="0070C0"/>
                          </a:solidFill>
                          <a:latin typeface="+mj-lt"/>
                          <a:ea typeface="+mn-ea"/>
                          <a:cs typeface="+mn-cs"/>
                        </a:rPr>
                        <a:t>30% no electricity, 50% no sewage system and 12% no running water. </a:t>
                      </a:r>
                    </a:p>
                    <a:p>
                      <a:pPr marL="85725" indent="-85725">
                        <a:buFont typeface="Arial" panose="020B0604020202020204" pitchFamily="34" charset="0"/>
                        <a:buChar char="•"/>
                      </a:pPr>
                      <a:r>
                        <a:rPr lang="en-GB" sz="850" b="0" kern="1200" baseline="0" dirty="0">
                          <a:solidFill>
                            <a:srgbClr val="0070C0"/>
                          </a:solidFill>
                          <a:latin typeface="+mj-lt"/>
                          <a:ea typeface="+mn-ea"/>
                          <a:cs typeface="+mn-cs"/>
                        </a:rPr>
                        <a:t>20% are unemployed. Those who are, are employed in informal sector </a:t>
                      </a:r>
                    </a:p>
                    <a:p>
                      <a:pPr marL="85725" indent="-85725">
                        <a:buFont typeface="Arial" panose="020B0604020202020204" pitchFamily="34" charset="0"/>
                        <a:buChar char="•"/>
                      </a:pPr>
                      <a:r>
                        <a:rPr lang="en-GB" sz="850" b="0" kern="1200" baseline="0" dirty="0">
                          <a:solidFill>
                            <a:srgbClr val="0070C0"/>
                          </a:solidFill>
                          <a:latin typeface="+mj-lt"/>
                          <a:ea typeface="+mn-ea"/>
                          <a:cs typeface="+mn-cs"/>
                        </a:rPr>
                        <a:t>Drug gangs are common &amp; police is rare</a:t>
                      </a:r>
                      <a:r>
                        <a:rPr lang="en-GB" sz="850" b="0" kern="1200" baseline="0" dirty="0">
                          <a:solidFill>
                            <a:srgbClr val="0070C0"/>
                          </a:solidFill>
                          <a:latin typeface="+mj-lt"/>
                          <a:ea typeface="+mn-ea"/>
                          <a:cs typeface="Calibri"/>
                        </a:rPr>
                        <a:t> (murder rate is 20 per 1000ppl)</a:t>
                      </a:r>
                    </a:p>
                    <a:p>
                      <a:pPr marL="85725" indent="-85725">
                        <a:buFont typeface="Arial" panose="020B0604020202020204" pitchFamily="34" charset="0"/>
                        <a:buChar char="•"/>
                      </a:pPr>
                      <a:r>
                        <a:rPr lang="en-GB" sz="850" b="0" kern="1200" baseline="0" dirty="0">
                          <a:solidFill>
                            <a:srgbClr val="0070C0"/>
                          </a:solidFill>
                          <a:latin typeface="+mj-lt"/>
                          <a:ea typeface="+mn-ea"/>
                          <a:cs typeface="+mn-cs"/>
                        </a:rPr>
                        <a:t>Infant mortality rate: 50 per 1000 people due to high population densities (37,000 per km²), lack of waste disposal, spread of disease and lack of health care.</a:t>
                      </a:r>
                      <a:endParaRPr lang="en-GB" sz="850" b="0" kern="1200" baseline="0" dirty="0">
                        <a:solidFill>
                          <a:srgbClr val="0070C0"/>
                        </a:solidFill>
                        <a:latin typeface="+mj-lt"/>
                        <a:ea typeface="+mn-ea"/>
                        <a:cs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6070877"/>
                  </a:ext>
                </a:extLst>
              </a:tr>
            </a:tbl>
          </a:graphicData>
        </a:graphic>
      </p:graphicFrame>
      <p:graphicFrame>
        <p:nvGraphicFramePr>
          <p:cNvPr id="15" name="Table 14"/>
          <p:cNvGraphicFramePr>
            <a:graphicFrameLocks noGrp="1"/>
          </p:cNvGraphicFramePr>
          <p:nvPr/>
        </p:nvGraphicFramePr>
        <p:xfrm>
          <a:off x="4573830" y="4470425"/>
          <a:ext cx="4580066" cy="2385060"/>
        </p:xfrm>
        <a:graphic>
          <a:graphicData uri="http://schemas.openxmlformats.org/drawingml/2006/table">
            <a:tbl>
              <a:tblPr firstRow="1" bandRow="1">
                <a:tableStyleId>{5940675A-B579-460E-94D1-54222C63F5DA}</a:tableStyleId>
              </a:tblPr>
              <a:tblGrid>
                <a:gridCol w="4580066">
                  <a:extLst>
                    <a:ext uri="{9D8B030D-6E8A-4147-A177-3AD203B41FA5}">
                      <a16:colId xmlns:a16="http://schemas.microsoft.com/office/drawing/2014/main" val="20000"/>
                    </a:ext>
                  </a:extLst>
                </a:gridCol>
              </a:tblGrid>
              <a:tr h="1281705">
                <a:tc>
                  <a:txBody>
                    <a:bodyPr/>
                    <a:lstStyle/>
                    <a:p>
                      <a:pPr marL="895350" indent="-895350"/>
                      <a:r>
                        <a:rPr lang="en-GB" sz="850" b="1" dirty="0">
                          <a:latin typeface="+mj-lt"/>
                        </a:rPr>
                        <a:t>URBAN</a:t>
                      </a:r>
                      <a:r>
                        <a:rPr lang="en-GB" sz="850" b="1" baseline="0" dirty="0">
                          <a:latin typeface="+mj-lt"/>
                        </a:rPr>
                        <a:t> PLANNING: improving quality of life in favelas.</a:t>
                      </a:r>
                      <a:endParaRPr lang="en-GB" sz="850" b="1" i="1" dirty="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50" b="1" i="0" baseline="0" dirty="0">
                          <a:latin typeface="+mj-lt"/>
                        </a:rPr>
                        <a:t>Favela </a:t>
                      </a:r>
                      <a:r>
                        <a:rPr lang="en-GB" sz="850" b="1" i="0" baseline="0" dirty="0" err="1">
                          <a:latin typeface="+mj-lt"/>
                        </a:rPr>
                        <a:t>Bairro</a:t>
                      </a:r>
                      <a:r>
                        <a:rPr lang="en-GB" sz="850" b="1" i="0" baseline="0" dirty="0">
                          <a:latin typeface="+mj-lt"/>
                        </a:rPr>
                        <a:t> Project is a site and service scheme that improves quality of life in </a:t>
                      </a:r>
                      <a:r>
                        <a:rPr lang="en-GB" sz="850" b="1" i="0" baseline="0" dirty="0" err="1">
                          <a:latin typeface="+mj-lt"/>
                        </a:rPr>
                        <a:t>Complexo</a:t>
                      </a:r>
                      <a:r>
                        <a:rPr lang="en-GB" sz="850" b="1" i="0" baseline="0" dirty="0">
                          <a:latin typeface="+mj-lt"/>
                        </a:rPr>
                        <a:t> de </a:t>
                      </a:r>
                      <a:r>
                        <a:rPr lang="en-GB" sz="850" b="1" i="0" baseline="0" dirty="0" err="1">
                          <a:latin typeface="+mj-lt"/>
                        </a:rPr>
                        <a:t>Alemao</a:t>
                      </a:r>
                      <a:r>
                        <a:rPr lang="en-GB" sz="850" b="1" i="0" baseline="0" dirty="0">
                          <a:latin typeface="+mj-lt"/>
                        </a:rPr>
                        <a:t> (favela in north Rio).</a:t>
                      </a:r>
                      <a:endParaRPr lang="en-GB" sz="850" i="0" baseline="0" dirty="0">
                        <a:latin typeface="+mj-lt"/>
                      </a:endParaRPr>
                    </a:p>
                    <a:p>
                      <a:pPr marL="85725" indent="-85725">
                        <a:buFont typeface="Arial" panose="020B0604020202020204" pitchFamily="34" charset="0"/>
                        <a:buChar char="•"/>
                      </a:pPr>
                      <a:r>
                        <a:rPr lang="en-GB" sz="850" b="0" kern="1200" baseline="0" dirty="0">
                          <a:solidFill>
                            <a:schemeClr val="tx1"/>
                          </a:solidFill>
                          <a:latin typeface="+mj-lt"/>
                          <a:ea typeface="+mn-ea"/>
                          <a:cs typeface="+mn-cs"/>
                        </a:rPr>
                        <a:t>Roads have been improved and paved</a:t>
                      </a:r>
                    </a:p>
                    <a:p>
                      <a:pPr marL="85725" indent="-85725">
                        <a:buFont typeface="Arial" panose="020B0604020202020204" pitchFamily="34" charset="0"/>
                        <a:buChar char="•"/>
                      </a:pPr>
                      <a:r>
                        <a:rPr lang="en-GB" sz="850" b="0" kern="1200" baseline="0" dirty="0">
                          <a:solidFill>
                            <a:schemeClr val="tx1"/>
                          </a:solidFill>
                          <a:latin typeface="+mj-lt"/>
                          <a:ea typeface="+mn-ea"/>
                          <a:cs typeface="+mn-cs"/>
                        </a:rPr>
                        <a:t>Improved access to water pipes and sanitation</a:t>
                      </a:r>
                    </a:p>
                    <a:p>
                      <a:pPr marL="85725" indent="-85725">
                        <a:buFont typeface="Arial" panose="020B0604020202020204" pitchFamily="34" charset="0"/>
                        <a:buChar char="•"/>
                      </a:pPr>
                      <a:r>
                        <a:rPr lang="en-GB" sz="850" b="0" kern="1200" baseline="0" dirty="0">
                          <a:solidFill>
                            <a:schemeClr val="tx1"/>
                          </a:solidFill>
                          <a:latin typeface="+mj-lt"/>
                          <a:ea typeface="+mn-ea"/>
                          <a:cs typeface="+mn-cs"/>
                        </a:rPr>
                        <a:t>Hillsides strengthened to prevent landslides</a:t>
                      </a:r>
                    </a:p>
                    <a:p>
                      <a:pPr marL="85725" indent="-85725">
                        <a:buFont typeface="Arial" panose="020B0604020202020204" pitchFamily="34" charset="0"/>
                        <a:buChar char="•"/>
                      </a:pPr>
                      <a:r>
                        <a:rPr lang="en-GB" sz="850" b="0" kern="1200" baseline="0" dirty="0">
                          <a:solidFill>
                            <a:schemeClr val="tx1"/>
                          </a:solidFill>
                          <a:latin typeface="+mj-lt"/>
                          <a:ea typeface="+mn-ea"/>
                          <a:cs typeface="Calibri"/>
                        </a:rPr>
                        <a:t>New healthcare, leisure and education facilities</a:t>
                      </a:r>
                    </a:p>
                    <a:p>
                      <a:pPr marL="85725" indent="-85725">
                        <a:buFont typeface="Arial" panose="020B0604020202020204" pitchFamily="34" charset="0"/>
                        <a:buChar char="•"/>
                      </a:pPr>
                      <a:r>
                        <a:rPr lang="en-GB" sz="850" b="0" kern="1200" baseline="0" dirty="0">
                          <a:solidFill>
                            <a:schemeClr val="tx1"/>
                          </a:solidFill>
                          <a:latin typeface="+mj-lt"/>
                          <a:ea typeface="+mn-ea"/>
                          <a:cs typeface="Calibri"/>
                        </a:rPr>
                        <a:t>Cable car has been installed that connects favela to centre of Ipanema (central Rio). Favela residents given free return daily ticket.</a:t>
                      </a:r>
                    </a:p>
                    <a:p>
                      <a:pPr marL="85725" indent="-85725">
                        <a:buFont typeface="Arial" panose="020B0604020202020204" pitchFamily="34" charset="0"/>
                        <a:buChar char="•"/>
                      </a:pPr>
                      <a:r>
                        <a:rPr lang="en-GB" sz="850" b="0" kern="1200" baseline="0" dirty="0">
                          <a:solidFill>
                            <a:schemeClr val="tx1"/>
                          </a:solidFill>
                          <a:latin typeface="+mj-lt"/>
                          <a:ea typeface="+mn-ea"/>
                          <a:cs typeface="Calibri"/>
                        </a:rPr>
                        <a:t>100% mortgages provided for locals to buy homes</a:t>
                      </a:r>
                    </a:p>
                    <a:p>
                      <a:pPr marL="85725" indent="-85725">
                        <a:buFont typeface="Arial" panose="020B0604020202020204" pitchFamily="34" charset="0"/>
                        <a:buChar char="•"/>
                      </a:pPr>
                      <a:r>
                        <a:rPr lang="en-GB" sz="850" b="0" kern="1200" baseline="0" dirty="0">
                          <a:solidFill>
                            <a:schemeClr val="tx1"/>
                          </a:solidFill>
                          <a:latin typeface="+mj-lt"/>
                          <a:ea typeface="+mn-ea"/>
                          <a:cs typeface="Calibri"/>
                        </a:rPr>
                        <a:t>A Pacifying Police Unit (UPP) was set up = less crime</a:t>
                      </a:r>
                    </a:p>
                    <a:p>
                      <a:pPr marL="85725" indent="-85725">
                        <a:buFont typeface="Arial" panose="020B0604020202020204" pitchFamily="34" charset="0"/>
                        <a:buChar char="•"/>
                      </a:pPr>
                      <a:endParaRPr lang="en-GB" sz="300" b="0" kern="1200" baseline="0" dirty="0">
                        <a:solidFill>
                          <a:schemeClr val="tx1"/>
                        </a:solidFill>
                        <a:latin typeface="+mj-lt"/>
                        <a:ea typeface="+mn-ea"/>
                        <a:cs typeface="Calibri"/>
                      </a:endParaRPr>
                    </a:p>
                    <a:p>
                      <a:pPr marL="0" indent="0">
                        <a:buFont typeface="Arial" panose="020B0604020202020204" pitchFamily="34" charset="0"/>
                        <a:buNone/>
                      </a:pPr>
                      <a:r>
                        <a:rPr lang="en-GB" sz="850" b="1" kern="1200" baseline="0" dirty="0">
                          <a:solidFill>
                            <a:srgbClr val="00B050"/>
                          </a:solidFill>
                          <a:latin typeface="+mj-lt"/>
                          <a:ea typeface="+mn-ea"/>
                          <a:cs typeface="Calibri"/>
                        </a:rPr>
                        <a:t>Successful because: access/mobility is better = access to jobs in city centre, improved healthcare, education, access to services, 100% mortgages = more people can buy homes, less crime, fewer landslides. </a:t>
                      </a:r>
                    </a:p>
                    <a:p>
                      <a:pPr marL="0" indent="0">
                        <a:buFont typeface="Arial" panose="020B0604020202020204" pitchFamily="34" charset="0"/>
                        <a:buNone/>
                      </a:pPr>
                      <a:endParaRPr lang="en-GB" sz="300" b="1" kern="1200" baseline="0" dirty="0">
                        <a:solidFill>
                          <a:srgbClr val="00B050"/>
                        </a:solidFill>
                        <a:latin typeface="+mj-lt"/>
                        <a:ea typeface="+mn-ea"/>
                        <a:cs typeface="Calibri"/>
                      </a:endParaRPr>
                    </a:p>
                    <a:p>
                      <a:pPr marL="0" indent="0">
                        <a:buFont typeface="Arial" panose="020B0604020202020204" pitchFamily="34" charset="0"/>
                        <a:buNone/>
                      </a:pPr>
                      <a:r>
                        <a:rPr lang="en-GB" sz="850" b="1" kern="1200" baseline="0" dirty="0">
                          <a:solidFill>
                            <a:srgbClr val="FF0000"/>
                          </a:solidFill>
                          <a:latin typeface="+mj-lt"/>
                          <a:ea typeface="+mn-ea"/>
                          <a:cs typeface="Calibri"/>
                        </a:rPr>
                        <a:t>Unsuccessful because: new infrastructure not maintained and residents did not have skills to fix it, area improved = increase in demand to live there = increase in rent = poorest had to move, budget of US$1 billion could not help all favelas.</a:t>
                      </a:r>
                    </a:p>
                  </a:txBody>
                  <a:tcPr anchor="ctr">
                    <a:solidFill>
                      <a:schemeClr val="bg1"/>
                    </a:solidFill>
                  </a:tcPr>
                </a:tc>
                <a:extLst>
                  <a:ext uri="{0D108BD9-81ED-4DB2-BD59-A6C34878D82A}">
                    <a16:rowId xmlns:a16="http://schemas.microsoft.com/office/drawing/2014/main" val="10000"/>
                  </a:ext>
                </a:extLst>
              </a:tr>
            </a:tbl>
          </a:graphicData>
        </a:graphic>
      </p:graphicFrame>
      <p:pic>
        <p:nvPicPr>
          <p:cNvPr id="19" name="Picture 18"/>
          <p:cNvPicPr>
            <a:picLocks noChangeAspect="1"/>
          </p:cNvPicPr>
          <p:nvPr/>
        </p:nvPicPr>
        <p:blipFill>
          <a:blip r:embed="rId5"/>
          <a:stretch>
            <a:fillRect/>
          </a:stretch>
        </p:blipFill>
        <p:spPr>
          <a:xfrm>
            <a:off x="7940123" y="4763983"/>
            <a:ext cx="1203274" cy="669151"/>
          </a:xfrm>
          <a:prstGeom prst="rect">
            <a:avLst/>
          </a:prstGeom>
        </p:spPr>
      </p:pic>
      <p:pic>
        <p:nvPicPr>
          <p:cNvPr id="10" name="Picture 9"/>
          <p:cNvPicPr>
            <a:picLocks noChangeAspect="1"/>
          </p:cNvPicPr>
          <p:nvPr/>
        </p:nvPicPr>
        <p:blipFill>
          <a:blip r:embed="rId6"/>
          <a:stretch>
            <a:fillRect/>
          </a:stretch>
        </p:blipFill>
        <p:spPr>
          <a:xfrm>
            <a:off x="2934488" y="692637"/>
            <a:ext cx="1631413" cy="1014146"/>
          </a:xfrm>
          <a:prstGeom prst="rect">
            <a:avLst/>
          </a:prstGeom>
        </p:spPr>
      </p:pic>
      <p:sp>
        <p:nvSpPr>
          <p:cNvPr id="4" name="Slide Number Placeholder 3"/>
          <p:cNvSpPr>
            <a:spLocks noGrp="1"/>
          </p:cNvSpPr>
          <p:nvPr>
            <p:ph type="sldNum" sz="quarter" idx="12"/>
          </p:nvPr>
        </p:nvSpPr>
        <p:spPr/>
        <p:txBody>
          <a:bodyPr/>
          <a:lstStyle/>
          <a:p>
            <a:fld id="{F232E450-7F35-46DE-B035-98CAF69D4EF5}" type="slidenum">
              <a:rPr lang="en-GB" smtClean="0"/>
              <a:t>18</a:t>
            </a:fld>
            <a:endParaRPr lang="en-GB"/>
          </a:p>
        </p:txBody>
      </p:sp>
    </p:spTree>
    <p:extLst>
      <p:ext uri="{BB962C8B-B14F-4D97-AF65-F5344CB8AC3E}">
        <p14:creationId xmlns:p14="http://schemas.microsoft.com/office/powerpoint/2010/main" val="805313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rot="16200000">
            <a:off x="4443554" y="-4427329"/>
            <a:ext cx="264657" cy="9144000"/>
          </a:xfrm>
          <a:prstGeom prst="rect">
            <a:avLst/>
          </a:prstGeom>
          <a:solidFill>
            <a:srgbClr val="101A42"/>
          </a:solidFill>
          <a:ln w="254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3" name="TextBox 2"/>
          <p:cNvSpPr txBox="1"/>
          <p:nvPr/>
        </p:nvSpPr>
        <p:spPr>
          <a:xfrm>
            <a:off x="2106201" y="-13062"/>
            <a:ext cx="4460708" cy="276999"/>
          </a:xfrm>
          <a:prstGeom prst="rect">
            <a:avLst/>
          </a:prstGeom>
          <a:noFill/>
        </p:spPr>
        <p:txBody>
          <a:bodyPr wrap="none" rtlCol="0">
            <a:spAutoFit/>
          </a:bodyPr>
          <a:lstStyle/>
          <a:p>
            <a:r>
              <a:rPr lang="en-GB" sz="1200" dirty="0">
                <a:solidFill>
                  <a:schemeClr val="bg1"/>
                </a:solidFill>
              </a:rPr>
              <a:t>KS4 – The Geography Knowledge – </a:t>
            </a:r>
            <a:r>
              <a:rPr lang="en-GB" sz="1200" dirty="0">
                <a:solidFill>
                  <a:schemeClr val="bg1"/>
                </a:solidFill>
                <a:latin typeface="+mj-lt"/>
              </a:rPr>
              <a:t>URBANISATION – BRISTOL (part 3)</a:t>
            </a:r>
          </a:p>
        </p:txBody>
      </p:sp>
      <p:graphicFrame>
        <p:nvGraphicFramePr>
          <p:cNvPr id="5" name="Table 4"/>
          <p:cNvGraphicFramePr>
            <a:graphicFrameLocks noGrp="1"/>
          </p:cNvGraphicFramePr>
          <p:nvPr>
            <p:extLst>
              <p:ext uri="{D42A27DB-BD31-4B8C-83A1-F6EECF244321}">
                <p14:modId xmlns:p14="http://schemas.microsoft.com/office/powerpoint/2010/main" val="4032246832"/>
              </p:ext>
            </p:extLst>
          </p:nvPr>
        </p:nvGraphicFramePr>
        <p:xfrm>
          <a:off x="2388651" y="320040"/>
          <a:ext cx="2185229" cy="6537960"/>
        </p:xfrm>
        <a:graphic>
          <a:graphicData uri="http://schemas.openxmlformats.org/drawingml/2006/table">
            <a:tbl>
              <a:tblPr firstRow="1" bandRow="1">
                <a:tableStyleId>{5940675A-B579-460E-94D1-54222C63F5DA}</a:tableStyleId>
              </a:tblPr>
              <a:tblGrid>
                <a:gridCol w="2185229">
                  <a:extLst>
                    <a:ext uri="{9D8B030D-6E8A-4147-A177-3AD203B41FA5}">
                      <a16:colId xmlns:a16="http://schemas.microsoft.com/office/drawing/2014/main" val="20000"/>
                    </a:ext>
                  </a:extLst>
                </a:gridCol>
              </a:tblGrid>
              <a:tr h="6537960">
                <a:tc>
                  <a:txBody>
                    <a:bodyPr/>
                    <a:lstStyle/>
                    <a:p>
                      <a:r>
                        <a:rPr lang="en-GB" sz="850" b="1" baseline="0" dirty="0">
                          <a:solidFill>
                            <a:srgbClr val="000000"/>
                          </a:solidFill>
                          <a:latin typeface="+mj-lt"/>
                          <a:cs typeface="Calibri"/>
                        </a:rPr>
                        <a:t>The UK’s population is unevenly distributed.</a:t>
                      </a:r>
                    </a:p>
                    <a:p>
                      <a:pPr marL="93663" indent="-93663">
                        <a:buFont typeface="Arial" panose="020B0604020202020204" pitchFamily="34" charset="0"/>
                        <a:buChar char="•"/>
                      </a:pPr>
                      <a:r>
                        <a:rPr lang="en-GB" sz="850" i="1" dirty="0">
                          <a:latin typeface="+mj-lt"/>
                        </a:rPr>
                        <a:t>82% of people live in urban areas</a:t>
                      </a:r>
                    </a:p>
                    <a:p>
                      <a:pPr marL="93663" indent="-93663">
                        <a:buFont typeface="Arial" panose="020B0604020202020204" pitchFamily="34" charset="0"/>
                        <a:buChar char="•"/>
                      </a:pPr>
                      <a:r>
                        <a:rPr lang="en-GB" sz="850" i="1" dirty="0">
                          <a:latin typeface="+mj-lt"/>
                        </a:rPr>
                        <a:t>32% live in London and the South East</a:t>
                      </a:r>
                    </a:p>
                    <a:p>
                      <a:pPr marL="93663" indent="-93663">
                        <a:buFont typeface="Arial" panose="020B0604020202020204" pitchFamily="34" charset="0"/>
                        <a:buChar char="•"/>
                      </a:pPr>
                      <a:r>
                        <a:rPr lang="en-GB" sz="850" i="1" dirty="0">
                          <a:latin typeface="+mj-lt"/>
                        </a:rPr>
                        <a:t>Sparse populations – Scotland and Wales</a:t>
                      </a:r>
                    </a:p>
                    <a:p>
                      <a:pPr marL="0" indent="0">
                        <a:buFont typeface="Arial" panose="020B0604020202020204" pitchFamily="34" charset="0"/>
                        <a:buNone/>
                      </a:pPr>
                      <a:endParaRPr lang="en-GB" sz="300" b="1" baseline="0" dirty="0">
                        <a:solidFill>
                          <a:srgbClr val="000000"/>
                        </a:solidFill>
                        <a:latin typeface="+mj-lt"/>
                        <a:cs typeface="Calibri"/>
                      </a:endParaRPr>
                    </a:p>
                    <a:p>
                      <a:pPr marL="0" indent="0">
                        <a:buFont typeface="Arial" panose="020B0604020202020204" pitchFamily="34" charset="0"/>
                        <a:buNone/>
                      </a:pPr>
                      <a:r>
                        <a:rPr lang="en-GB" sz="850" b="1" baseline="0" dirty="0">
                          <a:solidFill>
                            <a:srgbClr val="000000"/>
                          </a:solidFill>
                          <a:latin typeface="+mj-lt"/>
                          <a:cs typeface="Calibri"/>
                        </a:rPr>
                        <a:t>Why do more people live in urban areas?</a:t>
                      </a:r>
                    </a:p>
                    <a:p>
                      <a:pPr marL="171450" indent="-171450">
                        <a:buFont typeface="Arial" panose="020B0604020202020204" pitchFamily="34" charset="0"/>
                        <a:buChar char="•"/>
                      </a:pPr>
                      <a:r>
                        <a:rPr lang="en-GB" sz="850" b="0" i="1" baseline="0" dirty="0">
                          <a:solidFill>
                            <a:srgbClr val="000000"/>
                          </a:solidFill>
                          <a:latin typeface="+mj-lt"/>
                          <a:cs typeface="Calibri"/>
                        </a:rPr>
                        <a:t>Higher paid jobs and better working conditions in tertiary and quaternary sector, more entertainment options, better transport, more housing, better healthcare and education.</a:t>
                      </a:r>
                    </a:p>
                    <a:p>
                      <a:pPr marL="0" indent="0">
                        <a:buFont typeface="Arial" panose="020B0604020202020204" pitchFamily="34" charset="0"/>
                        <a:buNone/>
                      </a:pPr>
                      <a:endParaRPr lang="en-GB" sz="300" b="1" baseline="0" dirty="0">
                        <a:solidFill>
                          <a:srgbClr val="000000"/>
                        </a:solidFill>
                        <a:latin typeface="+mj-lt"/>
                        <a:cs typeface="Calibri"/>
                      </a:endParaRPr>
                    </a:p>
                    <a:p>
                      <a:pPr marL="0" indent="0">
                        <a:buFont typeface="Arial" panose="020B0604020202020204" pitchFamily="34" charset="0"/>
                        <a:buNone/>
                      </a:pPr>
                      <a:r>
                        <a:rPr lang="en-GB" sz="850" b="1" baseline="0" dirty="0">
                          <a:solidFill>
                            <a:srgbClr val="000000"/>
                          </a:solidFill>
                          <a:latin typeface="+mj-lt"/>
                          <a:cs typeface="Calibri"/>
                        </a:rPr>
                        <a:t>Why do more people live in the south-east?</a:t>
                      </a:r>
                    </a:p>
                    <a:p>
                      <a:pPr marL="171450" indent="-171450">
                        <a:buFont typeface="Arial" panose="020B0604020202020204" pitchFamily="34" charset="0"/>
                        <a:buChar char="•"/>
                      </a:pPr>
                      <a:r>
                        <a:rPr lang="en-GB" sz="850" b="0" i="1" baseline="0" dirty="0">
                          <a:solidFill>
                            <a:srgbClr val="000000"/>
                          </a:solidFill>
                          <a:latin typeface="+mj-lt"/>
                          <a:cs typeface="Calibri"/>
                        </a:rPr>
                        <a:t>Warmer, less rainfall, flatter land in the SE. In central Scotland and Wales its is colder, more rainfall and mountainous. </a:t>
                      </a:r>
                    </a:p>
                    <a:p>
                      <a:pPr marL="0" indent="0">
                        <a:buFont typeface="Arial" panose="020B0604020202020204" pitchFamily="34" charset="0"/>
                        <a:buNone/>
                      </a:pPr>
                      <a:endParaRPr lang="en-GB" sz="850" b="0" i="1" baseline="0" dirty="0">
                        <a:solidFill>
                          <a:srgbClr val="000000"/>
                        </a:solidFill>
                        <a:latin typeface="+mj-lt"/>
                        <a:cs typeface="Calibri"/>
                      </a:endParaRPr>
                    </a:p>
                    <a:p>
                      <a:pPr marL="0" indent="0">
                        <a:buFont typeface="Arial" panose="020B0604020202020204" pitchFamily="34" charset="0"/>
                        <a:buNone/>
                      </a:pPr>
                      <a:r>
                        <a:rPr lang="en-GB" sz="850" b="1" i="0" baseline="0" dirty="0">
                          <a:solidFill>
                            <a:srgbClr val="0070C0"/>
                          </a:solidFill>
                          <a:latin typeface="+mj-lt"/>
                          <a:cs typeface="Calibri"/>
                        </a:rPr>
                        <a:t>Bristol</a:t>
                      </a:r>
                      <a:r>
                        <a:rPr lang="en-GB" sz="850" b="0" i="0" baseline="0" dirty="0">
                          <a:solidFill>
                            <a:srgbClr val="000000"/>
                          </a:solidFill>
                          <a:latin typeface="+mj-lt"/>
                          <a:cs typeface="Calibri"/>
                        </a:rPr>
                        <a:t> is located in the south-west of England. It’s population is 440,500 people, which is expected to grow to 500,000 by 2029.</a:t>
                      </a:r>
                    </a:p>
                    <a:p>
                      <a:pPr marL="0" indent="0">
                        <a:buFont typeface="Arial" panose="020B0604020202020204" pitchFamily="34" charset="0"/>
                        <a:buNone/>
                      </a:pPr>
                      <a:endParaRPr lang="en-GB" sz="300" b="0" i="0" baseline="0" dirty="0">
                        <a:solidFill>
                          <a:srgbClr val="000000"/>
                        </a:solidFill>
                        <a:latin typeface="+mj-lt"/>
                        <a:cs typeface="Calibri"/>
                      </a:endParaRPr>
                    </a:p>
                    <a:p>
                      <a:pPr marL="0" indent="0">
                        <a:buFont typeface="Arial" panose="020B0604020202020204" pitchFamily="34" charset="0"/>
                        <a:buNone/>
                      </a:pPr>
                      <a:r>
                        <a:rPr lang="en-GB" sz="850" b="1" i="0" baseline="0" dirty="0">
                          <a:solidFill>
                            <a:srgbClr val="000000"/>
                          </a:solidFill>
                          <a:latin typeface="+mj-lt"/>
                          <a:cs typeface="Calibri"/>
                        </a:rPr>
                        <a:t>International migration </a:t>
                      </a:r>
                      <a:r>
                        <a:rPr lang="en-GB" sz="850" b="0" i="0" baseline="0" dirty="0">
                          <a:solidFill>
                            <a:srgbClr val="000000"/>
                          </a:solidFill>
                          <a:latin typeface="+mj-lt"/>
                          <a:cs typeface="Calibri"/>
                        </a:rPr>
                        <a:t>has accounted for 50% of Bristol’s population growth. There are 50 countries represented in its population. </a:t>
                      </a:r>
                    </a:p>
                    <a:p>
                      <a:pPr marL="0" indent="0">
                        <a:buFont typeface="Arial" panose="020B0604020202020204" pitchFamily="34" charset="0"/>
                        <a:buNone/>
                      </a:pPr>
                      <a:endParaRPr lang="en-GB" sz="300" b="0" i="0" baseline="0" dirty="0">
                        <a:solidFill>
                          <a:srgbClr val="000000"/>
                        </a:solidFill>
                        <a:latin typeface="+mj-lt"/>
                        <a:cs typeface="Calibri"/>
                      </a:endParaRPr>
                    </a:p>
                    <a:p>
                      <a:pPr marL="0" indent="0">
                        <a:buFont typeface="Arial" panose="020B0604020202020204" pitchFamily="34" charset="0"/>
                        <a:buNone/>
                      </a:pPr>
                      <a:r>
                        <a:rPr lang="en-GB" sz="850" b="0" i="0" baseline="0" dirty="0">
                          <a:solidFill>
                            <a:srgbClr val="000000"/>
                          </a:solidFill>
                          <a:latin typeface="+mj-lt"/>
                          <a:cs typeface="Calibri"/>
                        </a:rPr>
                        <a:t>High levels of international migration have had many positive and negative impacts:</a:t>
                      </a:r>
                    </a:p>
                    <a:p>
                      <a:pPr marL="171450" indent="-171450">
                        <a:buFont typeface="Wingdings" panose="05000000000000000000" pitchFamily="2" charset="2"/>
                        <a:buChar char="Ø"/>
                      </a:pPr>
                      <a:r>
                        <a:rPr lang="en-GB" sz="850" b="0" i="0" baseline="0" dirty="0">
                          <a:solidFill>
                            <a:srgbClr val="00B050"/>
                          </a:solidFill>
                          <a:latin typeface="+mj-lt"/>
                          <a:cs typeface="Calibri"/>
                        </a:rPr>
                        <a:t>Hard working workforce that bring new skills = contribute to local/national economy</a:t>
                      </a:r>
                    </a:p>
                    <a:p>
                      <a:pPr marL="171450" indent="-171450">
                        <a:buFont typeface="Wingdings" panose="05000000000000000000" pitchFamily="2" charset="2"/>
                        <a:buChar char="Ø"/>
                      </a:pPr>
                      <a:r>
                        <a:rPr lang="en-GB" sz="850" b="0" i="0" baseline="0" dirty="0">
                          <a:solidFill>
                            <a:srgbClr val="00B050"/>
                          </a:solidFill>
                          <a:latin typeface="+mj-lt"/>
                          <a:cs typeface="Calibri"/>
                        </a:rPr>
                        <a:t>Enrich the culture of the city (food, music)</a:t>
                      </a:r>
                    </a:p>
                    <a:p>
                      <a:pPr marL="171450" indent="-171450">
                        <a:buFont typeface="Wingdings" panose="05000000000000000000" pitchFamily="2" charset="2"/>
                        <a:buChar char="Ø"/>
                      </a:pPr>
                      <a:r>
                        <a:rPr lang="en-GB" sz="850" b="0" i="0" baseline="0" dirty="0">
                          <a:solidFill>
                            <a:srgbClr val="00B050"/>
                          </a:solidFill>
                          <a:latin typeface="+mj-lt"/>
                          <a:cs typeface="Calibri"/>
                        </a:rPr>
                        <a:t>Young migrants balance aging population</a:t>
                      </a:r>
                    </a:p>
                    <a:p>
                      <a:pPr marL="171450" indent="-171450">
                        <a:buFont typeface="Wingdings" panose="05000000000000000000" pitchFamily="2" charset="2"/>
                        <a:buChar char="Ø"/>
                      </a:pPr>
                      <a:r>
                        <a:rPr lang="en-GB" sz="850" b="0" i="0" baseline="0" dirty="0">
                          <a:solidFill>
                            <a:srgbClr val="FF0000"/>
                          </a:solidFill>
                          <a:latin typeface="+mj-lt"/>
                          <a:cs typeface="Calibri"/>
                        </a:rPr>
                        <a:t>Pressure on housing, healthcare and education</a:t>
                      </a:r>
                    </a:p>
                    <a:p>
                      <a:pPr marL="171450" indent="-171450">
                        <a:buFont typeface="Wingdings" panose="05000000000000000000" pitchFamily="2" charset="2"/>
                        <a:buChar char="Ø"/>
                      </a:pPr>
                      <a:r>
                        <a:rPr lang="en-GB" sz="850" b="0" i="0" baseline="0" dirty="0">
                          <a:solidFill>
                            <a:srgbClr val="FF0000"/>
                          </a:solidFill>
                          <a:latin typeface="+mj-lt"/>
                          <a:cs typeface="Calibri"/>
                        </a:rPr>
                        <a:t>Language barrier and different religions= challenge to integrate into wider community</a:t>
                      </a:r>
                    </a:p>
                    <a:p>
                      <a:pPr marL="171450" indent="-171450">
                        <a:buFont typeface="Wingdings" panose="05000000000000000000" pitchFamily="2" charset="2"/>
                        <a:buChar char="Ø"/>
                      </a:pPr>
                      <a:endParaRPr lang="en-GB" sz="300" b="0" i="0" baseline="0" dirty="0">
                        <a:solidFill>
                          <a:srgbClr val="FF0000"/>
                        </a:solidFill>
                        <a:latin typeface="+mj-lt"/>
                        <a:cs typeface="Calibri"/>
                      </a:endParaRPr>
                    </a:p>
                    <a:p>
                      <a:pPr marL="0" indent="0">
                        <a:buFont typeface="Wingdings" panose="05000000000000000000" pitchFamily="2" charset="2"/>
                        <a:buNone/>
                      </a:pPr>
                      <a:r>
                        <a:rPr lang="en-GB" sz="850" b="1" i="0" baseline="0" dirty="0">
                          <a:solidFill>
                            <a:schemeClr val="tx1"/>
                          </a:solidFill>
                          <a:latin typeface="+mj-lt"/>
                          <a:cs typeface="Calibri"/>
                        </a:rPr>
                        <a:t>Why do people migrate to Bristol?</a:t>
                      </a:r>
                    </a:p>
                    <a:p>
                      <a:pPr marL="171450" indent="-171450">
                        <a:buFont typeface="Arial" panose="020B0604020202020204" pitchFamily="34" charset="0"/>
                        <a:buChar char="•"/>
                      </a:pPr>
                      <a:r>
                        <a:rPr lang="en-GB" sz="850" b="0" i="0" baseline="0" dirty="0">
                          <a:solidFill>
                            <a:schemeClr val="tx1"/>
                          </a:solidFill>
                          <a:latin typeface="+mj-lt"/>
                          <a:cs typeface="Calibri"/>
                        </a:rPr>
                        <a:t>Culture/entertainment– sport venues, theatres, music venues, cathedrals</a:t>
                      </a:r>
                    </a:p>
                    <a:p>
                      <a:pPr marL="171450" indent="-171450">
                        <a:buFont typeface="Arial" panose="020B0604020202020204" pitchFamily="34" charset="0"/>
                        <a:buChar char="•"/>
                      </a:pPr>
                      <a:r>
                        <a:rPr lang="en-GB" sz="850" b="0" i="0" baseline="0" dirty="0">
                          <a:solidFill>
                            <a:schemeClr val="tx1"/>
                          </a:solidFill>
                          <a:latin typeface="+mj-lt"/>
                          <a:cs typeface="Calibri"/>
                        </a:rPr>
                        <a:t>Two cathedrals – religious importance</a:t>
                      </a:r>
                    </a:p>
                    <a:p>
                      <a:pPr marL="171450" indent="-171450">
                        <a:buFont typeface="Arial" panose="020B0604020202020204" pitchFamily="34" charset="0"/>
                        <a:buChar char="•"/>
                      </a:pPr>
                      <a:r>
                        <a:rPr lang="en-GB" sz="850" b="0" i="0" baseline="0" dirty="0">
                          <a:solidFill>
                            <a:schemeClr val="tx1"/>
                          </a:solidFill>
                          <a:latin typeface="+mj-lt"/>
                          <a:cs typeface="Calibri"/>
                        </a:rPr>
                        <a:t>Two universities – higher education</a:t>
                      </a:r>
                    </a:p>
                    <a:p>
                      <a:pPr marL="171450" indent="-171450">
                        <a:buFont typeface="Arial" panose="020B0604020202020204" pitchFamily="34" charset="0"/>
                        <a:buChar char="•"/>
                      </a:pPr>
                      <a:r>
                        <a:rPr lang="en-GB" sz="850" b="0" i="0" baseline="0" dirty="0">
                          <a:solidFill>
                            <a:schemeClr val="tx1"/>
                          </a:solidFill>
                          <a:latin typeface="+mj-lt"/>
                          <a:cs typeface="Calibri"/>
                        </a:rPr>
                        <a:t>Transport (M4, M5, rail) link Bristol to UK</a:t>
                      </a:r>
                    </a:p>
                    <a:p>
                      <a:pPr marL="171450" indent="-171450">
                        <a:buFont typeface="Arial" panose="020B0604020202020204" pitchFamily="34" charset="0"/>
                        <a:buChar char="•"/>
                      </a:pPr>
                      <a:r>
                        <a:rPr lang="en-GB" sz="850" b="0" i="0" baseline="0" dirty="0">
                          <a:solidFill>
                            <a:schemeClr val="tx1"/>
                          </a:solidFill>
                          <a:latin typeface="+mj-lt"/>
                          <a:cs typeface="Calibri"/>
                        </a:rPr>
                        <a:t>Transport (ports/airports) link Bristol to Europe and USA.</a:t>
                      </a:r>
                    </a:p>
                    <a:p>
                      <a:pPr marL="171450" indent="-171450">
                        <a:buFont typeface="Arial" panose="020B0604020202020204" pitchFamily="34" charset="0"/>
                        <a:buChar char="•"/>
                      </a:pPr>
                      <a:r>
                        <a:rPr lang="en-GB" sz="850" b="0" i="0" baseline="0" dirty="0">
                          <a:solidFill>
                            <a:schemeClr val="tx1"/>
                          </a:solidFill>
                          <a:latin typeface="+mj-lt"/>
                          <a:cs typeface="Calibri"/>
                        </a:rPr>
                        <a:t>Economic growth – in tertiary and quaternary industries = jobs (finance, technology, aerospace, media, defence)</a:t>
                      </a:r>
                    </a:p>
                    <a:p>
                      <a:pPr marL="171450" indent="-171450">
                        <a:buFont typeface="Arial" panose="020B0604020202020204" pitchFamily="34" charset="0"/>
                        <a:buChar char="•"/>
                      </a:pPr>
                      <a:r>
                        <a:rPr lang="en-GB" sz="850" b="0" i="0" baseline="0" dirty="0">
                          <a:solidFill>
                            <a:schemeClr val="tx1"/>
                          </a:solidFill>
                          <a:latin typeface="+mj-lt"/>
                          <a:cs typeface="Calibri"/>
                        </a:rPr>
                        <a:t>Economic growth due to inward investment from companies such as airbus (France) and BMW (Germany).</a:t>
                      </a:r>
                    </a:p>
                  </a:txBody>
                  <a:tcPr anchor="ctr">
                    <a:noFill/>
                  </a:tcPr>
                </a:tc>
                <a:extLst>
                  <a:ext uri="{0D108BD9-81ED-4DB2-BD59-A6C34878D82A}">
                    <a16:rowId xmlns:a16="http://schemas.microsoft.com/office/drawing/2014/main" val="10000"/>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852281790"/>
              </p:ext>
            </p:extLst>
          </p:nvPr>
        </p:nvGraphicFramePr>
        <p:xfrm>
          <a:off x="4575882" y="320040"/>
          <a:ext cx="4575882" cy="6537960"/>
        </p:xfrm>
        <a:graphic>
          <a:graphicData uri="http://schemas.openxmlformats.org/drawingml/2006/table">
            <a:tbl>
              <a:tblPr firstRow="1" bandRow="1">
                <a:tableStyleId>{5940675A-B579-460E-94D1-54222C63F5DA}</a:tableStyleId>
              </a:tblPr>
              <a:tblGrid>
                <a:gridCol w="4575882">
                  <a:extLst>
                    <a:ext uri="{9D8B030D-6E8A-4147-A177-3AD203B41FA5}">
                      <a16:colId xmlns:a16="http://schemas.microsoft.com/office/drawing/2014/main" val="20000"/>
                    </a:ext>
                  </a:extLst>
                </a:gridCol>
              </a:tblGrid>
              <a:tr h="6537960">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1" baseline="0" dirty="0">
                          <a:solidFill>
                            <a:srgbClr val="0070C0"/>
                          </a:solidFill>
                          <a:latin typeface="+mj-lt"/>
                        </a:rPr>
                        <a:t>OPPORTUNITIES IN BRISTOL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300" b="1" baseline="0" dirty="0">
                        <a:solidFill>
                          <a:srgbClr val="0070C0"/>
                        </a:solidFill>
                        <a:latin typeface="+mj-lt"/>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50" b="1" baseline="0" dirty="0">
                          <a:solidFill>
                            <a:schemeClr val="tx1"/>
                          </a:solidFill>
                          <a:latin typeface="+mj-lt"/>
                        </a:rPr>
                        <a:t>Bristol is constantly changing as it grows (</a:t>
                      </a:r>
                      <a:r>
                        <a:rPr lang="en-GB" sz="850" b="1" i="1" baseline="0" dirty="0">
                          <a:solidFill>
                            <a:schemeClr val="tx1"/>
                          </a:solidFill>
                          <a:latin typeface="+mj-lt"/>
                        </a:rPr>
                        <a:t>population, economy, industrialisation, de-industrialisation, regeneration</a:t>
                      </a:r>
                      <a:r>
                        <a:rPr lang="en-GB" sz="850" b="1" baseline="0" dirty="0">
                          <a:solidFill>
                            <a:schemeClr val="tx1"/>
                          </a:solidFill>
                          <a:latin typeface="+mj-lt"/>
                        </a:rPr>
                        <a:t>)  . These changes create a number of social, economic &amp; environmental opportunities.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300" b="1" baseline="0" dirty="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50" b="1" baseline="0" dirty="0">
                          <a:solidFill>
                            <a:srgbClr val="0070C0"/>
                          </a:solidFill>
                          <a:latin typeface="+mj-lt"/>
                        </a:rPr>
                        <a:t>SOCIAL OPPORTUNITIES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baseline="0" dirty="0">
                          <a:solidFill>
                            <a:schemeClr val="tx1"/>
                          </a:solidFill>
                          <a:latin typeface="+mj-lt"/>
                        </a:rPr>
                        <a:t>Increase in migration = diverse population = range of food, </a:t>
                      </a:r>
                      <a:r>
                        <a:rPr lang="en-GB" sz="850" b="0" baseline="0" dirty="0">
                          <a:solidFill>
                            <a:srgbClr val="0070C0"/>
                          </a:solidFill>
                          <a:latin typeface="+mj-lt"/>
                        </a:rPr>
                        <a:t>festivals and cultural experiences</a:t>
                      </a:r>
                      <a:r>
                        <a:rPr lang="en-GB" sz="850" b="0" baseline="0" dirty="0">
                          <a:solidFill>
                            <a:schemeClr val="tx1"/>
                          </a:solidFill>
                          <a:latin typeface="+mj-lt"/>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baseline="0" dirty="0">
                          <a:solidFill>
                            <a:srgbClr val="0070C0"/>
                          </a:solidFill>
                          <a:latin typeface="+mj-lt"/>
                        </a:rPr>
                        <a:t>Entertainment</a:t>
                      </a:r>
                      <a:r>
                        <a:rPr lang="en-GB" sz="850" b="0" baseline="0" dirty="0">
                          <a:solidFill>
                            <a:schemeClr val="tx1"/>
                          </a:solidFill>
                          <a:latin typeface="+mj-lt"/>
                        </a:rPr>
                        <a:t>: new theatres and music venues (</a:t>
                      </a:r>
                      <a:r>
                        <a:rPr lang="en-GB" sz="850" b="0" kern="1200" baseline="0" dirty="0">
                          <a:solidFill>
                            <a:schemeClr val="tx1"/>
                          </a:solidFill>
                          <a:latin typeface="+mj-lt"/>
                          <a:ea typeface="+mn-ea"/>
                          <a:cs typeface="+mn-cs"/>
                        </a:rPr>
                        <a:t>the </a:t>
                      </a:r>
                      <a:r>
                        <a:rPr lang="en-GB" sz="850" b="0" i="1" kern="1200" baseline="0" dirty="0">
                          <a:solidFill>
                            <a:schemeClr val="tx1"/>
                          </a:solidFill>
                          <a:latin typeface="+mj-lt"/>
                          <a:ea typeface="+mn-ea"/>
                          <a:cs typeface="+mn-cs"/>
                        </a:rPr>
                        <a:t>Old Vic, Bristol Arena</a:t>
                      </a:r>
                      <a:r>
                        <a:rPr lang="en-GB" sz="850" b="0" kern="1200" baseline="0" dirty="0">
                          <a:solidFill>
                            <a:schemeClr val="tx1"/>
                          </a:solidFill>
                          <a:latin typeface="+mj-lt"/>
                          <a:ea typeface="+mn-ea"/>
                          <a:cs typeface="+mn-cs"/>
                        </a:rPr>
                        <a:t> and </a:t>
                      </a:r>
                      <a:r>
                        <a:rPr lang="en-GB" sz="850" b="0" i="1" kern="1200" baseline="0" dirty="0">
                          <a:solidFill>
                            <a:schemeClr val="tx1"/>
                          </a:solidFill>
                          <a:latin typeface="+mj-lt"/>
                          <a:ea typeface="+mn-ea"/>
                          <a:cs typeface="+mn-cs"/>
                        </a:rPr>
                        <a:t>Tobacco Factory</a:t>
                      </a:r>
                      <a:r>
                        <a:rPr lang="en-GB" sz="850" b="0" kern="1200" baseline="0" dirty="0">
                          <a:solidFill>
                            <a:schemeClr val="tx1"/>
                          </a:solidFill>
                          <a:latin typeface="+mj-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kern="1200" baseline="0" dirty="0">
                          <a:solidFill>
                            <a:srgbClr val="0070C0"/>
                          </a:solidFill>
                          <a:latin typeface="+mj-lt"/>
                          <a:ea typeface="+mn-ea"/>
                          <a:cs typeface="+mn-cs"/>
                        </a:rPr>
                        <a:t>Recreation</a:t>
                      </a:r>
                      <a:r>
                        <a:rPr lang="en-GB" sz="850" b="0" kern="1200" baseline="0" dirty="0">
                          <a:solidFill>
                            <a:schemeClr val="tx1"/>
                          </a:solidFill>
                          <a:latin typeface="+mj-lt"/>
                          <a:ea typeface="+mn-ea"/>
                          <a:cs typeface="+mn-cs"/>
                        </a:rPr>
                        <a:t>: lots of sport teams (rugby, cricket, football) are developing their opportunities for people in Bristol. </a:t>
                      </a:r>
                      <a:r>
                        <a:rPr lang="en-GB" sz="850" b="0" i="1" kern="1200" baseline="0" dirty="0">
                          <a:solidFill>
                            <a:schemeClr val="tx1"/>
                          </a:solidFill>
                          <a:latin typeface="+mj-lt"/>
                          <a:ea typeface="+mn-ea"/>
                          <a:cs typeface="+mn-cs"/>
                        </a:rPr>
                        <a:t>Bristol Rovers are building new football stadium on the outskirts of the city</a:t>
                      </a:r>
                      <a:r>
                        <a:rPr lang="en-GB" sz="850" b="0" kern="1200" baseline="0" dirty="0">
                          <a:solidFill>
                            <a:schemeClr val="tx1"/>
                          </a:solidFill>
                          <a:latin typeface="+mj-lt"/>
                          <a:ea typeface="+mn-ea"/>
                          <a:cs typeface="+mn-cs"/>
                        </a:rPr>
                        <a:t>.</a:t>
                      </a:r>
                      <a:endParaRPr lang="en-GB" sz="850" b="0" kern="1200" dirty="0">
                        <a:solidFill>
                          <a:schemeClr val="tx1"/>
                        </a:solidFill>
                        <a:latin typeface="+mj-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baseline="0" dirty="0">
                          <a:solidFill>
                            <a:srgbClr val="0070C0"/>
                          </a:solidFill>
                          <a:latin typeface="+mj-lt"/>
                        </a:rPr>
                        <a:t>New shopping centres</a:t>
                      </a:r>
                      <a:r>
                        <a:rPr lang="en-GB" sz="850" b="0" baseline="0" dirty="0">
                          <a:solidFill>
                            <a:schemeClr val="tx1"/>
                          </a:solidFill>
                          <a:latin typeface="+mj-lt"/>
                        </a:rPr>
                        <a:t>: </a:t>
                      </a:r>
                      <a:r>
                        <a:rPr lang="en-GB" sz="850" b="0" i="1" baseline="0" dirty="0">
                          <a:solidFill>
                            <a:schemeClr val="tx1"/>
                          </a:solidFill>
                          <a:latin typeface="+mj-lt"/>
                        </a:rPr>
                        <a:t>Cabot’s Circus </a:t>
                      </a:r>
                      <a:r>
                        <a:rPr lang="en-GB" sz="850" b="0" baseline="0" dirty="0">
                          <a:solidFill>
                            <a:schemeClr val="tx1"/>
                          </a:solidFill>
                          <a:latin typeface="+mj-lt"/>
                        </a:rPr>
                        <a:t>in the city centre and </a:t>
                      </a:r>
                      <a:r>
                        <a:rPr lang="en-GB" sz="850" b="0" i="1" baseline="0" dirty="0" err="1">
                          <a:solidFill>
                            <a:schemeClr val="tx1"/>
                          </a:solidFill>
                          <a:latin typeface="+mj-lt"/>
                        </a:rPr>
                        <a:t>Cribbs</a:t>
                      </a:r>
                      <a:r>
                        <a:rPr lang="en-GB" sz="850" b="0" i="1" baseline="0" dirty="0">
                          <a:solidFill>
                            <a:schemeClr val="tx1"/>
                          </a:solidFill>
                          <a:latin typeface="+mj-lt"/>
                        </a:rPr>
                        <a:t> Causeway </a:t>
                      </a:r>
                      <a:r>
                        <a:rPr lang="en-GB" sz="850" b="0" baseline="0" dirty="0">
                          <a:solidFill>
                            <a:schemeClr val="tx1"/>
                          </a:solidFill>
                          <a:latin typeface="+mj-lt"/>
                        </a:rPr>
                        <a:t>on the outskirts of the city offer residents shops, cinemas, restaurants, accommodation, jobs…etc.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baseline="0" dirty="0">
                          <a:solidFill>
                            <a:srgbClr val="0070C0"/>
                          </a:solidFill>
                          <a:latin typeface="+mj-lt"/>
                        </a:rPr>
                        <a:t>Improved transportation links </a:t>
                      </a:r>
                      <a:r>
                        <a:rPr lang="en-GB" sz="850" b="0" baseline="0" dirty="0">
                          <a:solidFill>
                            <a:schemeClr val="tx1"/>
                          </a:solidFill>
                          <a:latin typeface="+mj-lt"/>
                        </a:rPr>
                        <a:t>(e.g. an </a:t>
                      </a:r>
                      <a:r>
                        <a:rPr lang="en-GB" sz="850" b="0" i="1" baseline="0" dirty="0">
                          <a:solidFill>
                            <a:schemeClr val="tx1"/>
                          </a:solidFill>
                          <a:latin typeface="+mj-lt"/>
                        </a:rPr>
                        <a:t>integrated transport system</a:t>
                      </a:r>
                      <a:r>
                        <a:rPr lang="en-GB" sz="850" b="0" baseline="0" dirty="0">
                          <a:solidFill>
                            <a:schemeClr val="tx1"/>
                          </a:solidFill>
                          <a:latin typeface="+mj-lt"/>
                        </a:rPr>
                        <a:t>, </a:t>
                      </a:r>
                      <a:r>
                        <a:rPr lang="en-GB" sz="850" b="0" i="1" baseline="0" dirty="0" err="1">
                          <a:solidFill>
                            <a:schemeClr val="tx1"/>
                          </a:solidFill>
                          <a:latin typeface="+mj-lt"/>
                        </a:rPr>
                        <a:t>metrobus</a:t>
                      </a:r>
                      <a:r>
                        <a:rPr lang="en-GB" sz="850" b="0" baseline="0" dirty="0">
                          <a:solidFill>
                            <a:schemeClr val="tx1"/>
                          </a:solidFill>
                          <a:latin typeface="+mj-lt"/>
                        </a:rPr>
                        <a:t>, electrification of the trains to London and improved public transport) = people can get around Bristol faster and the air is cleaner (due to less cars = less pollution).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300" b="0" baseline="0" dirty="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50" b="1" kern="1200" baseline="0" dirty="0">
                          <a:solidFill>
                            <a:srgbClr val="7030A0"/>
                          </a:solidFill>
                          <a:latin typeface="+mj-lt"/>
                          <a:ea typeface="+mn-ea"/>
                          <a:cs typeface="+mn-cs"/>
                        </a:rPr>
                        <a:t>ECONOMIC OPPORTUNITIES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kern="1200" baseline="0" dirty="0">
                          <a:solidFill>
                            <a:srgbClr val="7030A0"/>
                          </a:solidFill>
                          <a:latin typeface="+mj-lt"/>
                          <a:ea typeface="+mn-ea"/>
                          <a:cs typeface="+mn-cs"/>
                        </a:rPr>
                        <a:t>Growth in tertiary and quaternary industries</a:t>
                      </a:r>
                      <a:r>
                        <a:rPr lang="en-GB" sz="850" b="0" kern="1200" baseline="0" dirty="0">
                          <a:solidFill>
                            <a:schemeClr val="tx1"/>
                          </a:solidFill>
                          <a:latin typeface="+mj-lt"/>
                          <a:ea typeface="+mn-ea"/>
                          <a:cs typeface="+mn-cs"/>
                        </a:rPr>
                        <a:t> = employment opportunities (85% of jobs are in tertiary, 6% in quaternary, 8% in secondary and 1% in primary).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kern="1200" baseline="0" dirty="0">
                          <a:solidFill>
                            <a:srgbClr val="7030A0"/>
                          </a:solidFill>
                          <a:latin typeface="+mj-lt"/>
                          <a:ea typeface="+mn-ea"/>
                          <a:cs typeface="+mn-cs"/>
                        </a:rPr>
                        <a:t>Redevelopment of brownfield sites </a:t>
                      </a:r>
                      <a:r>
                        <a:rPr lang="en-GB" sz="850" b="0" kern="1200" baseline="0" dirty="0">
                          <a:solidFill>
                            <a:schemeClr val="tx1"/>
                          </a:solidFill>
                          <a:latin typeface="+mj-lt"/>
                          <a:ea typeface="+mn-ea"/>
                          <a:cs typeface="+mn-cs"/>
                        </a:rPr>
                        <a:t>(e.g. the Temple Quarter) has attracted new tertiary and quaternary companies = jobs = higher disposable income = money spent in local area and therefore reinvested into the area = further economic development.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kern="1200" baseline="0" dirty="0">
                          <a:solidFill>
                            <a:srgbClr val="7030A0"/>
                          </a:solidFill>
                          <a:latin typeface="+mj-lt"/>
                          <a:ea typeface="+mn-ea"/>
                          <a:cs typeface="+mn-cs"/>
                        </a:rPr>
                        <a:t>Growth of high-tech industries </a:t>
                      </a:r>
                      <a:r>
                        <a:rPr lang="en-GB" sz="850" b="0" kern="1200" baseline="0" dirty="0">
                          <a:solidFill>
                            <a:schemeClr val="tx1"/>
                          </a:solidFill>
                          <a:latin typeface="+mj-lt"/>
                          <a:ea typeface="+mn-ea"/>
                          <a:cs typeface="+mn-cs"/>
                        </a:rPr>
                        <a:t>due to </a:t>
                      </a:r>
                      <a:r>
                        <a:rPr lang="en-GB" sz="850" b="0" i="1" kern="1200" baseline="0" dirty="0">
                          <a:solidFill>
                            <a:schemeClr val="tx1"/>
                          </a:solidFill>
                          <a:latin typeface="+mj-lt"/>
                          <a:ea typeface="+mn-ea"/>
                          <a:cs typeface="+mn-cs"/>
                        </a:rPr>
                        <a:t>access to highly skilled university graduates, research facilities, clean non-polluted environment, cheaper land, superfast broadband speeds (the government gave £100million to create a super connected city).</a:t>
                      </a:r>
                      <a:r>
                        <a:rPr lang="en-GB" sz="850" b="0" i="0" kern="1200" baseline="0" dirty="0">
                          <a:solidFill>
                            <a:schemeClr val="tx1"/>
                          </a:solidFill>
                          <a:latin typeface="+mj-lt"/>
                          <a:ea typeface="+mn-ea"/>
                          <a:cs typeface="+mn-cs"/>
                        </a:rPr>
                        <a:t> Companies include: </a:t>
                      </a:r>
                      <a:r>
                        <a:rPr lang="en-GB" sz="850" b="0" kern="1200" dirty="0">
                          <a:solidFill>
                            <a:schemeClr val="tx1"/>
                          </a:solidFill>
                          <a:effectLst/>
                          <a:latin typeface="+mj-lt"/>
                          <a:ea typeface="+mn-ea"/>
                          <a:cs typeface="+mn-cs"/>
                        </a:rPr>
                        <a:t>Hewlett-Packard, Toshiba,</a:t>
                      </a:r>
                      <a:r>
                        <a:rPr lang="en-GB" sz="850" b="0" kern="1200" baseline="0" dirty="0">
                          <a:solidFill>
                            <a:schemeClr val="tx1"/>
                          </a:solidFill>
                          <a:effectLst/>
                          <a:latin typeface="+mj-lt"/>
                          <a:ea typeface="+mn-ea"/>
                          <a:cs typeface="+mn-cs"/>
                        </a:rPr>
                        <a:t> </a:t>
                      </a:r>
                      <a:r>
                        <a:rPr lang="en-GB" sz="850" b="0" kern="1200" baseline="0" dirty="0" err="1">
                          <a:solidFill>
                            <a:schemeClr val="tx1"/>
                          </a:solidFill>
                          <a:effectLst/>
                          <a:latin typeface="+mj-lt"/>
                          <a:ea typeface="+mn-ea"/>
                          <a:cs typeface="+mn-cs"/>
                        </a:rPr>
                        <a:t>Aardman</a:t>
                      </a:r>
                      <a:r>
                        <a:rPr lang="en-GB" sz="850" b="0" kern="1200" baseline="0" dirty="0">
                          <a:solidFill>
                            <a:schemeClr val="tx1"/>
                          </a:solidFill>
                          <a:effectLst/>
                          <a:latin typeface="+mj-lt"/>
                          <a:ea typeface="+mn-ea"/>
                          <a:cs typeface="+mn-cs"/>
                        </a:rPr>
                        <a:t> Animations (clay films), Defence Procurement Agency (DPA) (employs 10,000 people to make army and navy products) and aerospace (14 of the 15 main aircraft companies are in Bristol (e.g. Rolls Royce and Airbus) who produce aircraft parts and navigation/communication systems.</a:t>
                      </a:r>
                      <a:endParaRPr lang="en-GB" sz="850" b="0" kern="1200" baseline="0" dirty="0">
                        <a:solidFill>
                          <a:schemeClr val="tx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300" b="0" kern="1200" baseline="0" dirty="0">
                        <a:solidFill>
                          <a:schemeClr val="tx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50" b="1" kern="1200" baseline="0" dirty="0">
                          <a:solidFill>
                            <a:srgbClr val="00B050"/>
                          </a:solidFill>
                          <a:latin typeface="+mj-lt"/>
                          <a:ea typeface="+mn-ea"/>
                          <a:cs typeface="+mn-cs"/>
                        </a:rPr>
                        <a:t>ENVIRONMENTAL OPPORTUNITIES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 b="0" kern="1200" baseline="0" dirty="0">
                        <a:solidFill>
                          <a:schemeClr val="tx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50" b="0" kern="1200" baseline="0" dirty="0">
                          <a:solidFill>
                            <a:srgbClr val="00B050"/>
                          </a:solidFill>
                          <a:latin typeface="+mj-lt"/>
                          <a:ea typeface="+mn-ea"/>
                          <a:cs typeface="+mn-cs"/>
                        </a:rPr>
                        <a:t>As the city has grown, Bristol has created transport systems to reduce traffic congestion</a:t>
                      </a:r>
                      <a:r>
                        <a:rPr lang="en-GB" sz="850" b="1" kern="1200" baseline="0" dirty="0">
                          <a:solidFill>
                            <a:schemeClr val="tx1"/>
                          </a:solidFill>
                          <a:latin typeface="+mj-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kern="1200" dirty="0">
                          <a:solidFill>
                            <a:schemeClr val="tx1"/>
                          </a:solidFill>
                          <a:latin typeface="+mj-lt"/>
                          <a:ea typeface="+mn-ea"/>
                          <a:cs typeface="+mn-cs"/>
                        </a:rPr>
                        <a:t>Bristol’s </a:t>
                      </a:r>
                      <a:r>
                        <a:rPr lang="en-GB" sz="850" b="1" i="1" kern="1200" dirty="0">
                          <a:solidFill>
                            <a:srgbClr val="00B050"/>
                          </a:solidFill>
                          <a:latin typeface="+mj-lt"/>
                          <a:ea typeface="+mn-ea"/>
                          <a:cs typeface="+mn-cs"/>
                        </a:rPr>
                        <a:t>Integrated</a:t>
                      </a:r>
                      <a:r>
                        <a:rPr lang="en-GB" sz="850" b="1" i="1" kern="1200" baseline="0" dirty="0">
                          <a:solidFill>
                            <a:srgbClr val="00B050"/>
                          </a:solidFill>
                          <a:latin typeface="+mj-lt"/>
                          <a:ea typeface="+mn-ea"/>
                          <a:cs typeface="+mn-cs"/>
                        </a:rPr>
                        <a:t> Transport System</a:t>
                      </a:r>
                      <a:r>
                        <a:rPr lang="en-GB" sz="850" b="1" i="1" kern="1200" dirty="0">
                          <a:solidFill>
                            <a:srgbClr val="00B050"/>
                          </a:solidFill>
                          <a:latin typeface="+mj-lt"/>
                          <a:ea typeface="+mn-ea"/>
                          <a:cs typeface="+mn-cs"/>
                        </a:rPr>
                        <a:t> </a:t>
                      </a:r>
                      <a:r>
                        <a:rPr lang="en-GB" sz="850" b="0" kern="1200" dirty="0">
                          <a:solidFill>
                            <a:schemeClr val="tx1"/>
                          </a:solidFill>
                          <a:latin typeface="+mj-lt"/>
                          <a:ea typeface="+mn-ea"/>
                          <a:cs typeface="+mn-cs"/>
                        </a:rPr>
                        <a:t>links different forms of public</a:t>
                      </a:r>
                      <a:r>
                        <a:rPr lang="en-GB" sz="850" b="0" kern="1200" baseline="0" dirty="0">
                          <a:solidFill>
                            <a:schemeClr val="tx1"/>
                          </a:solidFill>
                          <a:latin typeface="+mj-lt"/>
                          <a:ea typeface="+mn-ea"/>
                          <a:cs typeface="+mn-cs"/>
                        </a:rPr>
                        <a:t> transport. (e.g. part of the ITS is the </a:t>
                      </a:r>
                      <a:r>
                        <a:rPr lang="en-GB" sz="850" b="0" i="1" kern="1200" baseline="0" dirty="0">
                          <a:solidFill>
                            <a:schemeClr val="tx1"/>
                          </a:solidFill>
                          <a:latin typeface="+mj-lt"/>
                          <a:ea typeface="+mn-ea"/>
                          <a:cs typeface="+mn-cs"/>
                        </a:rPr>
                        <a:t>Rapid Transit Network </a:t>
                      </a:r>
                      <a:r>
                        <a:rPr lang="en-GB" sz="850" b="0" kern="1200" baseline="0" dirty="0">
                          <a:solidFill>
                            <a:schemeClr val="tx1"/>
                          </a:solidFill>
                          <a:latin typeface="+mj-lt"/>
                          <a:ea typeface="+mn-ea"/>
                          <a:cs typeface="+mn-cs"/>
                        </a:rPr>
                        <a:t>which connects three bus routes, the Temple Meads railway station and park and ride network).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kern="1200" baseline="0" dirty="0">
                          <a:solidFill>
                            <a:schemeClr val="tx1"/>
                          </a:solidFill>
                          <a:latin typeface="+mj-lt"/>
                          <a:ea typeface="+mn-ea"/>
                          <a:cs typeface="+mn-cs"/>
                        </a:rPr>
                        <a:t>They have also improved the </a:t>
                      </a:r>
                      <a:r>
                        <a:rPr lang="en-GB" sz="850" b="0" kern="1200" baseline="0" dirty="0">
                          <a:solidFill>
                            <a:srgbClr val="00B050"/>
                          </a:solidFill>
                          <a:latin typeface="+mj-lt"/>
                          <a:ea typeface="+mn-ea"/>
                          <a:cs typeface="+mn-cs"/>
                        </a:rPr>
                        <a:t>rail links </a:t>
                      </a:r>
                      <a:r>
                        <a:rPr lang="en-GB" sz="850" b="0" kern="1200" baseline="0" dirty="0">
                          <a:solidFill>
                            <a:schemeClr val="tx1"/>
                          </a:solidFill>
                          <a:latin typeface="+mj-lt"/>
                          <a:ea typeface="+mn-ea"/>
                          <a:cs typeface="+mn-cs"/>
                        </a:rPr>
                        <a:t>through </a:t>
                      </a:r>
                      <a:r>
                        <a:rPr lang="en-GB" sz="850" b="0" kern="1200" baseline="0" dirty="0">
                          <a:solidFill>
                            <a:srgbClr val="00B050"/>
                          </a:solidFill>
                          <a:latin typeface="+mj-lt"/>
                          <a:ea typeface="+mn-ea"/>
                          <a:cs typeface="+mn-cs"/>
                        </a:rPr>
                        <a:t>electrification</a:t>
                      </a:r>
                      <a:r>
                        <a:rPr lang="en-GB" sz="850" b="0" kern="1200" baseline="0" dirty="0">
                          <a:solidFill>
                            <a:schemeClr val="tx1"/>
                          </a:solidFill>
                          <a:latin typeface="+mj-lt"/>
                          <a:ea typeface="+mn-ea"/>
                          <a:cs typeface="+mn-cs"/>
                        </a:rPr>
                        <a:t> of the line to London = greener energy and faster connection to London.</a:t>
                      </a:r>
                      <a:endParaRPr lang="en-GB" sz="850" b="0" kern="1200" dirty="0">
                        <a:solidFill>
                          <a:schemeClr val="tx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 b="0" kern="1200" baseline="0" dirty="0">
                        <a:solidFill>
                          <a:schemeClr val="tx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50" b="0" kern="1200" baseline="0" dirty="0">
                          <a:solidFill>
                            <a:srgbClr val="00B050"/>
                          </a:solidFill>
                          <a:latin typeface="+mj-lt"/>
                          <a:ea typeface="+mn-ea"/>
                          <a:cs typeface="+mn-cs"/>
                        </a:rPr>
                        <a:t>As the city has grown and redeveloped, Bristol has focused on </a:t>
                      </a:r>
                      <a:r>
                        <a:rPr lang="en-GB" sz="850" b="1" i="1" kern="1200" baseline="0" dirty="0">
                          <a:solidFill>
                            <a:srgbClr val="00B050"/>
                          </a:solidFill>
                          <a:latin typeface="+mj-lt"/>
                          <a:ea typeface="+mn-ea"/>
                          <a:cs typeface="+mn-cs"/>
                        </a:rPr>
                        <a:t>urban greening</a:t>
                      </a:r>
                      <a:r>
                        <a:rPr lang="en-GB" sz="850" b="0" kern="1200" baseline="0" dirty="0">
                          <a:solidFill>
                            <a:srgbClr val="00B050"/>
                          </a:solidFill>
                          <a:latin typeface="+mj-lt"/>
                          <a:ea typeface="+mn-ea"/>
                          <a:cs typeface="+mn-cs"/>
                        </a:rPr>
                        <a:t>, to increase and preserve open green spaces.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kern="1200" baseline="0" dirty="0">
                          <a:solidFill>
                            <a:srgbClr val="00B050"/>
                          </a:solidFill>
                          <a:latin typeface="+mj-lt"/>
                          <a:ea typeface="+mn-ea"/>
                          <a:cs typeface="+mn-cs"/>
                        </a:rPr>
                        <a:t>Urban Greening</a:t>
                      </a:r>
                      <a:r>
                        <a:rPr lang="en-GB" sz="850" b="0" kern="1200" baseline="0" dirty="0">
                          <a:solidFill>
                            <a:schemeClr val="tx1"/>
                          </a:solidFill>
                          <a:latin typeface="+mj-lt"/>
                          <a:ea typeface="+mn-ea"/>
                          <a:cs typeface="+mn-cs"/>
                        </a:rPr>
                        <a:t>: </a:t>
                      </a:r>
                      <a:r>
                        <a:rPr lang="en-GB" sz="850" b="0" kern="1200" dirty="0">
                          <a:solidFill>
                            <a:schemeClr val="tx1"/>
                          </a:solidFill>
                          <a:latin typeface="+mj-lt"/>
                          <a:ea typeface="+mn-ea"/>
                          <a:cs typeface="+mn-cs"/>
                        </a:rPr>
                        <a:t>Bristol</a:t>
                      </a:r>
                      <a:r>
                        <a:rPr lang="en-GB" sz="850" b="0" kern="1200" baseline="0" dirty="0">
                          <a:solidFill>
                            <a:schemeClr val="tx1"/>
                          </a:solidFill>
                          <a:latin typeface="+mj-lt"/>
                          <a:ea typeface="+mn-ea"/>
                          <a:cs typeface="+mn-cs"/>
                        </a:rPr>
                        <a:t> has worked and its continuing to work very hard. Currently in Bristol:</a:t>
                      </a:r>
                    </a:p>
                    <a:p>
                      <a:pPr marL="446087"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850" b="0" kern="1200" baseline="0" dirty="0">
                          <a:solidFill>
                            <a:schemeClr val="tx1"/>
                          </a:solidFill>
                          <a:latin typeface="+mj-lt"/>
                          <a:ea typeface="+mn-ea"/>
                          <a:cs typeface="+mn-cs"/>
                        </a:rPr>
                        <a:t>90% of people live within 350m of parkland with 300 parks in the city</a:t>
                      </a:r>
                    </a:p>
                    <a:p>
                      <a:pPr marL="446087"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850" b="0" kern="1200" baseline="0" dirty="0">
                          <a:solidFill>
                            <a:schemeClr val="tx1"/>
                          </a:solidFill>
                          <a:latin typeface="+mj-lt"/>
                          <a:ea typeface="+mn-ea"/>
                          <a:cs typeface="+mn-cs"/>
                        </a:rPr>
                        <a:t>27% of the city is part of a wildlife network and  3</a:t>
                      </a:r>
                      <a:r>
                        <a:rPr lang="en-GB" sz="850" b="0" i="0" kern="1200" dirty="0">
                          <a:solidFill>
                            <a:schemeClr val="tx1"/>
                          </a:solidFill>
                          <a:latin typeface="+mj-lt"/>
                          <a:ea typeface="+mn-ea"/>
                          <a:cs typeface="+mn-cs"/>
                        </a:rPr>
                        <a:t>0% of the city is covered in trees</a:t>
                      </a:r>
                    </a:p>
                    <a:p>
                      <a:pPr marL="446087"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850" b="0" i="0" kern="1200" dirty="0">
                          <a:solidFill>
                            <a:schemeClr val="tx1"/>
                          </a:solidFill>
                          <a:latin typeface="+mj-lt"/>
                          <a:ea typeface="+mn-ea"/>
                          <a:cs typeface="+mn-cs"/>
                        </a:rPr>
                        <a:t>Brownfield</a:t>
                      </a:r>
                      <a:r>
                        <a:rPr lang="en-GB" sz="850" b="0" i="0" kern="1200" baseline="0" dirty="0">
                          <a:solidFill>
                            <a:schemeClr val="tx1"/>
                          </a:solidFill>
                          <a:latin typeface="+mj-lt"/>
                          <a:ea typeface="+mn-ea"/>
                          <a:cs typeface="+mn-cs"/>
                        </a:rPr>
                        <a:t> sites are turned into green spaces </a:t>
                      </a:r>
                      <a:r>
                        <a:rPr lang="en-GB" sz="850" b="0" i="1" kern="1200" baseline="0" dirty="0">
                          <a:solidFill>
                            <a:schemeClr val="tx1"/>
                          </a:solidFill>
                          <a:latin typeface="+mj-lt"/>
                          <a:ea typeface="+mn-ea"/>
                          <a:cs typeface="+mn-cs"/>
                        </a:rPr>
                        <a:t>(Queen Square was a dual-carriageway)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850" kern="1200" dirty="0">
                        <a:solidFill>
                          <a:schemeClr val="tx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50" b="1" kern="1200" dirty="0">
                          <a:solidFill>
                            <a:schemeClr val="tx1"/>
                          </a:solidFill>
                          <a:latin typeface="+mj-lt"/>
                          <a:ea typeface="+mn-ea"/>
                          <a:cs typeface="+mn-cs"/>
                        </a:rPr>
                        <a:t>EXAMPLE</a:t>
                      </a:r>
                      <a:r>
                        <a:rPr lang="en-GB" sz="850" kern="1200" dirty="0">
                          <a:solidFill>
                            <a:schemeClr val="tx1"/>
                          </a:solidFill>
                          <a:latin typeface="+mj-lt"/>
                          <a:ea typeface="+mn-ea"/>
                          <a:cs typeface="+mn-cs"/>
                        </a:rPr>
                        <a:t>:</a:t>
                      </a:r>
                      <a:r>
                        <a:rPr lang="en-GB" sz="850" kern="1200" baseline="0" dirty="0">
                          <a:solidFill>
                            <a:schemeClr val="tx1"/>
                          </a:solidFill>
                          <a:latin typeface="+mj-lt"/>
                          <a:ea typeface="+mn-ea"/>
                          <a:cs typeface="+mn-cs"/>
                        </a:rPr>
                        <a:t> </a:t>
                      </a:r>
                      <a:r>
                        <a:rPr lang="en-GB" sz="850" kern="1200" dirty="0">
                          <a:solidFill>
                            <a:schemeClr val="tx1"/>
                          </a:solidFill>
                          <a:latin typeface="+mj-lt"/>
                          <a:ea typeface="+mn-ea"/>
                          <a:cs typeface="+mn-cs"/>
                        </a:rPr>
                        <a:t>In 2015 Bristol became the 1</a:t>
                      </a:r>
                      <a:r>
                        <a:rPr lang="en-GB" sz="850" kern="1200" baseline="30000" dirty="0">
                          <a:solidFill>
                            <a:schemeClr val="tx1"/>
                          </a:solidFill>
                          <a:latin typeface="+mj-lt"/>
                          <a:ea typeface="+mn-ea"/>
                          <a:cs typeface="+mn-cs"/>
                        </a:rPr>
                        <a:t>st</a:t>
                      </a:r>
                      <a:r>
                        <a:rPr lang="en-GB" sz="850" kern="1200" dirty="0">
                          <a:solidFill>
                            <a:schemeClr val="tx1"/>
                          </a:solidFill>
                          <a:latin typeface="+mj-lt"/>
                          <a:ea typeface="+mn-ea"/>
                          <a:cs typeface="+mn-cs"/>
                        </a:rPr>
                        <a:t> UK city to be awarded the status of: </a:t>
                      </a:r>
                      <a:r>
                        <a:rPr lang="en-GB" sz="850" b="1" kern="1200" dirty="0">
                          <a:solidFill>
                            <a:schemeClr val="tx1"/>
                          </a:solidFill>
                          <a:latin typeface="+mj-lt"/>
                          <a:ea typeface="+mn-ea"/>
                          <a:cs typeface="+mn-cs"/>
                        </a:rPr>
                        <a:t>European Green Capital</a:t>
                      </a:r>
                      <a:r>
                        <a:rPr lang="en-GB" sz="850" b="0" kern="1200" baseline="0" dirty="0">
                          <a:solidFill>
                            <a:schemeClr val="tx1"/>
                          </a:solidFill>
                          <a:latin typeface="+mj-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50" b="0" kern="1200" baseline="0" dirty="0">
                          <a:solidFill>
                            <a:schemeClr val="tx1"/>
                          </a:solidFill>
                          <a:latin typeface="+mj-lt"/>
                          <a:ea typeface="+mn-ea"/>
                          <a:cs typeface="+mn-cs"/>
                        </a:rPr>
                        <a:t>Their current goals and achievements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kern="1200" baseline="0" dirty="0">
                          <a:solidFill>
                            <a:schemeClr val="tx1"/>
                          </a:solidFill>
                          <a:latin typeface="+mj-lt"/>
                          <a:ea typeface="+mn-ea"/>
                          <a:cs typeface="+mn-cs"/>
                        </a:rPr>
                        <a:t>To </a:t>
                      </a:r>
                      <a:r>
                        <a:rPr lang="en-GB" sz="850" b="1" i="1" kern="1200" dirty="0">
                          <a:solidFill>
                            <a:schemeClr val="tx1"/>
                          </a:solidFill>
                          <a:latin typeface="+mj-lt"/>
                          <a:ea typeface="+mn-ea"/>
                          <a:cs typeface="+mn-cs"/>
                        </a:rPr>
                        <a:t>reduce energy use by 30% </a:t>
                      </a:r>
                      <a:r>
                        <a:rPr lang="en-GB" sz="850" i="1" kern="1200" dirty="0">
                          <a:solidFill>
                            <a:schemeClr val="tx1"/>
                          </a:solidFill>
                          <a:latin typeface="+mj-lt"/>
                          <a:ea typeface="+mn-ea"/>
                          <a:cs typeface="+mn-cs"/>
                        </a:rPr>
                        <a:t>and </a:t>
                      </a:r>
                      <a:r>
                        <a:rPr lang="en-GB" sz="850" b="1" i="1" kern="1200" dirty="0">
                          <a:solidFill>
                            <a:schemeClr val="tx1"/>
                          </a:solidFill>
                          <a:latin typeface="+mj-lt"/>
                          <a:ea typeface="+mn-ea"/>
                          <a:cs typeface="+mn-cs"/>
                        </a:rPr>
                        <a:t>CO</a:t>
                      </a:r>
                      <a:r>
                        <a:rPr lang="en-GB" sz="850" b="1" i="1" kern="1200" baseline="-25000" dirty="0">
                          <a:solidFill>
                            <a:schemeClr val="tx1"/>
                          </a:solidFill>
                          <a:latin typeface="+mj-lt"/>
                          <a:ea typeface="+mn-ea"/>
                          <a:cs typeface="+mn-cs"/>
                        </a:rPr>
                        <a:t>2</a:t>
                      </a:r>
                      <a:r>
                        <a:rPr lang="en-GB" sz="850" b="1" i="1" kern="1200" dirty="0">
                          <a:solidFill>
                            <a:schemeClr val="tx1"/>
                          </a:solidFill>
                          <a:latin typeface="+mj-lt"/>
                          <a:ea typeface="+mn-ea"/>
                          <a:cs typeface="+mn-cs"/>
                        </a:rPr>
                        <a:t> emissions by 40% </a:t>
                      </a:r>
                      <a:r>
                        <a:rPr lang="en-GB" sz="850" i="1" kern="1200" dirty="0">
                          <a:solidFill>
                            <a:schemeClr val="tx1"/>
                          </a:solidFill>
                          <a:latin typeface="+mj-lt"/>
                          <a:ea typeface="+mn-ea"/>
                          <a:cs typeface="+mn-cs"/>
                        </a:rPr>
                        <a:t>by 2020;</a:t>
                      </a:r>
                      <a:r>
                        <a:rPr lang="en-GB" sz="850" i="1" kern="1200" baseline="0" dirty="0">
                          <a:solidFill>
                            <a:schemeClr val="tx1"/>
                          </a:solidFill>
                          <a:latin typeface="+mj-lt"/>
                          <a:ea typeface="+mn-ea"/>
                          <a:cs typeface="+mn-cs"/>
                        </a:rPr>
                        <a:t> </a:t>
                      </a:r>
                      <a:r>
                        <a:rPr lang="en-GB" sz="850" i="1" kern="1200" dirty="0">
                          <a:solidFill>
                            <a:schemeClr val="tx1"/>
                          </a:solidFill>
                          <a:latin typeface="+mj-lt"/>
                          <a:ea typeface="+mn-ea"/>
                          <a:cs typeface="+mn-cs"/>
                        </a:rPr>
                        <a:t>In 2015 </a:t>
                      </a:r>
                      <a:r>
                        <a:rPr lang="en-GB" sz="850" b="1" i="1" kern="1200" dirty="0">
                          <a:solidFill>
                            <a:schemeClr val="tx1"/>
                          </a:solidFill>
                          <a:latin typeface="+mj-lt"/>
                          <a:ea typeface="+mn-ea"/>
                          <a:cs typeface="+mn-cs"/>
                        </a:rPr>
                        <a:t>100 electric car</a:t>
                      </a:r>
                      <a:r>
                        <a:rPr lang="en-GB" sz="850" i="1" kern="1200" dirty="0">
                          <a:solidFill>
                            <a:schemeClr val="tx1"/>
                          </a:solidFill>
                          <a:latin typeface="+mj-lt"/>
                          <a:ea typeface="+mn-ea"/>
                          <a:cs typeface="+mn-cs"/>
                        </a:rPr>
                        <a:t> charging points were installed.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i="1" kern="1200" dirty="0">
                          <a:solidFill>
                            <a:schemeClr val="tx1"/>
                          </a:solidFill>
                          <a:latin typeface="+mj-lt"/>
                          <a:ea typeface="+mn-ea"/>
                          <a:cs typeface="+mn-cs"/>
                        </a:rPr>
                        <a:t>Increase the use of </a:t>
                      </a:r>
                      <a:r>
                        <a:rPr lang="en-GB" sz="850" b="1" i="1" kern="1200" dirty="0">
                          <a:solidFill>
                            <a:schemeClr val="tx1"/>
                          </a:solidFill>
                          <a:latin typeface="+mj-lt"/>
                          <a:ea typeface="+mn-ea"/>
                          <a:cs typeface="+mn-cs"/>
                        </a:rPr>
                        <a:t>brownfield sites </a:t>
                      </a:r>
                      <a:r>
                        <a:rPr lang="en-GB" sz="850" i="1" kern="1200" dirty="0">
                          <a:solidFill>
                            <a:schemeClr val="tx1"/>
                          </a:solidFill>
                          <a:latin typeface="+mj-lt"/>
                          <a:ea typeface="+mn-ea"/>
                          <a:cs typeface="+mn-cs"/>
                        </a:rPr>
                        <a:t>for businesses and housing.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i="1" kern="1200" dirty="0">
                          <a:solidFill>
                            <a:schemeClr val="tx1"/>
                          </a:solidFill>
                          <a:latin typeface="+mj-lt"/>
                          <a:ea typeface="+mn-ea"/>
                          <a:cs typeface="+mn-cs"/>
                        </a:rPr>
                        <a:t>In 2015 every primary pupil in Bristol </a:t>
                      </a:r>
                      <a:r>
                        <a:rPr lang="en-GB" sz="850" b="1" i="1" kern="1200" dirty="0">
                          <a:solidFill>
                            <a:schemeClr val="tx1"/>
                          </a:solidFill>
                          <a:latin typeface="+mj-lt"/>
                          <a:ea typeface="+mn-ea"/>
                          <a:cs typeface="+mn-cs"/>
                        </a:rPr>
                        <a:t>planted a tree</a:t>
                      </a:r>
                      <a:r>
                        <a:rPr lang="en-GB" sz="850" i="1" kern="1200" dirty="0">
                          <a:solidFill>
                            <a:schemeClr val="tx1"/>
                          </a:solidFill>
                          <a:latin typeface="+mj-lt"/>
                          <a:ea typeface="+mn-ea"/>
                          <a:cs typeface="+mn-cs"/>
                        </a:rPr>
                        <a:t> to increase Bristol’s green coverage.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i="1" kern="1200" dirty="0">
                          <a:solidFill>
                            <a:schemeClr val="tx1"/>
                          </a:solidFill>
                          <a:latin typeface="+mj-lt"/>
                          <a:ea typeface="+mn-ea"/>
                          <a:cs typeface="+mn-cs"/>
                        </a:rPr>
                        <a:t>Increase the use of </a:t>
                      </a:r>
                      <a:r>
                        <a:rPr lang="en-GB" sz="850" b="1" i="1" kern="1200" dirty="0">
                          <a:solidFill>
                            <a:schemeClr val="tx1"/>
                          </a:solidFill>
                          <a:latin typeface="+mj-lt"/>
                          <a:ea typeface="+mn-ea"/>
                          <a:cs typeface="+mn-cs"/>
                        </a:rPr>
                        <a:t>renewable energies</a:t>
                      </a:r>
                      <a:r>
                        <a:rPr lang="en-GB" sz="850" i="1" kern="1200" dirty="0">
                          <a:solidFill>
                            <a:schemeClr val="tx1"/>
                          </a:solidFill>
                          <a:latin typeface="+mj-lt"/>
                          <a:ea typeface="+mn-ea"/>
                          <a:cs typeface="+mn-cs"/>
                        </a:rPr>
                        <a:t> from 2%.</a:t>
                      </a:r>
                      <a:r>
                        <a:rPr lang="en-GB" sz="850" kern="1200" baseline="0" dirty="0">
                          <a:solidFill>
                            <a:schemeClr val="tx1"/>
                          </a:solidFill>
                          <a:latin typeface="+mj-lt"/>
                          <a:ea typeface="+mn-ea"/>
                          <a:cs typeface="+mn-cs"/>
                        </a:rPr>
                        <a:t> </a:t>
                      </a:r>
                      <a:endParaRPr lang="en-GB" sz="850" i="1" kern="1200" dirty="0">
                        <a:solidFill>
                          <a:schemeClr val="tx1"/>
                        </a:solidFill>
                        <a:latin typeface="+mj-lt"/>
                        <a:ea typeface="+mn-ea"/>
                        <a:cs typeface="+mn-cs"/>
                      </a:endParaRPr>
                    </a:p>
                  </a:txBody>
                  <a:tcPr anchor="ctr">
                    <a:noFill/>
                  </a:tcPr>
                </a:tc>
                <a:extLst>
                  <a:ext uri="{0D108BD9-81ED-4DB2-BD59-A6C34878D82A}">
                    <a16:rowId xmlns:a16="http://schemas.microsoft.com/office/drawing/2014/main" val="10000"/>
                  </a:ext>
                </a:extLst>
              </a:tr>
            </a:tbl>
          </a:graphicData>
        </a:graphic>
      </p:graphicFrame>
      <p:graphicFrame>
        <p:nvGraphicFramePr>
          <p:cNvPr id="16" name="Table 15"/>
          <p:cNvGraphicFramePr>
            <a:graphicFrameLocks noGrp="1"/>
          </p:cNvGraphicFramePr>
          <p:nvPr/>
        </p:nvGraphicFramePr>
        <p:xfrm>
          <a:off x="0" y="320040"/>
          <a:ext cx="2380887" cy="6537962"/>
        </p:xfrm>
        <a:graphic>
          <a:graphicData uri="http://schemas.openxmlformats.org/drawingml/2006/table">
            <a:tbl>
              <a:tblPr firstRow="1" bandRow="1">
                <a:tableStyleId>{5940675A-B579-460E-94D1-54222C63F5DA}</a:tableStyleId>
              </a:tblPr>
              <a:tblGrid>
                <a:gridCol w="973015">
                  <a:extLst>
                    <a:ext uri="{9D8B030D-6E8A-4147-A177-3AD203B41FA5}">
                      <a16:colId xmlns:a16="http://schemas.microsoft.com/office/drawing/2014/main" val="20000"/>
                    </a:ext>
                  </a:extLst>
                </a:gridCol>
                <a:gridCol w="1407872">
                  <a:extLst>
                    <a:ext uri="{9D8B030D-6E8A-4147-A177-3AD203B41FA5}">
                      <a16:colId xmlns:a16="http://schemas.microsoft.com/office/drawing/2014/main" val="20001"/>
                    </a:ext>
                  </a:extLst>
                </a:gridCol>
              </a:tblGrid>
              <a:tr h="350966">
                <a:tc>
                  <a:txBody>
                    <a:bodyPr/>
                    <a:lstStyle/>
                    <a:p>
                      <a:r>
                        <a:rPr lang="en-US" sz="850" b="1" dirty="0">
                          <a:solidFill>
                            <a:schemeClr val="tx1"/>
                          </a:solidFill>
                          <a:latin typeface="+mj-lt"/>
                        </a:rPr>
                        <a:t>Populatio</a:t>
                      </a:r>
                      <a:r>
                        <a:rPr lang="en-US" sz="850" b="1" baseline="0" dirty="0">
                          <a:solidFill>
                            <a:schemeClr val="tx1"/>
                          </a:solidFill>
                          <a:latin typeface="+mj-lt"/>
                        </a:rPr>
                        <a:t>n Distribution</a:t>
                      </a:r>
                      <a:endParaRPr lang="en-US" sz="850" b="1" dirty="0">
                        <a:solidFill>
                          <a:schemeClr val="tx1"/>
                        </a:solidFill>
                        <a:latin typeface="+mj-lt"/>
                      </a:endParaRPr>
                    </a:p>
                  </a:txBody>
                  <a:tcPr>
                    <a:noFill/>
                  </a:tcPr>
                </a:tc>
                <a:tc>
                  <a:txBody>
                    <a:bodyPr/>
                    <a:lstStyle/>
                    <a:p>
                      <a:r>
                        <a:rPr lang="en-US" sz="850" i="0" dirty="0">
                          <a:solidFill>
                            <a:schemeClr val="tx1"/>
                          </a:solidFill>
                          <a:latin typeface="+mj-lt"/>
                        </a:rPr>
                        <a:t>The</a:t>
                      </a:r>
                      <a:r>
                        <a:rPr lang="en-US" sz="850" i="0" baseline="0" dirty="0">
                          <a:solidFill>
                            <a:schemeClr val="tx1"/>
                          </a:solidFill>
                          <a:latin typeface="+mj-lt"/>
                        </a:rPr>
                        <a:t> way something is spread out over an area.</a:t>
                      </a:r>
                      <a:endParaRPr lang="en-US" sz="850" i="0" dirty="0">
                        <a:solidFill>
                          <a:schemeClr val="tx1"/>
                        </a:solidFill>
                        <a:latin typeface="+mj-lt"/>
                      </a:endParaRPr>
                    </a:p>
                  </a:txBody>
                  <a:tcPr>
                    <a:noFill/>
                  </a:tcPr>
                </a:tc>
                <a:extLst>
                  <a:ext uri="{0D108BD9-81ED-4DB2-BD59-A6C34878D82A}">
                    <a16:rowId xmlns:a16="http://schemas.microsoft.com/office/drawing/2014/main" val="10000"/>
                  </a:ext>
                </a:extLst>
              </a:tr>
              <a:tr h="350966">
                <a:tc>
                  <a:txBody>
                    <a:bodyPr/>
                    <a:lstStyle/>
                    <a:p>
                      <a:r>
                        <a:rPr lang="en-US" sz="850" b="1" dirty="0" err="1">
                          <a:solidFill>
                            <a:schemeClr val="tx1"/>
                          </a:solidFill>
                          <a:latin typeface="+mj-lt"/>
                        </a:rPr>
                        <a:t>Industrial</a:t>
                      </a:r>
                      <a:r>
                        <a:rPr lang="en-US" sz="850" b="1" baseline="0" dirty="0" err="1">
                          <a:solidFill>
                            <a:schemeClr val="tx1"/>
                          </a:solidFill>
                          <a:latin typeface="+mj-lt"/>
                        </a:rPr>
                        <a:t>isation</a:t>
                      </a:r>
                      <a:endParaRPr lang="en-US" sz="850" b="1" dirty="0">
                        <a:solidFill>
                          <a:schemeClr val="tx1"/>
                        </a:solidFill>
                        <a:latin typeface="+mj-lt"/>
                      </a:endParaRPr>
                    </a:p>
                  </a:txBody>
                  <a:tcPr>
                    <a:noFill/>
                  </a:tcPr>
                </a:tc>
                <a:tc>
                  <a:txBody>
                    <a:bodyPr/>
                    <a:lstStyle/>
                    <a:p>
                      <a:r>
                        <a:rPr lang="en-US" sz="850" i="0" dirty="0">
                          <a:solidFill>
                            <a:schemeClr val="tx1"/>
                          </a:solidFill>
                          <a:latin typeface="+mj-lt"/>
                        </a:rPr>
                        <a:t>Growth</a:t>
                      </a:r>
                      <a:r>
                        <a:rPr lang="en-US" sz="850" i="0" baseline="0" dirty="0">
                          <a:solidFill>
                            <a:schemeClr val="tx1"/>
                          </a:solidFill>
                          <a:latin typeface="+mj-lt"/>
                        </a:rPr>
                        <a:t> of secondary manufacturing</a:t>
                      </a:r>
                      <a:endParaRPr lang="en-US" sz="850" i="0" dirty="0">
                        <a:solidFill>
                          <a:schemeClr val="tx1"/>
                        </a:solidFill>
                        <a:latin typeface="+mj-lt"/>
                      </a:endParaRPr>
                    </a:p>
                  </a:txBody>
                  <a:tcPr>
                    <a:noFill/>
                  </a:tcPr>
                </a:tc>
                <a:extLst>
                  <a:ext uri="{0D108BD9-81ED-4DB2-BD59-A6C34878D82A}">
                    <a16:rowId xmlns:a16="http://schemas.microsoft.com/office/drawing/2014/main" val="1030399071"/>
                  </a:ext>
                </a:extLst>
              </a:tr>
              <a:tr h="350966">
                <a:tc>
                  <a:txBody>
                    <a:bodyPr/>
                    <a:lstStyle/>
                    <a:p>
                      <a:r>
                        <a:rPr lang="en-US" sz="850" b="1" dirty="0">
                          <a:solidFill>
                            <a:schemeClr val="tx1"/>
                          </a:solidFill>
                          <a:latin typeface="+mj-lt"/>
                        </a:rPr>
                        <a:t>De-</a:t>
                      </a:r>
                      <a:r>
                        <a:rPr lang="en-US" sz="850" b="1" dirty="0" err="1">
                          <a:solidFill>
                            <a:schemeClr val="tx1"/>
                          </a:solidFill>
                          <a:latin typeface="+mj-lt"/>
                        </a:rPr>
                        <a:t>industrialisation</a:t>
                      </a:r>
                      <a:endParaRPr lang="en-US" sz="850" b="1" baseline="0" dirty="0">
                        <a:solidFill>
                          <a:schemeClr val="tx1"/>
                        </a:solidFill>
                        <a:latin typeface="+mj-lt"/>
                      </a:endParaRPr>
                    </a:p>
                  </a:txBody>
                  <a:tcPr>
                    <a:noFill/>
                  </a:tcPr>
                </a:tc>
                <a:tc>
                  <a:txBody>
                    <a:bodyPr/>
                    <a:lstStyle/>
                    <a:p>
                      <a:r>
                        <a:rPr lang="en-US" sz="850" i="0" dirty="0">
                          <a:solidFill>
                            <a:schemeClr val="tx1"/>
                          </a:solidFill>
                          <a:latin typeface="+mj-lt"/>
                        </a:rPr>
                        <a:t>Decline of secondary manufacturing</a:t>
                      </a:r>
                    </a:p>
                  </a:txBody>
                  <a:tcPr>
                    <a:noFill/>
                  </a:tcPr>
                </a:tc>
                <a:extLst>
                  <a:ext uri="{0D108BD9-81ED-4DB2-BD59-A6C34878D82A}">
                    <a16:rowId xmlns:a16="http://schemas.microsoft.com/office/drawing/2014/main" val="3912037177"/>
                  </a:ext>
                </a:extLst>
              </a:tr>
              <a:tr h="350966">
                <a:tc>
                  <a:txBody>
                    <a:bodyPr/>
                    <a:lstStyle/>
                    <a:p>
                      <a:r>
                        <a:rPr lang="en-US" sz="850" b="1" baseline="0" dirty="0">
                          <a:solidFill>
                            <a:schemeClr val="tx1"/>
                          </a:solidFill>
                          <a:latin typeface="+mj-lt"/>
                        </a:rPr>
                        <a:t>Post industrial economy</a:t>
                      </a:r>
                    </a:p>
                  </a:txBody>
                  <a:tcPr>
                    <a:noFill/>
                  </a:tcPr>
                </a:tc>
                <a:tc>
                  <a:txBody>
                    <a:bodyPr/>
                    <a:lstStyle/>
                    <a:p>
                      <a:r>
                        <a:rPr lang="en-US" sz="850" i="0" dirty="0">
                          <a:solidFill>
                            <a:schemeClr val="tx1"/>
                          </a:solidFill>
                          <a:latin typeface="+mj-lt"/>
                        </a:rPr>
                        <a:t>Economy</a:t>
                      </a:r>
                      <a:r>
                        <a:rPr lang="en-US" sz="850" i="0" baseline="0" dirty="0">
                          <a:solidFill>
                            <a:schemeClr val="tx1"/>
                          </a:solidFill>
                          <a:latin typeface="+mj-lt"/>
                        </a:rPr>
                        <a:t> is mainly tertiary and quaternary industries</a:t>
                      </a:r>
                      <a:endParaRPr lang="en-US" sz="850" i="0" dirty="0">
                        <a:solidFill>
                          <a:schemeClr val="tx1"/>
                        </a:solidFill>
                        <a:latin typeface="+mj-lt"/>
                      </a:endParaRPr>
                    </a:p>
                  </a:txBody>
                  <a:tcPr>
                    <a:noFill/>
                  </a:tcPr>
                </a:tc>
                <a:extLst>
                  <a:ext uri="{0D108BD9-81ED-4DB2-BD59-A6C34878D82A}">
                    <a16:rowId xmlns:a16="http://schemas.microsoft.com/office/drawing/2014/main" val="851983188"/>
                  </a:ext>
                </a:extLst>
              </a:tr>
              <a:tr h="350966">
                <a:tc>
                  <a:txBody>
                    <a:bodyPr/>
                    <a:lstStyle/>
                    <a:p>
                      <a:r>
                        <a:rPr lang="en-US" sz="850" b="1" baseline="0" dirty="0">
                          <a:solidFill>
                            <a:schemeClr val="tx1"/>
                          </a:solidFill>
                          <a:latin typeface="+mj-lt"/>
                        </a:rPr>
                        <a:t>Brownfield site</a:t>
                      </a:r>
                    </a:p>
                  </a:txBody>
                  <a:tcPr>
                    <a:noFill/>
                  </a:tcPr>
                </a:tc>
                <a:tc>
                  <a:txBody>
                    <a:bodyPr/>
                    <a:lstStyle/>
                    <a:p>
                      <a:r>
                        <a:rPr lang="en-US" sz="850" i="0" dirty="0">
                          <a:solidFill>
                            <a:schemeClr val="tx1"/>
                          </a:solidFill>
                          <a:latin typeface="+mj-lt"/>
                        </a:rPr>
                        <a:t>Land that has previously been built on</a:t>
                      </a:r>
                    </a:p>
                  </a:txBody>
                  <a:tcPr>
                    <a:noFill/>
                  </a:tcPr>
                </a:tc>
                <a:extLst>
                  <a:ext uri="{0D108BD9-81ED-4DB2-BD59-A6C34878D82A}">
                    <a16:rowId xmlns:a16="http://schemas.microsoft.com/office/drawing/2014/main" val="2002889029"/>
                  </a:ext>
                </a:extLst>
              </a:tr>
              <a:tr h="350966">
                <a:tc>
                  <a:txBody>
                    <a:bodyPr/>
                    <a:lstStyle/>
                    <a:p>
                      <a:r>
                        <a:rPr lang="en-US" sz="850" b="1" baseline="0" dirty="0">
                          <a:solidFill>
                            <a:schemeClr val="tx1"/>
                          </a:solidFill>
                          <a:latin typeface="+mj-lt"/>
                        </a:rPr>
                        <a:t>Greenfield site</a:t>
                      </a:r>
                    </a:p>
                  </a:txBody>
                  <a:tcPr>
                    <a:noFill/>
                  </a:tcPr>
                </a:tc>
                <a:tc>
                  <a:txBody>
                    <a:bodyPr/>
                    <a:lstStyle/>
                    <a:p>
                      <a:r>
                        <a:rPr lang="en-US" sz="850" i="0" dirty="0">
                          <a:solidFill>
                            <a:schemeClr val="tx1"/>
                          </a:solidFill>
                          <a:latin typeface="+mj-lt"/>
                        </a:rPr>
                        <a:t>Land that</a:t>
                      </a:r>
                      <a:r>
                        <a:rPr lang="en-US" sz="850" i="0" baseline="0" dirty="0">
                          <a:solidFill>
                            <a:schemeClr val="tx1"/>
                          </a:solidFill>
                          <a:latin typeface="+mj-lt"/>
                        </a:rPr>
                        <a:t> has never previously been built on</a:t>
                      </a:r>
                      <a:endParaRPr lang="en-US" sz="850" i="0" dirty="0">
                        <a:solidFill>
                          <a:schemeClr val="tx1"/>
                        </a:solidFill>
                        <a:latin typeface="+mj-lt"/>
                      </a:endParaRPr>
                    </a:p>
                  </a:txBody>
                  <a:tcPr>
                    <a:noFill/>
                  </a:tcPr>
                </a:tc>
                <a:extLst>
                  <a:ext uri="{0D108BD9-81ED-4DB2-BD59-A6C34878D82A}">
                    <a16:rowId xmlns:a16="http://schemas.microsoft.com/office/drawing/2014/main" val="257360129"/>
                  </a:ext>
                </a:extLst>
              </a:tr>
              <a:tr h="350966">
                <a:tc>
                  <a:txBody>
                    <a:bodyPr/>
                    <a:lstStyle/>
                    <a:p>
                      <a:r>
                        <a:rPr lang="en-US" sz="850" b="1" baseline="0" dirty="0">
                          <a:solidFill>
                            <a:schemeClr val="tx1"/>
                          </a:solidFill>
                          <a:latin typeface="+mj-lt"/>
                        </a:rPr>
                        <a:t>International Migration</a:t>
                      </a:r>
                    </a:p>
                  </a:txBody>
                  <a:tcPr>
                    <a:noFill/>
                  </a:tcPr>
                </a:tc>
                <a:tc>
                  <a:txBody>
                    <a:bodyPr/>
                    <a:lstStyle/>
                    <a:p>
                      <a:r>
                        <a:rPr lang="en-US" sz="850" i="0" dirty="0">
                          <a:solidFill>
                            <a:schemeClr val="tx1"/>
                          </a:solidFill>
                          <a:latin typeface="+mj-lt"/>
                        </a:rPr>
                        <a:t>The movement</a:t>
                      </a:r>
                      <a:r>
                        <a:rPr lang="en-US" sz="850" i="0" baseline="0" dirty="0">
                          <a:solidFill>
                            <a:schemeClr val="tx1"/>
                          </a:solidFill>
                          <a:latin typeface="+mj-lt"/>
                        </a:rPr>
                        <a:t> of people across countries.</a:t>
                      </a:r>
                      <a:endParaRPr lang="en-US" sz="850" i="0" dirty="0">
                        <a:solidFill>
                          <a:schemeClr val="tx1"/>
                        </a:solidFill>
                        <a:latin typeface="+mj-lt"/>
                      </a:endParaRPr>
                    </a:p>
                  </a:txBody>
                  <a:tcPr>
                    <a:noFill/>
                  </a:tcPr>
                </a:tc>
                <a:extLst>
                  <a:ext uri="{0D108BD9-81ED-4DB2-BD59-A6C34878D82A}">
                    <a16:rowId xmlns:a16="http://schemas.microsoft.com/office/drawing/2014/main" val="1939361480"/>
                  </a:ext>
                </a:extLst>
              </a:tr>
              <a:tr h="480672">
                <a:tc>
                  <a:txBody>
                    <a:bodyPr/>
                    <a:lstStyle/>
                    <a:p>
                      <a:r>
                        <a:rPr lang="en-US" sz="850" b="1" baseline="0" dirty="0">
                          <a:solidFill>
                            <a:schemeClr val="tx1"/>
                          </a:solidFill>
                          <a:latin typeface="+mj-lt"/>
                        </a:rPr>
                        <a:t>Urban Growth</a:t>
                      </a:r>
                    </a:p>
                  </a:txBody>
                  <a:tcPr>
                    <a:noFill/>
                  </a:tcPr>
                </a:tc>
                <a:tc>
                  <a:txBody>
                    <a:bodyPr/>
                    <a:lstStyle/>
                    <a:p>
                      <a:r>
                        <a:rPr lang="en-US" sz="850" i="0" dirty="0">
                          <a:solidFill>
                            <a:schemeClr val="tx1"/>
                          </a:solidFill>
                          <a:latin typeface="+mj-lt"/>
                        </a:rPr>
                        <a:t>The increase in the proportion of people living in urban areas.</a:t>
                      </a:r>
                    </a:p>
                  </a:txBody>
                  <a:tcPr>
                    <a:noFill/>
                  </a:tcPr>
                </a:tc>
                <a:extLst>
                  <a:ext uri="{0D108BD9-81ED-4DB2-BD59-A6C34878D82A}">
                    <a16:rowId xmlns:a16="http://schemas.microsoft.com/office/drawing/2014/main" val="2847527161"/>
                  </a:ext>
                </a:extLst>
              </a:tr>
              <a:tr h="480672">
                <a:tc>
                  <a:txBody>
                    <a:bodyPr/>
                    <a:lstStyle/>
                    <a:p>
                      <a:r>
                        <a:rPr lang="en-US" sz="850" b="1" baseline="0" dirty="0">
                          <a:solidFill>
                            <a:schemeClr val="tx1"/>
                          </a:solidFill>
                          <a:latin typeface="+mj-lt"/>
                        </a:rPr>
                        <a:t>Urban Sprawl</a:t>
                      </a:r>
                    </a:p>
                  </a:txBody>
                  <a:tcPr>
                    <a:noFill/>
                  </a:tcPr>
                </a:tc>
                <a:tc>
                  <a:txBody>
                    <a:bodyPr/>
                    <a:lstStyle/>
                    <a:p>
                      <a:r>
                        <a:rPr lang="en-US" sz="850" i="0" dirty="0">
                          <a:solidFill>
                            <a:schemeClr val="tx1"/>
                          </a:solidFill>
                          <a:latin typeface="+mj-lt"/>
                        </a:rPr>
                        <a:t>Unplanned growth of urban areas into</a:t>
                      </a:r>
                      <a:r>
                        <a:rPr lang="en-US" sz="850" i="0" baseline="0" dirty="0">
                          <a:solidFill>
                            <a:schemeClr val="tx1"/>
                          </a:solidFill>
                          <a:latin typeface="+mj-lt"/>
                        </a:rPr>
                        <a:t> the surrounding rural area</a:t>
                      </a:r>
                      <a:endParaRPr lang="en-US" sz="850" i="0" dirty="0">
                        <a:solidFill>
                          <a:schemeClr val="tx1"/>
                        </a:solidFill>
                        <a:latin typeface="+mj-lt"/>
                      </a:endParaRPr>
                    </a:p>
                  </a:txBody>
                  <a:tcPr>
                    <a:noFill/>
                  </a:tcPr>
                </a:tc>
                <a:extLst>
                  <a:ext uri="{0D108BD9-81ED-4DB2-BD59-A6C34878D82A}">
                    <a16:rowId xmlns:a16="http://schemas.microsoft.com/office/drawing/2014/main" val="2903911826"/>
                  </a:ext>
                </a:extLst>
              </a:tr>
              <a:tr h="350966">
                <a:tc>
                  <a:txBody>
                    <a:bodyPr/>
                    <a:lstStyle/>
                    <a:p>
                      <a:r>
                        <a:rPr lang="en-US" sz="850" b="1" baseline="0" dirty="0">
                          <a:solidFill>
                            <a:schemeClr val="tx1"/>
                          </a:solidFill>
                          <a:latin typeface="+mj-lt"/>
                        </a:rPr>
                        <a:t>Urban Greening</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50" i="0" dirty="0">
                          <a:solidFill>
                            <a:schemeClr val="tx1"/>
                          </a:solidFill>
                          <a:latin typeface="+mj-lt"/>
                        </a:rPr>
                        <a:t>Increasing the amount of green space in a city.</a:t>
                      </a:r>
                    </a:p>
                  </a:txBody>
                  <a:tcPr>
                    <a:noFill/>
                  </a:tcPr>
                </a:tc>
                <a:extLst>
                  <a:ext uri="{0D108BD9-81ED-4DB2-BD59-A6C34878D82A}">
                    <a16:rowId xmlns:a16="http://schemas.microsoft.com/office/drawing/2014/main" val="3764359851"/>
                  </a:ext>
                </a:extLst>
              </a:tr>
              <a:tr h="350966">
                <a:tc>
                  <a:txBody>
                    <a:bodyPr/>
                    <a:lstStyle/>
                    <a:p>
                      <a:r>
                        <a:rPr lang="en-US" sz="850" b="1" baseline="0" dirty="0">
                          <a:solidFill>
                            <a:schemeClr val="tx1"/>
                          </a:solidFill>
                          <a:latin typeface="+mj-lt"/>
                        </a:rPr>
                        <a:t>Social Inequalities </a:t>
                      </a:r>
                    </a:p>
                  </a:txBody>
                  <a:tcPr>
                    <a:noFill/>
                  </a:tcPr>
                </a:tc>
                <a:tc>
                  <a:txBody>
                    <a:bodyPr/>
                    <a:lstStyle/>
                    <a:p>
                      <a:r>
                        <a:rPr lang="en-US" sz="850" i="0" dirty="0">
                          <a:solidFill>
                            <a:schemeClr val="tx1"/>
                          </a:solidFill>
                          <a:latin typeface="+mj-lt"/>
                        </a:rPr>
                        <a:t>Some areas have more opportunities than</a:t>
                      </a:r>
                      <a:r>
                        <a:rPr lang="en-US" sz="850" i="0" baseline="0" dirty="0">
                          <a:solidFill>
                            <a:schemeClr val="tx1"/>
                          </a:solidFill>
                          <a:latin typeface="+mj-lt"/>
                        </a:rPr>
                        <a:t> others</a:t>
                      </a:r>
                      <a:r>
                        <a:rPr lang="en-US" sz="850" i="0" dirty="0">
                          <a:solidFill>
                            <a:schemeClr val="tx1"/>
                          </a:solidFill>
                          <a:latin typeface="+mj-lt"/>
                        </a:rPr>
                        <a:t>.</a:t>
                      </a:r>
                    </a:p>
                  </a:txBody>
                  <a:tcPr>
                    <a:noFill/>
                  </a:tcPr>
                </a:tc>
                <a:extLst>
                  <a:ext uri="{0D108BD9-81ED-4DB2-BD59-A6C34878D82A}">
                    <a16:rowId xmlns:a16="http://schemas.microsoft.com/office/drawing/2014/main" val="2904376848"/>
                  </a:ext>
                </a:extLst>
              </a:tr>
              <a:tr h="480672">
                <a:tc>
                  <a:txBody>
                    <a:bodyPr/>
                    <a:lstStyle/>
                    <a:p>
                      <a:r>
                        <a:rPr lang="en-US" sz="850" b="1" baseline="0" dirty="0">
                          <a:solidFill>
                            <a:schemeClr val="tx1"/>
                          </a:solidFill>
                          <a:latin typeface="+mj-lt"/>
                        </a:rPr>
                        <a:t>Rural-urban Fringe</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50" i="0" dirty="0">
                          <a:solidFill>
                            <a:schemeClr val="tx1"/>
                          </a:solidFill>
                          <a:latin typeface="+mj-lt"/>
                        </a:rPr>
                        <a:t>The area on the edge of a city,</a:t>
                      </a:r>
                      <a:r>
                        <a:rPr lang="en-US" sz="850" i="0" baseline="0" dirty="0">
                          <a:solidFill>
                            <a:schemeClr val="tx1"/>
                          </a:solidFill>
                          <a:latin typeface="+mj-lt"/>
                        </a:rPr>
                        <a:t> where it meets the countryside.</a:t>
                      </a:r>
                      <a:endParaRPr lang="en-US" sz="850" i="0" dirty="0">
                        <a:solidFill>
                          <a:schemeClr val="tx1"/>
                        </a:solidFill>
                        <a:latin typeface="+mj-lt"/>
                      </a:endParaRPr>
                    </a:p>
                  </a:txBody>
                  <a:tcPr>
                    <a:noFill/>
                  </a:tcPr>
                </a:tc>
                <a:extLst>
                  <a:ext uri="{0D108BD9-81ED-4DB2-BD59-A6C34878D82A}">
                    <a16:rowId xmlns:a16="http://schemas.microsoft.com/office/drawing/2014/main" val="2503141065"/>
                  </a:ext>
                </a:extLst>
              </a:tr>
              <a:tr h="480672">
                <a:tc>
                  <a:txBody>
                    <a:bodyPr/>
                    <a:lstStyle/>
                    <a:p>
                      <a:r>
                        <a:rPr lang="en-US" sz="850" b="1" baseline="0" dirty="0">
                          <a:solidFill>
                            <a:schemeClr val="tx1"/>
                          </a:solidFill>
                          <a:latin typeface="+mj-lt"/>
                        </a:rPr>
                        <a:t>Green Belt</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50" i="0" dirty="0">
                          <a:solidFill>
                            <a:schemeClr val="tx1"/>
                          </a:solidFill>
                          <a:latin typeface="+mj-lt"/>
                        </a:rPr>
                        <a:t>Protected land at the rural-urban fringe</a:t>
                      </a:r>
                      <a:r>
                        <a:rPr lang="en-US" sz="850" i="0" baseline="0" dirty="0">
                          <a:solidFill>
                            <a:schemeClr val="tx1"/>
                          </a:solidFill>
                          <a:latin typeface="+mj-lt"/>
                        </a:rPr>
                        <a:t> where building is restricted.</a:t>
                      </a:r>
                      <a:endParaRPr lang="en-US" sz="850" i="0" dirty="0">
                        <a:solidFill>
                          <a:schemeClr val="tx1"/>
                        </a:solidFill>
                        <a:latin typeface="+mj-lt"/>
                      </a:endParaRPr>
                    </a:p>
                  </a:txBody>
                  <a:tcPr>
                    <a:noFill/>
                  </a:tcPr>
                </a:tc>
                <a:extLst>
                  <a:ext uri="{0D108BD9-81ED-4DB2-BD59-A6C34878D82A}">
                    <a16:rowId xmlns:a16="http://schemas.microsoft.com/office/drawing/2014/main" val="3990376177"/>
                  </a:ext>
                </a:extLst>
              </a:tr>
              <a:tr h="350966">
                <a:tc>
                  <a:txBody>
                    <a:bodyPr/>
                    <a:lstStyle/>
                    <a:p>
                      <a:r>
                        <a:rPr lang="en-US" sz="850" b="1" baseline="0" dirty="0">
                          <a:solidFill>
                            <a:schemeClr val="tx1"/>
                          </a:solidFill>
                          <a:latin typeface="+mj-lt"/>
                        </a:rPr>
                        <a:t>Dereliction</a:t>
                      </a:r>
                    </a:p>
                  </a:txBody>
                  <a:tcPr>
                    <a:noFill/>
                  </a:tcPr>
                </a:tc>
                <a:tc>
                  <a:txBody>
                    <a:bodyPr/>
                    <a:lstStyle/>
                    <a:p>
                      <a:r>
                        <a:rPr lang="en-US" sz="850" i="0" dirty="0">
                          <a:solidFill>
                            <a:schemeClr val="tx1"/>
                          </a:solidFill>
                          <a:latin typeface="+mj-lt"/>
                        </a:rPr>
                        <a:t>Areas</a:t>
                      </a:r>
                      <a:r>
                        <a:rPr lang="en-US" sz="850" i="0" baseline="0" dirty="0">
                          <a:solidFill>
                            <a:schemeClr val="tx1"/>
                          </a:solidFill>
                          <a:latin typeface="+mj-lt"/>
                        </a:rPr>
                        <a:t> that are abandoned and become run down</a:t>
                      </a:r>
                      <a:endParaRPr lang="en-US" sz="850" i="0" dirty="0">
                        <a:solidFill>
                          <a:schemeClr val="tx1"/>
                        </a:solidFill>
                        <a:latin typeface="+mj-lt"/>
                      </a:endParaRPr>
                    </a:p>
                  </a:txBody>
                  <a:tcPr>
                    <a:noFill/>
                  </a:tcPr>
                </a:tc>
                <a:extLst>
                  <a:ext uri="{0D108BD9-81ED-4DB2-BD59-A6C34878D82A}">
                    <a16:rowId xmlns:a16="http://schemas.microsoft.com/office/drawing/2014/main" val="3204245675"/>
                  </a:ext>
                </a:extLst>
              </a:tr>
              <a:tr h="610377">
                <a:tc>
                  <a:txBody>
                    <a:bodyPr/>
                    <a:lstStyle/>
                    <a:p>
                      <a:r>
                        <a:rPr lang="en-US" sz="850" b="1" baseline="0" dirty="0">
                          <a:solidFill>
                            <a:schemeClr val="tx1"/>
                          </a:solidFill>
                          <a:latin typeface="+mj-lt"/>
                        </a:rPr>
                        <a:t>Urban Regeneration</a:t>
                      </a:r>
                    </a:p>
                  </a:txBody>
                  <a:tcPr>
                    <a:noFill/>
                  </a:tcPr>
                </a:tc>
                <a:tc>
                  <a:txBody>
                    <a:bodyPr/>
                    <a:lstStyle/>
                    <a:p>
                      <a:r>
                        <a:rPr lang="en-US" sz="850" i="0" dirty="0">
                          <a:solidFill>
                            <a:schemeClr val="tx1"/>
                          </a:solidFill>
                          <a:latin typeface="+mj-lt"/>
                        </a:rPr>
                        <a:t>The reversal</a:t>
                      </a:r>
                      <a:r>
                        <a:rPr lang="en-US" sz="850" i="0" baseline="0" dirty="0">
                          <a:solidFill>
                            <a:schemeClr val="tx1"/>
                          </a:solidFill>
                          <a:latin typeface="+mj-lt"/>
                        </a:rPr>
                        <a:t> of urban decline through redevelopment, aiming to improve the local economy</a:t>
                      </a:r>
                      <a:endParaRPr lang="en-US" sz="850" i="0" dirty="0">
                        <a:solidFill>
                          <a:schemeClr val="tx1"/>
                        </a:solidFill>
                        <a:latin typeface="+mj-lt"/>
                      </a:endParaRPr>
                    </a:p>
                  </a:txBody>
                  <a:tcPr>
                    <a:noFill/>
                  </a:tcPr>
                </a:tc>
                <a:extLst>
                  <a:ext uri="{0D108BD9-81ED-4DB2-BD59-A6C34878D82A}">
                    <a16:rowId xmlns:a16="http://schemas.microsoft.com/office/drawing/2014/main" val="4187797775"/>
                  </a:ext>
                </a:extLst>
              </a:tr>
              <a:tr h="495237">
                <a:tc>
                  <a:txBody>
                    <a:bodyPr/>
                    <a:lstStyle/>
                    <a:p>
                      <a:r>
                        <a:rPr lang="en-US" sz="850" b="1" baseline="0" dirty="0">
                          <a:solidFill>
                            <a:schemeClr val="tx1"/>
                          </a:solidFill>
                          <a:latin typeface="+mj-lt"/>
                        </a:rPr>
                        <a:t>Social Deprivation</a:t>
                      </a:r>
                    </a:p>
                  </a:txBody>
                  <a:tcPr>
                    <a:noFill/>
                  </a:tcPr>
                </a:tc>
                <a:tc>
                  <a:txBody>
                    <a:bodyPr/>
                    <a:lstStyle/>
                    <a:p>
                      <a:r>
                        <a:rPr lang="en-US" sz="850" i="0" dirty="0">
                          <a:solidFill>
                            <a:schemeClr val="tx1"/>
                          </a:solidFill>
                          <a:latin typeface="+mj-lt"/>
                        </a:rPr>
                        <a:t>When</a:t>
                      </a:r>
                      <a:r>
                        <a:rPr lang="en-US" sz="850" i="0" baseline="0" dirty="0">
                          <a:solidFill>
                            <a:schemeClr val="tx1"/>
                          </a:solidFill>
                          <a:latin typeface="+mj-lt"/>
                        </a:rPr>
                        <a:t> a person or area is deprived of services and amenities.</a:t>
                      </a:r>
                      <a:endParaRPr lang="en-US" sz="850" i="0" dirty="0">
                        <a:solidFill>
                          <a:schemeClr val="tx1"/>
                        </a:solidFill>
                        <a:latin typeface="+mj-lt"/>
                      </a:endParaRPr>
                    </a:p>
                  </a:txBody>
                  <a:tcPr>
                    <a:noFill/>
                  </a:tcPr>
                </a:tc>
                <a:extLst>
                  <a:ext uri="{0D108BD9-81ED-4DB2-BD59-A6C34878D82A}">
                    <a16:rowId xmlns:a16="http://schemas.microsoft.com/office/drawing/2014/main" val="2041349332"/>
                  </a:ext>
                </a:extLst>
              </a:tr>
            </a:tbl>
          </a:graphicData>
        </a:graphic>
      </p:graphicFrame>
      <p:sp>
        <p:nvSpPr>
          <p:cNvPr id="2" name="Slide Number Placeholder 1"/>
          <p:cNvSpPr>
            <a:spLocks noGrp="1"/>
          </p:cNvSpPr>
          <p:nvPr>
            <p:ph type="sldNum" sz="quarter" idx="12"/>
          </p:nvPr>
        </p:nvSpPr>
        <p:spPr/>
        <p:txBody>
          <a:bodyPr/>
          <a:lstStyle/>
          <a:p>
            <a:fld id="{F232E450-7F35-46DE-B035-98CAF69D4EF5}" type="slidenum">
              <a:rPr lang="en-GB" smtClean="0"/>
              <a:t>19</a:t>
            </a:fld>
            <a:endParaRPr lang="en-GB"/>
          </a:p>
        </p:txBody>
      </p:sp>
    </p:spTree>
    <p:extLst>
      <p:ext uri="{BB962C8B-B14F-4D97-AF65-F5344CB8AC3E}">
        <p14:creationId xmlns:p14="http://schemas.microsoft.com/office/powerpoint/2010/main" val="1701973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rot="16200000">
            <a:off x="4443554" y="-4427329"/>
            <a:ext cx="264657" cy="9144000"/>
          </a:xfrm>
          <a:prstGeom prst="rect">
            <a:avLst/>
          </a:prstGeom>
          <a:solidFill>
            <a:srgbClr val="101A42"/>
          </a:solidFill>
          <a:ln w="254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2551994" y="-2"/>
            <a:ext cx="4182299" cy="276999"/>
          </a:xfrm>
          <a:prstGeom prst="rect">
            <a:avLst/>
          </a:prstGeom>
          <a:noFill/>
        </p:spPr>
        <p:txBody>
          <a:bodyPr wrap="none" rtlCol="0">
            <a:spAutoFit/>
          </a:bodyPr>
          <a:lstStyle/>
          <a:p>
            <a:r>
              <a:rPr lang="en-GB" sz="1200" dirty="0">
                <a:solidFill>
                  <a:schemeClr val="bg1"/>
                </a:solidFill>
              </a:rPr>
              <a:t>KS4 – The Geography Knowledge – TECTONIC HAZARDS (part 2)</a:t>
            </a:r>
          </a:p>
        </p:txBody>
      </p:sp>
      <p:graphicFrame>
        <p:nvGraphicFramePr>
          <p:cNvPr id="5" name="Table 4"/>
          <p:cNvGraphicFramePr>
            <a:graphicFrameLocks noGrp="1"/>
          </p:cNvGraphicFramePr>
          <p:nvPr>
            <p:extLst>
              <p:ext uri="{D42A27DB-BD31-4B8C-83A1-F6EECF244321}">
                <p14:modId xmlns:p14="http://schemas.microsoft.com/office/powerpoint/2010/main" val="827960147"/>
              </p:ext>
            </p:extLst>
          </p:nvPr>
        </p:nvGraphicFramePr>
        <p:xfrm>
          <a:off x="4568119" y="1203738"/>
          <a:ext cx="4575882" cy="3657600"/>
        </p:xfrm>
        <a:graphic>
          <a:graphicData uri="http://schemas.openxmlformats.org/drawingml/2006/table">
            <a:tbl>
              <a:tblPr firstRow="1" bandRow="1">
                <a:tableStyleId>{5C22544A-7EE6-4342-B048-85BDC9FD1C3A}</a:tableStyleId>
              </a:tblPr>
              <a:tblGrid>
                <a:gridCol w="2436530">
                  <a:extLst>
                    <a:ext uri="{9D8B030D-6E8A-4147-A177-3AD203B41FA5}">
                      <a16:colId xmlns:a16="http://schemas.microsoft.com/office/drawing/2014/main" val="2512333246"/>
                    </a:ext>
                  </a:extLst>
                </a:gridCol>
                <a:gridCol w="2139352">
                  <a:extLst>
                    <a:ext uri="{9D8B030D-6E8A-4147-A177-3AD203B41FA5}">
                      <a16:colId xmlns:a16="http://schemas.microsoft.com/office/drawing/2014/main" val="2043666816"/>
                    </a:ext>
                  </a:extLst>
                </a:gridCol>
              </a:tblGrid>
              <a:tr h="0">
                <a:tc>
                  <a:txBody>
                    <a:bodyPr/>
                    <a:lstStyle/>
                    <a:p>
                      <a:pPr algn="ctr"/>
                      <a:r>
                        <a:rPr lang="en-GB" sz="900" b="1" kern="1200" dirty="0">
                          <a:solidFill>
                            <a:schemeClr val="tx1"/>
                          </a:solidFill>
                          <a:effectLst/>
                          <a:latin typeface="+mj-lt"/>
                          <a:ea typeface="+mn-ea"/>
                          <a:cs typeface="+mn-cs"/>
                        </a:rPr>
                        <a:t>PRIMARY EFFECTS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900" b="1" kern="1200" dirty="0">
                          <a:solidFill>
                            <a:schemeClr val="tx1"/>
                          </a:solidFill>
                          <a:effectLst/>
                          <a:latin typeface="+mj-lt"/>
                          <a:ea typeface="+mn-ea"/>
                          <a:cs typeface="+mn-cs"/>
                        </a:rPr>
                        <a:t>SECONDARY</a:t>
                      </a:r>
                      <a:r>
                        <a:rPr lang="en-GB" sz="900" b="1" kern="1200" baseline="0" dirty="0">
                          <a:solidFill>
                            <a:schemeClr val="tx1"/>
                          </a:solidFill>
                          <a:effectLst/>
                          <a:latin typeface="+mj-lt"/>
                          <a:ea typeface="+mn-ea"/>
                          <a:cs typeface="+mn-cs"/>
                        </a:rPr>
                        <a:t> EFFECTS</a:t>
                      </a:r>
                      <a:endParaRPr lang="en-GB" sz="900" b="1"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07876419"/>
                  </a:ext>
                </a:extLst>
              </a:tr>
              <a:tr h="960358">
                <a:tc>
                  <a:txBody>
                    <a:bodyPr/>
                    <a:lstStyle/>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dirty="0">
                          <a:solidFill>
                            <a:schemeClr val="tx1"/>
                          </a:solidFill>
                          <a:effectLst/>
                          <a:latin typeface="+mj-lt"/>
                          <a:ea typeface="+mn-ea"/>
                          <a:cs typeface="+mn-cs"/>
                        </a:rPr>
                        <a:t>220,000</a:t>
                      </a:r>
                      <a:r>
                        <a:rPr lang="en-GB" sz="900" b="0" i="0" kern="1200" baseline="0" dirty="0">
                          <a:solidFill>
                            <a:schemeClr val="tx1"/>
                          </a:solidFill>
                          <a:effectLst/>
                          <a:latin typeface="+mj-lt"/>
                          <a:ea typeface="+mn-ea"/>
                          <a:cs typeface="+mn-cs"/>
                        </a:rPr>
                        <a:t> dead</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baseline="0" dirty="0">
                          <a:solidFill>
                            <a:schemeClr val="tx1"/>
                          </a:solidFill>
                          <a:effectLst/>
                          <a:latin typeface="+mj-lt"/>
                          <a:ea typeface="+mn-ea"/>
                          <a:cs typeface="+mn-cs"/>
                        </a:rPr>
                        <a:t>300,000 injured</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baseline="0" dirty="0">
                          <a:solidFill>
                            <a:schemeClr val="tx1"/>
                          </a:solidFill>
                          <a:effectLst/>
                          <a:latin typeface="+mj-lt"/>
                          <a:ea typeface="+mn-ea"/>
                          <a:cs typeface="+mn-cs"/>
                        </a:rPr>
                        <a:t>200,000 homes damaged and 100,000 destroyed</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baseline="0" dirty="0">
                          <a:solidFill>
                            <a:schemeClr val="tx1"/>
                          </a:solidFill>
                          <a:effectLst/>
                          <a:latin typeface="+mj-lt"/>
                          <a:ea typeface="+mn-ea"/>
                          <a:cs typeface="+mn-cs"/>
                        </a:rPr>
                        <a:t>8 hospitals destroyed in Port-au-Prince</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baseline="0" dirty="0">
                          <a:solidFill>
                            <a:schemeClr val="tx1"/>
                          </a:solidFill>
                          <a:effectLst/>
                          <a:latin typeface="+mj-lt"/>
                          <a:ea typeface="+mn-ea"/>
                          <a:cs typeface="+mn-cs"/>
                        </a:rPr>
                        <a:t>5000 schools destroyed or damaged</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baseline="0" dirty="0">
                          <a:solidFill>
                            <a:schemeClr val="tx1"/>
                          </a:solidFill>
                          <a:effectLst/>
                          <a:latin typeface="+mj-lt"/>
                          <a:ea typeface="+mn-ea"/>
                          <a:cs typeface="+mn-cs"/>
                        </a:rPr>
                        <a:t>Transportation routes (roads, rail, ports, airports) destroyed by fallen buildings</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baseline="0" dirty="0">
                          <a:solidFill>
                            <a:schemeClr val="tx1"/>
                          </a:solidFill>
                          <a:effectLst/>
                          <a:latin typeface="+mj-lt"/>
                          <a:ea typeface="+mn-ea"/>
                          <a:cs typeface="+mn-cs"/>
                        </a:rPr>
                        <a:t>Service lines (water, gas, electricity) destroyed</a:t>
                      </a:r>
                      <a:endParaRPr lang="en-GB" sz="900" b="0" i="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dirty="0">
                          <a:solidFill>
                            <a:schemeClr val="tx1"/>
                          </a:solidFill>
                          <a:effectLst/>
                          <a:latin typeface="+mj-lt"/>
                          <a:ea typeface="+mn-ea"/>
                          <a:cs typeface="+mn-cs"/>
                        </a:rPr>
                        <a:t>Trauma</a:t>
                      </a:r>
                      <a:r>
                        <a:rPr lang="en-GB" sz="900" b="0" i="0" kern="1200" baseline="0" dirty="0">
                          <a:solidFill>
                            <a:schemeClr val="tx1"/>
                          </a:solidFill>
                          <a:effectLst/>
                          <a:latin typeface="+mj-lt"/>
                          <a:ea typeface="+mn-ea"/>
                          <a:cs typeface="+mn-cs"/>
                        </a:rPr>
                        <a:t> and diseases from dead bodies.</a:t>
                      </a:r>
                      <a:endParaRPr lang="en-GB" sz="900" b="0" i="0" kern="1200" dirty="0">
                        <a:solidFill>
                          <a:schemeClr val="tx1"/>
                        </a:solidFill>
                        <a:effectLst/>
                        <a:latin typeface="+mj-lt"/>
                        <a:ea typeface="+mn-ea"/>
                        <a:cs typeface="+mn-cs"/>
                      </a:endParaRP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dirty="0">
                          <a:solidFill>
                            <a:schemeClr val="tx1"/>
                          </a:solidFill>
                          <a:effectLst/>
                          <a:latin typeface="+mj-lt"/>
                          <a:ea typeface="+mn-ea"/>
                          <a:cs typeface="+mn-cs"/>
                        </a:rPr>
                        <a:t>1.3 million Haitians</a:t>
                      </a:r>
                      <a:r>
                        <a:rPr lang="en-GB" sz="900" b="0" i="0" kern="1200" baseline="0" dirty="0">
                          <a:solidFill>
                            <a:schemeClr val="tx1"/>
                          </a:solidFill>
                          <a:effectLst/>
                          <a:latin typeface="+mj-lt"/>
                          <a:ea typeface="+mn-ea"/>
                          <a:cs typeface="+mn-cs"/>
                        </a:rPr>
                        <a:t> in temporary camps</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baseline="0" dirty="0">
                          <a:solidFill>
                            <a:schemeClr val="tx1"/>
                          </a:solidFill>
                          <a:effectLst/>
                          <a:latin typeface="+mj-lt"/>
                          <a:ea typeface="+mn-ea"/>
                          <a:cs typeface="+mn-cs"/>
                        </a:rPr>
                        <a:t>Increase in unemployment and companies stop making money as cannot export goods</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baseline="0" dirty="0">
                          <a:solidFill>
                            <a:schemeClr val="tx1"/>
                          </a:solidFill>
                          <a:effectLst/>
                          <a:latin typeface="+mj-lt"/>
                          <a:ea typeface="+mn-ea"/>
                          <a:cs typeface="+mn-cs"/>
                        </a:rPr>
                        <a:t>High crime rates</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baseline="0" dirty="0">
                          <a:solidFill>
                            <a:schemeClr val="tx1"/>
                          </a:solidFill>
                          <a:effectLst/>
                          <a:latin typeface="+mj-lt"/>
                          <a:ea typeface="+mn-ea"/>
                          <a:cs typeface="+mn-cs"/>
                        </a:rPr>
                        <a:t>Aid supplies could not reach victims.</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baseline="0" dirty="0">
                          <a:solidFill>
                            <a:schemeClr val="tx1"/>
                          </a:solidFill>
                          <a:effectLst/>
                          <a:latin typeface="+mj-lt"/>
                          <a:ea typeface="+mn-ea"/>
                          <a:cs typeface="+mn-cs"/>
                        </a:rPr>
                        <a:t>2 million Haitians with no food, electricity, water</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baseline="0" dirty="0">
                          <a:solidFill>
                            <a:schemeClr val="tx1"/>
                          </a:solidFill>
                          <a:effectLst/>
                          <a:latin typeface="+mj-lt"/>
                          <a:ea typeface="+mn-ea"/>
                          <a:cs typeface="+mn-cs"/>
                        </a:rPr>
                        <a:t>Cost :$11.5 billion</a:t>
                      </a:r>
                      <a:endParaRPr lang="en-GB" sz="900" b="0" i="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1749433"/>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i="0" kern="1200" dirty="0">
                          <a:solidFill>
                            <a:schemeClr val="tx1"/>
                          </a:solidFill>
                          <a:effectLst/>
                          <a:latin typeface="+mj-lt"/>
                          <a:ea typeface="+mn-ea"/>
                          <a:cs typeface="+mn-cs"/>
                        </a:rPr>
                        <a:t>IMMEDIATE RESPONSE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i="0" kern="1200" dirty="0">
                          <a:solidFill>
                            <a:schemeClr val="tx1"/>
                          </a:solidFill>
                          <a:effectLst/>
                          <a:latin typeface="+mj-lt"/>
                          <a:ea typeface="+mn-ea"/>
                          <a:cs typeface="+mn-cs"/>
                        </a:rPr>
                        <a:t>LONG TERM RESPONSE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249373175"/>
                  </a:ext>
                </a:extLst>
              </a:tr>
              <a:tr h="1314886">
                <a:tc>
                  <a:txBody>
                    <a:bodyPr/>
                    <a:lstStyle/>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dirty="0">
                          <a:solidFill>
                            <a:schemeClr val="tx1"/>
                          </a:solidFill>
                          <a:effectLst/>
                          <a:latin typeface="+mj-lt"/>
                          <a:ea typeface="+mn-ea"/>
                          <a:cs typeface="+mn-cs"/>
                        </a:rPr>
                        <a:t>People were evacuated</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dirty="0">
                          <a:solidFill>
                            <a:schemeClr val="tx1"/>
                          </a:solidFill>
                          <a:effectLst/>
                          <a:latin typeface="+mj-lt"/>
                          <a:ea typeface="+mn-ea"/>
                          <a:cs typeface="+mn-cs"/>
                        </a:rPr>
                        <a:t>USA sent</a:t>
                      </a:r>
                      <a:r>
                        <a:rPr lang="en-GB" sz="900" b="0" i="0" kern="1200" baseline="0" dirty="0">
                          <a:solidFill>
                            <a:schemeClr val="tx1"/>
                          </a:solidFill>
                          <a:effectLst/>
                          <a:latin typeface="+mj-lt"/>
                          <a:ea typeface="+mn-ea"/>
                          <a:cs typeface="+mn-cs"/>
                        </a:rPr>
                        <a:t> ships, helicopters and the army to search and rescue.</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baseline="0" dirty="0">
                          <a:solidFill>
                            <a:schemeClr val="tx1"/>
                          </a:solidFill>
                          <a:effectLst/>
                          <a:latin typeface="+mj-lt"/>
                          <a:ea typeface="+mn-ea"/>
                          <a:cs typeface="+mn-cs"/>
                        </a:rPr>
                        <a:t>USA sent people to clear rubble at the port so they work again (export goods to make money).</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baseline="0" dirty="0">
                          <a:solidFill>
                            <a:schemeClr val="tx1"/>
                          </a:solidFill>
                          <a:effectLst/>
                          <a:latin typeface="+mj-lt"/>
                          <a:ea typeface="+mn-ea"/>
                          <a:cs typeface="+mn-cs"/>
                        </a:rPr>
                        <a:t>UN sent police to distribute aid and keep order.</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baseline="0" dirty="0">
                          <a:solidFill>
                            <a:schemeClr val="tx1"/>
                          </a:solidFill>
                          <a:effectLst/>
                          <a:latin typeface="+mj-lt"/>
                          <a:ea typeface="+mn-ea"/>
                          <a:cs typeface="+mn-cs"/>
                        </a:rPr>
                        <a:t>The Red Cross set up temporary hospitals</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baseline="0" dirty="0">
                          <a:solidFill>
                            <a:schemeClr val="tx1"/>
                          </a:solidFill>
                          <a:effectLst/>
                          <a:latin typeface="+mj-lt"/>
                          <a:ea typeface="+mn-ea"/>
                          <a:cs typeface="+mn-cs"/>
                        </a:rPr>
                        <a:t>The UK raised £100 million for emergency aid</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baseline="0" dirty="0">
                          <a:solidFill>
                            <a:schemeClr val="tx1"/>
                          </a:solidFill>
                          <a:effectLst/>
                          <a:latin typeface="+mj-lt"/>
                          <a:ea typeface="+mn-ea"/>
                          <a:cs typeface="+mn-cs"/>
                        </a:rPr>
                        <a:t>USA gave $100 million for emergency aid (food, water, medical supplied, shelters)</a:t>
                      </a:r>
                      <a:endParaRPr lang="en-GB" sz="900" b="0" i="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dirty="0">
                          <a:solidFill>
                            <a:schemeClr val="tx1"/>
                          </a:solidFill>
                          <a:effectLst/>
                          <a:latin typeface="+mj-lt"/>
                          <a:ea typeface="+mn-ea"/>
                          <a:cs typeface="+mn-cs"/>
                        </a:rPr>
                        <a:t>Relocation – 1000s</a:t>
                      </a:r>
                      <a:r>
                        <a:rPr lang="en-GB" sz="900" b="0" i="0" kern="1200" baseline="0" dirty="0">
                          <a:solidFill>
                            <a:schemeClr val="tx1"/>
                          </a:solidFill>
                          <a:effectLst/>
                          <a:latin typeface="+mj-lt"/>
                          <a:ea typeface="+mn-ea"/>
                          <a:cs typeface="+mn-cs"/>
                        </a:rPr>
                        <a:t> leave Port-au-Prince permanently</a:t>
                      </a:r>
                      <a:endParaRPr lang="en-GB" sz="900" b="0" i="0" kern="1200" dirty="0">
                        <a:solidFill>
                          <a:schemeClr val="tx1"/>
                        </a:solidFill>
                        <a:effectLst/>
                        <a:latin typeface="+mj-lt"/>
                        <a:ea typeface="+mn-ea"/>
                        <a:cs typeface="+mn-cs"/>
                      </a:endParaRP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baseline="0" dirty="0">
                          <a:solidFill>
                            <a:schemeClr val="tx1"/>
                          </a:solidFill>
                          <a:effectLst/>
                          <a:latin typeface="+mj-lt"/>
                          <a:ea typeface="+mn-ea"/>
                          <a:cs typeface="+mn-cs"/>
                        </a:rPr>
                        <a:t>Cash for work programs set up to clear rubble to give locals jobs in the long term.</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baseline="0" dirty="0">
                          <a:solidFill>
                            <a:schemeClr val="tx1"/>
                          </a:solidFill>
                          <a:effectLst/>
                          <a:latin typeface="+mj-lt"/>
                          <a:ea typeface="+mn-ea"/>
                          <a:cs typeface="+mn-cs"/>
                        </a:rPr>
                        <a:t>World Bank gave $100 million to support long term reconstruction in Haiti.</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baseline="0" dirty="0">
                          <a:solidFill>
                            <a:schemeClr val="tx1"/>
                          </a:solidFill>
                          <a:effectLst/>
                          <a:latin typeface="+mj-lt"/>
                          <a:ea typeface="+mn-ea"/>
                          <a:cs typeface="+mn-cs"/>
                        </a:rPr>
                        <a:t>¾ of the buildings were repaired.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7881324"/>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8433377"/>
              </p:ext>
            </p:extLst>
          </p:nvPr>
        </p:nvGraphicFramePr>
        <p:xfrm>
          <a:off x="1" y="1203734"/>
          <a:ext cx="4575882" cy="3888774"/>
        </p:xfrm>
        <a:graphic>
          <a:graphicData uri="http://schemas.openxmlformats.org/drawingml/2006/table">
            <a:tbl>
              <a:tblPr firstRow="1" bandRow="1">
                <a:tableStyleId>{5C22544A-7EE6-4342-B048-85BDC9FD1C3A}</a:tableStyleId>
              </a:tblPr>
              <a:tblGrid>
                <a:gridCol w="2287941">
                  <a:extLst>
                    <a:ext uri="{9D8B030D-6E8A-4147-A177-3AD203B41FA5}">
                      <a16:colId xmlns:a16="http://schemas.microsoft.com/office/drawing/2014/main" val="2512333246"/>
                    </a:ext>
                  </a:extLst>
                </a:gridCol>
                <a:gridCol w="2287941">
                  <a:extLst>
                    <a:ext uri="{9D8B030D-6E8A-4147-A177-3AD203B41FA5}">
                      <a16:colId xmlns:a16="http://schemas.microsoft.com/office/drawing/2014/main" val="2043666816"/>
                    </a:ext>
                  </a:extLst>
                </a:gridCol>
              </a:tblGrid>
              <a:tr h="237507">
                <a:tc>
                  <a:txBody>
                    <a:bodyPr/>
                    <a:lstStyle/>
                    <a:p>
                      <a:pPr algn="ctr"/>
                      <a:r>
                        <a:rPr lang="en-GB" sz="900" b="1" kern="1200" dirty="0">
                          <a:solidFill>
                            <a:schemeClr val="tx1"/>
                          </a:solidFill>
                          <a:effectLst/>
                          <a:latin typeface="+mj-lt"/>
                          <a:ea typeface="+mn-ea"/>
                          <a:cs typeface="+mn-cs"/>
                        </a:rPr>
                        <a:t>PRIMARY EFFECTS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900" b="1" kern="1200" dirty="0">
                          <a:solidFill>
                            <a:schemeClr val="tx1"/>
                          </a:solidFill>
                          <a:effectLst/>
                          <a:latin typeface="+mj-lt"/>
                          <a:ea typeface="+mn-ea"/>
                          <a:cs typeface="+mn-cs"/>
                        </a:rPr>
                        <a:t>SECONDARY</a:t>
                      </a:r>
                      <a:r>
                        <a:rPr lang="en-GB" sz="900" b="1" kern="1200" baseline="0" dirty="0">
                          <a:solidFill>
                            <a:schemeClr val="tx1"/>
                          </a:solidFill>
                          <a:effectLst/>
                          <a:latin typeface="+mj-lt"/>
                          <a:ea typeface="+mn-ea"/>
                          <a:cs typeface="+mn-cs"/>
                        </a:rPr>
                        <a:t> EFFECTS</a:t>
                      </a:r>
                      <a:endParaRPr lang="en-GB" sz="900" b="1"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07876419"/>
                  </a:ext>
                </a:extLst>
              </a:tr>
              <a:tr h="1662546">
                <a:tc>
                  <a:txBody>
                    <a:bodyPr/>
                    <a:lstStyle/>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baseline="0" dirty="0">
                          <a:solidFill>
                            <a:schemeClr val="tx1"/>
                          </a:solidFill>
                          <a:effectLst/>
                          <a:latin typeface="+mj-lt"/>
                          <a:ea typeface="+mn-ea"/>
                          <a:cs typeface="+mn-cs"/>
                        </a:rPr>
                        <a:t>500 people died and 12,000 were injured</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baseline="0" dirty="0">
                          <a:solidFill>
                            <a:schemeClr val="tx1"/>
                          </a:solidFill>
                          <a:effectLst/>
                          <a:latin typeface="+mj-lt"/>
                          <a:ea typeface="+mn-ea"/>
                          <a:cs typeface="+mn-cs"/>
                        </a:rPr>
                        <a:t>800,000 people affected</a:t>
                      </a:r>
                    </a:p>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baseline="0" dirty="0">
                          <a:solidFill>
                            <a:schemeClr val="tx1"/>
                          </a:solidFill>
                          <a:effectLst/>
                          <a:latin typeface="+mj-lt"/>
                          <a:ea typeface="+mn-ea"/>
                          <a:cs typeface="+mn-cs"/>
                        </a:rPr>
                        <a:t>Much of Chile lost power, water supplies and communication</a:t>
                      </a:r>
                    </a:p>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baseline="0" dirty="0">
                          <a:solidFill>
                            <a:schemeClr val="tx1"/>
                          </a:solidFill>
                          <a:effectLst/>
                          <a:latin typeface="+mj-lt"/>
                          <a:ea typeface="+mn-ea"/>
                          <a:cs typeface="+mn-cs"/>
                        </a:rPr>
                        <a:t>Port of </a:t>
                      </a:r>
                      <a:r>
                        <a:rPr lang="en-GB" sz="900" b="0" i="0" kern="1200" baseline="0" dirty="0" err="1">
                          <a:solidFill>
                            <a:schemeClr val="tx1"/>
                          </a:solidFill>
                          <a:effectLst/>
                          <a:latin typeface="+mj-lt"/>
                          <a:ea typeface="+mn-ea"/>
                          <a:cs typeface="+mn-cs"/>
                        </a:rPr>
                        <a:t>Talcahuanao</a:t>
                      </a:r>
                      <a:r>
                        <a:rPr lang="en-GB" sz="900" b="0" i="0" kern="1200" baseline="0" dirty="0">
                          <a:solidFill>
                            <a:schemeClr val="tx1"/>
                          </a:solidFill>
                          <a:effectLst/>
                          <a:latin typeface="+mj-lt"/>
                          <a:ea typeface="+mn-ea"/>
                          <a:cs typeface="+mn-cs"/>
                        </a:rPr>
                        <a:t> and Santiago airport badly damaged</a:t>
                      </a:r>
                    </a:p>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baseline="0" dirty="0">
                          <a:solidFill>
                            <a:schemeClr val="tx1"/>
                          </a:solidFill>
                          <a:effectLst/>
                          <a:latin typeface="+mj-lt"/>
                          <a:ea typeface="+mn-ea"/>
                          <a:cs typeface="+mn-cs"/>
                        </a:rPr>
                        <a:t>220,000 homes, 4500 schools, 53 ports, 56 hospitals and other public buildings destroyed</a:t>
                      </a:r>
                    </a:p>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baseline="0" dirty="0">
                          <a:solidFill>
                            <a:schemeClr val="tx1"/>
                          </a:solidFill>
                          <a:effectLst/>
                          <a:latin typeface="+mj-lt"/>
                          <a:ea typeface="+mn-ea"/>
                          <a:cs typeface="+mn-cs"/>
                        </a:rPr>
                        <a:t>The total cost for repairing the damage was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0" i="0" kern="1200" baseline="0" dirty="0">
                          <a:solidFill>
                            <a:schemeClr val="tx1"/>
                          </a:solidFill>
                          <a:effectLst/>
                          <a:latin typeface="+mj-lt"/>
                          <a:ea typeface="+mn-ea"/>
                          <a:cs typeface="+mn-cs"/>
                        </a:rPr>
                        <a:t>    US$30 Billion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baseline="0" dirty="0">
                          <a:solidFill>
                            <a:schemeClr val="tx1"/>
                          </a:solidFill>
                          <a:effectLst/>
                          <a:latin typeface="+mj-lt"/>
                          <a:ea typeface="+mn-ea"/>
                          <a:cs typeface="+mn-cs"/>
                        </a:rPr>
                        <a:t>Triggered a tsunami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baseline="0" dirty="0">
                          <a:solidFill>
                            <a:schemeClr val="tx1"/>
                          </a:solidFill>
                          <a:effectLst/>
                          <a:latin typeface="+mj-lt"/>
                          <a:ea typeface="+mn-ea"/>
                          <a:cs typeface="+mn-cs"/>
                        </a:rPr>
                        <a:t>1500km of roads were damaged, mainly by landslides</a:t>
                      </a:r>
                    </a:p>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baseline="0" dirty="0">
                          <a:solidFill>
                            <a:schemeClr val="tx1"/>
                          </a:solidFill>
                          <a:effectLst/>
                          <a:latin typeface="+mj-lt"/>
                          <a:ea typeface="+mn-ea"/>
                          <a:cs typeface="+mn-cs"/>
                        </a:rPr>
                        <a:t>Communities were cut off for several days</a:t>
                      </a:r>
                    </a:p>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baseline="0" dirty="0">
                          <a:solidFill>
                            <a:schemeClr val="tx1"/>
                          </a:solidFill>
                          <a:effectLst/>
                          <a:latin typeface="+mj-lt"/>
                          <a:ea typeface="+mn-ea"/>
                          <a:cs typeface="+mn-cs"/>
                        </a:rPr>
                        <a:t>Several coastal towns devastated by tsunami</a:t>
                      </a:r>
                    </a:p>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baseline="0" dirty="0">
                          <a:solidFill>
                            <a:schemeClr val="tx1"/>
                          </a:solidFill>
                          <a:effectLst/>
                          <a:latin typeface="+mj-lt"/>
                          <a:ea typeface="+mn-ea"/>
                          <a:cs typeface="+mn-cs"/>
                        </a:rPr>
                        <a:t>A fire at a chemical plant near Santiago – the area had to be evacuated</a:t>
                      </a:r>
                    </a:p>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baseline="0" dirty="0">
                          <a:solidFill>
                            <a:schemeClr val="tx1"/>
                          </a:solidFill>
                          <a:effectLst/>
                          <a:latin typeface="+mj-lt"/>
                          <a:ea typeface="+mn-ea"/>
                          <a:cs typeface="+mn-cs"/>
                        </a:rPr>
                        <a:t>Several Pacific countries struck by tsunami – warnings prevented loss of life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1749433"/>
                  </a:ext>
                </a:extLst>
              </a:tr>
              <a:tr h="2375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i="0" kern="1200" dirty="0">
                          <a:solidFill>
                            <a:schemeClr val="tx1"/>
                          </a:solidFill>
                          <a:effectLst/>
                          <a:latin typeface="+mj-lt"/>
                          <a:ea typeface="+mn-ea"/>
                          <a:cs typeface="+mn-cs"/>
                        </a:rPr>
                        <a:t>IMMEDIATE RESPONSE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i="0" kern="1200" dirty="0">
                          <a:solidFill>
                            <a:schemeClr val="tx1"/>
                          </a:solidFill>
                          <a:effectLst/>
                          <a:latin typeface="+mj-lt"/>
                          <a:ea typeface="+mn-ea"/>
                          <a:cs typeface="+mn-cs"/>
                        </a:rPr>
                        <a:t>LONG TERM RESPONSE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249373175"/>
                  </a:ext>
                </a:extLst>
              </a:tr>
              <a:tr h="1520042">
                <a:tc>
                  <a:txBody>
                    <a:bodyPr/>
                    <a:lstStyle/>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i="0" kern="1200" baseline="0" dirty="0">
                          <a:solidFill>
                            <a:schemeClr val="tx1"/>
                          </a:solidFill>
                          <a:effectLst/>
                          <a:latin typeface="+mj-lt"/>
                          <a:ea typeface="+mn-ea"/>
                          <a:cs typeface="+mn-cs"/>
                        </a:rPr>
                        <a:t>Emergency services acted swiftly International help supplied field hospitals, satellite phones and floating bridges</a:t>
                      </a:r>
                    </a:p>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i="0" kern="1200" baseline="0" dirty="0">
                          <a:solidFill>
                            <a:schemeClr val="tx1"/>
                          </a:solidFill>
                          <a:effectLst/>
                          <a:latin typeface="+mj-lt"/>
                          <a:ea typeface="+mn-ea"/>
                          <a:cs typeface="+mn-cs"/>
                        </a:rPr>
                        <a:t>Temporary repairs made to the important Route 5 North-South highway within 24 hours; aid was then able to be transported from Santiago</a:t>
                      </a:r>
                    </a:p>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baseline="0" dirty="0">
                          <a:solidFill>
                            <a:schemeClr val="tx1"/>
                          </a:solidFill>
                          <a:effectLst/>
                          <a:latin typeface="+mj-lt"/>
                          <a:ea typeface="+mn-ea"/>
                          <a:cs typeface="+mn-cs"/>
                        </a:rPr>
                        <a:t>Power and water restored to 90% of homes within 10 days</a:t>
                      </a:r>
                    </a:p>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baseline="0" dirty="0">
                          <a:solidFill>
                            <a:schemeClr val="tx1"/>
                          </a:solidFill>
                          <a:effectLst/>
                          <a:latin typeface="+mj-lt"/>
                          <a:ea typeface="+mn-ea"/>
                          <a:cs typeface="+mn-cs"/>
                        </a:rPr>
                        <a:t>A national appeal raised US$60 Million, enough to rebuild 30,000 small emergency shelters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i="0" kern="1200" baseline="0" dirty="0">
                          <a:solidFill>
                            <a:schemeClr val="tx1"/>
                          </a:solidFill>
                          <a:effectLst/>
                          <a:latin typeface="+mj-lt"/>
                          <a:ea typeface="+mn-ea"/>
                          <a:cs typeface="+mn-cs"/>
                        </a:rPr>
                        <a:t>Chile’s strong economy, based on copper exports, could be rebuilt without much foreign aid</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i="0" kern="1200" baseline="0" dirty="0">
                          <a:solidFill>
                            <a:schemeClr val="tx1"/>
                          </a:solidFill>
                          <a:effectLst/>
                          <a:latin typeface="+mj-lt"/>
                          <a:ea typeface="+mn-ea"/>
                          <a:cs typeface="+mn-cs"/>
                        </a:rPr>
                        <a:t>A month after the earthquake Chile’s government launched a housing reconstruction plan to help 200,000 households effected</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i="0" kern="1200" baseline="0" dirty="0">
                          <a:solidFill>
                            <a:schemeClr val="tx1"/>
                          </a:solidFill>
                          <a:effectLst/>
                          <a:latin typeface="+mj-lt"/>
                          <a:ea typeface="+mn-ea"/>
                          <a:cs typeface="+mn-cs"/>
                        </a:rPr>
                        <a:t>The President announced it could four years for Chile to fully recover from the damage to buildings and </a:t>
                      </a:r>
                      <a:r>
                        <a:rPr lang="en-GB" sz="800" b="0" i="0" kern="1200" baseline="0" dirty="0" err="1">
                          <a:solidFill>
                            <a:schemeClr val="tx1"/>
                          </a:solidFill>
                          <a:effectLst/>
                          <a:latin typeface="+mj-lt"/>
                          <a:ea typeface="+mn-ea"/>
                          <a:cs typeface="+mn-cs"/>
                        </a:rPr>
                        <a:t>ports</a:t>
                      </a:r>
                      <a:r>
                        <a:rPr lang="en-GB" sz="800" u="sng" dirty="0" err="1"/>
                        <a:t>Build</a:t>
                      </a:r>
                      <a:r>
                        <a:rPr lang="en-GB" sz="800" u="sng" dirty="0"/>
                        <a:t> Back Better</a:t>
                      </a:r>
                      <a:r>
                        <a:rPr lang="en-GB" sz="800" dirty="0"/>
                        <a:t>. Repaired </a:t>
                      </a:r>
                      <a:r>
                        <a:rPr lang="en-GB" sz="800" u="sng" dirty="0"/>
                        <a:t>infrastructure</a:t>
                      </a:r>
                      <a:r>
                        <a:rPr lang="en-GB" sz="800" dirty="0"/>
                        <a:t> (water pipes/ sewers). </a:t>
                      </a:r>
                      <a:r>
                        <a:rPr lang="en-GB" sz="800" u="sng" dirty="0"/>
                        <a:t>$60 million</a:t>
                      </a:r>
                      <a:r>
                        <a:rPr lang="en-GB" sz="800" dirty="0"/>
                        <a:t> donated by Chileans </a:t>
                      </a:r>
                      <a:r>
                        <a:rPr lang="en-GB" sz="700" dirty="0"/>
                        <a:t>for shelters – 55,000 built within 4 months.</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00" b="0" i="0" kern="1200" baseline="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7881324"/>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2609344437"/>
              </p:ext>
            </p:extLst>
          </p:nvPr>
        </p:nvGraphicFramePr>
        <p:xfrm>
          <a:off x="3883" y="289338"/>
          <a:ext cx="9144000" cy="914400"/>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800496102"/>
                    </a:ext>
                  </a:extLst>
                </a:gridCol>
                <a:gridCol w="4572000">
                  <a:extLst>
                    <a:ext uri="{9D8B030D-6E8A-4147-A177-3AD203B41FA5}">
                      <a16:colId xmlns:a16="http://schemas.microsoft.com/office/drawing/2014/main" val="2825165333"/>
                    </a:ext>
                  </a:extLst>
                </a:gridCol>
              </a:tblGrid>
              <a:tr h="0">
                <a:tc>
                  <a:txBody>
                    <a:bodyPr/>
                    <a:lstStyle/>
                    <a:p>
                      <a:pPr algn="ctr"/>
                      <a:r>
                        <a:rPr lang="en-GB" sz="900" b="1" u="sng" kern="1200" dirty="0">
                          <a:solidFill>
                            <a:schemeClr val="tx1"/>
                          </a:solidFill>
                          <a:effectLst/>
                          <a:latin typeface="+mj-lt"/>
                          <a:ea typeface="+mn-ea"/>
                          <a:cs typeface="+mn-cs"/>
                        </a:rPr>
                        <a:t>CHILE EARTHQUAKE (HIC)</a:t>
                      </a:r>
                    </a:p>
                    <a:p>
                      <a:pPr algn="l"/>
                      <a:r>
                        <a:rPr lang="en-GB" sz="900" b="1" kern="1200" dirty="0">
                          <a:solidFill>
                            <a:schemeClr val="tx1"/>
                          </a:solidFill>
                          <a:effectLst/>
                          <a:latin typeface="+mj-lt"/>
                          <a:ea typeface="+mn-ea"/>
                          <a:cs typeface="+mn-cs"/>
                        </a:rPr>
                        <a:t>Where</a:t>
                      </a:r>
                      <a:r>
                        <a:rPr lang="en-GB" sz="900" b="0" kern="1200" dirty="0">
                          <a:solidFill>
                            <a:schemeClr val="tx1"/>
                          </a:solidFill>
                          <a:effectLst/>
                          <a:latin typeface="+mj-lt"/>
                          <a:ea typeface="+mn-ea"/>
                          <a:cs typeface="+mn-cs"/>
                        </a:rPr>
                        <a:t>:</a:t>
                      </a:r>
                      <a:r>
                        <a:rPr lang="en-GB" sz="900" b="0" kern="1200" baseline="0" dirty="0">
                          <a:solidFill>
                            <a:schemeClr val="tx1"/>
                          </a:solidFill>
                          <a:effectLst/>
                          <a:latin typeface="+mj-lt"/>
                          <a:ea typeface="+mn-ea"/>
                          <a:cs typeface="+mn-cs"/>
                        </a:rPr>
                        <a:t> Chile, South America</a:t>
                      </a:r>
                    </a:p>
                    <a:p>
                      <a:pPr algn="l"/>
                      <a:r>
                        <a:rPr lang="en-GB" sz="900" b="1" kern="1200" baseline="0" dirty="0">
                          <a:solidFill>
                            <a:schemeClr val="tx1"/>
                          </a:solidFill>
                          <a:effectLst/>
                          <a:latin typeface="+mj-lt"/>
                          <a:ea typeface="+mn-ea"/>
                          <a:cs typeface="+mn-cs"/>
                        </a:rPr>
                        <a:t>Plate Margin</a:t>
                      </a:r>
                      <a:r>
                        <a:rPr lang="en-GB" sz="900" b="0" kern="1200" baseline="0" dirty="0">
                          <a:solidFill>
                            <a:schemeClr val="tx1"/>
                          </a:solidFill>
                          <a:effectLst/>
                          <a:latin typeface="+mj-lt"/>
                          <a:ea typeface="+mn-ea"/>
                          <a:cs typeface="+mn-cs"/>
                        </a:rPr>
                        <a:t>: destructive plate boundary. Nazca plate is being </a:t>
                      </a:r>
                      <a:r>
                        <a:rPr lang="en-GB" sz="900" b="0" kern="1200" baseline="0" dirty="0" err="1">
                          <a:solidFill>
                            <a:schemeClr val="tx1"/>
                          </a:solidFill>
                          <a:effectLst/>
                          <a:latin typeface="+mj-lt"/>
                          <a:ea typeface="+mn-ea"/>
                          <a:cs typeface="+mn-cs"/>
                        </a:rPr>
                        <a:t>subducted</a:t>
                      </a:r>
                      <a:r>
                        <a:rPr lang="en-GB" sz="900" b="0" kern="1200" baseline="0" dirty="0">
                          <a:solidFill>
                            <a:schemeClr val="tx1"/>
                          </a:solidFill>
                          <a:effectLst/>
                          <a:latin typeface="+mj-lt"/>
                          <a:ea typeface="+mn-ea"/>
                          <a:cs typeface="+mn-cs"/>
                        </a:rPr>
                        <a:t> beneath the South American plate.</a:t>
                      </a:r>
                    </a:p>
                    <a:p>
                      <a:pPr algn="l"/>
                      <a:r>
                        <a:rPr lang="en-GB" sz="900" b="1" kern="1200" baseline="0" dirty="0">
                          <a:solidFill>
                            <a:schemeClr val="tx1"/>
                          </a:solidFill>
                          <a:effectLst/>
                          <a:latin typeface="+mj-lt"/>
                          <a:ea typeface="+mn-ea"/>
                          <a:cs typeface="+mn-cs"/>
                        </a:rPr>
                        <a:t>When</a:t>
                      </a:r>
                      <a:r>
                        <a:rPr lang="en-GB" sz="900" b="0" kern="1200" baseline="0" dirty="0">
                          <a:solidFill>
                            <a:schemeClr val="tx1"/>
                          </a:solidFill>
                          <a:effectLst/>
                          <a:latin typeface="+mj-lt"/>
                          <a:ea typeface="+mn-ea"/>
                          <a:cs typeface="+mn-cs"/>
                        </a:rPr>
                        <a:t>: 03.34am local time, 27</a:t>
                      </a:r>
                      <a:r>
                        <a:rPr lang="en-GB" sz="900" b="0" kern="1200" baseline="30000" dirty="0">
                          <a:solidFill>
                            <a:schemeClr val="tx1"/>
                          </a:solidFill>
                          <a:effectLst/>
                          <a:latin typeface="+mj-lt"/>
                          <a:ea typeface="+mn-ea"/>
                          <a:cs typeface="+mn-cs"/>
                        </a:rPr>
                        <a:t>th</a:t>
                      </a:r>
                      <a:r>
                        <a:rPr lang="en-GB" sz="900" b="0" kern="1200" baseline="0" dirty="0">
                          <a:solidFill>
                            <a:schemeClr val="tx1"/>
                          </a:solidFill>
                          <a:effectLst/>
                          <a:latin typeface="+mj-lt"/>
                          <a:ea typeface="+mn-ea"/>
                          <a:cs typeface="+mn-cs"/>
                        </a:rPr>
                        <a:t> February, 2010 </a:t>
                      </a:r>
                    </a:p>
                    <a:p>
                      <a:pPr algn="l"/>
                      <a:r>
                        <a:rPr lang="en-GB" sz="900" b="1" kern="1200" baseline="0" dirty="0">
                          <a:solidFill>
                            <a:schemeClr val="tx1"/>
                          </a:solidFill>
                          <a:effectLst/>
                          <a:latin typeface="+mj-lt"/>
                          <a:ea typeface="+mn-ea"/>
                          <a:cs typeface="+mn-cs"/>
                        </a:rPr>
                        <a:t>Magnitude</a:t>
                      </a:r>
                      <a:r>
                        <a:rPr lang="en-GB" sz="900" b="0" kern="1200" baseline="0" dirty="0">
                          <a:solidFill>
                            <a:schemeClr val="tx1"/>
                          </a:solidFill>
                          <a:effectLst/>
                          <a:latin typeface="+mj-lt"/>
                          <a:ea typeface="+mn-ea"/>
                          <a:cs typeface="+mn-cs"/>
                        </a:rPr>
                        <a:t>: 8.8  on the Richter Scale.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900" b="1" u="sng" kern="1200" dirty="0">
                          <a:solidFill>
                            <a:schemeClr val="tx1"/>
                          </a:solidFill>
                          <a:effectLst/>
                          <a:latin typeface="+mj-lt"/>
                          <a:ea typeface="+mn-ea"/>
                          <a:cs typeface="+mn-cs"/>
                        </a:rPr>
                        <a:t>HAITI EARTHQUAKE (LIC)</a:t>
                      </a:r>
                    </a:p>
                    <a:p>
                      <a:pPr algn="l"/>
                      <a:r>
                        <a:rPr lang="en-GB" sz="900" b="1" kern="1200" dirty="0">
                          <a:solidFill>
                            <a:schemeClr val="tx1"/>
                          </a:solidFill>
                          <a:effectLst/>
                          <a:latin typeface="+mj-lt"/>
                          <a:ea typeface="+mn-ea"/>
                          <a:cs typeface="+mn-cs"/>
                        </a:rPr>
                        <a:t>Where</a:t>
                      </a:r>
                      <a:r>
                        <a:rPr lang="en-GB" sz="900" b="0" kern="1200" dirty="0">
                          <a:solidFill>
                            <a:schemeClr val="tx1"/>
                          </a:solidFill>
                          <a:effectLst/>
                          <a:latin typeface="+mj-lt"/>
                          <a:ea typeface="+mn-ea"/>
                          <a:cs typeface="+mn-cs"/>
                        </a:rPr>
                        <a:t>:</a:t>
                      </a:r>
                      <a:r>
                        <a:rPr lang="en-GB" sz="900" b="0" kern="1200" baseline="0" dirty="0">
                          <a:solidFill>
                            <a:schemeClr val="tx1"/>
                          </a:solidFill>
                          <a:effectLst/>
                          <a:latin typeface="+mj-lt"/>
                          <a:ea typeface="+mn-ea"/>
                          <a:cs typeface="+mn-cs"/>
                        </a:rPr>
                        <a:t> Haiti, Caribbean Islands.</a:t>
                      </a:r>
                    </a:p>
                    <a:p>
                      <a:pPr algn="l"/>
                      <a:r>
                        <a:rPr lang="en-GB" sz="900" b="1" kern="1200" baseline="0" dirty="0">
                          <a:solidFill>
                            <a:schemeClr val="tx1"/>
                          </a:solidFill>
                          <a:effectLst/>
                          <a:latin typeface="+mj-lt"/>
                          <a:ea typeface="+mn-ea"/>
                          <a:cs typeface="+mn-cs"/>
                        </a:rPr>
                        <a:t>Plate Margin</a:t>
                      </a:r>
                      <a:r>
                        <a:rPr lang="en-GB" sz="900" b="0" kern="1200" baseline="0" dirty="0">
                          <a:solidFill>
                            <a:schemeClr val="tx1"/>
                          </a:solidFill>
                          <a:effectLst/>
                          <a:latin typeface="+mj-lt"/>
                          <a:ea typeface="+mn-ea"/>
                          <a:cs typeface="+mn-cs"/>
                        </a:rPr>
                        <a:t>: conservative plate boundary of the Caribbean and North American plates</a:t>
                      </a:r>
                    </a:p>
                    <a:p>
                      <a:pPr algn="l"/>
                      <a:r>
                        <a:rPr lang="en-GB" sz="900" b="1" kern="1200" baseline="0" dirty="0">
                          <a:solidFill>
                            <a:schemeClr val="tx1"/>
                          </a:solidFill>
                          <a:effectLst/>
                          <a:latin typeface="+mj-lt"/>
                          <a:ea typeface="+mn-ea"/>
                          <a:cs typeface="+mn-cs"/>
                        </a:rPr>
                        <a:t>When</a:t>
                      </a:r>
                      <a:r>
                        <a:rPr lang="en-GB" sz="900" b="0" kern="1200" baseline="0" dirty="0">
                          <a:solidFill>
                            <a:schemeClr val="tx1"/>
                          </a:solidFill>
                          <a:effectLst/>
                          <a:latin typeface="+mj-lt"/>
                          <a:ea typeface="+mn-ea"/>
                          <a:cs typeface="+mn-cs"/>
                        </a:rPr>
                        <a:t>: 12</a:t>
                      </a:r>
                      <a:r>
                        <a:rPr lang="en-GB" sz="900" b="0" kern="1200" baseline="30000" dirty="0">
                          <a:solidFill>
                            <a:schemeClr val="tx1"/>
                          </a:solidFill>
                          <a:effectLst/>
                          <a:latin typeface="+mj-lt"/>
                          <a:ea typeface="+mn-ea"/>
                          <a:cs typeface="+mn-cs"/>
                        </a:rPr>
                        <a:t>th</a:t>
                      </a:r>
                      <a:r>
                        <a:rPr lang="en-GB" sz="900" b="0" kern="1200" baseline="0" dirty="0">
                          <a:solidFill>
                            <a:schemeClr val="tx1"/>
                          </a:solidFill>
                          <a:effectLst/>
                          <a:latin typeface="+mj-lt"/>
                          <a:ea typeface="+mn-ea"/>
                          <a:cs typeface="+mn-cs"/>
                        </a:rPr>
                        <a:t> January, 2010</a:t>
                      </a:r>
                    </a:p>
                    <a:p>
                      <a:pPr algn="l"/>
                      <a:r>
                        <a:rPr lang="en-GB" sz="900" b="1" kern="1200" baseline="0" dirty="0">
                          <a:solidFill>
                            <a:schemeClr val="tx1"/>
                          </a:solidFill>
                          <a:effectLst/>
                          <a:latin typeface="+mj-lt"/>
                          <a:ea typeface="+mn-ea"/>
                          <a:cs typeface="+mn-cs"/>
                        </a:rPr>
                        <a:t>Magnitude</a:t>
                      </a:r>
                      <a:r>
                        <a:rPr lang="en-GB" sz="900" b="0" kern="1200" baseline="0" dirty="0">
                          <a:solidFill>
                            <a:schemeClr val="tx1"/>
                          </a:solidFill>
                          <a:effectLst/>
                          <a:latin typeface="+mj-lt"/>
                          <a:ea typeface="+mn-ea"/>
                          <a:cs typeface="+mn-cs"/>
                        </a:rPr>
                        <a:t>: 7.0 on the Richter Scale. </a:t>
                      </a:r>
                    </a:p>
                    <a:p>
                      <a:pPr algn="l"/>
                      <a:r>
                        <a:rPr lang="en-GB" sz="900" b="1" kern="1200" baseline="0" dirty="0">
                          <a:solidFill>
                            <a:schemeClr val="tx1"/>
                          </a:solidFill>
                          <a:effectLst/>
                          <a:latin typeface="+mj-lt"/>
                          <a:ea typeface="+mn-ea"/>
                          <a:cs typeface="+mn-cs"/>
                        </a:rPr>
                        <a:t>Epicentre</a:t>
                      </a:r>
                      <a:r>
                        <a:rPr lang="en-GB" sz="900" b="0" kern="1200" baseline="0" dirty="0">
                          <a:solidFill>
                            <a:schemeClr val="tx1"/>
                          </a:solidFill>
                          <a:effectLst/>
                          <a:latin typeface="+mj-lt"/>
                          <a:ea typeface="+mn-ea"/>
                          <a:cs typeface="+mn-cs"/>
                        </a:rPr>
                        <a:t>: 25km west of Port-au-Prince, at a depth of 13km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9885572"/>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361288244"/>
              </p:ext>
            </p:extLst>
          </p:nvPr>
        </p:nvGraphicFramePr>
        <p:xfrm>
          <a:off x="0" y="4883151"/>
          <a:ext cx="2287904" cy="2011680"/>
        </p:xfrm>
        <a:graphic>
          <a:graphicData uri="http://schemas.openxmlformats.org/drawingml/2006/table">
            <a:tbl>
              <a:tblPr firstRow="1" bandRow="1">
                <a:tableStyleId>{5940675A-B579-460E-94D1-54222C63F5DA}</a:tableStyleId>
              </a:tblPr>
              <a:tblGrid>
                <a:gridCol w="2287904">
                  <a:extLst>
                    <a:ext uri="{9D8B030D-6E8A-4147-A177-3AD203B41FA5}">
                      <a16:colId xmlns:a16="http://schemas.microsoft.com/office/drawing/2014/main" val="20000"/>
                    </a:ext>
                  </a:extLst>
                </a:gridCol>
              </a:tblGrid>
              <a:tr h="1766491">
                <a:tc>
                  <a:txBody>
                    <a:bodyPr/>
                    <a:lstStyle/>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1" i="0" kern="1200" baseline="0" dirty="0">
                          <a:solidFill>
                            <a:schemeClr val="tx1"/>
                          </a:solidFill>
                          <a:effectLst/>
                          <a:latin typeface="+mj-lt"/>
                          <a:ea typeface="+mn-ea"/>
                          <a:cs typeface="+mn-cs"/>
                        </a:rPr>
                        <a:t>How can we protect ourselves from future earthquakes?</a:t>
                      </a:r>
                    </a:p>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00" b="0" i="0" kern="1200" baseline="0" dirty="0">
                        <a:solidFill>
                          <a:schemeClr val="tx1"/>
                        </a:solidFill>
                        <a:effectLst/>
                        <a:latin typeface="+mj-lt"/>
                        <a:ea typeface="+mn-ea"/>
                        <a:cs typeface="+mn-cs"/>
                      </a:endParaRPr>
                    </a:p>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baseline="0" dirty="0">
                          <a:solidFill>
                            <a:schemeClr val="tx1"/>
                          </a:solidFill>
                          <a:effectLst/>
                          <a:latin typeface="+mj-lt"/>
                          <a:ea typeface="+mn-ea"/>
                          <a:cs typeface="+mn-cs"/>
                        </a:rPr>
                        <a:t>We cannot prevent an earthquake from occurring, however we can PROTECT ourselves by:</a:t>
                      </a:r>
                    </a:p>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baseline="0" dirty="0">
                          <a:solidFill>
                            <a:schemeClr val="tx1"/>
                          </a:solidFill>
                          <a:effectLst/>
                          <a:latin typeface="+mj-lt"/>
                          <a:ea typeface="+mn-ea"/>
                          <a:cs typeface="+mn-cs"/>
                        </a:rPr>
                        <a:t>PLAN to prepare for when an earthquake occurs (emergency kit, practice drill, earthquake proof buildings, hazard mapping, evacuation routes).</a:t>
                      </a:r>
                    </a:p>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0" i="0" kern="1200" baseline="0" dirty="0">
                          <a:solidFill>
                            <a:schemeClr val="tx1"/>
                          </a:solidFill>
                          <a:effectLst/>
                          <a:latin typeface="+mj-lt"/>
                          <a:ea typeface="+mn-ea"/>
                          <a:cs typeface="+mn-cs"/>
                        </a:rPr>
                        <a:t>Monitor earthquake prone areas in order to PREDICT when it will occur (previous data, unusual animal behaviour, measure for small tremors)</a:t>
                      </a:r>
                    </a:p>
                  </a:txBody>
                  <a:tcPr>
                    <a:noFill/>
                  </a:tcP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580235806"/>
              </p:ext>
            </p:extLst>
          </p:nvPr>
        </p:nvGraphicFramePr>
        <p:xfrm>
          <a:off x="2284024" y="4911865"/>
          <a:ext cx="6859976" cy="1946135"/>
        </p:xfrm>
        <a:graphic>
          <a:graphicData uri="http://schemas.openxmlformats.org/drawingml/2006/table">
            <a:tbl>
              <a:tblPr firstRow="1" bandRow="1">
                <a:tableStyleId>{5C22544A-7EE6-4342-B048-85BDC9FD1C3A}</a:tableStyleId>
              </a:tblPr>
              <a:tblGrid>
                <a:gridCol w="1714994">
                  <a:extLst>
                    <a:ext uri="{9D8B030D-6E8A-4147-A177-3AD203B41FA5}">
                      <a16:colId xmlns:a16="http://schemas.microsoft.com/office/drawing/2014/main" val="4279084875"/>
                    </a:ext>
                  </a:extLst>
                </a:gridCol>
                <a:gridCol w="1714994">
                  <a:extLst>
                    <a:ext uri="{9D8B030D-6E8A-4147-A177-3AD203B41FA5}">
                      <a16:colId xmlns:a16="http://schemas.microsoft.com/office/drawing/2014/main" val="450565047"/>
                    </a:ext>
                  </a:extLst>
                </a:gridCol>
                <a:gridCol w="1714994">
                  <a:extLst>
                    <a:ext uri="{9D8B030D-6E8A-4147-A177-3AD203B41FA5}">
                      <a16:colId xmlns:a16="http://schemas.microsoft.com/office/drawing/2014/main" val="2404789621"/>
                    </a:ext>
                  </a:extLst>
                </a:gridCol>
                <a:gridCol w="1714994">
                  <a:extLst>
                    <a:ext uri="{9D8B030D-6E8A-4147-A177-3AD203B41FA5}">
                      <a16:colId xmlns:a16="http://schemas.microsoft.com/office/drawing/2014/main" val="2078138147"/>
                    </a:ext>
                  </a:extLst>
                </a:gridCol>
              </a:tblGrid>
              <a:tr h="947803">
                <a:tc>
                  <a:txBody>
                    <a:bodyPr/>
                    <a:lstStyle/>
                    <a:p>
                      <a:pPr algn="ctr"/>
                      <a:r>
                        <a:rPr lang="en-GB" sz="800" b="1" kern="1200" dirty="0">
                          <a:solidFill>
                            <a:schemeClr val="tx1"/>
                          </a:solidFill>
                          <a:effectLst/>
                          <a:latin typeface="+mj-lt"/>
                          <a:ea typeface="+mn-ea"/>
                          <a:cs typeface="+mn-cs"/>
                        </a:rPr>
                        <a:t>MEASURE FOR SMALL TREMORS</a:t>
                      </a:r>
                    </a:p>
                    <a:p>
                      <a:pPr algn="ctr"/>
                      <a:r>
                        <a:rPr lang="en-GB" sz="800" b="0" kern="1200" dirty="0">
                          <a:solidFill>
                            <a:schemeClr val="tx1"/>
                          </a:solidFill>
                          <a:effectLst/>
                          <a:latin typeface="+mj-lt"/>
                          <a:ea typeface="+mn-ea"/>
                          <a:cs typeface="+mn-cs"/>
                        </a:rPr>
                        <a:t> Just before a larger earthquake often there is an increase in the number of small tremors. Scientists</a:t>
                      </a:r>
                      <a:r>
                        <a:rPr lang="en-GB" sz="800" b="0" kern="1200" baseline="0" dirty="0">
                          <a:solidFill>
                            <a:schemeClr val="tx1"/>
                          </a:solidFill>
                          <a:effectLst/>
                          <a:latin typeface="+mj-lt"/>
                          <a:ea typeface="+mn-ea"/>
                          <a:cs typeface="+mn-cs"/>
                        </a:rPr>
                        <a:t> use seismometers to record any ground movement.</a:t>
                      </a:r>
                      <a:endParaRPr lang="en-GB" sz="800" b="0" i="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00" b="1" kern="1200" dirty="0">
                          <a:solidFill>
                            <a:schemeClr val="tx1"/>
                          </a:solidFill>
                          <a:effectLst/>
                          <a:latin typeface="+mj-lt"/>
                          <a:ea typeface="+mn-ea"/>
                          <a:cs typeface="+mn-cs"/>
                        </a:rPr>
                        <a:t>PREVIOUS EARTHQUAKE DATA</a:t>
                      </a:r>
                    </a:p>
                    <a:p>
                      <a:pPr algn="ctr"/>
                      <a:r>
                        <a:rPr lang="en-GB" sz="800" b="0" kern="1200" dirty="0">
                          <a:solidFill>
                            <a:schemeClr val="tx1"/>
                          </a:solidFill>
                          <a:effectLst/>
                          <a:latin typeface="+mj-lt"/>
                          <a:ea typeface="+mn-ea"/>
                          <a:cs typeface="+mn-cs"/>
                        </a:rPr>
                        <a:t>Historical records can be used to show patterns and trends. These can then be used to predict future earthquakes.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00" b="1" kern="1200" dirty="0">
                          <a:solidFill>
                            <a:schemeClr val="tx1"/>
                          </a:solidFill>
                          <a:effectLst/>
                          <a:latin typeface="+mj-lt"/>
                          <a:ea typeface="+mn-ea"/>
                          <a:cs typeface="+mn-cs"/>
                        </a:rPr>
                        <a:t>PRACTICE DRILLS</a:t>
                      </a:r>
                    </a:p>
                    <a:p>
                      <a:pPr algn="ctr"/>
                      <a:r>
                        <a:rPr lang="en-GB" sz="800" b="0" kern="1200" dirty="0">
                          <a:solidFill>
                            <a:schemeClr val="tx1"/>
                          </a:solidFill>
                          <a:effectLst/>
                          <a:latin typeface="+mj-lt"/>
                          <a:ea typeface="+mn-ea"/>
                          <a:cs typeface="+mn-cs"/>
                        </a:rPr>
                        <a:t> Educate people about to do should an earthquake occur. </a:t>
                      </a:r>
                      <a:r>
                        <a:rPr lang="en-GB" sz="800" b="0" i="1" kern="1200" dirty="0">
                          <a:solidFill>
                            <a:schemeClr val="tx1"/>
                          </a:solidFill>
                          <a:effectLst/>
                          <a:latin typeface="+mj-lt"/>
                          <a:ea typeface="+mn-ea"/>
                          <a:cs typeface="+mn-cs"/>
                        </a:rPr>
                        <a:t>e.g. in Japan</a:t>
                      </a:r>
                      <a:r>
                        <a:rPr lang="en-GB" sz="800" b="0" i="1" kern="1200" baseline="0" dirty="0">
                          <a:solidFill>
                            <a:schemeClr val="tx1"/>
                          </a:solidFill>
                          <a:effectLst/>
                          <a:latin typeface="+mj-lt"/>
                          <a:ea typeface="+mn-ea"/>
                          <a:cs typeface="+mn-cs"/>
                        </a:rPr>
                        <a:t> on </a:t>
                      </a:r>
                      <a:r>
                        <a:rPr lang="en-GB" sz="800" b="0" i="1" kern="1200" dirty="0">
                          <a:solidFill>
                            <a:schemeClr val="tx1"/>
                          </a:solidFill>
                          <a:effectLst/>
                          <a:latin typeface="+mj-lt"/>
                          <a:ea typeface="+mn-ea"/>
                          <a:cs typeface="+mn-cs"/>
                        </a:rPr>
                        <a:t> 1</a:t>
                      </a:r>
                      <a:r>
                        <a:rPr lang="en-GB" sz="800" b="0" i="1" kern="1200" baseline="30000" dirty="0">
                          <a:solidFill>
                            <a:schemeClr val="tx1"/>
                          </a:solidFill>
                          <a:effectLst/>
                          <a:latin typeface="+mj-lt"/>
                          <a:ea typeface="+mn-ea"/>
                          <a:cs typeface="+mn-cs"/>
                        </a:rPr>
                        <a:t>st</a:t>
                      </a:r>
                      <a:r>
                        <a:rPr lang="en-GB" sz="800" b="0" i="1" kern="1200" dirty="0">
                          <a:solidFill>
                            <a:schemeClr val="tx1"/>
                          </a:solidFill>
                          <a:effectLst/>
                          <a:latin typeface="+mj-lt"/>
                          <a:ea typeface="+mn-ea"/>
                          <a:cs typeface="+mn-cs"/>
                        </a:rPr>
                        <a:t> September everyone practices what to do in an earthquake. It is called Disaster Prevention 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00" b="1" kern="1200" dirty="0">
                          <a:solidFill>
                            <a:schemeClr val="tx1"/>
                          </a:solidFill>
                          <a:effectLst/>
                          <a:latin typeface="+mj-lt"/>
                          <a:ea typeface="+mn-ea"/>
                          <a:cs typeface="+mn-cs"/>
                        </a:rPr>
                        <a:t>UNUSUAL ANIMAL BEHAVIOUR</a:t>
                      </a:r>
                    </a:p>
                    <a:p>
                      <a:pPr algn="ctr"/>
                      <a:r>
                        <a:rPr lang="en-GB" sz="800" b="0" kern="1200" dirty="0">
                          <a:solidFill>
                            <a:schemeClr val="tx1"/>
                          </a:solidFill>
                          <a:effectLst/>
                          <a:latin typeface="+mj-lt"/>
                          <a:ea typeface="+mn-ea"/>
                          <a:cs typeface="+mn-cs"/>
                        </a:rPr>
                        <a:t>Animals often act strangely before an earthquake. In China, the city of </a:t>
                      </a:r>
                      <a:r>
                        <a:rPr lang="en-GB" sz="800" b="0" kern="1200" dirty="0" err="1">
                          <a:solidFill>
                            <a:schemeClr val="tx1"/>
                          </a:solidFill>
                          <a:effectLst/>
                          <a:latin typeface="+mj-lt"/>
                          <a:ea typeface="+mn-ea"/>
                          <a:cs typeface="+mn-cs"/>
                        </a:rPr>
                        <a:t>Haicheng</a:t>
                      </a:r>
                      <a:r>
                        <a:rPr lang="en-GB" sz="800" b="0" kern="1200" dirty="0">
                          <a:solidFill>
                            <a:schemeClr val="tx1"/>
                          </a:solidFill>
                          <a:effectLst/>
                          <a:latin typeface="+mj-lt"/>
                          <a:ea typeface="+mn-ea"/>
                          <a:cs typeface="+mn-cs"/>
                        </a:rPr>
                        <a:t> was evacuated following strange animal behaviour. Days later a 7.3 magnitude earthquake struck. It is estimated it saved 150,000 lives.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689552"/>
                  </a:ext>
                </a:extLst>
              </a:tr>
              <a:tr h="998332">
                <a:tc>
                  <a:txBody>
                    <a:bodyPr/>
                    <a:lstStyle/>
                    <a:p>
                      <a:pPr algn="ctr"/>
                      <a:r>
                        <a:rPr lang="en-GB" sz="800" b="1" kern="1200" dirty="0">
                          <a:solidFill>
                            <a:schemeClr val="tx1"/>
                          </a:solidFill>
                          <a:effectLst/>
                          <a:latin typeface="+mj-lt"/>
                          <a:ea typeface="+mn-ea"/>
                          <a:cs typeface="+mn-cs"/>
                        </a:rPr>
                        <a:t>EMERGENCY KIT</a:t>
                      </a:r>
                    </a:p>
                    <a:p>
                      <a:pPr algn="ctr"/>
                      <a:r>
                        <a:rPr lang="en-GB" sz="800" b="0" kern="1200" dirty="0">
                          <a:solidFill>
                            <a:schemeClr val="tx1"/>
                          </a:solidFill>
                          <a:effectLst/>
                          <a:latin typeface="+mj-lt"/>
                          <a:ea typeface="+mn-ea"/>
                          <a:cs typeface="+mn-cs"/>
                        </a:rPr>
                        <a:t>Residents are encouraged to have an emergency kit ready in case of an earthquake,</a:t>
                      </a:r>
                      <a:r>
                        <a:rPr lang="en-GB" sz="800" b="0" kern="1200" baseline="0" dirty="0">
                          <a:solidFill>
                            <a:schemeClr val="tx1"/>
                          </a:solidFill>
                          <a:effectLst/>
                          <a:latin typeface="+mj-lt"/>
                          <a:ea typeface="+mn-ea"/>
                          <a:cs typeface="+mn-cs"/>
                        </a:rPr>
                        <a:t> including</a:t>
                      </a:r>
                      <a:r>
                        <a:rPr lang="en-GB" sz="800" b="0" kern="1200" dirty="0">
                          <a:solidFill>
                            <a:schemeClr val="tx1"/>
                          </a:solidFill>
                          <a:effectLst/>
                          <a:latin typeface="+mj-lt"/>
                          <a:ea typeface="+mn-ea"/>
                          <a:cs typeface="+mn-cs"/>
                        </a:rPr>
                        <a:t> </a:t>
                      </a:r>
                      <a:r>
                        <a:rPr lang="en-GB" sz="800" b="0" i="1" kern="1200" dirty="0">
                          <a:solidFill>
                            <a:schemeClr val="tx1"/>
                          </a:solidFill>
                          <a:effectLst/>
                          <a:latin typeface="+mj-lt"/>
                          <a:ea typeface="+mn-ea"/>
                          <a:cs typeface="+mn-cs"/>
                        </a:rPr>
                        <a:t>a torch, canned food, batteries, radio, medical kit, dust mask, water…etc.</a:t>
                      </a:r>
                    </a:p>
                    <a:p>
                      <a:pPr marL="87313" marR="0" indent="-87313"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800" b="0" i="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00" b="1" kern="1200" dirty="0">
                          <a:solidFill>
                            <a:schemeClr val="tx1"/>
                          </a:solidFill>
                          <a:effectLst/>
                          <a:latin typeface="+mj-lt"/>
                          <a:ea typeface="+mn-ea"/>
                          <a:cs typeface="+mn-cs"/>
                        </a:rPr>
                        <a:t>EARTHQUAKE PROOF BUILDINGS</a:t>
                      </a:r>
                    </a:p>
                    <a:p>
                      <a:pPr algn="ctr"/>
                      <a:r>
                        <a:rPr lang="en-GB" sz="800" b="0" kern="1200" dirty="0">
                          <a:solidFill>
                            <a:schemeClr val="tx1"/>
                          </a:solidFill>
                          <a:effectLst/>
                          <a:latin typeface="+mj-lt"/>
                          <a:ea typeface="+mn-ea"/>
                          <a:cs typeface="+mn-cs"/>
                        </a:rPr>
                        <a:t>Buildings are created to withstand the ground shaking during an earthquake.  Example</a:t>
                      </a:r>
                      <a:r>
                        <a:rPr lang="en-GB" sz="800" b="0" kern="1200" baseline="0" dirty="0">
                          <a:solidFill>
                            <a:schemeClr val="tx1"/>
                          </a:solidFill>
                          <a:effectLst/>
                          <a:latin typeface="+mj-lt"/>
                          <a:ea typeface="+mn-ea"/>
                          <a:cs typeface="+mn-cs"/>
                        </a:rPr>
                        <a:t>s shown in next box.</a:t>
                      </a:r>
                      <a:endParaRPr lang="en-GB" sz="800" b="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i="1" kern="1200" baseline="0" dirty="0">
                          <a:solidFill>
                            <a:schemeClr val="tx1"/>
                          </a:solidFill>
                          <a:effectLst/>
                          <a:latin typeface="+mj-lt"/>
                          <a:ea typeface="+mn-ea"/>
                          <a:cs typeface="+mn-cs"/>
                        </a:rPr>
                        <a:t>e.g. </a:t>
                      </a:r>
                      <a:r>
                        <a:rPr lang="en-GB" sz="800" b="0" i="1" kern="1200" dirty="0">
                          <a:solidFill>
                            <a:schemeClr val="tx1"/>
                          </a:solidFill>
                          <a:effectLst/>
                          <a:latin typeface="+mj-lt"/>
                          <a:ea typeface="+mn-ea"/>
                          <a:cs typeface="+mn-cs"/>
                        </a:rPr>
                        <a:t>Using flexible steel frames which sway as the ground moves.</a:t>
                      </a:r>
                    </a:p>
                    <a:p>
                      <a:pPr algn="ctr"/>
                      <a:r>
                        <a:rPr lang="en-GB" sz="800" b="0" i="1" kern="1200" baseline="0" dirty="0">
                          <a:solidFill>
                            <a:schemeClr val="tx1"/>
                          </a:solidFill>
                          <a:effectLst/>
                          <a:latin typeface="+mj-lt"/>
                          <a:ea typeface="+mn-ea"/>
                          <a:cs typeface="+mn-cs"/>
                        </a:rPr>
                        <a:t>e.g. </a:t>
                      </a:r>
                      <a:r>
                        <a:rPr lang="en-GB" sz="800" b="0" i="1" kern="1200" dirty="0">
                          <a:solidFill>
                            <a:schemeClr val="tx1"/>
                          </a:solidFill>
                          <a:effectLst/>
                          <a:latin typeface="+mj-lt"/>
                          <a:ea typeface="+mn-ea"/>
                          <a:cs typeface="+mn-cs"/>
                        </a:rPr>
                        <a:t>Rubber foundations that absorb the shockwaves/shaking.</a:t>
                      </a:r>
                    </a:p>
                    <a:p>
                      <a:pPr lvl="0" algn="ctr"/>
                      <a:r>
                        <a:rPr lang="en-GB" sz="800" b="0" i="1" kern="1200" dirty="0">
                          <a:solidFill>
                            <a:schemeClr val="tx1"/>
                          </a:solidFill>
                          <a:effectLst/>
                          <a:latin typeface="+mj-lt"/>
                          <a:ea typeface="+mn-ea"/>
                          <a:cs typeface="+mn-cs"/>
                        </a:rPr>
                        <a:t>e.g.</a:t>
                      </a:r>
                      <a:r>
                        <a:rPr lang="en-GB" sz="800" b="0" i="1" kern="1200" baseline="0" dirty="0">
                          <a:solidFill>
                            <a:schemeClr val="tx1"/>
                          </a:solidFill>
                          <a:effectLst/>
                          <a:latin typeface="+mj-lt"/>
                          <a:ea typeface="+mn-ea"/>
                          <a:cs typeface="+mn-cs"/>
                        </a:rPr>
                        <a:t> </a:t>
                      </a:r>
                      <a:r>
                        <a:rPr lang="en-GB" sz="800" b="0" i="1" kern="1200" dirty="0">
                          <a:solidFill>
                            <a:schemeClr val="tx1"/>
                          </a:solidFill>
                          <a:effectLst/>
                          <a:latin typeface="+mj-lt"/>
                          <a:ea typeface="+mn-ea"/>
                          <a:cs typeface="+mn-cs"/>
                        </a:rPr>
                        <a:t>A building with a larger base than top will be less likely to topple over (pyramid shape).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00" b="1" kern="1200" dirty="0">
                          <a:solidFill>
                            <a:schemeClr val="tx1"/>
                          </a:solidFill>
                          <a:effectLst/>
                          <a:latin typeface="+mj-lt"/>
                          <a:ea typeface="+mn-ea"/>
                          <a:cs typeface="+mn-cs"/>
                        </a:rPr>
                        <a:t>HAZARD MAPPING</a:t>
                      </a:r>
                    </a:p>
                    <a:p>
                      <a:pPr algn="ctr"/>
                      <a:r>
                        <a:rPr lang="en-GB" sz="800" b="0" kern="1200" dirty="0">
                          <a:solidFill>
                            <a:schemeClr val="tx1"/>
                          </a:solidFill>
                          <a:effectLst/>
                          <a:latin typeface="+mj-lt"/>
                          <a:ea typeface="+mn-ea"/>
                          <a:cs typeface="+mn-cs"/>
                        </a:rPr>
                        <a:t>Prevent building on loose or weak ground and control the height of buildings in different parts of the city.  This means that in high-risk areas, stronger and lower buildings can be use</a:t>
                      </a:r>
                      <a:r>
                        <a:rPr lang="en-US" sz="800" b="0" kern="1200" dirty="0">
                          <a:solidFill>
                            <a:schemeClr val="tx1"/>
                          </a:solidFill>
                          <a:effectLst/>
                          <a:latin typeface="+mj-lt"/>
                          <a:ea typeface="+mn-ea"/>
                          <a:cs typeface="+mn-cs"/>
                        </a:rPr>
                        <a:t>d. </a:t>
                      </a:r>
                      <a:endParaRPr lang="en-GB" sz="800" b="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8674406"/>
                  </a:ext>
                </a:extLst>
              </a:tr>
            </a:tbl>
          </a:graphicData>
        </a:graphic>
      </p:graphicFrame>
      <p:cxnSp>
        <p:nvCxnSpPr>
          <p:cNvPr id="13" name="Straight Arrow Connector 12"/>
          <p:cNvCxnSpPr/>
          <p:nvPr/>
        </p:nvCxnSpPr>
        <p:spPr>
          <a:xfrm>
            <a:off x="5158597" y="6625087"/>
            <a:ext cx="67286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a:xfrm>
            <a:off x="7086600" y="-44066"/>
            <a:ext cx="2057400" cy="365125"/>
          </a:xfrm>
        </p:spPr>
        <p:txBody>
          <a:bodyPr/>
          <a:lstStyle/>
          <a:p>
            <a:r>
              <a:rPr lang="en-GB" dirty="0">
                <a:solidFill>
                  <a:schemeClr val="bg1"/>
                </a:solidFill>
              </a:rPr>
              <a:t>2</a:t>
            </a:r>
          </a:p>
        </p:txBody>
      </p:sp>
    </p:spTree>
    <p:extLst>
      <p:ext uri="{BB962C8B-B14F-4D97-AF65-F5344CB8AC3E}">
        <p14:creationId xmlns:p14="http://schemas.microsoft.com/office/powerpoint/2010/main" val="1042125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p:cNvGraphicFramePr>
            <a:graphicFrameLocks noGrp="1"/>
          </p:cNvGraphicFramePr>
          <p:nvPr>
            <p:extLst>
              <p:ext uri="{D42A27DB-BD31-4B8C-83A1-F6EECF244321}">
                <p14:modId xmlns:p14="http://schemas.microsoft.com/office/powerpoint/2010/main" val="31792836"/>
              </p:ext>
            </p:extLst>
          </p:nvPr>
        </p:nvGraphicFramePr>
        <p:xfrm>
          <a:off x="8359" y="287243"/>
          <a:ext cx="9139524" cy="6576173"/>
        </p:xfrm>
        <a:graphic>
          <a:graphicData uri="http://schemas.openxmlformats.org/drawingml/2006/table">
            <a:tbl>
              <a:tblPr firstRow="1" bandRow="1">
                <a:tableStyleId>{5940675A-B579-460E-94D1-54222C63F5DA}</a:tableStyleId>
              </a:tblPr>
              <a:tblGrid>
                <a:gridCol w="9139524">
                  <a:extLst>
                    <a:ext uri="{9D8B030D-6E8A-4147-A177-3AD203B41FA5}">
                      <a16:colId xmlns:a16="http://schemas.microsoft.com/office/drawing/2014/main" val="20000"/>
                    </a:ext>
                  </a:extLst>
                </a:gridCol>
              </a:tblGrid>
              <a:tr h="6576173">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1" baseline="0" dirty="0">
                          <a:solidFill>
                            <a:srgbClr val="0070C0"/>
                          </a:solidFill>
                          <a:latin typeface="+mj-lt"/>
                        </a:rPr>
                        <a:t>CHALLENGES IN BRISTOL</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200" b="1" baseline="0" dirty="0">
                        <a:solidFill>
                          <a:srgbClr val="0070C0"/>
                        </a:solidFill>
                        <a:latin typeface="+mj-lt"/>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1" baseline="0" dirty="0">
                          <a:solidFill>
                            <a:schemeClr val="tx1"/>
                          </a:solidFill>
                          <a:latin typeface="+mj-lt"/>
                        </a:rPr>
                        <a:t>Bristol is constantly growing. These changes have created a number of challenges in Bristol, such as urban sprawl, derelict buildings, waste disposal, air pollution, social inequalities and housing pressure on the rural-urban fringe.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900" b="1" baseline="0" dirty="0">
                        <a:solidFill>
                          <a:schemeClr val="tx1"/>
                        </a:solidFill>
                        <a:latin typeface="+mj-lt"/>
                      </a:endParaRPr>
                    </a:p>
                  </a:txBody>
                  <a:tcPr>
                    <a:solidFill>
                      <a:schemeClr val="bg1"/>
                    </a:solidFill>
                  </a:tcPr>
                </a:tc>
                <a:extLst>
                  <a:ext uri="{0D108BD9-81ED-4DB2-BD59-A6C34878D82A}">
                    <a16:rowId xmlns:a16="http://schemas.microsoft.com/office/drawing/2014/main" val="10000"/>
                  </a:ext>
                </a:extLst>
              </a:tr>
            </a:tbl>
          </a:graphicData>
        </a:graphic>
      </p:graphicFrame>
      <p:sp>
        <p:nvSpPr>
          <p:cNvPr id="11" name="Rectangle 10"/>
          <p:cNvSpPr/>
          <p:nvPr/>
        </p:nvSpPr>
        <p:spPr>
          <a:xfrm rot="16200000">
            <a:off x="4443554" y="-4427329"/>
            <a:ext cx="264657" cy="9144000"/>
          </a:xfrm>
          <a:prstGeom prst="rect">
            <a:avLst/>
          </a:prstGeom>
          <a:solidFill>
            <a:srgbClr val="101A42"/>
          </a:solidFill>
          <a:ln w="254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3" name="TextBox 2"/>
          <p:cNvSpPr txBox="1"/>
          <p:nvPr/>
        </p:nvSpPr>
        <p:spPr>
          <a:xfrm>
            <a:off x="2106201" y="-13062"/>
            <a:ext cx="4460708" cy="276999"/>
          </a:xfrm>
          <a:prstGeom prst="rect">
            <a:avLst/>
          </a:prstGeom>
          <a:noFill/>
        </p:spPr>
        <p:txBody>
          <a:bodyPr wrap="none" rtlCol="0">
            <a:spAutoFit/>
          </a:bodyPr>
          <a:lstStyle/>
          <a:p>
            <a:r>
              <a:rPr lang="en-GB" sz="1200" dirty="0">
                <a:solidFill>
                  <a:schemeClr val="bg1"/>
                </a:solidFill>
              </a:rPr>
              <a:t>KS4 – The Geography Knowledge –</a:t>
            </a:r>
            <a:r>
              <a:rPr lang="en-GB" sz="1200" dirty="0">
                <a:solidFill>
                  <a:schemeClr val="bg1"/>
                </a:solidFill>
                <a:latin typeface="+mj-lt"/>
              </a:rPr>
              <a:t> URBANISATION – BRISTOL (part 4)</a:t>
            </a:r>
          </a:p>
        </p:txBody>
      </p:sp>
      <p:graphicFrame>
        <p:nvGraphicFramePr>
          <p:cNvPr id="6" name="Table 5"/>
          <p:cNvGraphicFramePr>
            <a:graphicFrameLocks noGrp="1"/>
          </p:cNvGraphicFramePr>
          <p:nvPr>
            <p:extLst>
              <p:ext uri="{D42A27DB-BD31-4B8C-83A1-F6EECF244321}">
                <p14:modId xmlns:p14="http://schemas.microsoft.com/office/powerpoint/2010/main" val="2537541342"/>
              </p:ext>
            </p:extLst>
          </p:nvPr>
        </p:nvGraphicFramePr>
        <p:xfrm>
          <a:off x="8357" y="838219"/>
          <a:ext cx="9131166" cy="4129800"/>
        </p:xfrm>
        <a:graphic>
          <a:graphicData uri="http://schemas.openxmlformats.org/drawingml/2006/table">
            <a:tbl>
              <a:tblPr firstRow="1" bandRow="1">
                <a:tableStyleId>{5C22544A-7EE6-4342-B048-85BDC9FD1C3A}</a:tableStyleId>
              </a:tblPr>
              <a:tblGrid>
                <a:gridCol w="2745353">
                  <a:extLst>
                    <a:ext uri="{9D8B030D-6E8A-4147-A177-3AD203B41FA5}">
                      <a16:colId xmlns:a16="http://schemas.microsoft.com/office/drawing/2014/main" val="152607726"/>
                    </a:ext>
                  </a:extLst>
                </a:gridCol>
                <a:gridCol w="2858814">
                  <a:extLst>
                    <a:ext uri="{9D8B030D-6E8A-4147-A177-3AD203B41FA5}">
                      <a16:colId xmlns:a16="http://schemas.microsoft.com/office/drawing/2014/main" val="1764628895"/>
                    </a:ext>
                  </a:extLst>
                </a:gridCol>
                <a:gridCol w="3526999">
                  <a:extLst>
                    <a:ext uri="{9D8B030D-6E8A-4147-A177-3AD203B41FA5}">
                      <a16:colId xmlns:a16="http://schemas.microsoft.com/office/drawing/2014/main" val="4244708822"/>
                    </a:ext>
                  </a:extLst>
                </a:gridCol>
              </a:tblGrid>
              <a:tr h="21912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i="0" kern="1200" dirty="0">
                          <a:solidFill>
                            <a:schemeClr val="tx1"/>
                          </a:solidFill>
                          <a:latin typeface="+mj-lt"/>
                          <a:ea typeface="+mn-ea"/>
                          <a:cs typeface="+mn-cs"/>
                        </a:rPr>
                        <a:t>CHALLENGE: RISE IN DERELICT AREAS: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00" b="1" i="0" kern="1200" dirty="0">
                        <a:solidFill>
                          <a:schemeClr val="tx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i="0" kern="1200" dirty="0">
                          <a:solidFill>
                            <a:schemeClr val="tx1"/>
                          </a:solidFill>
                          <a:latin typeface="+mj-lt"/>
                          <a:ea typeface="+mn-ea"/>
                          <a:cs typeface="+mn-cs"/>
                        </a:rPr>
                        <a:t>Industrial</a:t>
                      </a:r>
                      <a:r>
                        <a:rPr lang="en-GB" sz="900" b="0" i="0" kern="1200" baseline="0" dirty="0">
                          <a:solidFill>
                            <a:schemeClr val="tx1"/>
                          </a:solidFill>
                          <a:latin typeface="+mj-lt"/>
                          <a:ea typeface="+mn-ea"/>
                          <a:cs typeface="+mn-cs"/>
                        </a:rPr>
                        <a:t> decline in the 20</a:t>
                      </a:r>
                      <a:r>
                        <a:rPr lang="en-GB" sz="900" b="0" i="0" kern="1200" baseline="30000" dirty="0">
                          <a:solidFill>
                            <a:schemeClr val="tx1"/>
                          </a:solidFill>
                          <a:latin typeface="+mj-lt"/>
                          <a:ea typeface="+mn-ea"/>
                          <a:cs typeface="+mn-cs"/>
                        </a:rPr>
                        <a:t>th</a:t>
                      </a:r>
                      <a:r>
                        <a:rPr lang="en-GB" sz="900" b="0" i="0" kern="1200" baseline="0" dirty="0">
                          <a:solidFill>
                            <a:schemeClr val="tx1"/>
                          </a:solidFill>
                          <a:latin typeface="+mj-lt"/>
                          <a:ea typeface="+mn-ea"/>
                          <a:cs typeface="+mn-cs"/>
                        </a:rPr>
                        <a:t> century was caused due to an increase in manufacturing abroad, closure of many inner city ports and rise in tertiary and quaternary industries. As a result many inner city areas, such as Stokes Croft, became abandoned, run-down and deprived. </a:t>
                      </a:r>
                      <a:endParaRPr lang="en-GB" sz="900" b="0" i="0" kern="1200" dirty="0">
                        <a:solidFill>
                          <a:schemeClr val="tx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50" b="0" i="1" dirty="0">
                        <a:solidFill>
                          <a:srgbClr val="00B050"/>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i="1" dirty="0">
                          <a:solidFill>
                            <a:srgbClr val="00B050"/>
                          </a:solidFill>
                          <a:latin typeface="+mj-lt"/>
                        </a:rPr>
                        <a:t>Plans to fix the challenge of derelict areas.</a:t>
                      </a:r>
                    </a:p>
                    <a:p>
                      <a:pPr marL="84138" marR="0" lvl="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i="1" baseline="0" dirty="0">
                          <a:solidFill>
                            <a:srgbClr val="00B050"/>
                          </a:solidFill>
                          <a:latin typeface="+mj-lt"/>
                        </a:rPr>
                        <a:t>Lottery grants have helped improve the area of Stokes Croft. The money has been used to redevelop buildings, attract new businesses and create green spaces.</a:t>
                      </a:r>
                    </a:p>
                    <a:p>
                      <a:pPr marL="84138" marR="0" lvl="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i="1" baseline="0" dirty="0">
                          <a:solidFill>
                            <a:srgbClr val="00B050"/>
                          </a:solidFill>
                          <a:latin typeface="+mj-lt"/>
                        </a:rPr>
                        <a:t>Artists are used public to make the area more appealing</a:t>
                      </a:r>
                    </a:p>
                    <a:p>
                      <a:pPr marL="84138" marR="0" lvl="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i="1" kern="1200" baseline="0" dirty="0">
                          <a:solidFill>
                            <a:srgbClr val="00B050"/>
                          </a:solidFill>
                          <a:latin typeface="+mj-lt"/>
                          <a:ea typeface="+mn-ea"/>
                          <a:cs typeface="+mn-cs"/>
                        </a:rPr>
                        <a:t>New music venues, independent shops and nightclubs have opened in the area = improving the area’s environment.</a:t>
                      </a:r>
                      <a:endParaRPr lang="en-GB" sz="800" b="0" i="1" baseline="0" dirty="0">
                        <a:solidFill>
                          <a:srgbClr val="00B050"/>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i="0" kern="1200" dirty="0">
                          <a:solidFill>
                            <a:schemeClr val="tx1"/>
                          </a:solidFill>
                          <a:latin typeface="+mj-lt"/>
                          <a:ea typeface="+mn-ea"/>
                          <a:cs typeface="+mn-cs"/>
                        </a:rPr>
                        <a:t>CHALLENGE: URBAN SPRAWL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dirty="0">
                          <a:solidFill>
                            <a:schemeClr val="tx1"/>
                          </a:solidFill>
                          <a:latin typeface="+mj-lt"/>
                        </a:rPr>
                        <a:t>Urban sprawl is caused by a rise in population and lack of housing</a:t>
                      </a:r>
                      <a:r>
                        <a:rPr lang="en-GB" sz="900" b="0" baseline="0" dirty="0">
                          <a:solidFill>
                            <a:schemeClr val="tx1"/>
                          </a:solidFill>
                          <a:latin typeface="+mj-lt"/>
                        </a:rPr>
                        <a:t> (4000 homes were damaged/destroyed in WW2).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0" i="0" kern="1200" baseline="0" dirty="0">
                        <a:solidFill>
                          <a:schemeClr val="tx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i="0" kern="1200" baseline="0" dirty="0">
                          <a:solidFill>
                            <a:schemeClr val="tx1"/>
                          </a:solidFill>
                          <a:latin typeface="+mj-lt"/>
                          <a:ea typeface="+mn-ea"/>
                          <a:cs typeface="+mn-cs"/>
                        </a:rPr>
                        <a:t>The demand for new housing has resulted in many people moving to the suburbs (outskirts of the city). This puts pressure on the rural-urban fringe for new housing = development of greenfield sites.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200" b="0" i="0" kern="1200" baseline="0" dirty="0">
                        <a:solidFill>
                          <a:schemeClr val="tx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0" i="1" kern="1200" baseline="0" dirty="0">
                          <a:solidFill>
                            <a:schemeClr val="tx1"/>
                          </a:solidFill>
                          <a:latin typeface="+mj-lt"/>
                          <a:ea typeface="+mn-ea"/>
                          <a:cs typeface="+mn-cs"/>
                        </a:rPr>
                        <a:t>e.g. Bradley Stokes and Harry Stokes are examples of new developments on greenfield sites. 1200 new homes have been built at Harry Stokes, with 2000 more planned.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200" b="0" i="1" kern="1200" baseline="0" dirty="0">
                        <a:solidFill>
                          <a:schemeClr val="tx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0" i="0" kern="1200" baseline="0" dirty="0">
                          <a:solidFill>
                            <a:schemeClr val="tx1"/>
                          </a:solidFill>
                          <a:latin typeface="+mj-lt"/>
                          <a:ea typeface="+mn-ea"/>
                          <a:cs typeface="+mn-cs"/>
                        </a:rPr>
                        <a:t>Building on greenfield sites is cheaper and buyers like it due to the clean environment, however it results in congestion, air pollution, loss of farmland and habitats, loss of green space and increases the risk of flooding.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i="1" kern="1200" dirty="0">
                          <a:solidFill>
                            <a:srgbClr val="00B050"/>
                          </a:solidFill>
                          <a:latin typeface="+mj-lt"/>
                          <a:ea typeface="+mn-ea"/>
                          <a:cs typeface="+mn-cs"/>
                        </a:rPr>
                        <a:t>Plans to reduce urban sprawl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300" b="0" i="1" kern="1200" baseline="0" dirty="0">
                        <a:solidFill>
                          <a:srgbClr val="00B050"/>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b="0" i="1" kern="1200" baseline="0" dirty="0">
                          <a:solidFill>
                            <a:srgbClr val="00B050"/>
                          </a:solidFill>
                          <a:latin typeface="+mj-lt"/>
                          <a:ea typeface="+mn-ea"/>
                          <a:cs typeface="+mn-cs"/>
                        </a:rPr>
                        <a:t>Focus on building new homes on brownfield sites. Between 2006 – 2013 only 6% of new housing developments were on greenfield sites. By 2026, over 30,000 new homes are planned on brownfield sites.</a:t>
                      </a:r>
                      <a:r>
                        <a:rPr lang="en-GB" sz="800" b="0" i="1" kern="1200" dirty="0">
                          <a:solidFill>
                            <a:srgbClr val="00B050"/>
                          </a:solidFill>
                          <a:latin typeface="+mj-lt"/>
                          <a:ea typeface="+mn-ea"/>
                          <a:cs typeface="+mn-cs"/>
                        </a:rPr>
                        <a:t> Redeveloping brownfield sites is more expensive as land must be cleared and decontaminated from previous industrial use. However, it is the best option.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300" b="0" i="1" kern="1200" baseline="0" dirty="0">
                        <a:solidFill>
                          <a:srgbClr val="00B050"/>
                        </a:solidFill>
                        <a:latin typeface="+mj-lt"/>
                        <a:ea typeface="+mn-ea"/>
                        <a:cs typeface="+mn-cs"/>
                      </a:endParaRPr>
                    </a:p>
                    <a:p>
                      <a:pPr marL="84138" marR="0" lvl="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i="1" kern="1200" baseline="0" dirty="0">
                          <a:solidFill>
                            <a:srgbClr val="00B050"/>
                          </a:solidFill>
                          <a:latin typeface="+mj-lt"/>
                          <a:ea typeface="+mn-ea"/>
                          <a:cs typeface="+mn-cs"/>
                        </a:rPr>
                        <a:t>Bristol’s </a:t>
                      </a:r>
                      <a:r>
                        <a:rPr lang="en-GB" sz="800" b="0" i="1" kern="1200" baseline="0" dirty="0" err="1">
                          <a:solidFill>
                            <a:srgbClr val="00B050"/>
                          </a:solidFill>
                          <a:latin typeface="+mj-lt"/>
                          <a:ea typeface="+mn-ea"/>
                          <a:cs typeface="+mn-cs"/>
                        </a:rPr>
                        <a:t>Harbourside</a:t>
                      </a:r>
                      <a:r>
                        <a:rPr lang="en-GB" sz="800" b="0" i="1" kern="1200" baseline="0" dirty="0">
                          <a:solidFill>
                            <a:srgbClr val="00B050"/>
                          </a:solidFill>
                          <a:latin typeface="+mj-lt"/>
                          <a:ea typeface="+mn-ea"/>
                          <a:cs typeface="+mn-cs"/>
                        </a:rPr>
                        <a:t> was a derelict area in Bristol city centre. They have spent 40 years redeveloping the area, building flats and culture and leisure facilities. </a:t>
                      </a:r>
                    </a:p>
                    <a:p>
                      <a:pPr marL="84138" marR="0" lvl="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300" b="0" i="1" kern="1200" baseline="0" dirty="0">
                        <a:solidFill>
                          <a:srgbClr val="00B050"/>
                        </a:solidFill>
                        <a:latin typeface="+mj-lt"/>
                        <a:ea typeface="+mn-ea"/>
                        <a:cs typeface="+mn-cs"/>
                      </a:endParaRPr>
                    </a:p>
                    <a:p>
                      <a:pPr marL="84138" marR="0" lvl="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i="1" kern="1200" baseline="0" dirty="0" err="1">
                          <a:solidFill>
                            <a:srgbClr val="00B050"/>
                          </a:solidFill>
                          <a:latin typeface="+mj-lt"/>
                          <a:ea typeface="+mn-ea"/>
                          <a:cs typeface="+mn-cs"/>
                        </a:rPr>
                        <a:t>Finzels</a:t>
                      </a:r>
                      <a:r>
                        <a:rPr lang="en-GB" sz="800" b="0" i="1" kern="1200" baseline="0" dirty="0">
                          <a:solidFill>
                            <a:srgbClr val="00B050"/>
                          </a:solidFill>
                          <a:latin typeface="+mj-lt"/>
                          <a:ea typeface="+mn-ea"/>
                          <a:cs typeface="+mn-cs"/>
                        </a:rPr>
                        <a:t> Reach is a </a:t>
                      </a:r>
                      <a:r>
                        <a:rPr lang="en-GB" sz="800" b="0" i="1" kern="1200" dirty="0">
                          <a:solidFill>
                            <a:srgbClr val="00B050"/>
                          </a:solidFill>
                          <a:latin typeface="+mj-lt"/>
                          <a:ea typeface="+mn-ea"/>
                          <a:cs typeface="+mn-cs"/>
                        </a:rPr>
                        <a:t>2 hectare brownfield site near the CBD. The abandoned factories and warehouses were redeveloped to create new offices, shops and 400 apartments.</a:t>
                      </a:r>
                      <a:endParaRPr lang="en-GB" sz="800" b="0" i="1" kern="1200" baseline="0" dirty="0">
                        <a:solidFill>
                          <a:srgbClr val="00B050"/>
                        </a:solidFill>
                        <a:latin typeface="+mj-lt"/>
                        <a:ea typeface="+mn-ea"/>
                        <a:cs typeface="+mn-cs"/>
                      </a:endParaRPr>
                    </a:p>
                    <a:p>
                      <a:pPr marL="84138" marR="0" lvl="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850" b="0" i="1" kern="1200" baseline="0" dirty="0">
                        <a:solidFill>
                          <a:srgbClr val="00B050"/>
                        </a:solidFill>
                        <a:latin typeface="+mj-lt"/>
                        <a:ea typeface="+mn-ea"/>
                        <a:cs typeface="+mn-cs"/>
                      </a:endParaRPr>
                    </a:p>
                    <a:p>
                      <a:pPr marL="84138" marR="0" lvl="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850" b="0" i="1" kern="1200" baseline="0" dirty="0">
                        <a:solidFill>
                          <a:srgbClr val="00B050"/>
                        </a:solidFill>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1292208"/>
                  </a:ext>
                </a:extLst>
              </a:tr>
              <a:tr h="19385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i="0" kern="1200" dirty="0">
                          <a:solidFill>
                            <a:schemeClr val="tx1"/>
                          </a:solidFill>
                          <a:latin typeface="+mj-lt"/>
                          <a:ea typeface="+mn-ea"/>
                          <a:cs typeface="+mn-cs"/>
                        </a:rPr>
                        <a:t>CHALLENGE: WASTE DISPOSAL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00" i="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i="0" dirty="0">
                          <a:latin typeface="+mj-lt"/>
                        </a:rPr>
                        <a:t>Bristol produces 500,000 tonnes of waste/year</a:t>
                      </a:r>
                      <a:r>
                        <a:rPr lang="en-GB" sz="900" i="0" baseline="0" dirty="0">
                          <a:latin typeface="+mj-lt"/>
                        </a:rPr>
                        <a:t> and is currently produces the most food waste in the UK.</a:t>
                      </a:r>
                      <a:endParaRPr lang="en-GB" sz="900" b="0" i="0" kern="1200" dirty="0">
                        <a:solidFill>
                          <a:schemeClr val="tx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00" b="1" i="1" kern="1200" dirty="0">
                        <a:solidFill>
                          <a:srgbClr val="00B050"/>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i="1" kern="1200" dirty="0">
                          <a:solidFill>
                            <a:srgbClr val="00B050"/>
                          </a:solidFill>
                          <a:latin typeface="+mj-lt"/>
                          <a:ea typeface="+mn-ea"/>
                          <a:cs typeface="+mn-cs"/>
                        </a:rPr>
                        <a:t>Plans to reduce issues with waste</a:t>
                      </a:r>
                      <a:r>
                        <a:rPr lang="en-GB" sz="800" b="1" i="1" kern="1200" baseline="0" dirty="0">
                          <a:solidFill>
                            <a:srgbClr val="00B050"/>
                          </a:solidFill>
                          <a:latin typeface="+mj-lt"/>
                          <a:ea typeface="+mn-ea"/>
                          <a:cs typeface="+mn-cs"/>
                        </a:rPr>
                        <a:t> disposal</a:t>
                      </a:r>
                      <a:r>
                        <a:rPr lang="en-GB" sz="800" b="1" i="1" kern="1200" dirty="0">
                          <a:solidFill>
                            <a:srgbClr val="00B050"/>
                          </a:solidFill>
                          <a:latin typeface="+mj-lt"/>
                          <a:ea typeface="+mn-ea"/>
                          <a:cs typeface="+mn-cs"/>
                        </a:rPr>
                        <a:t>:</a:t>
                      </a:r>
                    </a:p>
                    <a:p>
                      <a:pPr marL="84138" marR="0" lvl="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i="1" kern="1200" baseline="0" dirty="0">
                          <a:solidFill>
                            <a:srgbClr val="00B050"/>
                          </a:solidFill>
                          <a:latin typeface="+mj-lt"/>
                          <a:ea typeface="+mn-ea"/>
                          <a:cs typeface="+mn-cs"/>
                        </a:rPr>
                        <a:t>Reduce the waste sent to landfill sites. In 2004/05 88% of waste was sent to landfills. In 2012/13 it was only 27%.</a:t>
                      </a:r>
                    </a:p>
                    <a:p>
                      <a:pPr marL="84138" marR="0" lvl="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i="1" kern="1200" baseline="0" dirty="0">
                          <a:solidFill>
                            <a:srgbClr val="00B050"/>
                          </a:solidFill>
                          <a:latin typeface="+mj-lt"/>
                          <a:ea typeface="+mn-ea"/>
                          <a:cs typeface="+mn-cs"/>
                        </a:rPr>
                        <a:t>Increase recycling by making it easier to recycle by using roadside collections. In 2004/o5 12% of waste was recycled. In 2012/13 it was 51%.</a:t>
                      </a:r>
                    </a:p>
                    <a:p>
                      <a:pPr marL="84138" marR="0" lvl="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i="1" kern="1200" baseline="0" dirty="0">
                          <a:solidFill>
                            <a:srgbClr val="00B050"/>
                          </a:solidFill>
                          <a:latin typeface="+mj-lt"/>
                          <a:ea typeface="+mn-ea"/>
                          <a:cs typeface="+mn-cs"/>
                        </a:rPr>
                        <a:t>Increase the amount of waste that is sent to waste treatment plants where the waste is used to generate energy. (e.g. </a:t>
                      </a:r>
                      <a:r>
                        <a:rPr lang="en-GB" sz="800" b="0" i="1" kern="1200" baseline="0" dirty="0" err="1">
                          <a:solidFill>
                            <a:srgbClr val="00B050"/>
                          </a:solidFill>
                          <a:latin typeface="+mj-lt"/>
                          <a:ea typeface="+mn-ea"/>
                          <a:cs typeface="+mn-cs"/>
                        </a:rPr>
                        <a:t>Avonmouth</a:t>
                      </a:r>
                      <a:r>
                        <a:rPr lang="en-GB" sz="800" b="0" i="1" kern="1200" baseline="0" dirty="0">
                          <a:solidFill>
                            <a:srgbClr val="00B050"/>
                          </a:solidFill>
                          <a:latin typeface="+mj-lt"/>
                          <a:ea typeface="+mn-ea"/>
                          <a:cs typeface="+mn-cs"/>
                        </a:rPr>
                        <a:t> treatment plant makes electricity for 25,000 homes).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i="0" kern="1200" dirty="0">
                          <a:solidFill>
                            <a:schemeClr val="tx1"/>
                          </a:solidFill>
                          <a:latin typeface="+mj-lt"/>
                          <a:ea typeface="+mn-ea"/>
                          <a:cs typeface="+mn-cs"/>
                        </a:rPr>
                        <a:t>CHALLENGE: AIR POLLUTION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00" i="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i="0" dirty="0">
                          <a:latin typeface="+mj-lt"/>
                        </a:rPr>
                        <a:t>Bristol is the most congested city in England</a:t>
                      </a:r>
                      <a:r>
                        <a:rPr lang="en-GB" sz="900" i="0" baseline="0" dirty="0">
                          <a:latin typeface="+mj-lt"/>
                        </a:rPr>
                        <a:t> = air pollution = 200 deaths per year.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i="0" baseline="0" dirty="0">
                          <a:latin typeface="+mj-lt"/>
                        </a:rPr>
                        <a:t>The prevailing winds from the south-west blow pollution from t</a:t>
                      </a:r>
                      <a:r>
                        <a:rPr lang="en-GB" sz="900" i="0" dirty="0">
                          <a:latin typeface="+mj-lt"/>
                        </a:rPr>
                        <a:t>he industrial area at </a:t>
                      </a:r>
                      <a:r>
                        <a:rPr lang="en-GB" sz="900" i="0" dirty="0" err="1">
                          <a:latin typeface="+mj-lt"/>
                        </a:rPr>
                        <a:t>Avonmouth</a:t>
                      </a:r>
                      <a:r>
                        <a:rPr lang="en-GB" sz="900" i="0" dirty="0">
                          <a:latin typeface="+mj-lt"/>
                        </a:rPr>
                        <a:t> over the 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50" i="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i="1" kern="1200" dirty="0">
                          <a:solidFill>
                            <a:srgbClr val="00B050"/>
                          </a:solidFill>
                          <a:latin typeface="+mj-lt"/>
                          <a:ea typeface="+mn-ea"/>
                          <a:cs typeface="+mn-cs"/>
                        </a:rPr>
                        <a:t>Plans to reduce air pollution:</a:t>
                      </a:r>
                    </a:p>
                    <a:p>
                      <a:pPr marL="84138" marR="0" lvl="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i="1" kern="1200" baseline="0" dirty="0">
                          <a:solidFill>
                            <a:srgbClr val="00B050"/>
                          </a:solidFill>
                          <a:latin typeface="+mj-lt"/>
                          <a:ea typeface="+mn-ea"/>
                          <a:cs typeface="+mn-cs"/>
                        </a:rPr>
                        <a:t>Integrated Transport Network</a:t>
                      </a:r>
                    </a:p>
                    <a:p>
                      <a:pPr marL="84138" marR="0" lvl="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i="1" kern="1200" baseline="0" dirty="0">
                          <a:solidFill>
                            <a:srgbClr val="00B050"/>
                          </a:solidFill>
                          <a:latin typeface="+mj-lt"/>
                          <a:ea typeface="+mn-ea"/>
                          <a:cs typeface="+mn-cs"/>
                        </a:rPr>
                        <a:t>Frome Gateway: a walking/cycling route to the city centre.</a:t>
                      </a:r>
                    </a:p>
                    <a:p>
                      <a:pPr marL="84138" marR="0" lvl="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i="1" kern="1200" baseline="0" dirty="0">
                          <a:solidFill>
                            <a:srgbClr val="00B050"/>
                          </a:solidFill>
                          <a:latin typeface="+mj-lt"/>
                          <a:ea typeface="+mn-ea"/>
                          <a:cs typeface="+mn-cs"/>
                        </a:rPr>
                        <a:t>Electrical vehicle charging points in 40 car parks</a:t>
                      </a:r>
                    </a:p>
                    <a:p>
                      <a:pPr marL="84138" marR="0" lvl="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i="1" kern="1200" baseline="0" dirty="0">
                          <a:solidFill>
                            <a:srgbClr val="00B050"/>
                          </a:solidFill>
                          <a:latin typeface="+mj-lt"/>
                          <a:ea typeface="+mn-ea"/>
                          <a:cs typeface="+mn-cs"/>
                        </a:rPr>
                        <a:t>Poo bus: buses between Bath and Bristol Airport will fun on bio-methane gas produced from human waste.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i="0" kern="1200" dirty="0">
                          <a:solidFill>
                            <a:schemeClr val="tx1"/>
                          </a:solidFill>
                          <a:latin typeface="+mj-lt"/>
                          <a:ea typeface="+mn-ea"/>
                          <a:cs typeface="+mn-cs"/>
                        </a:rPr>
                        <a:t>CHALLENGE: SOCIAL</a:t>
                      </a:r>
                      <a:r>
                        <a:rPr lang="en-GB" sz="900" b="1" i="0" kern="1200" baseline="0" dirty="0">
                          <a:solidFill>
                            <a:schemeClr val="tx1"/>
                          </a:solidFill>
                          <a:latin typeface="+mj-lt"/>
                          <a:ea typeface="+mn-ea"/>
                          <a:cs typeface="+mn-cs"/>
                        </a:rPr>
                        <a:t> INEQUALITY</a:t>
                      </a:r>
                      <a:endParaRPr lang="en-GB" sz="900" b="1" i="0" kern="1200" dirty="0">
                        <a:solidFill>
                          <a:schemeClr val="tx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00" i="0" kern="1200" dirty="0">
                        <a:solidFill>
                          <a:schemeClr val="dk1"/>
                        </a:solidFill>
                        <a:latin typeface="+mj-lt"/>
                        <a:ea typeface="+mn-ea"/>
                        <a:cs typeface="+mn-cs"/>
                      </a:endParaRPr>
                    </a:p>
                    <a:p>
                      <a:r>
                        <a:rPr lang="en-GB" sz="900" dirty="0">
                          <a:latin typeface="+mj-lt"/>
                        </a:rPr>
                        <a:t>Some</a:t>
                      </a:r>
                      <a:r>
                        <a:rPr lang="en-GB" sz="900" baseline="0" dirty="0">
                          <a:latin typeface="+mj-lt"/>
                        </a:rPr>
                        <a:t> areas in Bristol are more deprived than others. T</a:t>
                      </a:r>
                      <a:r>
                        <a:rPr lang="en-GB" sz="900" dirty="0">
                          <a:latin typeface="+mj-lt"/>
                        </a:rPr>
                        <a:t>his is</a:t>
                      </a:r>
                      <a:r>
                        <a:rPr lang="en-GB" sz="900" baseline="0" dirty="0">
                          <a:latin typeface="+mj-lt"/>
                        </a:rPr>
                        <a:t> know as </a:t>
                      </a:r>
                      <a:r>
                        <a:rPr lang="en-GB" sz="900" b="1" i="1" dirty="0">
                          <a:latin typeface="+mj-lt"/>
                        </a:rPr>
                        <a:t>social inequalities. </a:t>
                      </a:r>
                      <a:r>
                        <a:rPr lang="en-GB" sz="900" b="0" i="0" dirty="0">
                          <a:latin typeface="+mj-lt"/>
                        </a:rPr>
                        <a:t>It</a:t>
                      </a:r>
                      <a:r>
                        <a:rPr lang="en-GB" sz="900" b="0" i="0" baseline="0" dirty="0">
                          <a:latin typeface="+mj-lt"/>
                        </a:rPr>
                        <a:t> is due to a lack of investment from the government. </a:t>
                      </a:r>
                      <a:endParaRPr lang="en-GB" sz="900" b="1" i="1"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i="1" kern="1200" baseline="0" dirty="0">
                        <a:solidFill>
                          <a:srgbClr val="00B050"/>
                        </a:solidFill>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9086563"/>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1769870978"/>
              </p:ext>
            </p:extLst>
          </p:nvPr>
        </p:nvGraphicFramePr>
        <p:xfrm>
          <a:off x="5667427" y="3565938"/>
          <a:ext cx="3408480" cy="1402080"/>
        </p:xfrm>
        <a:graphic>
          <a:graphicData uri="http://schemas.openxmlformats.org/drawingml/2006/table">
            <a:tbl>
              <a:tblPr firstRow="1" bandRow="1">
                <a:tableStyleId>{5C22544A-7EE6-4342-B048-85BDC9FD1C3A}</a:tableStyleId>
              </a:tblPr>
              <a:tblGrid>
                <a:gridCol w="1704240">
                  <a:extLst>
                    <a:ext uri="{9D8B030D-6E8A-4147-A177-3AD203B41FA5}">
                      <a16:colId xmlns:a16="http://schemas.microsoft.com/office/drawing/2014/main" val="152607726"/>
                    </a:ext>
                  </a:extLst>
                </a:gridCol>
                <a:gridCol w="1704240">
                  <a:extLst>
                    <a:ext uri="{9D8B030D-6E8A-4147-A177-3AD203B41FA5}">
                      <a16:colId xmlns:a16="http://schemas.microsoft.com/office/drawing/2014/main" val="1764628895"/>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1" i="0" baseline="0" dirty="0">
                          <a:solidFill>
                            <a:schemeClr val="tx1"/>
                          </a:solidFill>
                          <a:latin typeface="+mj-lt"/>
                        </a:rPr>
                        <a:t>FILWOOD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1" i="0" kern="1200" baseline="0" dirty="0">
                          <a:solidFill>
                            <a:schemeClr val="tx1"/>
                          </a:solidFill>
                          <a:latin typeface="+mj-lt"/>
                          <a:ea typeface="+mn-ea"/>
                          <a:cs typeface="+mn-cs"/>
                        </a:rPr>
                        <a:t>STOKE BISHOP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1292208"/>
                  </a:ext>
                </a:extLst>
              </a:tr>
              <a:tr h="925955">
                <a:tc>
                  <a:txBody>
                    <a:bodyPr/>
                    <a:lstStyle/>
                    <a:p>
                      <a:pPr marL="87313" marR="0" lvl="0" indent="-87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800" b="0" i="0" kern="1200" baseline="0" dirty="0">
                          <a:solidFill>
                            <a:schemeClr val="tx1"/>
                          </a:solidFill>
                          <a:latin typeface="+mj-lt"/>
                          <a:ea typeface="+mn-ea"/>
                          <a:cs typeface="+mn-cs"/>
                        </a:rPr>
                        <a:t>1/3 of people live in low-income homes</a:t>
                      </a:r>
                    </a:p>
                    <a:p>
                      <a:pPr marL="87313" marR="0" lvl="0" indent="-87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800" b="0" i="0" kern="1200" baseline="0" dirty="0">
                          <a:solidFill>
                            <a:schemeClr val="tx1"/>
                          </a:solidFill>
                          <a:latin typeface="+mj-lt"/>
                          <a:ea typeface="+mn-ea"/>
                          <a:cs typeface="+mn-cs"/>
                        </a:rPr>
                        <a:t>Over 1300 crimes per year</a:t>
                      </a:r>
                    </a:p>
                    <a:p>
                      <a:pPr marL="87313" marR="0" lvl="0" indent="-87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800" b="0" i="0" kern="1200" baseline="0" dirty="0">
                          <a:solidFill>
                            <a:schemeClr val="tx1"/>
                          </a:solidFill>
                          <a:latin typeface="+mj-lt"/>
                          <a:ea typeface="+mn-ea"/>
                          <a:cs typeface="+mn-cs"/>
                        </a:rPr>
                        <a:t>36% of students get top GCSEs</a:t>
                      </a:r>
                    </a:p>
                    <a:p>
                      <a:pPr marL="87313" marR="0" lvl="0" indent="-87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800" b="0" i="0" kern="1200" baseline="0" dirty="0">
                          <a:solidFill>
                            <a:schemeClr val="tx1"/>
                          </a:solidFill>
                          <a:latin typeface="+mj-lt"/>
                          <a:ea typeface="+mn-ea"/>
                          <a:cs typeface="+mn-cs"/>
                        </a:rPr>
                        <a:t>Life expectancy is 78 years old</a:t>
                      </a:r>
                    </a:p>
                    <a:p>
                      <a:pPr marL="87313" marR="0" lvl="0" indent="-87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800" b="0" i="0" kern="1200" baseline="0" dirty="0">
                          <a:solidFill>
                            <a:schemeClr val="tx1"/>
                          </a:solidFill>
                          <a:latin typeface="+mj-lt"/>
                          <a:ea typeface="+mn-ea"/>
                          <a:cs typeface="+mn-cs"/>
                        </a:rPr>
                        <a:t>1/3 of people aged 16-24 are unemployed</a:t>
                      </a:r>
                    </a:p>
                    <a:p>
                      <a:pPr marL="87313" marR="0" lvl="0" indent="-87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800" b="0" i="0" kern="1200" baseline="0" dirty="0">
                          <a:solidFill>
                            <a:schemeClr val="tx1"/>
                          </a:solidFill>
                          <a:latin typeface="+mj-lt"/>
                          <a:ea typeface="+mn-ea"/>
                          <a:cs typeface="+mn-cs"/>
                        </a:rPr>
                        <a:t>Poor access to fresh fruit &amp; veg.</a:t>
                      </a:r>
                    </a:p>
                    <a:p>
                      <a:pPr marL="87313" marR="0" lvl="0" indent="-87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800" b="0" i="0" kern="1200" baseline="0" dirty="0">
                          <a:solidFill>
                            <a:schemeClr val="tx1"/>
                          </a:solidFill>
                          <a:latin typeface="+mj-lt"/>
                          <a:ea typeface="+mn-ea"/>
                          <a:cs typeface="+mn-cs"/>
                        </a:rPr>
                        <a:t>62% of people feel unsafe at night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800" b="0" i="0" kern="1200" baseline="0" dirty="0">
                          <a:solidFill>
                            <a:schemeClr val="tx1"/>
                          </a:solidFill>
                          <a:latin typeface="+mj-lt"/>
                          <a:ea typeface="+mn-ea"/>
                          <a:cs typeface="+mn-cs"/>
                        </a:rPr>
                        <a:t>Fewer than 4% live in poverty</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GB" sz="800" b="0" i="0" kern="1200" baseline="0" dirty="0">
                        <a:solidFill>
                          <a:schemeClr val="tx1"/>
                        </a:solidFill>
                        <a:latin typeface="+mj-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800" b="0" i="0" kern="1200" baseline="0" dirty="0">
                          <a:solidFill>
                            <a:schemeClr val="tx1"/>
                          </a:solidFill>
                          <a:latin typeface="+mj-lt"/>
                          <a:ea typeface="+mn-ea"/>
                          <a:cs typeface="+mn-cs"/>
                        </a:rPr>
                        <a:t>Less than 30 crimes per year</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800" b="0" i="0" kern="1200" baseline="0" dirty="0">
                          <a:solidFill>
                            <a:schemeClr val="tx1"/>
                          </a:solidFill>
                          <a:latin typeface="+mj-lt"/>
                          <a:ea typeface="+mn-ea"/>
                          <a:cs typeface="+mn-cs"/>
                        </a:rPr>
                        <a:t>94% of students get top GCSEs and 50% have a degree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800" b="0" i="0" kern="1200" baseline="0" dirty="0">
                          <a:solidFill>
                            <a:schemeClr val="tx1"/>
                          </a:solidFill>
                          <a:latin typeface="+mj-lt"/>
                          <a:ea typeface="+mn-ea"/>
                          <a:cs typeface="+mn-cs"/>
                        </a:rPr>
                        <a:t>Life expectancy is 83 years old</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800" b="0" i="0" kern="1200" baseline="0" dirty="0">
                          <a:solidFill>
                            <a:schemeClr val="tx1"/>
                          </a:solidFill>
                          <a:latin typeface="+mj-lt"/>
                          <a:ea typeface="+mn-ea"/>
                          <a:cs typeface="+mn-cs"/>
                        </a:rPr>
                        <a:t>3% of people are unemployed</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800" b="0" i="0" kern="1200" baseline="0" dirty="0">
                          <a:solidFill>
                            <a:schemeClr val="tx1"/>
                          </a:solidFill>
                          <a:latin typeface="+mj-lt"/>
                          <a:ea typeface="+mn-ea"/>
                          <a:cs typeface="+mn-cs"/>
                        </a:rPr>
                        <a:t>Highest level of car ownership in the 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9086563"/>
                  </a:ext>
                </a:extLst>
              </a:tr>
            </a:tbl>
          </a:graphicData>
        </a:graphic>
      </p:graphicFrame>
      <p:graphicFrame>
        <p:nvGraphicFramePr>
          <p:cNvPr id="24" name="Table 23"/>
          <p:cNvGraphicFramePr>
            <a:graphicFrameLocks noGrp="1"/>
          </p:cNvGraphicFramePr>
          <p:nvPr/>
        </p:nvGraphicFramePr>
        <p:xfrm>
          <a:off x="0" y="4981081"/>
          <a:ext cx="9144000" cy="1876919"/>
        </p:xfrm>
        <a:graphic>
          <a:graphicData uri="http://schemas.openxmlformats.org/drawingml/2006/table">
            <a:tbl>
              <a:tblPr firstRow="1" bandRow="1">
                <a:tableStyleId>{5940675A-B579-460E-94D1-54222C63F5DA}</a:tableStyleId>
              </a:tblPr>
              <a:tblGrid>
                <a:gridCol w="9144000">
                  <a:extLst>
                    <a:ext uri="{9D8B030D-6E8A-4147-A177-3AD203B41FA5}">
                      <a16:colId xmlns:a16="http://schemas.microsoft.com/office/drawing/2014/main" val="20000"/>
                    </a:ext>
                  </a:extLst>
                </a:gridCol>
              </a:tblGrid>
              <a:tr h="1876919">
                <a:tc>
                  <a:txBody>
                    <a:bodyPr/>
                    <a:lstStyle/>
                    <a:p>
                      <a:r>
                        <a:rPr lang="en-GB" sz="900" b="1" dirty="0">
                          <a:solidFill>
                            <a:schemeClr val="tx1"/>
                          </a:solidFill>
                          <a:latin typeface="+mj-lt"/>
                        </a:rPr>
                        <a:t>EXAMPLE OF REGENERATION:</a:t>
                      </a:r>
                      <a:r>
                        <a:rPr lang="en-GB" sz="900" b="1" baseline="0" dirty="0">
                          <a:solidFill>
                            <a:schemeClr val="tx1"/>
                          </a:solidFill>
                          <a:latin typeface="+mj-lt"/>
                        </a:rPr>
                        <a:t> THE TEMPLE QUARTER, BRISTOL.</a:t>
                      </a:r>
                    </a:p>
                    <a:p>
                      <a:endParaRPr lang="en-US" sz="900" b="1" dirty="0">
                        <a:solidFill>
                          <a:schemeClr val="tx1"/>
                        </a:solidFill>
                        <a:latin typeface="+mj-lt"/>
                      </a:endParaRPr>
                    </a:p>
                  </a:txBody>
                  <a:tcPr>
                    <a:noFill/>
                  </a:tcPr>
                </a:tc>
                <a:extLst>
                  <a:ext uri="{0D108BD9-81ED-4DB2-BD59-A6C34878D82A}">
                    <a16:rowId xmlns:a16="http://schemas.microsoft.com/office/drawing/2014/main" val="10000"/>
                  </a:ext>
                </a:extLst>
              </a:tr>
            </a:tbl>
          </a:graphicData>
        </a:graphic>
      </p:graphicFrame>
      <p:sp>
        <p:nvSpPr>
          <p:cNvPr id="28" name="Rectangle 27"/>
          <p:cNvSpPr/>
          <p:nvPr/>
        </p:nvSpPr>
        <p:spPr>
          <a:xfrm>
            <a:off x="0" y="5196266"/>
            <a:ext cx="2465798" cy="1623521"/>
          </a:xfrm>
          <a:prstGeom prst="rect">
            <a:avLst/>
          </a:prstGeom>
          <a:noFill/>
        </p:spPr>
        <p:txBody>
          <a:bodyPr wrap="square">
            <a:spAutoFit/>
          </a:bodyPr>
          <a:lstStyle/>
          <a:p>
            <a:r>
              <a:rPr lang="en-GB" sz="850" dirty="0">
                <a:latin typeface="+mj-lt"/>
              </a:rPr>
              <a:t>The Temple Quarter is located in central Bristol. It is the first part of the city that visitors see when driving from the south/south-east or arriving by train.</a:t>
            </a:r>
          </a:p>
          <a:p>
            <a:endParaRPr lang="en-GB" sz="300" dirty="0">
              <a:latin typeface="+mj-lt"/>
            </a:endParaRPr>
          </a:p>
          <a:p>
            <a:pPr>
              <a:tabLst>
                <a:tab pos="2420938" algn="l"/>
              </a:tabLst>
            </a:pPr>
            <a:r>
              <a:rPr lang="en-GB" sz="850" dirty="0">
                <a:latin typeface="+mj-lt"/>
              </a:rPr>
              <a:t>It was developed in the 18</a:t>
            </a:r>
            <a:r>
              <a:rPr lang="en-GB" sz="850" baseline="30000" dirty="0">
                <a:latin typeface="+mj-lt"/>
              </a:rPr>
              <a:t>th</a:t>
            </a:r>
            <a:r>
              <a:rPr lang="en-GB" sz="850" dirty="0">
                <a:latin typeface="+mj-lt"/>
              </a:rPr>
              <a:t> century as a industrial area (glassworks, gasworks, ironworks, lighting). In 1841 a railway line was added. Extra lines were added until they covered 40% of the area.</a:t>
            </a:r>
          </a:p>
          <a:p>
            <a:endParaRPr lang="en-GB" sz="300" dirty="0">
              <a:latin typeface="+mj-lt"/>
            </a:endParaRPr>
          </a:p>
          <a:p>
            <a:r>
              <a:rPr lang="en-GB" sz="850" dirty="0">
                <a:latin typeface="+mj-lt"/>
              </a:rPr>
              <a:t>The closing of the city port and growth of tertiary and quaternary industries = many factories closed and people moved away. The area became rundown, abandoned and derelict.</a:t>
            </a:r>
          </a:p>
        </p:txBody>
      </p:sp>
      <p:sp>
        <p:nvSpPr>
          <p:cNvPr id="29" name="Rectangle 28"/>
          <p:cNvSpPr/>
          <p:nvPr/>
        </p:nvSpPr>
        <p:spPr>
          <a:xfrm>
            <a:off x="2744071" y="5248467"/>
            <a:ext cx="2017129" cy="1446550"/>
          </a:xfrm>
          <a:prstGeom prst="rect">
            <a:avLst/>
          </a:prstGeom>
          <a:noFill/>
        </p:spPr>
        <p:txBody>
          <a:bodyPr wrap="square">
            <a:spAutoFit/>
          </a:bodyPr>
          <a:lstStyle/>
          <a:p>
            <a:pPr algn="ctr"/>
            <a:r>
              <a:rPr lang="en-GB" sz="850" dirty="0">
                <a:latin typeface="+mj-lt"/>
              </a:rPr>
              <a:t>The government decided to do something and began a massive </a:t>
            </a:r>
            <a:r>
              <a:rPr lang="en-GB" sz="850" b="1" dirty="0">
                <a:solidFill>
                  <a:srgbClr val="0070C0"/>
                </a:solidFill>
                <a:latin typeface="+mj-lt"/>
              </a:rPr>
              <a:t>Urban Regeneration project</a:t>
            </a:r>
            <a:r>
              <a:rPr lang="en-GB" sz="850" dirty="0">
                <a:latin typeface="+mj-lt"/>
              </a:rPr>
              <a:t>. Successful urban regeneration must improve an area socially economically and environmentally.</a:t>
            </a:r>
          </a:p>
          <a:p>
            <a:pPr algn="ctr"/>
            <a:endParaRPr lang="en-GB" sz="300" dirty="0">
              <a:latin typeface="+mj-lt"/>
            </a:endParaRPr>
          </a:p>
          <a:p>
            <a:pPr algn="ctr"/>
            <a:r>
              <a:rPr lang="en-GB" sz="850" dirty="0">
                <a:latin typeface="+mj-lt"/>
              </a:rPr>
              <a:t>Redeveloping brownfield sites is often more expensive as the land must be cleared first and it might be contaminated from previous industrial use. However, it is always the preferred option. </a:t>
            </a:r>
          </a:p>
        </p:txBody>
      </p:sp>
      <p:sp>
        <p:nvSpPr>
          <p:cNvPr id="30" name="Rectangle 29"/>
          <p:cNvSpPr/>
          <p:nvPr/>
        </p:nvSpPr>
        <p:spPr>
          <a:xfrm>
            <a:off x="5039473" y="4991328"/>
            <a:ext cx="4100051" cy="1923604"/>
          </a:xfrm>
          <a:prstGeom prst="rect">
            <a:avLst/>
          </a:prstGeom>
          <a:noFill/>
        </p:spPr>
        <p:txBody>
          <a:bodyPr wrap="square">
            <a:spAutoFit/>
          </a:bodyPr>
          <a:lstStyle/>
          <a:p>
            <a:r>
              <a:rPr lang="en-GB" sz="850" b="1" dirty="0">
                <a:solidFill>
                  <a:srgbClr val="0070C0"/>
                </a:solidFill>
                <a:latin typeface="+mj-lt"/>
              </a:rPr>
              <a:t>Social improvements:</a:t>
            </a:r>
          </a:p>
          <a:p>
            <a:pPr marL="92075" indent="-92075">
              <a:buFont typeface="Arial" panose="020B0604020202020204" pitchFamily="34" charset="0"/>
              <a:buChar char="•"/>
            </a:pPr>
            <a:r>
              <a:rPr lang="en-GB" sz="850" dirty="0">
                <a:solidFill>
                  <a:srgbClr val="0070C0"/>
                </a:solidFill>
                <a:latin typeface="+mj-lt"/>
              </a:rPr>
              <a:t>New transport links </a:t>
            </a:r>
            <a:r>
              <a:rPr lang="en-GB" sz="850" dirty="0">
                <a:latin typeface="+mj-lt"/>
              </a:rPr>
              <a:t>(e.g. new bridge across the River Avon to the Bristol Arena)</a:t>
            </a:r>
          </a:p>
          <a:p>
            <a:pPr marL="92075" indent="-92075">
              <a:buFont typeface="Arial" panose="020B0604020202020204" pitchFamily="34" charset="0"/>
              <a:buChar char="•"/>
            </a:pPr>
            <a:r>
              <a:rPr lang="en-GB" sz="850" dirty="0">
                <a:solidFill>
                  <a:srgbClr val="0070C0"/>
                </a:solidFill>
                <a:latin typeface="+mj-lt"/>
              </a:rPr>
              <a:t>Improved transport links </a:t>
            </a:r>
            <a:r>
              <a:rPr lang="en-GB" sz="850" dirty="0">
                <a:latin typeface="+mj-lt"/>
              </a:rPr>
              <a:t>(e.g. electrification of the rail link to London = faster)</a:t>
            </a:r>
          </a:p>
          <a:p>
            <a:pPr marL="92075" indent="-92075">
              <a:buFont typeface="Arial" panose="020B0604020202020204" pitchFamily="34" charset="0"/>
              <a:buChar char="•"/>
            </a:pPr>
            <a:r>
              <a:rPr lang="en-GB" sz="850" dirty="0">
                <a:solidFill>
                  <a:srgbClr val="0070C0"/>
                </a:solidFill>
                <a:latin typeface="+mj-lt"/>
              </a:rPr>
              <a:t>Improved public transport </a:t>
            </a:r>
            <a:r>
              <a:rPr lang="en-GB" sz="850" dirty="0">
                <a:latin typeface="+mj-lt"/>
              </a:rPr>
              <a:t>– ITS and rapid transit network</a:t>
            </a:r>
          </a:p>
          <a:p>
            <a:pPr marL="92075" indent="-92075">
              <a:buFont typeface="Arial" panose="020B0604020202020204" pitchFamily="34" charset="0"/>
              <a:buChar char="•"/>
            </a:pPr>
            <a:r>
              <a:rPr lang="en-GB" sz="850" dirty="0">
                <a:solidFill>
                  <a:srgbClr val="0070C0"/>
                </a:solidFill>
                <a:latin typeface="+mj-lt"/>
              </a:rPr>
              <a:t>New entertainment</a:t>
            </a:r>
            <a:r>
              <a:rPr lang="en-GB" sz="850" dirty="0">
                <a:latin typeface="+mj-lt"/>
              </a:rPr>
              <a:t>: Bristol Arena: theatre that seats 4000 people for conventions, exhibitions and concerts. It also can host sporting events for 12,000 people.</a:t>
            </a:r>
          </a:p>
          <a:p>
            <a:r>
              <a:rPr lang="en-GB" sz="850" b="1" dirty="0">
                <a:solidFill>
                  <a:srgbClr val="7030A0"/>
                </a:solidFill>
                <a:latin typeface="+mj-lt"/>
              </a:rPr>
              <a:t>Economic improvements:</a:t>
            </a:r>
          </a:p>
          <a:p>
            <a:pPr marL="92075" indent="-92075">
              <a:buFont typeface="Arial" panose="020B0604020202020204" pitchFamily="34" charset="0"/>
              <a:buChar char="•"/>
            </a:pPr>
            <a:r>
              <a:rPr lang="en-GB" sz="850" dirty="0">
                <a:solidFill>
                  <a:srgbClr val="7030A0"/>
                </a:solidFill>
                <a:latin typeface="+mj-lt"/>
              </a:rPr>
              <a:t>Jobs</a:t>
            </a:r>
            <a:r>
              <a:rPr lang="en-GB" sz="850" dirty="0">
                <a:latin typeface="+mj-lt"/>
              </a:rPr>
              <a:t>: Enterprise Zones offer incentives (e.g. low rent) to businesses to move to the area</a:t>
            </a:r>
          </a:p>
          <a:p>
            <a:pPr marL="92075" indent="-92075">
              <a:buFont typeface="Arial" panose="020B0604020202020204" pitchFamily="34" charset="0"/>
              <a:buChar char="•"/>
            </a:pPr>
            <a:r>
              <a:rPr lang="en-GB" sz="850" dirty="0">
                <a:solidFill>
                  <a:srgbClr val="7030A0"/>
                </a:solidFill>
                <a:latin typeface="+mj-lt"/>
              </a:rPr>
              <a:t>Jobs</a:t>
            </a:r>
            <a:r>
              <a:rPr lang="en-GB" sz="850" dirty="0">
                <a:latin typeface="+mj-lt"/>
              </a:rPr>
              <a:t>: Engine Shed – high tech hub attracts quaternary industries</a:t>
            </a:r>
          </a:p>
          <a:p>
            <a:pPr marL="92075" indent="-92075">
              <a:buFont typeface="Arial" panose="020B0604020202020204" pitchFamily="34" charset="0"/>
              <a:buChar char="•"/>
            </a:pPr>
            <a:r>
              <a:rPr lang="en-GB" sz="850" dirty="0">
                <a:solidFill>
                  <a:srgbClr val="7030A0"/>
                </a:solidFill>
                <a:latin typeface="+mj-lt"/>
              </a:rPr>
              <a:t>Jobs</a:t>
            </a:r>
            <a:r>
              <a:rPr lang="en-GB" sz="850" dirty="0">
                <a:latin typeface="+mj-lt"/>
              </a:rPr>
              <a:t>: New office developments such as Glass Wharf and Temple Studios</a:t>
            </a:r>
          </a:p>
          <a:p>
            <a:r>
              <a:rPr lang="en-GB" sz="850" b="1" dirty="0">
                <a:solidFill>
                  <a:srgbClr val="00B050"/>
                </a:solidFill>
                <a:latin typeface="+mj-lt"/>
              </a:rPr>
              <a:t>Environmental improvements:</a:t>
            </a:r>
          </a:p>
          <a:p>
            <a:pPr marL="171450" indent="-171450">
              <a:buFont typeface="Arial" panose="020B0604020202020204" pitchFamily="34" charset="0"/>
              <a:buChar char="•"/>
            </a:pPr>
            <a:r>
              <a:rPr lang="en-GB" sz="850" dirty="0">
                <a:solidFill>
                  <a:srgbClr val="00B050"/>
                </a:solidFill>
                <a:latin typeface="+mj-lt"/>
              </a:rPr>
              <a:t>Improved public transport </a:t>
            </a:r>
            <a:r>
              <a:rPr lang="en-GB" sz="850" dirty="0">
                <a:latin typeface="+mj-lt"/>
              </a:rPr>
              <a:t>(ITS, RTN, improved Temple Meads station) = encourages people to use it and not drive = less air, noise and visual pollution.</a:t>
            </a:r>
          </a:p>
          <a:p>
            <a:pPr marL="171450" indent="-171450">
              <a:buFont typeface="Arial" panose="020B0604020202020204" pitchFamily="34" charset="0"/>
              <a:buChar char="•"/>
            </a:pPr>
            <a:r>
              <a:rPr lang="en-GB" sz="850" dirty="0">
                <a:solidFill>
                  <a:srgbClr val="00B050"/>
                </a:solidFill>
                <a:latin typeface="+mj-lt"/>
              </a:rPr>
              <a:t>Electrification of the line </a:t>
            </a:r>
            <a:r>
              <a:rPr lang="en-GB" sz="850" dirty="0">
                <a:latin typeface="+mj-lt"/>
              </a:rPr>
              <a:t>between London and Bristol = greener (less pollution)</a:t>
            </a:r>
          </a:p>
        </p:txBody>
      </p:sp>
      <p:sp>
        <p:nvSpPr>
          <p:cNvPr id="2" name="Right Arrow 1"/>
          <p:cNvSpPr/>
          <p:nvPr/>
        </p:nvSpPr>
        <p:spPr>
          <a:xfrm>
            <a:off x="2404589" y="5822749"/>
            <a:ext cx="400692" cy="19358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ight Arrow 19"/>
          <p:cNvSpPr/>
          <p:nvPr/>
        </p:nvSpPr>
        <p:spPr>
          <a:xfrm>
            <a:off x="4670041" y="5874950"/>
            <a:ext cx="400692" cy="19358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Arrow 18"/>
          <p:cNvSpPr/>
          <p:nvPr/>
        </p:nvSpPr>
        <p:spPr>
          <a:xfrm>
            <a:off x="5266735" y="1715383"/>
            <a:ext cx="400692" cy="19358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p:cNvSpPr>
            <a:spLocks noGrp="1"/>
          </p:cNvSpPr>
          <p:nvPr>
            <p:ph type="sldNum" sz="quarter" idx="12"/>
          </p:nvPr>
        </p:nvSpPr>
        <p:spPr/>
        <p:txBody>
          <a:bodyPr/>
          <a:lstStyle/>
          <a:p>
            <a:fld id="{F232E450-7F35-46DE-B035-98CAF69D4EF5}" type="slidenum">
              <a:rPr lang="en-GB" smtClean="0"/>
              <a:t>20</a:t>
            </a:fld>
            <a:endParaRPr lang="en-GB"/>
          </a:p>
        </p:txBody>
      </p:sp>
    </p:spTree>
    <p:extLst>
      <p:ext uri="{BB962C8B-B14F-4D97-AF65-F5344CB8AC3E}">
        <p14:creationId xmlns:p14="http://schemas.microsoft.com/office/powerpoint/2010/main" val="2892781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p:cNvGraphicFramePr>
            <a:graphicFrameLocks noGrp="1"/>
          </p:cNvGraphicFramePr>
          <p:nvPr/>
        </p:nvGraphicFramePr>
        <p:xfrm>
          <a:off x="8359" y="287243"/>
          <a:ext cx="9139524" cy="6576173"/>
        </p:xfrm>
        <a:graphic>
          <a:graphicData uri="http://schemas.openxmlformats.org/drawingml/2006/table">
            <a:tbl>
              <a:tblPr firstRow="1" bandRow="1">
                <a:tableStyleId>{5940675A-B579-460E-94D1-54222C63F5DA}</a:tableStyleId>
              </a:tblPr>
              <a:tblGrid>
                <a:gridCol w="9139524">
                  <a:extLst>
                    <a:ext uri="{9D8B030D-6E8A-4147-A177-3AD203B41FA5}">
                      <a16:colId xmlns:a16="http://schemas.microsoft.com/office/drawing/2014/main" val="20000"/>
                    </a:ext>
                  </a:extLst>
                </a:gridCol>
              </a:tblGrid>
              <a:tr h="6576173">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1" baseline="0" dirty="0">
                          <a:solidFill>
                            <a:srgbClr val="0070C0"/>
                          </a:solidFill>
                          <a:latin typeface="+mj-lt"/>
                        </a:rPr>
                        <a:t>SUSTAINABLE URBAN PLANNING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300" b="1" baseline="0" dirty="0">
                        <a:solidFill>
                          <a:srgbClr val="0070C0"/>
                        </a:solidFill>
                        <a:latin typeface="+mj-lt"/>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50" b="1" baseline="0" dirty="0">
                          <a:solidFill>
                            <a:schemeClr val="tx1"/>
                          </a:solidFill>
                          <a:latin typeface="+mj-lt"/>
                        </a:rPr>
                        <a:t>Sustainable cities are cities that meet the needs of the people who live in them today, without meaning that future generations do not have their needs met. Basically it means behaving in a way that does not irreversibly damage the environment or use up resources faster than they can be replaced. There are many things that cities can do to be more sustainable.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300" b="1" baseline="0" dirty="0">
                        <a:solidFill>
                          <a:schemeClr val="tx1"/>
                        </a:solidFill>
                        <a:latin typeface="+mj-lt"/>
                      </a:endParaRPr>
                    </a:p>
                  </a:txBody>
                  <a:tcPr>
                    <a:solidFill>
                      <a:schemeClr val="bg1"/>
                    </a:solidFill>
                  </a:tcPr>
                </a:tc>
                <a:extLst>
                  <a:ext uri="{0D108BD9-81ED-4DB2-BD59-A6C34878D82A}">
                    <a16:rowId xmlns:a16="http://schemas.microsoft.com/office/drawing/2014/main" val="10000"/>
                  </a:ext>
                </a:extLst>
              </a:tr>
            </a:tbl>
          </a:graphicData>
        </a:graphic>
      </p:graphicFrame>
      <p:sp>
        <p:nvSpPr>
          <p:cNvPr id="11" name="Rectangle 10"/>
          <p:cNvSpPr/>
          <p:nvPr/>
        </p:nvSpPr>
        <p:spPr>
          <a:xfrm rot="16200000">
            <a:off x="4443554" y="-4427329"/>
            <a:ext cx="264657" cy="9144000"/>
          </a:xfrm>
          <a:prstGeom prst="rect">
            <a:avLst/>
          </a:prstGeom>
          <a:solidFill>
            <a:srgbClr val="101A42"/>
          </a:solidFill>
          <a:ln w="254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3" name="TextBox 2"/>
          <p:cNvSpPr txBox="1"/>
          <p:nvPr/>
        </p:nvSpPr>
        <p:spPr>
          <a:xfrm>
            <a:off x="2106201" y="-13062"/>
            <a:ext cx="4460708" cy="276999"/>
          </a:xfrm>
          <a:prstGeom prst="rect">
            <a:avLst/>
          </a:prstGeom>
          <a:noFill/>
        </p:spPr>
        <p:txBody>
          <a:bodyPr wrap="none" rtlCol="0">
            <a:spAutoFit/>
          </a:bodyPr>
          <a:lstStyle/>
          <a:p>
            <a:r>
              <a:rPr lang="en-GB" sz="1200" dirty="0">
                <a:solidFill>
                  <a:schemeClr val="bg1"/>
                </a:solidFill>
              </a:rPr>
              <a:t>KS4 – The Geography Knowledge –</a:t>
            </a:r>
            <a:r>
              <a:rPr lang="en-GB" sz="1200" dirty="0">
                <a:solidFill>
                  <a:schemeClr val="bg1"/>
                </a:solidFill>
                <a:latin typeface="+mj-lt"/>
              </a:rPr>
              <a:t> URBANISATION – BRISTOL (part 5)</a:t>
            </a:r>
          </a:p>
        </p:txBody>
      </p:sp>
      <p:graphicFrame>
        <p:nvGraphicFramePr>
          <p:cNvPr id="18" name="Table 17"/>
          <p:cNvGraphicFramePr>
            <a:graphicFrameLocks noGrp="1"/>
          </p:cNvGraphicFramePr>
          <p:nvPr/>
        </p:nvGraphicFramePr>
        <p:xfrm>
          <a:off x="8358" y="866131"/>
          <a:ext cx="9135642" cy="5997285"/>
        </p:xfrm>
        <a:graphic>
          <a:graphicData uri="http://schemas.openxmlformats.org/drawingml/2006/table">
            <a:tbl>
              <a:tblPr firstRow="1" bandRow="1">
                <a:tableStyleId>{5C22544A-7EE6-4342-B048-85BDC9FD1C3A}</a:tableStyleId>
              </a:tblPr>
              <a:tblGrid>
                <a:gridCol w="4567821">
                  <a:extLst>
                    <a:ext uri="{9D8B030D-6E8A-4147-A177-3AD203B41FA5}">
                      <a16:colId xmlns:a16="http://schemas.microsoft.com/office/drawing/2014/main" val="152607726"/>
                    </a:ext>
                  </a:extLst>
                </a:gridCol>
                <a:gridCol w="4567821">
                  <a:extLst>
                    <a:ext uri="{9D8B030D-6E8A-4147-A177-3AD203B41FA5}">
                      <a16:colId xmlns:a16="http://schemas.microsoft.com/office/drawing/2014/main" val="1764628895"/>
                    </a:ext>
                  </a:extLst>
                </a:gridCol>
              </a:tblGrid>
              <a:tr h="2655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1" i="0" baseline="0" dirty="0">
                          <a:solidFill>
                            <a:schemeClr val="tx1"/>
                          </a:solidFill>
                          <a:latin typeface="+mj-lt"/>
                        </a:rPr>
                        <a:t>FREIBERG: A SUSTAINABLE 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1" i="0" kern="1200" baseline="0" dirty="0">
                          <a:solidFill>
                            <a:schemeClr val="tx1"/>
                          </a:solidFill>
                          <a:latin typeface="+mj-lt"/>
                          <a:ea typeface="+mn-ea"/>
                          <a:cs typeface="+mn-cs"/>
                        </a:rPr>
                        <a:t>TRAFFIC MANAGEMENT STRATEGIES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1292208"/>
                  </a:ext>
                </a:extLst>
              </a:tr>
              <a:tr h="5731756">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850" b="0" i="0" kern="1200" baseline="0" dirty="0">
                          <a:solidFill>
                            <a:schemeClr val="tx1"/>
                          </a:solidFill>
                          <a:latin typeface="+mj-lt"/>
                          <a:ea typeface="+mn-ea"/>
                          <a:cs typeface="+mn-cs"/>
                        </a:rPr>
                        <a:t>Freiburg is located in the south-west of Germany. In 1970 is set a goal to become a sustainable urban area.</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300" b="0" i="0" kern="1200" baseline="0" dirty="0">
                        <a:solidFill>
                          <a:schemeClr val="tx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850" b="1" i="0" kern="1200" baseline="0" dirty="0">
                          <a:solidFill>
                            <a:srgbClr val="0070C0"/>
                          </a:solidFill>
                          <a:latin typeface="+mj-lt"/>
                          <a:ea typeface="+mn-ea"/>
                          <a:cs typeface="+mn-cs"/>
                        </a:rPr>
                        <a:t>Preventing the overuse of water: water conservation – </a:t>
                      </a:r>
                      <a:r>
                        <a:rPr lang="en-GB" sz="850" b="1" dirty="0">
                          <a:solidFill>
                            <a:srgbClr val="0070C0"/>
                          </a:solidFill>
                          <a:latin typeface="+mj-lt"/>
                        </a:rPr>
                        <a:t>collecting and recycling water to prevent overuse.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300" b="1" dirty="0">
                        <a:solidFill>
                          <a:srgbClr val="0070C0"/>
                        </a:solidFill>
                        <a:latin typeface="+mj-lt"/>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850" b="1" dirty="0">
                          <a:latin typeface="+mj-lt"/>
                        </a:rPr>
                        <a:t>Collecting and recycling</a:t>
                      </a:r>
                      <a:r>
                        <a:rPr lang="en-GB" sz="850" b="1" baseline="0" dirty="0">
                          <a:latin typeface="+mj-lt"/>
                        </a:rPr>
                        <a:t> water: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dirty="0">
                          <a:latin typeface="+mj-lt"/>
                        </a:rPr>
                        <a:t>Green roof gardens</a:t>
                      </a:r>
                      <a:r>
                        <a:rPr lang="en-GB" sz="850" baseline="0" dirty="0">
                          <a:latin typeface="+mj-lt"/>
                        </a:rPr>
                        <a:t> with </a:t>
                      </a:r>
                      <a:r>
                        <a:rPr lang="en-GB" sz="850" dirty="0">
                          <a:latin typeface="+mj-lt"/>
                        </a:rPr>
                        <a:t>water harvesting systems,</a:t>
                      </a:r>
                      <a:r>
                        <a:rPr lang="en-GB" sz="850" baseline="0" dirty="0">
                          <a:latin typeface="+mj-lt"/>
                        </a:rPr>
                        <a:t> which </a:t>
                      </a:r>
                      <a:r>
                        <a:rPr lang="en-GB" sz="850" dirty="0">
                          <a:latin typeface="+mj-lt"/>
                        </a:rPr>
                        <a:t>collect rainwater</a:t>
                      </a:r>
                      <a:r>
                        <a:rPr lang="en-GB" sz="850" baseline="0" dirty="0">
                          <a:latin typeface="+mj-lt"/>
                        </a:rPr>
                        <a:t> to reuse.</a:t>
                      </a:r>
                      <a:endParaRPr lang="en-GB" sz="850" dirty="0">
                        <a:latin typeface="+mj-lt"/>
                      </a:endParaRPr>
                    </a:p>
                    <a:p>
                      <a:pPr marL="180975" indent="-90488">
                        <a:buFont typeface="Arial" panose="020B0604020202020204" pitchFamily="34" charset="0"/>
                        <a:buChar char="•"/>
                      </a:pPr>
                      <a:r>
                        <a:rPr lang="en-GB" sz="850" dirty="0">
                          <a:latin typeface="+mj-lt"/>
                        </a:rPr>
                        <a:t>Inhabitants are given incentives to use less water.</a:t>
                      </a:r>
                    </a:p>
                    <a:p>
                      <a:pPr marL="180975" indent="-90488">
                        <a:buFont typeface="Arial" panose="020B0604020202020204" pitchFamily="34" charset="0"/>
                        <a:buChar char="•"/>
                      </a:pPr>
                      <a:r>
                        <a:rPr lang="en-GB" sz="850" dirty="0">
                          <a:latin typeface="+mj-lt"/>
                        </a:rPr>
                        <a:t>Waste water systems</a:t>
                      </a:r>
                      <a:r>
                        <a:rPr lang="en-GB" sz="850" baseline="0" dirty="0">
                          <a:latin typeface="+mj-lt"/>
                        </a:rPr>
                        <a:t> </a:t>
                      </a:r>
                      <a:r>
                        <a:rPr lang="en-GB" sz="850" dirty="0">
                          <a:latin typeface="+mj-lt"/>
                        </a:rPr>
                        <a:t>allows rainwater to be retained, reused or to seep back into the ground</a:t>
                      </a:r>
                      <a:r>
                        <a:rPr lang="en-GB" sz="850" baseline="0" dirty="0">
                          <a:latin typeface="+mj-lt"/>
                        </a:rPr>
                        <a:t> (e.g. permeable pavements).</a:t>
                      </a:r>
                      <a:endParaRPr lang="en-GB" sz="850" dirty="0">
                        <a:latin typeface="+mj-lt"/>
                      </a:endParaRPr>
                    </a:p>
                    <a:p>
                      <a:pPr marL="180975" indent="-90488">
                        <a:buFont typeface="Arial" panose="020B0604020202020204" pitchFamily="34" charset="0"/>
                        <a:buChar char="•"/>
                      </a:pPr>
                      <a:r>
                        <a:rPr lang="en-GB" sz="850" dirty="0">
                          <a:latin typeface="+mj-lt"/>
                        </a:rPr>
                        <a:t>Water in the River </a:t>
                      </a:r>
                      <a:r>
                        <a:rPr lang="en-GB" sz="850" dirty="0" err="1">
                          <a:latin typeface="+mj-lt"/>
                        </a:rPr>
                        <a:t>Dreisam</a:t>
                      </a:r>
                      <a:r>
                        <a:rPr lang="en-GB" sz="850" dirty="0">
                          <a:latin typeface="+mj-lt"/>
                        </a:rPr>
                        <a:t>, which flows through Freiburg, is managed using flood retention basins. These reduce the danger of flooding by storing excess water, which is used in the city.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300" b="1" kern="1200" dirty="0">
                        <a:solidFill>
                          <a:schemeClr val="dk1"/>
                        </a:solidFill>
                        <a:latin typeface="+mj-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50" b="1" kern="1200" dirty="0">
                          <a:solidFill>
                            <a:schemeClr val="dk1"/>
                          </a:solidFill>
                          <a:latin typeface="+mj-lt"/>
                          <a:ea typeface="+mn-ea"/>
                          <a:cs typeface="+mn-cs"/>
                        </a:rPr>
                        <a:t>Prevent overuse</a:t>
                      </a:r>
                      <a:r>
                        <a:rPr lang="en-GB" sz="850" b="1" kern="1200" baseline="0" dirty="0">
                          <a:solidFill>
                            <a:schemeClr val="dk1"/>
                          </a:solidFill>
                          <a:latin typeface="+mj-lt"/>
                          <a:ea typeface="+mn-ea"/>
                          <a:cs typeface="+mn-cs"/>
                        </a:rPr>
                        <a:t> of water</a:t>
                      </a:r>
                      <a:r>
                        <a:rPr lang="en-GB" sz="850" kern="1200" baseline="0" dirty="0">
                          <a:solidFill>
                            <a:schemeClr val="dk1"/>
                          </a:solidFill>
                          <a:latin typeface="+mj-lt"/>
                          <a:ea typeface="+mn-ea"/>
                          <a:cs typeface="+mn-cs"/>
                        </a:rPr>
                        <a:t>: </a:t>
                      </a:r>
                    </a:p>
                    <a:p>
                      <a:pPr marL="180975" indent="-90488">
                        <a:buFont typeface="Arial" panose="020B0604020202020204" pitchFamily="34" charset="0"/>
                        <a:buChar char="•"/>
                      </a:pPr>
                      <a:r>
                        <a:rPr lang="en-GB" sz="850" kern="1200" dirty="0">
                          <a:solidFill>
                            <a:schemeClr val="dk1"/>
                          </a:solidFill>
                          <a:latin typeface="+mj-lt"/>
                          <a:ea typeface="+mn-ea"/>
                          <a:cs typeface="+mn-cs"/>
                        </a:rPr>
                        <a:t>Toilets installed that use less water to flush</a:t>
                      </a:r>
                      <a:r>
                        <a:rPr lang="en-GB" sz="850" kern="1200" baseline="0" dirty="0">
                          <a:solidFill>
                            <a:schemeClr val="dk1"/>
                          </a:solidFill>
                          <a:latin typeface="+mj-lt"/>
                          <a:ea typeface="+mn-ea"/>
                          <a:cs typeface="+mn-cs"/>
                        </a:rPr>
                        <a:t> = people use less water.</a:t>
                      </a:r>
                      <a:endParaRPr lang="en-GB" sz="850" kern="1200" dirty="0">
                        <a:solidFill>
                          <a:schemeClr val="dk1"/>
                        </a:solidFill>
                        <a:latin typeface="+mj-lt"/>
                        <a:ea typeface="+mn-ea"/>
                        <a:cs typeface="+mn-cs"/>
                      </a:endParaRPr>
                    </a:p>
                    <a:p>
                      <a:pPr marL="180975" indent="-90488">
                        <a:buFont typeface="Arial" panose="020B0604020202020204" pitchFamily="34" charset="0"/>
                        <a:buChar char="•"/>
                      </a:pPr>
                      <a:r>
                        <a:rPr lang="en-GB" sz="850" kern="1200" dirty="0">
                          <a:solidFill>
                            <a:schemeClr val="dk1"/>
                          </a:solidFill>
                          <a:latin typeface="+mj-lt"/>
                          <a:ea typeface="+mn-ea"/>
                          <a:cs typeface="+mn-cs"/>
                        </a:rPr>
                        <a:t>Water meters that remind residents how much water they are using</a:t>
                      </a:r>
                      <a:r>
                        <a:rPr lang="en-GB" sz="850" kern="1200" baseline="0" dirty="0">
                          <a:solidFill>
                            <a:schemeClr val="dk1"/>
                          </a:solidFill>
                          <a:latin typeface="+mj-lt"/>
                          <a:ea typeface="+mn-ea"/>
                          <a:cs typeface="+mn-cs"/>
                        </a:rPr>
                        <a:t> = people use less water</a:t>
                      </a:r>
                      <a:endParaRPr lang="en-GB" sz="850" kern="1200" dirty="0">
                        <a:solidFill>
                          <a:schemeClr val="dk1"/>
                        </a:solidFill>
                        <a:latin typeface="+mj-lt"/>
                        <a:ea typeface="+mn-ea"/>
                        <a:cs typeface="+mn-cs"/>
                      </a:endParaRPr>
                    </a:p>
                    <a:p>
                      <a:pPr algn="ctr"/>
                      <a:endParaRPr lang="en-GB" sz="850" dirty="0">
                        <a:solidFill>
                          <a:srgbClr val="0070C0"/>
                        </a:solidFill>
                        <a:latin typeface="+mj-lt"/>
                      </a:endParaRPr>
                    </a:p>
                    <a:p>
                      <a:pPr algn="l"/>
                      <a:r>
                        <a:rPr lang="en-GB" sz="850" b="1" dirty="0">
                          <a:solidFill>
                            <a:srgbClr val="0070C0"/>
                          </a:solidFill>
                          <a:latin typeface="+mj-lt"/>
                        </a:rPr>
                        <a:t>Preventing the overuse of energy</a:t>
                      </a:r>
                      <a:r>
                        <a:rPr lang="en-GB" sz="850" b="1" baseline="0" dirty="0">
                          <a:solidFill>
                            <a:srgbClr val="0070C0"/>
                          </a:solidFill>
                          <a:latin typeface="+mj-lt"/>
                        </a:rPr>
                        <a:t> and increasing the production of energy from renewable sources. </a:t>
                      </a:r>
                      <a:endParaRPr lang="en-GB" sz="850" b="1" dirty="0">
                        <a:solidFill>
                          <a:srgbClr val="0070C0"/>
                        </a:solidFill>
                        <a:latin typeface="+mj-lt"/>
                      </a:endParaRPr>
                    </a:p>
                    <a:p>
                      <a:pPr algn="l"/>
                      <a:endParaRPr lang="en-GB" sz="300" dirty="0">
                        <a:latin typeface="+mj-lt"/>
                      </a:endParaRPr>
                    </a:p>
                    <a:p>
                      <a:pPr algn="l"/>
                      <a:r>
                        <a:rPr lang="en-GB" sz="850" dirty="0">
                          <a:latin typeface="+mj-lt"/>
                        </a:rPr>
                        <a:t>Freiburg plans to be 100% powered by renewable energy by 2050. This will require many residents to half their current use of energy.</a:t>
                      </a:r>
                    </a:p>
                    <a:p>
                      <a:pPr algn="l"/>
                      <a:endParaRPr lang="en-GB" sz="200" dirty="0">
                        <a:latin typeface="+mj-lt"/>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50" b="1" dirty="0">
                          <a:latin typeface="+mj-lt"/>
                        </a:rPr>
                        <a:t>Renewable</a:t>
                      </a:r>
                      <a:r>
                        <a:rPr lang="en-GB" sz="850" b="1" baseline="0" dirty="0">
                          <a:latin typeface="+mj-lt"/>
                        </a:rPr>
                        <a:t> energies</a:t>
                      </a:r>
                      <a:r>
                        <a:rPr lang="en-GB" sz="850" baseline="0" dirty="0">
                          <a:latin typeface="+mj-lt"/>
                        </a:rPr>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dirty="0">
                          <a:latin typeface="+mj-lt"/>
                        </a:rPr>
                        <a:t>It is one of the sunniest cities in Germany so solar power is used. There are approximately 400 solar panels installations in the city, including at the railway station and football stadium. These produce 10 million kilowatts of electricity per year. </a:t>
                      </a:r>
                      <a:r>
                        <a:rPr lang="en-GB" sz="850" i="1" kern="1200" dirty="0">
                          <a:solidFill>
                            <a:schemeClr val="dk1"/>
                          </a:solidFill>
                          <a:latin typeface="+mj-lt"/>
                          <a:ea typeface="+mn-ea"/>
                          <a:cs typeface="+mn-cs"/>
                        </a:rPr>
                        <a:t>Freiburg’s solar valley employs 1000 people in solar technology, in the production of solar panels, developing solar technology, such as solar cooling technology.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dirty="0">
                          <a:latin typeface="+mj-lt"/>
                        </a:rPr>
                        <a:t>Other renewable energies that Freiburg uses include biomass and biogas.</a:t>
                      </a:r>
                    </a:p>
                    <a:p>
                      <a:pPr algn="l"/>
                      <a:endParaRPr lang="en-GB" sz="200" dirty="0">
                        <a:latin typeface="+mj-lt"/>
                      </a:endParaRPr>
                    </a:p>
                    <a:p>
                      <a:pPr algn="l"/>
                      <a:endParaRPr lang="en-GB" sz="200" dirty="0">
                        <a:latin typeface="+mj-lt"/>
                      </a:endParaRPr>
                    </a:p>
                    <a:p>
                      <a:pPr marL="0" indent="0" algn="l">
                        <a:buFont typeface="Arial" panose="020B0604020202020204" pitchFamily="34" charset="0"/>
                        <a:buNone/>
                      </a:pPr>
                      <a:r>
                        <a:rPr lang="en-GB" sz="850" b="1" dirty="0">
                          <a:latin typeface="+mj-lt"/>
                        </a:rPr>
                        <a:t>Prevent overuse</a:t>
                      </a:r>
                      <a:r>
                        <a:rPr lang="en-GB" sz="850" b="1" baseline="0" dirty="0">
                          <a:latin typeface="+mj-lt"/>
                        </a:rPr>
                        <a:t> of energy</a:t>
                      </a:r>
                      <a:r>
                        <a:rPr lang="en-GB" sz="850" baseline="0" dirty="0">
                          <a:latin typeface="+mj-lt"/>
                        </a:rPr>
                        <a:t>: </a:t>
                      </a:r>
                    </a:p>
                    <a:p>
                      <a:pPr marL="171450" indent="-171450" algn="l">
                        <a:buFont typeface="Arial" panose="020B0604020202020204" pitchFamily="34" charset="0"/>
                        <a:buChar char="•"/>
                      </a:pPr>
                      <a:r>
                        <a:rPr lang="en-GB" sz="850" dirty="0">
                          <a:latin typeface="+mj-lt"/>
                        </a:rPr>
                        <a:t>The government provide incentives to encourage people to become more energy efficient, by allowing homeowners to sell any excess energy to the national grid. </a:t>
                      </a:r>
                    </a:p>
                    <a:p>
                      <a:pPr algn="l"/>
                      <a:endParaRPr lang="en-GB" sz="850" dirty="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850" b="1" dirty="0">
                          <a:solidFill>
                            <a:srgbClr val="0070C0"/>
                          </a:solidFill>
                          <a:latin typeface="+mj-lt"/>
                        </a:rPr>
                        <a:t>Increasing</a:t>
                      </a:r>
                      <a:r>
                        <a:rPr lang="en-GB" sz="850" b="1" baseline="0" dirty="0">
                          <a:solidFill>
                            <a:srgbClr val="0070C0"/>
                          </a:solidFill>
                          <a:latin typeface="+mj-lt"/>
                        </a:rPr>
                        <a:t> the amount of green spaces. Green spaces ar</a:t>
                      </a:r>
                      <a:r>
                        <a:rPr lang="en-GB" sz="850" b="1" dirty="0">
                          <a:solidFill>
                            <a:srgbClr val="0070C0"/>
                          </a:solidFill>
                          <a:latin typeface="+mj-lt"/>
                        </a:rPr>
                        <a:t>e environmentally sustainable as they provide clean air, habitats and prevent flooding during intense rainfall. They are also socially sustainable as they create a calm, relaxing space for people to spend time and encourage exercise.</a:t>
                      </a:r>
                    </a:p>
                    <a:p>
                      <a:pPr algn="l"/>
                      <a:endParaRPr lang="en-GB" sz="300" kern="1200" dirty="0">
                        <a:solidFill>
                          <a:schemeClr val="dk1"/>
                        </a:solidFill>
                        <a:latin typeface="+mj-lt"/>
                        <a:ea typeface="+mn-ea"/>
                        <a:cs typeface="+mn-cs"/>
                      </a:endParaRPr>
                    </a:p>
                    <a:p>
                      <a:pPr marL="171450" indent="-171450" algn="l">
                        <a:buFont typeface="Arial" panose="020B0604020202020204" pitchFamily="34" charset="0"/>
                        <a:buChar char="•"/>
                      </a:pPr>
                      <a:r>
                        <a:rPr lang="en-GB" sz="850" kern="1200" dirty="0">
                          <a:solidFill>
                            <a:schemeClr val="dk1"/>
                          </a:solidFill>
                          <a:latin typeface="+mj-lt"/>
                          <a:ea typeface="+mn-ea"/>
                          <a:cs typeface="+mn-cs"/>
                        </a:rPr>
                        <a:t>Afforestation – 75% of the deforested trees are re-grown every year.</a:t>
                      </a:r>
                    </a:p>
                    <a:p>
                      <a:pPr marL="171450" indent="-171450" algn="l">
                        <a:buFont typeface="Arial" panose="020B0604020202020204" pitchFamily="34" charset="0"/>
                        <a:buChar char="•"/>
                      </a:pPr>
                      <a:r>
                        <a:rPr lang="en-GB" sz="850" kern="1200" baseline="0" dirty="0">
                          <a:solidFill>
                            <a:schemeClr val="dk1"/>
                          </a:solidFill>
                          <a:latin typeface="+mj-lt"/>
                          <a:ea typeface="+mn-ea"/>
                          <a:cs typeface="+mn-cs"/>
                        </a:rPr>
                        <a:t>River </a:t>
                      </a:r>
                      <a:r>
                        <a:rPr lang="en-GB" sz="850" kern="1200" baseline="0" dirty="0" err="1">
                          <a:solidFill>
                            <a:schemeClr val="dk1"/>
                          </a:solidFill>
                          <a:latin typeface="+mj-lt"/>
                          <a:ea typeface="+mn-ea"/>
                          <a:cs typeface="+mn-cs"/>
                        </a:rPr>
                        <a:t>Dreisam</a:t>
                      </a:r>
                      <a:r>
                        <a:rPr lang="en-GB" sz="850" kern="1200" baseline="0" dirty="0">
                          <a:solidFill>
                            <a:schemeClr val="dk1"/>
                          </a:solidFill>
                          <a:latin typeface="+mj-lt"/>
                          <a:ea typeface="+mn-ea"/>
                          <a:cs typeface="+mn-cs"/>
                        </a:rPr>
                        <a:t> does not have any flood management strategies and provides natural habitats for animals and vegetation.</a:t>
                      </a:r>
                    </a:p>
                    <a:p>
                      <a:pPr marL="171450" indent="-171450" algn="l">
                        <a:buFont typeface="Arial" panose="020B0604020202020204" pitchFamily="34" charset="0"/>
                        <a:buChar char="•"/>
                      </a:pPr>
                      <a:r>
                        <a:rPr lang="en-GB" sz="850" kern="1200" baseline="0" dirty="0">
                          <a:solidFill>
                            <a:schemeClr val="dk1"/>
                          </a:solidFill>
                          <a:latin typeface="+mj-lt"/>
                          <a:ea typeface="+mn-ea"/>
                          <a:cs typeface="+mn-cs"/>
                        </a:rPr>
                        <a:t>44,000 trees have been planted in the city = </a:t>
                      </a:r>
                      <a:r>
                        <a:rPr lang="en-GB" sz="850" kern="1200" dirty="0">
                          <a:solidFill>
                            <a:schemeClr val="dk1"/>
                          </a:solidFill>
                          <a:latin typeface="+mj-lt"/>
                          <a:ea typeface="+mn-ea"/>
                          <a:cs typeface="+mn-cs"/>
                        </a:rPr>
                        <a:t>40% of the city</a:t>
                      </a:r>
                      <a:r>
                        <a:rPr lang="en-GB" sz="850" kern="1200" baseline="0" dirty="0">
                          <a:solidFill>
                            <a:schemeClr val="dk1"/>
                          </a:solidFill>
                          <a:latin typeface="+mj-lt"/>
                          <a:ea typeface="+mn-ea"/>
                          <a:cs typeface="+mn-cs"/>
                        </a:rPr>
                        <a:t> is forested. Of these areas, 56% are nature conservation areas.</a:t>
                      </a:r>
                    </a:p>
                    <a:p>
                      <a:pPr marL="171450" indent="-171450" algn="l">
                        <a:buFont typeface="Arial" panose="020B0604020202020204" pitchFamily="34" charset="0"/>
                        <a:buChar char="•"/>
                      </a:pPr>
                      <a:r>
                        <a:rPr lang="en-GB" sz="850" kern="1200" baseline="0" dirty="0">
                          <a:solidFill>
                            <a:schemeClr val="dk1"/>
                          </a:solidFill>
                          <a:latin typeface="+mj-lt"/>
                          <a:ea typeface="+mn-ea"/>
                          <a:cs typeface="+mn-cs"/>
                        </a:rPr>
                        <a:t>In the </a:t>
                      </a:r>
                      <a:r>
                        <a:rPr lang="en-GB" sz="850" kern="1200" baseline="0" dirty="0" err="1">
                          <a:solidFill>
                            <a:schemeClr val="dk1"/>
                          </a:solidFill>
                          <a:latin typeface="+mj-lt"/>
                          <a:ea typeface="+mn-ea"/>
                          <a:cs typeface="+mn-cs"/>
                        </a:rPr>
                        <a:t>Riselfield</a:t>
                      </a:r>
                      <a:r>
                        <a:rPr lang="en-GB" sz="850" kern="1200" baseline="0" dirty="0">
                          <a:solidFill>
                            <a:schemeClr val="dk1"/>
                          </a:solidFill>
                          <a:latin typeface="+mj-lt"/>
                          <a:ea typeface="+mn-ea"/>
                          <a:cs typeface="+mn-cs"/>
                        </a:rPr>
                        <a:t> District, 78 hectares are built on and 240 hectares are open space. </a:t>
                      </a:r>
                    </a:p>
                    <a:p>
                      <a:pPr marL="171450" indent="-171450" algn="l">
                        <a:buFont typeface="Arial" panose="020B0604020202020204" pitchFamily="34" charset="0"/>
                        <a:buChar char="•"/>
                      </a:pPr>
                      <a:endParaRPr lang="en-GB" sz="850" i="1" dirty="0">
                        <a:latin typeface="+mj-lt"/>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850" b="0" i="0" kern="1200" baseline="0" dirty="0">
                        <a:solidFill>
                          <a:schemeClr val="tx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GB" sz="850" dirty="0">
                          <a:latin typeface="+mj-lt"/>
                        </a:rPr>
                        <a:t>Traffic congestion can lead to a number of problems: </a:t>
                      </a:r>
                    </a:p>
                    <a:p>
                      <a:pPr marL="171450" indent="-171450" algn="l">
                        <a:buFont typeface="Arial" panose="020B0604020202020204" pitchFamily="34" charset="0"/>
                        <a:buChar char="•"/>
                      </a:pPr>
                      <a:r>
                        <a:rPr lang="en-GB" sz="850" i="1" dirty="0">
                          <a:latin typeface="+mj-lt"/>
                        </a:rPr>
                        <a:t>Air pollution, health problems (e.g. asthma), higher fuel consumption, accidents, increased journey times, noise and visual pollution, loss of habitats, cost of maintaining roads…etc.</a:t>
                      </a:r>
                      <a:endParaRPr lang="en-GB" sz="850" dirty="0">
                        <a:latin typeface="+mj-lt"/>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850" b="0" i="0" kern="1200" baseline="0" dirty="0">
                        <a:solidFill>
                          <a:schemeClr val="tx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850" dirty="0">
                          <a:latin typeface="+mj-lt"/>
                        </a:rPr>
                        <a:t>There are many </a:t>
                      </a:r>
                      <a:r>
                        <a:rPr lang="en-GB" sz="850" b="1" dirty="0">
                          <a:latin typeface="+mj-lt"/>
                        </a:rPr>
                        <a:t>traffic management strategies </a:t>
                      </a:r>
                      <a:r>
                        <a:rPr lang="en-GB" sz="850" dirty="0">
                          <a:latin typeface="+mj-lt"/>
                        </a:rPr>
                        <a:t>to reduce the issue of traffic congestion.</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850" b="0" i="0" kern="1200" baseline="0" dirty="0">
                        <a:solidFill>
                          <a:schemeClr val="tx1"/>
                        </a:solidFill>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9086563"/>
                  </a:ext>
                </a:extLst>
              </a:tr>
            </a:tbl>
          </a:graphicData>
        </a:graphic>
      </p:graphicFrame>
      <p:graphicFrame>
        <p:nvGraphicFramePr>
          <p:cNvPr id="4" name="Table 3"/>
          <p:cNvGraphicFramePr>
            <a:graphicFrameLocks noGrp="1"/>
          </p:cNvGraphicFramePr>
          <p:nvPr/>
        </p:nvGraphicFramePr>
        <p:xfrm>
          <a:off x="4576179" y="1891434"/>
          <a:ext cx="4567821" cy="4962294"/>
        </p:xfrm>
        <a:graphic>
          <a:graphicData uri="http://schemas.openxmlformats.org/drawingml/2006/table">
            <a:tbl>
              <a:tblPr firstRow="1" bandRow="1">
                <a:tableStyleId>{5C22544A-7EE6-4342-B048-85BDC9FD1C3A}</a:tableStyleId>
              </a:tblPr>
              <a:tblGrid>
                <a:gridCol w="4567821">
                  <a:extLst>
                    <a:ext uri="{9D8B030D-6E8A-4147-A177-3AD203B41FA5}">
                      <a16:colId xmlns:a16="http://schemas.microsoft.com/office/drawing/2014/main" val="2987231481"/>
                    </a:ext>
                  </a:extLst>
                </a:gridCol>
              </a:tblGrid>
              <a:tr h="9069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850" b="1" kern="1200" dirty="0">
                          <a:solidFill>
                            <a:schemeClr val="tx1"/>
                          </a:solidFill>
                          <a:latin typeface="+mj-lt"/>
                          <a:ea typeface="+mn-ea"/>
                          <a:cs typeface="+mn-cs"/>
                        </a:rPr>
                        <a:t>CYCLE ROUTES </a:t>
                      </a:r>
                      <a:r>
                        <a:rPr lang="en-GB" sz="850" b="0" kern="1200" dirty="0">
                          <a:solidFill>
                            <a:schemeClr val="tx1"/>
                          </a:solidFill>
                          <a:latin typeface="+mj-lt"/>
                          <a:ea typeface="+mn-ea"/>
                          <a:cs typeface="+mn-cs"/>
                        </a:rPr>
                        <a:t>are </a:t>
                      </a:r>
                      <a:r>
                        <a:rPr lang="en-US" sz="850" b="0" kern="1200" dirty="0">
                          <a:solidFill>
                            <a:schemeClr val="tx1"/>
                          </a:solidFill>
                          <a:latin typeface="+mj-lt"/>
                          <a:ea typeface="+mn-ea"/>
                          <a:cs typeface="+mn-cs"/>
                        </a:rPr>
                        <a:t>often provided alongside existing main roads, with some new cycle paths that exclude cars. There</a:t>
                      </a:r>
                      <a:r>
                        <a:rPr lang="en-US" sz="850" b="0" kern="1200" baseline="0" dirty="0">
                          <a:solidFill>
                            <a:schemeClr val="tx1"/>
                          </a:solidFill>
                          <a:latin typeface="+mj-lt"/>
                          <a:ea typeface="+mn-ea"/>
                          <a:cs typeface="+mn-cs"/>
                        </a:rPr>
                        <a:t> are many benefits of cycling.</a:t>
                      </a:r>
                    </a:p>
                    <a:p>
                      <a:pPr marL="171450" marR="0" indent="-825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50" b="0" i="1" kern="1200" baseline="0" dirty="0">
                          <a:solidFill>
                            <a:schemeClr val="tx1"/>
                          </a:solidFill>
                          <a:latin typeface="+mj-lt"/>
                          <a:ea typeface="+mn-ea"/>
                          <a:cs typeface="+mn-cs"/>
                        </a:rPr>
                        <a:t>Increase exercise, improve health, reduce air pollution, reduce stress, reduce congestion</a:t>
                      </a:r>
                      <a:r>
                        <a:rPr lang="en-US" sz="850" b="0" kern="1200" baseline="0" dirty="0">
                          <a:solidFill>
                            <a:schemeClr val="tx1"/>
                          </a:solidFill>
                          <a:latin typeface="+mj-lt"/>
                          <a:ea typeface="+mn-ea"/>
                          <a:cs typeface="+mn-cs"/>
                        </a:rPr>
                        <a:t>.</a:t>
                      </a:r>
                      <a:endParaRPr lang="en-US" sz="850" b="0" kern="1200" dirty="0">
                        <a:solidFill>
                          <a:schemeClr val="tx1"/>
                        </a:solidFill>
                        <a:latin typeface="+mj-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200" b="0" kern="1200" dirty="0">
                        <a:solidFill>
                          <a:schemeClr val="tx1"/>
                        </a:solidFill>
                        <a:latin typeface="+mj-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850" b="0" kern="1200" dirty="0">
                          <a:solidFill>
                            <a:schemeClr val="tx1"/>
                          </a:solidFill>
                          <a:latin typeface="+mj-lt"/>
                          <a:ea typeface="+mn-ea"/>
                          <a:cs typeface="+mn-cs"/>
                        </a:rPr>
                        <a:t>The</a:t>
                      </a:r>
                      <a:r>
                        <a:rPr lang="en-US" sz="850" b="0" kern="1200" baseline="0" dirty="0">
                          <a:solidFill>
                            <a:schemeClr val="tx1"/>
                          </a:solidFill>
                          <a:latin typeface="+mj-lt"/>
                          <a:ea typeface="+mn-ea"/>
                          <a:cs typeface="+mn-cs"/>
                        </a:rPr>
                        <a:t> number of people cycling in Bristol has doubled in the last 10 years. To encourage even more people Bristol has: </a:t>
                      </a:r>
                      <a:r>
                        <a:rPr lang="en-US" sz="850" b="0" i="1" kern="1200" baseline="0" dirty="0">
                          <a:solidFill>
                            <a:schemeClr val="tx1"/>
                          </a:solidFill>
                          <a:latin typeface="+mj-lt"/>
                          <a:ea typeface="+mn-ea"/>
                          <a:cs typeface="+mn-cs"/>
                        </a:rPr>
                        <a:t>made 20mph speed limits, increased cycle routes, installed cycle maps and signs and increased bike parking zones.</a:t>
                      </a:r>
                      <a:endParaRPr lang="en-US" sz="850" b="0" i="1" kern="1200" dirty="0">
                        <a:solidFill>
                          <a:schemeClr val="tx1"/>
                        </a:solidFill>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19666638"/>
                  </a:ext>
                </a:extLst>
              </a:tr>
              <a:tr h="1037649">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850" b="1" dirty="0">
                          <a:solidFill>
                            <a:schemeClr val="tx1"/>
                          </a:solidFill>
                          <a:latin typeface="+mj-lt"/>
                        </a:rPr>
                        <a:t>METROBUS i</a:t>
                      </a:r>
                      <a:r>
                        <a:rPr lang="en-GB" sz="850" b="0" dirty="0">
                          <a:solidFill>
                            <a:schemeClr val="tx1"/>
                          </a:solidFill>
                          <a:latin typeface="+mj-lt"/>
                        </a:rPr>
                        <a:t>s a new express bus service</a:t>
                      </a:r>
                      <a:r>
                        <a:rPr lang="en-GB" sz="850" b="0" baseline="0" dirty="0">
                          <a:solidFill>
                            <a:schemeClr val="tx1"/>
                          </a:solidFill>
                          <a:latin typeface="+mj-lt"/>
                        </a:rPr>
                        <a:t> in Bristol. It is made up of three routes that link key areas in Bristol.  It will encourage more people to use public transport by improving the service it provides.</a:t>
                      </a:r>
                    </a:p>
                    <a:p>
                      <a:pPr marL="171450" marR="0" lvl="0" indent="-825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1" baseline="0" dirty="0">
                          <a:solidFill>
                            <a:schemeClr val="tx1"/>
                          </a:solidFill>
                          <a:latin typeface="+mj-lt"/>
                        </a:rPr>
                        <a:t>Faster and more reliable than current buses, next stop announcements, bus stops with real time information and full accessibility</a:t>
                      </a:r>
                      <a:r>
                        <a:rPr lang="en-GB" sz="850" b="0" baseline="0" dirty="0">
                          <a:solidFill>
                            <a:schemeClr val="tx1"/>
                          </a:solidFill>
                          <a:latin typeface="+mj-lt"/>
                        </a:rPr>
                        <a:t>.</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200" b="0" i="0" kern="1200" baseline="0" dirty="0">
                        <a:solidFill>
                          <a:schemeClr val="tx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850" b="0" i="0" kern="1200" baseline="0" dirty="0">
                          <a:solidFill>
                            <a:schemeClr val="tx1"/>
                          </a:solidFill>
                          <a:latin typeface="+mj-lt"/>
                          <a:ea typeface="+mn-ea"/>
                          <a:cs typeface="+mn-cs"/>
                        </a:rPr>
                        <a:t>In Bristol the </a:t>
                      </a:r>
                      <a:r>
                        <a:rPr lang="en-GB" sz="850" b="0" i="0" kern="1200" baseline="0" dirty="0" err="1">
                          <a:solidFill>
                            <a:schemeClr val="tx1"/>
                          </a:solidFill>
                          <a:latin typeface="+mj-lt"/>
                          <a:ea typeface="+mn-ea"/>
                          <a:cs typeface="+mn-cs"/>
                        </a:rPr>
                        <a:t>MetroBus</a:t>
                      </a:r>
                      <a:r>
                        <a:rPr lang="en-GB" sz="850" b="0" i="0" kern="1200" baseline="0" dirty="0">
                          <a:solidFill>
                            <a:schemeClr val="tx1"/>
                          </a:solidFill>
                          <a:latin typeface="+mj-lt"/>
                          <a:ea typeface="+mn-ea"/>
                          <a:cs typeface="+mn-cs"/>
                        </a:rPr>
                        <a:t> is made up of 3 routes that link key areas of Bristol. They have priority over other transport = quicker journey times. </a:t>
                      </a:r>
                      <a:r>
                        <a:rPr lang="en-GB" sz="850" b="0" i="1" kern="1200" baseline="0" dirty="0">
                          <a:solidFill>
                            <a:schemeClr val="tx1"/>
                          </a:solidFill>
                          <a:latin typeface="+mj-lt"/>
                          <a:ea typeface="+mn-ea"/>
                          <a:cs typeface="+mn-cs"/>
                        </a:rPr>
                        <a:t>e.g. </a:t>
                      </a:r>
                      <a:r>
                        <a:rPr lang="en-US" sz="850" i="1" dirty="0">
                          <a:latin typeface="+mj-lt"/>
                        </a:rPr>
                        <a:t>Long Ashton Park and Ride to </a:t>
                      </a:r>
                      <a:r>
                        <a:rPr lang="en-US" sz="850" i="1" dirty="0" err="1">
                          <a:latin typeface="+mj-lt"/>
                        </a:rPr>
                        <a:t>Hengrove</a:t>
                      </a:r>
                      <a:r>
                        <a:rPr lang="en-US" sz="850" i="1" dirty="0">
                          <a:latin typeface="+mj-lt"/>
                        </a:rPr>
                        <a:t> currently takes 50 minutes. The </a:t>
                      </a:r>
                      <a:r>
                        <a:rPr lang="en-US" sz="850" i="1" dirty="0" err="1">
                          <a:latin typeface="+mj-lt"/>
                        </a:rPr>
                        <a:t>MetroBus</a:t>
                      </a:r>
                      <a:r>
                        <a:rPr lang="en-US" sz="850" i="1" dirty="0">
                          <a:latin typeface="+mj-lt"/>
                        </a:rPr>
                        <a:t> will take 12 minutes.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68553648"/>
                  </a:ext>
                </a:extLst>
              </a:tr>
              <a:tr h="953100">
                <a:tc>
                  <a:txBody>
                    <a:bodyPr/>
                    <a:lstStyle/>
                    <a:p>
                      <a:r>
                        <a:rPr lang="en-GB" sz="850" b="1" dirty="0">
                          <a:solidFill>
                            <a:schemeClr val="tx1"/>
                          </a:solidFill>
                          <a:latin typeface="+mj-lt"/>
                        </a:rPr>
                        <a:t>PARK AND RIDE:</a:t>
                      </a:r>
                      <a:r>
                        <a:rPr lang="en-GB" sz="850" b="1" baseline="0" dirty="0">
                          <a:solidFill>
                            <a:schemeClr val="tx1"/>
                          </a:solidFill>
                          <a:latin typeface="+mj-lt"/>
                        </a:rPr>
                        <a:t> </a:t>
                      </a:r>
                      <a:r>
                        <a:rPr lang="en-US" sz="850" b="0" dirty="0">
                          <a:solidFill>
                            <a:schemeClr val="tx1"/>
                          </a:solidFill>
                          <a:latin typeface="+mj-lt"/>
                        </a:rPr>
                        <a:t>Free car parks are available on the outskirts of the city. People then take the bus into the city </a:t>
                      </a:r>
                      <a:r>
                        <a:rPr lang="en-US" sz="850" b="0" dirty="0" err="1">
                          <a:solidFill>
                            <a:schemeClr val="tx1"/>
                          </a:solidFill>
                          <a:latin typeface="+mj-lt"/>
                        </a:rPr>
                        <a:t>centre</a:t>
                      </a:r>
                      <a:r>
                        <a:rPr lang="en-US" sz="850" b="0" dirty="0">
                          <a:solidFill>
                            <a:schemeClr val="tx1"/>
                          </a:solidFill>
                          <a:latin typeface="+mj-lt"/>
                        </a:rPr>
                        <a:t>.</a:t>
                      </a:r>
                      <a:r>
                        <a:rPr lang="en-US" sz="850" b="0" baseline="0" dirty="0">
                          <a:solidFill>
                            <a:schemeClr val="tx1"/>
                          </a:solidFill>
                          <a:latin typeface="+mj-lt"/>
                        </a:rPr>
                        <a:t> </a:t>
                      </a:r>
                      <a:r>
                        <a:rPr lang="en-US" sz="850" dirty="0">
                          <a:latin typeface="+mj-lt"/>
                        </a:rPr>
                        <a:t>One bus with 40 passengers causes less congestion than 20 cars with 2 people in each</a:t>
                      </a:r>
                      <a:r>
                        <a:rPr lang="en-US" sz="850" baseline="0" dirty="0">
                          <a:latin typeface="+mj-lt"/>
                        </a:rPr>
                        <a:t> </a:t>
                      </a:r>
                    </a:p>
                    <a:p>
                      <a:endParaRPr lang="en-US" sz="300" dirty="0">
                        <a:latin typeface="+mj-lt"/>
                      </a:endParaRPr>
                    </a:p>
                    <a:p>
                      <a:r>
                        <a:rPr lang="en-US" sz="850" dirty="0">
                          <a:latin typeface="+mj-lt"/>
                        </a:rPr>
                        <a:t>They have</a:t>
                      </a:r>
                      <a:r>
                        <a:rPr lang="en-US" sz="850" baseline="0" dirty="0">
                          <a:latin typeface="+mj-lt"/>
                        </a:rPr>
                        <a:t> social, economic and environmental impacts: </a:t>
                      </a:r>
                      <a:r>
                        <a:rPr lang="en-US" sz="850" i="1" baseline="0" dirty="0">
                          <a:latin typeface="+mj-lt"/>
                        </a:rPr>
                        <a:t>L</a:t>
                      </a:r>
                      <a:r>
                        <a:rPr lang="en-US" sz="850" i="1" dirty="0">
                          <a:latin typeface="+mj-lt"/>
                        </a:rPr>
                        <a:t>ess cars in the city = less congestions = less pollution (air, visual, noise), less time wasted in traffic, less accidents, less space needed in the city </a:t>
                      </a:r>
                      <a:r>
                        <a:rPr lang="en-US" sz="850" i="1" dirty="0" err="1">
                          <a:latin typeface="+mj-lt"/>
                        </a:rPr>
                        <a:t>centre</a:t>
                      </a:r>
                      <a:r>
                        <a:rPr lang="en-US" sz="850" i="1" dirty="0">
                          <a:latin typeface="+mj-lt"/>
                        </a:rPr>
                        <a:t> for car parks.</a:t>
                      </a:r>
                    </a:p>
                    <a:p>
                      <a:pPr marL="125413" lvl="1" indent="0">
                        <a:buNone/>
                      </a:pPr>
                      <a:endParaRPr lang="en-US" sz="200" dirty="0">
                        <a:latin typeface="+mj-lt"/>
                      </a:endParaRPr>
                    </a:p>
                    <a:p>
                      <a:pPr marL="0" lvl="1" indent="0">
                        <a:buNone/>
                      </a:pPr>
                      <a:r>
                        <a:rPr lang="en-US" sz="850" dirty="0">
                          <a:latin typeface="+mj-lt"/>
                        </a:rPr>
                        <a:t>Bristol has three Park and Ride Schemes around the 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1195830"/>
                  </a:ext>
                </a:extLst>
              </a:tr>
              <a:tr h="8762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850" b="1" dirty="0">
                          <a:solidFill>
                            <a:schemeClr val="tx1"/>
                          </a:solidFill>
                          <a:latin typeface="+mj-lt"/>
                        </a:rPr>
                        <a:t>AN </a:t>
                      </a:r>
                      <a:r>
                        <a:rPr lang="en-GB" sz="850" b="1" kern="1200" dirty="0">
                          <a:solidFill>
                            <a:schemeClr val="tx1"/>
                          </a:solidFill>
                          <a:latin typeface="+mj-lt"/>
                          <a:ea typeface="+mn-ea"/>
                          <a:cs typeface="+mn-cs"/>
                        </a:rPr>
                        <a:t>INTEGRATED TRANSPORT NETWORK</a:t>
                      </a:r>
                      <a:r>
                        <a:rPr lang="en-GB" sz="850" b="1" kern="1200" baseline="0" dirty="0">
                          <a:solidFill>
                            <a:schemeClr val="tx1"/>
                          </a:solidFill>
                          <a:latin typeface="+mj-lt"/>
                          <a:ea typeface="+mn-ea"/>
                          <a:cs typeface="+mn-cs"/>
                        </a:rPr>
                        <a:t> </a:t>
                      </a:r>
                      <a:r>
                        <a:rPr lang="en-GB" sz="850" b="0" kern="1200" baseline="0" dirty="0">
                          <a:solidFill>
                            <a:schemeClr val="tx1"/>
                          </a:solidFill>
                          <a:latin typeface="+mj-lt"/>
                          <a:ea typeface="+mn-ea"/>
                          <a:cs typeface="+mn-cs"/>
                        </a:rPr>
                        <a:t>is </a:t>
                      </a:r>
                      <a:r>
                        <a:rPr lang="en-US" sz="850" b="0" kern="1200" dirty="0">
                          <a:solidFill>
                            <a:schemeClr val="tx1"/>
                          </a:solidFill>
                          <a:latin typeface="+mj-lt"/>
                          <a:ea typeface="+mn-ea"/>
                          <a:cs typeface="+mn-cs"/>
                        </a:rPr>
                        <a:t>a system that links different forms of public transport within the city and the surrounding area to make journeys smoother and easier. It is a sustainable transport system that reduces congestion</a:t>
                      </a:r>
                      <a:r>
                        <a:rPr lang="en-US" sz="850" b="0" kern="1200" baseline="0" dirty="0">
                          <a:solidFill>
                            <a:schemeClr val="tx1"/>
                          </a:solidFill>
                          <a:latin typeface="+mj-lt"/>
                          <a:ea typeface="+mn-ea"/>
                          <a:cs typeface="+mn-cs"/>
                        </a:rPr>
                        <a:t> as more people are travelling by public transport by making it easier and more convenient. </a:t>
                      </a:r>
                      <a:endParaRPr lang="en-US" sz="850" b="0" kern="1200" dirty="0">
                        <a:solidFill>
                          <a:schemeClr val="tx1"/>
                        </a:solidFill>
                        <a:latin typeface="+mj-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850" i="1" dirty="0">
                          <a:latin typeface="+mj-lt"/>
                        </a:rPr>
                        <a:t>e.g. The </a:t>
                      </a:r>
                      <a:r>
                        <a:rPr lang="en-US" sz="850" i="1" dirty="0" err="1">
                          <a:latin typeface="+mj-lt"/>
                        </a:rPr>
                        <a:t>MetroBus</a:t>
                      </a:r>
                      <a:r>
                        <a:rPr lang="en-US" sz="850" i="1" dirty="0">
                          <a:latin typeface="+mj-lt"/>
                        </a:rPr>
                        <a:t> is a Rapid Transit Network and part of the ITS. It connects 3 bus routes, the Temple Meads railway station and Park and Long Ashton Park and Ride.</a:t>
                      </a:r>
                      <a:endParaRPr lang="en-US" sz="85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87393555"/>
                  </a:ext>
                </a:extLst>
              </a:tr>
              <a:tr h="484236">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850" b="1" i="0" kern="1200" baseline="0" dirty="0">
                          <a:solidFill>
                            <a:schemeClr val="tx1"/>
                          </a:solidFill>
                          <a:latin typeface="+mj-lt"/>
                          <a:ea typeface="+mn-ea"/>
                          <a:cs typeface="+mn-cs"/>
                        </a:rPr>
                        <a:t>Congestion Charge </a:t>
                      </a:r>
                      <a:r>
                        <a:rPr lang="en-GB" sz="850" b="0" i="0" kern="1200" baseline="0" dirty="0">
                          <a:solidFill>
                            <a:schemeClr val="tx1"/>
                          </a:solidFill>
                          <a:latin typeface="+mj-lt"/>
                          <a:ea typeface="+mn-ea"/>
                          <a:cs typeface="+mn-cs"/>
                        </a:rPr>
                        <a:t>– motorists pay £11.50 to drive the centre of London. This means more people are likely going to use public transport as it is cheaper. It dramatically reduced the number of cars in London (by 21% in just 3 years). It has also reduced accidents, pollution and shortened journey times.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206137"/>
                  </a:ext>
                </a:extLst>
              </a:tr>
              <a:tr h="353569">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850" b="1" i="0" kern="1200" baseline="0" dirty="0">
                          <a:solidFill>
                            <a:schemeClr val="tx1"/>
                          </a:solidFill>
                          <a:latin typeface="+mj-lt"/>
                          <a:ea typeface="+mn-ea"/>
                          <a:cs typeface="+mn-cs"/>
                        </a:rPr>
                        <a:t>Oyster Cards </a:t>
                      </a:r>
                      <a:r>
                        <a:rPr lang="en-GB" sz="850" b="0" i="0" kern="1200" baseline="0" dirty="0">
                          <a:solidFill>
                            <a:schemeClr val="tx1"/>
                          </a:solidFill>
                          <a:latin typeface="+mj-lt"/>
                          <a:ea typeface="+mn-ea"/>
                          <a:cs typeface="+mn-cs"/>
                        </a:rPr>
                        <a:t>– integrated payment cards that can be used on a variety of different types of public transport. This encourages people to use public transport as it is easier and more convenient.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91381218"/>
                  </a:ext>
                </a:extLst>
              </a:tr>
              <a:tr h="333638">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850" b="1" i="0" kern="1200" baseline="0" dirty="0">
                          <a:solidFill>
                            <a:schemeClr val="tx1"/>
                          </a:solidFill>
                          <a:latin typeface="+mj-lt"/>
                          <a:ea typeface="+mn-ea"/>
                          <a:cs typeface="+mn-cs"/>
                        </a:rPr>
                        <a:t>Car Pool </a:t>
                      </a:r>
                      <a:r>
                        <a:rPr lang="en-GB" sz="850" b="0" i="0" kern="1200" baseline="0" dirty="0">
                          <a:solidFill>
                            <a:schemeClr val="tx1"/>
                          </a:solidFill>
                          <a:latin typeface="+mj-lt"/>
                          <a:ea typeface="+mn-ea"/>
                          <a:cs typeface="+mn-cs"/>
                        </a:rPr>
                        <a:t>– people are encouraged to share car journeys together. Benefits include cheaper fuel, less congestion, less pollution and reduced overall car service costs (as you will be using your car less).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10014582"/>
                  </a:ext>
                </a:extLst>
              </a:tr>
            </a:tbl>
          </a:graphicData>
        </a:graphic>
      </p:graphicFrame>
      <p:sp>
        <p:nvSpPr>
          <p:cNvPr id="2" name="Slide Number Placeholder 1"/>
          <p:cNvSpPr>
            <a:spLocks noGrp="1"/>
          </p:cNvSpPr>
          <p:nvPr>
            <p:ph type="sldNum" sz="quarter" idx="12"/>
          </p:nvPr>
        </p:nvSpPr>
        <p:spPr/>
        <p:txBody>
          <a:bodyPr/>
          <a:lstStyle/>
          <a:p>
            <a:fld id="{F232E450-7F35-46DE-B035-98CAF69D4EF5}" type="slidenum">
              <a:rPr lang="en-GB" smtClean="0"/>
              <a:t>21</a:t>
            </a:fld>
            <a:endParaRPr lang="en-GB"/>
          </a:p>
        </p:txBody>
      </p:sp>
    </p:spTree>
    <p:extLst>
      <p:ext uri="{BB962C8B-B14F-4D97-AF65-F5344CB8AC3E}">
        <p14:creationId xmlns:p14="http://schemas.microsoft.com/office/powerpoint/2010/main" val="1489006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p:cNvGraphicFramePr>
            <a:graphicFrameLocks noGrp="1"/>
          </p:cNvGraphicFramePr>
          <p:nvPr>
            <p:extLst>
              <p:ext uri="{D42A27DB-BD31-4B8C-83A1-F6EECF244321}">
                <p14:modId xmlns:p14="http://schemas.microsoft.com/office/powerpoint/2010/main" val="1062904035"/>
              </p:ext>
            </p:extLst>
          </p:nvPr>
        </p:nvGraphicFramePr>
        <p:xfrm>
          <a:off x="2380890" y="4027990"/>
          <a:ext cx="6757028" cy="2830009"/>
        </p:xfrm>
        <a:graphic>
          <a:graphicData uri="http://schemas.openxmlformats.org/drawingml/2006/table">
            <a:tbl>
              <a:tblPr firstRow="1" bandRow="1">
                <a:tableStyleId>{5940675A-B579-460E-94D1-54222C63F5DA}</a:tableStyleId>
              </a:tblPr>
              <a:tblGrid>
                <a:gridCol w="3378514">
                  <a:extLst>
                    <a:ext uri="{9D8B030D-6E8A-4147-A177-3AD203B41FA5}">
                      <a16:colId xmlns:a16="http://schemas.microsoft.com/office/drawing/2014/main" val="3682265445"/>
                    </a:ext>
                  </a:extLst>
                </a:gridCol>
                <a:gridCol w="3378514">
                  <a:extLst>
                    <a:ext uri="{9D8B030D-6E8A-4147-A177-3AD203B41FA5}">
                      <a16:colId xmlns:a16="http://schemas.microsoft.com/office/drawing/2014/main" val="1109114867"/>
                    </a:ext>
                  </a:extLst>
                </a:gridCol>
              </a:tblGrid>
              <a:tr h="2830009">
                <a:tc>
                  <a:txBody>
                    <a:bodyPr/>
                    <a:lstStyle/>
                    <a:p>
                      <a:r>
                        <a:rPr lang="en-US" sz="900" b="1" dirty="0">
                          <a:solidFill>
                            <a:srgbClr val="FF0000"/>
                          </a:solidFill>
                          <a:latin typeface="+mj-lt"/>
                        </a:rPr>
                        <a:t>Population</a:t>
                      </a:r>
                      <a:r>
                        <a:rPr lang="en-US" sz="900" b="1" baseline="0" dirty="0">
                          <a:solidFill>
                            <a:srgbClr val="FF0000"/>
                          </a:solidFill>
                          <a:latin typeface="+mj-lt"/>
                        </a:rPr>
                        <a:t> Pyramids and the Demographic Transition Model</a:t>
                      </a:r>
                    </a:p>
                    <a:p>
                      <a:endParaRPr lang="en-US" sz="300" b="1" baseline="0" dirty="0">
                        <a:solidFill>
                          <a:schemeClr val="tx1"/>
                        </a:solidFill>
                        <a:latin typeface="+mj-lt"/>
                      </a:endParaRPr>
                    </a:p>
                    <a:p>
                      <a:r>
                        <a:rPr lang="en-GB" sz="900" dirty="0"/>
                        <a:t>The population is divided up into 5 year gaps.</a:t>
                      </a:r>
                      <a:r>
                        <a:rPr lang="en-GB" sz="900" baseline="0" dirty="0"/>
                        <a:t> </a:t>
                      </a:r>
                      <a:r>
                        <a:rPr lang="en-GB" sz="900" dirty="0"/>
                        <a:t>It tells you the number of men/women alive in each 5 year gap. It shows a snapshot of the population at the time it was created.</a:t>
                      </a:r>
                    </a:p>
                  </a:txBody>
                  <a:tcPr>
                    <a:noFill/>
                  </a:tcPr>
                </a:tc>
                <a:tc>
                  <a:txBody>
                    <a:bodyPr/>
                    <a:lstStyle/>
                    <a:p>
                      <a:endParaRPr lang="en-US" sz="900" b="1" i="0" dirty="0">
                        <a:solidFill>
                          <a:schemeClr val="tx1"/>
                        </a:solidFill>
                        <a:latin typeface="+mj-lt"/>
                      </a:endParaRPr>
                    </a:p>
                  </a:txBody>
                  <a:tcPr>
                    <a:noFill/>
                  </a:tcPr>
                </a:tc>
                <a:extLst>
                  <a:ext uri="{0D108BD9-81ED-4DB2-BD59-A6C34878D82A}">
                    <a16:rowId xmlns:a16="http://schemas.microsoft.com/office/drawing/2014/main" val="106877858"/>
                  </a:ext>
                </a:extLst>
              </a:tr>
            </a:tbl>
          </a:graphicData>
        </a:graphic>
      </p:graphicFrame>
      <p:pic>
        <p:nvPicPr>
          <p:cNvPr id="3" name="Picture 2"/>
          <p:cNvPicPr>
            <a:picLocks noChangeAspect="1"/>
          </p:cNvPicPr>
          <p:nvPr/>
        </p:nvPicPr>
        <p:blipFill>
          <a:blip r:embed="rId3"/>
          <a:stretch>
            <a:fillRect/>
          </a:stretch>
        </p:blipFill>
        <p:spPr>
          <a:xfrm>
            <a:off x="2380890" y="4745620"/>
            <a:ext cx="3364303" cy="2112379"/>
          </a:xfrm>
          <a:prstGeom prst="rect">
            <a:avLst/>
          </a:prstGeom>
        </p:spPr>
      </p:pic>
      <p:sp>
        <p:nvSpPr>
          <p:cNvPr id="11" name="Rectangle 10"/>
          <p:cNvSpPr/>
          <p:nvPr/>
        </p:nvSpPr>
        <p:spPr>
          <a:xfrm rot="16200000">
            <a:off x="4443554" y="-4427329"/>
            <a:ext cx="264657" cy="9144000"/>
          </a:xfrm>
          <a:prstGeom prst="rect">
            <a:avLst/>
          </a:prstGeom>
          <a:solidFill>
            <a:srgbClr val="101A42"/>
          </a:solidFill>
          <a:ln w="254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0" name="Table 9"/>
          <p:cNvGraphicFramePr>
            <a:graphicFrameLocks noGrp="1"/>
          </p:cNvGraphicFramePr>
          <p:nvPr>
            <p:extLst>
              <p:ext uri="{D42A27DB-BD31-4B8C-83A1-F6EECF244321}">
                <p14:modId xmlns:p14="http://schemas.microsoft.com/office/powerpoint/2010/main" val="522985285"/>
              </p:ext>
            </p:extLst>
          </p:nvPr>
        </p:nvGraphicFramePr>
        <p:xfrm>
          <a:off x="0" y="289341"/>
          <a:ext cx="2380887" cy="6499860"/>
        </p:xfrm>
        <a:graphic>
          <a:graphicData uri="http://schemas.openxmlformats.org/drawingml/2006/table">
            <a:tbl>
              <a:tblPr firstRow="1" bandRow="1">
                <a:tableStyleId>{5940675A-B579-460E-94D1-54222C63F5DA}</a:tableStyleId>
              </a:tblPr>
              <a:tblGrid>
                <a:gridCol w="890156">
                  <a:extLst>
                    <a:ext uri="{9D8B030D-6E8A-4147-A177-3AD203B41FA5}">
                      <a16:colId xmlns:a16="http://schemas.microsoft.com/office/drawing/2014/main" val="20000"/>
                    </a:ext>
                  </a:extLst>
                </a:gridCol>
                <a:gridCol w="1490731">
                  <a:extLst>
                    <a:ext uri="{9D8B030D-6E8A-4147-A177-3AD203B41FA5}">
                      <a16:colId xmlns:a16="http://schemas.microsoft.com/office/drawing/2014/main" val="20001"/>
                    </a:ext>
                  </a:extLst>
                </a:gridCol>
              </a:tblGrid>
              <a:tr h="0">
                <a:tc>
                  <a:txBody>
                    <a:bodyPr/>
                    <a:lstStyle/>
                    <a:p>
                      <a:r>
                        <a:rPr lang="en-US" sz="900" b="1" dirty="0">
                          <a:solidFill>
                            <a:schemeClr val="tx1"/>
                          </a:solidFill>
                        </a:rPr>
                        <a:t>HIC</a:t>
                      </a:r>
                    </a:p>
                  </a:txBody>
                  <a:tcPr>
                    <a:noFill/>
                  </a:tcPr>
                </a:tc>
                <a:tc>
                  <a:txBody>
                    <a:bodyPr/>
                    <a:lstStyle/>
                    <a:p>
                      <a:r>
                        <a:rPr lang="en-US" sz="850" i="0" dirty="0">
                          <a:solidFill>
                            <a:schemeClr val="tx1"/>
                          </a:solidFill>
                        </a:rPr>
                        <a:t>High</a:t>
                      </a:r>
                      <a:r>
                        <a:rPr lang="en-US" sz="850" i="0" baseline="0" dirty="0">
                          <a:solidFill>
                            <a:schemeClr val="tx1"/>
                          </a:solidFill>
                        </a:rPr>
                        <a:t> Income Country</a:t>
                      </a:r>
                      <a:endParaRPr lang="en-US" sz="850" i="0" dirty="0">
                        <a:solidFill>
                          <a:schemeClr val="tx1"/>
                        </a:solidFill>
                      </a:endParaRPr>
                    </a:p>
                  </a:txBody>
                  <a:tcPr>
                    <a:noFill/>
                  </a:tcPr>
                </a:tc>
                <a:extLst>
                  <a:ext uri="{0D108BD9-81ED-4DB2-BD59-A6C34878D82A}">
                    <a16:rowId xmlns:a16="http://schemas.microsoft.com/office/drawing/2014/main" val="10000"/>
                  </a:ext>
                </a:extLst>
              </a:tr>
              <a:tr h="0">
                <a:tc>
                  <a:txBody>
                    <a:bodyPr/>
                    <a:lstStyle/>
                    <a:p>
                      <a:r>
                        <a:rPr lang="en-US" sz="900" b="1" dirty="0">
                          <a:solidFill>
                            <a:schemeClr val="tx1"/>
                          </a:solidFill>
                        </a:rPr>
                        <a:t>NEE</a:t>
                      </a:r>
                    </a:p>
                  </a:txBody>
                  <a:tcPr>
                    <a:noFill/>
                  </a:tcPr>
                </a:tc>
                <a:tc>
                  <a:txBody>
                    <a:bodyPr/>
                    <a:lstStyle/>
                    <a:p>
                      <a:r>
                        <a:rPr lang="en-US" sz="850" i="0" dirty="0">
                          <a:solidFill>
                            <a:schemeClr val="tx1"/>
                          </a:solidFill>
                        </a:rPr>
                        <a:t>Newly Emerging Economy</a:t>
                      </a:r>
                    </a:p>
                  </a:txBody>
                  <a:tcPr>
                    <a:noFill/>
                  </a:tcPr>
                </a:tc>
                <a:extLst>
                  <a:ext uri="{0D108BD9-81ED-4DB2-BD59-A6C34878D82A}">
                    <a16:rowId xmlns:a16="http://schemas.microsoft.com/office/drawing/2014/main" val="10001"/>
                  </a:ext>
                </a:extLst>
              </a:tr>
              <a:tr h="0">
                <a:tc>
                  <a:txBody>
                    <a:bodyPr/>
                    <a:lstStyle/>
                    <a:p>
                      <a:r>
                        <a:rPr lang="en-US" sz="900" b="1" dirty="0">
                          <a:solidFill>
                            <a:schemeClr val="tx1"/>
                          </a:solidFill>
                        </a:rPr>
                        <a:t>LIC</a:t>
                      </a:r>
                    </a:p>
                  </a:txBody>
                  <a:tcPr>
                    <a:noFill/>
                  </a:tcPr>
                </a:tc>
                <a:tc>
                  <a:txBody>
                    <a:bodyPr/>
                    <a:lstStyle/>
                    <a:p>
                      <a:r>
                        <a:rPr lang="en-US" sz="850" i="0" dirty="0">
                          <a:solidFill>
                            <a:schemeClr val="tx1"/>
                          </a:solidFill>
                        </a:rPr>
                        <a:t>Low</a:t>
                      </a:r>
                      <a:r>
                        <a:rPr lang="en-US" sz="850" i="0" baseline="0" dirty="0">
                          <a:solidFill>
                            <a:schemeClr val="tx1"/>
                          </a:solidFill>
                        </a:rPr>
                        <a:t> Income Country</a:t>
                      </a:r>
                      <a:endParaRPr lang="en-US" sz="850" i="0" dirty="0">
                        <a:solidFill>
                          <a:schemeClr val="tx1"/>
                        </a:solidFill>
                      </a:endParaRPr>
                    </a:p>
                  </a:txBody>
                  <a:tcPr>
                    <a:noFill/>
                  </a:tcPr>
                </a:tc>
                <a:extLst>
                  <a:ext uri="{0D108BD9-81ED-4DB2-BD59-A6C34878D82A}">
                    <a16:rowId xmlns:a16="http://schemas.microsoft.com/office/drawing/2014/main" val="10002"/>
                  </a:ext>
                </a:extLst>
              </a:tr>
              <a:tr h="0">
                <a:tc>
                  <a:txBody>
                    <a:bodyPr/>
                    <a:lstStyle/>
                    <a:p>
                      <a:r>
                        <a:rPr lang="en-US" sz="900" b="1" dirty="0">
                          <a:solidFill>
                            <a:schemeClr val="tx1"/>
                          </a:solidFill>
                        </a:rPr>
                        <a:t>Development</a:t>
                      </a:r>
                    </a:p>
                  </a:txBody>
                  <a:tcPr>
                    <a:noFill/>
                  </a:tcPr>
                </a:tc>
                <a:tc>
                  <a:txBody>
                    <a:bodyPr/>
                    <a:lstStyle/>
                    <a:p>
                      <a:r>
                        <a:rPr lang="en-US" sz="850" i="0" dirty="0">
                          <a:solidFill>
                            <a:schemeClr val="tx1"/>
                          </a:solidFill>
                        </a:rPr>
                        <a:t>The process of change</a:t>
                      </a:r>
                      <a:r>
                        <a:rPr lang="en-US" sz="850" i="0" baseline="0" dirty="0">
                          <a:solidFill>
                            <a:schemeClr val="tx1"/>
                          </a:solidFill>
                        </a:rPr>
                        <a:t> for the better</a:t>
                      </a:r>
                      <a:endParaRPr lang="en-US" sz="850" i="0" dirty="0">
                        <a:solidFill>
                          <a:schemeClr val="tx1"/>
                        </a:solidFill>
                      </a:endParaRPr>
                    </a:p>
                  </a:txBody>
                  <a:tcPr>
                    <a:noFill/>
                  </a:tcPr>
                </a:tc>
                <a:extLst>
                  <a:ext uri="{0D108BD9-81ED-4DB2-BD59-A6C34878D82A}">
                    <a16:rowId xmlns:a16="http://schemas.microsoft.com/office/drawing/2014/main" val="10003"/>
                  </a:ext>
                </a:extLst>
              </a:tr>
              <a:tr h="0">
                <a:tc>
                  <a:txBody>
                    <a:bodyPr/>
                    <a:lstStyle/>
                    <a:p>
                      <a:r>
                        <a:rPr lang="en-US" sz="900" b="1" dirty="0">
                          <a:solidFill>
                            <a:schemeClr val="tx1"/>
                          </a:solidFill>
                        </a:rPr>
                        <a:t>Development Indicators</a:t>
                      </a:r>
                    </a:p>
                  </a:txBody>
                  <a:tcPr>
                    <a:noFill/>
                  </a:tcPr>
                </a:tc>
                <a:tc>
                  <a:txBody>
                    <a:bodyPr/>
                    <a:lstStyle/>
                    <a:p>
                      <a:r>
                        <a:rPr lang="en-US" sz="850" i="0" dirty="0">
                          <a:solidFill>
                            <a:schemeClr val="tx1"/>
                          </a:solidFill>
                        </a:rPr>
                        <a:t>A measure of development</a:t>
                      </a:r>
                    </a:p>
                  </a:txBody>
                  <a:tcPr>
                    <a:noFill/>
                  </a:tcPr>
                </a:tc>
                <a:extLst>
                  <a:ext uri="{0D108BD9-81ED-4DB2-BD59-A6C34878D82A}">
                    <a16:rowId xmlns:a16="http://schemas.microsoft.com/office/drawing/2014/main" val="1030399071"/>
                  </a:ext>
                </a:extLst>
              </a:tr>
              <a:tr h="0">
                <a:tc>
                  <a:txBody>
                    <a:bodyPr/>
                    <a:lstStyle/>
                    <a:p>
                      <a:r>
                        <a:rPr lang="en-US" sz="900" b="1" dirty="0">
                          <a:solidFill>
                            <a:schemeClr val="tx1"/>
                          </a:solidFill>
                        </a:rPr>
                        <a:t>Birth</a:t>
                      </a:r>
                      <a:r>
                        <a:rPr lang="en-US" sz="900" b="1" baseline="0" dirty="0">
                          <a:solidFill>
                            <a:schemeClr val="tx1"/>
                          </a:solidFill>
                        </a:rPr>
                        <a:t> Rate</a:t>
                      </a:r>
                    </a:p>
                  </a:txBody>
                  <a:tcPr>
                    <a:noFill/>
                  </a:tcPr>
                </a:tc>
                <a:tc>
                  <a:txBody>
                    <a:bodyPr/>
                    <a:lstStyle/>
                    <a:p>
                      <a:r>
                        <a:rPr lang="en-US" sz="850" i="0" dirty="0">
                          <a:solidFill>
                            <a:schemeClr val="tx1"/>
                          </a:solidFill>
                        </a:rPr>
                        <a:t>Number</a:t>
                      </a:r>
                      <a:r>
                        <a:rPr lang="en-US" sz="850" i="0" baseline="0" dirty="0">
                          <a:solidFill>
                            <a:schemeClr val="tx1"/>
                          </a:solidFill>
                        </a:rPr>
                        <a:t> of births per 1000 people</a:t>
                      </a:r>
                      <a:endParaRPr lang="en-US" sz="850" i="0" dirty="0">
                        <a:solidFill>
                          <a:schemeClr val="tx1"/>
                        </a:solidFill>
                      </a:endParaRPr>
                    </a:p>
                  </a:txBody>
                  <a:tcPr>
                    <a:noFill/>
                  </a:tcPr>
                </a:tc>
                <a:extLst>
                  <a:ext uri="{0D108BD9-81ED-4DB2-BD59-A6C34878D82A}">
                    <a16:rowId xmlns:a16="http://schemas.microsoft.com/office/drawing/2014/main" val="3912037177"/>
                  </a:ext>
                </a:extLst>
              </a:tr>
              <a:tr h="0">
                <a:tc>
                  <a:txBody>
                    <a:bodyPr/>
                    <a:lstStyle/>
                    <a:p>
                      <a:r>
                        <a:rPr lang="en-US" sz="900" b="1" baseline="0" dirty="0">
                          <a:solidFill>
                            <a:schemeClr val="tx1"/>
                          </a:solidFill>
                        </a:rPr>
                        <a:t>Death Rate</a:t>
                      </a:r>
                    </a:p>
                  </a:txBody>
                  <a:tcPr>
                    <a:noFill/>
                  </a:tcPr>
                </a:tc>
                <a:tc>
                  <a:txBody>
                    <a:bodyPr/>
                    <a:lstStyle/>
                    <a:p>
                      <a:r>
                        <a:rPr lang="en-US" sz="850" i="0" dirty="0">
                          <a:solidFill>
                            <a:schemeClr val="tx1"/>
                          </a:solidFill>
                        </a:rPr>
                        <a:t>Number of deaths per 1000</a:t>
                      </a:r>
                      <a:r>
                        <a:rPr lang="en-US" sz="850" i="0" baseline="0" dirty="0">
                          <a:solidFill>
                            <a:schemeClr val="tx1"/>
                          </a:solidFill>
                        </a:rPr>
                        <a:t> people</a:t>
                      </a:r>
                      <a:endParaRPr lang="en-US" sz="850" i="0" dirty="0">
                        <a:solidFill>
                          <a:schemeClr val="tx1"/>
                        </a:solidFill>
                      </a:endParaRPr>
                    </a:p>
                  </a:txBody>
                  <a:tcPr>
                    <a:noFill/>
                  </a:tcPr>
                </a:tc>
                <a:extLst>
                  <a:ext uri="{0D108BD9-81ED-4DB2-BD59-A6C34878D82A}">
                    <a16:rowId xmlns:a16="http://schemas.microsoft.com/office/drawing/2014/main" val="851983188"/>
                  </a:ext>
                </a:extLst>
              </a:tr>
              <a:tr h="0">
                <a:tc>
                  <a:txBody>
                    <a:bodyPr/>
                    <a:lstStyle/>
                    <a:p>
                      <a:r>
                        <a:rPr lang="en-US" sz="900" b="1" baseline="0" dirty="0">
                          <a:solidFill>
                            <a:schemeClr val="tx1"/>
                          </a:solidFill>
                        </a:rPr>
                        <a:t>Infant Mortality Rate</a:t>
                      </a:r>
                    </a:p>
                  </a:txBody>
                  <a:tcPr>
                    <a:noFill/>
                  </a:tcPr>
                </a:tc>
                <a:tc>
                  <a:txBody>
                    <a:bodyPr/>
                    <a:lstStyle/>
                    <a:p>
                      <a:r>
                        <a:rPr lang="en-US" sz="850" i="0" dirty="0">
                          <a:solidFill>
                            <a:schemeClr val="tx1"/>
                          </a:solidFill>
                        </a:rPr>
                        <a:t>The number of deaths</a:t>
                      </a:r>
                      <a:r>
                        <a:rPr lang="en-US" sz="850" i="0" baseline="0" dirty="0">
                          <a:solidFill>
                            <a:schemeClr val="tx1"/>
                          </a:solidFill>
                        </a:rPr>
                        <a:t> of infants under the age of 1 per 1000 people</a:t>
                      </a:r>
                      <a:endParaRPr lang="en-US" sz="850" i="0" dirty="0">
                        <a:solidFill>
                          <a:schemeClr val="tx1"/>
                        </a:solidFill>
                      </a:endParaRPr>
                    </a:p>
                  </a:txBody>
                  <a:tcPr>
                    <a:noFill/>
                  </a:tcPr>
                </a:tc>
                <a:extLst>
                  <a:ext uri="{0D108BD9-81ED-4DB2-BD59-A6C34878D82A}">
                    <a16:rowId xmlns:a16="http://schemas.microsoft.com/office/drawing/2014/main" val="2002889029"/>
                  </a:ext>
                </a:extLst>
              </a:tr>
              <a:tr h="0">
                <a:tc>
                  <a:txBody>
                    <a:bodyPr/>
                    <a:lstStyle/>
                    <a:p>
                      <a:r>
                        <a:rPr lang="en-US" sz="900" b="1" baseline="0" dirty="0">
                          <a:solidFill>
                            <a:schemeClr val="tx1"/>
                          </a:solidFill>
                        </a:rPr>
                        <a:t>Life expectancy</a:t>
                      </a:r>
                    </a:p>
                  </a:txBody>
                  <a:tcPr>
                    <a:noFill/>
                  </a:tcPr>
                </a:tc>
                <a:tc>
                  <a:txBody>
                    <a:bodyPr/>
                    <a:lstStyle/>
                    <a:p>
                      <a:r>
                        <a:rPr lang="en-US" sz="850" i="0" dirty="0">
                          <a:solidFill>
                            <a:schemeClr val="tx1"/>
                          </a:solidFill>
                        </a:rPr>
                        <a:t>The</a:t>
                      </a:r>
                      <a:r>
                        <a:rPr lang="en-US" sz="850" i="0" baseline="0" dirty="0">
                          <a:solidFill>
                            <a:schemeClr val="tx1"/>
                          </a:solidFill>
                        </a:rPr>
                        <a:t> number of years an average person is expected to live</a:t>
                      </a:r>
                      <a:endParaRPr lang="en-US" sz="850" i="0" dirty="0">
                        <a:solidFill>
                          <a:schemeClr val="tx1"/>
                        </a:solidFill>
                      </a:endParaRPr>
                    </a:p>
                  </a:txBody>
                  <a:tcPr>
                    <a:noFill/>
                  </a:tcPr>
                </a:tc>
                <a:extLst>
                  <a:ext uri="{0D108BD9-81ED-4DB2-BD59-A6C34878D82A}">
                    <a16:rowId xmlns:a16="http://schemas.microsoft.com/office/drawing/2014/main" val="257360129"/>
                  </a:ext>
                </a:extLst>
              </a:tr>
              <a:tr h="0">
                <a:tc>
                  <a:txBody>
                    <a:bodyPr/>
                    <a:lstStyle/>
                    <a:p>
                      <a:r>
                        <a:rPr lang="en-US" sz="900" b="1" baseline="0" dirty="0">
                          <a:solidFill>
                            <a:schemeClr val="tx1"/>
                          </a:solidFill>
                        </a:rPr>
                        <a:t>Access to Clean Water</a:t>
                      </a:r>
                    </a:p>
                  </a:txBody>
                  <a:tcPr>
                    <a:noFill/>
                  </a:tcPr>
                </a:tc>
                <a:tc>
                  <a:txBody>
                    <a:bodyPr/>
                    <a:lstStyle/>
                    <a:p>
                      <a:r>
                        <a:rPr lang="en-US" sz="850" i="0" dirty="0">
                          <a:solidFill>
                            <a:schemeClr val="tx1"/>
                          </a:solidFill>
                        </a:rPr>
                        <a:t>Percentage of people</a:t>
                      </a:r>
                      <a:r>
                        <a:rPr lang="en-US" sz="850" i="0" baseline="0" dirty="0">
                          <a:solidFill>
                            <a:schemeClr val="tx1"/>
                          </a:solidFill>
                        </a:rPr>
                        <a:t> with access to safe drinking water</a:t>
                      </a:r>
                      <a:endParaRPr lang="en-US" sz="850" i="0" dirty="0">
                        <a:solidFill>
                          <a:schemeClr val="tx1"/>
                        </a:solidFill>
                      </a:endParaRPr>
                    </a:p>
                  </a:txBody>
                  <a:tcPr>
                    <a:noFill/>
                  </a:tcPr>
                </a:tc>
                <a:extLst>
                  <a:ext uri="{0D108BD9-81ED-4DB2-BD59-A6C34878D82A}">
                    <a16:rowId xmlns:a16="http://schemas.microsoft.com/office/drawing/2014/main" val="1939361480"/>
                  </a:ext>
                </a:extLst>
              </a:tr>
              <a:tr h="0">
                <a:tc>
                  <a:txBody>
                    <a:bodyPr/>
                    <a:lstStyle/>
                    <a:p>
                      <a:r>
                        <a:rPr lang="en-US" sz="900" b="1" baseline="0" dirty="0">
                          <a:solidFill>
                            <a:schemeClr val="tx1"/>
                          </a:solidFill>
                        </a:rPr>
                        <a:t>Literacy Rate</a:t>
                      </a:r>
                    </a:p>
                  </a:txBody>
                  <a:tcPr>
                    <a:noFill/>
                  </a:tcPr>
                </a:tc>
                <a:tc>
                  <a:txBody>
                    <a:bodyPr/>
                    <a:lstStyle/>
                    <a:p>
                      <a:r>
                        <a:rPr lang="en-US" sz="850" i="0" dirty="0">
                          <a:solidFill>
                            <a:schemeClr val="tx1"/>
                          </a:solidFill>
                        </a:rPr>
                        <a:t>Percentage of people</a:t>
                      </a:r>
                      <a:r>
                        <a:rPr lang="en-US" sz="850" i="0" baseline="0" dirty="0">
                          <a:solidFill>
                            <a:schemeClr val="tx1"/>
                          </a:solidFill>
                        </a:rPr>
                        <a:t> with basic reading and writing skills</a:t>
                      </a:r>
                      <a:endParaRPr lang="en-US" sz="850" i="0" dirty="0">
                        <a:solidFill>
                          <a:schemeClr val="tx1"/>
                        </a:solidFill>
                      </a:endParaRPr>
                    </a:p>
                  </a:txBody>
                  <a:tcPr>
                    <a:noFill/>
                  </a:tcPr>
                </a:tc>
                <a:extLst>
                  <a:ext uri="{0D108BD9-81ED-4DB2-BD59-A6C34878D82A}">
                    <a16:rowId xmlns:a16="http://schemas.microsoft.com/office/drawing/2014/main" val="2847527161"/>
                  </a:ext>
                </a:extLst>
              </a:tr>
              <a:tr h="0">
                <a:tc>
                  <a:txBody>
                    <a:bodyPr/>
                    <a:lstStyle/>
                    <a:p>
                      <a:r>
                        <a:rPr lang="en-US" sz="900" b="1" baseline="0" dirty="0">
                          <a:solidFill>
                            <a:schemeClr val="tx1"/>
                          </a:solidFill>
                        </a:rPr>
                        <a:t>Gross National Income</a:t>
                      </a:r>
                    </a:p>
                  </a:txBody>
                  <a:tcPr>
                    <a:noFill/>
                  </a:tcPr>
                </a:tc>
                <a:tc>
                  <a:txBody>
                    <a:bodyPr/>
                    <a:lstStyle/>
                    <a:p>
                      <a:r>
                        <a:rPr lang="en-US" sz="850" i="0" dirty="0">
                          <a:solidFill>
                            <a:schemeClr val="tx1"/>
                          </a:solidFill>
                        </a:rPr>
                        <a:t>Total</a:t>
                      </a:r>
                      <a:r>
                        <a:rPr lang="en-US" sz="850" i="0" baseline="0" dirty="0">
                          <a:solidFill>
                            <a:schemeClr val="tx1"/>
                          </a:solidFill>
                        </a:rPr>
                        <a:t> income of a country (including money earned overseas).</a:t>
                      </a:r>
                      <a:endParaRPr lang="en-US" sz="850" i="0" dirty="0">
                        <a:solidFill>
                          <a:schemeClr val="tx1"/>
                        </a:solidFill>
                      </a:endParaRPr>
                    </a:p>
                  </a:txBody>
                  <a:tcPr>
                    <a:noFill/>
                  </a:tcPr>
                </a:tc>
                <a:extLst>
                  <a:ext uri="{0D108BD9-81ED-4DB2-BD59-A6C34878D82A}">
                    <a16:rowId xmlns:a16="http://schemas.microsoft.com/office/drawing/2014/main" val="2903911826"/>
                  </a:ext>
                </a:extLst>
              </a:tr>
              <a:tr h="0">
                <a:tc>
                  <a:txBody>
                    <a:bodyPr/>
                    <a:lstStyle/>
                    <a:p>
                      <a:r>
                        <a:rPr lang="en-US" sz="900" b="1" baseline="0" dirty="0">
                          <a:solidFill>
                            <a:schemeClr val="tx1"/>
                          </a:solidFill>
                        </a:rPr>
                        <a:t>Gross Domestic Product</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50" i="0" dirty="0">
                          <a:solidFill>
                            <a:schemeClr val="tx1"/>
                          </a:solidFill>
                        </a:rPr>
                        <a:t>Total</a:t>
                      </a:r>
                      <a:r>
                        <a:rPr lang="en-US" sz="850" i="0" baseline="0" dirty="0">
                          <a:solidFill>
                            <a:schemeClr val="tx1"/>
                          </a:solidFill>
                        </a:rPr>
                        <a:t> income of a country (excluding money earned overseas).</a:t>
                      </a:r>
                      <a:endParaRPr lang="en-US" sz="850" i="0" dirty="0">
                        <a:solidFill>
                          <a:schemeClr val="tx1"/>
                        </a:solidFill>
                      </a:endParaRPr>
                    </a:p>
                  </a:txBody>
                  <a:tcPr>
                    <a:noFill/>
                  </a:tcPr>
                </a:tc>
                <a:extLst>
                  <a:ext uri="{0D108BD9-81ED-4DB2-BD59-A6C34878D82A}">
                    <a16:rowId xmlns:a16="http://schemas.microsoft.com/office/drawing/2014/main" val="3764359851"/>
                  </a:ext>
                </a:extLst>
              </a:tr>
              <a:tr h="0">
                <a:tc>
                  <a:txBody>
                    <a:bodyPr/>
                    <a:lstStyle/>
                    <a:p>
                      <a:r>
                        <a:rPr lang="en-US" sz="900" b="1" baseline="0" dirty="0">
                          <a:solidFill>
                            <a:schemeClr val="tx1"/>
                          </a:solidFill>
                        </a:rPr>
                        <a:t>Number of Years in School</a:t>
                      </a:r>
                    </a:p>
                  </a:txBody>
                  <a:tcPr>
                    <a:noFill/>
                  </a:tcPr>
                </a:tc>
                <a:tc>
                  <a:txBody>
                    <a:bodyPr/>
                    <a:lstStyle/>
                    <a:p>
                      <a:r>
                        <a:rPr lang="en-US" sz="850" i="0" dirty="0">
                          <a:solidFill>
                            <a:schemeClr val="tx1"/>
                          </a:solidFill>
                        </a:rPr>
                        <a:t>The number of years an average person</a:t>
                      </a:r>
                      <a:r>
                        <a:rPr lang="en-US" sz="850" i="0" baseline="0" dirty="0">
                          <a:solidFill>
                            <a:schemeClr val="tx1"/>
                          </a:solidFill>
                        </a:rPr>
                        <a:t> spends at school</a:t>
                      </a:r>
                      <a:endParaRPr lang="en-US" sz="850" i="0" dirty="0">
                        <a:solidFill>
                          <a:schemeClr val="tx1"/>
                        </a:solidFill>
                      </a:endParaRPr>
                    </a:p>
                  </a:txBody>
                  <a:tcPr>
                    <a:noFill/>
                  </a:tcPr>
                </a:tc>
                <a:extLst>
                  <a:ext uri="{0D108BD9-81ED-4DB2-BD59-A6C34878D82A}">
                    <a16:rowId xmlns:a16="http://schemas.microsoft.com/office/drawing/2014/main" val="2904376848"/>
                  </a:ext>
                </a:extLst>
              </a:tr>
              <a:tr h="0">
                <a:tc>
                  <a:txBody>
                    <a:bodyPr/>
                    <a:lstStyle/>
                    <a:p>
                      <a:r>
                        <a:rPr lang="en-US" sz="900" b="1" baseline="0" dirty="0">
                          <a:solidFill>
                            <a:schemeClr val="tx1"/>
                          </a:solidFill>
                        </a:rPr>
                        <a:t>People per doctor</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50" i="0" dirty="0">
                          <a:solidFill>
                            <a:schemeClr val="tx1"/>
                          </a:solidFill>
                        </a:rPr>
                        <a:t>The number of doctors per 1000 people</a:t>
                      </a:r>
                    </a:p>
                  </a:txBody>
                  <a:tcPr>
                    <a:noFill/>
                  </a:tcPr>
                </a:tc>
                <a:extLst>
                  <a:ext uri="{0D108BD9-81ED-4DB2-BD59-A6C34878D82A}">
                    <a16:rowId xmlns:a16="http://schemas.microsoft.com/office/drawing/2014/main" val="3990376177"/>
                  </a:ext>
                </a:extLst>
              </a:tr>
              <a:tr h="0">
                <a:tc>
                  <a:txBody>
                    <a:bodyPr/>
                    <a:lstStyle/>
                    <a:p>
                      <a:r>
                        <a:rPr lang="en-US" sz="900" b="1" baseline="0" dirty="0">
                          <a:solidFill>
                            <a:schemeClr val="tx1"/>
                          </a:solidFill>
                        </a:rPr>
                        <a:t>Human Development Index</a:t>
                      </a:r>
                    </a:p>
                  </a:txBody>
                  <a:tcPr>
                    <a:noFill/>
                  </a:tcPr>
                </a:tc>
                <a:tc>
                  <a:txBody>
                    <a:bodyPr/>
                    <a:lstStyle/>
                    <a:p>
                      <a:r>
                        <a:rPr lang="en-US" sz="850" i="0" dirty="0">
                          <a:solidFill>
                            <a:schemeClr val="tx1"/>
                          </a:solidFill>
                        </a:rPr>
                        <a:t>Used</a:t>
                      </a:r>
                      <a:r>
                        <a:rPr lang="en-US" sz="850" i="0" baseline="0" dirty="0">
                          <a:solidFill>
                            <a:schemeClr val="tx1"/>
                          </a:solidFill>
                        </a:rPr>
                        <a:t> by the UN to determine development. It uses literacy rate, GDP, life expectancy and number of years in school.</a:t>
                      </a:r>
                      <a:endParaRPr lang="en-US" sz="850" i="0" dirty="0">
                        <a:solidFill>
                          <a:schemeClr val="tx1"/>
                        </a:solidFill>
                      </a:endParaRPr>
                    </a:p>
                  </a:txBody>
                  <a:tcPr>
                    <a:noFill/>
                  </a:tcPr>
                </a:tc>
                <a:extLst>
                  <a:ext uri="{0D108BD9-81ED-4DB2-BD59-A6C34878D82A}">
                    <a16:rowId xmlns:a16="http://schemas.microsoft.com/office/drawing/2014/main" val="3204245675"/>
                  </a:ext>
                </a:extLst>
              </a:tr>
            </a:tbl>
          </a:graphicData>
        </a:graphic>
      </p:graphicFrame>
      <p:sp>
        <p:nvSpPr>
          <p:cNvPr id="14" name="TextBox 13"/>
          <p:cNvSpPr txBox="1"/>
          <p:nvPr/>
        </p:nvSpPr>
        <p:spPr>
          <a:xfrm>
            <a:off x="2287941" y="12342"/>
            <a:ext cx="5121467" cy="276999"/>
          </a:xfrm>
          <a:prstGeom prst="rect">
            <a:avLst/>
          </a:prstGeom>
          <a:noFill/>
        </p:spPr>
        <p:txBody>
          <a:bodyPr wrap="none" rtlCol="0">
            <a:spAutoFit/>
          </a:bodyPr>
          <a:lstStyle/>
          <a:p>
            <a:r>
              <a:rPr lang="en-GB" sz="1200" dirty="0">
                <a:solidFill>
                  <a:schemeClr val="bg1"/>
                </a:solidFill>
              </a:rPr>
              <a:t>KS4 – The Geography Knowledge – THE CHANGING ECONOMIC WORLD (part 1)</a:t>
            </a:r>
          </a:p>
        </p:txBody>
      </p:sp>
      <p:pic>
        <p:nvPicPr>
          <p:cNvPr id="5" name="Picture 4"/>
          <p:cNvPicPr>
            <a:picLocks noChangeAspect="1"/>
          </p:cNvPicPr>
          <p:nvPr/>
        </p:nvPicPr>
        <p:blipFill rotWithShape="1">
          <a:blip r:embed="rId4"/>
          <a:srcRect l="11572"/>
          <a:stretch/>
        </p:blipFill>
        <p:spPr>
          <a:xfrm>
            <a:off x="5779698" y="4027989"/>
            <a:ext cx="3358220" cy="2830010"/>
          </a:xfrm>
          <a:prstGeom prst="rect">
            <a:avLst/>
          </a:prstGeom>
        </p:spPr>
      </p:pic>
      <p:graphicFrame>
        <p:nvGraphicFramePr>
          <p:cNvPr id="20" name="Table 19"/>
          <p:cNvGraphicFramePr>
            <a:graphicFrameLocks noGrp="1"/>
          </p:cNvGraphicFramePr>
          <p:nvPr>
            <p:extLst>
              <p:ext uri="{D42A27DB-BD31-4B8C-83A1-F6EECF244321}">
                <p14:modId xmlns:p14="http://schemas.microsoft.com/office/powerpoint/2010/main" val="2006885615"/>
              </p:ext>
            </p:extLst>
          </p:nvPr>
        </p:nvGraphicFramePr>
        <p:xfrm>
          <a:off x="2380890" y="276997"/>
          <a:ext cx="6757028" cy="1912620"/>
        </p:xfrm>
        <a:graphic>
          <a:graphicData uri="http://schemas.openxmlformats.org/drawingml/2006/table">
            <a:tbl>
              <a:tblPr firstRow="1" bandRow="1">
                <a:tableStyleId>{5940675A-B579-460E-94D1-54222C63F5DA}</a:tableStyleId>
              </a:tblPr>
              <a:tblGrid>
                <a:gridCol w="4331409">
                  <a:extLst>
                    <a:ext uri="{9D8B030D-6E8A-4147-A177-3AD203B41FA5}">
                      <a16:colId xmlns:a16="http://schemas.microsoft.com/office/drawing/2014/main" val="3682265445"/>
                    </a:ext>
                  </a:extLst>
                </a:gridCol>
                <a:gridCol w="2425619">
                  <a:extLst>
                    <a:ext uri="{9D8B030D-6E8A-4147-A177-3AD203B41FA5}">
                      <a16:colId xmlns:a16="http://schemas.microsoft.com/office/drawing/2014/main" val="1109114867"/>
                    </a:ext>
                  </a:extLst>
                </a:gridCol>
              </a:tblGrid>
              <a:tr h="1702528">
                <a:tc>
                  <a:txBody>
                    <a:bodyPr/>
                    <a:lstStyle/>
                    <a:p>
                      <a:r>
                        <a:rPr lang="en-US" sz="900" b="1" dirty="0">
                          <a:solidFill>
                            <a:srgbClr val="FF0000"/>
                          </a:solidFill>
                          <a:latin typeface="+mj-lt"/>
                        </a:rPr>
                        <a:t>Causes of the Development Gap</a:t>
                      </a:r>
                    </a:p>
                    <a:p>
                      <a:pPr marL="90488" indent="-90488">
                        <a:buFont typeface="Arial" panose="020B0604020202020204" pitchFamily="34" charset="0"/>
                        <a:buChar char="•"/>
                      </a:pPr>
                      <a:r>
                        <a:rPr lang="en-US" sz="850" b="1" baseline="0" dirty="0">
                          <a:solidFill>
                            <a:schemeClr val="tx1"/>
                          </a:solidFill>
                          <a:latin typeface="+mj-lt"/>
                        </a:rPr>
                        <a:t>Social:</a:t>
                      </a:r>
                      <a:r>
                        <a:rPr lang="en-US" sz="850" b="0" baseline="0" dirty="0">
                          <a:solidFill>
                            <a:schemeClr val="tx1"/>
                          </a:solidFill>
                          <a:latin typeface="+mj-lt"/>
                        </a:rPr>
                        <a:t> education is worse in LICs = people do not develop skills = stay poor. </a:t>
                      </a:r>
                    </a:p>
                    <a:p>
                      <a:pPr marL="0" indent="0">
                        <a:buFont typeface="Arial" panose="020B0604020202020204" pitchFamily="34" charset="0"/>
                        <a:buNone/>
                      </a:pPr>
                      <a:r>
                        <a:rPr lang="en-US" sz="850" b="0" baseline="0" dirty="0">
                          <a:solidFill>
                            <a:schemeClr val="tx1"/>
                          </a:solidFill>
                          <a:latin typeface="+mj-lt"/>
                        </a:rPr>
                        <a:t>    Less water and it is dirtier in LICs = more disease and death = high death rates.</a:t>
                      </a:r>
                      <a:endParaRPr lang="en-US" sz="850" b="1" baseline="0" dirty="0">
                        <a:solidFill>
                          <a:schemeClr val="tx1"/>
                        </a:solidFill>
                        <a:latin typeface="+mj-lt"/>
                      </a:endParaRPr>
                    </a:p>
                    <a:p>
                      <a:pPr marL="90488" indent="-90488">
                        <a:buFont typeface="Arial" panose="020B0604020202020204" pitchFamily="34" charset="0"/>
                        <a:buChar char="•"/>
                      </a:pPr>
                      <a:r>
                        <a:rPr lang="en-US" sz="850" b="1" baseline="0" dirty="0">
                          <a:solidFill>
                            <a:schemeClr val="tx1"/>
                          </a:solidFill>
                          <a:latin typeface="+mj-lt"/>
                        </a:rPr>
                        <a:t>Economic: </a:t>
                      </a:r>
                      <a:r>
                        <a:rPr lang="en-US" sz="850" b="0" baseline="0" dirty="0">
                          <a:solidFill>
                            <a:schemeClr val="tx1"/>
                          </a:solidFill>
                          <a:latin typeface="+mj-lt"/>
                        </a:rPr>
                        <a:t>LICs sell cheap primary goods and buy expensive secondary goods = stay poor. HICs sell expensive secondary goods and buy cheap primary goods = get richer. HICs have better trade links. LICs are in debt.</a:t>
                      </a:r>
                      <a:endParaRPr lang="en-US" sz="850" b="1" baseline="0" dirty="0">
                        <a:solidFill>
                          <a:schemeClr val="tx1"/>
                        </a:solidFill>
                        <a:latin typeface="+mj-lt"/>
                      </a:endParaRPr>
                    </a:p>
                    <a:p>
                      <a:pPr marL="90488" indent="-90488">
                        <a:buFont typeface="Arial" panose="020B0604020202020204" pitchFamily="34" charset="0"/>
                        <a:buChar char="•"/>
                      </a:pPr>
                      <a:r>
                        <a:rPr lang="en-US" sz="850" b="1" baseline="0" dirty="0">
                          <a:solidFill>
                            <a:schemeClr val="tx1"/>
                          </a:solidFill>
                          <a:latin typeface="+mj-lt"/>
                        </a:rPr>
                        <a:t>Physical:</a:t>
                      </a:r>
                      <a:r>
                        <a:rPr lang="en-US" sz="850" b="0" baseline="0" dirty="0">
                          <a:solidFill>
                            <a:schemeClr val="tx1"/>
                          </a:solidFill>
                          <a:latin typeface="+mj-lt"/>
                        </a:rPr>
                        <a:t> more natural disasters occur in HICs = money spent fixing instead of developing country. Extreme climates in LICs = cannot grow crops easily = fewer goods to export. Central African countries are landlocked = not easy to trade.</a:t>
                      </a:r>
                      <a:endParaRPr lang="en-US" sz="850" b="1" baseline="0" dirty="0">
                        <a:solidFill>
                          <a:schemeClr val="tx1"/>
                        </a:solidFill>
                        <a:latin typeface="+mj-lt"/>
                      </a:endParaRPr>
                    </a:p>
                    <a:p>
                      <a:pPr marL="90488" indent="-90488">
                        <a:buFont typeface="Arial" panose="020B0604020202020204" pitchFamily="34" charset="0"/>
                        <a:buChar char="•"/>
                      </a:pPr>
                      <a:r>
                        <a:rPr lang="en-US" sz="850" b="1" baseline="0" dirty="0">
                          <a:solidFill>
                            <a:schemeClr val="tx1"/>
                          </a:solidFill>
                          <a:latin typeface="+mj-lt"/>
                        </a:rPr>
                        <a:t>Historical: </a:t>
                      </a:r>
                      <a:r>
                        <a:rPr lang="en-US" sz="850" b="0" baseline="0" dirty="0">
                          <a:solidFill>
                            <a:schemeClr val="tx1"/>
                          </a:solidFill>
                          <a:latin typeface="+mj-lt"/>
                        </a:rPr>
                        <a:t>Colonialism in 1400s = LICs were exploited by HICs and became reliant on HICs. After LICs gained independence, corruption and civil wars occurred. Other countries and companies do not want to do business with countries experiencing corruption or civil war. Also the governments do not spend money on the things that matter (e.g. food, water, education).</a:t>
                      </a:r>
                      <a:endParaRPr lang="en-US" sz="850" b="1" baseline="0" dirty="0">
                        <a:solidFill>
                          <a:schemeClr val="tx1"/>
                        </a:solidFill>
                        <a:latin typeface="+mj-lt"/>
                      </a:endParaRPr>
                    </a:p>
                  </a:txBody>
                  <a:tcPr>
                    <a:noFill/>
                  </a:tcPr>
                </a:tc>
                <a:tc>
                  <a:txBody>
                    <a:bodyPr/>
                    <a:lstStyle/>
                    <a:p>
                      <a:r>
                        <a:rPr lang="en-US" sz="900" b="1" i="0" dirty="0">
                          <a:solidFill>
                            <a:srgbClr val="FF0000"/>
                          </a:solidFill>
                          <a:latin typeface="+mj-lt"/>
                        </a:rPr>
                        <a:t>Effects</a:t>
                      </a:r>
                      <a:r>
                        <a:rPr lang="en-US" sz="900" b="1" i="0" baseline="0" dirty="0">
                          <a:solidFill>
                            <a:srgbClr val="FF0000"/>
                          </a:solidFill>
                          <a:latin typeface="+mj-lt"/>
                        </a:rPr>
                        <a:t> of the Development Gap</a:t>
                      </a:r>
                    </a:p>
                    <a:p>
                      <a:pPr marL="80963" indent="-80963">
                        <a:buFont typeface="Arial" panose="020B0604020202020204" pitchFamily="34" charset="0"/>
                        <a:buChar char="•"/>
                      </a:pPr>
                      <a:r>
                        <a:rPr lang="en-US" sz="850" b="1" i="0" baseline="0" dirty="0">
                          <a:solidFill>
                            <a:schemeClr val="tx1"/>
                          </a:solidFill>
                          <a:latin typeface="+mj-lt"/>
                        </a:rPr>
                        <a:t>Difference in wealth: </a:t>
                      </a:r>
                      <a:r>
                        <a:rPr lang="en-US" sz="850" b="0" i="0" baseline="0" dirty="0">
                          <a:solidFill>
                            <a:schemeClr val="tx1"/>
                          </a:solidFill>
                          <a:latin typeface="+mj-lt"/>
                        </a:rPr>
                        <a:t>HICs are richer. The USA’s share of global wealth is 35%. Africa’s share of global wealth is just 1%.</a:t>
                      </a:r>
                      <a:endParaRPr lang="en-US" sz="850" b="1" i="0" baseline="0" dirty="0">
                        <a:solidFill>
                          <a:schemeClr val="tx1"/>
                        </a:solidFill>
                        <a:latin typeface="+mj-lt"/>
                      </a:endParaRPr>
                    </a:p>
                    <a:p>
                      <a:pPr marL="80963" indent="-80963">
                        <a:buFont typeface="Arial" panose="020B0604020202020204" pitchFamily="34" charset="0"/>
                        <a:buChar char="•"/>
                      </a:pPr>
                      <a:r>
                        <a:rPr lang="en-US" sz="850" b="1" i="0" baseline="0" dirty="0">
                          <a:solidFill>
                            <a:schemeClr val="tx1"/>
                          </a:solidFill>
                          <a:latin typeface="+mj-lt"/>
                        </a:rPr>
                        <a:t>Difference in health:</a:t>
                      </a:r>
                      <a:r>
                        <a:rPr lang="en-US" sz="850" b="0" i="0" baseline="0" dirty="0">
                          <a:solidFill>
                            <a:schemeClr val="tx1"/>
                          </a:solidFill>
                          <a:latin typeface="+mj-lt"/>
                        </a:rPr>
                        <a:t> there is a higher death rate and lower life expectancy in LICs, where 4/10 children die before 15 years and only 2/10 life past 70 years.</a:t>
                      </a:r>
                      <a:endParaRPr lang="en-US" sz="850" b="1" i="0" baseline="0" dirty="0">
                        <a:solidFill>
                          <a:schemeClr val="tx1"/>
                        </a:solidFill>
                        <a:latin typeface="+mj-lt"/>
                      </a:endParaRPr>
                    </a:p>
                    <a:p>
                      <a:pPr marL="80963" indent="-80963">
                        <a:buFont typeface="Arial" panose="020B0604020202020204" pitchFamily="34" charset="0"/>
                        <a:buChar char="•"/>
                      </a:pPr>
                      <a:r>
                        <a:rPr lang="en-US" sz="850" b="1" i="0" baseline="0" dirty="0">
                          <a:solidFill>
                            <a:schemeClr val="tx1"/>
                          </a:solidFill>
                          <a:latin typeface="+mj-lt"/>
                        </a:rPr>
                        <a:t>Migration:</a:t>
                      </a:r>
                      <a:r>
                        <a:rPr lang="en-US" sz="850" b="0" i="0" baseline="0" dirty="0">
                          <a:solidFill>
                            <a:schemeClr val="tx1"/>
                          </a:solidFill>
                          <a:latin typeface="+mj-lt"/>
                        </a:rPr>
                        <a:t> the movement of people from one place to another. People leave voluntarily (e.g. for a job or family) or are forced (due to war). An economic migrant is someone who chooses to leave. A refugee is someone who is forced to leave.</a:t>
                      </a:r>
                      <a:endParaRPr lang="en-US" sz="850" b="1" i="0" dirty="0">
                        <a:solidFill>
                          <a:schemeClr val="tx1"/>
                        </a:solidFill>
                        <a:latin typeface="+mj-lt"/>
                      </a:endParaRPr>
                    </a:p>
                  </a:txBody>
                  <a:tcPr>
                    <a:noFill/>
                  </a:tcPr>
                </a:tc>
                <a:extLst>
                  <a:ext uri="{0D108BD9-81ED-4DB2-BD59-A6C34878D82A}">
                    <a16:rowId xmlns:a16="http://schemas.microsoft.com/office/drawing/2014/main" val="106877858"/>
                  </a:ext>
                </a:extLst>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1535160596"/>
              </p:ext>
            </p:extLst>
          </p:nvPr>
        </p:nvGraphicFramePr>
        <p:xfrm>
          <a:off x="2380888" y="2189617"/>
          <a:ext cx="6757029" cy="1844040"/>
        </p:xfrm>
        <a:graphic>
          <a:graphicData uri="http://schemas.openxmlformats.org/drawingml/2006/table">
            <a:tbl>
              <a:tblPr firstRow="1" bandRow="1">
                <a:tableStyleId>{5940675A-B579-460E-94D1-54222C63F5DA}</a:tableStyleId>
              </a:tblPr>
              <a:tblGrid>
                <a:gridCol w="2252343">
                  <a:extLst>
                    <a:ext uri="{9D8B030D-6E8A-4147-A177-3AD203B41FA5}">
                      <a16:colId xmlns:a16="http://schemas.microsoft.com/office/drawing/2014/main" val="3682265445"/>
                    </a:ext>
                  </a:extLst>
                </a:gridCol>
                <a:gridCol w="2252343">
                  <a:extLst>
                    <a:ext uri="{9D8B030D-6E8A-4147-A177-3AD203B41FA5}">
                      <a16:colId xmlns:a16="http://schemas.microsoft.com/office/drawing/2014/main" val="1109114867"/>
                    </a:ext>
                  </a:extLst>
                </a:gridCol>
                <a:gridCol w="2252343">
                  <a:extLst>
                    <a:ext uri="{9D8B030D-6E8A-4147-A177-3AD203B41FA5}">
                      <a16:colId xmlns:a16="http://schemas.microsoft.com/office/drawing/2014/main" val="80601205"/>
                    </a:ext>
                  </a:extLst>
                </a:gridCol>
              </a:tblGrid>
              <a:tr h="919186">
                <a:tc>
                  <a:txBody>
                    <a:bodyPr/>
                    <a:lstStyle/>
                    <a:p>
                      <a:pPr algn="ctr"/>
                      <a:r>
                        <a:rPr lang="en-US" sz="900" b="1" baseline="0" dirty="0">
                          <a:solidFill>
                            <a:schemeClr val="tx1"/>
                          </a:solidFill>
                          <a:latin typeface="+mj-lt"/>
                        </a:rPr>
                        <a:t>AID </a:t>
                      </a:r>
                    </a:p>
                    <a:p>
                      <a:pPr algn="ctr"/>
                      <a:r>
                        <a:rPr lang="en-US" sz="850" b="0" baseline="0" dirty="0">
                          <a:solidFill>
                            <a:schemeClr val="tx1"/>
                          </a:solidFill>
                          <a:latin typeface="+mj-lt"/>
                        </a:rPr>
                        <a:t>A country receives help from another country of NGO, in the form of money, emergency supplies, food, technology, skills.</a:t>
                      </a:r>
                    </a:p>
                    <a:p>
                      <a:pPr algn="ctr"/>
                      <a:endParaRPr lang="en-US" sz="300" b="0" baseline="0" dirty="0">
                        <a:solidFill>
                          <a:schemeClr val="tx1"/>
                        </a:solidFill>
                        <a:latin typeface="+mj-lt"/>
                      </a:endParaRPr>
                    </a:p>
                    <a:p>
                      <a:pPr algn="ctr"/>
                      <a:r>
                        <a:rPr lang="en-US" sz="850" b="0" i="1" baseline="0" dirty="0">
                          <a:solidFill>
                            <a:schemeClr val="tx1"/>
                          </a:solidFill>
                          <a:latin typeface="+mj-lt"/>
                        </a:rPr>
                        <a:t>WaterAid (water pumps) or Oxfam’s Goat Aid.</a:t>
                      </a:r>
                      <a:endParaRPr lang="en-US" sz="900" b="1" i="1" baseline="0" dirty="0">
                        <a:solidFill>
                          <a:schemeClr val="tx1"/>
                        </a:solidFill>
                        <a:latin typeface="+mj-lt"/>
                      </a:endParaRPr>
                    </a:p>
                  </a:txBody>
                  <a:tcPr>
                    <a:noFill/>
                  </a:tcPr>
                </a:tc>
                <a:tc>
                  <a:txBody>
                    <a:bodyPr/>
                    <a:lstStyle/>
                    <a:p>
                      <a:pPr algn="ctr"/>
                      <a:r>
                        <a:rPr lang="en-US" sz="900" b="1" i="0" dirty="0">
                          <a:solidFill>
                            <a:schemeClr val="tx1"/>
                          </a:solidFill>
                          <a:latin typeface="+mj-lt"/>
                        </a:rPr>
                        <a:t>TOURISM</a:t>
                      </a:r>
                    </a:p>
                    <a:p>
                      <a:pPr algn="ctr"/>
                      <a:r>
                        <a:rPr lang="en-US" sz="850" b="0" kern="1200" baseline="0" dirty="0">
                          <a:solidFill>
                            <a:schemeClr val="tx1"/>
                          </a:solidFill>
                          <a:latin typeface="+mj-lt"/>
                          <a:ea typeface="+mn-ea"/>
                          <a:cs typeface="+mn-cs"/>
                        </a:rPr>
                        <a:t>LICs and NEEs can use tourism to generate income and improve their healthcare, food, water and education. </a:t>
                      </a:r>
                    </a:p>
                    <a:p>
                      <a:pPr algn="ctr"/>
                      <a:endParaRPr lang="en-US" sz="300" b="0" kern="1200" baseline="0" dirty="0">
                        <a:solidFill>
                          <a:schemeClr val="tx1"/>
                        </a:solidFill>
                        <a:latin typeface="+mj-lt"/>
                        <a:ea typeface="+mn-ea"/>
                        <a:cs typeface="+mn-cs"/>
                      </a:endParaRPr>
                    </a:p>
                    <a:p>
                      <a:pPr algn="ctr"/>
                      <a:r>
                        <a:rPr lang="en-US" sz="850" b="0" i="1" kern="1200" baseline="0" dirty="0">
                          <a:solidFill>
                            <a:schemeClr val="tx1"/>
                          </a:solidFill>
                          <a:latin typeface="+mj-lt"/>
                          <a:ea typeface="+mn-ea"/>
                          <a:cs typeface="+mn-cs"/>
                        </a:rPr>
                        <a:t>Tourism brings Jamaica $2 billion per year (45% of its GNI). They use this to develop.</a:t>
                      </a:r>
                      <a:endParaRPr lang="en-US" sz="850" b="1" i="0" dirty="0">
                        <a:solidFill>
                          <a:schemeClr val="tx1"/>
                        </a:solidFill>
                        <a:latin typeface="+mj-lt"/>
                      </a:endParaRPr>
                    </a:p>
                  </a:txBody>
                  <a:tcPr>
                    <a:noFill/>
                  </a:tcPr>
                </a:tc>
                <a:tc>
                  <a:txBody>
                    <a:bodyPr/>
                    <a:lstStyle/>
                    <a:p>
                      <a:pPr algn="ctr"/>
                      <a:r>
                        <a:rPr lang="en-US" sz="900" b="1" i="0" dirty="0">
                          <a:solidFill>
                            <a:schemeClr val="tx1"/>
                          </a:solidFill>
                          <a:latin typeface="+mj-lt"/>
                        </a:rPr>
                        <a:t>MICROFINANCE LOANS</a:t>
                      </a:r>
                    </a:p>
                    <a:p>
                      <a:pPr algn="ctr"/>
                      <a:r>
                        <a:rPr lang="en-US" sz="850" b="0" kern="1200" baseline="0" dirty="0">
                          <a:solidFill>
                            <a:schemeClr val="tx1"/>
                          </a:solidFill>
                          <a:latin typeface="+mj-lt"/>
                          <a:ea typeface="+mn-ea"/>
                          <a:cs typeface="+mn-cs"/>
                        </a:rPr>
                        <a:t>Very small loans given to locals in LICs to start small businesses. They help the economy to grown and employment rates to rise.</a:t>
                      </a:r>
                    </a:p>
                    <a:p>
                      <a:pPr algn="ctr"/>
                      <a:endParaRPr lang="en-US" sz="300" b="0" kern="1200" baseline="0" dirty="0">
                        <a:solidFill>
                          <a:schemeClr val="tx1"/>
                        </a:solidFill>
                        <a:latin typeface="+mj-lt"/>
                        <a:ea typeface="+mn-ea"/>
                        <a:cs typeface="+mn-cs"/>
                      </a:endParaRPr>
                    </a:p>
                    <a:p>
                      <a:pPr algn="ctr"/>
                      <a:r>
                        <a:rPr lang="en-US" sz="850" b="0" i="1" kern="1200" baseline="0" dirty="0" err="1">
                          <a:solidFill>
                            <a:schemeClr val="tx1"/>
                          </a:solidFill>
                          <a:latin typeface="+mj-lt"/>
                          <a:ea typeface="+mn-ea"/>
                          <a:cs typeface="+mn-cs"/>
                        </a:rPr>
                        <a:t>Grameen</a:t>
                      </a:r>
                      <a:r>
                        <a:rPr lang="en-US" sz="850" b="0" i="1" kern="1200" baseline="0" dirty="0">
                          <a:solidFill>
                            <a:schemeClr val="tx1"/>
                          </a:solidFill>
                          <a:latin typeface="+mj-lt"/>
                          <a:ea typeface="+mn-ea"/>
                          <a:cs typeface="+mn-cs"/>
                        </a:rPr>
                        <a:t> Bank in Bangladesh offer low interest loans of $100 to develop small businesses.</a:t>
                      </a:r>
                      <a:endParaRPr lang="en-US" sz="850" b="1" i="0" dirty="0">
                        <a:solidFill>
                          <a:schemeClr val="tx1"/>
                        </a:solidFill>
                        <a:latin typeface="+mj-lt"/>
                      </a:endParaRPr>
                    </a:p>
                  </a:txBody>
                  <a:tcPr>
                    <a:noFill/>
                  </a:tcPr>
                </a:tc>
                <a:extLst>
                  <a:ext uri="{0D108BD9-81ED-4DB2-BD59-A6C34878D82A}">
                    <a16:rowId xmlns:a16="http://schemas.microsoft.com/office/drawing/2014/main" val="106877858"/>
                  </a:ext>
                </a:extLst>
              </a:tr>
              <a:tr h="919186">
                <a:tc>
                  <a:txBody>
                    <a:bodyPr/>
                    <a:lstStyle/>
                    <a:p>
                      <a:pPr algn="ctr"/>
                      <a:r>
                        <a:rPr lang="en-US" sz="900" b="1" baseline="0" dirty="0">
                          <a:solidFill>
                            <a:schemeClr val="tx1"/>
                          </a:solidFill>
                          <a:latin typeface="+mj-lt"/>
                        </a:rPr>
                        <a:t>DEBT RELIEF</a:t>
                      </a:r>
                    </a:p>
                    <a:p>
                      <a:pPr algn="ctr"/>
                      <a:r>
                        <a:rPr lang="en-US" sz="850" b="0" kern="1200" baseline="0" dirty="0">
                          <a:solidFill>
                            <a:schemeClr val="tx1"/>
                          </a:solidFill>
                          <a:latin typeface="+mj-lt"/>
                          <a:ea typeface="+mn-ea"/>
                          <a:cs typeface="+mn-cs"/>
                        </a:rPr>
                        <a:t>HICs reduce the amount of money LICs and NEEs have to pay back (reduce interest or invested money).</a:t>
                      </a:r>
                    </a:p>
                    <a:p>
                      <a:pPr algn="ctr"/>
                      <a:endParaRPr lang="en-US" sz="300" b="0" kern="1200" baseline="0" dirty="0">
                        <a:solidFill>
                          <a:schemeClr val="tx1"/>
                        </a:solidFill>
                        <a:latin typeface="+mj-lt"/>
                        <a:ea typeface="+mn-ea"/>
                        <a:cs typeface="+mn-cs"/>
                      </a:endParaRPr>
                    </a:p>
                    <a:p>
                      <a:pPr algn="ctr"/>
                      <a:r>
                        <a:rPr lang="en-US" sz="850" b="0" i="1" kern="1200" baseline="0" dirty="0">
                          <a:solidFill>
                            <a:schemeClr val="tx1"/>
                          </a:solidFill>
                          <a:latin typeface="+mj-lt"/>
                          <a:ea typeface="+mn-ea"/>
                          <a:cs typeface="+mn-cs"/>
                        </a:rPr>
                        <a:t>In 2006, the International Monetary Fund cancelled the debts owed by 19 LICs.</a:t>
                      </a:r>
                      <a:endParaRPr lang="en-US" sz="850" b="1" i="0" kern="1200" dirty="0">
                        <a:solidFill>
                          <a:schemeClr val="tx1"/>
                        </a:solidFill>
                        <a:latin typeface="+mj-lt"/>
                        <a:ea typeface="+mn-ea"/>
                        <a:cs typeface="+mn-cs"/>
                      </a:endParaRPr>
                    </a:p>
                  </a:txBody>
                  <a:tcPr>
                    <a:noFill/>
                  </a:tcPr>
                </a:tc>
                <a:tc>
                  <a:txBody>
                    <a:bodyPr/>
                    <a:lstStyle/>
                    <a:p>
                      <a:pPr algn="ctr"/>
                      <a:r>
                        <a:rPr lang="en-US" sz="900" b="1" i="0" dirty="0">
                          <a:solidFill>
                            <a:schemeClr val="tx1"/>
                          </a:solidFill>
                          <a:latin typeface="+mj-lt"/>
                        </a:rPr>
                        <a:t>FAIR TRADE</a:t>
                      </a:r>
                    </a:p>
                    <a:p>
                      <a:pPr algn="ctr"/>
                      <a:r>
                        <a:rPr lang="en-US" sz="850" b="0" kern="1200" baseline="0" dirty="0">
                          <a:solidFill>
                            <a:schemeClr val="tx1"/>
                          </a:solidFill>
                          <a:latin typeface="+mj-lt"/>
                          <a:ea typeface="+mn-ea"/>
                          <a:cs typeface="+mn-cs"/>
                        </a:rPr>
                        <a:t>Ensures the farmers in LICs and NEEs get a fair price for their crops and invest money in local communities.</a:t>
                      </a:r>
                    </a:p>
                    <a:p>
                      <a:pPr algn="ctr"/>
                      <a:endParaRPr lang="en-US" sz="300" b="0" kern="1200" baseline="0" dirty="0">
                        <a:solidFill>
                          <a:schemeClr val="tx1"/>
                        </a:solidFill>
                        <a:latin typeface="+mj-lt"/>
                        <a:ea typeface="+mn-ea"/>
                        <a:cs typeface="+mn-cs"/>
                      </a:endParaRPr>
                    </a:p>
                    <a:p>
                      <a:pPr algn="ctr"/>
                      <a:r>
                        <a:rPr lang="en-US" sz="850" b="0" i="1" kern="1200" baseline="0" dirty="0">
                          <a:solidFill>
                            <a:schemeClr val="tx1"/>
                          </a:solidFill>
                          <a:latin typeface="+mj-lt"/>
                          <a:ea typeface="+mn-ea"/>
                          <a:cs typeface="+mn-cs"/>
                        </a:rPr>
                        <a:t>Uganda coffee farmers get additional income from Fairtrade premium.</a:t>
                      </a:r>
                      <a:endParaRPr lang="en-US" sz="900" b="1" i="0" kern="1200" dirty="0">
                        <a:solidFill>
                          <a:schemeClr val="tx1"/>
                        </a:solidFill>
                        <a:latin typeface="+mj-lt"/>
                        <a:ea typeface="+mn-ea"/>
                        <a:cs typeface="+mn-cs"/>
                      </a:endParaRPr>
                    </a:p>
                  </a:txBody>
                  <a:tcPr>
                    <a:noFill/>
                  </a:tcPr>
                </a:tc>
                <a:tc>
                  <a:txBody>
                    <a:bodyPr/>
                    <a:lstStyle/>
                    <a:p>
                      <a:pPr algn="ctr"/>
                      <a:r>
                        <a:rPr lang="en-US" sz="900" b="1" i="0" dirty="0">
                          <a:solidFill>
                            <a:schemeClr val="tx1"/>
                          </a:solidFill>
                          <a:latin typeface="+mj-lt"/>
                        </a:rPr>
                        <a:t>INVESTMENT</a:t>
                      </a:r>
                    </a:p>
                    <a:p>
                      <a:pPr algn="ctr"/>
                      <a:r>
                        <a:rPr lang="en-US" sz="850" b="0" kern="1200" baseline="0" dirty="0">
                          <a:solidFill>
                            <a:schemeClr val="tx1"/>
                          </a:solidFill>
                          <a:latin typeface="+mj-lt"/>
                          <a:ea typeface="+mn-ea"/>
                          <a:cs typeface="+mn-cs"/>
                        </a:rPr>
                        <a:t>Countries &amp; TNCs invest money and expertise in LICs to increase their profits. It helps LICs with employment, income and accessing resources.</a:t>
                      </a:r>
                    </a:p>
                    <a:p>
                      <a:pPr algn="ctr"/>
                      <a:endParaRPr lang="en-US" sz="300" b="0" kern="1200" baseline="0" dirty="0">
                        <a:solidFill>
                          <a:schemeClr val="tx1"/>
                        </a:solidFill>
                        <a:latin typeface="+mj-lt"/>
                        <a:ea typeface="+mn-ea"/>
                        <a:cs typeface="+mn-cs"/>
                      </a:endParaRPr>
                    </a:p>
                    <a:p>
                      <a:pPr algn="ctr"/>
                      <a:r>
                        <a:rPr lang="en-US" sz="850" b="0" i="1" kern="1200" baseline="0" dirty="0">
                          <a:solidFill>
                            <a:schemeClr val="tx1"/>
                          </a:solidFill>
                          <a:latin typeface="+mj-lt"/>
                          <a:ea typeface="+mn-ea"/>
                          <a:cs typeface="+mn-cs"/>
                        </a:rPr>
                        <a:t>Shell and KFC in Nigeria. Also more than 2000 Chinese companies invest billions in </a:t>
                      </a:r>
                      <a:r>
                        <a:rPr lang="en-US" sz="850" b="0" i="1" kern="1200" baseline="0" dirty="0" err="1">
                          <a:solidFill>
                            <a:schemeClr val="tx1"/>
                          </a:solidFill>
                          <a:latin typeface="+mj-lt"/>
                          <a:ea typeface="+mn-ea"/>
                          <a:cs typeface="+mn-cs"/>
                        </a:rPr>
                        <a:t>Afria</a:t>
                      </a:r>
                      <a:r>
                        <a:rPr lang="en-US" sz="850" b="0" i="1" kern="1200" baseline="0" dirty="0">
                          <a:solidFill>
                            <a:schemeClr val="tx1"/>
                          </a:solidFill>
                          <a:latin typeface="+mj-lt"/>
                          <a:ea typeface="+mn-ea"/>
                          <a:cs typeface="+mn-cs"/>
                        </a:rPr>
                        <a:t>.</a:t>
                      </a:r>
                      <a:endParaRPr lang="en-US" sz="850" b="1" i="0" kern="1200" dirty="0">
                        <a:solidFill>
                          <a:schemeClr val="tx1"/>
                        </a:solidFill>
                        <a:latin typeface="+mj-lt"/>
                        <a:ea typeface="+mn-ea"/>
                        <a:cs typeface="+mn-cs"/>
                      </a:endParaRPr>
                    </a:p>
                  </a:txBody>
                  <a:tcPr>
                    <a:noFill/>
                  </a:tcPr>
                </a:tc>
                <a:extLst>
                  <a:ext uri="{0D108BD9-81ED-4DB2-BD59-A6C34878D82A}">
                    <a16:rowId xmlns:a16="http://schemas.microsoft.com/office/drawing/2014/main" val="1998833850"/>
                  </a:ext>
                </a:extLst>
              </a:tr>
            </a:tbl>
          </a:graphicData>
        </a:graphic>
      </p:graphicFrame>
      <p:sp>
        <p:nvSpPr>
          <p:cNvPr id="2" name="Slide Number Placeholder 1"/>
          <p:cNvSpPr>
            <a:spLocks noGrp="1"/>
          </p:cNvSpPr>
          <p:nvPr>
            <p:ph type="sldNum" sz="quarter" idx="12"/>
          </p:nvPr>
        </p:nvSpPr>
        <p:spPr/>
        <p:txBody>
          <a:bodyPr/>
          <a:lstStyle/>
          <a:p>
            <a:fld id="{F232E450-7F35-46DE-B035-98CAF69D4EF5}" type="slidenum">
              <a:rPr lang="en-GB" smtClean="0"/>
              <a:t>22</a:t>
            </a:fld>
            <a:endParaRPr lang="en-GB"/>
          </a:p>
        </p:txBody>
      </p:sp>
    </p:spTree>
    <p:extLst>
      <p:ext uri="{BB962C8B-B14F-4D97-AF65-F5344CB8AC3E}">
        <p14:creationId xmlns:p14="http://schemas.microsoft.com/office/powerpoint/2010/main" val="4168648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rot="16200000">
            <a:off x="4443554" y="-4427329"/>
            <a:ext cx="264657" cy="9144000"/>
          </a:xfrm>
          <a:prstGeom prst="rect">
            <a:avLst/>
          </a:prstGeom>
          <a:solidFill>
            <a:srgbClr val="101A42"/>
          </a:solidFill>
          <a:ln w="254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3" name="TextBox 2"/>
          <p:cNvSpPr txBox="1"/>
          <p:nvPr/>
        </p:nvSpPr>
        <p:spPr>
          <a:xfrm>
            <a:off x="1827420" y="941"/>
            <a:ext cx="5750228" cy="276999"/>
          </a:xfrm>
          <a:prstGeom prst="rect">
            <a:avLst/>
          </a:prstGeom>
          <a:noFill/>
        </p:spPr>
        <p:txBody>
          <a:bodyPr wrap="none" rtlCol="0">
            <a:spAutoFit/>
          </a:bodyPr>
          <a:lstStyle/>
          <a:p>
            <a:r>
              <a:rPr lang="en-GB" sz="1200" dirty="0">
                <a:solidFill>
                  <a:schemeClr val="bg1"/>
                </a:solidFill>
              </a:rPr>
              <a:t>KS4 – The Geography Knowledge – </a:t>
            </a:r>
            <a:r>
              <a:rPr lang="en-GB" sz="1200" dirty="0">
                <a:solidFill>
                  <a:schemeClr val="bg1"/>
                </a:solidFill>
                <a:latin typeface="+mj-lt"/>
              </a:rPr>
              <a:t>THE CHANGING ECONOMIC WORLD – NIGERIA (part 2)</a:t>
            </a:r>
          </a:p>
        </p:txBody>
      </p:sp>
      <p:graphicFrame>
        <p:nvGraphicFramePr>
          <p:cNvPr id="5" name="Table 4"/>
          <p:cNvGraphicFramePr>
            <a:graphicFrameLocks noGrp="1"/>
          </p:cNvGraphicFramePr>
          <p:nvPr>
            <p:extLst>
              <p:ext uri="{D42A27DB-BD31-4B8C-83A1-F6EECF244321}">
                <p14:modId xmlns:p14="http://schemas.microsoft.com/office/powerpoint/2010/main" val="3485932622"/>
              </p:ext>
            </p:extLst>
          </p:nvPr>
        </p:nvGraphicFramePr>
        <p:xfrm>
          <a:off x="0" y="330443"/>
          <a:ext cx="4575882" cy="739140"/>
        </p:xfrm>
        <a:graphic>
          <a:graphicData uri="http://schemas.openxmlformats.org/drawingml/2006/table">
            <a:tbl>
              <a:tblPr firstRow="1" bandRow="1">
                <a:tableStyleId>{5940675A-B579-460E-94D1-54222C63F5DA}</a:tableStyleId>
              </a:tblPr>
              <a:tblGrid>
                <a:gridCol w="4575882">
                  <a:extLst>
                    <a:ext uri="{9D8B030D-6E8A-4147-A177-3AD203B41FA5}">
                      <a16:colId xmlns:a16="http://schemas.microsoft.com/office/drawing/2014/main" val="20000"/>
                    </a:ext>
                  </a:extLst>
                </a:gridCol>
              </a:tblGrid>
              <a:tr h="225369">
                <a:tc>
                  <a:txBody>
                    <a:bodyPr/>
                    <a:lstStyle/>
                    <a:p>
                      <a:r>
                        <a:rPr lang="en-US" sz="850" b="1" dirty="0">
                          <a:solidFill>
                            <a:srgbClr val="0070C0"/>
                          </a:solidFill>
                          <a:latin typeface="+mj-lt"/>
                        </a:rPr>
                        <a:t>Nigeria is a newly</a:t>
                      </a:r>
                      <a:r>
                        <a:rPr lang="en-US" sz="850" b="1" baseline="0" dirty="0">
                          <a:solidFill>
                            <a:srgbClr val="0070C0"/>
                          </a:solidFill>
                          <a:latin typeface="+mj-lt"/>
                        </a:rPr>
                        <a:t> emerging economy</a:t>
                      </a:r>
                      <a:r>
                        <a:rPr lang="en-US" sz="850" b="0" baseline="0" dirty="0">
                          <a:solidFill>
                            <a:schemeClr val="tx1"/>
                          </a:solidFill>
                          <a:latin typeface="+mj-lt"/>
                        </a:rPr>
                        <a:t>. It</a:t>
                      </a:r>
                      <a:r>
                        <a:rPr lang="en-US" sz="850" b="0" dirty="0">
                          <a:solidFill>
                            <a:schemeClr val="tx1"/>
                          </a:solidFill>
                          <a:latin typeface="+mj-lt"/>
                        </a:rPr>
                        <a:t> is located just north of the equator in west</a:t>
                      </a:r>
                      <a:r>
                        <a:rPr lang="en-US" sz="850" b="0" baseline="0" dirty="0">
                          <a:solidFill>
                            <a:schemeClr val="tx1"/>
                          </a:solidFill>
                          <a:latin typeface="+mj-lt"/>
                        </a:rPr>
                        <a:t> Africa. It borders four countries including, Chad, Cameroon, Niger and Benin. The Atlantic Ocean is found along its southern coastline. Its two largest cities are Abuja (the capital) and Lagos.</a:t>
                      </a:r>
                    </a:p>
                    <a:p>
                      <a:pPr marL="171450" indent="-171450">
                        <a:buFont typeface="Arial" panose="020B0604020202020204" pitchFamily="34" charset="0"/>
                        <a:buChar char="•"/>
                      </a:pPr>
                      <a:r>
                        <a:rPr lang="en-US" sz="850" b="0" baseline="0" dirty="0">
                          <a:solidFill>
                            <a:schemeClr val="tx1"/>
                          </a:solidFill>
                          <a:latin typeface="+mj-lt"/>
                        </a:rPr>
                        <a:t>Since 1990 Nigeria’s population has increased to over 182 million people.</a:t>
                      </a:r>
                    </a:p>
                    <a:p>
                      <a:pPr marL="171450" indent="-171450">
                        <a:buFont typeface="Arial" panose="020B0604020202020204" pitchFamily="34" charset="0"/>
                        <a:buChar char="•"/>
                      </a:pPr>
                      <a:r>
                        <a:rPr lang="en-US" sz="850" b="0" baseline="0" dirty="0">
                          <a:solidFill>
                            <a:schemeClr val="tx1"/>
                          </a:solidFill>
                          <a:latin typeface="+mj-lt"/>
                        </a:rPr>
                        <a:t>Since 1990 the number of people living in cities has increased to over 87 million people.</a:t>
                      </a:r>
                    </a:p>
                  </a:txBody>
                  <a:tcPr>
                    <a:noFill/>
                  </a:tcPr>
                </a:tc>
                <a:extLst>
                  <a:ext uri="{0D108BD9-81ED-4DB2-BD59-A6C34878D82A}">
                    <a16:rowId xmlns:a16="http://schemas.microsoft.com/office/drawing/2014/main" val="10000"/>
                  </a:ext>
                </a:extLst>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1361761648"/>
              </p:ext>
            </p:extLst>
          </p:nvPr>
        </p:nvGraphicFramePr>
        <p:xfrm>
          <a:off x="0" y="2582666"/>
          <a:ext cx="4575882" cy="2331738"/>
        </p:xfrm>
        <a:graphic>
          <a:graphicData uri="http://schemas.openxmlformats.org/drawingml/2006/table">
            <a:tbl>
              <a:tblPr firstRow="1" bandRow="1">
                <a:tableStyleId>{5940675A-B579-460E-94D1-54222C63F5DA}</a:tableStyleId>
              </a:tblPr>
              <a:tblGrid>
                <a:gridCol w="4575882">
                  <a:extLst>
                    <a:ext uri="{9D8B030D-6E8A-4147-A177-3AD203B41FA5}">
                      <a16:colId xmlns:a16="http://schemas.microsoft.com/office/drawing/2014/main" val="20000"/>
                    </a:ext>
                  </a:extLst>
                </a:gridCol>
              </a:tblGrid>
              <a:tr h="2331738">
                <a:tc>
                  <a:txBody>
                    <a:bodyPr/>
                    <a:lstStyle/>
                    <a:p>
                      <a:r>
                        <a:rPr lang="en-GB" sz="850" b="1" baseline="0" dirty="0">
                          <a:solidFill>
                            <a:srgbClr val="0070C0"/>
                          </a:solidFill>
                          <a:latin typeface="+mj-lt"/>
                        </a:rPr>
                        <a:t>Nigeria's political links</a:t>
                      </a:r>
                    </a:p>
                    <a:p>
                      <a:endParaRPr lang="en-GB" sz="900" b="1" baseline="0" dirty="0">
                        <a:solidFill>
                          <a:srgbClr val="0070C0"/>
                        </a:solidFill>
                        <a:latin typeface="+mj-lt"/>
                      </a:endParaRPr>
                    </a:p>
                    <a:p>
                      <a:endParaRPr lang="en-GB" sz="900" b="1" baseline="0" dirty="0">
                        <a:solidFill>
                          <a:srgbClr val="0070C0"/>
                        </a:solidFill>
                        <a:latin typeface="+mj-lt"/>
                      </a:endParaRPr>
                    </a:p>
                    <a:p>
                      <a:endParaRPr lang="en-GB" sz="900" b="1" baseline="0" dirty="0">
                        <a:solidFill>
                          <a:srgbClr val="0070C0"/>
                        </a:solidFill>
                        <a:latin typeface="+mj-lt"/>
                      </a:endParaRPr>
                    </a:p>
                    <a:p>
                      <a:endParaRPr lang="en-GB" sz="900" b="1" baseline="0" dirty="0">
                        <a:solidFill>
                          <a:srgbClr val="0070C0"/>
                        </a:solidFill>
                        <a:latin typeface="+mj-lt"/>
                      </a:endParaRPr>
                    </a:p>
                    <a:p>
                      <a:endParaRPr lang="en-GB" sz="900" b="1" baseline="0" dirty="0">
                        <a:solidFill>
                          <a:srgbClr val="0070C0"/>
                        </a:solidFill>
                        <a:latin typeface="+mj-lt"/>
                      </a:endParaRPr>
                    </a:p>
                    <a:p>
                      <a:endParaRPr lang="en-GB" sz="900" b="1" baseline="0" dirty="0">
                        <a:solidFill>
                          <a:srgbClr val="0070C0"/>
                        </a:solidFill>
                        <a:latin typeface="+mj-lt"/>
                      </a:endParaRPr>
                    </a:p>
                    <a:p>
                      <a:endParaRPr lang="en-GB" sz="900" b="1" baseline="0" dirty="0">
                        <a:solidFill>
                          <a:srgbClr val="0070C0"/>
                        </a:solidFill>
                        <a:latin typeface="+mj-lt"/>
                      </a:endParaRPr>
                    </a:p>
                    <a:p>
                      <a:endParaRPr lang="en-GB" sz="900" b="1" baseline="0" dirty="0">
                        <a:solidFill>
                          <a:srgbClr val="0070C0"/>
                        </a:solidFill>
                        <a:latin typeface="+mj-lt"/>
                      </a:endParaRPr>
                    </a:p>
                    <a:p>
                      <a:endParaRPr lang="en-GB" sz="900" b="1" baseline="0" dirty="0">
                        <a:solidFill>
                          <a:srgbClr val="0070C0"/>
                        </a:solidFill>
                        <a:latin typeface="+mj-lt"/>
                      </a:endParaRPr>
                    </a:p>
                    <a:p>
                      <a:endParaRPr lang="en-GB" sz="900" b="1" baseline="0" dirty="0">
                        <a:solidFill>
                          <a:srgbClr val="0070C0"/>
                        </a:solidFill>
                        <a:latin typeface="+mj-lt"/>
                      </a:endParaRPr>
                    </a:p>
                    <a:p>
                      <a:endParaRPr lang="en-GB" sz="100" b="1" baseline="0" dirty="0">
                        <a:solidFill>
                          <a:srgbClr val="0070C0"/>
                        </a:solidFill>
                        <a:latin typeface="+mj-lt"/>
                      </a:endParaRPr>
                    </a:p>
                    <a:p>
                      <a:endParaRPr lang="en-GB" sz="100" b="1" baseline="0" dirty="0">
                        <a:solidFill>
                          <a:srgbClr val="0070C0"/>
                        </a:solidFill>
                        <a:latin typeface="+mj-lt"/>
                      </a:endParaRPr>
                    </a:p>
                    <a:p>
                      <a:endParaRPr lang="en-GB" sz="100" b="1" baseline="0" dirty="0">
                        <a:solidFill>
                          <a:srgbClr val="0070C0"/>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50" b="1" baseline="0" dirty="0">
                          <a:solidFill>
                            <a:srgbClr val="0070C0"/>
                          </a:solidFill>
                          <a:latin typeface="+mj-lt"/>
                        </a:rPr>
                        <a:t>Nigeria's Trade links</a:t>
                      </a:r>
                    </a:p>
                    <a:p>
                      <a:endParaRPr lang="en-GB" sz="900" b="1" baseline="0" dirty="0">
                        <a:solidFill>
                          <a:srgbClr val="0070C0"/>
                        </a:solidFill>
                        <a:latin typeface="+mj-lt"/>
                      </a:endParaRPr>
                    </a:p>
                    <a:p>
                      <a:endParaRPr lang="en-US" sz="900" b="1" dirty="0">
                        <a:solidFill>
                          <a:schemeClr val="tx1"/>
                        </a:solidFill>
                        <a:latin typeface="+mj-lt"/>
                      </a:endParaRPr>
                    </a:p>
                    <a:p>
                      <a:endParaRPr lang="en-US" sz="900" b="1" dirty="0">
                        <a:solidFill>
                          <a:schemeClr val="tx1"/>
                        </a:solidFill>
                        <a:latin typeface="+mj-lt"/>
                      </a:endParaRPr>
                    </a:p>
                  </a:txBody>
                  <a:tcPr>
                    <a:noFill/>
                  </a:tcPr>
                </a:tc>
                <a:extLst>
                  <a:ext uri="{0D108BD9-81ED-4DB2-BD59-A6C34878D82A}">
                    <a16:rowId xmlns:a16="http://schemas.microsoft.com/office/drawing/2014/main" val="10000"/>
                  </a:ext>
                </a:extLst>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2149134165"/>
              </p:ext>
            </p:extLst>
          </p:nvPr>
        </p:nvGraphicFramePr>
        <p:xfrm>
          <a:off x="-2" y="2780795"/>
          <a:ext cx="4557932" cy="1363980"/>
        </p:xfrm>
        <a:graphic>
          <a:graphicData uri="http://schemas.openxmlformats.org/drawingml/2006/table">
            <a:tbl>
              <a:tblPr firstRow="1" bandRow="1">
                <a:tableStyleId>{5940675A-B579-460E-94D1-54222C63F5DA}</a:tableStyleId>
              </a:tblPr>
              <a:tblGrid>
                <a:gridCol w="909955">
                  <a:extLst>
                    <a:ext uri="{9D8B030D-6E8A-4147-A177-3AD203B41FA5}">
                      <a16:colId xmlns:a16="http://schemas.microsoft.com/office/drawing/2014/main" val="20000"/>
                    </a:ext>
                  </a:extLst>
                </a:gridCol>
                <a:gridCol w="3647977">
                  <a:extLst>
                    <a:ext uri="{9D8B030D-6E8A-4147-A177-3AD203B41FA5}">
                      <a16:colId xmlns:a16="http://schemas.microsoft.com/office/drawing/2014/main" val="20001"/>
                    </a:ext>
                  </a:extLst>
                </a:gridCol>
              </a:tblGrid>
              <a:tr h="0">
                <a:tc>
                  <a:txBody>
                    <a:bodyPr/>
                    <a:lstStyle/>
                    <a:p>
                      <a:r>
                        <a:rPr lang="en-US" sz="850" b="0" dirty="0">
                          <a:solidFill>
                            <a:schemeClr val="tx1"/>
                          </a:solidFill>
                          <a:latin typeface="+mj-lt"/>
                        </a:rPr>
                        <a:t>Commonwealth</a:t>
                      </a:r>
                    </a:p>
                  </a:txBody>
                  <a:tcPr anchor="ctr">
                    <a:noFill/>
                  </a:tcPr>
                </a:tc>
                <a:tc>
                  <a:txBody>
                    <a:bodyPr/>
                    <a:lstStyle/>
                    <a:p>
                      <a:r>
                        <a:rPr lang="en-GB" sz="850" b="0" kern="1200" dirty="0">
                          <a:solidFill>
                            <a:schemeClr val="tx1"/>
                          </a:solidFill>
                          <a:effectLst/>
                          <a:latin typeface="+mj-lt"/>
                          <a:ea typeface="+mn-ea"/>
                          <a:cs typeface="+mn-cs"/>
                        </a:rPr>
                        <a:t>It has equal status with all countries in</a:t>
                      </a:r>
                      <a:r>
                        <a:rPr lang="en-GB" sz="850" b="0" kern="1200" baseline="0" dirty="0">
                          <a:solidFill>
                            <a:schemeClr val="tx1"/>
                          </a:solidFill>
                          <a:effectLst/>
                          <a:latin typeface="+mj-lt"/>
                          <a:ea typeface="+mn-ea"/>
                          <a:cs typeface="+mn-cs"/>
                        </a:rPr>
                        <a:t> the commonwealth, including the UK</a:t>
                      </a:r>
                      <a:endParaRPr lang="en-GB" sz="850" b="0" kern="1200" dirty="0">
                        <a:solidFill>
                          <a:schemeClr val="tx1"/>
                        </a:solidFill>
                        <a:effectLst/>
                        <a:latin typeface="+mj-lt"/>
                        <a:ea typeface="+mn-ea"/>
                        <a:cs typeface="+mn-cs"/>
                      </a:endParaRPr>
                    </a:p>
                  </a:txBody>
                  <a:tcPr anchor="ctr">
                    <a:noFill/>
                  </a:tcPr>
                </a:tc>
                <a:extLst>
                  <a:ext uri="{0D108BD9-81ED-4DB2-BD59-A6C34878D82A}">
                    <a16:rowId xmlns:a16="http://schemas.microsoft.com/office/drawing/2014/main" val="10000"/>
                  </a:ext>
                </a:extLst>
              </a:tr>
              <a:tr h="0">
                <a:tc>
                  <a:txBody>
                    <a:bodyPr/>
                    <a:lstStyle/>
                    <a:p>
                      <a:r>
                        <a:rPr lang="en-US" sz="850" b="0" dirty="0">
                          <a:solidFill>
                            <a:schemeClr val="tx1"/>
                          </a:solidFill>
                          <a:latin typeface="+mj-lt"/>
                        </a:rPr>
                        <a:t>African Union</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kern="1200" dirty="0">
                          <a:solidFill>
                            <a:schemeClr val="tx1"/>
                          </a:solidFill>
                          <a:effectLst/>
                          <a:latin typeface="+mj-lt"/>
                          <a:ea typeface="+mn-ea"/>
                          <a:cs typeface="+mn-cs"/>
                        </a:rPr>
                        <a:t>Economic planning and peacekeeping</a:t>
                      </a:r>
                      <a:r>
                        <a:rPr lang="en-GB" sz="850" b="0" kern="1200" baseline="0" dirty="0">
                          <a:solidFill>
                            <a:schemeClr val="tx1"/>
                          </a:solidFill>
                          <a:effectLst/>
                          <a:latin typeface="+mj-lt"/>
                          <a:ea typeface="+mn-ea"/>
                          <a:cs typeface="+mn-cs"/>
                        </a:rPr>
                        <a:t> group with Niger, Chad, Benin and Cameroon. It provides troops.</a:t>
                      </a:r>
                      <a:endParaRPr lang="en-GB" sz="850" b="0" kern="1200" dirty="0">
                        <a:solidFill>
                          <a:schemeClr val="tx1"/>
                        </a:solidFill>
                        <a:effectLst/>
                        <a:latin typeface="+mj-lt"/>
                        <a:ea typeface="+mn-ea"/>
                        <a:cs typeface="+mn-cs"/>
                      </a:endParaRPr>
                    </a:p>
                  </a:txBody>
                  <a:tcPr anchor="ctr">
                    <a:noFill/>
                  </a:tcPr>
                </a:tc>
                <a:extLst>
                  <a:ext uri="{0D108BD9-81ED-4DB2-BD59-A6C34878D82A}">
                    <a16:rowId xmlns:a16="http://schemas.microsoft.com/office/drawing/2014/main" val="10001"/>
                  </a:ext>
                </a:extLst>
              </a:tr>
              <a:tr h="0">
                <a:tc>
                  <a:txBody>
                    <a:bodyPr/>
                    <a:lstStyle/>
                    <a:p>
                      <a:r>
                        <a:rPr lang="en-US" sz="850" b="0" dirty="0">
                          <a:solidFill>
                            <a:schemeClr val="tx1"/>
                          </a:solidFill>
                          <a:latin typeface="+mj-lt"/>
                        </a:rPr>
                        <a:t>United</a:t>
                      </a:r>
                      <a:r>
                        <a:rPr lang="en-US" sz="850" b="0" baseline="0" dirty="0">
                          <a:solidFill>
                            <a:schemeClr val="tx1"/>
                          </a:solidFill>
                          <a:latin typeface="+mj-lt"/>
                        </a:rPr>
                        <a:t> Nations (the UN)</a:t>
                      </a:r>
                      <a:endParaRPr lang="en-US" sz="850" b="0" dirty="0">
                        <a:solidFill>
                          <a:schemeClr val="tx1"/>
                        </a:solidFill>
                        <a:latin typeface="+mj-lt"/>
                      </a:endParaRPr>
                    </a:p>
                  </a:txBody>
                  <a:tcPr anchor="ctr">
                    <a:noFill/>
                  </a:tcPr>
                </a:tc>
                <a:tc>
                  <a:txBody>
                    <a:bodyPr/>
                    <a:lstStyle/>
                    <a:p>
                      <a:r>
                        <a:rPr lang="en-GB" sz="850" b="0" kern="1200" dirty="0">
                          <a:solidFill>
                            <a:schemeClr val="tx1"/>
                          </a:solidFill>
                          <a:effectLst/>
                          <a:latin typeface="+mj-lt"/>
                          <a:ea typeface="+mn-ea"/>
                          <a:cs typeface="+mn-cs"/>
                        </a:rPr>
                        <a:t>In 2013 Nigeria</a:t>
                      </a:r>
                      <a:r>
                        <a:rPr lang="en-GB" sz="850" b="0" kern="1200" baseline="0" dirty="0">
                          <a:solidFill>
                            <a:schemeClr val="tx1"/>
                          </a:solidFill>
                          <a:effectLst/>
                          <a:latin typeface="+mj-lt"/>
                          <a:ea typeface="+mn-ea"/>
                          <a:cs typeface="+mn-cs"/>
                        </a:rPr>
                        <a:t> was the 5</a:t>
                      </a:r>
                      <a:r>
                        <a:rPr lang="en-GB" sz="850" b="0" kern="1200" baseline="30000" dirty="0">
                          <a:solidFill>
                            <a:schemeClr val="tx1"/>
                          </a:solidFill>
                          <a:effectLst/>
                          <a:latin typeface="+mj-lt"/>
                          <a:ea typeface="+mn-ea"/>
                          <a:cs typeface="+mn-cs"/>
                        </a:rPr>
                        <a:t>th</a:t>
                      </a:r>
                      <a:r>
                        <a:rPr lang="en-GB" sz="850" b="0" kern="1200" baseline="0" dirty="0">
                          <a:solidFill>
                            <a:schemeClr val="tx1"/>
                          </a:solidFill>
                          <a:effectLst/>
                          <a:latin typeface="+mj-lt"/>
                          <a:ea typeface="+mn-ea"/>
                          <a:cs typeface="+mn-cs"/>
                        </a:rPr>
                        <a:t> largest contributor of troops for peacekeeping.</a:t>
                      </a:r>
                      <a:endParaRPr lang="en-GB" sz="850" b="0" kern="1200" dirty="0">
                        <a:solidFill>
                          <a:schemeClr val="tx1"/>
                        </a:solidFill>
                        <a:effectLst/>
                        <a:latin typeface="+mj-lt"/>
                        <a:ea typeface="+mn-ea"/>
                        <a:cs typeface="+mn-cs"/>
                      </a:endParaRPr>
                    </a:p>
                  </a:txBody>
                  <a:tcPr anchor="ctr">
                    <a:noFill/>
                  </a:tcPr>
                </a:tc>
                <a:extLst>
                  <a:ext uri="{0D108BD9-81ED-4DB2-BD59-A6C34878D82A}">
                    <a16:rowId xmlns:a16="http://schemas.microsoft.com/office/drawing/2014/main" val="10002"/>
                  </a:ext>
                </a:extLst>
              </a:tr>
              <a:tr h="0">
                <a:tc>
                  <a:txBody>
                    <a:bodyPr/>
                    <a:lstStyle/>
                    <a:p>
                      <a:r>
                        <a:rPr lang="en-US" sz="850" b="0" dirty="0">
                          <a:solidFill>
                            <a:schemeClr val="tx1"/>
                          </a:solidFill>
                          <a:latin typeface="+mj-lt"/>
                        </a:rPr>
                        <a:t>ECOWAS</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kern="1200" dirty="0">
                          <a:solidFill>
                            <a:schemeClr val="tx1"/>
                          </a:solidFill>
                          <a:effectLst/>
                          <a:latin typeface="+mj-lt"/>
                          <a:ea typeface="+mn-ea"/>
                          <a:cs typeface="+mn-cs"/>
                        </a:rPr>
                        <a:t>Economic</a:t>
                      </a:r>
                      <a:r>
                        <a:rPr lang="en-GB" sz="850" b="0" kern="1200" baseline="0" dirty="0">
                          <a:solidFill>
                            <a:schemeClr val="tx1"/>
                          </a:solidFill>
                          <a:effectLst/>
                          <a:latin typeface="+mj-lt"/>
                          <a:ea typeface="+mn-ea"/>
                          <a:cs typeface="+mn-cs"/>
                        </a:rPr>
                        <a:t> Community of West African States is a trading group</a:t>
                      </a:r>
                      <a:endParaRPr lang="en-GB" sz="850" b="0" kern="1200" dirty="0">
                        <a:solidFill>
                          <a:schemeClr val="tx1"/>
                        </a:solidFill>
                        <a:effectLst/>
                        <a:latin typeface="+mj-lt"/>
                        <a:ea typeface="+mn-ea"/>
                        <a:cs typeface="+mn-cs"/>
                      </a:endParaRPr>
                    </a:p>
                  </a:txBody>
                  <a:tcPr anchor="ctr">
                    <a:noFill/>
                  </a:tcPr>
                </a:tc>
                <a:extLst>
                  <a:ext uri="{0D108BD9-81ED-4DB2-BD59-A6C34878D82A}">
                    <a16:rowId xmlns:a16="http://schemas.microsoft.com/office/drawing/2014/main" val="10003"/>
                  </a:ext>
                </a:extLst>
              </a:tr>
              <a:tr h="0">
                <a:tc>
                  <a:txBody>
                    <a:bodyPr/>
                    <a:lstStyle/>
                    <a:p>
                      <a:r>
                        <a:rPr lang="en-US" sz="850" b="0" dirty="0">
                          <a:solidFill>
                            <a:schemeClr val="tx1"/>
                          </a:solidFill>
                          <a:latin typeface="+mj-lt"/>
                        </a:rPr>
                        <a:t>CEN-SAD</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kern="1200" dirty="0">
                          <a:solidFill>
                            <a:schemeClr val="tx1"/>
                          </a:solidFill>
                          <a:effectLst/>
                          <a:latin typeface="+mj-lt"/>
                          <a:ea typeface="+mn-ea"/>
                          <a:cs typeface="+mn-cs"/>
                        </a:rPr>
                        <a:t>Community of Sahel-Saharan</a:t>
                      </a:r>
                      <a:r>
                        <a:rPr lang="en-GB" sz="850" b="0" kern="1200" baseline="0" dirty="0">
                          <a:solidFill>
                            <a:schemeClr val="tx1"/>
                          </a:solidFill>
                          <a:effectLst/>
                          <a:latin typeface="+mj-lt"/>
                          <a:ea typeface="+mn-ea"/>
                          <a:cs typeface="+mn-cs"/>
                        </a:rPr>
                        <a:t> States is a trading group.</a:t>
                      </a:r>
                      <a:endParaRPr lang="en-GB" sz="850" b="0" kern="1200" dirty="0">
                        <a:solidFill>
                          <a:schemeClr val="tx1"/>
                        </a:solidFill>
                        <a:effectLst/>
                        <a:latin typeface="+mj-lt"/>
                        <a:ea typeface="+mn-ea"/>
                        <a:cs typeface="+mn-cs"/>
                      </a:endParaRPr>
                    </a:p>
                  </a:txBody>
                  <a:tcPr anchor="ctr">
                    <a:noFill/>
                  </a:tcPr>
                </a:tc>
                <a:extLst>
                  <a:ext uri="{0D108BD9-81ED-4DB2-BD59-A6C34878D82A}">
                    <a16:rowId xmlns:a16="http://schemas.microsoft.com/office/drawing/2014/main" val="1575725309"/>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2124667051"/>
              </p:ext>
            </p:extLst>
          </p:nvPr>
        </p:nvGraphicFramePr>
        <p:xfrm>
          <a:off x="0" y="1052597"/>
          <a:ext cx="4575882" cy="1516380"/>
        </p:xfrm>
        <a:graphic>
          <a:graphicData uri="http://schemas.openxmlformats.org/drawingml/2006/table">
            <a:tbl>
              <a:tblPr firstRow="1" bandRow="1">
                <a:tableStyleId>{5C22544A-7EE6-4342-B048-85BDC9FD1C3A}</a:tableStyleId>
              </a:tblPr>
              <a:tblGrid>
                <a:gridCol w="2048719">
                  <a:extLst>
                    <a:ext uri="{9D8B030D-6E8A-4147-A177-3AD203B41FA5}">
                      <a16:colId xmlns:a16="http://schemas.microsoft.com/office/drawing/2014/main" val="10163627"/>
                    </a:ext>
                  </a:extLst>
                </a:gridCol>
                <a:gridCol w="2527163">
                  <a:extLst>
                    <a:ext uri="{9D8B030D-6E8A-4147-A177-3AD203B41FA5}">
                      <a16:colId xmlns:a16="http://schemas.microsoft.com/office/drawing/2014/main" val="2255963868"/>
                    </a:ext>
                  </a:extLst>
                </a:gridCol>
              </a:tblGrid>
              <a:tr h="984082">
                <a:tc>
                  <a:txBody>
                    <a:bodyPr/>
                    <a:lstStyle/>
                    <a:p>
                      <a:pPr algn="l"/>
                      <a:r>
                        <a:rPr lang="en-US" sz="850" b="1" kern="1200" baseline="0" dirty="0">
                          <a:solidFill>
                            <a:schemeClr val="tx1"/>
                          </a:solidFill>
                          <a:effectLst/>
                          <a:latin typeface="+mj-lt"/>
                          <a:ea typeface="+mn-ea"/>
                          <a:cs typeface="+mn-cs"/>
                        </a:rPr>
                        <a:t>Local importance</a:t>
                      </a:r>
                    </a:p>
                    <a:p>
                      <a:pPr marL="92075" indent="-92075" algn="l">
                        <a:buFont typeface="Arial" panose="020B0604020202020204" pitchFamily="34" charset="0"/>
                        <a:buChar char="•"/>
                      </a:pPr>
                      <a:r>
                        <a:rPr lang="en-US" sz="850" b="0" kern="1200" baseline="0" dirty="0">
                          <a:solidFill>
                            <a:schemeClr val="tx1"/>
                          </a:solidFill>
                          <a:effectLst/>
                          <a:latin typeface="+mj-lt"/>
                          <a:ea typeface="+mn-ea"/>
                          <a:cs typeface="+mn-cs"/>
                        </a:rPr>
                        <a:t>Nigeria: fastest growing economy in Africa. In 2014 it had the highest GDP in Africa and the 3</a:t>
                      </a:r>
                      <a:r>
                        <a:rPr lang="en-US" sz="850" b="0" kern="1200" baseline="30000" dirty="0">
                          <a:solidFill>
                            <a:schemeClr val="tx1"/>
                          </a:solidFill>
                          <a:effectLst/>
                          <a:latin typeface="+mj-lt"/>
                          <a:ea typeface="+mn-ea"/>
                          <a:cs typeface="+mn-cs"/>
                        </a:rPr>
                        <a:t>rd</a:t>
                      </a:r>
                      <a:r>
                        <a:rPr lang="en-US" sz="850" b="0" kern="1200" baseline="0" dirty="0">
                          <a:solidFill>
                            <a:schemeClr val="tx1"/>
                          </a:solidFill>
                          <a:effectLst/>
                          <a:latin typeface="+mj-lt"/>
                          <a:ea typeface="+mn-ea"/>
                          <a:cs typeface="+mn-cs"/>
                        </a:rPr>
                        <a:t> largest manufacturing industry. </a:t>
                      </a:r>
                    </a:p>
                    <a:p>
                      <a:pPr marL="92075" indent="-92075" algn="l">
                        <a:buFont typeface="Arial" panose="020B0604020202020204" pitchFamily="34" charset="0"/>
                        <a:buChar char="•"/>
                      </a:pPr>
                      <a:r>
                        <a:rPr lang="en-US" sz="850" b="0" kern="1200" baseline="0" dirty="0">
                          <a:solidFill>
                            <a:schemeClr val="tx1"/>
                          </a:solidFill>
                          <a:effectLst/>
                          <a:latin typeface="+mj-lt"/>
                          <a:ea typeface="+mn-ea"/>
                          <a:cs typeface="+mn-cs"/>
                        </a:rPr>
                        <a:t>Highest agricultural </a:t>
                      </a:r>
                      <a:r>
                        <a:rPr lang="en-US" sz="850" b="0" kern="1200" baseline="0" dirty="0" err="1">
                          <a:solidFill>
                            <a:schemeClr val="tx1"/>
                          </a:solidFill>
                          <a:effectLst/>
                          <a:latin typeface="+mj-lt"/>
                          <a:ea typeface="+mn-ea"/>
                          <a:cs typeface="+mn-cs"/>
                        </a:rPr>
                        <a:t>ouput</a:t>
                      </a:r>
                      <a:r>
                        <a:rPr lang="en-US" sz="850" b="0" kern="1200" baseline="0" dirty="0">
                          <a:solidFill>
                            <a:schemeClr val="tx1"/>
                          </a:solidFill>
                          <a:effectLst/>
                          <a:latin typeface="+mj-lt"/>
                          <a:ea typeface="+mn-ea"/>
                          <a:cs typeface="+mn-cs"/>
                        </a:rPr>
                        <a:t> in Africa, employing 70% of the population. They grow yams, millet and keep livestock.</a:t>
                      </a:r>
                    </a:p>
                    <a:p>
                      <a:pPr marL="92075" indent="-92075" algn="l">
                        <a:buFont typeface="Arial" panose="020B0604020202020204" pitchFamily="34" charset="0"/>
                        <a:buChar char="•"/>
                      </a:pPr>
                      <a:r>
                        <a:rPr lang="en-US" sz="850" b="0" kern="1200" baseline="0" dirty="0">
                          <a:solidFill>
                            <a:schemeClr val="tx1"/>
                          </a:solidFill>
                          <a:effectLst/>
                          <a:latin typeface="+mj-lt"/>
                          <a:ea typeface="+mn-ea"/>
                          <a:cs typeface="+mn-cs"/>
                        </a:rPr>
                        <a:t>Nigeria can act as a role model for other African countries who are hoping to develop.</a:t>
                      </a:r>
                      <a:endParaRPr lang="en-US" sz="850" b="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850" b="1" kern="1200" dirty="0">
                          <a:solidFill>
                            <a:schemeClr val="tx1"/>
                          </a:solidFill>
                          <a:effectLst/>
                          <a:latin typeface="+mj-lt"/>
                          <a:ea typeface="+mn-ea"/>
                          <a:cs typeface="+mn-cs"/>
                        </a:rPr>
                        <a:t>Global importance</a:t>
                      </a:r>
                    </a:p>
                    <a:p>
                      <a:pPr marL="92075" indent="-92075" algn="l">
                        <a:buFont typeface="Arial" panose="020B0604020202020204" pitchFamily="34" charset="0"/>
                        <a:buChar char="•"/>
                      </a:pPr>
                      <a:r>
                        <a:rPr lang="en-GB" sz="850" b="0" kern="1200" dirty="0">
                          <a:solidFill>
                            <a:schemeClr val="tx1"/>
                          </a:solidFill>
                          <a:effectLst/>
                          <a:latin typeface="+mj-lt"/>
                          <a:ea typeface="+mn-ea"/>
                          <a:cs typeface="+mn-cs"/>
                        </a:rPr>
                        <a:t>Nigeria:</a:t>
                      </a:r>
                      <a:r>
                        <a:rPr lang="en-GB" sz="850" b="0" kern="1200" baseline="0" dirty="0">
                          <a:solidFill>
                            <a:schemeClr val="tx1"/>
                          </a:solidFill>
                          <a:effectLst/>
                          <a:latin typeface="+mj-lt"/>
                          <a:ea typeface="+mn-ea"/>
                          <a:cs typeface="+mn-cs"/>
                        </a:rPr>
                        <a:t> fast growing economy.  In 2014 it became the world’s 21</a:t>
                      </a:r>
                      <a:r>
                        <a:rPr lang="en-GB" sz="850" b="0" kern="1200" baseline="30000" dirty="0">
                          <a:solidFill>
                            <a:schemeClr val="tx1"/>
                          </a:solidFill>
                          <a:effectLst/>
                          <a:latin typeface="+mj-lt"/>
                          <a:ea typeface="+mn-ea"/>
                          <a:cs typeface="+mn-cs"/>
                        </a:rPr>
                        <a:t>st</a:t>
                      </a:r>
                      <a:r>
                        <a:rPr lang="en-GB" sz="850" b="0" kern="1200" baseline="0" dirty="0">
                          <a:solidFill>
                            <a:schemeClr val="tx1"/>
                          </a:solidFill>
                          <a:effectLst/>
                          <a:latin typeface="+mj-lt"/>
                          <a:ea typeface="+mn-ea"/>
                          <a:cs typeface="+mn-cs"/>
                        </a:rPr>
                        <a:t> largest economy. It is predicted to have the world’s highest GDP growth for 2010-15.</a:t>
                      </a:r>
                    </a:p>
                    <a:p>
                      <a:pPr marL="92075" indent="-92075" algn="l">
                        <a:buFont typeface="Arial" panose="020B0604020202020204" pitchFamily="34" charset="0"/>
                        <a:buChar char="•"/>
                      </a:pPr>
                      <a:r>
                        <a:rPr lang="en-GB" sz="850" b="0" kern="1200" baseline="0" dirty="0">
                          <a:solidFill>
                            <a:schemeClr val="tx1"/>
                          </a:solidFill>
                          <a:effectLst/>
                          <a:latin typeface="+mj-lt"/>
                          <a:ea typeface="+mn-ea"/>
                          <a:cs typeface="+mn-cs"/>
                        </a:rPr>
                        <a:t>It supplies 2.7% of the world’s oil, making it the 12</a:t>
                      </a:r>
                      <a:r>
                        <a:rPr lang="en-GB" sz="850" b="0" kern="1200" baseline="30000" dirty="0">
                          <a:solidFill>
                            <a:schemeClr val="tx1"/>
                          </a:solidFill>
                          <a:effectLst/>
                          <a:latin typeface="+mj-lt"/>
                          <a:ea typeface="+mn-ea"/>
                          <a:cs typeface="+mn-cs"/>
                        </a:rPr>
                        <a:t>th</a:t>
                      </a:r>
                      <a:r>
                        <a:rPr lang="en-GB" sz="850" b="0" kern="1200" baseline="0" dirty="0">
                          <a:solidFill>
                            <a:schemeClr val="tx1"/>
                          </a:solidFill>
                          <a:effectLst/>
                          <a:latin typeface="+mj-lt"/>
                          <a:ea typeface="+mn-ea"/>
                          <a:cs typeface="+mn-cs"/>
                        </a:rPr>
                        <a:t> largest producer. It accounts for 14% of Nigeria’s GDP and 98% of its exported earnings.</a:t>
                      </a:r>
                    </a:p>
                    <a:p>
                      <a:pPr marL="92075" indent="-92075" algn="l">
                        <a:buFont typeface="Arial" panose="020B0604020202020204" pitchFamily="34" charset="0"/>
                        <a:buChar char="•"/>
                      </a:pPr>
                      <a:r>
                        <a:rPr lang="en-GB" sz="850" b="0" kern="1200" baseline="0" dirty="0">
                          <a:solidFill>
                            <a:schemeClr val="tx1"/>
                          </a:solidFill>
                          <a:effectLst/>
                          <a:latin typeface="+mj-lt"/>
                          <a:ea typeface="+mn-ea"/>
                          <a:cs typeface="+mn-cs"/>
                        </a:rPr>
                        <a:t>It has a diverse economy with growth in telecommunications and the media.</a:t>
                      </a:r>
                    </a:p>
                    <a:p>
                      <a:pPr marL="92075" indent="-92075" algn="l">
                        <a:buFont typeface="Arial" panose="020B0604020202020204" pitchFamily="34" charset="0"/>
                        <a:buChar char="•"/>
                      </a:pPr>
                      <a:r>
                        <a:rPr lang="en-GB" sz="850" b="0" kern="1200" baseline="0" dirty="0">
                          <a:solidFill>
                            <a:schemeClr val="tx1"/>
                          </a:solidFill>
                          <a:effectLst/>
                          <a:latin typeface="+mj-lt"/>
                          <a:ea typeface="+mn-ea"/>
                          <a:cs typeface="+mn-cs"/>
                        </a:rPr>
                        <a:t>Politically global – it is the 5</a:t>
                      </a:r>
                      <a:r>
                        <a:rPr lang="en-GB" sz="850" b="0" kern="1200" baseline="30000" dirty="0">
                          <a:solidFill>
                            <a:schemeClr val="tx1"/>
                          </a:solidFill>
                          <a:effectLst/>
                          <a:latin typeface="+mj-lt"/>
                          <a:ea typeface="+mn-ea"/>
                          <a:cs typeface="+mn-cs"/>
                        </a:rPr>
                        <a:t>th</a:t>
                      </a:r>
                      <a:r>
                        <a:rPr lang="en-GB" sz="850" b="0" kern="1200" baseline="0" dirty="0">
                          <a:solidFill>
                            <a:schemeClr val="tx1"/>
                          </a:solidFill>
                          <a:effectLst/>
                          <a:latin typeface="+mj-lt"/>
                          <a:ea typeface="+mn-ea"/>
                          <a:cs typeface="+mn-cs"/>
                        </a:rPr>
                        <a:t> largest contributor to UN peacekeeping missions.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32632583"/>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852098327"/>
              </p:ext>
            </p:extLst>
          </p:nvPr>
        </p:nvGraphicFramePr>
        <p:xfrm>
          <a:off x="4568118" y="330443"/>
          <a:ext cx="4575882" cy="2125980"/>
        </p:xfrm>
        <a:graphic>
          <a:graphicData uri="http://schemas.openxmlformats.org/drawingml/2006/table">
            <a:tbl>
              <a:tblPr firstRow="1" bandRow="1">
                <a:tableStyleId>{5C22544A-7EE6-4342-B048-85BDC9FD1C3A}</a:tableStyleId>
              </a:tblPr>
              <a:tblGrid>
                <a:gridCol w="2287941">
                  <a:extLst>
                    <a:ext uri="{9D8B030D-6E8A-4147-A177-3AD203B41FA5}">
                      <a16:colId xmlns:a16="http://schemas.microsoft.com/office/drawing/2014/main" val="2829133898"/>
                    </a:ext>
                  </a:extLst>
                </a:gridCol>
                <a:gridCol w="2287941">
                  <a:extLst>
                    <a:ext uri="{9D8B030D-6E8A-4147-A177-3AD203B41FA5}">
                      <a16:colId xmlns:a16="http://schemas.microsoft.com/office/drawing/2014/main" val="98421745"/>
                    </a:ext>
                  </a:extLst>
                </a:gridCol>
              </a:tblGrid>
              <a:tr h="808581">
                <a:tc>
                  <a:txBody>
                    <a:bodyPr/>
                    <a:lstStyle/>
                    <a:p>
                      <a:pPr algn="ctr"/>
                      <a:r>
                        <a:rPr lang="en-GB" sz="850" b="1" i="0" kern="1200" dirty="0">
                          <a:solidFill>
                            <a:schemeClr val="tx1"/>
                          </a:solidFill>
                          <a:effectLst/>
                          <a:latin typeface="+mj-lt"/>
                          <a:ea typeface="+mn-ea"/>
                          <a:cs typeface="+mn-cs"/>
                        </a:rPr>
                        <a:t>Political Context</a:t>
                      </a:r>
                    </a:p>
                    <a:p>
                      <a:pPr algn="ctr"/>
                      <a:r>
                        <a:rPr lang="en-GB" sz="850" b="0" i="0" kern="1200" dirty="0">
                          <a:solidFill>
                            <a:schemeClr val="tx1"/>
                          </a:solidFill>
                          <a:effectLst/>
                          <a:latin typeface="+mj-lt"/>
                          <a:ea typeface="+mn-ea"/>
                          <a:cs typeface="+mn-cs"/>
                        </a:rPr>
                        <a:t>Prior</a:t>
                      </a:r>
                      <a:r>
                        <a:rPr lang="en-GB" sz="850" b="0" i="0" kern="1200" baseline="0" dirty="0">
                          <a:solidFill>
                            <a:schemeClr val="tx1"/>
                          </a:solidFill>
                          <a:effectLst/>
                          <a:latin typeface="+mj-lt"/>
                          <a:ea typeface="+mn-ea"/>
                          <a:cs typeface="+mn-cs"/>
                        </a:rPr>
                        <a:t> to 1960 Nigeria was a British colony. In 1960 it gained independence. Until 1970 there were power struggles and civil wars as groups tried to gain power. Since 1999 it has had a stable government = lots of foreign investment. (</a:t>
                      </a:r>
                      <a:r>
                        <a:rPr lang="en-GB" sz="850" b="0" i="1" kern="1200" baseline="0" dirty="0">
                          <a:solidFill>
                            <a:schemeClr val="tx1"/>
                          </a:solidFill>
                          <a:effectLst/>
                          <a:latin typeface="+mj-lt"/>
                          <a:ea typeface="+mn-ea"/>
                          <a:cs typeface="+mn-cs"/>
                        </a:rPr>
                        <a:t>China invests in construction in Abuja)</a:t>
                      </a:r>
                    </a:p>
                    <a:p>
                      <a:pPr algn="ctr"/>
                      <a:r>
                        <a:rPr lang="en-GB" sz="850" b="0" i="1" kern="1200" baseline="0" dirty="0">
                          <a:solidFill>
                            <a:schemeClr val="tx1"/>
                          </a:solidFill>
                          <a:effectLst/>
                          <a:latin typeface="+mj-lt"/>
                          <a:ea typeface="+mn-ea"/>
                          <a:cs typeface="+mn-cs"/>
                        </a:rPr>
                        <a:t>(American companies invest in power)</a:t>
                      </a:r>
                      <a:endParaRPr lang="en-GB" sz="850" b="0" i="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1" i="0" kern="1200" dirty="0">
                          <a:solidFill>
                            <a:schemeClr val="tx1"/>
                          </a:solidFill>
                          <a:effectLst/>
                          <a:latin typeface="+mj-lt"/>
                          <a:ea typeface="+mn-ea"/>
                          <a:cs typeface="+mn-cs"/>
                        </a:rPr>
                        <a:t>Social Context</a:t>
                      </a:r>
                    </a:p>
                    <a:p>
                      <a:pPr marL="0" indent="0" algn="ctr">
                        <a:buFont typeface="Arial"/>
                        <a:buNone/>
                      </a:pPr>
                      <a:r>
                        <a:rPr lang="en-GB" sz="850" b="0" dirty="0">
                          <a:solidFill>
                            <a:schemeClr val="tx1"/>
                          </a:solidFill>
                          <a:latin typeface="+mj-lt"/>
                        </a:rPr>
                        <a:t>Multi-ethnic </a:t>
                      </a:r>
                      <a:r>
                        <a:rPr lang="mr-IN" sz="850" b="0" dirty="0">
                          <a:solidFill>
                            <a:schemeClr val="tx1"/>
                          </a:solidFill>
                          <a:latin typeface="+mj-lt"/>
                        </a:rPr>
                        <a:t>–</a:t>
                      </a:r>
                      <a:r>
                        <a:rPr lang="en-GB" sz="850" b="0" dirty="0">
                          <a:solidFill>
                            <a:schemeClr val="tx1"/>
                          </a:solidFill>
                          <a:latin typeface="+mj-lt"/>
                        </a:rPr>
                        <a:t> there are many groups of people who identify with different cultures and traditions (</a:t>
                      </a:r>
                      <a:r>
                        <a:rPr lang="en-GB" sz="850" b="0" i="1" dirty="0">
                          <a:solidFill>
                            <a:schemeClr val="tx1"/>
                          </a:solidFill>
                          <a:latin typeface="+mj-lt"/>
                        </a:rPr>
                        <a:t>e.g. Yoruba, Hausa and Fulani, Igbo)</a:t>
                      </a:r>
                    </a:p>
                    <a:p>
                      <a:pPr marL="0" indent="0" algn="ctr">
                        <a:buFont typeface="Arial"/>
                        <a:buNone/>
                      </a:pPr>
                      <a:r>
                        <a:rPr lang="en-GB" sz="850" b="0" dirty="0">
                          <a:solidFill>
                            <a:schemeClr val="tx1"/>
                          </a:solidFill>
                          <a:latin typeface="+mj-lt"/>
                        </a:rPr>
                        <a:t>Multi-faith </a:t>
                      </a:r>
                      <a:r>
                        <a:rPr lang="mr-IN" sz="850" b="0" dirty="0">
                          <a:solidFill>
                            <a:schemeClr val="tx1"/>
                          </a:solidFill>
                          <a:latin typeface="+mj-lt"/>
                        </a:rPr>
                        <a:t>–</a:t>
                      </a:r>
                      <a:r>
                        <a:rPr lang="en-GB" sz="850" b="0" dirty="0">
                          <a:solidFill>
                            <a:schemeClr val="tx1"/>
                          </a:solidFill>
                          <a:latin typeface="+mj-lt"/>
                        </a:rPr>
                        <a:t> there are many religious groups (</a:t>
                      </a:r>
                      <a:r>
                        <a:rPr lang="en-GB" sz="850" b="0" i="1" dirty="0">
                          <a:solidFill>
                            <a:schemeClr val="tx1"/>
                          </a:solidFill>
                          <a:latin typeface="+mj-lt"/>
                        </a:rPr>
                        <a:t>e.g. Christianity, Islam and traditional African religions).</a:t>
                      </a:r>
                      <a:r>
                        <a:rPr lang="en-GB" sz="850" b="0" i="1" baseline="0" dirty="0">
                          <a:solidFill>
                            <a:schemeClr val="tx1"/>
                          </a:solidFill>
                          <a:latin typeface="+mj-lt"/>
                        </a:rPr>
                        <a:t> </a:t>
                      </a:r>
                      <a:r>
                        <a:rPr lang="en-GB" sz="850" b="0" i="0" baseline="0" dirty="0">
                          <a:solidFill>
                            <a:schemeClr val="tx1"/>
                          </a:solidFill>
                          <a:latin typeface="+mj-lt"/>
                        </a:rPr>
                        <a:t>This social diversity has often resulted in conflicts between different groups.</a:t>
                      </a:r>
                      <a:endParaRPr lang="en-GB" sz="850" b="0" i="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55016876"/>
                  </a:ext>
                </a:extLst>
              </a:tr>
              <a:tr h="6419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50" b="1" i="0" kern="1200" dirty="0">
                          <a:solidFill>
                            <a:schemeClr val="tx1"/>
                          </a:solidFill>
                          <a:effectLst/>
                          <a:latin typeface="+mj-lt"/>
                          <a:ea typeface="+mn-ea"/>
                          <a:cs typeface="+mn-cs"/>
                        </a:rPr>
                        <a:t>Environmental Context</a:t>
                      </a:r>
                    </a:p>
                    <a:p>
                      <a:pPr marL="0" marR="0" indent="0" algn="ctr" defTabSz="914400" rtl="0" eaLnBrk="1" fontAlgn="auto" latinLnBrk="0" hangingPunct="1">
                        <a:lnSpc>
                          <a:spcPct val="100000"/>
                        </a:lnSpc>
                        <a:spcBef>
                          <a:spcPts val="0"/>
                        </a:spcBef>
                        <a:spcAft>
                          <a:spcPts val="0"/>
                        </a:spcAft>
                        <a:buClrTx/>
                        <a:buSzTx/>
                        <a:buFontTx/>
                        <a:buNone/>
                        <a:tabLst/>
                        <a:defRPr/>
                      </a:pPr>
                      <a:r>
                        <a:rPr lang="en-GB" sz="850" b="1" i="0" kern="1200" dirty="0">
                          <a:solidFill>
                            <a:schemeClr val="tx1"/>
                          </a:solidFill>
                          <a:effectLst/>
                          <a:latin typeface="+mj-lt"/>
                          <a:ea typeface="+mn-ea"/>
                          <a:cs typeface="+mn-cs"/>
                        </a:rPr>
                        <a:t>North</a:t>
                      </a:r>
                      <a:r>
                        <a:rPr lang="en-GB" sz="850" b="0" i="0" kern="1200" dirty="0">
                          <a:solidFill>
                            <a:schemeClr val="tx1"/>
                          </a:solidFill>
                          <a:effectLst/>
                          <a:latin typeface="+mj-lt"/>
                          <a:ea typeface="+mn-ea"/>
                          <a:cs typeface="+mn-cs"/>
                        </a:rPr>
                        <a:t> – savannah</a:t>
                      </a:r>
                      <a:r>
                        <a:rPr lang="en-GB" sz="850" b="0" i="0" kern="1200" baseline="0" dirty="0">
                          <a:solidFill>
                            <a:schemeClr val="tx1"/>
                          </a:solidFill>
                          <a:effectLst/>
                          <a:latin typeface="+mj-lt"/>
                          <a:ea typeface="+mn-ea"/>
                          <a:cs typeface="+mn-cs"/>
                        </a:rPr>
                        <a:t> and semi-desert. In the savannah lots of farming occurs (cattle, cotton, millet). Drier in the north.</a:t>
                      </a:r>
                    </a:p>
                    <a:p>
                      <a:pPr marL="0" marR="0" indent="0" algn="ctr" defTabSz="914400" rtl="0" eaLnBrk="1" fontAlgn="auto" latinLnBrk="0" hangingPunct="1">
                        <a:lnSpc>
                          <a:spcPct val="100000"/>
                        </a:lnSpc>
                        <a:spcBef>
                          <a:spcPts val="0"/>
                        </a:spcBef>
                        <a:spcAft>
                          <a:spcPts val="0"/>
                        </a:spcAft>
                        <a:buClrTx/>
                        <a:buSzTx/>
                        <a:buFontTx/>
                        <a:buNone/>
                        <a:tabLst/>
                        <a:defRPr/>
                      </a:pPr>
                      <a:r>
                        <a:rPr lang="en-GB" sz="850" b="1" i="0" kern="1200" baseline="0" dirty="0">
                          <a:solidFill>
                            <a:schemeClr val="tx1"/>
                          </a:solidFill>
                          <a:effectLst/>
                          <a:latin typeface="+mj-lt"/>
                          <a:ea typeface="+mn-ea"/>
                          <a:cs typeface="+mn-cs"/>
                        </a:rPr>
                        <a:t>South</a:t>
                      </a:r>
                      <a:r>
                        <a:rPr lang="en-GB" sz="850" b="0" i="0" kern="1200" baseline="0" dirty="0">
                          <a:solidFill>
                            <a:schemeClr val="tx1"/>
                          </a:solidFill>
                          <a:effectLst/>
                          <a:latin typeface="+mj-lt"/>
                          <a:ea typeface="+mn-ea"/>
                          <a:cs typeface="+mn-cs"/>
                        </a:rPr>
                        <a:t> – rainforest. High rainfall and temperatures. Crops – rubber, cocoa, oil palm. It suffers from the tsetse fly so not many cattle.</a:t>
                      </a:r>
                      <a:endParaRPr lang="en-GB" sz="850" b="0" i="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50" b="1" i="0" kern="1200" dirty="0">
                          <a:solidFill>
                            <a:schemeClr val="tx1"/>
                          </a:solidFill>
                          <a:effectLst/>
                          <a:latin typeface="+mj-lt"/>
                          <a:ea typeface="+mn-ea"/>
                          <a:cs typeface="+mn-cs"/>
                        </a:rPr>
                        <a:t>Cultural</a:t>
                      </a:r>
                      <a:r>
                        <a:rPr lang="en-GB" sz="850" b="1" i="0" kern="1200" baseline="0" dirty="0">
                          <a:solidFill>
                            <a:schemeClr val="tx1"/>
                          </a:solidFill>
                          <a:effectLst/>
                          <a:latin typeface="+mj-lt"/>
                          <a:ea typeface="+mn-ea"/>
                          <a:cs typeface="+mn-cs"/>
                        </a:rPr>
                        <a:t> Context</a:t>
                      </a:r>
                    </a:p>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50" b="0" i="0" kern="1200" baseline="0" dirty="0">
                          <a:solidFill>
                            <a:schemeClr val="tx1"/>
                          </a:solidFill>
                          <a:effectLst/>
                          <a:latin typeface="+mj-lt"/>
                          <a:ea typeface="+mn-ea"/>
                          <a:cs typeface="+mn-cs"/>
                        </a:rPr>
                        <a:t>Music (e.g. </a:t>
                      </a:r>
                      <a:r>
                        <a:rPr lang="en-GB" sz="850" b="0" i="0" kern="1200" baseline="0" dirty="0" err="1">
                          <a:solidFill>
                            <a:schemeClr val="tx1"/>
                          </a:solidFill>
                          <a:effectLst/>
                          <a:latin typeface="+mj-lt"/>
                          <a:ea typeface="+mn-ea"/>
                          <a:cs typeface="+mn-cs"/>
                        </a:rPr>
                        <a:t>Fela</a:t>
                      </a:r>
                      <a:r>
                        <a:rPr lang="en-GB" sz="850" b="0" i="0" kern="1200" baseline="0" dirty="0">
                          <a:solidFill>
                            <a:schemeClr val="tx1"/>
                          </a:solidFill>
                          <a:effectLst/>
                          <a:latin typeface="+mj-lt"/>
                          <a:ea typeface="+mn-ea"/>
                          <a:cs typeface="+mn-cs"/>
                        </a:rPr>
                        <a:t> </a:t>
                      </a:r>
                      <a:r>
                        <a:rPr lang="en-GB" sz="850" b="0" i="0" kern="1200" baseline="0" dirty="0" err="1">
                          <a:solidFill>
                            <a:schemeClr val="tx1"/>
                          </a:solidFill>
                          <a:effectLst/>
                          <a:latin typeface="+mj-lt"/>
                          <a:ea typeface="+mn-ea"/>
                          <a:cs typeface="+mn-cs"/>
                        </a:rPr>
                        <a:t>Kuti</a:t>
                      </a:r>
                      <a:r>
                        <a:rPr lang="en-GB" sz="850" b="0" i="0" kern="1200" baseline="0" dirty="0">
                          <a:solidFill>
                            <a:schemeClr val="tx1"/>
                          </a:solidFill>
                          <a:effectLst/>
                          <a:latin typeface="+mj-lt"/>
                          <a:ea typeface="+mn-ea"/>
                          <a:cs typeface="+mn-cs"/>
                        </a:rPr>
                        <a:t>)</a:t>
                      </a:r>
                    </a:p>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50" b="0" i="0" kern="1200" baseline="0" dirty="0">
                          <a:solidFill>
                            <a:schemeClr val="tx1"/>
                          </a:solidFill>
                          <a:effectLst/>
                          <a:latin typeface="+mj-lt"/>
                          <a:ea typeface="+mn-ea"/>
                          <a:cs typeface="+mn-cs"/>
                        </a:rPr>
                        <a:t>Cinema – Nollywood: 2</a:t>
                      </a:r>
                      <a:r>
                        <a:rPr lang="en-GB" sz="850" b="0" i="0" kern="1200" baseline="30000" dirty="0">
                          <a:solidFill>
                            <a:schemeClr val="tx1"/>
                          </a:solidFill>
                          <a:effectLst/>
                          <a:latin typeface="+mj-lt"/>
                          <a:ea typeface="+mn-ea"/>
                          <a:cs typeface="+mn-cs"/>
                        </a:rPr>
                        <a:t>nd</a:t>
                      </a:r>
                      <a:r>
                        <a:rPr lang="en-GB" sz="850" b="0" i="0" kern="1200" baseline="0" dirty="0">
                          <a:solidFill>
                            <a:schemeClr val="tx1"/>
                          </a:solidFill>
                          <a:effectLst/>
                          <a:latin typeface="+mj-lt"/>
                          <a:ea typeface="+mn-ea"/>
                          <a:cs typeface="+mn-cs"/>
                        </a:rPr>
                        <a:t> largest film industry worldwide.</a:t>
                      </a:r>
                    </a:p>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50" b="0" i="0" kern="1200" baseline="0" dirty="0">
                          <a:solidFill>
                            <a:schemeClr val="tx1"/>
                          </a:solidFill>
                          <a:effectLst/>
                          <a:latin typeface="+mj-lt"/>
                          <a:ea typeface="+mn-ea"/>
                          <a:cs typeface="+mn-cs"/>
                        </a:rPr>
                        <a:t>Literature – </a:t>
                      </a:r>
                      <a:r>
                        <a:rPr lang="en-GB" sz="850" b="0" i="0" kern="1200" baseline="0" dirty="0" err="1">
                          <a:solidFill>
                            <a:schemeClr val="tx1"/>
                          </a:solidFill>
                          <a:effectLst/>
                          <a:latin typeface="+mj-lt"/>
                          <a:ea typeface="+mn-ea"/>
                          <a:cs typeface="+mn-cs"/>
                        </a:rPr>
                        <a:t>Wole</a:t>
                      </a:r>
                      <a:r>
                        <a:rPr lang="en-GB" sz="850" b="0" i="0" kern="1200" baseline="0" dirty="0">
                          <a:solidFill>
                            <a:schemeClr val="tx1"/>
                          </a:solidFill>
                          <a:effectLst/>
                          <a:latin typeface="+mj-lt"/>
                          <a:ea typeface="+mn-ea"/>
                          <a:cs typeface="+mn-cs"/>
                        </a:rPr>
                        <a:t> Soyinka</a:t>
                      </a:r>
                    </a:p>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50" b="0" i="0" kern="1200" baseline="0" dirty="0">
                          <a:solidFill>
                            <a:schemeClr val="tx1"/>
                          </a:solidFill>
                          <a:effectLst/>
                          <a:latin typeface="+mj-lt"/>
                          <a:ea typeface="+mn-ea"/>
                          <a:cs typeface="+mn-cs"/>
                        </a:rPr>
                        <a:t>Sport – winner of African Cup of Nations</a:t>
                      </a:r>
                      <a:endParaRPr lang="en-GB" sz="850" b="0" i="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2414015"/>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160532574"/>
              </p:ext>
            </p:extLst>
          </p:nvPr>
        </p:nvGraphicFramePr>
        <p:xfrm>
          <a:off x="-1" y="4342904"/>
          <a:ext cx="4557931" cy="571500"/>
        </p:xfrm>
        <a:graphic>
          <a:graphicData uri="http://schemas.openxmlformats.org/drawingml/2006/table">
            <a:tbl>
              <a:tblPr firstRow="1" bandRow="1">
                <a:tableStyleId>{5940675A-B579-460E-94D1-54222C63F5DA}</a:tableStyleId>
              </a:tblPr>
              <a:tblGrid>
                <a:gridCol w="548640">
                  <a:extLst>
                    <a:ext uri="{9D8B030D-6E8A-4147-A177-3AD203B41FA5}">
                      <a16:colId xmlns:a16="http://schemas.microsoft.com/office/drawing/2014/main" val="2386236472"/>
                    </a:ext>
                  </a:extLst>
                </a:gridCol>
                <a:gridCol w="1975153">
                  <a:extLst>
                    <a:ext uri="{9D8B030D-6E8A-4147-A177-3AD203B41FA5}">
                      <a16:colId xmlns:a16="http://schemas.microsoft.com/office/drawing/2014/main" val="1857514616"/>
                    </a:ext>
                  </a:extLst>
                </a:gridCol>
                <a:gridCol w="2034138">
                  <a:extLst>
                    <a:ext uri="{9D8B030D-6E8A-4147-A177-3AD203B41FA5}">
                      <a16:colId xmlns:a16="http://schemas.microsoft.com/office/drawing/2014/main" val="3863470401"/>
                    </a:ext>
                  </a:extLst>
                </a:gridCol>
              </a:tblGrid>
              <a:tr h="0">
                <a:tc>
                  <a:txBody>
                    <a:bodyPr/>
                    <a:lstStyle/>
                    <a:p>
                      <a:r>
                        <a:rPr lang="en-US" sz="850" b="0" dirty="0">
                          <a:solidFill>
                            <a:schemeClr val="tx1"/>
                          </a:solidFill>
                          <a:latin typeface="+mj-lt"/>
                        </a:rPr>
                        <a:t>Import</a:t>
                      </a:r>
                    </a:p>
                  </a:txBody>
                  <a:tcPr anchor="ctr">
                    <a:noFill/>
                  </a:tcPr>
                </a:tc>
                <a:tc>
                  <a:txBody>
                    <a:bodyPr/>
                    <a:lstStyle/>
                    <a:p>
                      <a:r>
                        <a:rPr lang="en-GB" sz="850" b="0" kern="1200" dirty="0">
                          <a:solidFill>
                            <a:schemeClr val="tx1"/>
                          </a:solidFill>
                          <a:effectLst/>
                          <a:latin typeface="+mj-lt"/>
                          <a:ea typeface="+mn-ea"/>
                          <a:cs typeface="+mn-cs"/>
                        </a:rPr>
                        <a:t>Telephones. Cars, rice and wheat</a:t>
                      </a:r>
                    </a:p>
                  </a:txBody>
                  <a:tcPr anchor="ctr">
                    <a:noFill/>
                  </a:tcPr>
                </a:tc>
                <a:tc>
                  <a:txBody>
                    <a:bodyPr/>
                    <a:lstStyle/>
                    <a:p>
                      <a:r>
                        <a:rPr lang="en-GB" sz="850" b="0" kern="1200" dirty="0">
                          <a:solidFill>
                            <a:schemeClr val="tx1"/>
                          </a:solidFill>
                          <a:effectLst/>
                          <a:latin typeface="+mj-lt"/>
                          <a:ea typeface="+mn-ea"/>
                          <a:cs typeface="+mn-cs"/>
                        </a:rPr>
                        <a:t>China, EU, USA, India, Japan</a:t>
                      </a:r>
                    </a:p>
                  </a:txBody>
                  <a:tcPr anchor="ctr">
                    <a:noFill/>
                  </a:tcPr>
                </a:tc>
                <a:extLst>
                  <a:ext uri="{0D108BD9-81ED-4DB2-BD59-A6C34878D82A}">
                    <a16:rowId xmlns:a16="http://schemas.microsoft.com/office/drawing/2014/main" val="3946771308"/>
                  </a:ext>
                </a:extLst>
              </a:tr>
              <a:tr h="164049">
                <a:tc>
                  <a:txBody>
                    <a:bodyPr/>
                    <a:lstStyle/>
                    <a:p>
                      <a:r>
                        <a:rPr lang="en-US" sz="850" b="0" dirty="0">
                          <a:solidFill>
                            <a:schemeClr val="tx1"/>
                          </a:solidFill>
                          <a:latin typeface="+mj-lt"/>
                        </a:rPr>
                        <a:t>Export</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kern="1200" dirty="0">
                          <a:solidFill>
                            <a:schemeClr val="tx1"/>
                          </a:solidFill>
                          <a:effectLst/>
                          <a:latin typeface="+mj-lt"/>
                          <a:ea typeface="+mn-ea"/>
                          <a:cs typeface="+mn-cs"/>
                        </a:rPr>
                        <a:t>Crude oil (sweet oil)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kern="1200" baseline="0" dirty="0">
                          <a:solidFill>
                            <a:schemeClr val="tx1"/>
                          </a:solidFill>
                          <a:effectLst/>
                          <a:latin typeface="+mj-lt"/>
                          <a:ea typeface="+mn-ea"/>
                          <a:cs typeface="+mn-cs"/>
                        </a:rPr>
                        <a:t>Agriculture – rubber, cocoa, cotton</a:t>
                      </a:r>
                      <a:endParaRPr lang="en-GB" sz="850" b="0" kern="1200" dirty="0">
                        <a:solidFill>
                          <a:schemeClr val="tx1"/>
                        </a:solidFill>
                        <a:effectLst/>
                        <a:latin typeface="+mj-lt"/>
                        <a:ea typeface="+mn-ea"/>
                        <a:cs typeface="+mn-cs"/>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kern="1200" dirty="0">
                          <a:solidFill>
                            <a:schemeClr val="tx1"/>
                          </a:solidFill>
                          <a:effectLst/>
                          <a:latin typeface="+mj-lt"/>
                          <a:ea typeface="+mn-ea"/>
                          <a:cs typeface="+mn-cs"/>
                        </a:rPr>
                        <a:t>EU, USA, China, India,</a:t>
                      </a:r>
                      <a:r>
                        <a:rPr lang="en-GB" sz="850" b="0" kern="1200" baseline="0" dirty="0">
                          <a:solidFill>
                            <a:schemeClr val="tx1"/>
                          </a:solidFill>
                          <a:effectLst/>
                          <a:latin typeface="+mj-lt"/>
                          <a:ea typeface="+mn-ea"/>
                          <a:cs typeface="+mn-cs"/>
                        </a:rPr>
                        <a:t> Indonesia, Brazil</a:t>
                      </a:r>
                      <a:endParaRPr lang="en-GB" sz="850" b="0" kern="1200" dirty="0">
                        <a:solidFill>
                          <a:schemeClr val="tx1"/>
                        </a:solidFill>
                        <a:effectLst/>
                        <a:latin typeface="+mj-lt"/>
                        <a:ea typeface="+mn-ea"/>
                        <a:cs typeface="+mn-cs"/>
                      </a:endParaRPr>
                    </a:p>
                  </a:txBody>
                  <a:tcPr anchor="ctr">
                    <a:noFill/>
                  </a:tcPr>
                </a:tc>
                <a:extLst>
                  <a:ext uri="{0D108BD9-81ED-4DB2-BD59-A6C34878D82A}">
                    <a16:rowId xmlns:a16="http://schemas.microsoft.com/office/drawing/2014/main" val="2240319254"/>
                  </a:ext>
                </a:extLst>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1425181452"/>
              </p:ext>
            </p:extLst>
          </p:nvPr>
        </p:nvGraphicFramePr>
        <p:xfrm>
          <a:off x="4568118" y="2455518"/>
          <a:ext cx="4575882" cy="2484120"/>
        </p:xfrm>
        <a:graphic>
          <a:graphicData uri="http://schemas.openxmlformats.org/drawingml/2006/table">
            <a:tbl>
              <a:tblPr firstRow="1" bandRow="1">
                <a:tableStyleId>{5940675A-B579-460E-94D1-54222C63F5DA}</a:tableStyleId>
              </a:tblPr>
              <a:tblGrid>
                <a:gridCol w="4575882">
                  <a:extLst>
                    <a:ext uri="{9D8B030D-6E8A-4147-A177-3AD203B41FA5}">
                      <a16:colId xmlns:a16="http://schemas.microsoft.com/office/drawing/2014/main" val="20000"/>
                    </a:ext>
                  </a:extLst>
                </a:gridCol>
              </a:tblGrid>
              <a:tr h="2084511">
                <a:tc>
                  <a:txBody>
                    <a:bodyPr/>
                    <a:lstStyle/>
                    <a:p>
                      <a:pPr algn="ctr"/>
                      <a:r>
                        <a:rPr lang="en-US" sz="850" b="1" dirty="0">
                          <a:solidFill>
                            <a:srgbClr val="0070C0"/>
                          </a:solidFill>
                          <a:latin typeface="+mj-lt"/>
                        </a:rPr>
                        <a:t>Nigeria’s Changing</a:t>
                      </a:r>
                      <a:r>
                        <a:rPr lang="en-US" sz="850" b="1" baseline="0" dirty="0">
                          <a:solidFill>
                            <a:srgbClr val="0070C0"/>
                          </a:solidFill>
                          <a:latin typeface="+mj-lt"/>
                        </a:rPr>
                        <a:t> </a:t>
                      </a:r>
                      <a:r>
                        <a:rPr lang="en-US" sz="850" b="1" dirty="0">
                          <a:solidFill>
                            <a:srgbClr val="0070C0"/>
                          </a:solidFill>
                          <a:latin typeface="+mj-lt"/>
                        </a:rPr>
                        <a:t>Economy</a:t>
                      </a:r>
                    </a:p>
                    <a:p>
                      <a:pPr marL="0" lvl="0" indent="0" algn="ctr">
                        <a:buFont typeface="Arial"/>
                        <a:buNone/>
                      </a:pPr>
                      <a:r>
                        <a:rPr lang="en-GB" sz="850" b="1" dirty="0">
                          <a:latin typeface="+mj-lt"/>
                        </a:rPr>
                        <a:t>Primary</a:t>
                      </a:r>
                      <a:r>
                        <a:rPr lang="en-GB" sz="850" dirty="0">
                          <a:latin typeface="+mj-lt"/>
                        </a:rPr>
                        <a:t> – extraction of raw materials (agriculture, mining, fishing)</a:t>
                      </a:r>
                    </a:p>
                    <a:p>
                      <a:pPr marL="0" lvl="0" indent="0" algn="ctr">
                        <a:buFont typeface="Arial"/>
                        <a:buNone/>
                      </a:pPr>
                      <a:r>
                        <a:rPr lang="en-GB" sz="850" b="1" dirty="0">
                          <a:latin typeface="+mj-lt"/>
                        </a:rPr>
                        <a:t>Secondary</a:t>
                      </a:r>
                      <a:r>
                        <a:rPr lang="en-GB" sz="850" dirty="0">
                          <a:latin typeface="+mj-lt"/>
                        </a:rPr>
                        <a:t> – manufacturing industry of raw materials (food processing, clothes)</a:t>
                      </a:r>
                    </a:p>
                    <a:p>
                      <a:pPr marL="0" lvl="0" indent="0" algn="ctr">
                        <a:buFont typeface="Arial"/>
                        <a:buNone/>
                      </a:pPr>
                      <a:r>
                        <a:rPr lang="en-GB" sz="850" b="1" dirty="0">
                          <a:solidFill>
                            <a:schemeClr val="tx1"/>
                          </a:solidFill>
                          <a:latin typeface="+mj-lt"/>
                        </a:rPr>
                        <a:t>Tertiary </a:t>
                      </a:r>
                      <a:r>
                        <a:rPr lang="en-GB" sz="850" dirty="0">
                          <a:solidFill>
                            <a:schemeClr val="tx1"/>
                          </a:solidFill>
                          <a:latin typeface="+mj-lt"/>
                        </a:rPr>
                        <a:t>– selling of services and skills (education, health service, transportation)</a:t>
                      </a:r>
                    </a:p>
                    <a:p>
                      <a:pPr marL="0" lvl="0" indent="0" algn="ctr">
                        <a:buFont typeface="Arial"/>
                        <a:buNone/>
                      </a:pPr>
                      <a:endParaRPr lang="en-US" sz="200" b="0" dirty="0">
                        <a:solidFill>
                          <a:schemeClr val="tx1"/>
                        </a:solidFill>
                        <a:latin typeface="+mj-lt"/>
                      </a:endParaRPr>
                    </a:p>
                    <a:p>
                      <a:r>
                        <a:rPr lang="en-US" sz="850" b="0" dirty="0">
                          <a:solidFill>
                            <a:schemeClr val="tx1"/>
                          </a:solidFill>
                          <a:latin typeface="+mj-lt"/>
                        </a:rPr>
                        <a:t>In 1999 people</a:t>
                      </a:r>
                      <a:r>
                        <a:rPr lang="en-US" sz="850" b="0" baseline="0" dirty="0">
                          <a:solidFill>
                            <a:schemeClr val="tx1"/>
                          </a:solidFill>
                          <a:latin typeface="+mj-lt"/>
                        </a:rPr>
                        <a:t> mainly employed in the primary sector. By 2012 there is a balanced economy with similar number of people employed in the primary, secondary and tertiary sectors. This is due to: </a:t>
                      </a:r>
                    </a:p>
                    <a:p>
                      <a:pPr marL="171450" indent="-171450">
                        <a:buFont typeface="Arial" panose="020B0604020202020204" pitchFamily="34" charset="0"/>
                        <a:buChar char="•"/>
                      </a:pPr>
                      <a:r>
                        <a:rPr lang="en-US" sz="850" b="0" baseline="0" dirty="0">
                          <a:solidFill>
                            <a:schemeClr val="tx1"/>
                          </a:solidFill>
                          <a:latin typeface="+mj-lt"/>
                        </a:rPr>
                        <a:t>Decline in primary sector: increased used of farm machinery and better pay/better working conditions in manufacturing industries.</a:t>
                      </a:r>
                    </a:p>
                    <a:p>
                      <a:pPr marL="171450" indent="-171450">
                        <a:buFont typeface="Arial" panose="020B0604020202020204" pitchFamily="34" charset="0"/>
                        <a:buChar char="•"/>
                      </a:pPr>
                      <a:r>
                        <a:rPr lang="en-US" sz="850" b="0" baseline="0" dirty="0">
                          <a:solidFill>
                            <a:schemeClr val="tx1"/>
                          </a:solidFill>
                          <a:latin typeface="+mj-lt"/>
                        </a:rPr>
                        <a:t>Increase in secondary sector – stable government and rise of construction, food production and motor manufacturing.</a:t>
                      </a:r>
                    </a:p>
                    <a:p>
                      <a:pPr marL="171450" indent="-171450">
                        <a:buFont typeface="Arial" panose="020B0604020202020204" pitchFamily="34" charset="0"/>
                        <a:buChar char="•"/>
                      </a:pPr>
                      <a:r>
                        <a:rPr lang="en-US" sz="850" b="0" baseline="0" dirty="0">
                          <a:solidFill>
                            <a:schemeClr val="tx1"/>
                          </a:solidFill>
                          <a:latin typeface="+mj-lt"/>
                        </a:rPr>
                        <a:t>Increase in tertiary sector – improved trade links = increase in telecommunications and finance</a:t>
                      </a:r>
                    </a:p>
                    <a:p>
                      <a:pPr marL="171450" indent="-171450">
                        <a:buFont typeface="Arial" panose="020B0604020202020204" pitchFamily="34" charset="0"/>
                        <a:buChar char="•"/>
                      </a:pPr>
                      <a:r>
                        <a:rPr lang="en-US" sz="850" b="0" baseline="0" dirty="0">
                          <a:solidFill>
                            <a:schemeClr val="tx1"/>
                          </a:solidFill>
                          <a:latin typeface="+mj-lt"/>
                        </a:rPr>
                        <a:t>Increase in tertiary sector – increase in number of people who speak English.</a:t>
                      </a:r>
                    </a:p>
                    <a:p>
                      <a:pPr marL="0" indent="0">
                        <a:buFont typeface="Arial" panose="020B0604020202020204" pitchFamily="34" charset="0"/>
                        <a:buNone/>
                      </a:pPr>
                      <a:endParaRPr lang="en-US" sz="200" b="1" baseline="0" dirty="0">
                        <a:solidFill>
                          <a:schemeClr val="tx1"/>
                        </a:solidFill>
                        <a:latin typeface="+mj-lt"/>
                      </a:endParaRPr>
                    </a:p>
                    <a:p>
                      <a:pPr marL="0" indent="0">
                        <a:buFont typeface="Arial" panose="020B0604020202020204" pitchFamily="34" charset="0"/>
                        <a:buNone/>
                      </a:pPr>
                      <a:r>
                        <a:rPr lang="en-US" sz="850" b="1" baseline="0" dirty="0">
                          <a:solidFill>
                            <a:schemeClr val="tx1"/>
                          </a:solidFill>
                          <a:latin typeface="+mj-lt"/>
                        </a:rPr>
                        <a:t>Knock on benefits of rise in manufacturing sector (</a:t>
                      </a:r>
                      <a:r>
                        <a:rPr lang="en-US" sz="850" b="1" baseline="0" dirty="0">
                          <a:solidFill>
                            <a:srgbClr val="0070C0"/>
                          </a:solidFill>
                          <a:latin typeface="+mj-lt"/>
                        </a:rPr>
                        <a:t>the multiplier effect</a:t>
                      </a:r>
                      <a:r>
                        <a:rPr lang="en-US" sz="850" b="1" baseline="0" dirty="0">
                          <a:solidFill>
                            <a:schemeClr val="tx1"/>
                          </a:solidFill>
                          <a:latin typeface="+mj-lt"/>
                        </a:rPr>
                        <a:t>)</a:t>
                      </a:r>
                    </a:p>
                    <a:p>
                      <a:pPr marL="182563" indent="-182563">
                        <a:buFont typeface="Arial"/>
                        <a:buChar char="•"/>
                      </a:pPr>
                      <a:r>
                        <a:rPr lang="en-GB" sz="850" dirty="0">
                          <a:latin typeface="+mj-lt"/>
                          <a:cs typeface="Calibri"/>
                        </a:rPr>
                        <a:t>Higher</a:t>
                      </a:r>
                      <a:r>
                        <a:rPr lang="en-GB" sz="850" baseline="0" dirty="0">
                          <a:latin typeface="+mj-lt"/>
                          <a:cs typeface="Calibri"/>
                        </a:rPr>
                        <a:t> </a:t>
                      </a:r>
                      <a:r>
                        <a:rPr lang="en-GB" sz="850" dirty="0">
                          <a:latin typeface="+mj-lt"/>
                          <a:cs typeface="Calibri"/>
                        </a:rPr>
                        <a:t>income = increase in</a:t>
                      </a:r>
                      <a:r>
                        <a:rPr lang="en-GB" sz="850" baseline="0" dirty="0">
                          <a:latin typeface="+mj-lt"/>
                          <a:cs typeface="Calibri"/>
                        </a:rPr>
                        <a:t> money to buy</a:t>
                      </a:r>
                      <a:r>
                        <a:rPr lang="en-GB" sz="850" dirty="0">
                          <a:latin typeface="+mj-lt"/>
                          <a:cs typeface="Calibri"/>
                        </a:rPr>
                        <a:t> goods from Nigerian companies (cars, clothes,</a:t>
                      </a:r>
                      <a:r>
                        <a:rPr lang="en-GB" sz="850" baseline="0" dirty="0">
                          <a:latin typeface="+mj-lt"/>
                          <a:cs typeface="Calibri"/>
                        </a:rPr>
                        <a:t> </a:t>
                      </a:r>
                      <a:r>
                        <a:rPr lang="en-GB" sz="850" baseline="0" dirty="0" err="1">
                          <a:latin typeface="+mj-lt"/>
                          <a:cs typeface="Calibri"/>
                        </a:rPr>
                        <a:t>etc</a:t>
                      </a:r>
                      <a:r>
                        <a:rPr lang="en-GB" sz="850" baseline="0" dirty="0">
                          <a:latin typeface="+mj-lt"/>
                          <a:cs typeface="Calibri"/>
                        </a:rPr>
                        <a:t>)</a:t>
                      </a:r>
                      <a:endParaRPr lang="en-GB" sz="850" dirty="0">
                        <a:latin typeface="+mj-lt"/>
                        <a:cs typeface="Calibri"/>
                      </a:endParaRPr>
                    </a:p>
                    <a:p>
                      <a:pPr marL="182563" indent="-182563">
                        <a:buFont typeface="Arial"/>
                        <a:buChar char="•"/>
                      </a:pPr>
                      <a:r>
                        <a:rPr lang="en-GB" sz="850" dirty="0">
                          <a:latin typeface="+mj-lt"/>
                          <a:cs typeface="Calibri"/>
                        </a:rPr>
                        <a:t>Higher sales of one product (</a:t>
                      </a:r>
                      <a:r>
                        <a:rPr lang="en-GB" sz="850" dirty="0" err="1">
                          <a:latin typeface="+mj-lt"/>
                          <a:cs typeface="Calibri"/>
                        </a:rPr>
                        <a:t>eg</a:t>
                      </a:r>
                      <a:r>
                        <a:rPr lang="en-GB" sz="850" baseline="0" dirty="0">
                          <a:latin typeface="+mj-lt"/>
                          <a:cs typeface="Calibri"/>
                        </a:rPr>
                        <a:t> cars)</a:t>
                      </a:r>
                      <a:r>
                        <a:rPr lang="en-GB" sz="850" dirty="0">
                          <a:latin typeface="+mj-lt"/>
                          <a:cs typeface="Calibri"/>
                        </a:rPr>
                        <a:t> = increase demand for car parts, made by another company.</a:t>
                      </a:r>
                    </a:p>
                    <a:p>
                      <a:pPr marL="182563" indent="-182563">
                        <a:buFont typeface="Arial"/>
                        <a:buChar char="•"/>
                      </a:pPr>
                      <a:r>
                        <a:rPr lang="en-GB" sz="850" dirty="0">
                          <a:latin typeface="+mj-lt"/>
                          <a:cs typeface="Calibri"/>
                        </a:rPr>
                        <a:t>Increase in employment and wages = increase in taxes.</a:t>
                      </a:r>
                    </a:p>
                    <a:p>
                      <a:pPr marL="182563" indent="-182563">
                        <a:buFont typeface="Arial"/>
                        <a:buChar char="•"/>
                      </a:pPr>
                      <a:r>
                        <a:rPr lang="en-GB" sz="850" dirty="0">
                          <a:latin typeface="+mj-lt"/>
                          <a:cs typeface="Calibri"/>
                        </a:rPr>
                        <a:t>Thriving industrial sector = increase in foreign investments = further economic growth.</a:t>
                      </a:r>
                    </a:p>
                    <a:p>
                      <a:pPr marL="182563" indent="-182563">
                        <a:buFont typeface="Arial"/>
                        <a:buChar char="•"/>
                      </a:pPr>
                      <a:r>
                        <a:rPr lang="en-GB" sz="850" dirty="0">
                          <a:latin typeface="+mj-lt"/>
                          <a:cs typeface="Calibri"/>
                        </a:rPr>
                        <a:t>Oil processing chemical by-products (waste products) can be used to make soaps and plastics </a:t>
                      </a:r>
                    </a:p>
                  </a:txBody>
                  <a:tcPr>
                    <a:noFill/>
                  </a:tcPr>
                </a:tc>
                <a:extLst>
                  <a:ext uri="{0D108BD9-81ED-4DB2-BD59-A6C34878D82A}">
                    <a16:rowId xmlns:a16="http://schemas.microsoft.com/office/drawing/2014/main" val="10000"/>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492184476"/>
              </p:ext>
            </p:extLst>
          </p:nvPr>
        </p:nvGraphicFramePr>
        <p:xfrm>
          <a:off x="0" y="4914405"/>
          <a:ext cx="4575882" cy="1943596"/>
        </p:xfrm>
        <a:graphic>
          <a:graphicData uri="http://schemas.openxmlformats.org/drawingml/2006/table">
            <a:tbl>
              <a:tblPr firstRow="1" bandRow="1">
                <a:tableStyleId>{5940675A-B579-460E-94D1-54222C63F5DA}</a:tableStyleId>
              </a:tblPr>
              <a:tblGrid>
                <a:gridCol w="4575882">
                  <a:extLst>
                    <a:ext uri="{9D8B030D-6E8A-4147-A177-3AD203B41FA5}">
                      <a16:colId xmlns:a16="http://schemas.microsoft.com/office/drawing/2014/main" val="20000"/>
                    </a:ext>
                  </a:extLst>
                </a:gridCol>
              </a:tblGrid>
              <a:tr h="1943596">
                <a:tc>
                  <a:txBody>
                    <a:bodyPr/>
                    <a:lstStyle/>
                    <a:p>
                      <a:r>
                        <a:rPr lang="en-GB" sz="850" b="1" dirty="0">
                          <a:solidFill>
                            <a:srgbClr val="0070C0"/>
                          </a:solidFill>
                          <a:latin typeface="+mj-lt"/>
                          <a:cs typeface="Calibri"/>
                        </a:rPr>
                        <a:t>Transnational Corporations in</a:t>
                      </a:r>
                      <a:r>
                        <a:rPr lang="en-GB" sz="850" b="1" baseline="0" dirty="0">
                          <a:solidFill>
                            <a:srgbClr val="0070C0"/>
                          </a:solidFill>
                          <a:latin typeface="+mj-lt"/>
                          <a:cs typeface="Calibri"/>
                        </a:rPr>
                        <a:t> Nigeria</a:t>
                      </a:r>
                      <a:endParaRPr lang="en-GB" sz="850" b="1" dirty="0">
                        <a:solidFill>
                          <a:srgbClr val="0070C0"/>
                        </a:solidFill>
                        <a:latin typeface="+mj-lt"/>
                        <a:cs typeface="Calibri"/>
                      </a:endParaRPr>
                    </a:p>
                    <a:p>
                      <a:endParaRPr lang="en-GB" sz="500" b="1" dirty="0">
                        <a:solidFill>
                          <a:schemeClr val="tx1"/>
                        </a:solidFill>
                        <a:latin typeface="+mj-lt"/>
                        <a:cs typeface="Calibri"/>
                      </a:endParaRPr>
                    </a:p>
                    <a:p>
                      <a:r>
                        <a:rPr lang="en-GB" sz="850" b="1" dirty="0">
                          <a:solidFill>
                            <a:schemeClr val="tx1"/>
                          </a:solidFill>
                          <a:latin typeface="+mj-lt"/>
                          <a:cs typeface="Calibri"/>
                        </a:rPr>
                        <a:t>Globalisation</a:t>
                      </a:r>
                      <a:r>
                        <a:rPr lang="en-GB" sz="850" b="0" dirty="0">
                          <a:solidFill>
                            <a:schemeClr val="tx1"/>
                          </a:solidFill>
                          <a:latin typeface="+mj-lt"/>
                          <a:cs typeface="Calibri"/>
                        </a:rPr>
                        <a:t>: t</a:t>
                      </a:r>
                      <a:r>
                        <a:rPr lang="en-GB" sz="850" dirty="0">
                          <a:solidFill>
                            <a:schemeClr val="tx1"/>
                          </a:solidFill>
                          <a:latin typeface="+mj-lt"/>
                          <a:cs typeface="Calibri"/>
                        </a:rPr>
                        <a:t>he increase in links between countries and people across the world,</a:t>
                      </a:r>
                      <a:r>
                        <a:rPr lang="en-GB" sz="850" baseline="0" dirty="0">
                          <a:solidFill>
                            <a:schemeClr val="tx1"/>
                          </a:solidFill>
                          <a:latin typeface="+mj-lt"/>
                          <a:cs typeface="Calibri"/>
                        </a:rPr>
                        <a:t> which </a:t>
                      </a:r>
                      <a:r>
                        <a:rPr lang="en-GB" sz="850" dirty="0">
                          <a:solidFill>
                            <a:schemeClr val="tx1"/>
                          </a:solidFill>
                          <a:latin typeface="+mj-lt"/>
                          <a:cs typeface="Calibri"/>
                        </a:rPr>
                        <a:t>has been made easier by improved communications (internet, smart phones) and improved transport (airplanes, cargo ships).</a:t>
                      </a:r>
                      <a:r>
                        <a:rPr lang="en-GB" sz="850" baseline="0" dirty="0">
                          <a:solidFill>
                            <a:schemeClr val="tx1"/>
                          </a:solidFill>
                          <a:latin typeface="+mj-lt"/>
                          <a:cs typeface="Calibri"/>
                        </a:rPr>
                        <a:t> </a:t>
                      </a:r>
                    </a:p>
                    <a:p>
                      <a:endParaRPr lang="en-GB" sz="300" baseline="0" dirty="0">
                        <a:solidFill>
                          <a:schemeClr val="tx1"/>
                        </a:solidFill>
                        <a:latin typeface="+mj-lt"/>
                        <a:cs typeface="Calibri"/>
                      </a:endParaRPr>
                    </a:p>
                    <a:p>
                      <a:r>
                        <a:rPr lang="en-GB" sz="850" b="1" dirty="0">
                          <a:solidFill>
                            <a:schemeClr val="tx1"/>
                          </a:solidFill>
                          <a:latin typeface="+mj-lt"/>
                          <a:cs typeface="Calibri"/>
                        </a:rPr>
                        <a:t>Globalisation</a:t>
                      </a:r>
                      <a:r>
                        <a:rPr lang="en-GB" sz="850" dirty="0">
                          <a:solidFill>
                            <a:schemeClr val="tx1"/>
                          </a:solidFill>
                          <a:latin typeface="+mj-lt"/>
                          <a:cs typeface="Calibri"/>
                        </a:rPr>
                        <a:t> has led to the creation of </a:t>
                      </a:r>
                      <a:r>
                        <a:rPr lang="en-GB" sz="850" b="1" dirty="0">
                          <a:solidFill>
                            <a:schemeClr val="tx1"/>
                          </a:solidFill>
                          <a:latin typeface="+mj-lt"/>
                          <a:cs typeface="Calibri"/>
                        </a:rPr>
                        <a:t>TRANSNATIONAL COPORATIONS</a:t>
                      </a:r>
                      <a:r>
                        <a:rPr lang="en-GB" sz="850" dirty="0">
                          <a:solidFill>
                            <a:schemeClr val="tx1"/>
                          </a:solidFill>
                          <a:latin typeface="+mj-lt"/>
                          <a:cs typeface="Calibri"/>
                        </a:rPr>
                        <a:t>, which are companies that operate in several countries. </a:t>
                      </a:r>
                      <a:r>
                        <a:rPr lang="en-GB" sz="850" baseline="0" dirty="0">
                          <a:solidFill>
                            <a:schemeClr val="tx1"/>
                          </a:solidFill>
                          <a:latin typeface="+mj-lt"/>
                          <a:cs typeface="Calibri"/>
                        </a:rPr>
                        <a:t> </a:t>
                      </a:r>
                      <a:r>
                        <a:rPr lang="en-GB" sz="850" dirty="0">
                          <a:solidFill>
                            <a:schemeClr val="tx1"/>
                          </a:solidFill>
                          <a:latin typeface="+mj-lt"/>
                          <a:cs typeface="Calibri"/>
                        </a:rPr>
                        <a:t>There are around 40 TNCs in Nigeria. Many have their headquarters in the UK, USA or Europe, such as KFC, Unilever and Shell Oil. </a:t>
                      </a:r>
                    </a:p>
                    <a:p>
                      <a:endParaRPr lang="en-GB" sz="500" b="1" dirty="0">
                        <a:solidFill>
                          <a:schemeClr val="tx1"/>
                        </a:solidFill>
                        <a:latin typeface="+mj-lt"/>
                        <a:cs typeface="Calibri"/>
                      </a:endParaRPr>
                    </a:p>
                    <a:p>
                      <a:r>
                        <a:rPr lang="en-GB" sz="850" b="1" dirty="0">
                          <a:solidFill>
                            <a:schemeClr val="tx1"/>
                          </a:solidFill>
                          <a:latin typeface="+mj-lt"/>
                          <a:cs typeface="Calibri"/>
                        </a:rPr>
                        <a:t>Shell Oil in the Niger Delta</a:t>
                      </a:r>
                    </a:p>
                    <a:p>
                      <a:endParaRPr lang="en-GB" sz="300" dirty="0">
                        <a:solidFill>
                          <a:schemeClr val="tx1"/>
                        </a:solidFill>
                        <a:latin typeface="+mj-lt"/>
                        <a:cs typeface="Calibri"/>
                      </a:endParaRPr>
                    </a:p>
                    <a:p>
                      <a:r>
                        <a:rPr lang="en-GB" sz="850" dirty="0">
                          <a:solidFill>
                            <a:schemeClr val="tx1"/>
                          </a:solidFill>
                          <a:latin typeface="+mj-lt"/>
                          <a:cs typeface="Calibri"/>
                        </a:rPr>
                        <a:t>It is an Anglo-Dutch company with its headquarters in the Netherlands. </a:t>
                      </a:r>
                      <a:r>
                        <a:rPr lang="en-GB" sz="850" baseline="0" dirty="0">
                          <a:solidFill>
                            <a:schemeClr val="tx1"/>
                          </a:solidFill>
                          <a:latin typeface="+mj-lt"/>
                          <a:cs typeface="Calibri"/>
                        </a:rPr>
                        <a:t> </a:t>
                      </a:r>
                      <a:r>
                        <a:rPr lang="en-GB" sz="850" dirty="0">
                          <a:solidFill>
                            <a:schemeClr val="tx1"/>
                          </a:solidFill>
                          <a:latin typeface="+mj-lt"/>
                          <a:cs typeface="Calibri"/>
                        </a:rPr>
                        <a:t>Since oil was discovered in the Niger Delta in 1958, Shell has been present in Nigeria. </a:t>
                      </a:r>
                      <a:r>
                        <a:rPr lang="en-GB" sz="850" baseline="0" dirty="0">
                          <a:solidFill>
                            <a:schemeClr val="tx1"/>
                          </a:solidFill>
                          <a:latin typeface="+mj-lt"/>
                          <a:cs typeface="Calibri"/>
                        </a:rPr>
                        <a:t> </a:t>
                      </a:r>
                      <a:r>
                        <a:rPr lang="en-GB" sz="850" dirty="0">
                          <a:solidFill>
                            <a:schemeClr val="tx1"/>
                          </a:solidFill>
                          <a:latin typeface="+mj-lt"/>
                          <a:cs typeface="Calibri"/>
                        </a:rPr>
                        <a:t>The swampy river delta is very difficult to extract oil. Luckily the very rich TNC, Shell, was able to invest huge sums of money and expertise to extract the oil.</a:t>
                      </a:r>
                    </a:p>
                  </a:txBody>
                  <a:tcPr>
                    <a:noFill/>
                  </a:tcPr>
                </a:tc>
                <a:extLst>
                  <a:ext uri="{0D108BD9-81ED-4DB2-BD59-A6C34878D82A}">
                    <a16:rowId xmlns:a16="http://schemas.microsoft.com/office/drawing/2014/main" val="10000"/>
                  </a:ext>
                </a:extLst>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2916986786"/>
              </p:ext>
            </p:extLst>
          </p:nvPr>
        </p:nvGraphicFramePr>
        <p:xfrm>
          <a:off x="4568118" y="4928254"/>
          <a:ext cx="4575882" cy="1927860"/>
        </p:xfrm>
        <a:graphic>
          <a:graphicData uri="http://schemas.openxmlformats.org/drawingml/2006/table">
            <a:tbl>
              <a:tblPr firstRow="1" bandRow="1">
                <a:tableStyleId>{5C22544A-7EE6-4342-B048-85BDC9FD1C3A}</a:tableStyleId>
              </a:tblPr>
              <a:tblGrid>
                <a:gridCol w="2287941">
                  <a:extLst>
                    <a:ext uri="{9D8B030D-6E8A-4147-A177-3AD203B41FA5}">
                      <a16:colId xmlns:a16="http://schemas.microsoft.com/office/drawing/2014/main" val="2829133898"/>
                    </a:ext>
                  </a:extLst>
                </a:gridCol>
                <a:gridCol w="2287941">
                  <a:extLst>
                    <a:ext uri="{9D8B030D-6E8A-4147-A177-3AD203B41FA5}">
                      <a16:colId xmlns:a16="http://schemas.microsoft.com/office/drawing/2014/main" val="98421745"/>
                    </a:ext>
                  </a:extLst>
                </a:gridCol>
              </a:tblGrid>
              <a:tr h="216398">
                <a:tc>
                  <a:txBody>
                    <a:bodyPr/>
                    <a:lstStyle/>
                    <a:p>
                      <a:pPr algn="ctr"/>
                      <a:r>
                        <a:rPr lang="en-GB" sz="850" b="1" i="0" kern="1200" dirty="0">
                          <a:solidFill>
                            <a:schemeClr val="tx1"/>
                          </a:solidFill>
                          <a:effectLst/>
                          <a:latin typeface="+mj-lt"/>
                          <a:ea typeface="+mn-ea"/>
                          <a:cs typeface="+mn-cs"/>
                        </a:rPr>
                        <a:t>Advantages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GB" sz="850" b="1" i="0" kern="1200" dirty="0">
                          <a:solidFill>
                            <a:schemeClr val="tx1"/>
                          </a:solidFill>
                          <a:effectLst/>
                          <a:latin typeface="+mj-lt"/>
                          <a:ea typeface="+mn-ea"/>
                          <a:cs typeface="+mn-cs"/>
                        </a:rPr>
                        <a:t>Disadvantages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55016876"/>
                  </a:ext>
                </a:extLst>
              </a:tr>
              <a:tr h="16714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latin typeface="+mj-lt"/>
                        </a:rPr>
                        <a:t>Increase in jobs. </a:t>
                      </a:r>
                      <a:r>
                        <a:rPr lang="en-GB" sz="800" i="1" kern="1200" dirty="0">
                          <a:solidFill>
                            <a:schemeClr val="dk1"/>
                          </a:solidFill>
                          <a:latin typeface="+mj-lt"/>
                          <a:ea typeface="+mn-ea"/>
                          <a:cs typeface="+mn-cs"/>
                        </a:rPr>
                        <a:t>Shell has provided 65,000 jobs and a further 250,000 jobs in related industries (e.g. companies who make parts for the oil rigs)</a:t>
                      </a:r>
                    </a:p>
                    <a:p>
                      <a:pPr algn="ctr"/>
                      <a:endParaRPr lang="en-GB" sz="200" dirty="0">
                        <a:latin typeface="+mj-lt"/>
                      </a:endParaRPr>
                    </a:p>
                    <a:p>
                      <a:pPr algn="ctr"/>
                      <a:r>
                        <a:rPr lang="en-GB" sz="800" dirty="0">
                          <a:latin typeface="+mj-lt"/>
                        </a:rPr>
                        <a:t>People</a:t>
                      </a:r>
                      <a:r>
                        <a:rPr lang="en-GB" sz="800" baseline="0" dirty="0">
                          <a:latin typeface="+mj-lt"/>
                        </a:rPr>
                        <a:t> have more money to spend in local shops = boosts local economy. </a:t>
                      </a:r>
                    </a:p>
                    <a:p>
                      <a:pPr algn="ctr"/>
                      <a:endParaRPr lang="en-GB" sz="200" dirty="0">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kern="1200" dirty="0">
                          <a:solidFill>
                            <a:schemeClr val="dk1"/>
                          </a:solidFill>
                          <a:latin typeface="+mj-lt"/>
                          <a:ea typeface="+mn-ea"/>
                          <a:cs typeface="+mn-cs"/>
                        </a:rPr>
                        <a:t> Country earns money from increased exported</a:t>
                      </a:r>
                      <a:r>
                        <a:rPr lang="en-GB" sz="800" kern="1200" baseline="0" dirty="0">
                          <a:solidFill>
                            <a:schemeClr val="dk1"/>
                          </a:solidFill>
                          <a:latin typeface="+mj-lt"/>
                          <a:ea typeface="+mn-ea"/>
                          <a:cs typeface="+mn-cs"/>
                        </a:rPr>
                        <a:t> goods and increased taxes. </a:t>
                      </a:r>
                      <a:endParaRPr lang="en-GB" sz="800" b="0" i="0" kern="1200" dirty="0">
                        <a:solidFill>
                          <a:schemeClr val="tx1"/>
                        </a:solidFill>
                        <a:effectLst/>
                        <a:latin typeface="+mj-lt"/>
                        <a:ea typeface="+mn-ea"/>
                        <a:cs typeface="+mn-cs"/>
                      </a:endParaRPr>
                    </a:p>
                    <a:p>
                      <a:pPr algn="ctr"/>
                      <a:endParaRPr lang="en-GB" sz="200" dirty="0">
                        <a:latin typeface="+mj-lt"/>
                      </a:endParaRPr>
                    </a:p>
                    <a:p>
                      <a:pPr algn="ctr"/>
                      <a:endParaRPr lang="en-GB" sz="200" dirty="0">
                        <a:latin typeface="+mj-lt"/>
                      </a:endParaRPr>
                    </a:p>
                    <a:p>
                      <a:pPr algn="ctr"/>
                      <a:r>
                        <a:rPr lang="en-GB" sz="800" dirty="0">
                          <a:latin typeface="+mj-lt"/>
                        </a:rPr>
                        <a:t> TNCs often invest in the local infrastructure and education.</a:t>
                      </a:r>
                    </a:p>
                    <a:p>
                      <a:pPr algn="ctr"/>
                      <a:endParaRPr lang="en-GB" sz="200" dirty="0">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latin typeface="+mj-lt"/>
                        </a:rPr>
                        <a:t>  Increased demand of products that design parts. </a:t>
                      </a:r>
                      <a:r>
                        <a:rPr lang="en-GB" sz="800" i="1" kern="1200" dirty="0">
                          <a:solidFill>
                            <a:schemeClr val="dk1"/>
                          </a:solidFill>
                          <a:latin typeface="+mj-lt"/>
                          <a:ea typeface="+mn-ea"/>
                          <a:cs typeface="+mn-cs"/>
                        </a:rPr>
                        <a:t>Shell give 91% of contracts to local Nigerian companies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kern="1200" dirty="0">
                          <a:solidFill>
                            <a:schemeClr val="dk1"/>
                          </a:solidFill>
                          <a:latin typeface="+mj-lt"/>
                          <a:ea typeface="+mn-ea"/>
                          <a:cs typeface="+mn-cs"/>
                        </a:rPr>
                        <a:t>Working conditions</a:t>
                      </a:r>
                      <a:r>
                        <a:rPr lang="en-GB" sz="800" kern="1200" baseline="0" dirty="0">
                          <a:solidFill>
                            <a:schemeClr val="dk1"/>
                          </a:solidFill>
                          <a:latin typeface="+mj-lt"/>
                          <a:ea typeface="+mn-ea"/>
                          <a:cs typeface="+mn-cs"/>
                        </a:rPr>
                        <a:t>/wages in sweat shops are bad.</a:t>
                      </a:r>
                      <a:endParaRPr lang="en-GB" sz="200" kern="1200" baseline="0" dirty="0">
                        <a:solidFill>
                          <a:schemeClr val="dk1"/>
                        </a:solidFill>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kern="1200" baseline="0" dirty="0">
                        <a:solidFill>
                          <a:schemeClr val="dk1"/>
                        </a:solidFill>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kern="1200" dirty="0">
                          <a:solidFill>
                            <a:schemeClr val="dk1"/>
                          </a:solidFill>
                          <a:latin typeface="+mj-lt"/>
                          <a:ea typeface="+mn-ea"/>
                          <a:cs typeface="+mn-cs"/>
                        </a:rPr>
                        <a:t>Oil spills cause water pollution &amp; soil degradation, reducing crop production and fishing yields.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kern="1200" dirty="0">
                        <a:solidFill>
                          <a:schemeClr val="dk1"/>
                        </a:solidFill>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kern="1200" dirty="0">
                          <a:solidFill>
                            <a:schemeClr val="dk1"/>
                          </a:solidFill>
                          <a:latin typeface="+mj-lt"/>
                          <a:ea typeface="+mn-ea"/>
                          <a:cs typeface="+mn-cs"/>
                        </a:rPr>
                        <a:t>Oil flares from oil rigs send toxic fumes into the air.</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kern="1200" dirty="0">
                        <a:solidFill>
                          <a:schemeClr val="dk1"/>
                        </a:solidFill>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kern="1200" dirty="0">
                          <a:solidFill>
                            <a:schemeClr val="dk1"/>
                          </a:solidFill>
                          <a:latin typeface="+mj-lt"/>
                          <a:ea typeface="+mn-ea"/>
                          <a:cs typeface="+mn-cs"/>
                        </a:rPr>
                        <a:t>Local workers are poorly paid.</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kern="1200" dirty="0">
                        <a:solidFill>
                          <a:schemeClr val="dk1"/>
                        </a:solidFill>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kern="1200" dirty="0">
                          <a:solidFill>
                            <a:schemeClr val="dk1"/>
                          </a:solidFill>
                          <a:latin typeface="+mj-lt"/>
                          <a:ea typeface="+mn-ea"/>
                          <a:cs typeface="+mn-cs"/>
                        </a:rPr>
                        <a:t>Much of the profits generated goes abroad to the country where the TNC has their headquarters.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kern="1200" dirty="0">
                        <a:solidFill>
                          <a:schemeClr val="dk1"/>
                        </a:solidFill>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kern="1200" dirty="0">
                          <a:solidFill>
                            <a:schemeClr val="dk1"/>
                          </a:solidFill>
                          <a:latin typeface="+mj-lt"/>
                          <a:ea typeface="+mn-ea"/>
                          <a:cs typeface="+mn-cs"/>
                        </a:rPr>
                        <a:t>Oil Theft and sabotage are big problems in the Niger delta. </a:t>
                      </a:r>
                      <a:r>
                        <a:rPr lang="en-GB" sz="800" kern="1200" dirty="0">
                          <a:solidFill>
                            <a:schemeClr val="tx1"/>
                          </a:solidFill>
                          <a:latin typeface="+mj-lt"/>
                          <a:ea typeface="+mn-ea"/>
                          <a:cs typeface="+mn-cs"/>
                        </a:rPr>
                        <a:t>It can cause reduced production levels and costings </a:t>
                      </a:r>
                      <a:r>
                        <a:rPr lang="en-GB" sz="800" kern="1200" dirty="0">
                          <a:solidFill>
                            <a:schemeClr val="dk1"/>
                          </a:solidFill>
                          <a:latin typeface="+mj-lt"/>
                          <a:ea typeface="+mn-ea"/>
                          <a:cs typeface="+mn-cs"/>
                        </a:rPr>
                        <a:t>TNCs</a:t>
                      </a:r>
                      <a:r>
                        <a:rPr lang="en-GB" sz="800" kern="1200" dirty="0">
                          <a:solidFill>
                            <a:schemeClr val="tx1"/>
                          </a:solidFill>
                          <a:latin typeface="+mj-lt"/>
                          <a:ea typeface="+mn-ea"/>
                          <a:cs typeface="+mn-cs"/>
                        </a:rPr>
                        <a:t> and the government billions of dollars.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2414015"/>
                  </a:ext>
                </a:extLst>
              </a:tr>
            </a:tbl>
          </a:graphicData>
        </a:graphic>
      </p:graphicFrame>
      <p:sp>
        <p:nvSpPr>
          <p:cNvPr id="6" name="Slide Number Placeholder 5"/>
          <p:cNvSpPr>
            <a:spLocks noGrp="1"/>
          </p:cNvSpPr>
          <p:nvPr>
            <p:ph type="sldNum" sz="quarter" idx="12"/>
          </p:nvPr>
        </p:nvSpPr>
        <p:spPr/>
        <p:txBody>
          <a:bodyPr/>
          <a:lstStyle/>
          <a:p>
            <a:fld id="{F232E450-7F35-46DE-B035-98CAF69D4EF5}" type="slidenum">
              <a:rPr lang="en-GB" smtClean="0"/>
              <a:t>23</a:t>
            </a:fld>
            <a:endParaRPr lang="en-GB"/>
          </a:p>
        </p:txBody>
      </p:sp>
    </p:spTree>
    <p:extLst>
      <p:ext uri="{BB962C8B-B14F-4D97-AF65-F5344CB8AC3E}">
        <p14:creationId xmlns:p14="http://schemas.microsoft.com/office/powerpoint/2010/main" val="3871956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rot="16200000">
            <a:off x="4443554" y="-4427329"/>
            <a:ext cx="264657" cy="9144000"/>
          </a:xfrm>
          <a:prstGeom prst="rect">
            <a:avLst/>
          </a:prstGeom>
          <a:solidFill>
            <a:srgbClr val="101A42"/>
          </a:solidFill>
          <a:ln w="254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3" name="TextBox 2"/>
          <p:cNvSpPr txBox="1"/>
          <p:nvPr/>
        </p:nvSpPr>
        <p:spPr>
          <a:xfrm>
            <a:off x="1693049" y="12341"/>
            <a:ext cx="5778698" cy="276999"/>
          </a:xfrm>
          <a:prstGeom prst="rect">
            <a:avLst/>
          </a:prstGeom>
          <a:noFill/>
        </p:spPr>
        <p:txBody>
          <a:bodyPr wrap="none" rtlCol="0">
            <a:spAutoFit/>
          </a:bodyPr>
          <a:lstStyle/>
          <a:p>
            <a:r>
              <a:rPr lang="en-GB" sz="1200" dirty="0">
                <a:solidFill>
                  <a:schemeClr val="bg1"/>
                </a:solidFill>
              </a:rPr>
              <a:t>KS4 – The Geography Knowledge – THE CHANGING ECONOMIC WORLD</a:t>
            </a:r>
            <a:r>
              <a:rPr lang="en-GB" sz="1200" dirty="0">
                <a:solidFill>
                  <a:schemeClr val="bg1"/>
                </a:solidFill>
                <a:latin typeface="+mj-lt"/>
              </a:rPr>
              <a:t> – NIGERIA (part 3)</a:t>
            </a:r>
          </a:p>
        </p:txBody>
      </p:sp>
      <p:graphicFrame>
        <p:nvGraphicFramePr>
          <p:cNvPr id="5" name="Table 4"/>
          <p:cNvGraphicFramePr>
            <a:graphicFrameLocks noGrp="1"/>
          </p:cNvGraphicFramePr>
          <p:nvPr>
            <p:extLst>
              <p:ext uri="{D42A27DB-BD31-4B8C-83A1-F6EECF244321}">
                <p14:modId xmlns:p14="http://schemas.microsoft.com/office/powerpoint/2010/main" val="2381790156"/>
              </p:ext>
            </p:extLst>
          </p:nvPr>
        </p:nvGraphicFramePr>
        <p:xfrm>
          <a:off x="0" y="330442"/>
          <a:ext cx="4575882" cy="6527557"/>
        </p:xfrm>
        <a:graphic>
          <a:graphicData uri="http://schemas.openxmlformats.org/drawingml/2006/table">
            <a:tbl>
              <a:tblPr firstRow="1" bandRow="1">
                <a:tableStyleId>{5940675A-B579-460E-94D1-54222C63F5DA}</a:tableStyleId>
              </a:tblPr>
              <a:tblGrid>
                <a:gridCol w="4575882">
                  <a:extLst>
                    <a:ext uri="{9D8B030D-6E8A-4147-A177-3AD203B41FA5}">
                      <a16:colId xmlns:a16="http://schemas.microsoft.com/office/drawing/2014/main" val="20000"/>
                    </a:ext>
                  </a:extLst>
                </a:gridCol>
              </a:tblGrid>
              <a:tr h="6527557">
                <a:tc>
                  <a:txBody>
                    <a:bodyPr/>
                    <a:lstStyle/>
                    <a:p>
                      <a:r>
                        <a:rPr lang="en-US" sz="850" b="1" dirty="0">
                          <a:solidFill>
                            <a:srgbClr val="0070C0"/>
                          </a:solidFill>
                          <a:latin typeface="+mj-lt"/>
                        </a:rPr>
                        <a:t>AID in Nigeria</a:t>
                      </a:r>
                    </a:p>
                    <a:p>
                      <a:endParaRPr lang="en-US" sz="300" b="1" baseline="0" dirty="0">
                        <a:solidFill>
                          <a:schemeClr val="tx1"/>
                        </a:solidFill>
                        <a:latin typeface="+mj-lt"/>
                      </a:endParaRPr>
                    </a:p>
                    <a:p>
                      <a:r>
                        <a:rPr lang="en-GB" sz="850" b="1" kern="1200" dirty="0">
                          <a:solidFill>
                            <a:schemeClr val="tx1"/>
                          </a:solidFill>
                          <a:effectLst/>
                          <a:latin typeface="+mj-lt"/>
                          <a:ea typeface="+mn-ea"/>
                          <a:cs typeface="+mn-cs"/>
                        </a:rPr>
                        <a:t>Types of aid:</a:t>
                      </a:r>
                    </a:p>
                    <a:p>
                      <a:pPr marL="171450" lvl="0" indent="-171450">
                        <a:buFont typeface="Arial" panose="020B0604020202020204" pitchFamily="34" charset="0"/>
                        <a:buChar char="•"/>
                      </a:pPr>
                      <a:r>
                        <a:rPr lang="en-GB" sz="850" b="0" kern="1200" dirty="0">
                          <a:solidFill>
                            <a:schemeClr val="tx1"/>
                          </a:solidFill>
                          <a:effectLst/>
                          <a:latin typeface="+mj-lt"/>
                          <a:ea typeface="+mn-ea"/>
                          <a:cs typeface="+mn-cs"/>
                        </a:rPr>
                        <a:t>Emergency aid: aid given immediately after a disaster or war (e.g. food, shelter, medical supplies)</a:t>
                      </a:r>
                    </a:p>
                    <a:p>
                      <a:pPr marL="171450" lvl="0" indent="-171450">
                        <a:buFont typeface="Arial" panose="020B0604020202020204" pitchFamily="34" charset="0"/>
                        <a:buChar char="•"/>
                      </a:pPr>
                      <a:r>
                        <a:rPr lang="en-GB" sz="850" b="0" kern="1200" dirty="0">
                          <a:solidFill>
                            <a:schemeClr val="tx1"/>
                          </a:solidFill>
                          <a:effectLst/>
                          <a:latin typeface="+mj-lt"/>
                          <a:ea typeface="+mn-ea"/>
                          <a:cs typeface="+mn-cs"/>
                        </a:rPr>
                        <a:t>Developmental long-term aid: aims at improving quality of life over a longer time (e.g. WaterAid, schools, roads, electrical supplies)</a:t>
                      </a:r>
                    </a:p>
                    <a:p>
                      <a:endParaRPr lang="en-GB" sz="300" kern="1200" dirty="0">
                        <a:solidFill>
                          <a:schemeClr val="tx1"/>
                        </a:solidFill>
                        <a:effectLst/>
                        <a:latin typeface="+mj-lt"/>
                        <a:ea typeface="+mn-ea"/>
                        <a:cs typeface="+mn-cs"/>
                      </a:endParaRPr>
                    </a:p>
                    <a:p>
                      <a:r>
                        <a:rPr lang="en-GB" sz="850" b="1" kern="1200" dirty="0">
                          <a:solidFill>
                            <a:schemeClr val="tx1"/>
                          </a:solidFill>
                          <a:effectLst/>
                          <a:latin typeface="+mj-lt"/>
                          <a:ea typeface="+mn-ea"/>
                          <a:cs typeface="+mn-cs"/>
                        </a:rPr>
                        <a:t>Aid can be given by:</a:t>
                      </a:r>
                    </a:p>
                    <a:p>
                      <a:pPr marL="171450" lvl="0" indent="-171450">
                        <a:buFont typeface="Arial" panose="020B0604020202020204" pitchFamily="34" charset="0"/>
                        <a:buChar char="•"/>
                      </a:pPr>
                      <a:r>
                        <a:rPr lang="en-GB" sz="850" b="0" kern="1200" dirty="0">
                          <a:solidFill>
                            <a:schemeClr val="tx1"/>
                          </a:solidFill>
                          <a:effectLst/>
                          <a:latin typeface="+mj-lt"/>
                          <a:ea typeface="+mn-ea"/>
                          <a:cs typeface="+mn-cs"/>
                        </a:rPr>
                        <a:t>Individuals</a:t>
                      </a:r>
                    </a:p>
                    <a:p>
                      <a:pPr marL="171450" lvl="0" indent="-171450">
                        <a:buFont typeface="Arial" panose="020B0604020202020204" pitchFamily="34" charset="0"/>
                        <a:buChar char="•"/>
                      </a:pPr>
                      <a:r>
                        <a:rPr lang="en-GB" sz="850" b="0" kern="1200" dirty="0">
                          <a:solidFill>
                            <a:schemeClr val="tx1"/>
                          </a:solidFill>
                          <a:effectLst/>
                          <a:latin typeface="+mj-lt"/>
                          <a:ea typeface="+mn-ea"/>
                          <a:cs typeface="+mn-cs"/>
                        </a:rPr>
                        <a:t>Charities and non-governmental organisations (NGOs) (e.g. Oxfam, WaterAid)</a:t>
                      </a:r>
                    </a:p>
                    <a:p>
                      <a:pPr marL="171450" lvl="0" indent="-171450">
                        <a:buFont typeface="Arial" panose="020B0604020202020204" pitchFamily="34" charset="0"/>
                        <a:buChar char="•"/>
                      </a:pPr>
                      <a:r>
                        <a:rPr lang="en-US" sz="850" b="0" kern="1200" dirty="0">
                          <a:solidFill>
                            <a:schemeClr val="tx1"/>
                          </a:solidFill>
                          <a:effectLst/>
                          <a:latin typeface="+mj-lt"/>
                          <a:ea typeface="+mn-ea"/>
                          <a:cs typeface="+mn-cs"/>
                        </a:rPr>
                        <a:t>Governmental aid from countries (e.g. UK, USA)</a:t>
                      </a:r>
                      <a:endParaRPr lang="en-GB" sz="850" b="0" kern="1200" dirty="0">
                        <a:solidFill>
                          <a:schemeClr val="tx1"/>
                        </a:solidFill>
                        <a:effectLst/>
                        <a:latin typeface="+mj-lt"/>
                        <a:ea typeface="+mn-ea"/>
                        <a:cs typeface="+mn-cs"/>
                      </a:endParaRPr>
                    </a:p>
                    <a:p>
                      <a:pPr marL="171450" lvl="0" indent="-171450">
                        <a:buFont typeface="Arial" panose="020B0604020202020204" pitchFamily="34" charset="0"/>
                        <a:buChar char="•"/>
                      </a:pPr>
                      <a:r>
                        <a:rPr lang="en-GB" sz="850" b="0" kern="1200" dirty="0">
                          <a:solidFill>
                            <a:schemeClr val="tx1"/>
                          </a:solidFill>
                          <a:effectLst/>
                          <a:latin typeface="+mj-lt"/>
                          <a:ea typeface="+mn-ea"/>
                          <a:cs typeface="+mn-cs"/>
                        </a:rPr>
                        <a:t>International organisations (e.g. World Bank, International Development Agency (IDA))</a:t>
                      </a:r>
                    </a:p>
                    <a:p>
                      <a:endParaRPr lang="en-GB" sz="300" kern="1200" dirty="0">
                        <a:solidFill>
                          <a:schemeClr val="tx1"/>
                        </a:solidFill>
                        <a:effectLst/>
                        <a:latin typeface="+mj-lt"/>
                        <a:ea typeface="+mn-ea"/>
                        <a:cs typeface="+mn-cs"/>
                      </a:endParaRPr>
                    </a:p>
                    <a:p>
                      <a:r>
                        <a:rPr lang="en-GB" sz="850" b="1" kern="1200" dirty="0">
                          <a:solidFill>
                            <a:schemeClr val="tx1"/>
                          </a:solidFill>
                          <a:effectLst/>
                          <a:latin typeface="+mj-lt"/>
                          <a:ea typeface="+mn-ea"/>
                          <a:cs typeface="+mn-cs"/>
                        </a:rPr>
                        <a:t>Why does Nigeria need aid?</a:t>
                      </a:r>
                    </a:p>
                    <a:p>
                      <a:pPr marL="173038" indent="-173038">
                        <a:buFont typeface="Arial"/>
                        <a:buChar char="•"/>
                      </a:pPr>
                      <a:r>
                        <a:rPr lang="en-GB" sz="850" dirty="0">
                          <a:solidFill>
                            <a:srgbClr val="000000"/>
                          </a:solidFill>
                          <a:latin typeface="+mj-lt"/>
                          <a:cs typeface="Calibri"/>
                        </a:rPr>
                        <a:t>60% of Nigerians (almost 100 million people) live on less than $1/day (£0.63p/day).</a:t>
                      </a:r>
                    </a:p>
                    <a:p>
                      <a:pPr marL="173038" indent="-173038">
                        <a:buFont typeface="Arial"/>
                        <a:buChar char="•"/>
                      </a:pPr>
                      <a:r>
                        <a:rPr lang="en-GB" sz="850" dirty="0">
                          <a:solidFill>
                            <a:srgbClr val="000000"/>
                          </a:solidFill>
                          <a:latin typeface="+mj-lt"/>
                          <a:cs typeface="Calibri"/>
                        </a:rPr>
                        <a:t>Many Nigerians live with limited access to services such as clean water, sanitation and electricity.</a:t>
                      </a:r>
                    </a:p>
                    <a:p>
                      <a:pPr marL="173038" indent="-173038">
                        <a:buFont typeface="Arial"/>
                        <a:buChar char="•"/>
                      </a:pPr>
                      <a:r>
                        <a:rPr lang="en-GB" sz="850" dirty="0">
                          <a:solidFill>
                            <a:srgbClr val="000000"/>
                          </a:solidFill>
                          <a:latin typeface="+mj-lt"/>
                          <a:cs typeface="Calibri"/>
                        </a:rPr>
                        <a:t>Birth rates and infant mortality rates are high and life expectancy is low.</a:t>
                      </a:r>
                    </a:p>
                    <a:p>
                      <a:r>
                        <a:rPr lang="en-GB" sz="850" kern="1200" dirty="0">
                          <a:solidFill>
                            <a:schemeClr val="tx1"/>
                          </a:solidFill>
                          <a:effectLst/>
                          <a:latin typeface="+mj-lt"/>
                          <a:ea typeface="+mn-ea"/>
                          <a:cs typeface="+mn-cs"/>
                        </a:rPr>
                        <a:t> </a:t>
                      </a:r>
                    </a:p>
                    <a:p>
                      <a:r>
                        <a:rPr lang="en-GB" sz="850" b="1" dirty="0">
                          <a:solidFill>
                            <a:srgbClr val="000000"/>
                          </a:solidFill>
                          <a:latin typeface="+mj-lt"/>
                          <a:cs typeface="Calibri"/>
                        </a:rPr>
                        <a:t>What aid does Nigeria receive?</a:t>
                      </a:r>
                    </a:p>
                    <a:p>
                      <a:endParaRPr lang="en-GB" sz="300" dirty="0">
                        <a:solidFill>
                          <a:srgbClr val="000000"/>
                        </a:solidFill>
                        <a:latin typeface="+mj-lt"/>
                        <a:cs typeface="Calibri"/>
                      </a:endParaRPr>
                    </a:p>
                    <a:p>
                      <a:pPr marL="171450" indent="-171450">
                        <a:buFont typeface="Arial" panose="020B0604020202020204" pitchFamily="34" charset="0"/>
                        <a:buChar char="•"/>
                      </a:pPr>
                      <a:r>
                        <a:rPr lang="en-GB" sz="850" dirty="0">
                          <a:solidFill>
                            <a:srgbClr val="000000"/>
                          </a:solidFill>
                          <a:latin typeface="+mj-lt"/>
                          <a:cs typeface="Calibri"/>
                        </a:rPr>
                        <a:t>Nigeria receives 4% of all aid given to Africa. In 2013 = $5000 million = 0.5% of their GNI</a:t>
                      </a:r>
                    </a:p>
                    <a:p>
                      <a:pPr marL="171450" indent="-171450">
                        <a:buFont typeface="Arial" panose="020B0604020202020204" pitchFamily="34" charset="0"/>
                        <a:buChar char="•"/>
                      </a:pPr>
                      <a:r>
                        <a:rPr lang="en-GB" sz="850" dirty="0">
                          <a:solidFill>
                            <a:srgbClr val="000000"/>
                          </a:solidFill>
                          <a:latin typeface="+mj-lt"/>
                          <a:cs typeface="Calibri"/>
                        </a:rPr>
                        <a:t>Aid came from: UK, USA, World Bank, charities, NGOs</a:t>
                      </a:r>
                    </a:p>
                    <a:p>
                      <a:pPr marL="171450" indent="-171450">
                        <a:buFont typeface="Arial" panose="020B0604020202020204" pitchFamily="34" charset="0"/>
                        <a:buChar char="•"/>
                      </a:pPr>
                      <a:endParaRPr lang="en-GB" sz="850" dirty="0">
                        <a:solidFill>
                          <a:srgbClr val="000000"/>
                        </a:solidFill>
                        <a:latin typeface="+mj-lt"/>
                        <a:cs typeface="Calibri"/>
                      </a:endParaRPr>
                    </a:p>
                    <a:p>
                      <a:pPr marL="171450" indent="-171450">
                        <a:buFont typeface="Arial" panose="020B0604020202020204" pitchFamily="34" charset="0"/>
                        <a:buChar char="•"/>
                      </a:pPr>
                      <a:endParaRPr lang="en-GB" sz="850" dirty="0">
                        <a:solidFill>
                          <a:srgbClr val="000000"/>
                        </a:solidFill>
                        <a:latin typeface="+mj-lt"/>
                        <a:cs typeface="Calibri"/>
                      </a:endParaRPr>
                    </a:p>
                    <a:p>
                      <a:pPr marL="171450" indent="-171450">
                        <a:buFont typeface="Arial" panose="020B0604020202020204" pitchFamily="34" charset="0"/>
                        <a:buChar char="•"/>
                      </a:pPr>
                      <a:endParaRPr lang="en-GB" sz="850" dirty="0">
                        <a:solidFill>
                          <a:srgbClr val="000000"/>
                        </a:solidFill>
                        <a:latin typeface="+mj-lt"/>
                        <a:cs typeface="Calibri"/>
                      </a:endParaRPr>
                    </a:p>
                    <a:p>
                      <a:pPr marL="171450" indent="-171450">
                        <a:buFont typeface="Arial" panose="020B0604020202020204" pitchFamily="34" charset="0"/>
                        <a:buChar char="•"/>
                      </a:pPr>
                      <a:endParaRPr lang="en-GB" sz="850" dirty="0">
                        <a:solidFill>
                          <a:srgbClr val="000000"/>
                        </a:solidFill>
                        <a:latin typeface="+mj-lt"/>
                        <a:cs typeface="Calibri"/>
                      </a:endParaRPr>
                    </a:p>
                    <a:p>
                      <a:pPr marL="171450" indent="-171450">
                        <a:buFont typeface="Arial" panose="020B0604020202020204" pitchFamily="34" charset="0"/>
                        <a:buChar char="•"/>
                      </a:pPr>
                      <a:endParaRPr lang="en-GB" sz="850" dirty="0">
                        <a:solidFill>
                          <a:srgbClr val="000000"/>
                        </a:solidFill>
                        <a:latin typeface="+mj-lt"/>
                        <a:cs typeface="Calibri"/>
                      </a:endParaRPr>
                    </a:p>
                    <a:p>
                      <a:pPr marL="171450" indent="-171450">
                        <a:buFont typeface="Arial" panose="020B0604020202020204" pitchFamily="34" charset="0"/>
                        <a:buChar char="•"/>
                      </a:pPr>
                      <a:endParaRPr lang="en-GB" sz="850" dirty="0">
                        <a:solidFill>
                          <a:srgbClr val="000000"/>
                        </a:solidFill>
                        <a:latin typeface="+mj-lt"/>
                        <a:cs typeface="Calibri"/>
                      </a:endParaRPr>
                    </a:p>
                    <a:p>
                      <a:pPr marL="171450" indent="-171450">
                        <a:buFont typeface="Arial" panose="020B0604020202020204" pitchFamily="34" charset="0"/>
                        <a:buChar char="•"/>
                      </a:pPr>
                      <a:endParaRPr lang="en-GB" sz="850" dirty="0">
                        <a:solidFill>
                          <a:srgbClr val="000000"/>
                        </a:solidFill>
                        <a:latin typeface="+mj-lt"/>
                        <a:cs typeface="Calibri"/>
                      </a:endParaRPr>
                    </a:p>
                    <a:p>
                      <a:pPr marL="171450" indent="-171450">
                        <a:buFont typeface="Arial" panose="020B0604020202020204" pitchFamily="34" charset="0"/>
                        <a:buChar char="•"/>
                      </a:pPr>
                      <a:endParaRPr lang="en-GB" sz="850" dirty="0">
                        <a:solidFill>
                          <a:srgbClr val="000000"/>
                        </a:solidFill>
                        <a:latin typeface="+mj-lt"/>
                        <a:cs typeface="Calibri"/>
                      </a:endParaRPr>
                    </a:p>
                    <a:p>
                      <a:pPr marL="171450" indent="-171450">
                        <a:buFont typeface="Arial" panose="020B0604020202020204" pitchFamily="34" charset="0"/>
                        <a:buChar char="•"/>
                      </a:pPr>
                      <a:endParaRPr lang="en-GB" sz="850" dirty="0">
                        <a:solidFill>
                          <a:srgbClr val="000000"/>
                        </a:solidFill>
                        <a:latin typeface="+mj-lt"/>
                        <a:cs typeface="Calibri"/>
                      </a:endParaRPr>
                    </a:p>
                    <a:p>
                      <a:pPr marL="171450" indent="-171450">
                        <a:buFont typeface="Arial" panose="020B0604020202020204" pitchFamily="34" charset="0"/>
                        <a:buChar char="•"/>
                      </a:pPr>
                      <a:endParaRPr lang="en-GB" sz="850" dirty="0">
                        <a:solidFill>
                          <a:srgbClr val="000000"/>
                        </a:solidFill>
                        <a:latin typeface="+mj-lt"/>
                        <a:cs typeface="Calibri"/>
                      </a:endParaRPr>
                    </a:p>
                    <a:p>
                      <a:pPr marL="171450" indent="-171450">
                        <a:buFont typeface="Arial" panose="020B0604020202020204" pitchFamily="34" charset="0"/>
                        <a:buChar char="•"/>
                      </a:pPr>
                      <a:endParaRPr lang="en-GB" sz="850" dirty="0">
                        <a:solidFill>
                          <a:srgbClr val="000000"/>
                        </a:solidFill>
                        <a:latin typeface="+mj-lt"/>
                        <a:cs typeface="Calibri"/>
                      </a:endParaRPr>
                    </a:p>
                    <a:p>
                      <a:pPr marL="171450" indent="-171450">
                        <a:buFont typeface="Arial" panose="020B0604020202020204" pitchFamily="34" charset="0"/>
                        <a:buChar char="•"/>
                      </a:pPr>
                      <a:endParaRPr lang="en-GB" sz="850" dirty="0">
                        <a:solidFill>
                          <a:srgbClr val="000000"/>
                        </a:solidFill>
                        <a:latin typeface="+mj-lt"/>
                        <a:cs typeface="Calibri"/>
                      </a:endParaRPr>
                    </a:p>
                    <a:p>
                      <a:pPr marL="171450" indent="-171450">
                        <a:buFont typeface="Arial" panose="020B0604020202020204" pitchFamily="34" charset="0"/>
                        <a:buChar char="•"/>
                      </a:pPr>
                      <a:endParaRPr lang="en-GB" sz="850" dirty="0">
                        <a:solidFill>
                          <a:srgbClr val="000000"/>
                        </a:solidFill>
                        <a:latin typeface="+mj-lt"/>
                        <a:cs typeface="Calibri"/>
                      </a:endParaRPr>
                    </a:p>
                    <a:p>
                      <a:pPr marL="171450" indent="-171450">
                        <a:buFont typeface="Arial" panose="020B0604020202020204" pitchFamily="34" charset="0"/>
                        <a:buChar char="•"/>
                      </a:pPr>
                      <a:endParaRPr lang="en-GB" sz="850" dirty="0">
                        <a:solidFill>
                          <a:srgbClr val="000000"/>
                        </a:solidFill>
                        <a:latin typeface="+mj-lt"/>
                        <a:cs typeface="Calibri"/>
                      </a:endParaRPr>
                    </a:p>
                    <a:p>
                      <a:pPr marL="171450" indent="-171450">
                        <a:buFont typeface="Arial" panose="020B0604020202020204" pitchFamily="34" charset="0"/>
                        <a:buChar char="•"/>
                      </a:pPr>
                      <a:endParaRPr lang="en-GB" sz="850" dirty="0">
                        <a:solidFill>
                          <a:srgbClr val="000000"/>
                        </a:solidFill>
                        <a:latin typeface="+mj-lt"/>
                        <a:cs typeface="Calibri"/>
                      </a:endParaRPr>
                    </a:p>
                    <a:p>
                      <a:pPr marL="171450" indent="-171450">
                        <a:buFont typeface="Arial" panose="020B0604020202020204" pitchFamily="34" charset="0"/>
                        <a:buChar char="•"/>
                      </a:pPr>
                      <a:endParaRPr lang="en-GB" sz="850" dirty="0">
                        <a:solidFill>
                          <a:srgbClr val="000000"/>
                        </a:solidFill>
                        <a:latin typeface="+mj-lt"/>
                        <a:cs typeface="Calibri"/>
                      </a:endParaRPr>
                    </a:p>
                    <a:p>
                      <a:pPr marL="0" indent="0">
                        <a:buFont typeface="Arial" panose="020B0604020202020204" pitchFamily="34" charset="0"/>
                        <a:buNone/>
                      </a:pPr>
                      <a:r>
                        <a:rPr lang="en-GB" sz="850" b="1" dirty="0">
                          <a:solidFill>
                            <a:srgbClr val="0070C0"/>
                          </a:solidFill>
                          <a:latin typeface="+mj-lt"/>
                          <a:cs typeface="Calibri"/>
                        </a:rPr>
                        <a:t>The </a:t>
                      </a:r>
                      <a:r>
                        <a:rPr lang="en-GB" sz="850" b="1" dirty="0" err="1">
                          <a:solidFill>
                            <a:srgbClr val="0070C0"/>
                          </a:solidFill>
                          <a:latin typeface="+mj-lt"/>
                          <a:cs typeface="Calibri"/>
                        </a:rPr>
                        <a:t>Aduwan</a:t>
                      </a:r>
                      <a:r>
                        <a:rPr lang="en-GB" sz="850" b="1" baseline="0" dirty="0">
                          <a:solidFill>
                            <a:srgbClr val="0070C0"/>
                          </a:solidFill>
                          <a:latin typeface="+mj-lt"/>
                          <a:cs typeface="Calibri"/>
                        </a:rPr>
                        <a:t> Centre </a:t>
                      </a:r>
                    </a:p>
                    <a:p>
                      <a:pPr marL="0" indent="0">
                        <a:buFont typeface="Arial" panose="020B0604020202020204" pitchFamily="34" charset="0"/>
                        <a:buNone/>
                      </a:pPr>
                      <a:r>
                        <a:rPr lang="en-GB" sz="850" b="0" baseline="0" dirty="0">
                          <a:solidFill>
                            <a:schemeClr val="tx1"/>
                          </a:solidFill>
                          <a:latin typeface="+mj-lt"/>
                          <a:cs typeface="Calibri"/>
                        </a:rPr>
                        <a:t>In northern Nigeria, the </a:t>
                      </a:r>
                      <a:r>
                        <a:rPr lang="en-GB" sz="850" b="0" baseline="0" dirty="0" err="1">
                          <a:solidFill>
                            <a:schemeClr val="tx1"/>
                          </a:solidFill>
                          <a:latin typeface="+mj-lt"/>
                          <a:cs typeface="Calibri"/>
                        </a:rPr>
                        <a:t>Aduwan</a:t>
                      </a:r>
                      <a:r>
                        <a:rPr lang="en-GB" sz="850" b="0" baseline="0" dirty="0">
                          <a:solidFill>
                            <a:schemeClr val="tx1"/>
                          </a:solidFill>
                          <a:latin typeface="+mj-lt"/>
                          <a:cs typeface="Calibri"/>
                        </a:rPr>
                        <a:t> community did not have a health centre. In 2010 wit the support of ActionAid and the World Bank, they built a new health clinic. This supported people by:</a:t>
                      </a:r>
                    </a:p>
                    <a:p>
                      <a:pPr marL="171450" indent="-171450">
                        <a:buFont typeface="Arial" panose="020B0604020202020204" pitchFamily="34" charset="0"/>
                        <a:buChar char="•"/>
                      </a:pPr>
                      <a:r>
                        <a:rPr lang="en-GB" sz="850" b="0" baseline="0" dirty="0">
                          <a:solidFill>
                            <a:schemeClr val="tx1"/>
                          </a:solidFill>
                          <a:latin typeface="+mj-lt"/>
                          <a:cs typeface="Calibri"/>
                        </a:rPr>
                        <a:t>Trains local women to educate mothers about the importance of immunising their children against polio and other diseases.</a:t>
                      </a:r>
                      <a:r>
                        <a:rPr lang="en-GB" sz="850" b="0" i="1" baseline="0" dirty="0">
                          <a:solidFill>
                            <a:schemeClr val="tx1"/>
                          </a:solidFill>
                          <a:latin typeface="+mj-lt"/>
                          <a:cs typeface="Calibri"/>
                        </a:rPr>
                        <a:t> Develops skills and knowledge, long term, helps important problem, involves local community.</a:t>
                      </a:r>
                      <a:endParaRPr lang="en-GB" sz="850" b="0" i="0" baseline="0" dirty="0">
                        <a:solidFill>
                          <a:schemeClr val="tx1"/>
                        </a:solidFill>
                        <a:latin typeface="+mj-lt"/>
                        <a:cs typeface="Calibri"/>
                      </a:endParaRPr>
                    </a:p>
                    <a:p>
                      <a:pPr marL="171450" indent="-171450">
                        <a:buFont typeface="Arial" panose="020B0604020202020204" pitchFamily="34" charset="0"/>
                        <a:buChar char="•"/>
                      </a:pPr>
                      <a:r>
                        <a:rPr lang="en-GB" sz="850" b="0" i="0" baseline="0" dirty="0">
                          <a:solidFill>
                            <a:schemeClr val="tx1"/>
                          </a:solidFill>
                          <a:latin typeface="+mj-lt"/>
                          <a:cs typeface="Calibri"/>
                        </a:rPr>
                        <a:t>Tests for HIV and immunises children against polio. </a:t>
                      </a:r>
                      <a:r>
                        <a:rPr lang="en-GB" sz="850" b="0" i="1" baseline="0" dirty="0">
                          <a:solidFill>
                            <a:schemeClr val="tx1"/>
                          </a:solidFill>
                          <a:latin typeface="+mj-lt"/>
                          <a:cs typeface="Calibri"/>
                        </a:rPr>
                        <a:t>Helps important problem.</a:t>
                      </a:r>
                    </a:p>
                    <a:p>
                      <a:pPr marL="0" indent="0">
                        <a:buFont typeface="Arial" panose="020B0604020202020204" pitchFamily="34" charset="0"/>
                        <a:buNone/>
                      </a:pPr>
                      <a:endParaRPr lang="en-GB" sz="850" b="0" i="1" baseline="0" dirty="0">
                        <a:solidFill>
                          <a:schemeClr val="tx1"/>
                        </a:solidFill>
                        <a:latin typeface="+mj-lt"/>
                        <a:cs typeface="Calibri"/>
                      </a:endParaRPr>
                    </a:p>
                    <a:p>
                      <a:pPr marL="0" indent="0">
                        <a:buFont typeface="Arial" panose="020B0604020202020204" pitchFamily="34" charset="0"/>
                        <a:buNone/>
                      </a:pPr>
                      <a:r>
                        <a:rPr lang="en-GB" sz="850" b="0" i="0" baseline="0" dirty="0">
                          <a:solidFill>
                            <a:schemeClr val="tx1"/>
                          </a:solidFill>
                          <a:latin typeface="+mj-lt"/>
                          <a:cs typeface="Calibri"/>
                        </a:rPr>
                        <a:t>Unfortunately still 100 million Nigerians live on less than $1/day and have limited access to clean water and sanitation. This is partly due to:</a:t>
                      </a:r>
                    </a:p>
                    <a:p>
                      <a:pPr marL="171450" indent="-171450">
                        <a:buFont typeface="Wingdings" panose="05000000000000000000" pitchFamily="2" charset="2"/>
                        <a:buChar char="Ø"/>
                      </a:pPr>
                      <a:r>
                        <a:rPr lang="en-GB" sz="850" b="0" i="0" baseline="0" dirty="0">
                          <a:solidFill>
                            <a:schemeClr val="tx1"/>
                          </a:solidFill>
                          <a:latin typeface="+mj-lt"/>
                          <a:cs typeface="Calibri"/>
                        </a:rPr>
                        <a:t>Corruption by individuals or the government.</a:t>
                      </a:r>
                    </a:p>
                    <a:p>
                      <a:pPr marL="171450" indent="-171450">
                        <a:buFont typeface="Wingdings" panose="05000000000000000000" pitchFamily="2" charset="2"/>
                        <a:buChar char="Ø"/>
                      </a:pPr>
                      <a:r>
                        <a:rPr lang="en-GB" sz="850" b="0" i="0" baseline="0" dirty="0">
                          <a:solidFill>
                            <a:schemeClr val="tx1"/>
                          </a:solidFill>
                          <a:latin typeface="+mj-lt"/>
                          <a:cs typeface="Calibri"/>
                        </a:rPr>
                        <a:t>Money is diverted by the government to other projects (e.g. the military or navy)</a:t>
                      </a:r>
                    </a:p>
                    <a:p>
                      <a:pPr marL="171450" indent="-171450">
                        <a:buFont typeface="Wingdings" panose="05000000000000000000" pitchFamily="2" charset="2"/>
                        <a:buChar char="Ø"/>
                      </a:pPr>
                      <a:r>
                        <a:rPr lang="en-GB" sz="850" b="0" i="0" baseline="0" dirty="0">
                          <a:solidFill>
                            <a:schemeClr val="tx1"/>
                          </a:solidFill>
                          <a:latin typeface="+mj-lt"/>
                          <a:cs typeface="Calibri"/>
                        </a:rPr>
                        <a:t>Donors (whose who give money) give the aid but insist on where it is spent. This is not always in the best interest of the people (e.g. </a:t>
                      </a:r>
                      <a:r>
                        <a:rPr lang="en-GB" sz="850" b="0" i="0" baseline="0" dirty="0" err="1">
                          <a:solidFill>
                            <a:schemeClr val="tx1"/>
                          </a:solidFill>
                          <a:latin typeface="+mj-lt"/>
                          <a:cs typeface="Calibri"/>
                        </a:rPr>
                        <a:t>Akosombo</a:t>
                      </a:r>
                      <a:r>
                        <a:rPr lang="en-GB" sz="850" b="0" i="0" baseline="0" dirty="0">
                          <a:solidFill>
                            <a:schemeClr val="tx1"/>
                          </a:solidFill>
                          <a:latin typeface="+mj-lt"/>
                          <a:cs typeface="Calibri"/>
                        </a:rPr>
                        <a:t> Dam)</a:t>
                      </a:r>
                    </a:p>
                  </a:txBody>
                  <a:tcPr>
                    <a:noFill/>
                  </a:tcPr>
                </a:tc>
                <a:extLst>
                  <a:ext uri="{0D108BD9-81ED-4DB2-BD59-A6C34878D82A}">
                    <a16:rowId xmlns:a16="http://schemas.microsoft.com/office/drawing/2014/main" val="10000"/>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495790653"/>
              </p:ext>
            </p:extLst>
          </p:nvPr>
        </p:nvGraphicFramePr>
        <p:xfrm>
          <a:off x="4572000" y="551422"/>
          <a:ext cx="4575882" cy="2773680"/>
        </p:xfrm>
        <a:graphic>
          <a:graphicData uri="http://schemas.openxmlformats.org/drawingml/2006/table">
            <a:tbl>
              <a:tblPr firstRow="1" bandRow="1">
                <a:tableStyleId>{5C22544A-7EE6-4342-B048-85BDC9FD1C3A}</a:tableStyleId>
              </a:tblPr>
              <a:tblGrid>
                <a:gridCol w="2287941">
                  <a:extLst>
                    <a:ext uri="{9D8B030D-6E8A-4147-A177-3AD203B41FA5}">
                      <a16:colId xmlns:a16="http://schemas.microsoft.com/office/drawing/2014/main" val="2829133898"/>
                    </a:ext>
                  </a:extLst>
                </a:gridCol>
                <a:gridCol w="2287941">
                  <a:extLst>
                    <a:ext uri="{9D8B030D-6E8A-4147-A177-3AD203B41FA5}">
                      <a16:colId xmlns:a16="http://schemas.microsoft.com/office/drawing/2014/main" val="98421745"/>
                    </a:ext>
                  </a:extLst>
                </a:gridCol>
              </a:tblGrid>
              <a:tr h="1088943">
                <a:tc>
                  <a:txBody>
                    <a:bodyPr/>
                    <a:lstStyle/>
                    <a:p>
                      <a:pPr algn="l"/>
                      <a:r>
                        <a:rPr lang="en-GB" sz="850" b="1" i="0" kern="1200" dirty="0">
                          <a:solidFill>
                            <a:schemeClr val="tx1"/>
                          </a:solidFill>
                          <a:effectLst/>
                          <a:latin typeface="+mj-lt"/>
                          <a:ea typeface="+mn-ea"/>
                          <a:cs typeface="+mn-cs"/>
                        </a:rPr>
                        <a:t>Industrial Growth</a:t>
                      </a:r>
                      <a:r>
                        <a:rPr lang="en-GB" sz="850" b="1" i="0" kern="1200" baseline="0" dirty="0">
                          <a:solidFill>
                            <a:schemeClr val="tx1"/>
                          </a:solidFill>
                          <a:effectLst/>
                          <a:latin typeface="+mj-lt"/>
                          <a:ea typeface="+mn-ea"/>
                          <a:cs typeface="+mn-cs"/>
                        </a:rPr>
                        <a:t> – increase in factories and industrial plants.</a:t>
                      </a:r>
                    </a:p>
                    <a:p>
                      <a:pPr marL="171450" indent="-171450" algn="l">
                        <a:buFont typeface="Arial" panose="020B0604020202020204" pitchFamily="34" charset="0"/>
                        <a:buChar char="•"/>
                      </a:pPr>
                      <a:r>
                        <a:rPr lang="en-GB" sz="850" b="0" i="0" kern="1200" dirty="0">
                          <a:solidFill>
                            <a:schemeClr val="tx1"/>
                          </a:solidFill>
                          <a:effectLst/>
                          <a:latin typeface="+mj-lt"/>
                          <a:ea typeface="+mn-ea"/>
                          <a:cs typeface="+mn-cs"/>
                        </a:rPr>
                        <a:t>Water pollution caused by harmful pollutants</a:t>
                      </a:r>
                      <a:r>
                        <a:rPr lang="en-GB" sz="850" b="0" i="0" kern="1200" baseline="0" dirty="0">
                          <a:solidFill>
                            <a:schemeClr val="tx1"/>
                          </a:solidFill>
                          <a:effectLst/>
                          <a:latin typeface="+mj-lt"/>
                          <a:ea typeface="+mn-ea"/>
                          <a:cs typeface="+mn-cs"/>
                        </a:rPr>
                        <a:t> running into drains (e.g. Kano, Kaduna and Lagos).</a:t>
                      </a:r>
                    </a:p>
                    <a:p>
                      <a:pPr marL="171450" indent="-171450" algn="l">
                        <a:buFont typeface="Arial" panose="020B0604020202020204" pitchFamily="34" charset="0"/>
                        <a:buChar char="•"/>
                      </a:pPr>
                      <a:r>
                        <a:rPr lang="en-GB" sz="850" b="0" i="0" kern="1200" baseline="0" dirty="0">
                          <a:solidFill>
                            <a:schemeClr val="tx1"/>
                          </a:solidFill>
                          <a:effectLst/>
                          <a:latin typeface="+mj-lt"/>
                          <a:ea typeface="+mn-ea"/>
                          <a:cs typeface="+mn-cs"/>
                        </a:rPr>
                        <a:t>Water pollution caused by chemical waste being disposed on nearby land.</a:t>
                      </a:r>
                    </a:p>
                    <a:p>
                      <a:pPr marL="171450" indent="-171450" algn="l">
                        <a:buFont typeface="Arial" panose="020B0604020202020204" pitchFamily="34" charset="0"/>
                        <a:buChar char="•"/>
                      </a:pPr>
                      <a:r>
                        <a:rPr lang="en-GB" sz="850" b="0" i="0" kern="1200" baseline="0" dirty="0">
                          <a:solidFill>
                            <a:schemeClr val="tx1"/>
                          </a:solidFill>
                          <a:effectLst/>
                          <a:latin typeface="+mj-lt"/>
                          <a:ea typeface="+mn-ea"/>
                          <a:cs typeface="+mn-cs"/>
                        </a:rPr>
                        <a:t>Air pollution caused by factories releasing harmful gases into the atmosphere.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850" b="1" i="0" kern="1200" dirty="0">
                          <a:solidFill>
                            <a:schemeClr val="tx1"/>
                          </a:solidFill>
                          <a:effectLst/>
                          <a:latin typeface="+mj-lt"/>
                          <a:ea typeface="+mn-ea"/>
                          <a:cs typeface="+mn-cs"/>
                        </a:rPr>
                        <a:t>Urban Growth</a:t>
                      </a:r>
                      <a:r>
                        <a:rPr lang="en-GB" sz="850" b="1" i="0" kern="1200" baseline="0" dirty="0">
                          <a:solidFill>
                            <a:schemeClr val="tx1"/>
                          </a:solidFill>
                          <a:effectLst/>
                          <a:latin typeface="+mj-lt"/>
                          <a:ea typeface="+mn-ea"/>
                          <a:cs typeface="+mn-cs"/>
                        </a:rPr>
                        <a:t> – increased </a:t>
                      </a:r>
                      <a:r>
                        <a:rPr lang="en-GB" sz="850" b="1" i="0" kern="1200" baseline="0" dirty="0" err="1">
                          <a:solidFill>
                            <a:schemeClr val="tx1"/>
                          </a:solidFill>
                          <a:effectLst/>
                          <a:latin typeface="+mj-lt"/>
                          <a:ea typeface="+mn-ea"/>
                          <a:cs typeface="+mn-cs"/>
                        </a:rPr>
                        <a:t>urbanisaiton</a:t>
                      </a:r>
                      <a:r>
                        <a:rPr lang="en-GB" sz="850" b="1" i="0" kern="1200" baseline="0" dirty="0">
                          <a:solidFill>
                            <a:schemeClr val="tx1"/>
                          </a:solidFill>
                          <a:effectLst/>
                          <a:latin typeface="+mj-lt"/>
                          <a:ea typeface="+mn-ea"/>
                          <a:cs typeface="+mn-cs"/>
                        </a:rPr>
                        <a:t> = too many people in towns and cities.</a:t>
                      </a:r>
                    </a:p>
                    <a:p>
                      <a:pPr marL="171450" indent="-171450" algn="l">
                        <a:buFont typeface="Arial" panose="020B0604020202020204" pitchFamily="34" charset="0"/>
                        <a:buChar char="•"/>
                      </a:pPr>
                      <a:r>
                        <a:rPr lang="en-GB" sz="850" b="0" i="0" kern="1200" dirty="0">
                          <a:solidFill>
                            <a:schemeClr val="tx1"/>
                          </a:solidFill>
                          <a:effectLst/>
                          <a:latin typeface="+mj-lt"/>
                          <a:ea typeface="+mn-ea"/>
                          <a:cs typeface="+mn-cs"/>
                        </a:rPr>
                        <a:t>Not enough houses = squatter</a:t>
                      </a:r>
                      <a:r>
                        <a:rPr lang="en-GB" sz="850" b="0" i="0" kern="1200" baseline="0" dirty="0">
                          <a:solidFill>
                            <a:schemeClr val="tx1"/>
                          </a:solidFill>
                          <a:effectLst/>
                          <a:latin typeface="+mj-lt"/>
                          <a:ea typeface="+mn-ea"/>
                          <a:cs typeface="+mn-cs"/>
                        </a:rPr>
                        <a:t> settlements</a:t>
                      </a:r>
                    </a:p>
                    <a:p>
                      <a:pPr marL="171450" indent="-171450" algn="l">
                        <a:buFont typeface="Arial" panose="020B0604020202020204" pitchFamily="34" charset="0"/>
                        <a:buChar char="•"/>
                      </a:pPr>
                      <a:r>
                        <a:rPr lang="en-GB" sz="850" b="0" i="0" kern="1200" baseline="0" dirty="0">
                          <a:solidFill>
                            <a:schemeClr val="tx1"/>
                          </a:solidFill>
                          <a:effectLst/>
                          <a:latin typeface="+mj-lt"/>
                          <a:ea typeface="+mn-ea"/>
                          <a:cs typeface="+mn-cs"/>
                        </a:rPr>
                        <a:t>Not enough services</a:t>
                      </a:r>
                    </a:p>
                    <a:p>
                      <a:pPr marL="171450" indent="-171450" algn="l">
                        <a:buFont typeface="Arial" panose="020B0604020202020204" pitchFamily="34" charset="0"/>
                        <a:buChar char="•"/>
                      </a:pPr>
                      <a:r>
                        <a:rPr lang="en-GB" sz="850" b="0" i="0" kern="1200" baseline="0" dirty="0">
                          <a:solidFill>
                            <a:schemeClr val="tx1"/>
                          </a:solidFill>
                          <a:effectLst/>
                          <a:latin typeface="+mj-lt"/>
                          <a:ea typeface="+mn-ea"/>
                          <a:cs typeface="+mn-cs"/>
                        </a:rPr>
                        <a:t>Not enough waste disposal = rubbish on ground</a:t>
                      </a:r>
                    </a:p>
                    <a:p>
                      <a:pPr marL="171450" indent="-171450" algn="l">
                        <a:buFont typeface="Arial" panose="020B0604020202020204" pitchFamily="34" charset="0"/>
                        <a:buChar char="•"/>
                      </a:pPr>
                      <a:r>
                        <a:rPr lang="en-GB" sz="850" b="0" i="0" kern="1200" baseline="0" dirty="0">
                          <a:solidFill>
                            <a:schemeClr val="tx1"/>
                          </a:solidFill>
                          <a:effectLst/>
                          <a:latin typeface="+mj-lt"/>
                          <a:ea typeface="+mn-ea"/>
                          <a:cs typeface="+mn-cs"/>
                        </a:rPr>
                        <a:t>Not enough roads = traffic congestion and pollution.</a:t>
                      </a:r>
                      <a:endParaRPr lang="en-GB" sz="850" b="0" i="0" kern="1200" dirty="0">
                        <a:solidFill>
                          <a:schemeClr val="tx1"/>
                        </a:solidFill>
                        <a:effectLst/>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55016876"/>
                  </a:ext>
                </a:extLst>
              </a:tr>
              <a:tr h="1410948">
                <a:tc>
                  <a:txBody>
                    <a:bodyPr/>
                    <a:lstStyle/>
                    <a:p>
                      <a:pPr algn="l"/>
                      <a:r>
                        <a:rPr lang="en-GB" sz="850" b="1" i="0" kern="1200" dirty="0">
                          <a:solidFill>
                            <a:schemeClr val="tx1"/>
                          </a:solidFill>
                          <a:effectLst/>
                          <a:latin typeface="+mj-lt"/>
                          <a:ea typeface="+mn-ea"/>
                          <a:cs typeface="+mn-cs"/>
                        </a:rPr>
                        <a:t>Mining</a:t>
                      </a:r>
                      <a:r>
                        <a:rPr lang="en-GB" sz="850" b="1" i="0" kern="1200" baseline="0" dirty="0">
                          <a:solidFill>
                            <a:schemeClr val="tx1"/>
                          </a:solidFill>
                          <a:effectLst/>
                          <a:latin typeface="+mj-lt"/>
                          <a:ea typeface="+mn-ea"/>
                          <a:cs typeface="+mn-cs"/>
                        </a:rPr>
                        <a:t> and Oil Extraction</a:t>
                      </a:r>
                      <a:endParaRPr lang="en-GB" sz="850" b="1" i="0" kern="1200" dirty="0">
                        <a:solidFill>
                          <a:schemeClr val="tx1"/>
                        </a:solidFill>
                        <a:effectLst/>
                        <a:latin typeface="+mj-lt"/>
                        <a:ea typeface="+mn-ea"/>
                        <a:cs typeface="+mn-cs"/>
                      </a:endParaRPr>
                    </a:p>
                    <a:p>
                      <a:pPr marL="171450" indent="-171450" algn="l">
                        <a:buFont typeface="Arial" panose="020B0604020202020204" pitchFamily="34" charset="0"/>
                        <a:buChar char="•"/>
                      </a:pPr>
                      <a:r>
                        <a:rPr lang="en-GB" sz="850" b="0" i="0" kern="1200" dirty="0">
                          <a:solidFill>
                            <a:schemeClr val="tx1"/>
                          </a:solidFill>
                          <a:effectLst/>
                          <a:latin typeface="+mj-lt"/>
                          <a:ea typeface="+mn-ea"/>
                          <a:cs typeface="+mn-cs"/>
                        </a:rPr>
                        <a:t>Tin</a:t>
                      </a:r>
                      <a:r>
                        <a:rPr lang="en-GB" sz="850" b="0" i="0" kern="1200" baseline="0" dirty="0">
                          <a:solidFill>
                            <a:schemeClr val="tx1"/>
                          </a:solidFill>
                          <a:effectLst/>
                          <a:latin typeface="+mj-lt"/>
                          <a:ea typeface="+mn-ea"/>
                          <a:cs typeface="+mn-cs"/>
                        </a:rPr>
                        <a:t> mining = soil erosion and water pollution</a:t>
                      </a:r>
                    </a:p>
                    <a:p>
                      <a:pPr marL="171450" indent="-171450" algn="l">
                        <a:buFont typeface="Arial" panose="020B0604020202020204" pitchFamily="34" charset="0"/>
                        <a:buChar char="•"/>
                      </a:pPr>
                      <a:r>
                        <a:rPr lang="en-GB" sz="850" b="0" i="0" kern="1200" baseline="0" dirty="0">
                          <a:solidFill>
                            <a:schemeClr val="tx1"/>
                          </a:solidFill>
                          <a:effectLst/>
                          <a:latin typeface="+mj-lt"/>
                          <a:ea typeface="+mn-ea"/>
                          <a:cs typeface="+mn-cs"/>
                        </a:rPr>
                        <a:t>Oil spills in Niger Delta = fires, air pollution, acid rain, water pollution…</a:t>
                      </a:r>
                      <a:r>
                        <a:rPr lang="en-GB" sz="850" b="0" i="0" kern="1200" baseline="0" dirty="0" err="1">
                          <a:solidFill>
                            <a:schemeClr val="tx1"/>
                          </a:solidFill>
                          <a:effectLst/>
                          <a:latin typeface="+mj-lt"/>
                          <a:ea typeface="+mn-ea"/>
                          <a:cs typeface="+mn-cs"/>
                        </a:rPr>
                        <a:t>etc</a:t>
                      </a:r>
                      <a:endParaRPr lang="en-GB" sz="850" b="0" i="0" kern="1200" baseline="0" dirty="0">
                        <a:solidFill>
                          <a:schemeClr val="tx1"/>
                        </a:solidFill>
                        <a:effectLst/>
                        <a:latin typeface="+mj-lt"/>
                        <a:ea typeface="+mn-ea"/>
                        <a:cs typeface="+mn-cs"/>
                      </a:endParaRPr>
                    </a:p>
                    <a:p>
                      <a:pPr marL="171450" indent="-171450" algn="l">
                        <a:buFont typeface="Arial" panose="020B0604020202020204" pitchFamily="34" charset="0"/>
                        <a:buChar char="•"/>
                      </a:pPr>
                      <a:endParaRPr lang="en-GB" sz="300" b="0" i="0" kern="1200" baseline="0" dirty="0">
                        <a:solidFill>
                          <a:schemeClr val="tx1"/>
                        </a:solidFill>
                        <a:effectLst/>
                        <a:latin typeface="+mj-lt"/>
                        <a:ea typeface="+mn-ea"/>
                        <a:cs typeface="+mn-cs"/>
                      </a:endParaRPr>
                    </a:p>
                    <a:p>
                      <a:pPr marL="0" indent="0" algn="l">
                        <a:buFont typeface="Arial" panose="020B0604020202020204" pitchFamily="34" charset="0"/>
                        <a:buNone/>
                      </a:pPr>
                      <a:r>
                        <a:rPr lang="en-GB" sz="850" b="1" i="0" kern="1200" baseline="0" dirty="0">
                          <a:solidFill>
                            <a:schemeClr val="tx1"/>
                          </a:solidFill>
                          <a:effectLst/>
                          <a:latin typeface="+mj-lt"/>
                          <a:ea typeface="+mn-ea"/>
                          <a:cs typeface="+mn-cs"/>
                        </a:rPr>
                        <a:t>Bodo Oil Spill (2008-9)</a:t>
                      </a:r>
                    </a:p>
                    <a:p>
                      <a:pPr marL="0" indent="0" algn="l">
                        <a:buFont typeface="Arial" panose="020B0604020202020204" pitchFamily="34" charset="0"/>
                        <a:buNone/>
                      </a:pPr>
                      <a:r>
                        <a:rPr lang="en-GB" sz="850" b="0" i="0" kern="1200" baseline="0" dirty="0">
                          <a:solidFill>
                            <a:schemeClr val="tx1"/>
                          </a:solidFill>
                          <a:effectLst/>
                          <a:latin typeface="+mj-lt"/>
                          <a:ea typeface="+mn-ea"/>
                          <a:cs typeface="+mn-cs"/>
                        </a:rPr>
                        <a:t>Leaks in a pipeline = 11 million gallons of crude oil to spill over the land. Farmers and fishermen lost their livelihoods. In 2015 Shell agreed to pay £55 million in compensation to be spent on health clinics and schools.</a:t>
                      </a:r>
                      <a:endParaRPr lang="en-GB" sz="850" b="0" i="0" kern="1200" dirty="0">
                        <a:solidFill>
                          <a:schemeClr val="tx1"/>
                        </a:solidFill>
                        <a:effectLst/>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850" b="1" i="0" kern="1200" dirty="0">
                          <a:solidFill>
                            <a:schemeClr val="tx1"/>
                          </a:solidFill>
                          <a:effectLst/>
                          <a:latin typeface="+mj-lt"/>
                          <a:ea typeface="+mn-ea"/>
                          <a:cs typeface="+mn-cs"/>
                        </a:rPr>
                        <a:t>Commercial farming and Deforestation</a:t>
                      </a:r>
                      <a:endParaRPr lang="en-GB" sz="850" b="1" i="0" kern="1200" baseline="0" dirty="0">
                        <a:solidFill>
                          <a:schemeClr val="tx1"/>
                        </a:solidFill>
                        <a:effectLst/>
                        <a:latin typeface="+mj-lt"/>
                        <a:ea typeface="+mn-ea"/>
                        <a:cs typeface="+mn-cs"/>
                      </a:endParaRPr>
                    </a:p>
                    <a:p>
                      <a:pPr marL="171450" indent="-171450">
                        <a:buFont typeface="Arial" panose="020B0604020202020204" pitchFamily="34" charset="0"/>
                        <a:buChar char="•"/>
                      </a:pPr>
                      <a:r>
                        <a:rPr lang="en-GB" sz="850" dirty="0">
                          <a:latin typeface="+mj-lt"/>
                        </a:rPr>
                        <a:t>70-80% of Nigeria’s forests have been</a:t>
                      </a:r>
                      <a:r>
                        <a:rPr lang="en-GB" sz="850" baseline="0" dirty="0">
                          <a:latin typeface="+mj-lt"/>
                        </a:rPr>
                        <a:t> deforested = m</a:t>
                      </a:r>
                      <a:r>
                        <a:rPr lang="en-GB" sz="850" dirty="0">
                          <a:latin typeface="+mj-lt"/>
                        </a:rPr>
                        <a:t>any species have disappeared (</a:t>
                      </a:r>
                      <a:r>
                        <a:rPr lang="en-GB" sz="850" i="1" dirty="0">
                          <a:latin typeface="+mj-lt"/>
                        </a:rPr>
                        <a:t>cheetahs and giraffes and nearly 500 types of plants</a:t>
                      </a:r>
                      <a:r>
                        <a:rPr lang="en-GB" sz="850" dirty="0">
                          <a:latin typeface="+mj-lt"/>
                        </a:rPr>
                        <a:t>)</a:t>
                      </a:r>
                    </a:p>
                    <a:p>
                      <a:pPr marL="171450" indent="-171450">
                        <a:buFont typeface="Arial" panose="020B0604020202020204" pitchFamily="34" charset="0"/>
                        <a:buChar char="•"/>
                      </a:pPr>
                      <a:r>
                        <a:rPr lang="en-GB" sz="850" dirty="0">
                          <a:latin typeface="+mj-lt"/>
                        </a:rPr>
                        <a:t>Farming has caused land degradation.</a:t>
                      </a:r>
                    </a:p>
                    <a:p>
                      <a:pPr marL="171450" indent="-171450">
                        <a:buFont typeface="Arial" panose="020B0604020202020204" pitchFamily="34" charset="0"/>
                        <a:buChar char="•"/>
                      </a:pPr>
                      <a:r>
                        <a:rPr lang="en-GB" sz="850" dirty="0">
                          <a:latin typeface="+mj-lt"/>
                        </a:rPr>
                        <a:t>Ground</a:t>
                      </a:r>
                      <a:r>
                        <a:rPr lang="en-GB" sz="850" baseline="0" dirty="0">
                          <a:latin typeface="+mj-lt"/>
                        </a:rPr>
                        <a:t>water </a:t>
                      </a:r>
                      <a:r>
                        <a:rPr lang="en-GB" sz="850" dirty="0">
                          <a:latin typeface="+mj-lt"/>
                        </a:rPr>
                        <a:t>pollution</a:t>
                      </a:r>
                      <a:r>
                        <a:rPr lang="en-GB" sz="850" baseline="0" dirty="0">
                          <a:latin typeface="+mj-lt"/>
                        </a:rPr>
                        <a:t> caused by h</a:t>
                      </a:r>
                      <a:r>
                        <a:rPr lang="en-GB" sz="850" dirty="0">
                          <a:latin typeface="+mj-lt"/>
                        </a:rPr>
                        <a:t>armful chemicals leaking into soil and river channels</a:t>
                      </a:r>
                    </a:p>
                    <a:p>
                      <a:pPr marL="171450" indent="-171450">
                        <a:buFont typeface="Arial" panose="020B0604020202020204" pitchFamily="34" charset="0"/>
                        <a:buChar char="•"/>
                      </a:pPr>
                      <a:r>
                        <a:rPr lang="en-GB" sz="850" dirty="0">
                          <a:latin typeface="+mj-lt"/>
                        </a:rPr>
                        <a:t>The building of roads and settlements have destroyed habitats and increased carbon dioxide emissions.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2414015"/>
                  </a:ext>
                </a:extLst>
              </a:tr>
            </a:tbl>
          </a:graphicData>
        </a:graphic>
      </p:graphicFrame>
      <p:pic>
        <p:nvPicPr>
          <p:cNvPr id="14" name="Picture 13"/>
          <p:cNvPicPr>
            <a:picLocks noChangeAspect="1"/>
          </p:cNvPicPr>
          <p:nvPr/>
        </p:nvPicPr>
        <p:blipFill>
          <a:blip r:embed="rId3"/>
          <a:stretch>
            <a:fillRect/>
          </a:stretch>
        </p:blipFill>
        <p:spPr>
          <a:xfrm rot="10800000">
            <a:off x="-3" y="2936481"/>
            <a:ext cx="4563761" cy="1989888"/>
          </a:xfrm>
          <a:prstGeom prst="rect">
            <a:avLst/>
          </a:prstGeom>
          <a:ln>
            <a:solidFill>
              <a:srgbClr val="000090"/>
            </a:solidFill>
          </a:ln>
        </p:spPr>
      </p:pic>
      <p:graphicFrame>
        <p:nvGraphicFramePr>
          <p:cNvPr id="17" name="Table 16"/>
          <p:cNvGraphicFramePr>
            <a:graphicFrameLocks noGrp="1"/>
          </p:cNvGraphicFramePr>
          <p:nvPr>
            <p:extLst>
              <p:ext uri="{D42A27DB-BD31-4B8C-83A1-F6EECF244321}">
                <p14:modId xmlns:p14="http://schemas.microsoft.com/office/powerpoint/2010/main" val="367044602"/>
              </p:ext>
            </p:extLst>
          </p:nvPr>
        </p:nvGraphicFramePr>
        <p:xfrm>
          <a:off x="4572000" y="330442"/>
          <a:ext cx="4575882" cy="220980"/>
        </p:xfrm>
        <a:graphic>
          <a:graphicData uri="http://schemas.openxmlformats.org/drawingml/2006/table">
            <a:tbl>
              <a:tblPr firstRow="1" bandRow="1">
                <a:tableStyleId>{5940675A-B579-460E-94D1-54222C63F5DA}</a:tableStyleId>
              </a:tblPr>
              <a:tblGrid>
                <a:gridCol w="4575882">
                  <a:extLst>
                    <a:ext uri="{9D8B030D-6E8A-4147-A177-3AD203B41FA5}">
                      <a16:colId xmlns:a16="http://schemas.microsoft.com/office/drawing/2014/main" val="20000"/>
                    </a:ext>
                  </a:extLst>
                </a:gridCol>
              </a:tblGrid>
              <a:tr h="211634">
                <a:tc>
                  <a:txBody>
                    <a:bodyPr/>
                    <a:lstStyle/>
                    <a:p>
                      <a:r>
                        <a:rPr lang="en-GB" sz="850" b="1" i="0" baseline="0" dirty="0">
                          <a:solidFill>
                            <a:srgbClr val="0070C0"/>
                          </a:solidFill>
                          <a:latin typeface="+mj-lt"/>
                          <a:cs typeface="Calibri"/>
                        </a:rPr>
                        <a:t>Negative environmental impacts of rapid economic development</a:t>
                      </a:r>
                    </a:p>
                  </a:txBody>
                  <a:tcPr>
                    <a:noFill/>
                  </a:tcPr>
                </a:tc>
                <a:extLst>
                  <a:ext uri="{0D108BD9-81ED-4DB2-BD59-A6C34878D82A}">
                    <a16:rowId xmlns:a16="http://schemas.microsoft.com/office/drawing/2014/main" val="10000"/>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3376578168"/>
              </p:ext>
            </p:extLst>
          </p:nvPr>
        </p:nvGraphicFramePr>
        <p:xfrm>
          <a:off x="4572000" y="3325101"/>
          <a:ext cx="4575882" cy="2323475"/>
        </p:xfrm>
        <a:graphic>
          <a:graphicData uri="http://schemas.openxmlformats.org/drawingml/2006/table">
            <a:tbl>
              <a:tblPr firstRow="1" bandRow="1">
                <a:tableStyleId>{5940675A-B579-460E-94D1-54222C63F5DA}</a:tableStyleId>
              </a:tblPr>
              <a:tblGrid>
                <a:gridCol w="4575882">
                  <a:extLst>
                    <a:ext uri="{9D8B030D-6E8A-4147-A177-3AD203B41FA5}">
                      <a16:colId xmlns:a16="http://schemas.microsoft.com/office/drawing/2014/main" val="20000"/>
                    </a:ext>
                  </a:extLst>
                </a:gridCol>
              </a:tblGrid>
              <a:tr h="2323475">
                <a:tc>
                  <a:txBody>
                    <a:bodyPr/>
                    <a:lstStyle/>
                    <a:p>
                      <a:r>
                        <a:rPr lang="en-GB" sz="850" b="1" i="0" baseline="0" dirty="0">
                          <a:solidFill>
                            <a:srgbClr val="0070C0"/>
                          </a:solidFill>
                          <a:latin typeface="+mj-lt"/>
                          <a:cs typeface="Calibri"/>
                        </a:rPr>
                        <a:t>How has economic development affected quality of life in Nigeria?</a:t>
                      </a:r>
                    </a:p>
                    <a:p>
                      <a:endParaRPr lang="en-GB" sz="300" b="1" i="0" baseline="0" dirty="0">
                        <a:solidFill>
                          <a:srgbClr val="0070C0"/>
                        </a:solidFill>
                        <a:latin typeface="+mj-lt"/>
                        <a:cs typeface="Calibri"/>
                      </a:endParaRPr>
                    </a:p>
                    <a:p>
                      <a:pPr marL="171450" indent="-171450">
                        <a:buFont typeface="Arial" panose="020B0604020202020204" pitchFamily="34" charset="0"/>
                        <a:buChar char="•"/>
                      </a:pPr>
                      <a:r>
                        <a:rPr lang="en-GB" sz="850" b="0" i="0" baseline="0" dirty="0">
                          <a:solidFill>
                            <a:schemeClr val="tx1"/>
                          </a:solidFill>
                          <a:latin typeface="+mj-lt"/>
                          <a:cs typeface="Calibri"/>
                        </a:rPr>
                        <a:t>Better paid jobs in manufacturing and service </a:t>
                      </a:r>
                      <a:r>
                        <a:rPr lang="en-GB" sz="850" b="0" i="0" kern="1200" baseline="0" dirty="0">
                          <a:solidFill>
                            <a:schemeClr val="tx1"/>
                          </a:solidFill>
                          <a:latin typeface="+mj-lt"/>
                          <a:ea typeface="+mn-ea"/>
                          <a:cs typeface="Calibri"/>
                        </a:rPr>
                        <a:t>industries</a:t>
                      </a:r>
                    </a:p>
                    <a:p>
                      <a:pPr marL="171450" indent="-171450">
                        <a:buFont typeface="Arial" panose="020B0604020202020204" pitchFamily="34" charset="0"/>
                        <a:buChar char="•"/>
                      </a:pPr>
                      <a:r>
                        <a:rPr lang="en-GB" sz="850" b="0" i="0" kern="1200" baseline="0" dirty="0">
                          <a:solidFill>
                            <a:schemeClr val="tx1"/>
                          </a:solidFill>
                          <a:latin typeface="+mj-lt"/>
                          <a:ea typeface="+mn-ea"/>
                          <a:cs typeface="Calibri"/>
                        </a:rPr>
                        <a:t>Higher wages = more disposable income = more money spent on schooling, homes, food, clothes…etc.</a:t>
                      </a:r>
                    </a:p>
                    <a:p>
                      <a:pPr marL="171450" indent="-171450">
                        <a:buFont typeface="Arial" panose="020B0604020202020204" pitchFamily="34" charset="0"/>
                        <a:buChar char="•"/>
                      </a:pPr>
                      <a:r>
                        <a:rPr lang="en-GB" sz="850" b="0" i="0" kern="1200" baseline="0" dirty="0">
                          <a:solidFill>
                            <a:schemeClr val="tx1"/>
                          </a:solidFill>
                          <a:latin typeface="+mj-lt"/>
                          <a:ea typeface="+mn-ea"/>
                          <a:cs typeface="Calibri"/>
                        </a:rPr>
                        <a:t>Better access to clean water and sanitation</a:t>
                      </a:r>
                    </a:p>
                    <a:p>
                      <a:pPr marL="171450" indent="-171450">
                        <a:buFont typeface="Arial" panose="020B0604020202020204" pitchFamily="34" charset="0"/>
                        <a:buChar char="•"/>
                      </a:pPr>
                      <a:r>
                        <a:rPr lang="en-GB" sz="850" b="0" i="0" kern="1200" baseline="0" dirty="0">
                          <a:solidFill>
                            <a:schemeClr val="tx1"/>
                          </a:solidFill>
                          <a:latin typeface="+mj-lt"/>
                          <a:ea typeface="+mn-ea"/>
                          <a:cs typeface="Calibri"/>
                        </a:rPr>
                        <a:t>Improvement to infrastructure (e.g. roads)</a:t>
                      </a:r>
                    </a:p>
                    <a:p>
                      <a:pPr marL="171450" indent="-171450">
                        <a:buFont typeface="Arial" panose="020B0604020202020204" pitchFamily="34" charset="0"/>
                        <a:buChar char="•"/>
                      </a:pPr>
                      <a:r>
                        <a:rPr lang="en-GB" sz="850" b="0" i="0" kern="1200" baseline="0" dirty="0">
                          <a:solidFill>
                            <a:schemeClr val="tx1"/>
                          </a:solidFill>
                          <a:latin typeface="+mj-lt"/>
                          <a:ea typeface="+mn-ea"/>
                          <a:cs typeface="Calibri"/>
                        </a:rPr>
                        <a:t>Better quality health care, with more doctors and better equipped hospitals.</a:t>
                      </a:r>
                    </a:p>
                    <a:p>
                      <a:pPr marL="171450" indent="-171450">
                        <a:buFont typeface="Arial" panose="020B0604020202020204" pitchFamily="34" charset="0"/>
                        <a:buChar char="•"/>
                      </a:pPr>
                      <a:r>
                        <a:rPr lang="en-GB" sz="850" b="0" i="0" kern="1200" baseline="0" dirty="0">
                          <a:solidFill>
                            <a:schemeClr val="tx1"/>
                          </a:solidFill>
                          <a:latin typeface="+mj-lt"/>
                          <a:ea typeface="+mn-ea"/>
                          <a:cs typeface="Calibri"/>
                        </a:rPr>
                        <a:t>Reliable electrical supplies providing lighting and heating/</a:t>
                      </a:r>
                      <a:endParaRPr lang="en-GB" sz="850" b="0" i="0" baseline="0" dirty="0">
                        <a:solidFill>
                          <a:schemeClr val="tx1"/>
                        </a:solidFill>
                        <a:latin typeface="+mj-lt"/>
                        <a:cs typeface="Calibri"/>
                      </a:endParaRPr>
                    </a:p>
                    <a:p>
                      <a:endParaRPr lang="en-GB" sz="300" b="0" i="0" baseline="0" dirty="0">
                        <a:solidFill>
                          <a:schemeClr val="tx1"/>
                        </a:solidFill>
                        <a:latin typeface="+mj-lt"/>
                        <a:cs typeface="Calibri"/>
                      </a:endParaRPr>
                    </a:p>
                    <a:p>
                      <a:endParaRPr lang="en-GB" sz="300" b="0" i="0" baseline="0" dirty="0">
                        <a:solidFill>
                          <a:schemeClr val="tx1"/>
                        </a:solidFill>
                        <a:latin typeface="+mj-lt"/>
                        <a:cs typeface="Calibri"/>
                      </a:endParaRPr>
                    </a:p>
                    <a:p>
                      <a:r>
                        <a:rPr lang="en-GB" sz="850" b="0" dirty="0">
                          <a:solidFill>
                            <a:schemeClr val="tx1"/>
                          </a:solidFill>
                          <a:latin typeface="+mj-lt"/>
                          <a:cs typeface="Calibri"/>
                        </a:rPr>
                        <a:t>The benefits can also be shown using the Human Development Index. Nigeria’s HDI has been increasing steadily since 2005 and it is expected to continue.</a:t>
                      </a:r>
                    </a:p>
                    <a:p>
                      <a:pPr marL="179388" indent="-179388">
                        <a:buFont typeface="Arial"/>
                        <a:buChar char="•"/>
                      </a:pPr>
                      <a:r>
                        <a:rPr lang="en-GB" sz="850" b="0" dirty="0">
                          <a:solidFill>
                            <a:schemeClr val="tx1"/>
                          </a:solidFill>
                          <a:latin typeface="+mj-lt"/>
                          <a:cs typeface="Calibri"/>
                        </a:rPr>
                        <a:t>2000 Nigeria was among the </a:t>
                      </a:r>
                      <a:r>
                        <a:rPr lang="en-GB" sz="850" b="0" i="1" dirty="0">
                          <a:solidFill>
                            <a:schemeClr val="tx1"/>
                          </a:solidFill>
                          <a:latin typeface="+mj-lt"/>
                          <a:cs typeface="Calibri"/>
                        </a:rPr>
                        <a:t>least developed nations</a:t>
                      </a:r>
                      <a:r>
                        <a:rPr lang="en-GB" sz="850" b="0" dirty="0">
                          <a:solidFill>
                            <a:schemeClr val="tx1"/>
                          </a:solidFill>
                          <a:latin typeface="+mj-lt"/>
                          <a:cs typeface="Calibri"/>
                        </a:rPr>
                        <a:t> in terms of wealth and education.</a:t>
                      </a:r>
                    </a:p>
                    <a:p>
                      <a:pPr marL="179388" indent="-179388">
                        <a:buFont typeface="Arial"/>
                        <a:buChar char="•"/>
                      </a:pPr>
                      <a:r>
                        <a:rPr lang="en-GB" sz="850" b="0" dirty="0">
                          <a:solidFill>
                            <a:schemeClr val="tx1"/>
                          </a:solidFill>
                          <a:latin typeface="+mj-lt"/>
                          <a:cs typeface="Calibri"/>
                        </a:rPr>
                        <a:t>2011, Nigeria had one of the highest HDI improvements in the world over the last decade.</a:t>
                      </a:r>
                    </a:p>
                    <a:p>
                      <a:endParaRPr lang="en-GB" sz="300" b="1" i="0" baseline="0" dirty="0">
                        <a:solidFill>
                          <a:srgbClr val="0070C0"/>
                        </a:solidFill>
                        <a:latin typeface="+mj-lt"/>
                        <a:cs typeface="Calibri"/>
                      </a:endParaRPr>
                    </a:p>
                    <a:p>
                      <a:endParaRPr lang="en-GB" sz="300" b="1" i="0" baseline="0" dirty="0">
                        <a:solidFill>
                          <a:srgbClr val="0070C0"/>
                        </a:solidFill>
                        <a:latin typeface="+mj-lt"/>
                        <a:cs typeface="Calibri"/>
                      </a:endParaRPr>
                    </a:p>
                    <a:p>
                      <a:r>
                        <a:rPr lang="en-GB" sz="850" b="1" i="0" baseline="0" dirty="0">
                          <a:solidFill>
                            <a:schemeClr val="tx1"/>
                          </a:solidFill>
                          <a:latin typeface="+mj-lt"/>
                          <a:cs typeface="Calibri"/>
                        </a:rPr>
                        <a:t>Having said this, 60% of Nigerians still live in poverty, with limited access to clean water, sanitation or reliable electricity</a:t>
                      </a:r>
                      <a:r>
                        <a:rPr lang="en-GB" sz="850" b="0" i="0" baseline="0" dirty="0">
                          <a:solidFill>
                            <a:schemeClr val="tx1"/>
                          </a:solidFill>
                          <a:latin typeface="+mj-lt"/>
                          <a:cs typeface="Calibri"/>
                        </a:rPr>
                        <a:t> This is in part due to continued political corruption and the ineffective use of money generated by oil.  Moving forwards, Nigeria must make the following changes:</a:t>
                      </a:r>
                    </a:p>
                  </a:txBody>
                  <a:tcPr>
                    <a:noFill/>
                  </a:tcPr>
                </a:tc>
                <a:extLst>
                  <a:ext uri="{0D108BD9-81ED-4DB2-BD59-A6C34878D82A}">
                    <a16:rowId xmlns:a16="http://schemas.microsoft.com/office/drawing/2014/main" val="10000"/>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3098944472"/>
              </p:ext>
            </p:extLst>
          </p:nvPr>
        </p:nvGraphicFramePr>
        <p:xfrm>
          <a:off x="4571761" y="5648577"/>
          <a:ext cx="4580242" cy="1209422"/>
        </p:xfrm>
        <a:graphic>
          <a:graphicData uri="http://schemas.openxmlformats.org/drawingml/2006/table">
            <a:tbl>
              <a:tblPr firstRow="1" bandRow="1">
                <a:tableStyleId>{5940675A-B579-460E-94D1-54222C63F5DA}</a:tableStyleId>
              </a:tblPr>
              <a:tblGrid>
                <a:gridCol w="846798">
                  <a:extLst>
                    <a:ext uri="{9D8B030D-6E8A-4147-A177-3AD203B41FA5}">
                      <a16:colId xmlns:a16="http://schemas.microsoft.com/office/drawing/2014/main" val="20000"/>
                    </a:ext>
                  </a:extLst>
                </a:gridCol>
                <a:gridCol w="3733444">
                  <a:extLst>
                    <a:ext uri="{9D8B030D-6E8A-4147-A177-3AD203B41FA5}">
                      <a16:colId xmlns:a16="http://schemas.microsoft.com/office/drawing/2014/main" val="20001"/>
                    </a:ext>
                  </a:extLst>
                </a:gridCol>
              </a:tblGrid>
              <a:tr h="275522">
                <a:tc>
                  <a:txBody>
                    <a:bodyPr/>
                    <a:lstStyle/>
                    <a:p>
                      <a:r>
                        <a:rPr lang="en-US" sz="850" b="1" dirty="0">
                          <a:solidFill>
                            <a:schemeClr val="tx1"/>
                          </a:solidFill>
                          <a:latin typeface="+mj-lt"/>
                        </a:rPr>
                        <a:t>Political</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i="1" dirty="0">
                          <a:solidFill>
                            <a:srgbClr val="000000"/>
                          </a:solidFill>
                          <a:latin typeface="+mj-lt"/>
                          <a:cs typeface="Calibri"/>
                        </a:rPr>
                        <a:t>Nigeria must have a consistently STABLE government to increase foreign investment.</a:t>
                      </a:r>
                    </a:p>
                  </a:txBody>
                  <a:tcPr anchor="ctr">
                    <a:noFill/>
                  </a:tcPr>
                </a:tc>
                <a:extLst>
                  <a:ext uri="{0D108BD9-81ED-4DB2-BD59-A6C34878D82A}">
                    <a16:rowId xmlns:a16="http://schemas.microsoft.com/office/drawing/2014/main" val="10000"/>
                  </a:ext>
                </a:extLst>
              </a:tr>
              <a:tr h="378842">
                <a:tc>
                  <a:txBody>
                    <a:bodyPr/>
                    <a:lstStyle/>
                    <a:p>
                      <a:r>
                        <a:rPr lang="en-US" sz="850" b="1" dirty="0">
                          <a:solidFill>
                            <a:schemeClr val="tx1"/>
                          </a:solidFill>
                          <a:latin typeface="+mj-lt"/>
                        </a:rPr>
                        <a:t>Social</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i="1" dirty="0">
                          <a:solidFill>
                            <a:srgbClr val="000000"/>
                          </a:solidFill>
                          <a:latin typeface="+mj-lt"/>
                          <a:cs typeface="Calibri"/>
                        </a:rPr>
                        <a:t>Peace among the religious groups, such as the Christians in the south and Muslims in the north.</a:t>
                      </a:r>
                      <a:r>
                        <a:rPr lang="en-GB" sz="850" b="0" i="0" kern="1200" baseline="0" dirty="0">
                          <a:solidFill>
                            <a:schemeClr val="tx1"/>
                          </a:solidFill>
                          <a:effectLst/>
                          <a:latin typeface="+mj-lt"/>
                          <a:ea typeface="+mn-ea"/>
                          <a:cs typeface="+mn-cs"/>
                        </a:rPr>
                        <a:t> </a:t>
                      </a:r>
                      <a:r>
                        <a:rPr lang="en-GB" sz="850" i="1" dirty="0">
                          <a:solidFill>
                            <a:srgbClr val="000000"/>
                          </a:solidFill>
                          <a:latin typeface="+mj-lt"/>
                          <a:cs typeface="Calibri"/>
                        </a:rPr>
                        <a:t>Peace among the ethnic groups, such as the Yoruba and Igbo tribes.</a:t>
                      </a:r>
                    </a:p>
                  </a:txBody>
                  <a:tcPr anchor="ctr">
                    <a:noFill/>
                  </a:tcPr>
                </a:tc>
                <a:extLst>
                  <a:ext uri="{0D108BD9-81ED-4DB2-BD59-A6C34878D82A}">
                    <a16:rowId xmlns:a16="http://schemas.microsoft.com/office/drawing/2014/main" val="10001"/>
                  </a:ext>
                </a:extLst>
              </a:tr>
              <a:tr h="378842">
                <a:tc>
                  <a:txBody>
                    <a:bodyPr/>
                    <a:lstStyle/>
                    <a:p>
                      <a:r>
                        <a:rPr lang="en-US" sz="850" b="1" dirty="0">
                          <a:solidFill>
                            <a:schemeClr val="tx1"/>
                          </a:solidFill>
                          <a:latin typeface="+mj-lt"/>
                        </a:rPr>
                        <a:t>Environmental</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i="1" dirty="0">
                          <a:solidFill>
                            <a:srgbClr val="000000"/>
                          </a:solidFill>
                          <a:latin typeface="+mj-lt"/>
                          <a:cs typeface="Calibri"/>
                        </a:rPr>
                        <a:t>Sanctions to prevent further oil spills in the Niger Delta.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50" i="1" dirty="0">
                          <a:solidFill>
                            <a:srgbClr val="000000"/>
                          </a:solidFill>
                          <a:latin typeface="+mj-lt"/>
                          <a:cs typeface="Calibri"/>
                        </a:rPr>
                        <a:t>Rules to prevent desertification (e.g. to prevent over-grazing, over-cultivation, deforestation</a:t>
                      </a:r>
                      <a:r>
                        <a:rPr lang="mr-IN" sz="850" i="1" dirty="0">
                          <a:solidFill>
                            <a:srgbClr val="000000"/>
                          </a:solidFill>
                          <a:latin typeface="+mj-lt"/>
                          <a:cs typeface="Calibri"/>
                        </a:rPr>
                        <a:t>…</a:t>
                      </a:r>
                      <a:r>
                        <a:rPr lang="en-GB" sz="850" i="1" dirty="0" err="1">
                          <a:solidFill>
                            <a:srgbClr val="000000"/>
                          </a:solidFill>
                          <a:latin typeface="+mj-lt"/>
                          <a:cs typeface="Calibri"/>
                        </a:rPr>
                        <a:t>etc</a:t>
                      </a:r>
                      <a:r>
                        <a:rPr lang="en-GB" sz="850" i="1" dirty="0">
                          <a:solidFill>
                            <a:srgbClr val="000000"/>
                          </a:solidFill>
                          <a:latin typeface="+mj-lt"/>
                          <a:cs typeface="Calibri"/>
                        </a:rPr>
                        <a:t>)</a:t>
                      </a:r>
                    </a:p>
                  </a:txBody>
                  <a:tcPr anchor="ctr">
                    <a:noFill/>
                  </a:tcPr>
                </a:tc>
                <a:extLst>
                  <a:ext uri="{0D108BD9-81ED-4DB2-BD59-A6C34878D82A}">
                    <a16:rowId xmlns:a16="http://schemas.microsoft.com/office/drawing/2014/main" val="10002"/>
                  </a:ext>
                </a:extLst>
              </a:tr>
            </a:tbl>
          </a:graphicData>
        </a:graphic>
      </p:graphicFrame>
      <p:sp>
        <p:nvSpPr>
          <p:cNvPr id="2" name="Slide Number Placeholder 1"/>
          <p:cNvSpPr>
            <a:spLocks noGrp="1"/>
          </p:cNvSpPr>
          <p:nvPr>
            <p:ph type="sldNum" sz="quarter" idx="12"/>
          </p:nvPr>
        </p:nvSpPr>
        <p:spPr/>
        <p:txBody>
          <a:bodyPr/>
          <a:lstStyle/>
          <a:p>
            <a:fld id="{F232E450-7F35-46DE-B035-98CAF69D4EF5}" type="slidenum">
              <a:rPr lang="en-GB" smtClean="0"/>
              <a:t>24</a:t>
            </a:fld>
            <a:endParaRPr lang="en-GB"/>
          </a:p>
        </p:txBody>
      </p:sp>
    </p:spTree>
    <p:extLst>
      <p:ext uri="{BB962C8B-B14F-4D97-AF65-F5344CB8AC3E}">
        <p14:creationId xmlns:p14="http://schemas.microsoft.com/office/powerpoint/2010/main" val="2051718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rot="16200000">
            <a:off x="4443554" y="-4427329"/>
            <a:ext cx="264657" cy="9144000"/>
          </a:xfrm>
          <a:prstGeom prst="rect">
            <a:avLst/>
          </a:prstGeom>
          <a:solidFill>
            <a:srgbClr val="101A42"/>
          </a:solidFill>
          <a:ln w="254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3" name="TextBox 2"/>
          <p:cNvSpPr txBox="1"/>
          <p:nvPr/>
        </p:nvSpPr>
        <p:spPr>
          <a:xfrm>
            <a:off x="1715352" y="0"/>
            <a:ext cx="5720990" cy="276999"/>
          </a:xfrm>
          <a:prstGeom prst="rect">
            <a:avLst/>
          </a:prstGeom>
          <a:noFill/>
        </p:spPr>
        <p:txBody>
          <a:bodyPr wrap="none" rtlCol="0">
            <a:spAutoFit/>
          </a:bodyPr>
          <a:lstStyle/>
          <a:p>
            <a:r>
              <a:rPr lang="en-GB" sz="1200" dirty="0">
                <a:solidFill>
                  <a:schemeClr val="bg1"/>
                </a:solidFill>
              </a:rPr>
              <a:t>KS4 – The Geography Knowledge – THE CHANGING ECONOMIC WORLD</a:t>
            </a:r>
            <a:r>
              <a:rPr lang="en-GB" sz="1200" dirty="0">
                <a:solidFill>
                  <a:schemeClr val="bg1"/>
                </a:solidFill>
                <a:latin typeface="+mj-lt"/>
              </a:rPr>
              <a:t> – THE UK (part 4)</a:t>
            </a:r>
          </a:p>
        </p:txBody>
      </p:sp>
      <p:graphicFrame>
        <p:nvGraphicFramePr>
          <p:cNvPr id="18" name="Table 17"/>
          <p:cNvGraphicFramePr>
            <a:graphicFrameLocks noGrp="1"/>
          </p:cNvGraphicFramePr>
          <p:nvPr>
            <p:extLst>
              <p:ext uri="{D42A27DB-BD31-4B8C-83A1-F6EECF244321}">
                <p14:modId xmlns:p14="http://schemas.microsoft.com/office/powerpoint/2010/main" val="475209250"/>
              </p:ext>
            </p:extLst>
          </p:nvPr>
        </p:nvGraphicFramePr>
        <p:xfrm>
          <a:off x="-12602" y="1438510"/>
          <a:ext cx="1860554" cy="1386840"/>
        </p:xfrm>
        <a:graphic>
          <a:graphicData uri="http://schemas.openxmlformats.org/drawingml/2006/table">
            <a:tbl>
              <a:tblPr firstRow="1" bandRow="1">
                <a:tableStyleId>{5940675A-B579-460E-94D1-54222C63F5DA}</a:tableStyleId>
              </a:tblPr>
              <a:tblGrid>
                <a:gridCol w="1860554">
                  <a:extLst>
                    <a:ext uri="{9D8B030D-6E8A-4147-A177-3AD203B41FA5}">
                      <a16:colId xmlns:a16="http://schemas.microsoft.com/office/drawing/2014/main" val="20000"/>
                    </a:ext>
                  </a:extLst>
                </a:gridCol>
              </a:tblGrid>
              <a:tr h="1258391">
                <a:tc>
                  <a:txBody>
                    <a:bodyPr/>
                    <a:lstStyle/>
                    <a:p>
                      <a:pPr marL="92075" indent="-92075">
                        <a:buFont typeface="Arial" panose="020B0604020202020204" pitchFamily="34" charset="0"/>
                        <a:buChar char="•"/>
                      </a:pPr>
                      <a:r>
                        <a:rPr lang="en-GB" sz="850" b="0" i="0" baseline="0" dirty="0">
                          <a:solidFill>
                            <a:schemeClr val="tx1"/>
                          </a:solidFill>
                          <a:latin typeface="+mj-lt"/>
                          <a:cs typeface="Calibri"/>
                        </a:rPr>
                        <a:t>Industrialisation </a:t>
                      </a:r>
                      <a:r>
                        <a:rPr lang="en-GB" sz="850" b="0" i="0" kern="1200" baseline="0" dirty="0">
                          <a:solidFill>
                            <a:schemeClr val="tx1"/>
                          </a:solidFill>
                          <a:latin typeface="+mj-lt"/>
                          <a:ea typeface="+mn-ea"/>
                          <a:cs typeface="Calibri"/>
                        </a:rPr>
                        <a:t>in the late 18</a:t>
                      </a:r>
                      <a:r>
                        <a:rPr lang="en-GB" sz="850" b="0" i="0" kern="1200" baseline="30000" dirty="0">
                          <a:solidFill>
                            <a:schemeClr val="tx1"/>
                          </a:solidFill>
                          <a:latin typeface="+mj-lt"/>
                          <a:ea typeface="+mn-ea"/>
                          <a:cs typeface="Calibri"/>
                        </a:rPr>
                        <a:t>th</a:t>
                      </a:r>
                      <a:r>
                        <a:rPr lang="en-GB" sz="850" b="0" i="0" kern="1200" baseline="0" dirty="0">
                          <a:solidFill>
                            <a:schemeClr val="tx1"/>
                          </a:solidFill>
                          <a:latin typeface="+mj-lt"/>
                          <a:ea typeface="+mn-ea"/>
                          <a:cs typeface="Calibri"/>
                        </a:rPr>
                        <a:t> century, resulted in a </a:t>
                      </a:r>
                      <a:r>
                        <a:rPr lang="en-GB" sz="850" b="0" i="0" baseline="0" dirty="0">
                          <a:solidFill>
                            <a:schemeClr val="tx1"/>
                          </a:solidFill>
                          <a:latin typeface="+mj-lt"/>
                          <a:cs typeface="Calibri"/>
                        </a:rPr>
                        <a:t>rise in factory manufacturing. People moved from agriculture to factories to work.</a:t>
                      </a:r>
                    </a:p>
                    <a:p>
                      <a:pPr marL="92075" indent="-92075">
                        <a:buFont typeface="Arial" panose="020B0604020202020204" pitchFamily="34" charset="0"/>
                        <a:buChar char="•"/>
                      </a:pPr>
                      <a:r>
                        <a:rPr lang="en-GB" sz="850" b="0" i="0" baseline="0" dirty="0">
                          <a:solidFill>
                            <a:schemeClr val="tx1"/>
                          </a:solidFill>
                          <a:latin typeface="+mj-lt"/>
                          <a:cs typeface="Calibri"/>
                        </a:rPr>
                        <a:t>De-industrialisation in the late 1900s = decline in the manufacturing industries. This led to the creation of a Post Industrial Economy where most people work in the tertiary and quaternary sectors.</a:t>
                      </a:r>
                    </a:p>
                  </a:txBody>
                  <a:tcPr>
                    <a:noFill/>
                  </a:tcPr>
                </a:tc>
                <a:extLst>
                  <a:ext uri="{0D108BD9-81ED-4DB2-BD59-A6C34878D82A}">
                    <a16:rowId xmlns:a16="http://schemas.microsoft.com/office/drawing/2014/main" val="10000"/>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3033016326"/>
              </p:ext>
            </p:extLst>
          </p:nvPr>
        </p:nvGraphicFramePr>
        <p:xfrm>
          <a:off x="-12602" y="537582"/>
          <a:ext cx="4188022" cy="883920"/>
        </p:xfrm>
        <a:graphic>
          <a:graphicData uri="http://schemas.openxmlformats.org/drawingml/2006/table">
            <a:tbl>
              <a:tblPr firstRow="1" bandRow="1">
                <a:tableStyleId>{5940675A-B579-460E-94D1-54222C63F5DA}</a:tableStyleId>
              </a:tblPr>
              <a:tblGrid>
                <a:gridCol w="692468">
                  <a:extLst>
                    <a:ext uri="{9D8B030D-6E8A-4147-A177-3AD203B41FA5}">
                      <a16:colId xmlns:a16="http://schemas.microsoft.com/office/drawing/2014/main" val="20000"/>
                    </a:ext>
                  </a:extLst>
                </a:gridCol>
                <a:gridCol w="3495554">
                  <a:extLst>
                    <a:ext uri="{9D8B030D-6E8A-4147-A177-3AD203B41FA5}">
                      <a16:colId xmlns:a16="http://schemas.microsoft.com/office/drawing/2014/main" val="20001"/>
                    </a:ext>
                  </a:extLst>
                </a:gridCol>
              </a:tblGrid>
              <a:tr h="0">
                <a:tc>
                  <a:txBody>
                    <a:bodyPr/>
                    <a:lstStyle/>
                    <a:p>
                      <a:r>
                        <a:rPr lang="en-GB" sz="850" b="1" dirty="0">
                          <a:latin typeface="+mj-lt"/>
                          <a:cs typeface="Calibri"/>
                        </a:rPr>
                        <a:t>Primary</a:t>
                      </a:r>
                      <a:endParaRPr lang="en-US" sz="850" b="1" dirty="0">
                        <a:solidFill>
                          <a:schemeClr val="tx1"/>
                        </a:solidFill>
                        <a:latin typeface="+mj-lt"/>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dirty="0">
                          <a:latin typeface="+mj-lt"/>
                          <a:cs typeface="Calibri"/>
                        </a:rPr>
                        <a:t>Extraction of raw materials (agriculture, mining, fishing)</a:t>
                      </a:r>
                    </a:p>
                  </a:txBody>
                  <a:tcPr anchor="ctr">
                    <a:noFill/>
                  </a:tcPr>
                </a:tc>
                <a:extLst>
                  <a:ext uri="{0D108BD9-81ED-4DB2-BD59-A6C34878D82A}">
                    <a16:rowId xmlns:a16="http://schemas.microsoft.com/office/drawing/2014/main" val="10000"/>
                  </a:ext>
                </a:extLst>
              </a:tr>
              <a:tr h="0">
                <a:tc>
                  <a:txBody>
                    <a:bodyPr/>
                    <a:lstStyle/>
                    <a:p>
                      <a:r>
                        <a:rPr lang="en-US" sz="850" b="1" dirty="0">
                          <a:solidFill>
                            <a:schemeClr val="tx1"/>
                          </a:solidFill>
                          <a:latin typeface="+mj-lt"/>
                        </a:rPr>
                        <a:t>Secondary</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dirty="0">
                          <a:latin typeface="+mj-lt"/>
                          <a:cs typeface="Calibri"/>
                        </a:rPr>
                        <a:t>Manufacturing of raw materials (food processing, clothes, oil refinery)</a:t>
                      </a:r>
                      <a:endParaRPr lang="en-GB" sz="850" i="1" dirty="0">
                        <a:solidFill>
                          <a:srgbClr val="000000"/>
                        </a:solidFill>
                        <a:latin typeface="+mj-lt"/>
                        <a:cs typeface="Calibri"/>
                      </a:endParaRPr>
                    </a:p>
                  </a:txBody>
                  <a:tcPr anchor="ctr">
                    <a:noFill/>
                  </a:tcPr>
                </a:tc>
                <a:extLst>
                  <a:ext uri="{0D108BD9-81ED-4DB2-BD59-A6C34878D82A}">
                    <a16:rowId xmlns:a16="http://schemas.microsoft.com/office/drawing/2014/main" val="10001"/>
                  </a:ext>
                </a:extLst>
              </a:tr>
              <a:tr h="0">
                <a:tc>
                  <a:txBody>
                    <a:bodyPr/>
                    <a:lstStyle/>
                    <a:p>
                      <a:r>
                        <a:rPr lang="en-US" sz="850" b="1" dirty="0">
                          <a:solidFill>
                            <a:schemeClr val="tx1"/>
                          </a:solidFill>
                          <a:latin typeface="+mj-lt"/>
                        </a:rPr>
                        <a:t>Tertiary</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dirty="0">
                          <a:latin typeface="+mj-lt"/>
                          <a:cs typeface="Calibri"/>
                        </a:rPr>
                        <a:t>Selling of services and skills (education, health service, transportation)</a:t>
                      </a:r>
                    </a:p>
                  </a:txBody>
                  <a:tcPr anchor="ctr">
                    <a:noFill/>
                  </a:tcPr>
                </a:tc>
                <a:extLst>
                  <a:ext uri="{0D108BD9-81ED-4DB2-BD59-A6C34878D82A}">
                    <a16:rowId xmlns:a16="http://schemas.microsoft.com/office/drawing/2014/main" val="10002"/>
                  </a:ext>
                </a:extLst>
              </a:tr>
              <a:tr h="0">
                <a:tc>
                  <a:txBody>
                    <a:bodyPr/>
                    <a:lstStyle/>
                    <a:p>
                      <a:r>
                        <a:rPr lang="en-US" sz="850" b="1" dirty="0">
                          <a:solidFill>
                            <a:schemeClr val="tx1"/>
                          </a:solidFill>
                          <a:latin typeface="+mj-lt"/>
                        </a:rPr>
                        <a:t>Quaternary</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dirty="0">
                          <a:latin typeface="+mj-lt"/>
                          <a:cs typeface="Calibri"/>
                        </a:rPr>
                        <a:t>Information and research services (ICT, computing, research, consultancy)</a:t>
                      </a:r>
                    </a:p>
                  </a:txBody>
                  <a:tcPr anchor="ctr">
                    <a:noFill/>
                  </a:tcPr>
                </a:tc>
                <a:extLst>
                  <a:ext uri="{0D108BD9-81ED-4DB2-BD59-A6C34878D82A}">
                    <a16:rowId xmlns:a16="http://schemas.microsoft.com/office/drawing/2014/main" val="789889830"/>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692574284"/>
              </p:ext>
            </p:extLst>
          </p:nvPr>
        </p:nvGraphicFramePr>
        <p:xfrm>
          <a:off x="-8242" y="332935"/>
          <a:ext cx="4183662" cy="220980"/>
        </p:xfrm>
        <a:graphic>
          <a:graphicData uri="http://schemas.openxmlformats.org/drawingml/2006/table">
            <a:tbl>
              <a:tblPr firstRow="1" bandRow="1">
                <a:tableStyleId>{5940675A-B579-460E-94D1-54222C63F5DA}</a:tableStyleId>
              </a:tblPr>
              <a:tblGrid>
                <a:gridCol w="4183662">
                  <a:extLst>
                    <a:ext uri="{9D8B030D-6E8A-4147-A177-3AD203B41FA5}">
                      <a16:colId xmlns:a16="http://schemas.microsoft.com/office/drawing/2014/main" val="20000"/>
                    </a:ext>
                  </a:extLst>
                </a:gridCol>
              </a:tblGrid>
              <a:tr h="211634">
                <a:tc>
                  <a:txBody>
                    <a:bodyPr/>
                    <a:lstStyle/>
                    <a:p>
                      <a:r>
                        <a:rPr lang="en-GB" sz="850" b="1" i="0" baseline="0" dirty="0">
                          <a:solidFill>
                            <a:srgbClr val="0070C0"/>
                          </a:solidFill>
                          <a:latin typeface="+mj-lt"/>
                          <a:cs typeface="Calibri"/>
                        </a:rPr>
                        <a:t>Economic Sectors</a:t>
                      </a:r>
                    </a:p>
                  </a:txBody>
                  <a:tcPr>
                    <a:noFill/>
                  </a:tcPr>
                </a:tc>
                <a:extLst>
                  <a:ext uri="{0D108BD9-81ED-4DB2-BD59-A6C34878D82A}">
                    <a16:rowId xmlns:a16="http://schemas.microsoft.com/office/drawing/2014/main" val="10000"/>
                  </a:ext>
                </a:extLst>
              </a:tr>
            </a:tbl>
          </a:graphicData>
        </a:graphic>
      </p:graphicFrame>
      <p:pic>
        <p:nvPicPr>
          <p:cNvPr id="15" name="Picture 14"/>
          <p:cNvPicPr>
            <a:picLocks noChangeAspect="1"/>
          </p:cNvPicPr>
          <p:nvPr/>
        </p:nvPicPr>
        <p:blipFill>
          <a:blip r:embed="rId3"/>
          <a:stretch>
            <a:fillRect/>
          </a:stretch>
        </p:blipFill>
        <p:spPr>
          <a:xfrm>
            <a:off x="1847952" y="1438510"/>
            <a:ext cx="2327468" cy="1341362"/>
          </a:xfrm>
          <a:prstGeom prst="rect">
            <a:avLst/>
          </a:prstGeom>
        </p:spPr>
      </p:pic>
      <p:graphicFrame>
        <p:nvGraphicFramePr>
          <p:cNvPr id="16" name="Table 15"/>
          <p:cNvGraphicFramePr>
            <a:graphicFrameLocks noGrp="1"/>
          </p:cNvGraphicFramePr>
          <p:nvPr>
            <p:extLst>
              <p:ext uri="{D42A27DB-BD31-4B8C-83A1-F6EECF244321}">
                <p14:modId xmlns:p14="http://schemas.microsoft.com/office/powerpoint/2010/main" val="951844875"/>
              </p:ext>
            </p:extLst>
          </p:nvPr>
        </p:nvGraphicFramePr>
        <p:xfrm>
          <a:off x="-12602" y="2825351"/>
          <a:ext cx="4188022" cy="1127760"/>
        </p:xfrm>
        <a:graphic>
          <a:graphicData uri="http://schemas.openxmlformats.org/drawingml/2006/table">
            <a:tbl>
              <a:tblPr firstRow="1" bandRow="1">
                <a:tableStyleId>{5940675A-B579-460E-94D1-54222C63F5DA}</a:tableStyleId>
              </a:tblPr>
              <a:tblGrid>
                <a:gridCol w="4188022">
                  <a:extLst>
                    <a:ext uri="{9D8B030D-6E8A-4147-A177-3AD203B41FA5}">
                      <a16:colId xmlns:a16="http://schemas.microsoft.com/office/drawing/2014/main" val="20000"/>
                    </a:ext>
                  </a:extLst>
                </a:gridCol>
              </a:tblGrid>
              <a:tr h="612330">
                <a:tc>
                  <a:txBody>
                    <a:bodyPr/>
                    <a:lstStyle/>
                    <a:p>
                      <a:r>
                        <a:rPr lang="en-GB" sz="850" b="0" i="0" baseline="0" dirty="0">
                          <a:solidFill>
                            <a:schemeClr val="tx1"/>
                          </a:solidFill>
                          <a:latin typeface="+mj-lt"/>
                          <a:cs typeface="Calibri"/>
                        </a:rPr>
                        <a:t>Causes of the de-industrialisation of the UK</a:t>
                      </a:r>
                    </a:p>
                    <a:p>
                      <a:pPr marL="92075" indent="-92075">
                        <a:buFont typeface="Wingdings" panose="05000000000000000000" pitchFamily="2" charset="2"/>
                        <a:buChar char="Ø"/>
                      </a:pPr>
                      <a:r>
                        <a:rPr lang="en-GB" sz="850" b="0" i="0" baseline="0" dirty="0">
                          <a:solidFill>
                            <a:schemeClr val="tx1"/>
                          </a:solidFill>
                          <a:latin typeface="+mj-lt"/>
                          <a:cs typeface="Calibri"/>
                        </a:rPr>
                        <a:t>Globalisation – more goods are manufactured abroad due to cheaper materials and wages, improved communications and transportation and less strict environmental laws.</a:t>
                      </a:r>
                    </a:p>
                    <a:p>
                      <a:pPr marL="92075" indent="-92075">
                        <a:buFont typeface="Wingdings" panose="05000000000000000000" pitchFamily="2" charset="2"/>
                        <a:buChar char="Ø"/>
                      </a:pPr>
                      <a:r>
                        <a:rPr lang="en-GB" sz="850" b="0" i="0" baseline="0" dirty="0">
                          <a:solidFill>
                            <a:schemeClr val="tx1"/>
                          </a:solidFill>
                          <a:latin typeface="+mj-lt"/>
                          <a:cs typeface="Calibri"/>
                        </a:rPr>
                        <a:t>Development of trade links (World Trade Organisation, EU) make it easier to trade between countries. </a:t>
                      </a:r>
                    </a:p>
                    <a:p>
                      <a:pPr marL="92075" indent="-92075">
                        <a:buFont typeface="Wingdings" panose="05000000000000000000" pitchFamily="2" charset="2"/>
                        <a:buChar char="Ø"/>
                      </a:pPr>
                      <a:r>
                        <a:rPr lang="en-GB" sz="850" b="0" i="0" baseline="0" dirty="0">
                          <a:solidFill>
                            <a:schemeClr val="tx1"/>
                          </a:solidFill>
                          <a:latin typeface="+mj-lt"/>
                          <a:cs typeface="Calibri"/>
                        </a:rPr>
                        <a:t>Development of IT and technology – the internet means people can store information online that can be accessed anywhere in the world. It also attracts business from abroad. This has encouraged goods to be manufactured and businesses links with the wider world.</a:t>
                      </a:r>
                    </a:p>
                  </a:txBody>
                  <a:tcPr>
                    <a:noFill/>
                  </a:tcPr>
                </a:tc>
                <a:extLst>
                  <a:ext uri="{0D108BD9-81ED-4DB2-BD59-A6C34878D82A}">
                    <a16:rowId xmlns:a16="http://schemas.microsoft.com/office/drawing/2014/main" val="10000"/>
                  </a:ext>
                </a:extLst>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3536937998"/>
              </p:ext>
            </p:extLst>
          </p:nvPr>
        </p:nvGraphicFramePr>
        <p:xfrm>
          <a:off x="-12602" y="3953111"/>
          <a:ext cx="4188022" cy="868680"/>
        </p:xfrm>
        <a:graphic>
          <a:graphicData uri="http://schemas.openxmlformats.org/drawingml/2006/table">
            <a:tbl>
              <a:tblPr firstRow="1" bandRow="1">
                <a:tableStyleId>{5940675A-B579-460E-94D1-54222C63F5DA}</a:tableStyleId>
              </a:tblPr>
              <a:tblGrid>
                <a:gridCol w="4188022">
                  <a:extLst>
                    <a:ext uri="{9D8B030D-6E8A-4147-A177-3AD203B41FA5}">
                      <a16:colId xmlns:a16="http://schemas.microsoft.com/office/drawing/2014/main" val="20000"/>
                    </a:ext>
                  </a:extLst>
                </a:gridCol>
              </a:tblGrid>
              <a:tr h="612330">
                <a:tc>
                  <a:txBody>
                    <a:bodyPr/>
                    <a:lstStyle/>
                    <a:p>
                      <a:pPr algn="l"/>
                      <a:r>
                        <a:rPr lang="en-GB" sz="850" b="1" i="0" kern="1200" baseline="0" dirty="0">
                          <a:solidFill>
                            <a:srgbClr val="0070C0"/>
                          </a:solidFill>
                          <a:effectLst/>
                          <a:latin typeface="+mj-lt"/>
                          <a:ea typeface="+mn-ea"/>
                          <a:cs typeface="+mn-cs"/>
                        </a:rPr>
                        <a:t>TERTIARY SECTOR (services &amp; finance)</a:t>
                      </a:r>
                    </a:p>
                    <a:p>
                      <a:pPr algn="l"/>
                      <a:r>
                        <a:rPr lang="en-GB" sz="850" b="0" i="0" kern="1200" dirty="0">
                          <a:solidFill>
                            <a:schemeClr val="tx1"/>
                          </a:solidFill>
                          <a:effectLst/>
                          <a:latin typeface="+mj-lt"/>
                          <a:ea typeface="+mn-ea"/>
                          <a:cs typeface="+mn-cs"/>
                        </a:rPr>
                        <a:t>The UK service sector has grown rapidly since 1970s. </a:t>
                      </a:r>
                    </a:p>
                    <a:p>
                      <a:pPr marL="171450" indent="-171450" algn="l">
                        <a:buFont typeface="Arial" panose="020B0604020202020204" pitchFamily="34" charset="0"/>
                        <a:buChar char="•"/>
                      </a:pPr>
                      <a:r>
                        <a:rPr lang="en-GB" sz="850" b="0" i="0" kern="1200" dirty="0">
                          <a:solidFill>
                            <a:schemeClr val="tx1"/>
                          </a:solidFill>
                          <a:effectLst/>
                          <a:latin typeface="+mj-lt"/>
                          <a:ea typeface="+mn-ea"/>
                          <a:cs typeface="+mn-cs"/>
                        </a:rPr>
                        <a:t>1948: </a:t>
                      </a:r>
                      <a:r>
                        <a:rPr lang="en-GB" sz="850" b="0" i="0" kern="1200" baseline="0" dirty="0">
                          <a:solidFill>
                            <a:schemeClr val="tx1"/>
                          </a:solidFill>
                          <a:effectLst/>
                          <a:latin typeface="+mj-lt"/>
                          <a:ea typeface="+mn-ea"/>
                          <a:cs typeface="+mn-cs"/>
                        </a:rPr>
                        <a:t>46% of the UK’s GDP </a:t>
                      </a:r>
                    </a:p>
                    <a:p>
                      <a:pPr marL="171450" indent="-171450" algn="l">
                        <a:buFont typeface="Arial" panose="020B0604020202020204" pitchFamily="34" charset="0"/>
                        <a:buChar char="•"/>
                      </a:pPr>
                      <a:r>
                        <a:rPr lang="en-GB" sz="850" b="0" i="0" kern="1200" baseline="0" dirty="0">
                          <a:solidFill>
                            <a:schemeClr val="tx1"/>
                          </a:solidFill>
                          <a:effectLst/>
                          <a:latin typeface="+mj-lt"/>
                          <a:ea typeface="+mn-ea"/>
                          <a:cs typeface="+mn-cs"/>
                        </a:rPr>
                        <a:t>Today: 79% of the UK’s GDP </a:t>
                      </a:r>
                      <a:endParaRPr lang="en-GB" sz="300" b="0" i="0" kern="1200" baseline="0" dirty="0">
                        <a:solidFill>
                          <a:schemeClr val="tx1"/>
                        </a:solidFill>
                        <a:effectLst/>
                        <a:latin typeface="+mj-lt"/>
                        <a:ea typeface="+mn-ea"/>
                        <a:cs typeface="+mn-cs"/>
                      </a:endParaRPr>
                    </a:p>
                    <a:p>
                      <a:pPr marL="0" indent="0" algn="l">
                        <a:buFont typeface="Arial" panose="020B0604020202020204" pitchFamily="34" charset="0"/>
                        <a:buNone/>
                      </a:pPr>
                      <a:r>
                        <a:rPr lang="en-GB" sz="850" b="0" i="0" kern="1200" baseline="0" dirty="0">
                          <a:solidFill>
                            <a:schemeClr val="tx1"/>
                          </a:solidFill>
                          <a:effectLst/>
                          <a:latin typeface="+mj-lt"/>
                          <a:ea typeface="+mn-ea"/>
                          <a:cs typeface="+mn-cs"/>
                        </a:rPr>
                        <a:t>The UK is the world’s leading centre for financial services (finance, insurance). The financial sector accounts for 10% of the UK’s GDP and employs 2 million people. </a:t>
                      </a:r>
                      <a:endParaRPr lang="en-GB" sz="850" b="0" i="0" kern="1200" dirty="0">
                        <a:solidFill>
                          <a:schemeClr val="tx1"/>
                        </a:solidFill>
                        <a:effectLst/>
                        <a:latin typeface="+mj-lt"/>
                        <a:ea typeface="+mn-ea"/>
                        <a:cs typeface="+mn-cs"/>
                      </a:endParaRPr>
                    </a:p>
                  </a:txBody>
                  <a:tcPr>
                    <a:noFill/>
                  </a:tcPr>
                </a:tc>
                <a:extLst>
                  <a:ext uri="{0D108BD9-81ED-4DB2-BD59-A6C34878D82A}">
                    <a16:rowId xmlns:a16="http://schemas.microsoft.com/office/drawing/2014/main" val="10000"/>
                  </a:ext>
                </a:extLst>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1186449775"/>
              </p:ext>
            </p:extLst>
          </p:nvPr>
        </p:nvGraphicFramePr>
        <p:xfrm>
          <a:off x="-12602" y="4821790"/>
          <a:ext cx="4188022" cy="2036209"/>
        </p:xfrm>
        <a:graphic>
          <a:graphicData uri="http://schemas.openxmlformats.org/drawingml/2006/table">
            <a:tbl>
              <a:tblPr firstRow="1" bandRow="1">
                <a:tableStyleId>{5940675A-B579-460E-94D1-54222C63F5DA}</a:tableStyleId>
              </a:tblPr>
              <a:tblGrid>
                <a:gridCol w="4188022">
                  <a:extLst>
                    <a:ext uri="{9D8B030D-6E8A-4147-A177-3AD203B41FA5}">
                      <a16:colId xmlns:a16="http://schemas.microsoft.com/office/drawing/2014/main" val="20000"/>
                    </a:ext>
                  </a:extLst>
                </a:gridCol>
              </a:tblGrid>
              <a:tr h="2036209">
                <a:tc>
                  <a:txBody>
                    <a:bodyPr/>
                    <a:lstStyle/>
                    <a:p>
                      <a:pPr algn="l"/>
                      <a:r>
                        <a:rPr lang="en-GB" sz="850" b="1" i="0" kern="1200" dirty="0">
                          <a:solidFill>
                            <a:srgbClr val="0070C0"/>
                          </a:solidFill>
                          <a:effectLst/>
                          <a:latin typeface="+mj-lt"/>
                          <a:ea typeface="+mn-ea"/>
                          <a:cs typeface="+mn-cs"/>
                        </a:rPr>
                        <a:t>QUANTERNARY SECTOR</a:t>
                      </a:r>
                      <a:r>
                        <a:rPr lang="en-GB" sz="850" b="1" i="0" kern="1200" baseline="0" dirty="0">
                          <a:solidFill>
                            <a:srgbClr val="0070C0"/>
                          </a:solidFill>
                          <a:effectLst/>
                          <a:latin typeface="+mj-lt"/>
                          <a:ea typeface="+mn-ea"/>
                          <a:cs typeface="+mn-cs"/>
                        </a:rPr>
                        <a:t> (research &amp; IT)</a:t>
                      </a:r>
                      <a:endParaRPr lang="en-GB" sz="850" b="1" i="0" kern="1200" dirty="0">
                        <a:solidFill>
                          <a:srgbClr val="0070C0"/>
                        </a:solidFill>
                        <a:effectLst/>
                        <a:latin typeface="+mj-lt"/>
                        <a:ea typeface="+mn-ea"/>
                        <a:cs typeface="+mn-cs"/>
                      </a:endParaRPr>
                    </a:p>
                    <a:p>
                      <a:pPr algn="l"/>
                      <a:endParaRPr lang="en-GB" sz="300" kern="1200" dirty="0">
                        <a:solidFill>
                          <a:schemeClr val="tx1"/>
                        </a:solidFill>
                        <a:latin typeface="+mj-lt"/>
                        <a:ea typeface="+mn-ea"/>
                        <a:cs typeface="+mn-cs"/>
                      </a:endParaRPr>
                    </a:p>
                    <a:p>
                      <a:pPr algn="l"/>
                      <a:r>
                        <a:rPr lang="en-GB" sz="850" kern="1200" dirty="0">
                          <a:solidFill>
                            <a:schemeClr val="tx1"/>
                          </a:solidFill>
                          <a:latin typeface="+mj-lt"/>
                          <a:ea typeface="+mn-ea"/>
                          <a:cs typeface="+mn-cs"/>
                        </a:rPr>
                        <a:t>The UK’s research</a:t>
                      </a:r>
                      <a:r>
                        <a:rPr lang="en-GB" sz="850" kern="1200" baseline="0" dirty="0">
                          <a:solidFill>
                            <a:schemeClr val="tx1"/>
                          </a:solidFill>
                          <a:latin typeface="+mj-lt"/>
                          <a:ea typeface="+mn-ea"/>
                          <a:cs typeface="+mn-cs"/>
                        </a:rPr>
                        <a:t> sector employs 60,000 highly qualified people and accounts for £3 billion of the UK’s GDP. IT employs over 60,000 people in companies such as IBM and Microsoft.</a:t>
                      </a:r>
                    </a:p>
                    <a:p>
                      <a:pPr algn="l"/>
                      <a:endParaRPr lang="en-GB" sz="300" kern="1200" baseline="0" dirty="0">
                        <a:solidFill>
                          <a:schemeClr val="tx1"/>
                        </a:solidFill>
                        <a:latin typeface="+mj-lt"/>
                        <a:ea typeface="+mn-ea"/>
                        <a:cs typeface="+mn-cs"/>
                      </a:endParaRPr>
                    </a:p>
                    <a:p>
                      <a:pPr algn="l"/>
                      <a:r>
                        <a:rPr lang="en-GB" sz="850" kern="1200" baseline="0" dirty="0">
                          <a:solidFill>
                            <a:schemeClr val="tx1"/>
                          </a:solidFill>
                          <a:latin typeface="+mj-lt"/>
                          <a:ea typeface="+mn-ea"/>
                          <a:cs typeface="+mn-cs"/>
                        </a:rPr>
                        <a:t>The research sector employs highly qualified graduates. As a result Science Parks (a site on which high-tech industries carry out scientific research) are located  near universities, such as Cambridge Science Park (CSP), which opened in 1970. Below are the advantages and disadvantages of Cambridge as a location for the CSP.</a:t>
                      </a:r>
                    </a:p>
                    <a:p>
                      <a:pPr algn="l"/>
                      <a:endParaRPr lang="en-GB" sz="850" kern="1200" baseline="0" dirty="0">
                        <a:solidFill>
                          <a:schemeClr val="tx1"/>
                        </a:solidFill>
                        <a:latin typeface="+mj-lt"/>
                        <a:ea typeface="+mn-ea"/>
                        <a:cs typeface="+mn-cs"/>
                      </a:endParaRPr>
                    </a:p>
                    <a:p>
                      <a:pPr algn="l"/>
                      <a:endParaRPr lang="en-GB" sz="850" kern="1200" baseline="0" dirty="0">
                        <a:solidFill>
                          <a:schemeClr val="tx1"/>
                        </a:solidFill>
                        <a:latin typeface="+mj-lt"/>
                        <a:ea typeface="+mn-ea"/>
                        <a:cs typeface="+mn-cs"/>
                      </a:endParaRPr>
                    </a:p>
                    <a:p>
                      <a:pPr algn="l"/>
                      <a:endParaRPr lang="en-GB" sz="850" kern="1200" baseline="0" dirty="0">
                        <a:solidFill>
                          <a:schemeClr val="tx1"/>
                        </a:solidFill>
                        <a:latin typeface="+mj-lt"/>
                        <a:ea typeface="+mn-ea"/>
                        <a:cs typeface="+mn-cs"/>
                      </a:endParaRPr>
                    </a:p>
                    <a:p>
                      <a:pPr algn="l"/>
                      <a:endParaRPr lang="en-GB" sz="850" kern="1200" baseline="0" dirty="0">
                        <a:solidFill>
                          <a:schemeClr val="tx1"/>
                        </a:solidFill>
                        <a:latin typeface="+mj-lt"/>
                        <a:ea typeface="+mn-ea"/>
                        <a:cs typeface="+mn-cs"/>
                      </a:endParaRPr>
                    </a:p>
                  </a:txBody>
                  <a:tcPr>
                    <a:noFill/>
                  </a:tcPr>
                </a:tc>
                <a:extLst>
                  <a:ext uri="{0D108BD9-81ED-4DB2-BD59-A6C34878D82A}">
                    <a16:rowId xmlns:a16="http://schemas.microsoft.com/office/drawing/2014/main" val="10000"/>
                  </a:ext>
                </a:extLst>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4172783326"/>
              </p:ext>
            </p:extLst>
          </p:nvPr>
        </p:nvGraphicFramePr>
        <p:xfrm>
          <a:off x="0" y="5926015"/>
          <a:ext cx="4188022" cy="922020"/>
        </p:xfrm>
        <a:graphic>
          <a:graphicData uri="http://schemas.openxmlformats.org/drawingml/2006/table">
            <a:tbl>
              <a:tblPr firstRow="1" bandRow="1">
                <a:tableStyleId>{5C22544A-7EE6-4342-B048-85BDC9FD1C3A}</a:tableStyleId>
              </a:tblPr>
              <a:tblGrid>
                <a:gridCol w="2429499">
                  <a:extLst>
                    <a:ext uri="{9D8B030D-6E8A-4147-A177-3AD203B41FA5}">
                      <a16:colId xmlns:a16="http://schemas.microsoft.com/office/drawing/2014/main" val="848427110"/>
                    </a:ext>
                  </a:extLst>
                </a:gridCol>
                <a:gridCol w="1758523">
                  <a:extLst>
                    <a:ext uri="{9D8B030D-6E8A-4147-A177-3AD203B41FA5}">
                      <a16:colId xmlns:a16="http://schemas.microsoft.com/office/drawing/2014/main" val="2597012262"/>
                    </a:ext>
                  </a:extLst>
                </a:gridCol>
              </a:tblGrid>
              <a:tr h="203253">
                <a:tc>
                  <a:txBody>
                    <a:bodyPr/>
                    <a:lstStyle/>
                    <a:p>
                      <a:pPr algn="ctr">
                        <a:lnSpc>
                          <a:spcPct val="100000"/>
                        </a:lnSpc>
                      </a:pPr>
                      <a:r>
                        <a:rPr lang="en-GB" sz="850" dirty="0">
                          <a:solidFill>
                            <a:sysClr val="windowText" lastClr="000000"/>
                          </a:solidFill>
                          <a:latin typeface="+mj-lt"/>
                        </a:rPr>
                        <a:t>Advantages</a:t>
                      </a:r>
                      <a:r>
                        <a:rPr lang="en-GB" sz="850" baseline="0" dirty="0">
                          <a:solidFill>
                            <a:sysClr val="windowText" lastClr="000000"/>
                          </a:solidFill>
                          <a:latin typeface="+mj-lt"/>
                        </a:rPr>
                        <a:t> of CSP’s location</a:t>
                      </a:r>
                      <a:endParaRPr lang="en-GB" sz="850" dirty="0">
                        <a:solidFill>
                          <a:sysClr val="windowText" lastClr="000000"/>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1" kern="1200" dirty="0">
                          <a:solidFill>
                            <a:sysClr val="windowText" lastClr="000000"/>
                          </a:solidFill>
                          <a:latin typeface="+mn-lt"/>
                          <a:ea typeface="+mn-ea"/>
                          <a:cs typeface="+mn-cs"/>
                        </a:rPr>
                        <a:t>Disadvantages</a:t>
                      </a:r>
                      <a:r>
                        <a:rPr lang="en-GB" sz="850" b="1" kern="1200" baseline="0" dirty="0">
                          <a:solidFill>
                            <a:sysClr val="windowText" lastClr="000000"/>
                          </a:solidFill>
                          <a:latin typeface="+mn-lt"/>
                          <a:ea typeface="+mn-ea"/>
                          <a:cs typeface="+mn-cs"/>
                        </a:rPr>
                        <a:t> of CSP’s location</a:t>
                      </a:r>
                      <a:endParaRPr lang="en-GB" sz="850" b="1" kern="1200" dirty="0">
                        <a:solidFill>
                          <a:sysClr val="windowText" lastClr="000000"/>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2103413135"/>
                  </a:ext>
                </a:extLst>
              </a:tr>
              <a:tr h="644802">
                <a:tc>
                  <a:txBody>
                    <a:bodyPr/>
                    <a:lstStyle/>
                    <a:p>
                      <a:pPr marL="92075" lvl="0" indent="-92075">
                        <a:lnSpc>
                          <a:spcPct val="100000"/>
                        </a:lnSpc>
                        <a:spcAft>
                          <a:spcPts val="0"/>
                        </a:spcAft>
                        <a:buFont typeface="Symbol" panose="05050102010706020507" pitchFamily="18" charset="2"/>
                        <a:buChar char=""/>
                      </a:pPr>
                      <a:r>
                        <a:rPr lang="en-GB" sz="800" dirty="0">
                          <a:effectLst/>
                          <a:latin typeface="+mj-lt"/>
                        </a:rPr>
                        <a:t>Good transport (M11 to London</a:t>
                      </a:r>
                      <a:r>
                        <a:rPr lang="en-GB" sz="800" baseline="0" dirty="0">
                          <a:effectLst/>
                          <a:latin typeface="+mj-lt"/>
                        </a:rPr>
                        <a:t> &amp; </a:t>
                      </a:r>
                      <a:r>
                        <a:rPr lang="en-GB" sz="800" dirty="0">
                          <a:effectLst/>
                          <a:latin typeface="+mj-lt"/>
                        </a:rPr>
                        <a:t>Stansted Airport)</a:t>
                      </a:r>
                    </a:p>
                    <a:p>
                      <a:pPr marL="92075" lvl="0" indent="-92075">
                        <a:lnSpc>
                          <a:spcPct val="100000"/>
                        </a:lnSpc>
                        <a:spcAft>
                          <a:spcPts val="0"/>
                        </a:spcAft>
                        <a:buFont typeface="Symbol" panose="05050102010706020507" pitchFamily="18" charset="2"/>
                        <a:buChar char=""/>
                      </a:pPr>
                      <a:r>
                        <a:rPr lang="en-GB" sz="800" dirty="0">
                          <a:effectLst/>
                          <a:latin typeface="+mj-lt"/>
                        </a:rPr>
                        <a:t>Highly skilled graduates from Cambridge University.</a:t>
                      </a:r>
                    </a:p>
                    <a:p>
                      <a:pPr marL="92075" lvl="0" indent="-92075">
                        <a:lnSpc>
                          <a:spcPct val="100000"/>
                        </a:lnSpc>
                        <a:spcAft>
                          <a:spcPts val="0"/>
                        </a:spcAft>
                        <a:buFont typeface="Symbol" panose="05050102010706020507" pitchFamily="18" charset="2"/>
                        <a:buChar char=""/>
                      </a:pPr>
                      <a:r>
                        <a:rPr lang="en-GB" sz="800" dirty="0">
                          <a:effectLst/>
                          <a:latin typeface="+mj-lt"/>
                        </a:rPr>
                        <a:t>Close to the city – shops, entertainment options</a:t>
                      </a:r>
                    </a:p>
                    <a:p>
                      <a:pPr marL="92075" lvl="0" indent="-92075">
                        <a:lnSpc>
                          <a:spcPct val="100000"/>
                        </a:lnSpc>
                        <a:spcAft>
                          <a:spcPts val="0"/>
                        </a:spcAft>
                        <a:buFont typeface="Symbol" panose="05050102010706020507" pitchFamily="18" charset="2"/>
                        <a:buChar char=""/>
                      </a:pPr>
                      <a:r>
                        <a:rPr lang="en-GB" sz="800" dirty="0">
                          <a:effectLst/>
                          <a:latin typeface="+mj-lt"/>
                        </a:rPr>
                        <a:t>Close to rural open spaces – green areas/woodland</a:t>
                      </a:r>
                    </a:p>
                    <a:p>
                      <a:pPr marL="92075" lvl="0" indent="-92075">
                        <a:lnSpc>
                          <a:spcPct val="100000"/>
                        </a:lnSpc>
                        <a:spcAft>
                          <a:spcPts val="0"/>
                        </a:spcAft>
                        <a:buFont typeface="Symbol" panose="05050102010706020507" pitchFamily="18" charset="2"/>
                        <a:buChar char=""/>
                      </a:pPr>
                      <a:r>
                        <a:rPr lang="en-GB" sz="800" dirty="0">
                          <a:effectLst/>
                          <a:latin typeface="+mj-lt"/>
                        </a:rPr>
                        <a:t>Edge of the city so more space and cheaper rent.</a:t>
                      </a:r>
                      <a:endParaRPr lang="en-GB" sz="800" dirty="0">
                        <a:effectLst/>
                        <a:latin typeface="+mj-lt"/>
                        <a:ea typeface="MS Mincho" panose="020206090402050803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2075" lvl="0" indent="-92075">
                        <a:lnSpc>
                          <a:spcPct val="100000"/>
                        </a:lnSpc>
                        <a:spcAft>
                          <a:spcPts val="0"/>
                        </a:spcAft>
                        <a:buFont typeface="Symbol" panose="05050102010706020507" pitchFamily="18" charset="2"/>
                        <a:buChar char=""/>
                      </a:pPr>
                      <a:r>
                        <a:rPr lang="en-GB" sz="800" dirty="0">
                          <a:effectLst/>
                          <a:latin typeface="+mj-lt"/>
                        </a:rPr>
                        <a:t>City can be overcrowded/congested</a:t>
                      </a:r>
                    </a:p>
                    <a:p>
                      <a:pPr marL="92075" lvl="0" indent="-92075">
                        <a:lnSpc>
                          <a:spcPct val="100000"/>
                        </a:lnSpc>
                        <a:spcAft>
                          <a:spcPts val="0"/>
                        </a:spcAft>
                        <a:buFont typeface="Symbol" panose="05050102010706020507" pitchFamily="18" charset="2"/>
                        <a:buChar char=""/>
                      </a:pPr>
                      <a:r>
                        <a:rPr lang="en-GB" sz="800" dirty="0">
                          <a:effectLst/>
                          <a:latin typeface="+mj-lt"/>
                        </a:rPr>
                        <a:t>House prices are expensive in</a:t>
                      </a:r>
                      <a:r>
                        <a:rPr lang="en-GB" sz="800" baseline="0" dirty="0">
                          <a:effectLst/>
                          <a:latin typeface="+mj-lt"/>
                        </a:rPr>
                        <a:t> cities</a:t>
                      </a:r>
                      <a:endParaRPr lang="en-GB" sz="800" dirty="0">
                        <a:effectLst/>
                        <a:latin typeface="+mj-lt"/>
                      </a:endParaRPr>
                    </a:p>
                    <a:p>
                      <a:pPr marL="92075" lvl="0" indent="-92075">
                        <a:lnSpc>
                          <a:spcPct val="100000"/>
                        </a:lnSpc>
                        <a:spcAft>
                          <a:spcPts val="0"/>
                        </a:spcAft>
                        <a:buFont typeface="Symbol" panose="05050102010706020507" pitchFamily="18" charset="2"/>
                        <a:buChar char=""/>
                      </a:pPr>
                      <a:r>
                        <a:rPr lang="en-GB" sz="800" dirty="0">
                          <a:effectLst/>
                          <a:latin typeface="+mj-lt"/>
                        </a:rPr>
                        <a:t>Rail routes need improvement to become faster.</a:t>
                      </a:r>
                      <a:endParaRPr lang="en-GB" sz="800" dirty="0">
                        <a:effectLst/>
                        <a:latin typeface="+mj-lt"/>
                        <a:ea typeface="MS Mincho" panose="020206090402050803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993004"/>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652531822"/>
              </p:ext>
            </p:extLst>
          </p:nvPr>
        </p:nvGraphicFramePr>
        <p:xfrm>
          <a:off x="4175420" y="332934"/>
          <a:ext cx="4968580" cy="1737360"/>
        </p:xfrm>
        <a:graphic>
          <a:graphicData uri="http://schemas.openxmlformats.org/drawingml/2006/table">
            <a:tbl>
              <a:tblPr firstRow="1" bandRow="1">
                <a:tableStyleId>{5940675A-B579-460E-94D1-54222C63F5DA}</a:tableStyleId>
              </a:tblPr>
              <a:tblGrid>
                <a:gridCol w="4968580">
                  <a:extLst>
                    <a:ext uri="{9D8B030D-6E8A-4147-A177-3AD203B41FA5}">
                      <a16:colId xmlns:a16="http://schemas.microsoft.com/office/drawing/2014/main" val="20000"/>
                    </a:ext>
                  </a:extLst>
                </a:gridCol>
              </a:tblGrid>
              <a:tr h="1258391">
                <a:tc>
                  <a:txBody>
                    <a:bodyPr/>
                    <a:lstStyle/>
                    <a:p>
                      <a:r>
                        <a:rPr lang="en-US" sz="850" dirty="0">
                          <a:cs typeface="Calibri"/>
                        </a:rPr>
                        <a:t>19% of the UK’s population lives in rural areas. Recently</a:t>
                      </a:r>
                      <a:r>
                        <a:rPr lang="en-US" sz="850" baseline="0" dirty="0">
                          <a:cs typeface="Calibri"/>
                        </a:rPr>
                        <a:t> </a:t>
                      </a:r>
                      <a:r>
                        <a:rPr lang="en-US" sz="850" dirty="0">
                          <a:cs typeface="Calibri"/>
                        </a:rPr>
                        <a:t>the % of people living in rural areas is changing. </a:t>
                      </a:r>
                    </a:p>
                    <a:p>
                      <a:pPr marL="0" indent="0">
                        <a:buFont typeface="Arial" panose="020B0604020202020204" pitchFamily="34" charset="0"/>
                        <a:buNone/>
                      </a:pPr>
                      <a:endParaRPr lang="en-US" sz="300" dirty="0">
                        <a:cs typeface="Calibri"/>
                      </a:endParaRPr>
                    </a:p>
                    <a:p>
                      <a:pPr marL="0" indent="0">
                        <a:buFont typeface="Arial" panose="020B0604020202020204" pitchFamily="34" charset="0"/>
                        <a:buNone/>
                      </a:pPr>
                      <a:r>
                        <a:rPr lang="en-US" sz="850" dirty="0">
                          <a:cs typeface="Calibri"/>
                        </a:rPr>
                        <a:t>South </a:t>
                      </a:r>
                      <a:r>
                        <a:rPr lang="en-US" sz="850" dirty="0" err="1">
                          <a:cs typeface="Calibri"/>
                        </a:rPr>
                        <a:t>Cambridgeshire</a:t>
                      </a:r>
                      <a:r>
                        <a:rPr lang="en-US" sz="850" dirty="0">
                          <a:cs typeface="Calibri"/>
                        </a:rPr>
                        <a:t> – population is rising</a:t>
                      </a:r>
                      <a:r>
                        <a:rPr lang="en-US" sz="850" baseline="0" dirty="0">
                          <a:cs typeface="Calibri"/>
                        </a:rPr>
                        <a:t> to an expected 182,000 by 2031. Due to counter-urbanization (urban to rural migration), made possible by improved transport links = people are able to commute.</a:t>
                      </a:r>
                    </a:p>
                    <a:p>
                      <a:pPr marL="171450" indent="-171450">
                        <a:buFont typeface="Arial" panose="020B0604020202020204" pitchFamily="34" charset="0"/>
                        <a:buChar char="•"/>
                      </a:pPr>
                      <a:r>
                        <a:rPr lang="en-US" sz="850" baseline="0" dirty="0">
                          <a:solidFill>
                            <a:srgbClr val="0070C0"/>
                          </a:solidFill>
                          <a:cs typeface="Calibri"/>
                        </a:rPr>
                        <a:t>Social impacts: congestion due to more cars, demand for housing increases, house prices increase, modern developments can cause breakdown of rural culture.</a:t>
                      </a:r>
                    </a:p>
                    <a:p>
                      <a:pPr marL="171450" indent="-171450">
                        <a:buFont typeface="Arial" panose="020B0604020202020204" pitchFamily="34" charset="0"/>
                        <a:buChar char="•"/>
                      </a:pPr>
                      <a:r>
                        <a:rPr lang="en-US" sz="850" baseline="0" dirty="0">
                          <a:solidFill>
                            <a:srgbClr val="00B050"/>
                          </a:solidFill>
                          <a:cs typeface="Calibri"/>
                        </a:rPr>
                        <a:t>Economic impacts: local businesses succeed due to increase in customers, farm land is sold for housing developments changing the local economy and petrol prices rise due to high demand.</a:t>
                      </a:r>
                    </a:p>
                    <a:p>
                      <a:pPr marL="0" indent="0">
                        <a:buFont typeface="Arial" panose="020B0604020202020204" pitchFamily="34" charset="0"/>
                        <a:buNone/>
                      </a:pPr>
                      <a:endParaRPr lang="en-US" sz="300" baseline="0" dirty="0">
                        <a:cs typeface="Calibri"/>
                      </a:endParaRPr>
                    </a:p>
                    <a:p>
                      <a:pPr marL="0" indent="0">
                        <a:buFont typeface="Arial" panose="020B0604020202020204" pitchFamily="34" charset="0"/>
                        <a:buNone/>
                      </a:pPr>
                      <a:r>
                        <a:rPr lang="en-US" sz="850" baseline="0" dirty="0">
                          <a:cs typeface="Calibri"/>
                        </a:rPr>
                        <a:t>Outer Hebrides – population is declining. Their population is 27,400 and has declined by 50% since 1901. Due to outward migration – people leave to look for better paid jobs and entertainment.</a:t>
                      </a:r>
                    </a:p>
                    <a:p>
                      <a:pPr marL="171450" indent="-171450">
                        <a:buFont typeface="Arial" panose="020B0604020202020204" pitchFamily="34" charset="0"/>
                        <a:buChar char="•"/>
                      </a:pPr>
                      <a:r>
                        <a:rPr lang="en-US" sz="850" baseline="0" dirty="0">
                          <a:solidFill>
                            <a:srgbClr val="0070C0"/>
                          </a:solidFill>
                          <a:cs typeface="Calibri"/>
                        </a:rPr>
                        <a:t>Social impacts: schools close – enough children, younger people move away leaving elderly population.</a:t>
                      </a:r>
                    </a:p>
                    <a:p>
                      <a:pPr marL="171450" indent="-171450">
                        <a:buFont typeface="Arial" panose="020B0604020202020204" pitchFamily="34" charset="0"/>
                        <a:buChar char="•"/>
                      </a:pPr>
                      <a:r>
                        <a:rPr lang="en-US" sz="850" baseline="0" dirty="0">
                          <a:solidFill>
                            <a:srgbClr val="00B050"/>
                          </a:solidFill>
                          <a:cs typeface="Calibri"/>
                        </a:rPr>
                        <a:t>Economic impacts: lack of customers = shops close down, fishing industries decline due to lack of work force, there is not enough infrastructure to support tourism industry.</a:t>
                      </a:r>
                    </a:p>
                  </a:txBody>
                  <a:tcPr>
                    <a:noFill/>
                  </a:tcPr>
                </a:tc>
                <a:extLst>
                  <a:ext uri="{0D108BD9-81ED-4DB2-BD59-A6C34878D82A}">
                    <a16:rowId xmlns:a16="http://schemas.microsoft.com/office/drawing/2014/main" val="10000"/>
                  </a:ext>
                </a:extLst>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2986265348"/>
              </p:ext>
            </p:extLst>
          </p:nvPr>
        </p:nvGraphicFramePr>
        <p:xfrm>
          <a:off x="4175420" y="2070294"/>
          <a:ext cx="4968580" cy="2781300"/>
        </p:xfrm>
        <a:graphic>
          <a:graphicData uri="http://schemas.openxmlformats.org/drawingml/2006/table">
            <a:tbl>
              <a:tblPr firstRow="1" bandRow="1">
                <a:tableStyleId>{5940675A-B579-460E-94D1-54222C63F5DA}</a:tableStyleId>
              </a:tblPr>
              <a:tblGrid>
                <a:gridCol w="2484290">
                  <a:extLst>
                    <a:ext uri="{9D8B030D-6E8A-4147-A177-3AD203B41FA5}">
                      <a16:colId xmlns:a16="http://schemas.microsoft.com/office/drawing/2014/main" val="20000"/>
                    </a:ext>
                  </a:extLst>
                </a:gridCol>
                <a:gridCol w="2484290">
                  <a:extLst>
                    <a:ext uri="{9D8B030D-6E8A-4147-A177-3AD203B41FA5}">
                      <a16:colId xmlns:a16="http://schemas.microsoft.com/office/drawing/2014/main" val="20001"/>
                    </a:ext>
                  </a:extLst>
                </a:gridCol>
              </a:tblGrid>
              <a:tr h="1551830">
                <a:tc>
                  <a:txBody>
                    <a:bodyPr/>
                    <a:lstStyle/>
                    <a:p>
                      <a:r>
                        <a:rPr lang="en-US" sz="850" b="1" dirty="0">
                          <a:solidFill>
                            <a:schemeClr val="tx1"/>
                          </a:solidFill>
                          <a:latin typeface="+mj-lt"/>
                        </a:rPr>
                        <a:t>IMPROVEMENTS</a:t>
                      </a:r>
                      <a:r>
                        <a:rPr lang="en-US" sz="850" b="1" baseline="0" dirty="0">
                          <a:solidFill>
                            <a:schemeClr val="tx1"/>
                          </a:solidFill>
                          <a:latin typeface="+mj-lt"/>
                        </a:rPr>
                        <a:t> TO RAIL IN THE UK</a:t>
                      </a:r>
                    </a:p>
                    <a:p>
                      <a:endParaRPr lang="en-US" sz="300" b="0" baseline="0" dirty="0">
                        <a:solidFill>
                          <a:schemeClr val="tx1"/>
                        </a:solidFill>
                        <a:latin typeface="+mj-lt"/>
                      </a:endParaRPr>
                    </a:p>
                    <a:p>
                      <a:r>
                        <a:rPr lang="en-US" sz="850" b="1" baseline="0" dirty="0" err="1">
                          <a:solidFill>
                            <a:schemeClr val="tx1"/>
                          </a:solidFill>
                          <a:latin typeface="+mj-lt"/>
                        </a:rPr>
                        <a:t>Crossrail</a:t>
                      </a:r>
                      <a:r>
                        <a:rPr lang="en-US" sz="850" b="0" baseline="0" dirty="0">
                          <a:solidFill>
                            <a:schemeClr val="tx1"/>
                          </a:solidFill>
                          <a:latin typeface="+mj-lt"/>
                        </a:rPr>
                        <a:t>: railway from east to west London. It will cost £14.8 billion, however will reduce congestion on trains (fewer people) and make it easier for people to commute to London from further away. 200 million passengers are expected to use it.</a:t>
                      </a:r>
                    </a:p>
                    <a:p>
                      <a:endParaRPr lang="en-US" sz="300" b="0" baseline="0" dirty="0">
                        <a:solidFill>
                          <a:schemeClr val="tx1"/>
                        </a:solidFill>
                        <a:latin typeface="+mj-lt"/>
                      </a:endParaRPr>
                    </a:p>
                    <a:p>
                      <a:r>
                        <a:rPr lang="en-US" sz="850" b="1" baseline="0" dirty="0">
                          <a:solidFill>
                            <a:schemeClr val="tx1"/>
                          </a:solidFill>
                          <a:latin typeface="+mj-lt"/>
                        </a:rPr>
                        <a:t>High Speed 2 </a:t>
                      </a:r>
                      <a:r>
                        <a:rPr lang="en-US" sz="850" b="0" baseline="0" dirty="0">
                          <a:solidFill>
                            <a:schemeClr val="tx1"/>
                          </a:solidFill>
                          <a:latin typeface="+mj-lt"/>
                        </a:rPr>
                        <a:t>from London to the midlands and north. It will reduce journey time, improve the UK economy, help businesses in the midlands and north and reduce congestion on the roads. Arguments against: it costs £42 billion, airlines might have less customers and it cause visual and noise pollution.</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50" b="1" kern="1200" dirty="0">
                          <a:solidFill>
                            <a:schemeClr val="tx1"/>
                          </a:solidFill>
                          <a:latin typeface="+mj-lt"/>
                          <a:ea typeface="+mn-ea"/>
                          <a:cs typeface="+mn-cs"/>
                        </a:rPr>
                        <a:t>IMPROVEMENTS</a:t>
                      </a:r>
                      <a:r>
                        <a:rPr lang="en-US" sz="850" b="1" kern="1200" baseline="0" dirty="0">
                          <a:solidFill>
                            <a:schemeClr val="tx1"/>
                          </a:solidFill>
                          <a:latin typeface="+mj-lt"/>
                          <a:ea typeface="+mn-ea"/>
                          <a:cs typeface="+mn-cs"/>
                        </a:rPr>
                        <a:t> TO ROADS IN THE UK</a:t>
                      </a:r>
                    </a:p>
                    <a:p>
                      <a:endParaRPr lang="en-US" sz="300" b="0" kern="1200" baseline="0" dirty="0">
                        <a:solidFill>
                          <a:schemeClr val="tx1"/>
                        </a:solidFill>
                        <a:latin typeface="+mj-lt"/>
                        <a:ea typeface="+mn-ea"/>
                        <a:cs typeface="+mn-cs"/>
                      </a:endParaRPr>
                    </a:p>
                    <a:p>
                      <a:r>
                        <a:rPr lang="en-US" sz="850" b="0" kern="1200" baseline="0" dirty="0">
                          <a:solidFill>
                            <a:schemeClr val="tx1"/>
                          </a:solidFill>
                          <a:latin typeface="+mj-lt"/>
                          <a:ea typeface="+mn-ea"/>
                          <a:cs typeface="+mn-cs"/>
                        </a:rPr>
                        <a:t>The ‘Road Investment Strategy’ states the UK will create 100 new roads and add 100 miles of new lanes to motorways to reduce congestion.</a:t>
                      </a:r>
                    </a:p>
                    <a:p>
                      <a:pPr marL="0" indent="0">
                        <a:buFont typeface="Arial" panose="020B0604020202020204" pitchFamily="34" charset="0"/>
                        <a:buNone/>
                      </a:pPr>
                      <a:endParaRPr lang="en-US" sz="300" b="0" kern="1200" baseline="0" dirty="0">
                        <a:solidFill>
                          <a:schemeClr val="tx1"/>
                        </a:solidFill>
                        <a:latin typeface="+mj-lt"/>
                        <a:ea typeface="+mn-ea"/>
                        <a:cs typeface="+mn-cs"/>
                      </a:endParaRPr>
                    </a:p>
                    <a:p>
                      <a:pPr marL="0" indent="0">
                        <a:buFont typeface="Arial" panose="020B0604020202020204" pitchFamily="34" charset="0"/>
                        <a:buNone/>
                      </a:pPr>
                      <a:r>
                        <a:rPr lang="en-US" sz="850" b="1" kern="1200" dirty="0">
                          <a:solidFill>
                            <a:schemeClr val="tx1"/>
                          </a:solidFill>
                          <a:latin typeface="+mj-lt"/>
                          <a:ea typeface="+mn-ea"/>
                          <a:cs typeface="+mn-cs"/>
                        </a:rPr>
                        <a:t>Smart</a:t>
                      </a:r>
                      <a:r>
                        <a:rPr lang="en-US" sz="850" b="1" kern="1200" baseline="0" dirty="0">
                          <a:solidFill>
                            <a:schemeClr val="tx1"/>
                          </a:solidFill>
                          <a:latin typeface="+mj-lt"/>
                          <a:ea typeface="+mn-ea"/>
                          <a:cs typeface="+mn-cs"/>
                        </a:rPr>
                        <a:t> motorways (M4):</a:t>
                      </a:r>
                    </a:p>
                    <a:p>
                      <a:pPr marL="171450" indent="-171450">
                        <a:buFont typeface="Arial" panose="020B0604020202020204" pitchFamily="34" charset="0"/>
                        <a:buChar char="•"/>
                      </a:pPr>
                      <a:r>
                        <a:rPr lang="en-US" sz="850" b="0" kern="1200" baseline="0" dirty="0">
                          <a:solidFill>
                            <a:schemeClr val="tx1"/>
                          </a:solidFill>
                          <a:latin typeface="+mj-lt"/>
                          <a:ea typeface="+mn-ea"/>
                          <a:cs typeface="+mn-cs"/>
                        </a:rPr>
                        <a:t>Varying speed limits and extra lanes</a:t>
                      </a:r>
                    </a:p>
                    <a:p>
                      <a:pPr marL="0" indent="0">
                        <a:buFont typeface="Arial" panose="020B0604020202020204" pitchFamily="34" charset="0"/>
                        <a:buNone/>
                      </a:pPr>
                      <a:endParaRPr lang="en-US" sz="300" b="0" kern="1200" baseline="0" dirty="0">
                        <a:solidFill>
                          <a:schemeClr val="tx1"/>
                        </a:solidFill>
                        <a:latin typeface="+mj-lt"/>
                        <a:ea typeface="+mn-ea"/>
                        <a:cs typeface="+mn-cs"/>
                      </a:endParaRPr>
                    </a:p>
                    <a:p>
                      <a:pPr marL="0" indent="0">
                        <a:buFont typeface="Arial" panose="020B0604020202020204" pitchFamily="34" charset="0"/>
                        <a:buNone/>
                      </a:pPr>
                      <a:r>
                        <a:rPr lang="en-US" sz="850" b="0" kern="1200" baseline="0" dirty="0">
                          <a:solidFill>
                            <a:schemeClr val="tx1"/>
                          </a:solidFill>
                          <a:latin typeface="+mj-lt"/>
                          <a:ea typeface="+mn-ea"/>
                          <a:cs typeface="+mn-cs"/>
                        </a:rPr>
                        <a:t>To reduce congestion on the A303 in SE England, they have added a lane to create a dual carriageway</a:t>
                      </a:r>
                      <a:endParaRPr lang="en-GB" sz="850" dirty="0">
                        <a:latin typeface="+mj-lt"/>
                        <a:cs typeface="Calibri"/>
                      </a:endParaRPr>
                    </a:p>
                  </a:txBody>
                  <a:tcPr anchor="ctr">
                    <a:noFill/>
                  </a:tcPr>
                </a:tc>
                <a:extLst>
                  <a:ext uri="{0D108BD9-81ED-4DB2-BD59-A6C34878D82A}">
                    <a16:rowId xmlns:a16="http://schemas.microsoft.com/office/drawing/2014/main" val="10000"/>
                  </a:ext>
                </a:extLst>
              </a:tr>
              <a:tr h="9324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50" b="1" kern="1200" dirty="0">
                          <a:solidFill>
                            <a:schemeClr val="tx1"/>
                          </a:solidFill>
                          <a:latin typeface="+mj-lt"/>
                          <a:ea typeface="+mn-ea"/>
                          <a:cs typeface="+mn-cs"/>
                        </a:rPr>
                        <a:t>IMPROVEMENTS</a:t>
                      </a:r>
                      <a:r>
                        <a:rPr lang="en-US" sz="850" b="1" kern="1200" baseline="0" dirty="0">
                          <a:solidFill>
                            <a:schemeClr val="tx1"/>
                          </a:solidFill>
                          <a:latin typeface="+mj-lt"/>
                          <a:ea typeface="+mn-ea"/>
                          <a:cs typeface="+mn-cs"/>
                        </a:rPr>
                        <a:t> TO AIRPORTS IN THE UK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00" b="0" kern="1200" baseline="0" dirty="0">
                        <a:solidFill>
                          <a:schemeClr val="tx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50" b="1" kern="1200" baseline="0" dirty="0">
                          <a:solidFill>
                            <a:schemeClr val="tx1"/>
                          </a:solidFill>
                          <a:latin typeface="+mj-lt"/>
                          <a:ea typeface="+mn-ea"/>
                          <a:cs typeface="+mn-cs"/>
                        </a:rPr>
                        <a:t>Expansion to Heathrow </a:t>
                      </a:r>
                      <a:r>
                        <a:rPr lang="en-US" sz="850" b="0" kern="1200" baseline="0" dirty="0">
                          <a:solidFill>
                            <a:schemeClr val="tx1"/>
                          </a:solidFill>
                          <a:latin typeface="+mj-lt"/>
                          <a:ea typeface="+mn-ea"/>
                          <a:cs typeface="+mn-cs"/>
                        </a:rPr>
                        <a:t>– plans to build a 3</a:t>
                      </a:r>
                      <a:r>
                        <a:rPr lang="en-US" sz="850" b="0" kern="1200" baseline="30000" dirty="0">
                          <a:solidFill>
                            <a:schemeClr val="tx1"/>
                          </a:solidFill>
                          <a:latin typeface="+mj-lt"/>
                          <a:ea typeface="+mn-ea"/>
                          <a:cs typeface="+mn-cs"/>
                        </a:rPr>
                        <a:t>rd</a:t>
                      </a:r>
                      <a:r>
                        <a:rPr lang="en-US" sz="850" b="0" kern="1200" baseline="0" dirty="0">
                          <a:solidFill>
                            <a:schemeClr val="tx1"/>
                          </a:solidFill>
                          <a:latin typeface="+mj-lt"/>
                          <a:ea typeface="+mn-ea"/>
                          <a:cs typeface="+mn-cs"/>
                        </a:rPr>
                        <a:t> runway.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50" b="0" kern="1200" baseline="0" dirty="0">
                          <a:solidFill>
                            <a:schemeClr val="tx1"/>
                          </a:solidFill>
                          <a:latin typeface="+mj-lt"/>
                          <a:ea typeface="+mn-ea"/>
                          <a:cs typeface="+mn-cs"/>
                        </a:rPr>
                        <a:t>Boost economy by over £200 billion, improve UK’s global links, provide jobs.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50" b="0" kern="1200" baseline="0" dirty="0">
                          <a:solidFill>
                            <a:schemeClr val="tx1"/>
                          </a:solidFill>
                          <a:latin typeface="+mj-lt"/>
                          <a:ea typeface="+mn-ea"/>
                          <a:cs typeface="+mn-cs"/>
                        </a:rPr>
                        <a:t>It is very expensive (£18.6 billion), villages would be relocated and it causes noise, visual and air pollution.</a:t>
                      </a:r>
                      <a:endParaRPr lang="en-US" sz="850" b="1" dirty="0">
                        <a:solidFill>
                          <a:schemeClr val="tx1"/>
                        </a:solidFill>
                        <a:latin typeface="+mj-lt"/>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50" b="1" kern="1200" dirty="0">
                          <a:solidFill>
                            <a:schemeClr val="tx1"/>
                          </a:solidFill>
                          <a:latin typeface="+mj-lt"/>
                          <a:ea typeface="+mn-ea"/>
                          <a:cs typeface="+mn-cs"/>
                        </a:rPr>
                        <a:t>IMPROVEMENTS</a:t>
                      </a:r>
                      <a:r>
                        <a:rPr lang="en-US" sz="850" b="1" kern="1200" baseline="0" dirty="0">
                          <a:solidFill>
                            <a:schemeClr val="tx1"/>
                          </a:solidFill>
                          <a:latin typeface="+mj-lt"/>
                          <a:ea typeface="+mn-ea"/>
                          <a:cs typeface="+mn-cs"/>
                        </a:rPr>
                        <a:t> TO PORTS IN THE UK</a:t>
                      </a:r>
                      <a:endParaRPr lang="en-US" sz="850" b="1" kern="1200" dirty="0">
                        <a:solidFill>
                          <a:schemeClr val="tx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00" i="1" dirty="0">
                        <a:solidFill>
                          <a:srgbClr val="000000"/>
                        </a:solidFill>
                        <a:latin typeface="+mj-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50" b="1" i="0" dirty="0">
                          <a:solidFill>
                            <a:srgbClr val="000000"/>
                          </a:solidFill>
                          <a:latin typeface="+mj-lt"/>
                          <a:cs typeface="Calibri"/>
                        </a:rPr>
                        <a:t>London</a:t>
                      </a:r>
                      <a:r>
                        <a:rPr lang="en-GB" sz="850" b="1" i="0" baseline="0" dirty="0">
                          <a:solidFill>
                            <a:srgbClr val="000000"/>
                          </a:solidFill>
                          <a:latin typeface="+mj-lt"/>
                          <a:cs typeface="Calibri"/>
                        </a:rPr>
                        <a:t> Gateway Port </a:t>
                      </a:r>
                      <a:r>
                        <a:rPr lang="en-GB" sz="850" i="0" baseline="0" dirty="0">
                          <a:solidFill>
                            <a:srgbClr val="000000"/>
                          </a:solidFill>
                          <a:latin typeface="+mj-lt"/>
                          <a:cs typeface="Calibri"/>
                        </a:rPr>
                        <a:t>opened in 2013. It can accommodate the largest ships (up to 400m long and carrying 18,000 containers!)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i="0" baseline="0" dirty="0">
                          <a:solidFill>
                            <a:srgbClr val="000000"/>
                          </a:solidFill>
                          <a:latin typeface="+mj-lt"/>
                          <a:cs typeface="Calibri"/>
                        </a:rPr>
                        <a:t>It will employ 2000 people and a further 6000 will be employed in the logistics park next door where companies will store/distribute products. </a:t>
                      </a:r>
                    </a:p>
                  </a:txBody>
                  <a:tcPr anchor="ctr">
                    <a:noFill/>
                  </a:tcPr>
                </a:tc>
                <a:extLst>
                  <a:ext uri="{0D108BD9-81ED-4DB2-BD59-A6C34878D82A}">
                    <a16:rowId xmlns:a16="http://schemas.microsoft.com/office/drawing/2014/main" val="10001"/>
                  </a:ext>
                </a:extLst>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3874062048"/>
              </p:ext>
            </p:extLst>
          </p:nvPr>
        </p:nvGraphicFramePr>
        <p:xfrm>
          <a:off x="4175420" y="4851594"/>
          <a:ext cx="4968580" cy="1996440"/>
        </p:xfrm>
        <a:graphic>
          <a:graphicData uri="http://schemas.openxmlformats.org/drawingml/2006/table">
            <a:tbl>
              <a:tblPr firstRow="1" bandRow="1">
                <a:tableStyleId>{5940675A-B579-460E-94D1-54222C63F5DA}</a:tableStyleId>
              </a:tblPr>
              <a:tblGrid>
                <a:gridCol w="4968580">
                  <a:extLst>
                    <a:ext uri="{9D8B030D-6E8A-4147-A177-3AD203B41FA5}">
                      <a16:colId xmlns:a16="http://schemas.microsoft.com/office/drawing/2014/main" val="20000"/>
                    </a:ext>
                  </a:extLst>
                </a:gridCol>
              </a:tblGrid>
              <a:tr h="612330">
                <a:tc>
                  <a:txBody>
                    <a:bodyPr/>
                    <a:lstStyle/>
                    <a:p>
                      <a:r>
                        <a:rPr lang="en-GB" sz="850" b="0" i="0" baseline="0" dirty="0">
                          <a:solidFill>
                            <a:schemeClr val="tx1"/>
                          </a:solidFill>
                          <a:latin typeface="+mj-lt"/>
                          <a:cs typeface="Calibri"/>
                        </a:rPr>
                        <a:t>The </a:t>
                      </a:r>
                      <a:r>
                        <a:rPr lang="en-GB" sz="850" b="1" i="0" baseline="0" dirty="0">
                          <a:solidFill>
                            <a:schemeClr val="tx1"/>
                          </a:solidFill>
                          <a:latin typeface="+mj-lt"/>
                          <a:cs typeface="Calibri"/>
                        </a:rPr>
                        <a:t>North-South divide </a:t>
                      </a:r>
                      <a:r>
                        <a:rPr lang="en-GB" sz="850" b="0" i="0" baseline="0" dirty="0">
                          <a:solidFill>
                            <a:schemeClr val="tx1"/>
                          </a:solidFill>
                          <a:latin typeface="+mj-lt"/>
                          <a:cs typeface="Calibri"/>
                        </a:rPr>
                        <a:t>is the cultural and economic differences between the north and south of England.</a:t>
                      </a:r>
                    </a:p>
                    <a:p>
                      <a:pPr marL="171450" indent="-171450">
                        <a:buFont typeface="Arial" panose="020B0604020202020204" pitchFamily="34" charset="0"/>
                        <a:buChar char="•"/>
                      </a:pPr>
                      <a:r>
                        <a:rPr lang="en-GB" sz="850" b="0" i="0" baseline="0" dirty="0">
                          <a:solidFill>
                            <a:schemeClr val="tx1"/>
                          </a:solidFill>
                          <a:latin typeface="+mj-lt"/>
                          <a:cs typeface="Calibri"/>
                        </a:rPr>
                        <a:t>North: lower standard of living, shorter life expectancy, less jobs, lower wages, lower house prices</a:t>
                      </a:r>
                    </a:p>
                    <a:p>
                      <a:pPr marL="171450" indent="-171450">
                        <a:buFont typeface="Arial" panose="020B0604020202020204" pitchFamily="34" charset="0"/>
                        <a:buChar char="•"/>
                      </a:pPr>
                      <a:r>
                        <a:rPr lang="en-GB" sz="850" b="0" i="0" baseline="0" dirty="0">
                          <a:solidFill>
                            <a:schemeClr val="tx1"/>
                          </a:solidFill>
                          <a:latin typeface="+mj-lt"/>
                          <a:cs typeface="Calibri"/>
                        </a:rPr>
                        <a:t>South: higher standard of living, longer life expectancy, more jobs, higher wages, higher house prices</a:t>
                      </a:r>
                    </a:p>
                    <a:p>
                      <a:pPr marL="171450" indent="-171450">
                        <a:buFont typeface="Arial" panose="020B0604020202020204" pitchFamily="34" charset="0"/>
                        <a:buChar char="•"/>
                      </a:pPr>
                      <a:endParaRPr lang="en-GB" sz="300" b="0" i="0" baseline="0" dirty="0">
                        <a:solidFill>
                          <a:schemeClr val="tx1"/>
                        </a:solidFill>
                        <a:latin typeface="+mj-lt"/>
                        <a:cs typeface="Calibri"/>
                      </a:endParaRPr>
                    </a:p>
                    <a:p>
                      <a:pPr marL="0" indent="0">
                        <a:buFont typeface="Arial" panose="020B0604020202020204" pitchFamily="34" charset="0"/>
                        <a:buNone/>
                      </a:pPr>
                      <a:r>
                        <a:rPr lang="en-GB" sz="850" b="0" i="0" baseline="0" dirty="0">
                          <a:solidFill>
                            <a:schemeClr val="tx1"/>
                          </a:solidFill>
                          <a:latin typeface="+mj-lt"/>
                          <a:cs typeface="Calibri"/>
                        </a:rPr>
                        <a:t>Reasons for the divide:</a:t>
                      </a:r>
                    </a:p>
                    <a:p>
                      <a:pPr marL="171450" indent="-171450">
                        <a:buFont typeface="Arial" panose="020B0604020202020204" pitchFamily="34" charset="0"/>
                        <a:buChar char="•"/>
                      </a:pPr>
                      <a:r>
                        <a:rPr lang="en-GB" sz="850" b="0" i="0" baseline="0" dirty="0">
                          <a:solidFill>
                            <a:schemeClr val="tx1"/>
                          </a:solidFill>
                          <a:latin typeface="+mj-lt"/>
                          <a:cs typeface="Calibri"/>
                        </a:rPr>
                        <a:t>De-industrialisation = many factories and coal fields closed down in the north = unemployment.</a:t>
                      </a:r>
                    </a:p>
                    <a:p>
                      <a:pPr marL="171450" indent="-171450">
                        <a:buFont typeface="Arial" panose="020B0604020202020204" pitchFamily="34" charset="0"/>
                        <a:buChar char="•"/>
                      </a:pPr>
                      <a:r>
                        <a:rPr lang="en-GB" sz="850" b="0" i="0" baseline="0" dirty="0">
                          <a:solidFill>
                            <a:schemeClr val="tx1"/>
                          </a:solidFill>
                          <a:latin typeface="+mj-lt"/>
                          <a:cs typeface="Calibri"/>
                        </a:rPr>
                        <a:t>A post industrial economy = more jobs in the tertiary industry are found in the south (e.g. London)</a:t>
                      </a:r>
                    </a:p>
                    <a:p>
                      <a:pPr marL="171450" indent="-171450">
                        <a:buFont typeface="Arial" panose="020B0604020202020204" pitchFamily="34" charset="0"/>
                        <a:buChar char="•"/>
                      </a:pPr>
                      <a:r>
                        <a:rPr lang="en-GB" sz="850" b="0" i="0" baseline="0" dirty="0">
                          <a:solidFill>
                            <a:schemeClr val="tx1"/>
                          </a:solidFill>
                          <a:latin typeface="+mj-lt"/>
                          <a:cs typeface="Calibri"/>
                        </a:rPr>
                        <a:t>Fewer jobs and lower wages in the north = lower demand for housing = house prices fell.</a:t>
                      </a:r>
                    </a:p>
                    <a:p>
                      <a:pPr marL="171450" indent="-171450">
                        <a:buFont typeface="Arial" panose="020B0604020202020204" pitchFamily="34" charset="0"/>
                        <a:buChar char="•"/>
                      </a:pPr>
                      <a:r>
                        <a:rPr lang="en-GB" sz="850" b="0" i="0" baseline="0" dirty="0">
                          <a:solidFill>
                            <a:schemeClr val="tx1"/>
                          </a:solidFill>
                          <a:latin typeface="+mj-lt"/>
                          <a:cs typeface="Calibri"/>
                        </a:rPr>
                        <a:t>More jobs and better pay in the south = higher demand for housing = house prices rise.</a:t>
                      </a:r>
                    </a:p>
                    <a:p>
                      <a:pPr marL="0" indent="0">
                        <a:buFont typeface="Arial" panose="020B0604020202020204" pitchFamily="34" charset="0"/>
                        <a:buNone/>
                      </a:pPr>
                      <a:endParaRPr lang="en-GB" sz="300" b="0" i="0" baseline="0" dirty="0">
                        <a:solidFill>
                          <a:schemeClr val="tx1"/>
                        </a:solidFill>
                        <a:latin typeface="+mj-lt"/>
                        <a:cs typeface="Calibri"/>
                      </a:endParaRPr>
                    </a:p>
                    <a:p>
                      <a:pPr marL="0" indent="0">
                        <a:buFont typeface="Arial" panose="020B0604020202020204" pitchFamily="34" charset="0"/>
                        <a:buNone/>
                      </a:pPr>
                      <a:r>
                        <a:rPr lang="en-GB" sz="850" b="0" i="0" baseline="0" dirty="0">
                          <a:solidFill>
                            <a:schemeClr val="tx1"/>
                          </a:solidFill>
                          <a:latin typeface="+mj-lt"/>
                          <a:cs typeface="Calibri"/>
                        </a:rPr>
                        <a:t>How are they reducing the divide?</a:t>
                      </a:r>
                    </a:p>
                    <a:p>
                      <a:pPr marL="171450" indent="-171450">
                        <a:buFont typeface="Arial" panose="020B0604020202020204" pitchFamily="34" charset="0"/>
                        <a:buChar char="•"/>
                      </a:pPr>
                      <a:r>
                        <a:rPr lang="en-GB" sz="850" b="0" i="0" baseline="0" dirty="0">
                          <a:solidFill>
                            <a:schemeClr val="tx1"/>
                          </a:solidFill>
                          <a:latin typeface="+mj-lt"/>
                          <a:cs typeface="Calibri"/>
                        </a:rPr>
                        <a:t>Better transportation to connect north with south and wider world (HS2, new ports, smart motorways)</a:t>
                      </a:r>
                    </a:p>
                    <a:p>
                      <a:pPr marL="171450" indent="-171450">
                        <a:buFont typeface="Arial" panose="020B0604020202020204" pitchFamily="34" charset="0"/>
                        <a:buChar char="•"/>
                      </a:pPr>
                      <a:r>
                        <a:rPr lang="en-GB" sz="850" b="0" i="0" baseline="0" dirty="0">
                          <a:solidFill>
                            <a:schemeClr val="tx1"/>
                          </a:solidFill>
                          <a:latin typeface="+mj-lt"/>
                          <a:cs typeface="Calibri"/>
                        </a:rPr>
                        <a:t>Investment from government and EU to improve businesses (e.g. Nissan opened car manufacturing plant near Newcastle in 1984 and Mitsubishi open car manufacturing plant near Edinburgh in 1975).</a:t>
                      </a:r>
                    </a:p>
                    <a:p>
                      <a:pPr marL="171450" indent="-171450">
                        <a:buFont typeface="Arial" panose="020B0604020202020204" pitchFamily="34" charset="0"/>
                        <a:buChar char="•"/>
                      </a:pPr>
                      <a:r>
                        <a:rPr lang="en-GB" sz="850" b="0" i="0" baseline="0" dirty="0">
                          <a:solidFill>
                            <a:schemeClr val="tx1"/>
                          </a:solidFill>
                          <a:latin typeface="+mj-lt"/>
                          <a:cs typeface="Calibri"/>
                        </a:rPr>
                        <a:t>Local Enterprise Partnerships (LEPs) are created to help local businesses </a:t>
                      </a:r>
                      <a:r>
                        <a:rPr lang="en-GB" sz="850" b="0" i="0" baseline="0" dirty="0" err="1">
                          <a:solidFill>
                            <a:schemeClr val="tx1"/>
                          </a:solidFill>
                          <a:latin typeface="+mj-lt"/>
                          <a:cs typeface="Calibri"/>
                        </a:rPr>
                        <a:t>succedd</a:t>
                      </a:r>
                      <a:r>
                        <a:rPr lang="en-GB" sz="850" b="0" i="0" baseline="0" dirty="0">
                          <a:solidFill>
                            <a:schemeClr val="tx1"/>
                          </a:solidFill>
                          <a:latin typeface="+mj-lt"/>
                          <a:cs typeface="Calibri"/>
                        </a:rPr>
                        <a:t> = boost local economy. This will create new jobs, improve infrastructure and develop area)</a:t>
                      </a:r>
                    </a:p>
                  </a:txBody>
                  <a:tcPr>
                    <a:noFill/>
                  </a:tcPr>
                </a:tc>
                <a:extLst>
                  <a:ext uri="{0D108BD9-81ED-4DB2-BD59-A6C34878D82A}">
                    <a16:rowId xmlns:a16="http://schemas.microsoft.com/office/drawing/2014/main" val="10000"/>
                  </a:ext>
                </a:extLst>
              </a:tr>
            </a:tbl>
          </a:graphicData>
        </a:graphic>
      </p:graphicFrame>
      <p:sp>
        <p:nvSpPr>
          <p:cNvPr id="2" name="Slide Number Placeholder 1"/>
          <p:cNvSpPr>
            <a:spLocks noGrp="1"/>
          </p:cNvSpPr>
          <p:nvPr>
            <p:ph type="sldNum" sz="quarter" idx="12"/>
          </p:nvPr>
        </p:nvSpPr>
        <p:spPr/>
        <p:txBody>
          <a:bodyPr/>
          <a:lstStyle/>
          <a:p>
            <a:fld id="{F232E450-7F35-46DE-B035-98CAF69D4EF5}" type="slidenum">
              <a:rPr lang="en-GB" smtClean="0"/>
              <a:t>25</a:t>
            </a:fld>
            <a:endParaRPr lang="en-GB"/>
          </a:p>
        </p:txBody>
      </p:sp>
    </p:spTree>
    <p:extLst>
      <p:ext uri="{BB962C8B-B14F-4D97-AF65-F5344CB8AC3E}">
        <p14:creationId xmlns:p14="http://schemas.microsoft.com/office/powerpoint/2010/main" val="11766060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rot="16200000">
            <a:off x="4443554" y="-4427329"/>
            <a:ext cx="264657" cy="9144000"/>
          </a:xfrm>
          <a:prstGeom prst="rect">
            <a:avLst/>
          </a:prstGeom>
          <a:solidFill>
            <a:srgbClr val="101A42"/>
          </a:solidFill>
          <a:ln w="254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graphicFrame>
        <p:nvGraphicFramePr>
          <p:cNvPr id="17" name="Table 16"/>
          <p:cNvGraphicFramePr>
            <a:graphicFrameLocks noGrp="1"/>
          </p:cNvGraphicFramePr>
          <p:nvPr>
            <p:extLst>
              <p:ext uri="{D42A27DB-BD31-4B8C-83A1-F6EECF244321}">
                <p14:modId xmlns:p14="http://schemas.microsoft.com/office/powerpoint/2010/main" val="967070470"/>
              </p:ext>
            </p:extLst>
          </p:nvPr>
        </p:nvGraphicFramePr>
        <p:xfrm>
          <a:off x="0" y="298684"/>
          <a:ext cx="4572000" cy="6567337"/>
        </p:xfrm>
        <a:graphic>
          <a:graphicData uri="http://schemas.openxmlformats.org/drawingml/2006/table">
            <a:tbl>
              <a:tblPr firstRow="1" bandRow="1">
                <a:tableStyleId>{5940675A-B579-460E-94D1-54222C63F5DA}</a:tableStyleId>
              </a:tblPr>
              <a:tblGrid>
                <a:gridCol w="4572000">
                  <a:extLst>
                    <a:ext uri="{9D8B030D-6E8A-4147-A177-3AD203B41FA5}">
                      <a16:colId xmlns:a16="http://schemas.microsoft.com/office/drawing/2014/main" val="20000"/>
                    </a:ext>
                  </a:extLst>
                </a:gridCol>
              </a:tblGrid>
              <a:tr h="6567337">
                <a:tc>
                  <a:txBody>
                    <a:bodyPr/>
                    <a:lstStyle/>
                    <a:p>
                      <a:pPr algn="ctr"/>
                      <a:r>
                        <a:rPr lang="en-US" sz="850" b="1" baseline="0" dirty="0">
                          <a:solidFill>
                            <a:srgbClr val="0070C0"/>
                          </a:solidFill>
                          <a:latin typeface="+mj-lt"/>
                          <a:cs typeface="Calibri"/>
                        </a:rPr>
                        <a:t>THE UK IS LINKED WITH THE WIDER WORLD IN A NUMBER OF WAYS:</a:t>
                      </a:r>
                    </a:p>
                    <a:p>
                      <a:pPr algn="ctr"/>
                      <a:endParaRPr lang="en-US" sz="850" b="1" baseline="0" dirty="0">
                        <a:solidFill>
                          <a:srgbClr val="0070C0"/>
                        </a:solidFill>
                        <a:latin typeface="+mj-lt"/>
                        <a:cs typeface="Calibri"/>
                      </a:endParaRPr>
                    </a:p>
                    <a:p>
                      <a:pPr algn="ctr"/>
                      <a:endParaRPr lang="en-US" sz="850" b="1" baseline="0" dirty="0">
                        <a:solidFill>
                          <a:srgbClr val="0070C0"/>
                        </a:solidFill>
                        <a:latin typeface="+mj-lt"/>
                        <a:cs typeface="Calibri"/>
                      </a:endParaRPr>
                    </a:p>
                    <a:p>
                      <a:pPr algn="ctr"/>
                      <a:endParaRPr lang="en-US" sz="850" b="1" baseline="0" dirty="0">
                        <a:solidFill>
                          <a:srgbClr val="0070C0"/>
                        </a:solidFill>
                        <a:latin typeface="+mj-lt"/>
                        <a:cs typeface="Calibri"/>
                      </a:endParaRPr>
                    </a:p>
                    <a:p>
                      <a:pPr algn="ctr"/>
                      <a:endParaRPr lang="en-US" sz="850" b="1" baseline="0" dirty="0">
                        <a:solidFill>
                          <a:srgbClr val="0070C0"/>
                        </a:solidFill>
                        <a:latin typeface="+mj-lt"/>
                        <a:cs typeface="Calibri"/>
                      </a:endParaRPr>
                    </a:p>
                    <a:p>
                      <a:pPr algn="l"/>
                      <a:r>
                        <a:rPr lang="en-US" sz="850" b="1" baseline="0" dirty="0">
                          <a:solidFill>
                            <a:schemeClr val="tx1"/>
                          </a:solidFill>
                          <a:latin typeface="+mj-lt"/>
                          <a:cs typeface="Calibri"/>
                        </a:rPr>
                        <a:t>The Commonwealth</a:t>
                      </a:r>
                    </a:p>
                    <a:p>
                      <a:pPr algn="l"/>
                      <a:endParaRPr lang="en-US" sz="300" b="0" baseline="0" dirty="0">
                        <a:solidFill>
                          <a:schemeClr val="tx1"/>
                        </a:solidFill>
                        <a:latin typeface="+mj-lt"/>
                        <a:cs typeface="Calibri"/>
                      </a:endParaRPr>
                    </a:p>
                    <a:p>
                      <a:pPr algn="l"/>
                      <a:r>
                        <a:rPr lang="en-GB" sz="850" b="0" dirty="0">
                          <a:solidFill>
                            <a:sysClr val="windowText" lastClr="000000"/>
                          </a:solidFill>
                          <a:latin typeface="+mj-lt"/>
                        </a:rPr>
                        <a:t>The British Empire once</a:t>
                      </a:r>
                      <a:r>
                        <a:rPr lang="en-GB" sz="850" b="0" baseline="0" dirty="0">
                          <a:solidFill>
                            <a:sysClr val="windowText" lastClr="000000"/>
                          </a:solidFill>
                          <a:latin typeface="+mj-lt"/>
                        </a:rPr>
                        <a:t> covered 1/3</a:t>
                      </a:r>
                      <a:r>
                        <a:rPr lang="en-GB" sz="850" b="0" baseline="30000" dirty="0">
                          <a:solidFill>
                            <a:sysClr val="windowText" lastClr="000000"/>
                          </a:solidFill>
                          <a:latin typeface="+mj-lt"/>
                        </a:rPr>
                        <a:t>rd</a:t>
                      </a:r>
                      <a:r>
                        <a:rPr lang="en-GB" sz="850" b="0" baseline="0" dirty="0">
                          <a:solidFill>
                            <a:sysClr val="windowText" lastClr="000000"/>
                          </a:solidFill>
                          <a:latin typeface="+mj-lt"/>
                        </a:rPr>
                        <a:t> of the world. During the late 20</a:t>
                      </a:r>
                      <a:r>
                        <a:rPr lang="en-GB" sz="850" b="0" baseline="30000" dirty="0">
                          <a:solidFill>
                            <a:sysClr val="windowText" lastClr="000000"/>
                          </a:solidFill>
                          <a:latin typeface="+mj-lt"/>
                        </a:rPr>
                        <a:t>th</a:t>
                      </a:r>
                      <a:r>
                        <a:rPr lang="en-GB" sz="850" b="0" baseline="0" dirty="0">
                          <a:solidFill>
                            <a:sysClr val="windowText" lastClr="000000"/>
                          </a:solidFill>
                          <a:latin typeface="+mj-lt"/>
                        </a:rPr>
                        <a:t> century, most countries within the Empire gained independence, such as Nigeria.  This led to the creation of the COMMONWEALTH. There are 53 countries within the Commonwealth including India, Canada and Australia.</a:t>
                      </a:r>
                    </a:p>
                    <a:p>
                      <a:pPr marL="171450" indent="-171450" algn="l">
                        <a:buFont typeface="Arial" panose="020B0604020202020204" pitchFamily="34" charset="0"/>
                        <a:buChar char="•"/>
                      </a:pPr>
                      <a:r>
                        <a:rPr lang="en-GB" sz="850" b="0" baseline="0" dirty="0">
                          <a:solidFill>
                            <a:sysClr val="windowText" lastClr="000000"/>
                          </a:solidFill>
                          <a:latin typeface="+mj-lt"/>
                        </a:rPr>
                        <a:t>The heads of each country meet every two years to discuss items of common interest.</a:t>
                      </a:r>
                    </a:p>
                    <a:p>
                      <a:pPr marL="171450" indent="-171450" algn="l">
                        <a:buFont typeface="Arial" panose="020B0604020202020204" pitchFamily="34" charset="0"/>
                        <a:buChar char="•"/>
                      </a:pPr>
                      <a:r>
                        <a:rPr lang="en-GB" sz="850" b="0" baseline="0" dirty="0">
                          <a:solidFill>
                            <a:sysClr val="windowText" lastClr="000000"/>
                          </a:solidFill>
                          <a:latin typeface="+mj-lt"/>
                        </a:rPr>
                        <a:t>The UK maintains its links with the Commonwealth through trade, culture and migration. Many people of British descent now live in Australia and Canada.</a:t>
                      </a:r>
                    </a:p>
                    <a:p>
                      <a:pPr marL="171450" indent="-171450" algn="l">
                        <a:buFont typeface="Arial" panose="020B0604020202020204" pitchFamily="34" charset="0"/>
                        <a:buChar char="•"/>
                      </a:pPr>
                      <a:r>
                        <a:rPr lang="en-GB" sz="850" b="0" baseline="0" dirty="0">
                          <a:solidFill>
                            <a:sysClr val="windowText" lastClr="000000"/>
                          </a:solidFill>
                          <a:latin typeface="+mj-lt"/>
                        </a:rPr>
                        <a:t>There are also sporting connections within the Commonwealth Games held every 4 years.</a:t>
                      </a:r>
                    </a:p>
                    <a:p>
                      <a:pPr marL="171450" indent="-171450" algn="l">
                        <a:buFont typeface="Arial" panose="020B0604020202020204" pitchFamily="34" charset="0"/>
                        <a:buChar char="•"/>
                      </a:pPr>
                      <a:r>
                        <a:rPr lang="en-GB" sz="850" b="0" baseline="0" dirty="0">
                          <a:solidFill>
                            <a:sysClr val="windowText" lastClr="000000"/>
                          </a:solidFill>
                          <a:latin typeface="+mj-lt"/>
                        </a:rPr>
                        <a:t>All of the countries within the commonwealth share common values, such as democracy, human rights and trade.</a:t>
                      </a:r>
                    </a:p>
                    <a:p>
                      <a:pPr marL="171450" indent="-171450" algn="l">
                        <a:buFont typeface="Arial" panose="020B0604020202020204" pitchFamily="34" charset="0"/>
                        <a:buChar char="•"/>
                      </a:pPr>
                      <a:endParaRPr lang="en-GB" sz="850" b="0" baseline="0" dirty="0">
                        <a:solidFill>
                          <a:sysClr val="windowText" lastClr="000000"/>
                        </a:solidFill>
                        <a:latin typeface="+mj-lt"/>
                      </a:endParaRPr>
                    </a:p>
                    <a:p>
                      <a:pPr marL="0" indent="0" algn="l">
                        <a:buFont typeface="Arial" panose="020B0604020202020204" pitchFamily="34" charset="0"/>
                        <a:buNone/>
                      </a:pPr>
                      <a:r>
                        <a:rPr lang="en-GB" sz="850" b="1" baseline="0" dirty="0">
                          <a:solidFill>
                            <a:sysClr val="windowText" lastClr="000000"/>
                          </a:solidFill>
                          <a:latin typeface="+mj-lt"/>
                        </a:rPr>
                        <a:t>The European Union (EU) and Trade</a:t>
                      </a:r>
                    </a:p>
                    <a:p>
                      <a:pPr marL="0" indent="0" algn="l">
                        <a:buFont typeface="Arial" panose="020B0604020202020204" pitchFamily="34" charset="0"/>
                        <a:buNone/>
                      </a:pPr>
                      <a:endParaRPr lang="en-GB" sz="300" b="0" baseline="0" dirty="0">
                        <a:solidFill>
                          <a:sysClr val="windowText" lastClr="000000"/>
                        </a:solidFill>
                        <a:latin typeface="+mj-lt"/>
                      </a:endParaRPr>
                    </a:p>
                    <a:p>
                      <a:pPr algn="l"/>
                      <a:r>
                        <a:rPr lang="en-GB" sz="850" b="0" dirty="0">
                          <a:solidFill>
                            <a:sysClr val="windowText" lastClr="000000"/>
                          </a:solidFill>
                          <a:latin typeface="+mj-lt"/>
                        </a:rPr>
                        <a:t>In 1973 the UK</a:t>
                      </a:r>
                      <a:r>
                        <a:rPr lang="en-GB" sz="850" b="0" baseline="0" dirty="0">
                          <a:solidFill>
                            <a:sysClr val="windowText" lastClr="000000"/>
                          </a:solidFill>
                          <a:latin typeface="+mj-lt"/>
                        </a:rPr>
                        <a:t> joined the European Union. The EU allows the free movement of people, goods and services between the member countries. It is an important trading group with a total of 28 countries, such as France, Italy, Spain, Germany and Belgium.</a:t>
                      </a:r>
                    </a:p>
                    <a:p>
                      <a:pPr algn="l"/>
                      <a:endParaRPr lang="en-GB" sz="300" b="0" baseline="0" dirty="0">
                        <a:solidFill>
                          <a:sysClr val="windowText" lastClr="000000"/>
                        </a:solidFill>
                        <a:latin typeface="+mj-lt"/>
                      </a:endParaRPr>
                    </a:p>
                    <a:p>
                      <a:pPr algn="l"/>
                      <a:r>
                        <a:rPr lang="en-GB" sz="850" b="1" baseline="0" dirty="0">
                          <a:solidFill>
                            <a:sysClr val="windowText" lastClr="000000"/>
                          </a:solidFill>
                          <a:latin typeface="+mj-lt"/>
                        </a:rPr>
                        <a:t>How does the EU affect the UK?</a:t>
                      </a:r>
                    </a:p>
                    <a:p>
                      <a:pPr algn="l"/>
                      <a:endParaRPr lang="en-GB" sz="300" b="0" baseline="0" dirty="0">
                        <a:solidFill>
                          <a:sysClr val="windowText" lastClr="000000"/>
                        </a:solidFill>
                        <a:latin typeface="+mj-lt"/>
                      </a:endParaRPr>
                    </a:p>
                    <a:p>
                      <a:pPr marL="266700" indent="-177800" algn="l">
                        <a:buAutoNum type="arabicPeriod"/>
                      </a:pPr>
                      <a:r>
                        <a:rPr lang="en-GB" sz="850" b="0" baseline="0" dirty="0">
                          <a:solidFill>
                            <a:sysClr val="windowText" lastClr="000000"/>
                          </a:solidFill>
                          <a:latin typeface="+mj-lt"/>
                        </a:rPr>
                        <a:t>Financial support for farmers. In 2015, £18 million was used to support dairy farmers in the UK.</a:t>
                      </a:r>
                    </a:p>
                    <a:p>
                      <a:pPr marL="266700" indent="-177800" algn="l">
                        <a:buAutoNum type="arabicPeriod"/>
                      </a:pPr>
                      <a:r>
                        <a:rPr lang="en-GB" sz="850" b="0" baseline="0" dirty="0">
                          <a:solidFill>
                            <a:sysClr val="windowText" lastClr="000000"/>
                          </a:solidFill>
                          <a:latin typeface="+mj-lt"/>
                        </a:rPr>
                        <a:t>Since the early 20</a:t>
                      </a:r>
                      <a:r>
                        <a:rPr lang="en-GB" sz="850" b="0" baseline="30000" dirty="0">
                          <a:solidFill>
                            <a:sysClr val="windowText" lastClr="000000"/>
                          </a:solidFill>
                          <a:latin typeface="+mj-lt"/>
                        </a:rPr>
                        <a:t>th</a:t>
                      </a:r>
                      <a:r>
                        <a:rPr lang="en-GB" sz="850" b="0" baseline="0" dirty="0">
                          <a:solidFill>
                            <a:sysClr val="windowText" lastClr="000000"/>
                          </a:solidFill>
                          <a:latin typeface="+mj-lt"/>
                        </a:rPr>
                        <a:t> century, 10 Eastern European countries have joined the EU. Since, many people from these countries have migrated to the UK looking for better paid work.</a:t>
                      </a:r>
                    </a:p>
                    <a:p>
                      <a:pPr marL="266700" indent="-177800" algn="l">
                        <a:buAutoNum type="arabicPeriod"/>
                      </a:pPr>
                      <a:r>
                        <a:rPr lang="en-GB" sz="850" b="0" baseline="0" dirty="0">
                          <a:solidFill>
                            <a:sysClr val="windowText" lastClr="000000"/>
                          </a:solidFill>
                          <a:latin typeface="+mj-lt"/>
                        </a:rPr>
                        <a:t>The UK support poorer members by paying more money into the EU.</a:t>
                      </a:r>
                    </a:p>
                    <a:p>
                      <a:pPr marL="0" indent="0" algn="l">
                        <a:buFont typeface="Arial" panose="020B0604020202020204" pitchFamily="34" charset="0"/>
                        <a:buNone/>
                      </a:pPr>
                      <a:endParaRPr lang="en-GB" sz="300" b="0" baseline="0" dirty="0">
                        <a:solidFill>
                          <a:sysClr val="windowText" lastClr="000000"/>
                        </a:solidFill>
                        <a:latin typeface="+mj-lt"/>
                      </a:endParaRPr>
                    </a:p>
                    <a:p>
                      <a:pPr algn="l"/>
                      <a:r>
                        <a:rPr lang="en-GB" sz="850" b="0" dirty="0">
                          <a:solidFill>
                            <a:sysClr val="windowText" lastClr="000000"/>
                          </a:solidFill>
                          <a:latin typeface="+mj-lt"/>
                        </a:rPr>
                        <a:t>Most of the UK’s trading partners are within the EU.</a:t>
                      </a:r>
                      <a:r>
                        <a:rPr lang="en-GB" sz="850" b="0" baseline="0" dirty="0">
                          <a:solidFill>
                            <a:sysClr val="windowText" lastClr="000000"/>
                          </a:solidFill>
                          <a:latin typeface="+mj-lt"/>
                        </a:rPr>
                        <a:t> This is not surprising because:</a:t>
                      </a:r>
                    </a:p>
                    <a:p>
                      <a:pPr marL="177800" marR="0" indent="-88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850" b="0" baseline="0" dirty="0">
                          <a:solidFill>
                            <a:sysClr val="windowText" lastClr="000000"/>
                          </a:solidFill>
                          <a:latin typeface="+mj-lt"/>
                        </a:rPr>
                        <a:t>The UK is part of the EU, which encourages trade between EU countries.</a:t>
                      </a:r>
                    </a:p>
                    <a:p>
                      <a:pPr marL="177800" marR="0" indent="-88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850" b="0" baseline="0" dirty="0">
                          <a:solidFill>
                            <a:sysClr val="windowText" lastClr="000000"/>
                          </a:solidFill>
                          <a:latin typeface="+mj-lt"/>
                        </a:rPr>
                        <a:t>European countries are geographically closer to the UK and therefore it is easy to transport goods</a:t>
                      </a:r>
                    </a:p>
                    <a:p>
                      <a:pPr marL="177800" marR="0" indent="-88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850" b="0" baseline="0" dirty="0">
                          <a:solidFill>
                            <a:sysClr val="windowText" lastClr="000000"/>
                          </a:solidFill>
                          <a:latin typeface="+mj-lt"/>
                        </a:rPr>
                        <a:t>European countries are wealthy, which means they can afford more expensive goods.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850" b="0" baseline="0" dirty="0">
                        <a:solidFill>
                          <a:sysClr val="windowText" lastClr="000000"/>
                        </a:solidFill>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850" b="0" baseline="0" dirty="0">
                          <a:solidFill>
                            <a:sysClr val="windowText" lastClr="000000"/>
                          </a:solidFill>
                          <a:latin typeface="+mj-lt"/>
                        </a:rPr>
                        <a:t>The top 5 countries the UK exports to are: USA, Germany, Netherlands, France and Switzerland.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kern="1200" baseline="0" dirty="0">
                          <a:solidFill>
                            <a:sysClr val="windowText" lastClr="000000"/>
                          </a:solidFill>
                          <a:latin typeface="+mj-lt"/>
                          <a:ea typeface="+mn-ea"/>
                          <a:cs typeface="+mn-cs"/>
                        </a:rPr>
                        <a:t>The top 5 countries the UK imports from are: USA, Germany, Netherlands, France and China.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50" b="0" kern="1200" baseline="0" dirty="0">
                        <a:solidFill>
                          <a:sysClr val="windowText" lastClr="000000"/>
                        </a:solidFill>
                        <a:latin typeface="+mj-lt"/>
                        <a:ea typeface="+mn-ea"/>
                        <a:cs typeface="+mn-cs"/>
                      </a:endParaRPr>
                    </a:p>
                    <a:p>
                      <a:pPr marL="0" indent="0" algn="l">
                        <a:buFont typeface="Arial" panose="020B0604020202020204" pitchFamily="34" charset="0"/>
                        <a:buNone/>
                      </a:pPr>
                      <a:r>
                        <a:rPr lang="en-GB" sz="850" b="1" kern="1200" baseline="0" dirty="0">
                          <a:solidFill>
                            <a:sysClr val="windowText" lastClr="000000"/>
                          </a:solidFill>
                          <a:latin typeface="+mj-lt"/>
                          <a:ea typeface="+mn-ea"/>
                          <a:cs typeface="+mn-cs"/>
                        </a:rPr>
                        <a:t>Transport and Communication</a:t>
                      </a:r>
                    </a:p>
                    <a:p>
                      <a:pPr algn="l"/>
                      <a:endParaRPr lang="en-GB" sz="300" b="1" dirty="0">
                        <a:solidFill>
                          <a:sysClr val="windowText" lastClr="000000"/>
                        </a:solidFill>
                        <a:latin typeface="+mj-lt"/>
                      </a:endParaRPr>
                    </a:p>
                    <a:p>
                      <a:pPr algn="l"/>
                      <a:r>
                        <a:rPr lang="en-GB" sz="850" b="0" dirty="0">
                          <a:solidFill>
                            <a:sysClr val="windowText" lastClr="000000"/>
                          </a:solidFill>
                          <a:latin typeface="+mj-lt"/>
                        </a:rPr>
                        <a:t>Transport:</a:t>
                      </a:r>
                    </a:p>
                    <a:p>
                      <a:pPr marL="171450" indent="-171450" algn="l">
                        <a:buFont typeface="Arial" panose="020B0604020202020204" pitchFamily="34" charset="0"/>
                        <a:buChar char="•"/>
                      </a:pPr>
                      <a:r>
                        <a:rPr lang="en-GB" sz="850" b="0" dirty="0">
                          <a:solidFill>
                            <a:sysClr val="windowText" lastClr="000000"/>
                          </a:solidFill>
                          <a:latin typeface="+mj-lt"/>
                        </a:rPr>
                        <a:t>The flight routes from airports (e.g. Heathrow) reflect the parts</a:t>
                      </a:r>
                      <a:r>
                        <a:rPr lang="en-GB" sz="850" b="0" baseline="0" dirty="0">
                          <a:solidFill>
                            <a:sysClr val="windowText" lastClr="000000"/>
                          </a:solidFill>
                          <a:latin typeface="+mj-lt"/>
                        </a:rPr>
                        <a:t> of the world the UK is linked to. Examples of countries that UK airport fly to are: Canada, USA, South Africa, Singapore and India.</a:t>
                      </a:r>
                    </a:p>
                    <a:p>
                      <a:pPr marL="171450" indent="-171450" algn="l">
                        <a:buFont typeface="Arial" panose="020B0604020202020204" pitchFamily="34" charset="0"/>
                        <a:buChar char="•"/>
                      </a:pPr>
                      <a:r>
                        <a:rPr lang="en-GB" sz="850" b="0" baseline="0" dirty="0">
                          <a:solidFill>
                            <a:sysClr val="windowText" lastClr="000000"/>
                          </a:solidFill>
                          <a:latin typeface="+mj-lt"/>
                        </a:rPr>
                        <a:t>The Channel Tunnel is a railway line that connects the UK and mainland Europe.</a:t>
                      </a:r>
                    </a:p>
                    <a:p>
                      <a:pPr algn="l"/>
                      <a:endParaRPr lang="en-GB" sz="300" b="0" baseline="0" dirty="0">
                        <a:solidFill>
                          <a:sysClr val="windowText" lastClr="000000"/>
                        </a:solidFill>
                        <a:latin typeface="+mj-lt"/>
                      </a:endParaRPr>
                    </a:p>
                    <a:p>
                      <a:pPr algn="l"/>
                      <a:r>
                        <a:rPr lang="en-GB" sz="850" b="0" baseline="0" dirty="0">
                          <a:solidFill>
                            <a:sysClr val="windowText" lastClr="000000"/>
                          </a:solidFill>
                          <a:latin typeface="+mj-lt"/>
                        </a:rPr>
                        <a:t>Communication:</a:t>
                      </a:r>
                    </a:p>
                    <a:p>
                      <a:pPr marL="171450" indent="-171450" algn="l">
                        <a:buFont typeface="Arial" panose="020B0604020202020204" pitchFamily="34" charset="0"/>
                        <a:buChar char="•"/>
                      </a:pPr>
                      <a:r>
                        <a:rPr lang="en-GB" sz="850" b="0" baseline="0" dirty="0">
                          <a:solidFill>
                            <a:sysClr val="windowText" lastClr="000000"/>
                          </a:solidFill>
                          <a:latin typeface="+mj-lt"/>
                        </a:rPr>
                        <a:t>The biggest growth in global links has been caused by the internet. It has had a huge impact on businesses and our economy. By 2014, almost 3 billion people had access to the internet (40% of the global population)</a:t>
                      </a:r>
                    </a:p>
                    <a:p>
                      <a:pPr marL="361950" indent="-171450" algn="l">
                        <a:buFont typeface="Wingdings" panose="05000000000000000000" pitchFamily="2" charset="2"/>
                        <a:buChar char="Ø"/>
                      </a:pPr>
                      <a:r>
                        <a:rPr lang="en-GB" sz="850" b="0" baseline="0" dirty="0">
                          <a:solidFill>
                            <a:sysClr val="windowText" lastClr="000000"/>
                          </a:solidFill>
                          <a:latin typeface="+mj-lt"/>
                        </a:rPr>
                        <a:t>In 2013, on average 183 billion e-mails were sent and received each day. This is 2.1 million every second.</a:t>
                      </a:r>
                    </a:p>
                    <a:p>
                      <a:pPr marL="171450" indent="-171450" algn="l">
                        <a:buFont typeface="Arial" panose="020B0604020202020204" pitchFamily="34" charset="0"/>
                        <a:buChar char="•"/>
                      </a:pPr>
                      <a:r>
                        <a:rPr lang="en-GB" sz="850" b="0" baseline="0" dirty="0">
                          <a:solidFill>
                            <a:sysClr val="windowText" lastClr="000000"/>
                          </a:solidFill>
                          <a:latin typeface="+mj-lt"/>
                        </a:rPr>
                        <a:t>The UK is one of the world’s most connected countries. </a:t>
                      </a:r>
                    </a:p>
                    <a:p>
                      <a:pPr marL="361950" indent="-228600" algn="l">
                        <a:buFont typeface="Wingdings" panose="05000000000000000000" pitchFamily="2" charset="2"/>
                        <a:buChar char="Ø"/>
                      </a:pPr>
                      <a:r>
                        <a:rPr lang="en-GB" sz="850" b="0" baseline="0" dirty="0">
                          <a:solidFill>
                            <a:sysClr val="windowText" lastClr="000000"/>
                          </a:solidFill>
                          <a:latin typeface="+mj-lt"/>
                        </a:rPr>
                        <a:t>In 2014 90% of people in the UK used the internet, compared to just 27% in 2000.</a:t>
                      </a:r>
                    </a:p>
                  </a:txBody>
                  <a:tcPr>
                    <a:noFill/>
                  </a:tcPr>
                </a:tc>
                <a:extLst>
                  <a:ext uri="{0D108BD9-81ED-4DB2-BD59-A6C34878D82A}">
                    <a16:rowId xmlns:a16="http://schemas.microsoft.com/office/drawing/2014/main" val="10000"/>
                  </a:ext>
                </a:extLst>
              </a:tr>
            </a:tbl>
          </a:graphicData>
        </a:graphic>
      </p:graphicFrame>
      <p:graphicFrame>
        <p:nvGraphicFramePr>
          <p:cNvPr id="26" name="Table 25"/>
          <p:cNvGraphicFramePr>
            <a:graphicFrameLocks noGrp="1"/>
          </p:cNvGraphicFramePr>
          <p:nvPr>
            <p:extLst>
              <p:ext uri="{D42A27DB-BD31-4B8C-83A1-F6EECF244321}">
                <p14:modId xmlns:p14="http://schemas.microsoft.com/office/powerpoint/2010/main" val="1511579590"/>
              </p:ext>
            </p:extLst>
          </p:nvPr>
        </p:nvGraphicFramePr>
        <p:xfrm>
          <a:off x="-1" y="485919"/>
          <a:ext cx="4572002" cy="449580"/>
        </p:xfrm>
        <a:graphic>
          <a:graphicData uri="http://schemas.openxmlformats.org/drawingml/2006/table">
            <a:tbl>
              <a:tblPr firstRow="1" bandRow="1">
                <a:tableStyleId>{5940675A-B579-460E-94D1-54222C63F5DA}</a:tableStyleId>
              </a:tblPr>
              <a:tblGrid>
                <a:gridCol w="2286001">
                  <a:extLst>
                    <a:ext uri="{9D8B030D-6E8A-4147-A177-3AD203B41FA5}">
                      <a16:colId xmlns:a16="http://schemas.microsoft.com/office/drawing/2014/main" val="20000"/>
                    </a:ext>
                  </a:extLst>
                </a:gridCol>
                <a:gridCol w="2286001">
                  <a:extLst>
                    <a:ext uri="{9D8B030D-6E8A-4147-A177-3AD203B41FA5}">
                      <a16:colId xmlns:a16="http://schemas.microsoft.com/office/drawing/2014/main" val="20001"/>
                    </a:ext>
                  </a:extLst>
                </a:gridCol>
              </a:tblGrid>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a:solidFill>
                            <a:srgbClr val="0070C0"/>
                          </a:solidFill>
                          <a:latin typeface="+mj-lt"/>
                          <a:cs typeface="Calibri"/>
                        </a:rPr>
                        <a:t>THE COMMONWEALTH</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1" dirty="0">
                          <a:solidFill>
                            <a:srgbClr val="0070C0"/>
                          </a:solidFill>
                          <a:latin typeface="+mj-lt"/>
                          <a:cs typeface="Calibri"/>
                        </a:rPr>
                        <a:t>TRADE</a:t>
                      </a:r>
                    </a:p>
                  </a:txBody>
                  <a:tcPr anchor="ctr">
                    <a:noFill/>
                  </a:tcPr>
                </a:tc>
                <a:extLst>
                  <a:ext uri="{0D108BD9-81ED-4DB2-BD59-A6C34878D82A}">
                    <a16:rowId xmlns:a16="http://schemas.microsoft.com/office/drawing/2014/main" val="1000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50" b="1" dirty="0">
                          <a:solidFill>
                            <a:srgbClr val="0070C0"/>
                          </a:solidFill>
                          <a:latin typeface="+mj-lt"/>
                        </a:rPr>
                        <a:t>THE</a:t>
                      </a:r>
                      <a:r>
                        <a:rPr lang="en-US" sz="850" b="1" baseline="0" dirty="0">
                          <a:solidFill>
                            <a:srgbClr val="0070C0"/>
                          </a:solidFill>
                          <a:latin typeface="+mj-lt"/>
                        </a:rPr>
                        <a:t> EUROPEAN UNION (EU)</a:t>
                      </a:r>
                      <a:endParaRPr lang="en-US" sz="850" b="1" dirty="0">
                        <a:solidFill>
                          <a:srgbClr val="0070C0"/>
                        </a:solidFill>
                        <a:latin typeface="+mj-lt"/>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1" i="0" baseline="0" dirty="0">
                          <a:solidFill>
                            <a:srgbClr val="0070C0"/>
                          </a:solidFill>
                          <a:latin typeface="+mj-lt"/>
                          <a:cs typeface="Calibri"/>
                        </a:rPr>
                        <a:t>TRANSPORT AND COMMUNICATION</a:t>
                      </a:r>
                    </a:p>
                  </a:txBody>
                  <a:tcPr anchor="ctr">
                    <a:noFill/>
                  </a:tcPr>
                </a:tc>
                <a:extLst>
                  <a:ext uri="{0D108BD9-81ED-4DB2-BD59-A6C34878D82A}">
                    <a16:rowId xmlns:a16="http://schemas.microsoft.com/office/drawing/2014/main" val="10001"/>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4110017352"/>
              </p:ext>
            </p:extLst>
          </p:nvPr>
        </p:nvGraphicFramePr>
        <p:xfrm>
          <a:off x="4575883" y="298684"/>
          <a:ext cx="4572000" cy="6567337"/>
        </p:xfrm>
        <a:graphic>
          <a:graphicData uri="http://schemas.openxmlformats.org/drawingml/2006/table">
            <a:tbl>
              <a:tblPr firstRow="1" bandRow="1">
                <a:tableStyleId>{5940675A-B579-460E-94D1-54222C63F5DA}</a:tableStyleId>
              </a:tblPr>
              <a:tblGrid>
                <a:gridCol w="4572000">
                  <a:extLst>
                    <a:ext uri="{9D8B030D-6E8A-4147-A177-3AD203B41FA5}">
                      <a16:colId xmlns:a16="http://schemas.microsoft.com/office/drawing/2014/main" val="20000"/>
                    </a:ext>
                  </a:extLst>
                </a:gridCol>
              </a:tblGrid>
              <a:tr h="6567337">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GB" sz="850" b="0" baseline="0" dirty="0">
                          <a:solidFill>
                            <a:sysClr val="windowText" lastClr="000000"/>
                          </a:solidFill>
                          <a:latin typeface="+mj-lt"/>
                        </a:rPr>
                        <a:t>……………………………………………………………………………………………………………………………………………………………… </a:t>
                      </a:r>
                      <a:r>
                        <a:rPr lang="en-GB" sz="850" b="0" kern="1200" baseline="0" dirty="0">
                          <a:solidFill>
                            <a:sysClr val="windowText" lastClr="000000"/>
                          </a:solidFill>
                          <a:latin typeface="+mn-lt"/>
                          <a:ea typeface="+mn-ea"/>
                          <a:cs typeface="+mn-cs"/>
                        </a:rPr>
                        <a:t>…………………………………………………………………………………………………………………………………………………………………………………………………………………………………………………………………………………………………………………………………………………………………………………………………………………………………………………………………………………………………………………………………………………………………………………………………………………………………………………………………………………………………………………………………………………………………………………………………………………………………………………………………………………………………………………………………………………………………………………………………………………………………………………………………………………………………………………………………………………………………………………………………………………………………………………………………………………………………………………………………………………………………………………………………………………………………………………………………………………………………………………………………………………………………………………………………………………………………………………………………………………………………………………………………………………………………………………………………………………………………………………………………………………………………………………………………………………………………………………………………………………………………………………………………………………………………………………………………………………………………………………………………………………………………………………………………………………………………………………………………………………………………………………………………………………………………………………………………………………………………………………………………………………………………………………………………………………………………………………………………………………………………………………………………………………………………………………………………………………………………………………………………………………………………………………………………………………………………………………………………………………………………………………………………………………………………………………………………………………………………………………………………………………………………………………………………………………………………………………………………………………………………………………………………………………………………………………………………………………………………………………………………………………………………………………………………………………………………………………………………………………………………………………………………………………………………………………………………………………………………………………………………………………………………………………………………………………………………………………………………………………………………………………………………………………………………………………………………………………………………………………………………………………………………………………………………………………………………………………………………………………………………………………………………………………………………………………………………………………………………………………………………………………………………………………………………………………………………………………………………………………………………………………………………………………………………………………………………………………………………………………………………………………………………………………………………………………………………………………………</a:t>
                      </a:r>
                    </a:p>
                    <a:p>
                      <a:pPr algn="ctr">
                        <a:lnSpc>
                          <a:spcPct val="150000"/>
                        </a:lnSpc>
                      </a:pPr>
                      <a:r>
                        <a:rPr lang="en-GB" sz="850" b="0" kern="1200" baseline="0" dirty="0">
                          <a:solidFill>
                            <a:sysClr val="windowText" lastClr="000000"/>
                          </a:solidFill>
                          <a:latin typeface="+mn-lt"/>
                          <a:ea typeface="+mn-ea"/>
                          <a:cs typeface="+mn-cs"/>
                        </a:rPr>
                        <a:t>…………………………………………………………………………………………………………………………………………………………</a:t>
                      </a:r>
                      <a:endParaRPr lang="en-GB" sz="850" b="0" baseline="0" dirty="0">
                        <a:solidFill>
                          <a:sysClr val="windowText" lastClr="000000"/>
                        </a:solidFill>
                        <a:latin typeface="+mj-lt"/>
                      </a:endParaRPr>
                    </a:p>
                  </a:txBody>
                  <a:tcPr>
                    <a:noFill/>
                  </a:tcPr>
                </a:tc>
                <a:extLst>
                  <a:ext uri="{0D108BD9-81ED-4DB2-BD59-A6C34878D82A}">
                    <a16:rowId xmlns:a16="http://schemas.microsoft.com/office/drawing/2014/main" val="10000"/>
                  </a:ext>
                </a:extLst>
              </a:tr>
            </a:tbl>
          </a:graphicData>
        </a:graphic>
      </p:graphicFrame>
      <p:sp>
        <p:nvSpPr>
          <p:cNvPr id="14" name="TextBox 13"/>
          <p:cNvSpPr txBox="1"/>
          <p:nvPr/>
        </p:nvSpPr>
        <p:spPr>
          <a:xfrm>
            <a:off x="1782259" y="12342"/>
            <a:ext cx="5720990" cy="276999"/>
          </a:xfrm>
          <a:prstGeom prst="rect">
            <a:avLst/>
          </a:prstGeom>
          <a:noFill/>
        </p:spPr>
        <p:txBody>
          <a:bodyPr wrap="none" rtlCol="0">
            <a:spAutoFit/>
          </a:bodyPr>
          <a:lstStyle/>
          <a:p>
            <a:r>
              <a:rPr lang="en-GB" sz="1200" dirty="0">
                <a:solidFill>
                  <a:schemeClr val="bg1"/>
                </a:solidFill>
              </a:rPr>
              <a:t>KS4 – The Geography Knowledge – THE CHANGING ECONOMIC WORLD</a:t>
            </a:r>
            <a:r>
              <a:rPr lang="en-GB" sz="1200" dirty="0">
                <a:solidFill>
                  <a:schemeClr val="bg1"/>
                </a:solidFill>
                <a:latin typeface="+mj-lt"/>
              </a:rPr>
              <a:t> – THE UK (part 5)</a:t>
            </a:r>
          </a:p>
        </p:txBody>
      </p:sp>
      <p:sp>
        <p:nvSpPr>
          <p:cNvPr id="2" name="Slide Number Placeholder 1"/>
          <p:cNvSpPr>
            <a:spLocks noGrp="1"/>
          </p:cNvSpPr>
          <p:nvPr>
            <p:ph type="sldNum" sz="quarter" idx="12"/>
          </p:nvPr>
        </p:nvSpPr>
        <p:spPr/>
        <p:txBody>
          <a:bodyPr/>
          <a:lstStyle/>
          <a:p>
            <a:fld id="{F232E450-7F35-46DE-B035-98CAF69D4EF5}" type="slidenum">
              <a:rPr lang="en-GB" smtClean="0"/>
              <a:t>26</a:t>
            </a:fld>
            <a:endParaRPr lang="en-GB"/>
          </a:p>
        </p:txBody>
      </p:sp>
    </p:spTree>
    <p:extLst>
      <p:ext uri="{BB962C8B-B14F-4D97-AF65-F5344CB8AC3E}">
        <p14:creationId xmlns:p14="http://schemas.microsoft.com/office/powerpoint/2010/main" val="781877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rot="16200000">
            <a:off x="4443554" y="-4427329"/>
            <a:ext cx="264657" cy="9144000"/>
          </a:xfrm>
          <a:prstGeom prst="rect">
            <a:avLst/>
          </a:prstGeom>
          <a:solidFill>
            <a:srgbClr val="101A42"/>
          </a:solidFill>
          <a:ln w="254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3" name="TextBox 2"/>
          <p:cNvSpPr txBox="1"/>
          <p:nvPr/>
        </p:nvSpPr>
        <p:spPr>
          <a:xfrm>
            <a:off x="2106201" y="-13062"/>
            <a:ext cx="5855129" cy="276999"/>
          </a:xfrm>
          <a:prstGeom prst="rect">
            <a:avLst/>
          </a:prstGeom>
          <a:noFill/>
        </p:spPr>
        <p:txBody>
          <a:bodyPr wrap="none" rtlCol="0">
            <a:spAutoFit/>
          </a:bodyPr>
          <a:lstStyle/>
          <a:p>
            <a:r>
              <a:rPr lang="en-GB" sz="1200" dirty="0">
                <a:solidFill>
                  <a:schemeClr val="bg1"/>
                </a:solidFill>
              </a:rPr>
              <a:t>KS4 – The Geography Knowledge – </a:t>
            </a:r>
            <a:r>
              <a:rPr lang="en-GB" sz="1200" dirty="0">
                <a:solidFill>
                  <a:schemeClr val="bg1"/>
                </a:solidFill>
                <a:latin typeface="+mj-lt"/>
              </a:rPr>
              <a:t>THE CHALLENGE OF RESOURCE MANAGEMENT (part 1)</a:t>
            </a:r>
          </a:p>
        </p:txBody>
      </p:sp>
      <p:graphicFrame>
        <p:nvGraphicFramePr>
          <p:cNvPr id="5" name="Table 4"/>
          <p:cNvGraphicFramePr>
            <a:graphicFrameLocks noGrp="1"/>
          </p:cNvGraphicFramePr>
          <p:nvPr>
            <p:extLst>
              <p:ext uri="{D42A27DB-BD31-4B8C-83A1-F6EECF244321}">
                <p14:modId xmlns:p14="http://schemas.microsoft.com/office/powerpoint/2010/main" val="2449759216"/>
              </p:ext>
            </p:extLst>
          </p:nvPr>
        </p:nvGraphicFramePr>
        <p:xfrm>
          <a:off x="0" y="551422"/>
          <a:ext cx="9144000" cy="1432560"/>
        </p:xfrm>
        <a:graphic>
          <a:graphicData uri="http://schemas.openxmlformats.org/drawingml/2006/table">
            <a:tbl>
              <a:tblPr firstRow="1" bandRow="1">
                <a:tableStyleId>{5C22544A-7EE6-4342-B048-85BDC9FD1C3A}</a:tableStyleId>
              </a:tblPr>
              <a:tblGrid>
                <a:gridCol w="2560320">
                  <a:extLst>
                    <a:ext uri="{9D8B030D-6E8A-4147-A177-3AD203B41FA5}">
                      <a16:colId xmlns:a16="http://schemas.microsoft.com/office/drawing/2014/main" val="2829133898"/>
                    </a:ext>
                  </a:extLst>
                </a:gridCol>
                <a:gridCol w="2560320">
                  <a:extLst>
                    <a:ext uri="{9D8B030D-6E8A-4147-A177-3AD203B41FA5}">
                      <a16:colId xmlns:a16="http://schemas.microsoft.com/office/drawing/2014/main" val="98421745"/>
                    </a:ext>
                  </a:extLst>
                </a:gridCol>
                <a:gridCol w="4023360">
                  <a:extLst>
                    <a:ext uri="{9D8B030D-6E8A-4147-A177-3AD203B41FA5}">
                      <a16:colId xmlns:a16="http://schemas.microsoft.com/office/drawing/2014/main" val="997356943"/>
                    </a:ext>
                  </a:extLst>
                </a:gridCol>
              </a:tblGrid>
              <a:tr h="1163078">
                <a:tc>
                  <a:txBody>
                    <a:bodyPr/>
                    <a:lstStyle/>
                    <a:p>
                      <a:pPr algn="l"/>
                      <a:r>
                        <a:rPr lang="en-GB" sz="850" b="1" i="0" kern="1200" baseline="0" dirty="0">
                          <a:solidFill>
                            <a:schemeClr val="tx1"/>
                          </a:solidFill>
                          <a:effectLst/>
                          <a:latin typeface="+mj-lt"/>
                          <a:ea typeface="+mn-ea"/>
                          <a:cs typeface="+mn-cs"/>
                        </a:rPr>
                        <a:t>Food</a:t>
                      </a:r>
                    </a:p>
                    <a:p>
                      <a:pPr algn="l"/>
                      <a:r>
                        <a:rPr lang="en-GB" sz="850" b="0" i="0" kern="1200" baseline="0" dirty="0">
                          <a:solidFill>
                            <a:schemeClr val="tx1"/>
                          </a:solidFill>
                          <a:effectLst/>
                          <a:latin typeface="+mj-lt"/>
                          <a:ea typeface="+mn-ea"/>
                          <a:cs typeface="+mn-cs"/>
                        </a:rPr>
                        <a:t>Food is important because it affects your health. The World Health Organisation says we need 2000-2400 calories per day to be healthy. If you do not have sufficient food you become malnourished or suffer from undernutrition.</a:t>
                      </a:r>
                    </a:p>
                    <a:p>
                      <a:pPr marL="87313" indent="-87313" algn="l">
                        <a:buFont typeface="Arial" panose="020B0604020202020204" pitchFamily="34" charset="0"/>
                        <a:buChar char="•"/>
                      </a:pPr>
                      <a:r>
                        <a:rPr lang="en-GB" sz="850" b="0" i="0" kern="1200" baseline="0" dirty="0">
                          <a:solidFill>
                            <a:schemeClr val="tx1"/>
                          </a:solidFill>
                          <a:effectLst/>
                          <a:latin typeface="+mj-lt"/>
                          <a:ea typeface="+mn-ea"/>
                          <a:cs typeface="+mn-cs"/>
                        </a:rPr>
                        <a:t>Food surplus: North America, Europe, Australia, Russia, UK, USA</a:t>
                      </a:r>
                    </a:p>
                    <a:p>
                      <a:pPr marL="87313" indent="-87313" algn="l">
                        <a:buFont typeface="Arial" panose="020B0604020202020204" pitchFamily="34" charset="0"/>
                        <a:buChar char="•"/>
                      </a:pPr>
                      <a:r>
                        <a:rPr lang="en-GB" sz="850" b="0" i="0" kern="1200" baseline="0" dirty="0">
                          <a:solidFill>
                            <a:schemeClr val="tx1"/>
                          </a:solidFill>
                          <a:effectLst/>
                          <a:latin typeface="+mj-lt"/>
                          <a:ea typeface="+mn-ea"/>
                          <a:cs typeface="+mn-cs"/>
                        </a:rPr>
                        <a:t>Food deficit: Africa (e.g. Chad, Congo, Ethiopia)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buFont typeface="Arial" panose="020B0604020202020204" pitchFamily="34" charset="0"/>
                        <a:buNone/>
                      </a:pPr>
                      <a:r>
                        <a:rPr lang="en-GB" sz="850" b="1" i="0" kern="1200" dirty="0">
                          <a:solidFill>
                            <a:schemeClr val="tx1"/>
                          </a:solidFill>
                          <a:effectLst/>
                          <a:latin typeface="+mj-lt"/>
                          <a:ea typeface="+mn-ea"/>
                          <a:cs typeface="+mn-cs"/>
                        </a:rPr>
                        <a:t>Water</a:t>
                      </a:r>
                    </a:p>
                    <a:p>
                      <a:pPr algn="l"/>
                      <a:r>
                        <a:rPr lang="en-GB" sz="850" b="0" i="0" kern="1200" baseline="0" dirty="0">
                          <a:solidFill>
                            <a:schemeClr val="tx1"/>
                          </a:solidFill>
                          <a:effectLst/>
                          <a:latin typeface="+mj-lt"/>
                          <a:ea typeface="+mn-ea"/>
                          <a:cs typeface="+mn-cs"/>
                        </a:rPr>
                        <a:t>Water is important as we need it for our health and for economic development (agriculture, manufacturing, cleaning, drinking). </a:t>
                      </a:r>
                    </a:p>
                    <a:p>
                      <a:pPr marL="87313" indent="-87313" algn="l">
                        <a:buFont typeface="Arial" panose="020B0604020202020204" pitchFamily="34" charset="0"/>
                        <a:buChar char="•"/>
                      </a:pPr>
                      <a:r>
                        <a:rPr lang="en-GB" sz="850" b="0" i="0" kern="1200" baseline="0" dirty="0">
                          <a:solidFill>
                            <a:schemeClr val="tx1"/>
                          </a:solidFill>
                          <a:effectLst/>
                          <a:latin typeface="+mj-lt"/>
                          <a:ea typeface="+mn-ea"/>
                          <a:cs typeface="+mn-cs"/>
                        </a:rPr>
                        <a:t>Water surplus: areas where there is high rainfall and water storage (aquifers/reservoirs). E.g. USA, Canada, Europe, Russia</a:t>
                      </a:r>
                    </a:p>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kern="1200" baseline="0" dirty="0">
                          <a:solidFill>
                            <a:schemeClr val="tx1"/>
                          </a:solidFill>
                          <a:effectLst/>
                          <a:latin typeface="+mj-lt"/>
                          <a:ea typeface="+mn-ea"/>
                          <a:cs typeface="+mn-cs"/>
                        </a:rPr>
                        <a:t>Water deficit: areas where there is low rainfall and a lack of water storage. E.g. Africa, Brazil, Argentina, Australia, China.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buFont typeface="Arial" panose="020B0604020202020204" pitchFamily="34" charset="0"/>
                        <a:buNone/>
                      </a:pPr>
                      <a:r>
                        <a:rPr lang="en-GB" sz="850" b="1" i="0" kern="1200" dirty="0">
                          <a:solidFill>
                            <a:schemeClr val="tx1"/>
                          </a:solidFill>
                          <a:effectLst/>
                          <a:latin typeface="+mj-lt"/>
                          <a:ea typeface="+mn-ea"/>
                          <a:cs typeface="+mn-cs"/>
                        </a:rPr>
                        <a:t>Energy</a:t>
                      </a:r>
                    </a:p>
                    <a:p>
                      <a:pPr marL="0" indent="0" algn="l">
                        <a:buFont typeface="Arial" panose="020B0604020202020204" pitchFamily="34" charset="0"/>
                        <a:buNone/>
                      </a:pPr>
                      <a:r>
                        <a:rPr lang="en-GB" sz="850" b="0" i="0" kern="1200" dirty="0">
                          <a:solidFill>
                            <a:schemeClr val="tx1"/>
                          </a:solidFill>
                          <a:effectLst/>
                          <a:latin typeface="+mj-lt"/>
                          <a:ea typeface="+mn-ea"/>
                          <a:cs typeface="+mn-cs"/>
                        </a:rPr>
                        <a:t>Energy is important because it is used to build homes, heat homes, power machinery,</a:t>
                      </a:r>
                      <a:r>
                        <a:rPr lang="en-GB" sz="850" b="0" i="0" kern="1200" baseline="0" dirty="0">
                          <a:solidFill>
                            <a:schemeClr val="tx1"/>
                          </a:solidFill>
                          <a:effectLst/>
                          <a:latin typeface="+mj-lt"/>
                          <a:ea typeface="+mn-ea"/>
                          <a:cs typeface="+mn-cs"/>
                        </a:rPr>
                        <a:t> make food…etc. It is also traded between countries and so helps a country develop.</a:t>
                      </a:r>
                    </a:p>
                    <a:p>
                      <a:pPr marL="0" indent="0" algn="l">
                        <a:buFont typeface="Arial" panose="020B0604020202020204" pitchFamily="34" charset="0"/>
                        <a:buNone/>
                      </a:pPr>
                      <a:endParaRPr lang="en-GB" sz="300" b="0" i="0" kern="1200" baseline="0" dirty="0">
                        <a:solidFill>
                          <a:schemeClr val="tx1"/>
                        </a:solidFill>
                        <a:effectLst/>
                        <a:latin typeface="+mj-lt"/>
                        <a:ea typeface="+mn-ea"/>
                        <a:cs typeface="+mn-cs"/>
                      </a:endParaRPr>
                    </a:p>
                    <a:p>
                      <a:pPr marL="0" indent="0" algn="l">
                        <a:buFont typeface="Arial" panose="020B0604020202020204" pitchFamily="34" charset="0"/>
                        <a:buNone/>
                      </a:pPr>
                      <a:r>
                        <a:rPr lang="en-GB" sz="850" b="0" i="0" kern="1200" baseline="0" dirty="0">
                          <a:solidFill>
                            <a:schemeClr val="tx1"/>
                          </a:solidFill>
                          <a:effectLst/>
                          <a:latin typeface="+mj-lt"/>
                          <a:ea typeface="+mn-ea"/>
                          <a:cs typeface="+mn-cs"/>
                        </a:rPr>
                        <a:t>HICs consume (use)  far more energy than LICs and NEEs.</a:t>
                      </a:r>
                    </a:p>
                    <a:p>
                      <a:pPr marL="87313" indent="-87313" algn="l">
                        <a:buFont typeface="Arial" panose="020B0604020202020204" pitchFamily="34" charset="0"/>
                        <a:buChar char="•"/>
                      </a:pPr>
                      <a:r>
                        <a:rPr lang="en-GB" sz="850" b="0" i="0" kern="1200" baseline="0" dirty="0">
                          <a:solidFill>
                            <a:schemeClr val="tx1"/>
                          </a:solidFill>
                          <a:effectLst/>
                          <a:latin typeface="+mj-lt"/>
                          <a:ea typeface="+mn-ea"/>
                          <a:cs typeface="+mn-cs"/>
                        </a:rPr>
                        <a:t>LICs – use very little energy (few machines, lack of processed foods, few families use power in their homes).</a:t>
                      </a:r>
                    </a:p>
                    <a:p>
                      <a:pPr marL="87313" indent="-87313" algn="l">
                        <a:buFont typeface="Arial" panose="020B0604020202020204" pitchFamily="34" charset="0"/>
                        <a:buChar char="•"/>
                      </a:pPr>
                      <a:r>
                        <a:rPr lang="en-GB" sz="850" b="0" i="0" kern="1200" baseline="0" dirty="0">
                          <a:solidFill>
                            <a:schemeClr val="tx1"/>
                          </a:solidFill>
                          <a:effectLst/>
                          <a:latin typeface="+mj-lt"/>
                          <a:ea typeface="+mn-ea"/>
                          <a:cs typeface="+mn-cs"/>
                        </a:rPr>
                        <a:t> NEEs – use more energy (increase in factories = increased use of machines = more energy used).</a:t>
                      </a:r>
                    </a:p>
                    <a:p>
                      <a:pPr marL="87313" indent="-87313" algn="l">
                        <a:buFont typeface="Arial" panose="020B0604020202020204" pitchFamily="34" charset="0"/>
                        <a:buChar char="•"/>
                      </a:pPr>
                      <a:r>
                        <a:rPr lang="en-GB" sz="850" b="0" i="0" kern="1200" baseline="0" dirty="0">
                          <a:solidFill>
                            <a:schemeClr val="tx1"/>
                          </a:solidFill>
                          <a:effectLst/>
                          <a:latin typeface="+mj-lt"/>
                          <a:ea typeface="+mn-ea"/>
                          <a:cs typeface="+mn-cs"/>
                        </a:rPr>
                        <a:t>HICs – use the most energy (lots of energy used in industries and homes, people eat a lot of processed foods.</a:t>
                      </a:r>
                      <a:endParaRPr lang="en-GB" sz="850" b="0" i="0" kern="1200" dirty="0">
                        <a:solidFill>
                          <a:schemeClr val="tx1"/>
                        </a:solidFill>
                        <a:effectLst/>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55016876"/>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91559305"/>
              </p:ext>
            </p:extLst>
          </p:nvPr>
        </p:nvGraphicFramePr>
        <p:xfrm>
          <a:off x="0" y="330442"/>
          <a:ext cx="9144000" cy="228600"/>
        </p:xfrm>
        <a:graphic>
          <a:graphicData uri="http://schemas.openxmlformats.org/drawingml/2006/table">
            <a:tbl>
              <a:tblPr firstRow="1" bandRow="1">
                <a:tableStyleId>{5940675A-B579-460E-94D1-54222C63F5DA}</a:tableStyleId>
              </a:tblPr>
              <a:tblGrid>
                <a:gridCol w="9144000">
                  <a:extLst>
                    <a:ext uri="{9D8B030D-6E8A-4147-A177-3AD203B41FA5}">
                      <a16:colId xmlns:a16="http://schemas.microsoft.com/office/drawing/2014/main" val="20000"/>
                    </a:ext>
                  </a:extLst>
                </a:gridCol>
              </a:tblGrid>
              <a:tr h="211634">
                <a:tc>
                  <a:txBody>
                    <a:bodyPr/>
                    <a:lstStyle/>
                    <a:p>
                      <a:pPr algn="ctr"/>
                      <a:r>
                        <a:rPr lang="en-GB" sz="900" b="1" i="0" baseline="0" dirty="0">
                          <a:solidFill>
                            <a:srgbClr val="0070C0"/>
                          </a:solidFill>
                          <a:latin typeface="+mj-lt"/>
                          <a:cs typeface="Calibri"/>
                        </a:rPr>
                        <a:t>WORLD’S ESSENTIAL RESOURCES</a:t>
                      </a:r>
                    </a:p>
                  </a:txBody>
                  <a:tcPr>
                    <a:noFill/>
                  </a:tcPr>
                </a:tc>
                <a:extLst>
                  <a:ext uri="{0D108BD9-81ED-4DB2-BD59-A6C34878D82A}">
                    <a16:rowId xmlns:a16="http://schemas.microsoft.com/office/drawing/2014/main" val="10000"/>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2043190671"/>
              </p:ext>
            </p:extLst>
          </p:nvPr>
        </p:nvGraphicFramePr>
        <p:xfrm>
          <a:off x="0" y="1983982"/>
          <a:ext cx="9144000" cy="228600"/>
        </p:xfrm>
        <a:graphic>
          <a:graphicData uri="http://schemas.openxmlformats.org/drawingml/2006/table">
            <a:tbl>
              <a:tblPr firstRow="1" bandRow="1">
                <a:tableStyleId>{5940675A-B579-460E-94D1-54222C63F5DA}</a:tableStyleId>
              </a:tblPr>
              <a:tblGrid>
                <a:gridCol w="9144000">
                  <a:extLst>
                    <a:ext uri="{9D8B030D-6E8A-4147-A177-3AD203B41FA5}">
                      <a16:colId xmlns:a16="http://schemas.microsoft.com/office/drawing/2014/main" val="20000"/>
                    </a:ext>
                  </a:extLst>
                </a:gridCol>
              </a:tblGrid>
              <a:tr h="211634">
                <a:tc>
                  <a:txBody>
                    <a:bodyPr/>
                    <a:lstStyle/>
                    <a:p>
                      <a:pPr algn="ctr"/>
                      <a:r>
                        <a:rPr lang="en-GB" sz="900" b="1" i="0" baseline="0" dirty="0">
                          <a:solidFill>
                            <a:srgbClr val="0070C0"/>
                          </a:solidFill>
                          <a:latin typeface="+mj-lt"/>
                          <a:cs typeface="Calibri"/>
                        </a:rPr>
                        <a:t>THE UK</a:t>
                      </a:r>
                    </a:p>
                  </a:txBody>
                  <a:tcPr>
                    <a:noFill/>
                  </a:tcPr>
                </a:tc>
                <a:extLst>
                  <a:ext uri="{0D108BD9-81ED-4DB2-BD59-A6C34878D82A}">
                    <a16:rowId xmlns:a16="http://schemas.microsoft.com/office/drawing/2014/main" val="10000"/>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1514862107"/>
              </p:ext>
            </p:extLst>
          </p:nvPr>
        </p:nvGraphicFramePr>
        <p:xfrm>
          <a:off x="0" y="2198158"/>
          <a:ext cx="9144000" cy="467868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1360892558"/>
                    </a:ext>
                  </a:extLst>
                </a:gridCol>
                <a:gridCol w="3048000">
                  <a:extLst>
                    <a:ext uri="{9D8B030D-6E8A-4147-A177-3AD203B41FA5}">
                      <a16:colId xmlns:a16="http://schemas.microsoft.com/office/drawing/2014/main" val="1093852837"/>
                    </a:ext>
                  </a:extLst>
                </a:gridCol>
                <a:gridCol w="3048000">
                  <a:extLst>
                    <a:ext uri="{9D8B030D-6E8A-4147-A177-3AD203B41FA5}">
                      <a16:colId xmlns:a16="http://schemas.microsoft.com/office/drawing/2014/main" val="2482199339"/>
                    </a:ext>
                  </a:extLst>
                </a:gridCol>
              </a:tblGrid>
              <a:tr h="201658">
                <a:tc>
                  <a:txBody>
                    <a:bodyPr/>
                    <a:lstStyle/>
                    <a:p>
                      <a:pPr algn="ctr"/>
                      <a:r>
                        <a:rPr lang="en-GB" sz="850" b="1" i="0" kern="1200" baseline="0" dirty="0">
                          <a:solidFill>
                            <a:schemeClr val="tx1"/>
                          </a:solidFill>
                          <a:effectLst/>
                          <a:latin typeface="+mj-lt"/>
                          <a:ea typeface="+mn-ea"/>
                          <a:cs typeface="+mn-cs"/>
                        </a:rPr>
                        <a:t>FOOD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n-GB" sz="850" b="1" i="0" kern="1200" baseline="0" dirty="0">
                          <a:solidFill>
                            <a:schemeClr val="tx1"/>
                          </a:solidFill>
                          <a:effectLst/>
                          <a:latin typeface="+mj-lt"/>
                          <a:ea typeface="+mn-ea"/>
                          <a:cs typeface="+mn-cs"/>
                        </a:rPr>
                        <a:t>WATER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n-GB" sz="850" b="1" i="0" kern="1200" dirty="0">
                          <a:solidFill>
                            <a:schemeClr val="tx1"/>
                          </a:solidFill>
                          <a:effectLst/>
                          <a:latin typeface="+mj-lt"/>
                          <a:ea typeface="+mn-ea"/>
                          <a:cs typeface="+mn-cs"/>
                        </a:rPr>
                        <a:t>ENERGY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9757514"/>
                  </a:ext>
                </a:extLst>
              </a:tr>
              <a:tr h="4067922">
                <a:tc>
                  <a:txBody>
                    <a:bodyPr/>
                    <a:lstStyle/>
                    <a:p>
                      <a:pPr algn="l"/>
                      <a:r>
                        <a:rPr lang="en-GB" sz="850" b="0" i="0" kern="1200" baseline="0" dirty="0">
                          <a:solidFill>
                            <a:schemeClr val="tx1"/>
                          </a:solidFill>
                          <a:effectLst/>
                          <a:latin typeface="+mj-lt"/>
                          <a:ea typeface="+mn-ea"/>
                          <a:cs typeface="+mn-cs"/>
                        </a:rPr>
                        <a:t>40% of all food consumed in the UK is imported. This is due to:</a:t>
                      </a:r>
                    </a:p>
                    <a:p>
                      <a:pPr marL="171450" indent="-171450" algn="l">
                        <a:buFont typeface="Wingdings" panose="05000000000000000000" pitchFamily="2" charset="2"/>
                        <a:buChar char="Ø"/>
                      </a:pPr>
                      <a:r>
                        <a:rPr lang="en-GB" sz="850" b="0" i="0" kern="1200" baseline="0" dirty="0">
                          <a:solidFill>
                            <a:schemeClr val="tx1"/>
                          </a:solidFill>
                          <a:effectLst/>
                          <a:latin typeface="+mj-lt"/>
                          <a:ea typeface="+mn-ea"/>
                          <a:cs typeface="+mn-cs"/>
                        </a:rPr>
                        <a:t>Food is cheaper to make food in LICs.</a:t>
                      </a:r>
                    </a:p>
                    <a:p>
                      <a:pPr marL="171450" indent="-171450" algn="l">
                        <a:buFont typeface="Wingdings" panose="05000000000000000000" pitchFamily="2" charset="2"/>
                        <a:buChar char="Ø"/>
                      </a:pPr>
                      <a:r>
                        <a:rPr lang="en-GB" sz="850" b="0" i="0" kern="1200" baseline="0" dirty="0">
                          <a:solidFill>
                            <a:schemeClr val="tx1"/>
                          </a:solidFill>
                          <a:effectLst/>
                          <a:latin typeface="+mj-lt"/>
                          <a:ea typeface="+mn-ea"/>
                          <a:cs typeface="+mn-cs"/>
                        </a:rPr>
                        <a:t>Demand for exotic foods (mangoes, bananas)</a:t>
                      </a:r>
                    </a:p>
                    <a:p>
                      <a:pPr marL="171450" indent="-171450" algn="l">
                        <a:buFont typeface="Wingdings" panose="05000000000000000000" pitchFamily="2" charset="2"/>
                        <a:buChar char="Ø"/>
                      </a:pPr>
                      <a:r>
                        <a:rPr lang="en-GB" sz="850" b="0" i="0" kern="1200" baseline="0" dirty="0">
                          <a:solidFill>
                            <a:schemeClr val="tx1"/>
                          </a:solidFill>
                          <a:effectLst/>
                          <a:latin typeface="+mj-lt"/>
                          <a:ea typeface="+mn-ea"/>
                          <a:cs typeface="+mn-cs"/>
                        </a:rPr>
                        <a:t>Demand for seasonal foods all year round. People want strawberries all year round. Not just the summer.</a:t>
                      </a:r>
                    </a:p>
                    <a:p>
                      <a:pPr marL="171450" indent="-171450" algn="l">
                        <a:buFont typeface="Wingdings" panose="05000000000000000000" pitchFamily="2" charset="2"/>
                        <a:buChar char="Ø"/>
                      </a:pPr>
                      <a:r>
                        <a:rPr lang="en-GB" sz="850" b="0" i="0" kern="1200" baseline="0" dirty="0">
                          <a:solidFill>
                            <a:schemeClr val="tx1"/>
                          </a:solidFill>
                          <a:effectLst/>
                          <a:latin typeface="+mj-lt"/>
                          <a:ea typeface="+mn-ea"/>
                          <a:cs typeface="+mn-cs"/>
                        </a:rPr>
                        <a:t>Some foods cannot be grown in the UK due to our climate.</a:t>
                      </a:r>
                    </a:p>
                    <a:p>
                      <a:pPr marL="171450" indent="-171450" algn="l">
                        <a:buFont typeface="Wingdings" panose="05000000000000000000" pitchFamily="2" charset="2"/>
                        <a:buChar char="Ø"/>
                      </a:pPr>
                      <a:endParaRPr lang="en-GB" sz="300" b="0" i="0" kern="1200" baseline="0" dirty="0">
                        <a:solidFill>
                          <a:schemeClr val="tx1"/>
                        </a:solidFill>
                        <a:effectLst/>
                        <a:latin typeface="+mj-lt"/>
                        <a:ea typeface="+mn-ea"/>
                        <a:cs typeface="+mn-cs"/>
                      </a:endParaRPr>
                    </a:p>
                    <a:p>
                      <a:pPr marL="0" indent="0" algn="ctr">
                        <a:buFont typeface="Wingdings" panose="05000000000000000000" pitchFamily="2" charset="2"/>
                        <a:buNone/>
                      </a:pPr>
                      <a:r>
                        <a:rPr lang="en-GB" sz="850" b="0" i="0" kern="1200" baseline="0" dirty="0">
                          <a:solidFill>
                            <a:srgbClr val="FF0000"/>
                          </a:solidFill>
                          <a:effectLst/>
                          <a:latin typeface="+mj-lt"/>
                          <a:ea typeface="+mn-ea"/>
                          <a:cs typeface="+mn-cs"/>
                        </a:rPr>
                        <a:t>The increase in imported food = increase in food miles (distance travelled by food to our plate) and increase in carbon footprint (the amount of CO2 a country produces.</a:t>
                      </a:r>
                    </a:p>
                    <a:p>
                      <a:pPr marL="0" indent="0" algn="l">
                        <a:buFont typeface="Wingdings" panose="05000000000000000000" pitchFamily="2" charset="2"/>
                        <a:buNone/>
                      </a:pPr>
                      <a:endParaRPr lang="en-GB" sz="300" b="0" i="0" kern="1200" baseline="0" dirty="0">
                        <a:solidFill>
                          <a:schemeClr val="tx1"/>
                        </a:solidFill>
                        <a:effectLst/>
                        <a:latin typeface="+mj-lt"/>
                        <a:ea typeface="+mn-ea"/>
                        <a:cs typeface="+mn-cs"/>
                      </a:endParaRPr>
                    </a:p>
                    <a:p>
                      <a:pPr marL="0" indent="0" algn="l">
                        <a:buFont typeface="Wingdings" panose="05000000000000000000" pitchFamily="2" charset="2"/>
                        <a:buNone/>
                      </a:pPr>
                      <a:r>
                        <a:rPr lang="en-GB" sz="850" b="1" i="0" kern="1200" baseline="0" dirty="0">
                          <a:solidFill>
                            <a:srgbClr val="0070C0"/>
                          </a:solidFill>
                          <a:effectLst/>
                          <a:latin typeface="+mj-lt"/>
                          <a:ea typeface="+mn-ea"/>
                          <a:cs typeface="+mn-cs"/>
                        </a:rPr>
                        <a:t>How has the UK responded?</a:t>
                      </a:r>
                    </a:p>
                    <a:p>
                      <a:pPr marL="0" indent="0" algn="l">
                        <a:buFont typeface="Wingdings" panose="05000000000000000000" pitchFamily="2" charset="2"/>
                        <a:buNone/>
                      </a:pPr>
                      <a:endParaRPr lang="en-GB" sz="300" b="0" i="0" kern="1200" baseline="0" dirty="0">
                        <a:solidFill>
                          <a:srgbClr val="0070C0"/>
                        </a:solidFill>
                        <a:effectLst/>
                        <a:latin typeface="+mj-lt"/>
                        <a:ea typeface="+mn-ea"/>
                        <a:cs typeface="+mn-cs"/>
                      </a:endParaRPr>
                    </a:p>
                    <a:p>
                      <a:pPr marL="0" indent="0" algn="l">
                        <a:buFont typeface="Wingdings" panose="05000000000000000000" pitchFamily="2" charset="2"/>
                        <a:buNone/>
                      </a:pPr>
                      <a:r>
                        <a:rPr lang="en-GB" sz="850" b="1" i="0" kern="1200" baseline="0" dirty="0">
                          <a:solidFill>
                            <a:srgbClr val="0070C0"/>
                          </a:solidFill>
                          <a:effectLst/>
                          <a:latin typeface="+mj-lt"/>
                          <a:ea typeface="+mn-ea"/>
                          <a:cs typeface="+mn-cs"/>
                        </a:rPr>
                        <a:t>Organic Farming:  </a:t>
                      </a:r>
                      <a:r>
                        <a:rPr lang="en-GB" sz="850" b="0" i="0" kern="1200" baseline="0" dirty="0">
                          <a:solidFill>
                            <a:srgbClr val="0070C0"/>
                          </a:solidFill>
                          <a:effectLst/>
                          <a:latin typeface="+mj-lt"/>
                          <a:ea typeface="+mn-ea"/>
                          <a:cs typeface="+mn-cs"/>
                        </a:rPr>
                        <a:t>farming that does not use chemicals. It is usually small scale farms, that produce seasonal, local food. </a:t>
                      </a:r>
                    </a:p>
                    <a:p>
                      <a:pPr marL="0" indent="0" algn="l">
                        <a:buFont typeface="Wingdings" panose="05000000000000000000" pitchFamily="2" charset="2"/>
                        <a:buNone/>
                      </a:pPr>
                      <a:r>
                        <a:rPr lang="en-GB" sz="850" b="0" i="0" kern="1200" baseline="0" dirty="0">
                          <a:solidFill>
                            <a:srgbClr val="0070C0"/>
                          </a:solidFill>
                          <a:effectLst/>
                          <a:latin typeface="+mj-lt"/>
                          <a:ea typeface="+mn-ea"/>
                          <a:cs typeface="+mn-cs"/>
                        </a:rPr>
                        <a:t>(e.g. </a:t>
                      </a:r>
                      <a:r>
                        <a:rPr lang="en-GB" sz="850" b="0" i="0" kern="1200" baseline="0" dirty="0" err="1">
                          <a:solidFill>
                            <a:srgbClr val="0070C0"/>
                          </a:solidFill>
                          <a:effectLst/>
                          <a:latin typeface="+mj-lt"/>
                          <a:ea typeface="+mn-ea"/>
                          <a:cs typeface="+mn-cs"/>
                        </a:rPr>
                        <a:t>Riverford</a:t>
                      </a:r>
                      <a:r>
                        <a:rPr lang="en-GB" sz="850" b="0" i="0" kern="1200" baseline="0" dirty="0">
                          <a:solidFill>
                            <a:srgbClr val="0070C0"/>
                          </a:solidFill>
                          <a:effectLst/>
                          <a:latin typeface="+mj-lt"/>
                          <a:ea typeface="+mn-ea"/>
                          <a:cs typeface="+mn-cs"/>
                        </a:rPr>
                        <a:t> Farm – vegetables and milk produced in Devon)</a:t>
                      </a:r>
                    </a:p>
                    <a:p>
                      <a:pPr marL="171450" indent="-171450" algn="l">
                        <a:buFont typeface="Arial" panose="020B0604020202020204" pitchFamily="34" charset="0"/>
                        <a:buChar char="•"/>
                      </a:pPr>
                      <a:r>
                        <a:rPr lang="en-GB" sz="800" b="0" i="0" kern="1200" baseline="0" dirty="0">
                          <a:solidFill>
                            <a:srgbClr val="0070C0"/>
                          </a:solidFill>
                          <a:effectLst/>
                          <a:latin typeface="+mj-lt"/>
                          <a:ea typeface="+mn-ea"/>
                          <a:cs typeface="+mn-cs"/>
                        </a:rPr>
                        <a:t>Uses natural predators instead of pesticides</a:t>
                      </a:r>
                    </a:p>
                    <a:p>
                      <a:pPr marL="171450" indent="-171450" algn="l">
                        <a:buFont typeface="Arial" panose="020B0604020202020204" pitchFamily="34" charset="0"/>
                        <a:buChar char="•"/>
                      </a:pPr>
                      <a:r>
                        <a:rPr lang="en-GB" sz="800" b="0" i="0" kern="1200" baseline="0" dirty="0">
                          <a:solidFill>
                            <a:srgbClr val="0070C0"/>
                          </a:solidFill>
                          <a:effectLst/>
                          <a:latin typeface="+mj-lt"/>
                          <a:ea typeface="+mn-ea"/>
                          <a:cs typeface="+mn-cs"/>
                        </a:rPr>
                        <a:t>Crop rotation is used instead of fertilisers</a:t>
                      </a:r>
                    </a:p>
                    <a:p>
                      <a:pPr marL="171450" indent="-171450" algn="l">
                        <a:buFont typeface="Arial" panose="020B0604020202020204" pitchFamily="34" charset="0"/>
                        <a:buChar char="•"/>
                      </a:pPr>
                      <a:r>
                        <a:rPr lang="en-GB" sz="800" b="0" i="0" kern="1200" baseline="0" dirty="0">
                          <a:solidFill>
                            <a:srgbClr val="0070C0"/>
                          </a:solidFill>
                          <a:effectLst/>
                          <a:latin typeface="+mj-lt"/>
                          <a:ea typeface="+mn-ea"/>
                          <a:cs typeface="+mn-cs"/>
                        </a:rPr>
                        <a:t>Grows seasonal food locally.</a:t>
                      </a:r>
                    </a:p>
                    <a:p>
                      <a:pPr marL="171450" indent="-171450" algn="l">
                        <a:buFont typeface="Arial" panose="020B0604020202020204" pitchFamily="34" charset="0"/>
                        <a:buChar char="•"/>
                      </a:pPr>
                      <a:endParaRPr lang="en-GB" sz="300" b="0" i="0" kern="1200" baseline="0" dirty="0">
                        <a:solidFill>
                          <a:srgbClr val="0070C0"/>
                        </a:solidFill>
                        <a:effectLst/>
                        <a:latin typeface="+mj-lt"/>
                        <a:ea typeface="+mn-ea"/>
                        <a:cs typeface="+mn-cs"/>
                      </a:endParaRPr>
                    </a:p>
                    <a:p>
                      <a:pPr marL="0" indent="0" algn="l">
                        <a:buFont typeface="Arial" panose="020B0604020202020204" pitchFamily="34" charset="0"/>
                        <a:buNone/>
                      </a:pPr>
                      <a:r>
                        <a:rPr lang="en-GB" sz="850" b="0" i="0" kern="1200" baseline="0" dirty="0">
                          <a:solidFill>
                            <a:srgbClr val="0070C0"/>
                          </a:solidFill>
                          <a:effectLst/>
                          <a:latin typeface="+mj-lt"/>
                          <a:ea typeface="+mn-ea"/>
                          <a:cs typeface="+mn-cs"/>
                        </a:rPr>
                        <a:t>It is usually more expensive because yields are low (less food is produced) and more people are employed, due to lack of machinery used. This means they need to charge a lot to make a profit.</a:t>
                      </a:r>
                    </a:p>
                    <a:p>
                      <a:pPr marL="0" indent="0" algn="l">
                        <a:buFont typeface="Wingdings" panose="05000000000000000000" pitchFamily="2" charset="2"/>
                        <a:buNone/>
                      </a:pPr>
                      <a:endParaRPr lang="en-GB" sz="300" b="0" i="0" kern="1200" baseline="0" dirty="0">
                        <a:solidFill>
                          <a:srgbClr val="0070C0"/>
                        </a:solidFill>
                        <a:effectLst/>
                        <a:latin typeface="+mj-lt"/>
                        <a:ea typeface="+mn-ea"/>
                        <a:cs typeface="+mn-cs"/>
                      </a:endParaRPr>
                    </a:p>
                    <a:p>
                      <a:pPr marL="0" indent="0" algn="l">
                        <a:buFont typeface="Wingdings" panose="05000000000000000000" pitchFamily="2" charset="2"/>
                        <a:buNone/>
                      </a:pPr>
                      <a:r>
                        <a:rPr lang="en-GB" sz="850" b="1" i="0" kern="1200" baseline="0" dirty="0">
                          <a:solidFill>
                            <a:srgbClr val="0070C0"/>
                          </a:solidFill>
                          <a:effectLst/>
                          <a:latin typeface="+mj-lt"/>
                          <a:ea typeface="+mn-ea"/>
                          <a:cs typeface="+mn-cs"/>
                        </a:rPr>
                        <a:t>Agribusiness:</a:t>
                      </a:r>
                      <a:r>
                        <a:rPr lang="en-GB" sz="850" b="0" i="0" kern="1200" baseline="0" dirty="0">
                          <a:solidFill>
                            <a:srgbClr val="0070C0"/>
                          </a:solidFill>
                          <a:effectLst/>
                          <a:latin typeface="+mj-lt"/>
                          <a:ea typeface="+mn-ea"/>
                          <a:cs typeface="+mn-cs"/>
                        </a:rPr>
                        <a:t> large scale intensive farms that use lots of machinery and chemicals to increase food production. (e.g. </a:t>
                      </a:r>
                      <a:r>
                        <a:rPr lang="en-GB" sz="850" b="0" i="0" kern="1200" baseline="0" dirty="0" err="1">
                          <a:solidFill>
                            <a:srgbClr val="0070C0"/>
                          </a:solidFill>
                          <a:effectLst/>
                          <a:latin typeface="+mj-lt"/>
                          <a:ea typeface="+mn-ea"/>
                          <a:cs typeface="+mn-cs"/>
                        </a:rPr>
                        <a:t>Lynford</a:t>
                      </a:r>
                      <a:r>
                        <a:rPr lang="en-GB" sz="850" b="0" i="0" kern="1200" baseline="0" dirty="0">
                          <a:solidFill>
                            <a:srgbClr val="0070C0"/>
                          </a:solidFill>
                          <a:effectLst/>
                          <a:latin typeface="+mj-lt"/>
                          <a:ea typeface="+mn-ea"/>
                          <a:cs typeface="+mn-cs"/>
                        </a:rPr>
                        <a:t> Farm – 570 hectare farm producing a lot of potatoes, sugar beet and wheat, using chemicals, machinery and irrigation)</a:t>
                      </a:r>
                    </a:p>
                    <a:p>
                      <a:pPr marL="171450" indent="-171450" algn="l">
                        <a:buFont typeface="Arial" panose="020B0604020202020204" pitchFamily="34" charset="0"/>
                        <a:buChar char="•"/>
                      </a:pPr>
                      <a:r>
                        <a:rPr lang="en-GB" sz="800" b="0" i="0" kern="1200" baseline="0" dirty="0">
                          <a:solidFill>
                            <a:srgbClr val="0070C0"/>
                          </a:solidFill>
                          <a:effectLst/>
                          <a:latin typeface="+mj-lt"/>
                          <a:ea typeface="+mn-ea"/>
                          <a:cs typeface="+mn-cs"/>
                        </a:rPr>
                        <a:t>Hedges are cut down = large fields</a:t>
                      </a:r>
                    </a:p>
                    <a:p>
                      <a:pPr marL="171450" indent="-171450" algn="l">
                        <a:buFont typeface="Arial" panose="020B0604020202020204" pitchFamily="34" charset="0"/>
                        <a:buChar char="•"/>
                      </a:pPr>
                      <a:r>
                        <a:rPr lang="en-GB" sz="800" b="0" i="0" kern="1200" baseline="0" dirty="0">
                          <a:solidFill>
                            <a:srgbClr val="0070C0"/>
                          </a:solidFill>
                          <a:effectLst/>
                          <a:latin typeface="+mj-lt"/>
                          <a:ea typeface="+mn-ea"/>
                          <a:cs typeface="+mn-cs"/>
                        </a:rPr>
                        <a:t>Lots of machinery – combine harvester and tractors</a:t>
                      </a:r>
                    </a:p>
                    <a:p>
                      <a:pPr marL="171450" indent="-171450" algn="l">
                        <a:buFont typeface="Arial" panose="020B0604020202020204" pitchFamily="34" charset="0"/>
                        <a:buChar char="•"/>
                      </a:pPr>
                      <a:r>
                        <a:rPr lang="en-GB" sz="800" b="0" i="0" kern="1200" baseline="0" dirty="0">
                          <a:solidFill>
                            <a:srgbClr val="0070C0"/>
                          </a:solidFill>
                          <a:effectLst/>
                          <a:latin typeface="+mj-lt"/>
                          <a:ea typeface="+mn-ea"/>
                          <a:cs typeface="+mn-cs"/>
                        </a:rPr>
                        <a:t>Lots of fertilizers to add nutrients to the soil</a:t>
                      </a:r>
                    </a:p>
                    <a:p>
                      <a:pPr marL="171450" indent="-171450" algn="l">
                        <a:buFont typeface="Arial" panose="020B0604020202020204" pitchFamily="34" charset="0"/>
                        <a:buChar char="•"/>
                      </a:pPr>
                      <a:r>
                        <a:rPr lang="en-GB" sz="800" b="0" i="0" kern="1200" baseline="0" dirty="0">
                          <a:solidFill>
                            <a:srgbClr val="0070C0"/>
                          </a:solidFill>
                          <a:effectLst/>
                          <a:latin typeface="+mj-lt"/>
                          <a:ea typeface="+mn-ea"/>
                          <a:cs typeface="+mn-cs"/>
                        </a:rPr>
                        <a:t>Technology – GM crops, hydroponics, high yielding varieties</a:t>
                      </a:r>
                    </a:p>
                    <a:p>
                      <a:pPr marL="171450" indent="-171450" algn="l">
                        <a:buFont typeface="Arial" panose="020B0604020202020204" pitchFamily="34" charset="0"/>
                        <a:buChar char="•"/>
                      </a:pPr>
                      <a:endParaRPr lang="en-GB" sz="300" b="0" i="0" kern="1200" baseline="0" dirty="0">
                        <a:solidFill>
                          <a:srgbClr val="0070C0"/>
                        </a:solidFill>
                        <a:effectLst/>
                        <a:latin typeface="+mj-lt"/>
                        <a:ea typeface="+mn-ea"/>
                        <a:cs typeface="+mn-cs"/>
                      </a:endParaRPr>
                    </a:p>
                    <a:p>
                      <a:pPr marL="0" indent="0" algn="l">
                        <a:buFont typeface="Arial" panose="020B0604020202020204" pitchFamily="34" charset="0"/>
                        <a:buNone/>
                      </a:pPr>
                      <a:r>
                        <a:rPr lang="en-GB" sz="850" b="0" i="0" kern="1200" baseline="0" dirty="0">
                          <a:solidFill>
                            <a:srgbClr val="0070C0"/>
                          </a:solidFill>
                          <a:effectLst/>
                          <a:latin typeface="+mj-lt"/>
                          <a:ea typeface="+mn-ea"/>
                          <a:cs typeface="+mn-cs"/>
                        </a:rPr>
                        <a:t>More food can be produced = less needs to be imported. Use of machinery = fewer people employed = cheap food. It can, however, harm the ecosystem due to use of chemicals = water pollution. </a:t>
                      </a:r>
                      <a:endParaRPr lang="en-GB" sz="850" b="1" i="0" kern="1200" baseline="0" dirty="0">
                        <a:solidFill>
                          <a:srgbClr val="0070C0"/>
                        </a:solidFill>
                        <a:effectLst/>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l">
                        <a:buFont typeface="Arial" panose="020B0604020202020204" pitchFamily="34" charset="0"/>
                        <a:buNone/>
                      </a:pPr>
                      <a:r>
                        <a:rPr lang="en-GB" sz="850" b="0" i="0" kern="1200" baseline="0" dirty="0">
                          <a:solidFill>
                            <a:schemeClr val="tx1"/>
                          </a:solidFill>
                          <a:effectLst/>
                          <a:latin typeface="+mj-lt"/>
                          <a:ea typeface="+mn-ea"/>
                          <a:cs typeface="+mn-cs"/>
                        </a:rPr>
                        <a:t>The demand for water in the UK has increased in recent years. (e.g. </a:t>
                      </a:r>
                      <a:r>
                        <a:rPr lang="en-GB" sz="850" b="0" i="1" kern="1200" baseline="0" dirty="0">
                          <a:solidFill>
                            <a:schemeClr val="tx1"/>
                          </a:solidFill>
                          <a:effectLst/>
                          <a:latin typeface="+mj-lt"/>
                          <a:ea typeface="+mn-ea"/>
                          <a:cs typeface="+mn-cs"/>
                        </a:rPr>
                        <a:t>households use 70% more water). </a:t>
                      </a:r>
                      <a:r>
                        <a:rPr lang="en-GB" sz="850" b="0" i="0" kern="1200" baseline="0" dirty="0">
                          <a:solidFill>
                            <a:schemeClr val="tx1"/>
                          </a:solidFill>
                          <a:effectLst/>
                          <a:latin typeface="+mj-lt"/>
                          <a:ea typeface="+mn-ea"/>
                          <a:cs typeface="+mn-cs"/>
                        </a:rPr>
                        <a:t>This is because:</a:t>
                      </a:r>
                    </a:p>
                    <a:p>
                      <a:pPr marL="179388" indent="-179388" algn="l">
                        <a:buFont typeface="Arial" panose="020B0604020202020204" pitchFamily="34" charset="0"/>
                        <a:buChar char="•"/>
                      </a:pPr>
                      <a:r>
                        <a:rPr lang="en-GB" sz="850" b="0" i="0" kern="1200" baseline="0" dirty="0">
                          <a:solidFill>
                            <a:schemeClr val="tx1"/>
                          </a:solidFill>
                          <a:effectLst/>
                          <a:latin typeface="+mj-lt"/>
                          <a:ea typeface="+mn-ea"/>
                          <a:cs typeface="+mn-cs"/>
                        </a:rPr>
                        <a:t>More wealth = more household appliances that use water </a:t>
                      </a:r>
                    </a:p>
                    <a:p>
                      <a:pPr marL="179388" indent="-179388" algn="l">
                        <a:buFont typeface="Arial" panose="020B0604020202020204" pitchFamily="34" charset="0"/>
                        <a:buChar char="•"/>
                      </a:pPr>
                      <a:r>
                        <a:rPr lang="en-GB" sz="850" b="0" i="0" kern="1200" baseline="0" dirty="0">
                          <a:solidFill>
                            <a:schemeClr val="tx1"/>
                          </a:solidFill>
                          <a:effectLst/>
                          <a:latin typeface="+mj-lt"/>
                          <a:ea typeface="+mn-ea"/>
                          <a:cs typeface="+mn-cs"/>
                        </a:rPr>
                        <a:t>Population increase &amp; people wash more often</a:t>
                      </a:r>
                    </a:p>
                    <a:p>
                      <a:pPr marL="179388" indent="-179388" algn="l">
                        <a:buFont typeface="Arial" panose="020B0604020202020204" pitchFamily="34" charset="0"/>
                        <a:buChar char="•"/>
                      </a:pPr>
                      <a:r>
                        <a:rPr lang="en-GB" sz="850" b="0" i="0" kern="1200" baseline="0" dirty="0">
                          <a:solidFill>
                            <a:schemeClr val="tx1"/>
                          </a:solidFill>
                          <a:effectLst/>
                          <a:latin typeface="+mj-lt"/>
                          <a:ea typeface="+mn-ea"/>
                          <a:cs typeface="+mn-cs"/>
                        </a:rPr>
                        <a:t>Increase in water used for industrial factories.</a:t>
                      </a:r>
                    </a:p>
                    <a:p>
                      <a:pPr marL="0" indent="0" algn="l">
                        <a:buFont typeface="Arial" panose="020B0604020202020204" pitchFamily="34" charset="0"/>
                        <a:buNone/>
                      </a:pPr>
                      <a:endParaRPr lang="en-GB" sz="300" b="0" i="0" kern="1200" baseline="0" dirty="0">
                        <a:solidFill>
                          <a:schemeClr val="tx1"/>
                        </a:solidFill>
                        <a:effectLst/>
                        <a:latin typeface="+mj-lt"/>
                        <a:ea typeface="+mn-ea"/>
                        <a:cs typeface="+mn-cs"/>
                      </a:endParaRPr>
                    </a:p>
                    <a:p>
                      <a:pPr marL="0" indent="0" algn="l">
                        <a:buFont typeface="Arial" panose="020B0604020202020204" pitchFamily="34" charset="0"/>
                        <a:buNone/>
                      </a:pPr>
                      <a:r>
                        <a:rPr lang="en-GB" sz="850" b="1" i="0" kern="1200" baseline="0" dirty="0">
                          <a:solidFill>
                            <a:schemeClr val="tx1"/>
                          </a:solidFill>
                          <a:effectLst/>
                          <a:latin typeface="+mj-lt"/>
                          <a:ea typeface="+mn-ea"/>
                          <a:cs typeface="+mn-cs"/>
                        </a:rPr>
                        <a:t>Distribution of water in the UK:</a:t>
                      </a:r>
                    </a:p>
                    <a:p>
                      <a:pPr marL="171450" indent="-171450" algn="l">
                        <a:buFont typeface="Wingdings" panose="05000000000000000000" pitchFamily="2" charset="2"/>
                        <a:buChar char="Ø"/>
                      </a:pPr>
                      <a:r>
                        <a:rPr lang="en-GB" sz="850" b="0" i="0" kern="1200" baseline="0" dirty="0">
                          <a:solidFill>
                            <a:srgbClr val="00B050"/>
                          </a:solidFill>
                          <a:effectLst/>
                          <a:latin typeface="+mj-lt"/>
                          <a:ea typeface="+mn-ea"/>
                          <a:cs typeface="+mn-cs"/>
                        </a:rPr>
                        <a:t>Water surplus: areas where there is high rainfall and low population (e.g. central Wales and Scotland)</a:t>
                      </a:r>
                    </a:p>
                    <a:p>
                      <a:pPr marL="171450" indent="-171450" algn="l">
                        <a:buFont typeface="Wingdings" panose="05000000000000000000" pitchFamily="2" charset="2"/>
                        <a:buChar char="Ø"/>
                      </a:pPr>
                      <a:r>
                        <a:rPr lang="en-GB" sz="850" b="0" i="0" kern="1200" baseline="0" dirty="0">
                          <a:solidFill>
                            <a:srgbClr val="FF0000"/>
                          </a:solidFill>
                          <a:effectLst/>
                          <a:latin typeface="+mj-lt"/>
                          <a:ea typeface="+mn-ea"/>
                          <a:cs typeface="+mn-cs"/>
                        </a:rPr>
                        <a:t>Water deficit: areas where there is a low rainfall and high population (e.g. south east England and parts of central England).</a:t>
                      </a:r>
                    </a:p>
                    <a:p>
                      <a:pPr marL="0" indent="0" algn="l">
                        <a:buFont typeface="Arial" panose="020B0604020202020204" pitchFamily="34" charset="0"/>
                        <a:buNone/>
                      </a:pPr>
                      <a:endParaRPr lang="en-GB" sz="300" b="0" i="0" kern="1200" baseline="0" dirty="0">
                        <a:solidFill>
                          <a:schemeClr val="tx1"/>
                        </a:solidFill>
                        <a:effectLst/>
                        <a:latin typeface="+mj-lt"/>
                        <a:ea typeface="+mn-ea"/>
                        <a:cs typeface="+mn-cs"/>
                      </a:endParaRPr>
                    </a:p>
                    <a:p>
                      <a:pPr marL="0" indent="0" algn="l">
                        <a:buFont typeface="Arial" panose="020B0604020202020204" pitchFamily="34" charset="0"/>
                        <a:buNone/>
                      </a:pPr>
                      <a:r>
                        <a:rPr lang="en-GB" sz="850" b="1" i="0" kern="1200" baseline="0" dirty="0">
                          <a:solidFill>
                            <a:schemeClr val="tx1"/>
                          </a:solidFill>
                          <a:effectLst/>
                          <a:latin typeface="+mj-lt"/>
                          <a:ea typeface="+mn-ea"/>
                          <a:cs typeface="+mn-cs"/>
                        </a:rPr>
                        <a:t>Water transfer schemes </a:t>
                      </a:r>
                      <a:r>
                        <a:rPr lang="en-GB" sz="850" b="0" i="0" kern="1200" baseline="0" dirty="0">
                          <a:solidFill>
                            <a:schemeClr val="tx1"/>
                          </a:solidFill>
                          <a:effectLst/>
                          <a:latin typeface="+mj-lt"/>
                          <a:ea typeface="+mn-ea"/>
                          <a:cs typeface="+mn-cs"/>
                        </a:rPr>
                        <a:t>move water from areas of surplus to areas of deficit. The government proposed a UK wide water grid in 2006, however it was not built due to high costs, pollution and impact on ecosystems. Some water transfer schemes do exist.  </a:t>
                      </a:r>
                    </a:p>
                    <a:p>
                      <a:pPr marL="0" indent="0" algn="l">
                        <a:buFont typeface="Arial" panose="020B0604020202020204" pitchFamily="34" charset="0"/>
                        <a:buNone/>
                      </a:pPr>
                      <a:endParaRPr lang="en-GB" sz="300" b="0" i="0" kern="1200" baseline="0" dirty="0">
                        <a:solidFill>
                          <a:schemeClr val="tx1"/>
                        </a:solidFill>
                        <a:effectLst/>
                        <a:latin typeface="+mj-lt"/>
                        <a:ea typeface="+mn-ea"/>
                        <a:cs typeface="+mn-cs"/>
                      </a:endParaRPr>
                    </a:p>
                    <a:p>
                      <a:pPr marL="0" indent="0" algn="l">
                        <a:buFont typeface="Arial" panose="020B0604020202020204" pitchFamily="34" charset="0"/>
                        <a:buNone/>
                      </a:pPr>
                      <a:r>
                        <a:rPr lang="en-GB" sz="850" b="1" i="0" kern="1200" baseline="0" dirty="0">
                          <a:solidFill>
                            <a:schemeClr val="tx1"/>
                          </a:solidFill>
                          <a:effectLst/>
                          <a:latin typeface="+mj-lt"/>
                          <a:ea typeface="+mn-ea"/>
                          <a:cs typeface="+mn-cs"/>
                        </a:rPr>
                        <a:t>Causes of water pollution</a:t>
                      </a:r>
                      <a:r>
                        <a:rPr lang="en-GB" sz="850" b="0" i="0" kern="1200" baseline="0" dirty="0">
                          <a:solidFill>
                            <a:schemeClr val="tx1"/>
                          </a:solidFill>
                          <a:effectLst/>
                          <a:latin typeface="+mj-lt"/>
                          <a:ea typeface="+mn-ea"/>
                          <a:cs typeface="+mn-cs"/>
                        </a:rPr>
                        <a:t>: Only 27% of water in the UK is classified as clean. This is because:</a:t>
                      </a:r>
                    </a:p>
                    <a:p>
                      <a:pPr marL="171450" indent="-171450" algn="l">
                        <a:buFont typeface="Arial" panose="020B0604020202020204" pitchFamily="34" charset="0"/>
                        <a:buChar char="•"/>
                      </a:pPr>
                      <a:r>
                        <a:rPr lang="en-GB" sz="850" b="0" i="0" kern="1200" baseline="0" dirty="0">
                          <a:solidFill>
                            <a:schemeClr val="tx1"/>
                          </a:solidFill>
                          <a:effectLst/>
                          <a:latin typeface="+mj-lt"/>
                          <a:ea typeface="+mn-ea"/>
                          <a:cs typeface="+mn-cs"/>
                        </a:rPr>
                        <a:t>Pesticides and fertilizers in farming = eutrophication</a:t>
                      </a:r>
                    </a:p>
                    <a:p>
                      <a:pPr marL="171450" indent="-171450" algn="l">
                        <a:buFont typeface="Arial" panose="020B0604020202020204" pitchFamily="34" charset="0"/>
                        <a:buChar char="•"/>
                      </a:pPr>
                      <a:r>
                        <a:rPr lang="en-GB" sz="850" b="0" i="0" kern="1200" baseline="0" dirty="0">
                          <a:solidFill>
                            <a:schemeClr val="tx1"/>
                          </a:solidFill>
                          <a:effectLst/>
                          <a:latin typeface="+mj-lt"/>
                          <a:ea typeface="+mn-ea"/>
                          <a:cs typeface="+mn-cs"/>
                        </a:rPr>
                        <a:t>Waste (chemicals/metals) from factories goes into rivers</a:t>
                      </a:r>
                    </a:p>
                    <a:p>
                      <a:pPr marL="171450" indent="-171450" algn="l">
                        <a:buFont typeface="Arial" panose="020B0604020202020204" pitchFamily="34" charset="0"/>
                        <a:buChar char="•"/>
                      </a:pPr>
                      <a:r>
                        <a:rPr lang="en-GB" sz="850" b="0" i="0" kern="1200" baseline="0" dirty="0">
                          <a:solidFill>
                            <a:schemeClr val="tx1"/>
                          </a:solidFill>
                          <a:effectLst/>
                          <a:latin typeface="+mj-lt"/>
                          <a:ea typeface="+mn-ea"/>
                          <a:cs typeface="+mn-cs"/>
                        </a:rPr>
                        <a:t>Sewage from sewage works is pumped into the sea</a:t>
                      </a:r>
                    </a:p>
                    <a:p>
                      <a:pPr marL="171450" indent="-171450" algn="l">
                        <a:buFont typeface="Arial" panose="020B0604020202020204" pitchFamily="34" charset="0"/>
                        <a:buChar char="•"/>
                      </a:pPr>
                      <a:r>
                        <a:rPr lang="en-GB" sz="850" b="0" i="0" kern="1200" baseline="0" dirty="0">
                          <a:solidFill>
                            <a:schemeClr val="tx1"/>
                          </a:solidFill>
                          <a:effectLst/>
                          <a:latin typeface="+mj-lt"/>
                          <a:ea typeface="+mn-ea"/>
                          <a:cs typeface="+mn-cs"/>
                        </a:rPr>
                        <a:t>Oil from cars and boats goes into rivers/the sea</a:t>
                      </a:r>
                    </a:p>
                    <a:p>
                      <a:pPr marL="0" indent="0" algn="l">
                        <a:buFont typeface="Arial" panose="020B0604020202020204" pitchFamily="34" charset="0"/>
                        <a:buNone/>
                      </a:pPr>
                      <a:endParaRPr lang="en-GB" sz="300" b="0" i="0" kern="1200" baseline="0" dirty="0">
                        <a:solidFill>
                          <a:schemeClr val="tx1"/>
                        </a:solidFill>
                        <a:effectLst/>
                        <a:latin typeface="+mj-lt"/>
                        <a:ea typeface="+mn-ea"/>
                        <a:cs typeface="+mn-cs"/>
                      </a:endParaRPr>
                    </a:p>
                    <a:p>
                      <a:pPr marL="0" indent="0" algn="l">
                        <a:buFont typeface="Arial" panose="020B0604020202020204" pitchFamily="34" charset="0"/>
                        <a:buNone/>
                      </a:pPr>
                      <a:r>
                        <a:rPr lang="en-GB" sz="850" b="1" i="0" kern="1200" baseline="0" dirty="0">
                          <a:solidFill>
                            <a:schemeClr val="tx1"/>
                          </a:solidFill>
                          <a:effectLst/>
                          <a:latin typeface="+mj-lt"/>
                          <a:ea typeface="+mn-ea"/>
                          <a:cs typeface="+mn-cs"/>
                        </a:rPr>
                        <a:t>Impacts of water pollution:</a:t>
                      </a:r>
                    </a:p>
                    <a:p>
                      <a:pPr marL="171450" indent="-171450" algn="l">
                        <a:buFont typeface="Arial" panose="020B0604020202020204" pitchFamily="34" charset="0"/>
                        <a:buChar char="•"/>
                      </a:pPr>
                      <a:r>
                        <a:rPr lang="en-GB" sz="850" b="0" i="0" kern="1200" baseline="0" dirty="0">
                          <a:solidFill>
                            <a:schemeClr val="tx1"/>
                          </a:solidFill>
                          <a:effectLst/>
                          <a:latin typeface="+mj-lt"/>
                          <a:ea typeface="+mn-ea"/>
                          <a:cs typeface="+mn-cs"/>
                        </a:rPr>
                        <a:t>Waste from factories = toxic water = harm wildlife &amp; humans</a:t>
                      </a:r>
                    </a:p>
                    <a:p>
                      <a:pPr marL="171450" indent="-171450" algn="l">
                        <a:buFont typeface="Arial" panose="020B0604020202020204" pitchFamily="34" charset="0"/>
                        <a:buChar char="•"/>
                      </a:pPr>
                      <a:r>
                        <a:rPr lang="en-GB" sz="850" b="0" i="0" kern="1200" baseline="0" dirty="0">
                          <a:solidFill>
                            <a:schemeClr val="tx1"/>
                          </a:solidFill>
                          <a:effectLst/>
                          <a:latin typeface="+mj-lt"/>
                          <a:ea typeface="+mn-ea"/>
                          <a:cs typeface="+mn-cs"/>
                        </a:rPr>
                        <a:t>Fertilizers get into water = growth of algae = lack of oxygen and light in the pond = wildlife die (eutrophication)</a:t>
                      </a:r>
                    </a:p>
                    <a:p>
                      <a:pPr marL="171450" indent="-171450" algn="l">
                        <a:buFont typeface="Arial" panose="020B0604020202020204" pitchFamily="34" charset="0"/>
                        <a:buChar char="•"/>
                      </a:pPr>
                      <a:r>
                        <a:rPr lang="en-GB" sz="850" b="0" i="0" kern="1200" baseline="0" dirty="0">
                          <a:solidFill>
                            <a:schemeClr val="tx1"/>
                          </a:solidFill>
                          <a:effectLst/>
                          <a:latin typeface="+mj-lt"/>
                          <a:ea typeface="+mn-ea"/>
                          <a:cs typeface="+mn-cs"/>
                        </a:rPr>
                        <a:t>Micro-bacteria from sewage plants = diseases in water</a:t>
                      </a:r>
                    </a:p>
                    <a:p>
                      <a:pPr marL="0" indent="0" algn="l">
                        <a:buFont typeface="Arial" panose="020B0604020202020204" pitchFamily="34" charset="0"/>
                        <a:buNone/>
                      </a:pPr>
                      <a:endParaRPr lang="en-GB" sz="300" b="0" i="0" kern="1200" baseline="0" dirty="0">
                        <a:solidFill>
                          <a:schemeClr val="tx1"/>
                        </a:solidFill>
                        <a:effectLst/>
                        <a:latin typeface="+mj-lt"/>
                        <a:ea typeface="+mn-ea"/>
                        <a:cs typeface="+mn-cs"/>
                      </a:endParaRPr>
                    </a:p>
                    <a:p>
                      <a:pPr marL="0" indent="0" algn="l">
                        <a:buFont typeface="Arial" panose="020B0604020202020204" pitchFamily="34" charset="0"/>
                        <a:buNone/>
                      </a:pPr>
                      <a:r>
                        <a:rPr lang="en-GB" sz="850" b="1" i="0" kern="1200" baseline="0" dirty="0">
                          <a:solidFill>
                            <a:schemeClr val="tx1"/>
                          </a:solidFill>
                          <a:effectLst/>
                          <a:latin typeface="+mj-lt"/>
                          <a:ea typeface="+mn-ea"/>
                          <a:cs typeface="+mn-cs"/>
                        </a:rPr>
                        <a:t>Water management schemes:</a:t>
                      </a:r>
                    </a:p>
                    <a:p>
                      <a:pPr marL="171450" indent="-171450" algn="l">
                        <a:buFont typeface="Arial" panose="020B0604020202020204" pitchFamily="34" charset="0"/>
                        <a:buChar char="•"/>
                      </a:pPr>
                      <a:r>
                        <a:rPr lang="en-GB" sz="850" b="0" i="0" kern="1200" baseline="0" dirty="0">
                          <a:solidFill>
                            <a:schemeClr val="tx1"/>
                          </a:solidFill>
                          <a:effectLst/>
                          <a:latin typeface="+mj-lt"/>
                          <a:ea typeface="+mn-ea"/>
                          <a:cs typeface="+mn-cs"/>
                        </a:rPr>
                        <a:t>UK has strict laws to control waste production and disposal</a:t>
                      </a:r>
                    </a:p>
                    <a:p>
                      <a:pPr marL="171450" indent="-171450" algn="l">
                        <a:buFont typeface="Arial" panose="020B0604020202020204" pitchFamily="34" charset="0"/>
                        <a:buChar char="•"/>
                      </a:pPr>
                      <a:r>
                        <a:rPr lang="en-GB" sz="850" b="0" i="0" kern="1200" baseline="0" dirty="0">
                          <a:solidFill>
                            <a:schemeClr val="tx1"/>
                          </a:solidFill>
                          <a:effectLst/>
                          <a:latin typeface="+mj-lt"/>
                          <a:ea typeface="+mn-ea"/>
                          <a:cs typeface="+mn-cs"/>
                        </a:rPr>
                        <a:t>Chlorine is added to water, which removes most bacteria.</a:t>
                      </a:r>
                    </a:p>
                    <a:p>
                      <a:pPr marL="171450" indent="-171450" algn="l">
                        <a:buFont typeface="Arial" panose="020B0604020202020204" pitchFamily="34" charset="0"/>
                        <a:buChar char="•"/>
                      </a:pPr>
                      <a:r>
                        <a:rPr lang="en-GB" sz="850" b="0" i="0" kern="1200" baseline="0" dirty="0">
                          <a:solidFill>
                            <a:schemeClr val="tx1"/>
                          </a:solidFill>
                          <a:effectLst/>
                          <a:latin typeface="+mj-lt"/>
                          <a:ea typeface="+mn-ea"/>
                          <a:cs typeface="+mn-cs"/>
                        </a:rPr>
                        <a:t>Water treatment plants remove bacteria, algae and chemicals</a:t>
                      </a:r>
                    </a:p>
                    <a:p>
                      <a:pPr marL="171450" indent="-171450" algn="l">
                        <a:buFont typeface="Arial" panose="020B0604020202020204" pitchFamily="34" charset="0"/>
                        <a:buChar char="•"/>
                      </a:pPr>
                      <a:r>
                        <a:rPr lang="en-GB" sz="850" b="0" i="0" kern="1200" baseline="0" dirty="0">
                          <a:solidFill>
                            <a:schemeClr val="tx1"/>
                          </a:solidFill>
                          <a:effectLst/>
                          <a:latin typeface="+mj-lt"/>
                          <a:ea typeface="+mn-ea"/>
                          <a:cs typeface="+mn-cs"/>
                        </a:rPr>
                        <a:t>Sewage systems are improved </a:t>
                      </a:r>
                      <a:r>
                        <a:rPr lang="en-GB" sz="800" b="0" i="0" kern="1200" baseline="0" dirty="0">
                          <a:solidFill>
                            <a:schemeClr val="tx1"/>
                          </a:solidFill>
                          <a:effectLst/>
                          <a:latin typeface="+mj-lt"/>
                          <a:ea typeface="+mn-ea"/>
                          <a:cs typeface="+mn-cs"/>
                        </a:rPr>
                        <a:t>(e.g. the Tideway project in London prevents sewage overflow into the Thames)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l">
                        <a:buFont typeface="Arial" panose="020B0604020202020204" pitchFamily="34" charset="0"/>
                        <a:buNone/>
                      </a:pPr>
                      <a:r>
                        <a:rPr lang="en-GB" sz="800" b="0" i="0" kern="1200" baseline="0" dirty="0">
                          <a:solidFill>
                            <a:schemeClr val="tx1"/>
                          </a:solidFill>
                          <a:effectLst/>
                          <a:latin typeface="+mj-lt"/>
                          <a:ea typeface="+mn-ea"/>
                          <a:cs typeface="+mn-cs"/>
                        </a:rPr>
                        <a:t>The </a:t>
                      </a:r>
                      <a:r>
                        <a:rPr lang="en-GB" sz="800" b="1" i="0" kern="1200" baseline="0" dirty="0">
                          <a:solidFill>
                            <a:schemeClr val="tx1"/>
                          </a:solidFill>
                          <a:effectLst/>
                          <a:latin typeface="+mj-lt"/>
                          <a:ea typeface="+mn-ea"/>
                          <a:cs typeface="+mn-cs"/>
                        </a:rPr>
                        <a:t>UK’s energy mix</a:t>
                      </a:r>
                      <a:r>
                        <a:rPr lang="en-GB" sz="800" b="0" i="0" kern="1200" baseline="0" dirty="0">
                          <a:solidFill>
                            <a:schemeClr val="tx1"/>
                          </a:solidFill>
                          <a:effectLst/>
                          <a:latin typeface="+mj-lt"/>
                          <a:ea typeface="+mn-ea"/>
                          <a:cs typeface="+mn-cs"/>
                        </a:rPr>
                        <a:t>:</a:t>
                      </a:r>
                    </a:p>
                    <a:p>
                      <a:pPr marL="171450" indent="-171450" algn="l">
                        <a:buFont typeface="Arial" panose="020B0604020202020204" pitchFamily="34" charset="0"/>
                        <a:buChar char="•"/>
                      </a:pPr>
                      <a:r>
                        <a:rPr lang="en-GB" sz="800" b="1" i="0" kern="1200" baseline="0" dirty="0">
                          <a:solidFill>
                            <a:schemeClr val="tx1"/>
                          </a:solidFill>
                          <a:effectLst/>
                          <a:latin typeface="+mj-lt"/>
                          <a:ea typeface="+mn-ea"/>
                          <a:cs typeface="+mn-cs"/>
                        </a:rPr>
                        <a:t>52.6% fossil fuels </a:t>
                      </a:r>
                      <a:r>
                        <a:rPr lang="en-GB" sz="800" b="0" i="0" kern="1200" baseline="0" dirty="0">
                          <a:solidFill>
                            <a:schemeClr val="tx1"/>
                          </a:solidFill>
                          <a:effectLst/>
                          <a:latin typeface="+mj-lt"/>
                          <a:ea typeface="+mn-ea"/>
                          <a:cs typeface="+mn-cs"/>
                        </a:rPr>
                        <a:t>(coal, gas and oil) </a:t>
                      </a:r>
                    </a:p>
                    <a:p>
                      <a:pPr marL="171450" indent="-171450" algn="l">
                        <a:buFont typeface="Arial" panose="020B0604020202020204" pitchFamily="34" charset="0"/>
                        <a:buChar char="•"/>
                      </a:pPr>
                      <a:r>
                        <a:rPr lang="en-GB" sz="800" b="1" i="0" kern="1200" baseline="0" dirty="0">
                          <a:solidFill>
                            <a:schemeClr val="tx1"/>
                          </a:solidFill>
                          <a:effectLst/>
                          <a:latin typeface="+mj-lt"/>
                          <a:ea typeface="+mn-ea"/>
                          <a:cs typeface="+mn-cs"/>
                        </a:rPr>
                        <a:t>21% nuclear energy</a:t>
                      </a:r>
                      <a:r>
                        <a:rPr lang="en-GB" sz="800" b="0" i="0" kern="1200" baseline="0" dirty="0">
                          <a:solidFill>
                            <a:schemeClr val="tx1"/>
                          </a:solidFill>
                          <a:effectLst/>
                          <a:latin typeface="+mj-lt"/>
                          <a:ea typeface="+mn-ea"/>
                          <a:cs typeface="+mn-cs"/>
                        </a:rPr>
                        <a:t>. </a:t>
                      </a:r>
                    </a:p>
                    <a:p>
                      <a:pPr marL="171450" indent="-171450" algn="l">
                        <a:buFont typeface="Arial" panose="020B0604020202020204" pitchFamily="34" charset="0"/>
                        <a:buChar char="•"/>
                      </a:pPr>
                      <a:r>
                        <a:rPr lang="en-GB" sz="800" b="1" i="0" kern="1200" baseline="0" dirty="0">
                          <a:solidFill>
                            <a:schemeClr val="tx1"/>
                          </a:solidFill>
                          <a:effectLst/>
                          <a:latin typeface="+mj-lt"/>
                          <a:ea typeface="+mn-ea"/>
                          <a:cs typeface="+mn-cs"/>
                        </a:rPr>
                        <a:t>24.7 renewable energies </a:t>
                      </a:r>
                      <a:r>
                        <a:rPr lang="en-GB" sz="800" b="0" i="0" kern="1200" baseline="0" dirty="0">
                          <a:solidFill>
                            <a:schemeClr val="tx1"/>
                          </a:solidFill>
                          <a:effectLst/>
                          <a:latin typeface="+mj-lt"/>
                          <a:ea typeface="+mn-ea"/>
                          <a:cs typeface="+mn-cs"/>
                        </a:rPr>
                        <a:t>(solar, wind, hydro-electric, tidal)</a:t>
                      </a:r>
                    </a:p>
                    <a:p>
                      <a:pPr marL="0" indent="0" algn="l">
                        <a:buFont typeface="Arial" panose="020B0604020202020204" pitchFamily="34" charset="0"/>
                        <a:buNone/>
                      </a:pPr>
                      <a:endParaRPr lang="en-GB" sz="300" b="0" i="0" kern="1200" baseline="0" dirty="0">
                        <a:solidFill>
                          <a:schemeClr val="tx1"/>
                        </a:solidFill>
                        <a:effectLst/>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b="0" i="0" kern="1200" baseline="0" dirty="0">
                          <a:solidFill>
                            <a:schemeClr val="tx1"/>
                          </a:solidFill>
                          <a:effectLst/>
                          <a:latin typeface="+mj-lt"/>
                          <a:ea typeface="+mn-ea"/>
                          <a:cs typeface="+mn-cs"/>
                        </a:rPr>
                        <a:t>Fossil fuels are used less in the UK because: a) 75% of oil and gas reserves are gone, b) 100% of coalfields are closed down &amp; c) the EU fines companies who release too many greenhouse gases.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200" b="0" i="0" kern="1200" baseline="0" dirty="0">
                        <a:solidFill>
                          <a:schemeClr val="tx1"/>
                        </a:solidFill>
                        <a:effectLst/>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b="0" i="0" kern="1200" baseline="0" dirty="0">
                          <a:solidFill>
                            <a:schemeClr val="tx1"/>
                          </a:solidFill>
                          <a:effectLst/>
                          <a:latin typeface="+mj-lt"/>
                          <a:ea typeface="+mn-ea"/>
                          <a:cs typeface="+mn-cs"/>
                        </a:rPr>
                        <a:t>Renewable energies are used more because the government has been investing in these sources.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200" b="0" i="0" kern="1200" baseline="0" dirty="0">
                        <a:solidFill>
                          <a:schemeClr val="tx1"/>
                        </a:solidFill>
                        <a:effectLst/>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b="0" i="0" kern="1200" baseline="0" dirty="0">
                          <a:solidFill>
                            <a:schemeClr val="tx1"/>
                          </a:solidFill>
                          <a:effectLst/>
                          <a:latin typeface="+mj-lt"/>
                          <a:ea typeface="+mn-ea"/>
                          <a:cs typeface="+mn-cs"/>
                        </a:rPr>
                        <a:t>Fossil fuels will still be used in the future because: a) coal is cheap to import, b) new nuclear stations and renewable energy infrastructure is expensive and c) we have enough fossil fuels to provide the UK with energy for several decades.</a:t>
                      </a:r>
                      <a:endParaRPr lang="en-GB" sz="800" b="0" i="1" kern="1200" baseline="0" dirty="0">
                        <a:solidFill>
                          <a:schemeClr val="tx1"/>
                        </a:solidFill>
                        <a:effectLst/>
                        <a:latin typeface="+mj-lt"/>
                        <a:ea typeface="+mn-ea"/>
                        <a:cs typeface="+mn-cs"/>
                      </a:endParaRPr>
                    </a:p>
                    <a:p>
                      <a:pPr marL="0" indent="0" algn="l">
                        <a:buFont typeface="Arial" panose="020B0604020202020204" pitchFamily="34" charset="0"/>
                        <a:buNone/>
                      </a:pPr>
                      <a:endParaRPr lang="en-GB" sz="300" b="0" i="0" kern="1200" baseline="0" dirty="0">
                        <a:solidFill>
                          <a:schemeClr val="tx1"/>
                        </a:solidFill>
                        <a:effectLst/>
                        <a:latin typeface="+mj-lt"/>
                        <a:ea typeface="+mn-ea"/>
                        <a:cs typeface="+mn-cs"/>
                      </a:endParaRPr>
                    </a:p>
                    <a:p>
                      <a:pPr marL="0" indent="0" algn="l">
                        <a:buFont typeface="Arial" panose="020B0604020202020204" pitchFamily="34" charset="0"/>
                        <a:buNone/>
                      </a:pPr>
                      <a:endParaRPr lang="en-GB" sz="300" b="0" i="0" kern="1200" baseline="0" dirty="0">
                        <a:solidFill>
                          <a:schemeClr val="tx1"/>
                        </a:solidFill>
                        <a:effectLst/>
                        <a:latin typeface="+mj-lt"/>
                        <a:ea typeface="+mn-ea"/>
                        <a:cs typeface="+mn-cs"/>
                      </a:endParaRPr>
                    </a:p>
                    <a:p>
                      <a:pPr marL="0" indent="0" algn="l">
                        <a:buFont typeface="Arial" panose="020B0604020202020204" pitchFamily="34" charset="0"/>
                        <a:buNone/>
                      </a:pPr>
                      <a:r>
                        <a:rPr lang="en-GB" sz="800" b="1" i="0" kern="1200" baseline="0" dirty="0">
                          <a:solidFill>
                            <a:schemeClr val="tx1"/>
                          </a:solidFill>
                          <a:effectLst/>
                          <a:latin typeface="+mj-lt"/>
                          <a:ea typeface="+mn-ea"/>
                          <a:cs typeface="+mn-cs"/>
                        </a:rPr>
                        <a:t>Economic and Environmental impact of each energy type</a:t>
                      </a:r>
                    </a:p>
                    <a:p>
                      <a:pPr marL="0" indent="0" algn="l">
                        <a:buFont typeface="Arial" panose="020B0604020202020204" pitchFamily="34" charset="0"/>
                        <a:buNone/>
                      </a:pPr>
                      <a:endParaRPr lang="en-GB" sz="200" b="0" i="0" kern="1200" baseline="0" dirty="0">
                        <a:solidFill>
                          <a:schemeClr val="tx1"/>
                        </a:solidFill>
                        <a:effectLst/>
                        <a:latin typeface="+mj-lt"/>
                        <a:ea typeface="+mn-ea"/>
                        <a:cs typeface="+mn-cs"/>
                      </a:endParaRPr>
                    </a:p>
                    <a:p>
                      <a:pPr marL="0" indent="0" algn="l">
                        <a:buFont typeface="Arial" panose="020B0604020202020204" pitchFamily="34" charset="0"/>
                        <a:buNone/>
                      </a:pPr>
                      <a:r>
                        <a:rPr lang="en-GB" sz="800" b="1" i="0" kern="1200" baseline="0" dirty="0">
                          <a:solidFill>
                            <a:schemeClr val="tx1"/>
                          </a:solidFill>
                          <a:effectLst/>
                          <a:latin typeface="+mj-lt"/>
                          <a:ea typeface="+mn-ea"/>
                          <a:cs typeface="+mn-cs"/>
                        </a:rPr>
                        <a:t>Fossil Fuels:</a:t>
                      </a:r>
                    </a:p>
                    <a:p>
                      <a:pPr marL="171450" indent="-171450" algn="l">
                        <a:buFont typeface="Arial" panose="020B0604020202020204" pitchFamily="34" charset="0"/>
                        <a:buChar char="•"/>
                      </a:pPr>
                      <a:r>
                        <a:rPr lang="en-GB" sz="800" b="0" i="0" kern="1200" baseline="0" dirty="0">
                          <a:solidFill>
                            <a:srgbClr val="7030A0"/>
                          </a:solidFill>
                          <a:effectLst/>
                          <a:latin typeface="+mj-lt"/>
                          <a:ea typeface="+mn-ea"/>
                          <a:cs typeface="+mn-cs"/>
                        </a:rPr>
                        <a:t>Ec. Coal must now be imported from South Africa.</a:t>
                      </a:r>
                    </a:p>
                    <a:p>
                      <a:pPr marL="171450" indent="-171450" algn="l">
                        <a:buFont typeface="Arial" panose="020B0604020202020204" pitchFamily="34" charset="0"/>
                        <a:buChar char="•"/>
                      </a:pPr>
                      <a:r>
                        <a:rPr lang="en-GB" sz="800" b="0" i="0" kern="1200" baseline="0" dirty="0">
                          <a:solidFill>
                            <a:srgbClr val="7030A0"/>
                          </a:solidFill>
                          <a:effectLst/>
                          <a:latin typeface="+mj-lt"/>
                          <a:ea typeface="+mn-ea"/>
                          <a:cs typeface="+mn-cs"/>
                        </a:rPr>
                        <a:t>Ec. Fossil fuels release greenhouse gases = global warming. The impacts of global warming are expensive to fix</a:t>
                      </a:r>
                    </a:p>
                    <a:p>
                      <a:pPr marL="171450" indent="-171450" algn="l">
                        <a:buFont typeface="Arial" panose="020B0604020202020204" pitchFamily="34" charset="0"/>
                        <a:buChar char="•"/>
                      </a:pPr>
                      <a:r>
                        <a:rPr lang="en-GB" sz="800" b="0" i="0" kern="1200" baseline="0" dirty="0">
                          <a:solidFill>
                            <a:srgbClr val="7030A0"/>
                          </a:solidFill>
                          <a:effectLst/>
                          <a:latin typeface="+mj-lt"/>
                          <a:ea typeface="+mn-ea"/>
                          <a:cs typeface="+mn-cs"/>
                        </a:rPr>
                        <a:t>Ec. Cost of drilling for oil in North Sea is expensive.</a:t>
                      </a:r>
                    </a:p>
                    <a:p>
                      <a:pPr marL="171450" indent="-171450" algn="l">
                        <a:buFont typeface="Arial" panose="020B0604020202020204" pitchFamily="34" charset="0"/>
                        <a:buChar char="•"/>
                      </a:pPr>
                      <a:r>
                        <a:rPr lang="en-GB" sz="800" b="0" i="0" kern="1200" baseline="0" dirty="0" err="1">
                          <a:solidFill>
                            <a:srgbClr val="00B050"/>
                          </a:solidFill>
                          <a:effectLst/>
                          <a:latin typeface="+mj-lt"/>
                          <a:ea typeface="+mn-ea"/>
                          <a:cs typeface="+mn-cs"/>
                        </a:rPr>
                        <a:t>En</a:t>
                      </a:r>
                      <a:r>
                        <a:rPr lang="en-GB" sz="800" b="0" i="0" kern="1200" baseline="0" dirty="0">
                          <a:solidFill>
                            <a:srgbClr val="00B050"/>
                          </a:solidFill>
                          <a:effectLst/>
                          <a:latin typeface="+mj-lt"/>
                          <a:ea typeface="+mn-ea"/>
                          <a:cs typeface="+mn-cs"/>
                        </a:rPr>
                        <a:t>. Greenhouse gases = global warming.</a:t>
                      </a:r>
                    </a:p>
                    <a:p>
                      <a:pPr marL="171450" indent="-171450" algn="l">
                        <a:buFont typeface="Arial" panose="020B0604020202020204" pitchFamily="34" charset="0"/>
                        <a:buChar char="•"/>
                      </a:pPr>
                      <a:r>
                        <a:rPr lang="en-GB" sz="800" b="0" i="0" kern="1200" baseline="0" dirty="0" err="1">
                          <a:solidFill>
                            <a:srgbClr val="00B050"/>
                          </a:solidFill>
                          <a:effectLst/>
                          <a:latin typeface="+mj-lt"/>
                          <a:ea typeface="+mn-ea"/>
                          <a:cs typeface="+mn-cs"/>
                        </a:rPr>
                        <a:t>En</a:t>
                      </a:r>
                      <a:r>
                        <a:rPr lang="en-GB" sz="800" b="0" i="0" kern="1200" baseline="0" dirty="0">
                          <a:solidFill>
                            <a:srgbClr val="00B050"/>
                          </a:solidFill>
                          <a:effectLst/>
                          <a:latin typeface="+mj-lt"/>
                          <a:ea typeface="+mn-ea"/>
                          <a:cs typeface="+mn-cs"/>
                        </a:rPr>
                        <a:t>. Coal mines need land to be cleared = loss of habitats</a:t>
                      </a:r>
                    </a:p>
                    <a:p>
                      <a:pPr marL="171450" indent="-171450" algn="l">
                        <a:buFont typeface="Arial" panose="020B0604020202020204" pitchFamily="34" charset="0"/>
                        <a:buChar char="•"/>
                      </a:pPr>
                      <a:r>
                        <a:rPr lang="en-GB" sz="800" b="0" i="0" kern="1200" baseline="0" dirty="0" err="1">
                          <a:solidFill>
                            <a:srgbClr val="00B050"/>
                          </a:solidFill>
                          <a:effectLst/>
                          <a:latin typeface="+mj-lt"/>
                          <a:ea typeface="+mn-ea"/>
                          <a:cs typeface="+mn-cs"/>
                        </a:rPr>
                        <a:t>En</a:t>
                      </a:r>
                      <a:r>
                        <a:rPr lang="en-GB" sz="800" b="0" i="0" kern="1200" baseline="0" dirty="0">
                          <a:solidFill>
                            <a:srgbClr val="00B050"/>
                          </a:solidFill>
                          <a:effectLst/>
                          <a:latin typeface="+mj-lt"/>
                          <a:ea typeface="+mn-ea"/>
                          <a:cs typeface="+mn-cs"/>
                        </a:rPr>
                        <a:t>. Waste from mines = visual and noise pollution</a:t>
                      </a:r>
                    </a:p>
                    <a:p>
                      <a:pPr marL="171450" indent="-171450" algn="l">
                        <a:buFont typeface="Arial" panose="020B0604020202020204" pitchFamily="34" charset="0"/>
                        <a:buChar char="•"/>
                      </a:pPr>
                      <a:endParaRPr lang="en-GB" sz="200" b="0" i="0" kern="1200" baseline="0" dirty="0">
                        <a:solidFill>
                          <a:schemeClr val="tx1"/>
                        </a:solidFill>
                        <a:effectLst/>
                        <a:latin typeface="+mj-lt"/>
                        <a:ea typeface="+mn-ea"/>
                        <a:cs typeface="+mn-cs"/>
                      </a:endParaRPr>
                    </a:p>
                    <a:p>
                      <a:pPr marL="0" indent="0" algn="l">
                        <a:buFont typeface="Arial" panose="020B0604020202020204" pitchFamily="34" charset="0"/>
                        <a:buNone/>
                      </a:pPr>
                      <a:r>
                        <a:rPr lang="en-GB" sz="800" b="1" i="0" kern="1200" baseline="0" dirty="0">
                          <a:solidFill>
                            <a:schemeClr val="tx1"/>
                          </a:solidFill>
                          <a:effectLst/>
                          <a:latin typeface="+mj-lt"/>
                          <a:ea typeface="+mn-ea"/>
                          <a:cs typeface="+mn-cs"/>
                        </a:rPr>
                        <a:t>Renewable Energies:</a:t>
                      </a:r>
                    </a:p>
                    <a:p>
                      <a:pPr marL="171450" indent="-171450" algn="l">
                        <a:buFont typeface="Arial" panose="020B0604020202020204" pitchFamily="34" charset="0"/>
                        <a:buChar char="•"/>
                      </a:pPr>
                      <a:r>
                        <a:rPr lang="en-GB" sz="800" b="0" i="0" kern="1200" baseline="0" dirty="0">
                          <a:solidFill>
                            <a:srgbClr val="7030A0"/>
                          </a:solidFill>
                          <a:effectLst/>
                          <a:latin typeface="+mj-lt"/>
                          <a:ea typeface="+mn-ea"/>
                          <a:cs typeface="+mn-cs"/>
                        </a:rPr>
                        <a:t>Ec. New infrastructure is expensive to build</a:t>
                      </a:r>
                    </a:p>
                    <a:p>
                      <a:pPr marL="171450" indent="-171450" algn="l">
                        <a:buFont typeface="Arial" panose="020B0604020202020204" pitchFamily="34" charset="0"/>
                        <a:buChar char="•"/>
                      </a:pPr>
                      <a:r>
                        <a:rPr lang="en-GB" sz="800" b="0" i="0" kern="1200" baseline="0" dirty="0">
                          <a:solidFill>
                            <a:srgbClr val="7030A0"/>
                          </a:solidFill>
                          <a:effectLst/>
                          <a:latin typeface="+mj-lt"/>
                          <a:ea typeface="+mn-ea"/>
                          <a:cs typeface="+mn-cs"/>
                        </a:rPr>
                        <a:t>Ec. They are unreliable </a:t>
                      </a:r>
                    </a:p>
                    <a:p>
                      <a:pPr marL="171450" indent="-171450" algn="l">
                        <a:buFont typeface="Arial" panose="020B0604020202020204" pitchFamily="34" charset="0"/>
                        <a:buChar char="•"/>
                      </a:pPr>
                      <a:r>
                        <a:rPr lang="en-GB" sz="800" b="0" i="0" kern="1200" baseline="0" dirty="0" err="1">
                          <a:solidFill>
                            <a:srgbClr val="00B050"/>
                          </a:solidFill>
                          <a:effectLst/>
                          <a:latin typeface="+mj-lt"/>
                          <a:ea typeface="+mn-ea"/>
                          <a:cs typeface="+mn-cs"/>
                        </a:rPr>
                        <a:t>En</a:t>
                      </a:r>
                      <a:r>
                        <a:rPr lang="en-GB" sz="800" b="0" i="0" kern="1200" baseline="0" dirty="0">
                          <a:solidFill>
                            <a:srgbClr val="00B050"/>
                          </a:solidFill>
                          <a:effectLst/>
                          <a:latin typeface="+mj-lt"/>
                          <a:ea typeface="+mn-ea"/>
                          <a:cs typeface="+mn-cs"/>
                        </a:rPr>
                        <a:t>. Wind turbines and solar panels = visual pollution and affect ecosystems. Noisy = wildlife do not like this.</a:t>
                      </a:r>
                    </a:p>
                    <a:p>
                      <a:pPr marL="171450" indent="-171450" algn="l">
                        <a:buFont typeface="Arial" panose="020B0604020202020204" pitchFamily="34" charset="0"/>
                        <a:buChar char="•"/>
                      </a:pPr>
                      <a:endParaRPr lang="en-GB" sz="200" b="0" i="0" kern="1200" baseline="0" dirty="0">
                        <a:solidFill>
                          <a:schemeClr val="tx1"/>
                        </a:solidFill>
                        <a:effectLst/>
                        <a:latin typeface="+mj-lt"/>
                        <a:ea typeface="+mn-ea"/>
                        <a:cs typeface="+mn-cs"/>
                      </a:endParaRPr>
                    </a:p>
                    <a:p>
                      <a:pPr marL="0" indent="0" algn="l">
                        <a:buFont typeface="Arial" panose="020B0604020202020204" pitchFamily="34" charset="0"/>
                        <a:buNone/>
                      </a:pPr>
                      <a:r>
                        <a:rPr lang="en-GB" sz="800" b="1" i="0" kern="1200" baseline="0" dirty="0">
                          <a:solidFill>
                            <a:schemeClr val="tx1"/>
                          </a:solidFill>
                          <a:effectLst/>
                          <a:latin typeface="+mj-lt"/>
                          <a:ea typeface="+mn-ea"/>
                          <a:cs typeface="+mn-cs"/>
                        </a:rPr>
                        <a:t>Nuclear Power:</a:t>
                      </a:r>
                    </a:p>
                    <a:p>
                      <a:pPr marL="171450" indent="-171450" algn="l">
                        <a:buFont typeface="Arial" panose="020B0604020202020204" pitchFamily="34" charset="0"/>
                        <a:buChar char="•"/>
                      </a:pPr>
                      <a:r>
                        <a:rPr lang="en-GB" sz="800" b="0" i="0" kern="1200" baseline="0" dirty="0">
                          <a:solidFill>
                            <a:srgbClr val="7030A0"/>
                          </a:solidFill>
                          <a:effectLst/>
                          <a:latin typeface="+mj-lt"/>
                          <a:ea typeface="+mn-ea"/>
                          <a:cs typeface="+mn-cs"/>
                        </a:rPr>
                        <a:t>Ec. Nuclear power stations are expensive to build (£18 billion)</a:t>
                      </a:r>
                    </a:p>
                    <a:p>
                      <a:pPr marL="171450" indent="-171450" algn="l">
                        <a:buFont typeface="Arial" panose="020B0604020202020204" pitchFamily="34" charset="0"/>
                        <a:buChar char="•"/>
                      </a:pPr>
                      <a:r>
                        <a:rPr lang="en-GB" sz="800" b="0" i="0" kern="1200" baseline="0" dirty="0">
                          <a:solidFill>
                            <a:srgbClr val="7030A0"/>
                          </a:solidFill>
                          <a:effectLst/>
                          <a:latin typeface="+mj-lt"/>
                          <a:ea typeface="+mn-ea"/>
                          <a:cs typeface="+mn-cs"/>
                        </a:rPr>
                        <a:t>Ec. Radioactive waste must be carefully stored = expensive.</a:t>
                      </a:r>
                    </a:p>
                    <a:p>
                      <a:pPr marL="171450" indent="-171450" algn="l">
                        <a:buFont typeface="Arial" panose="020B0604020202020204" pitchFamily="34" charset="0"/>
                        <a:buChar char="•"/>
                      </a:pPr>
                      <a:r>
                        <a:rPr lang="en-GB" sz="800" b="0" i="0" kern="1200" baseline="0" dirty="0">
                          <a:solidFill>
                            <a:srgbClr val="7030A0"/>
                          </a:solidFill>
                          <a:effectLst/>
                          <a:latin typeface="+mj-lt"/>
                          <a:ea typeface="+mn-ea"/>
                          <a:cs typeface="+mn-cs"/>
                        </a:rPr>
                        <a:t>Ec. Closing down a nuclear power station is very expensive.</a:t>
                      </a:r>
                    </a:p>
                    <a:p>
                      <a:pPr marL="171450" indent="-171450" algn="l">
                        <a:buFont typeface="Arial" panose="020B0604020202020204" pitchFamily="34" charset="0"/>
                        <a:buChar char="•"/>
                      </a:pPr>
                      <a:r>
                        <a:rPr lang="en-GB" sz="800" b="0" i="0" kern="1200" baseline="0" dirty="0" err="1">
                          <a:solidFill>
                            <a:srgbClr val="00B050"/>
                          </a:solidFill>
                          <a:effectLst/>
                          <a:latin typeface="+mj-lt"/>
                          <a:ea typeface="+mn-ea"/>
                          <a:cs typeface="+mn-cs"/>
                        </a:rPr>
                        <a:t>En</a:t>
                      </a:r>
                      <a:r>
                        <a:rPr lang="en-GB" sz="800" b="0" i="0" kern="1200" baseline="0" dirty="0">
                          <a:solidFill>
                            <a:srgbClr val="00B050"/>
                          </a:solidFill>
                          <a:effectLst/>
                          <a:latin typeface="+mj-lt"/>
                          <a:ea typeface="+mn-ea"/>
                          <a:cs typeface="+mn-cs"/>
                        </a:rPr>
                        <a:t>. Warm water waste can harm local ecosystems</a:t>
                      </a:r>
                    </a:p>
                    <a:p>
                      <a:pPr marL="171450" indent="-171450" algn="l">
                        <a:buFont typeface="Arial" panose="020B0604020202020204" pitchFamily="34" charset="0"/>
                        <a:buChar char="•"/>
                      </a:pPr>
                      <a:r>
                        <a:rPr lang="en-GB" sz="800" b="0" i="0" kern="1200" baseline="0" dirty="0" err="1">
                          <a:solidFill>
                            <a:srgbClr val="00B050"/>
                          </a:solidFill>
                          <a:effectLst/>
                          <a:latin typeface="+mj-lt"/>
                          <a:ea typeface="+mn-ea"/>
                          <a:cs typeface="+mn-cs"/>
                        </a:rPr>
                        <a:t>En</a:t>
                      </a:r>
                      <a:r>
                        <a:rPr lang="en-GB" sz="800" b="0" i="0" kern="1200" baseline="0" dirty="0">
                          <a:solidFill>
                            <a:srgbClr val="00B050"/>
                          </a:solidFill>
                          <a:effectLst/>
                          <a:latin typeface="+mj-lt"/>
                          <a:ea typeface="+mn-ea"/>
                          <a:cs typeface="+mn-cs"/>
                        </a:rPr>
                        <a:t>. Radioactive leaks harm people and wildlife (e.g. cancer)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5866806"/>
                  </a:ext>
                </a:extLst>
              </a:tr>
            </a:tbl>
          </a:graphicData>
        </a:graphic>
      </p:graphicFrame>
      <p:sp>
        <p:nvSpPr>
          <p:cNvPr id="4" name="Slide Number Placeholder 3"/>
          <p:cNvSpPr>
            <a:spLocks noGrp="1"/>
          </p:cNvSpPr>
          <p:nvPr>
            <p:ph type="sldNum" sz="quarter" idx="12"/>
          </p:nvPr>
        </p:nvSpPr>
        <p:spPr/>
        <p:txBody>
          <a:bodyPr/>
          <a:lstStyle/>
          <a:p>
            <a:fld id="{F232E450-7F35-46DE-B035-98CAF69D4EF5}" type="slidenum">
              <a:rPr lang="en-GB" smtClean="0"/>
              <a:t>27</a:t>
            </a:fld>
            <a:endParaRPr lang="en-GB"/>
          </a:p>
        </p:txBody>
      </p:sp>
    </p:spTree>
    <p:extLst>
      <p:ext uri="{BB962C8B-B14F-4D97-AF65-F5344CB8AC3E}">
        <p14:creationId xmlns:p14="http://schemas.microsoft.com/office/powerpoint/2010/main" val="26705889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rot="16200000">
            <a:off x="4443554" y="-4427329"/>
            <a:ext cx="264657" cy="9144000"/>
          </a:xfrm>
          <a:prstGeom prst="rect">
            <a:avLst/>
          </a:prstGeom>
          <a:solidFill>
            <a:srgbClr val="101A42"/>
          </a:solidFill>
          <a:ln w="254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3" name="TextBox 2"/>
          <p:cNvSpPr txBox="1"/>
          <p:nvPr/>
        </p:nvSpPr>
        <p:spPr>
          <a:xfrm>
            <a:off x="2106201" y="-13062"/>
            <a:ext cx="4920578" cy="276999"/>
          </a:xfrm>
          <a:prstGeom prst="rect">
            <a:avLst/>
          </a:prstGeom>
          <a:noFill/>
        </p:spPr>
        <p:txBody>
          <a:bodyPr wrap="none" rtlCol="0">
            <a:spAutoFit/>
          </a:bodyPr>
          <a:lstStyle/>
          <a:p>
            <a:r>
              <a:rPr lang="en-GB" sz="1200" dirty="0">
                <a:solidFill>
                  <a:schemeClr val="bg1"/>
                </a:solidFill>
              </a:rPr>
              <a:t>KS4 – The Geography Knowledge –</a:t>
            </a:r>
            <a:r>
              <a:rPr lang="en-GB" sz="1200" dirty="0">
                <a:solidFill>
                  <a:schemeClr val="bg1"/>
                </a:solidFill>
                <a:latin typeface="+mj-lt"/>
              </a:rPr>
              <a:t> RESOURCE MANAGEMENT – UK (part 2)</a:t>
            </a:r>
          </a:p>
        </p:txBody>
      </p:sp>
      <p:graphicFrame>
        <p:nvGraphicFramePr>
          <p:cNvPr id="5" name="Table 4"/>
          <p:cNvGraphicFramePr>
            <a:graphicFrameLocks noGrp="1"/>
          </p:cNvGraphicFramePr>
          <p:nvPr>
            <p:extLst>
              <p:ext uri="{D42A27DB-BD31-4B8C-83A1-F6EECF244321}">
                <p14:modId xmlns:p14="http://schemas.microsoft.com/office/powerpoint/2010/main" val="2182159613"/>
              </p:ext>
            </p:extLst>
          </p:nvPr>
        </p:nvGraphicFramePr>
        <p:xfrm>
          <a:off x="3693666" y="263937"/>
          <a:ext cx="5435431" cy="2141220"/>
        </p:xfrm>
        <a:graphic>
          <a:graphicData uri="http://schemas.openxmlformats.org/drawingml/2006/table">
            <a:tbl>
              <a:tblPr firstRow="1" bandRow="1">
                <a:tableStyleId>{5940675A-B579-460E-94D1-54222C63F5DA}</a:tableStyleId>
              </a:tblPr>
              <a:tblGrid>
                <a:gridCol w="1004064">
                  <a:extLst>
                    <a:ext uri="{9D8B030D-6E8A-4147-A177-3AD203B41FA5}">
                      <a16:colId xmlns:a16="http://schemas.microsoft.com/office/drawing/2014/main" val="20000"/>
                    </a:ext>
                  </a:extLst>
                </a:gridCol>
                <a:gridCol w="4431367">
                  <a:extLst>
                    <a:ext uri="{9D8B030D-6E8A-4147-A177-3AD203B41FA5}">
                      <a16:colId xmlns:a16="http://schemas.microsoft.com/office/drawing/2014/main" val="20001"/>
                    </a:ext>
                  </a:extLst>
                </a:gridCol>
              </a:tblGrid>
              <a:tr h="0">
                <a:tc>
                  <a:txBody>
                    <a:bodyPr/>
                    <a:lstStyle/>
                    <a:p>
                      <a:r>
                        <a:rPr lang="en-US" sz="850" b="1" dirty="0">
                          <a:solidFill>
                            <a:schemeClr val="tx1"/>
                          </a:solidFill>
                          <a:latin typeface="+mj-lt"/>
                        </a:rPr>
                        <a:t>Food supply</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i="0" dirty="0">
                          <a:solidFill>
                            <a:schemeClr val="tx1"/>
                          </a:solidFill>
                          <a:latin typeface="+mj-lt"/>
                        </a:rPr>
                        <a:t>Where food is</a:t>
                      </a:r>
                      <a:r>
                        <a:rPr lang="en-GB" sz="850" b="0" i="0" baseline="0" dirty="0">
                          <a:solidFill>
                            <a:schemeClr val="tx1"/>
                          </a:solidFill>
                          <a:latin typeface="+mj-lt"/>
                        </a:rPr>
                        <a:t> grown.</a:t>
                      </a:r>
                    </a:p>
                    <a:p>
                      <a:pPr marL="171450" indent="-171450">
                        <a:buFont typeface="Arial" panose="020B0604020202020204" pitchFamily="34" charset="0"/>
                        <a:buChar char="•"/>
                      </a:pPr>
                      <a:r>
                        <a:rPr lang="en-GB" sz="850" kern="1200" dirty="0">
                          <a:solidFill>
                            <a:schemeClr val="tx1"/>
                          </a:solidFill>
                          <a:latin typeface="+mj-lt"/>
                          <a:ea typeface="+mn-ea"/>
                          <a:cs typeface="+mn-cs"/>
                        </a:rPr>
                        <a:t>High food supply: countries with high populations (China, India)</a:t>
                      </a:r>
                    </a:p>
                    <a:p>
                      <a:pPr marL="171450" indent="-171450">
                        <a:buFont typeface="Arial" panose="020B0604020202020204" pitchFamily="34" charset="0"/>
                        <a:buChar char="•"/>
                      </a:pPr>
                      <a:r>
                        <a:rPr lang="en-GB" sz="850" kern="1200" dirty="0">
                          <a:solidFill>
                            <a:schemeClr val="tx1"/>
                          </a:solidFill>
                          <a:latin typeface="+mj-lt"/>
                          <a:ea typeface="+mn-ea"/>
                          <a:cs typeface="+mn-cs"/>
                        </a:rPr>
                        <a:t>High food supply: countries with investment and use of machinery (HICs)</a:t>
                      </a:r>
                    </a:p>
                  </a:txBody>
                  <a:tcPr anchor="ctr">
                    <a:noFill/>
                  </a:tcPr>
                </a:tc>
                <a:extLst>
                  <a:ext uri="{0D108BD9-81ED-4DB2-BD59-A6C34878D82A}">
                    <a16:rowId xmlns:a16="http://schemas.microsoft.com/office/drawing/2014/main" val="10000"/>
                  </a:ext>
                </a:extLst>
              </a:tr>
              <a:tr h="0">
                <a:tc>
                  <a:txBody>
                    <a:bodyPr/>
                    <a:lstStyle/>
                    <a:p>
                      <a:r>
                        <a:rPr lang="en-US" sz="850" b="1" dirty="0">
                          <a:solidFill>
                            <a:schemeClr val="tx1"/>
                          </a:solidFill>
                          <a:latin typeface="+mj-lt"/>
                        </a:rPr>
                        <a:t>Food</a:t>
                      </a:r>
                      <a:r>
                        <a:rPr lang="en-US" sz="850" b="1" baseline="0" dirty="0">
                          <a:solidFill>
                            <a:schemeClr val="tx1"/>
                          </a:solidFill>
                          <a:latin typeface="+mj-lt"/>
                        </a:rPr>
                        <a:t> consumption</a:t>
                      </a:r>
                      <a:endParaRPr lang="en-US" sz="850" b="1" dirty="0">
                        <a:solidFill>
                          <a:schemeClr val="tx1"/>
                        </a:solidFill>
                        <a:latin typeface="+mj-lt"/>
                      </a:endParaRPr>
                    </a:p>
                  </a:txBody>
                  <a:tcPr anchor="ctr">
                    <a:noFill/>
                  </a:tcPr>
                </a:tc>
                <a:tc>
                  <a:txBody>
                    <a:bodyPr/>
                    <a:lstStyle/>
                    <a:p>
                      <a:r>
                        <a:rPr lang="en-US" sz="850" b="0" i="0" dirty="0">
                          <a:solidFill>
                            <a:schemeClr val="tx1"/>
                          </a:solidFill>
                          <a:latin typeface="+mj-lt"/>
                        </a:rPr>
                        <a:t>Where food</a:t>
                      </a:r>
                      <a:r>
                        <a:rPr lang="en-US" sz="850" b="0" i="0" baseline="0" dirty="0">
                          <a:solidFill>
                            <a:schemeClr val="tx1"/>
                          </a:solidFill>
                          <a:latin typeface="+mj-lt"/>
                        </a:rPr>
                        <a:t> is eaten.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kern="1200" dirty="0">
                          <a:solidFill>
                            <a:schemeClr val="tx1"/>
                          </a:solidFill>
                          <a:latin typeface="+mj-lt"/>
                          <a:ea typeface="+mn-ea"/>
                          <a:cs typeface="+mn-cs"/>
                        </a:rPr>
                        <a:t>High food consumption in HICs (</a:t>
                      </a:r>
                      <a:r>
                        <a:rPr lang="en-GB" sz="850" i="1" kern="1200" dirty="0">
                          <a:solidFill>
                            <a:schemeClr val="tx1"/>
                          </a:solidFill>
                          <a:latin typeface="+mj-lt"/>
                          <a:ea typeface="+mn-ea"/>
                          <a:cs typeface="+mn-cs"/>
                        </a:rPr>
                        <a:t>USA, Canada, UK, France</a:t>
                      </a:r>
                      <a:r>
                        <a:rPr lang="en-GB" sz="850" kern="1200" dirty="0">
                          <a:solidFill>
                            <a:schemeClr val="tx1"/>
                          </a:solidFill>
                          <a:latin typeface="+mj-lt"/>
                          <a:ea typeface="+mn-ea"/>
                          <a:cs typeface="+mn-cs"/>
                        </a:rPr>
                        <a:t>) and low food consumption: LICs (</a:t>
                      </a:r>
                      <a:r>
                        <a:rPr lang="en-GB" sz="850" i="1" kern="1200" dirty="0">
                          <a:solidFill>
                            <a:schemeClr val="tx1"/>
                          </a:solidFill>
                          <a:latin typeface="+mj-lt"/>
                          <a:ea typeface="+mn-ea"/>
                          <a:cs typeface="+mn-cs"/>
                        </a:rPr>
                        <a:t>many African countries</a:t>
                      </a:r>
                      <a:r>
                        <a:rPr lang="en-GB" sz="850" kern="1200" dirty="0">
                          <a:solidFill>
                            <a:schemeClr val="tx1"/>
                          </a:solidFill>
                          <a:latin typeface="+mj-lt"/>
                          <a:ea typeface="+mn-ea"/>
                          <a:cs typeface="+mn-cs"/>
                        </a:rPr>
                        <a:t>)</a:t>
                      </a:r>
                    </a:p>
                    <a:p>
                      <a:r>
                        <a:rPr lang="en-GB" sz="850" kern="1200" dirty="0">
                          <a:solidFill>
                            <a:schemeClr val="tx1"/>
                          </a:solidFill>
                          <a:latin typeface="+mj-lt"/>
                          <a:ea typeface="+mn-ea"/>
                          <a:cs typeface="+mn-cs"/>
                        </a:rPr>
                        <a:t>Future development and population growth will affect food consumption patterns.</a:t>
                      </a:r>
                    </a:p>
                    <a:p>
                      <a:pPr marL="171450" indent="-171450">
                        <a:buFont typeface="Arial" panose="020B0604020202020204" pitchFamily="34" charset="0"/>
                        <a:buChar char="•"/>
                      </a:pPr>
                      <a:r>
                        <a:rPr lang="en-GB" sz="850" kern="1200" dirty="0">
                          <a:solidFill>
                            <a:schemeClr val="tx1"/>
                          </a:solidFill>
                          <a:latin typeface="+mj-lt"/>
                          <a:ea typeface="+mn-ea"/>
                          <a:cs typeface="+mn-cs"/>
                        </a:rPr>
                        <a:t>Countries with increasing populations need more food for the extra people. </a:t>
                      </a:r>
                    </a:p>
                    <a:p>
                      <a:pPr marL="171450" indent="-171450">
                        <a:buFont typeface="Arial" panose="020B0604020202020204" pitchFamily="34" charset="0"/>
                        <a:buChar char="•"/>
                      </a:pPr>
                      <a:r>
                        <a:rPr lang="en-GB" sz="850" kern="1200" dirty="0">
                          <a:solidFill>
                            <a:schemeClr val="tx1"/>
                          </a:solidFill>
                          <a:latin typeface="+mj-lt"/>
                          <a:ea typeface="+mn-ea"/>
                          <a:cs typeface="+mn-cs"/>
                        </a:rPr>
                        <a:t>As a country develops, people start to eat more meat and processed foods. </a:t>
                      </a:r>
                    </a:p>
                  </a:txBody>
                  <a:tcPr anchor="ctr">
                    <a:noFill/>
                  </a:tcPr>
                </a:tc>
                <a:extLst>
                  <a:ext uri="{0D108BD9-81ED-4DB2-BD59-A6C34878D82A}">
                    <a16:rowId xmlns:a16="http://schemas.microsoft.com/office/drawing/2014/main" val="10001"/>
                  </a:ext>
                </a:extLst>
              </a:tr>
              <a:tr h="0">
                <a:tc>
                  <a:txBody>
                    <a:bodyPr/>
                    <a:lstStyle/>
                    <a:p>
                      <a:r>
                        <a:rPr lang="en-US" sz="850" b="1" dirty="0">
                          <a:solidFill>
                            <a:schemeClr val="tx1"/>
                          </a:solidFill>
                          <a:latin typeface="+mj-lt"/>
                        </a:rPr>
                        <a:t>Food security</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i="0" dirty="0">
                          <a:solidFill>
                            <a:schemeClr val="tx1"/>
                          </a:solidFill>
                          <a:latin typeface="+mj-lt"/>
                        </a:rPr>
                        <a:t>When a population has access to enough safe, affordable, nutritious food to maintain a healthy and active life.</a:t>
                      </a:r>
                    </a:p>
                  </a:txBody>
                  <a:tcPr anchor="ctr">
                    <a:noFill/>
                  </a:tcPr>
                </a:tc>
                <a:extLst>
                  <a:ext uri="{0D108BD9-81ED-4DB2-BD59-A6C34878D82A}">
                    <a16:rowId xmlns:a16="http://schemas.microsoft.com/office/drawing/2014/main" val="10002"/>
                  </a:ext>
                </a:extLst>
              </a:tr>
              <a:tr h="0">
                <a:tc>
                  <a:txBody>
                    <a:bodyPr/>
                    <a:lstStyle/>
                    <a:p>
                      <a:r>
                        <a:rPr lang="en-US" sz="850" b="1" dirty="0">
                          <a:solidFill>
                            <a:schemeClr val="tx1"/>
                          </a:solidFill>
                          <a:latin typeface="+mj-lt"/>
                        </a:rPr>
                        <a:t>Food insecurity</a:t>
                      </a:r>
                    </a:p>
                  </a:txBody>
                  <a:tcPr anchor="ctr">
                    <a:noFill/>
                  </a:tcPr>
                </a:tc>
                <a:tc>
                  <a:txBody>
                    <a:bodyPr/>
                    <a:lstStyle/>
                    <a:p>
                      <a:r>
                        <a:rPr lang="en-US" sz="850" b="0" i="0" dirty="0">
                          <a:solidFill>
                            <a:schemeClr val="tx1"/>
                          </a:solidFill>
                          <a:latin typeface="+mj-lt"/>
                        </a:rPr>
                        <a:t>When a population does not have access to enough safe, affordable and</a:t>
                      </a:r>
                      <a:r>
                        <a:rPr lang="en-US" sz="850" b="0" i="0" baseline="0" dirty="0">
                          <a:solidFill>
                            <a:schemeClr val="tx1"/>
                          </a:solidFill>
                          <a:latin typeface="+mj-lt"/>
                        </a:rPr>
                        <a:t> nutritious food. </a:t>
                      </a:r>
                      <a:endParaRPr lang="en-US" sz="850" b="0" i="0" dirty="0">
                        <a:solidFill>
                          <a:schemeClr val="tx1"/>
                        </a:solidFill>
                        <a:latin typeface="+mj-lt"/>
                      </a:endParaRPr>
                    </a:p>
                  </a:txBody>
                  <a:tcPr anchor="ctr">
                    <a:noFill/>
                  </a:tcPr>
                </a:tc>
                <a:extLst>
                  <a:ext uri="{0D108BD9-81ED-4DB2-BD59-A6C34878D82A}">
                    <a16:rowId xmlns:a16="http://schemas.microsoft.com/office/drawing/2014/main" val="10003"/>
                  </a:ext>
                </a:extLst>
              </a:tr>
              <a:tr h="0">
                <a:tc>
                  <a:txBody>
                    <a:bodyPr/>
                    <a:lstStyle/>
                    <a:p>
                      <a:r>
                        <a:rPr lang="en-US" sz="850" b="1" dirty="0">
                          <a:solidFill>
                            <a:schemeClr val="tx1"/>
                          </a:solidFill>
                          <a:latin typeface="+mj-lt"/>
                        </a:rPr>
                        <a:t>Undernourishment</a:t>
                      </a:r>
                    </a:p>
                  </a:txBody>
                  <a:tcPr anchor="ctr">
                    <a:noFill/>
                  </a:tcPr>
                </a:tc>
                <a:tc>
                  <a:txBody>
                    <a:bodyPr/>
                    <a:lstStyle/>
                    <a:p>
                      <a:r>
                        <a:rPr lang="en-GB" sz="850" b="0" i="0" dirty="0">
                          <a:solidFill>
                            <a:schemeClr val="tx1"/>
                          </a:solidFill>
                          <a:latin typeface="+mj-lt"/>
                        </a:rPr>
                        <a:t>a poor diet with a lack of nutrients and vitamin</a:t>
                      </a:r>
                      <a:endParaRPr lang="en-US" sz="850" b="0" i="0" dirty="0">
                        <a:solidFill>
                          <a:schemeClr val="tx1"/>
                        </a:solidFill>
                        <a:latin typeface="+mj-lt"/>
                      </a:endParaRPr>
                    </a:p>
                  </a:txBody>
                  <a:tcPr anchor="ctr">
                    <a:noFill/>
                  </a:tcPr>
                </a:tc>
                <a:extLst>
                  <a:ext uri="{0D108BD9-81ED-4DB2-BD59-A6C34878D82A}">
                    <a16:rowId xmlns:a16="http://schemas.microsoft.com/office/drawing/2014/main" val="1030399071"/>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664567781"/>
              </p:ext>
            </p:extLst>
          </p:nvPr>
        </p:nvGraphicFramePr>
        <p:xfrm>
          <a:off x="-1" y="487075"/>
          <a:ext cx="3678766" cy="3031206"/>
        </p:xfrm>
        <a:graphic>
          <a:graphicData uri="http://schemas.openxmlformats.org/drawingml/2006/table">
            <a:tbl>
              <a:tblPr firstRow="1" bandRow="1">
                <a:tableStyleId>{5940675A-B579-460E-94D1-54222C63F5DA}</a:tableStyleId>
              </a:tblPr>
              <a:tblGrid>
                <a:gridCol w="1839383">
                  <a:extLst>
                    <a:ext uri="{9D8B030D-6E8A-4147-A177-3AD203B41FA5}">
                      <a16:colId xmlns:a16="http://schemas.microsoft.com/office/drawing/2014/main" val="66958420"/>
                    </a:ext>
                  </a:extLst>
                </a:gridCol>
                <a:gridCol w="1839383">
                  <a:extLst>
                    <a:ext uri="{9D8B030D-6E8A-4147-A177-3AD203B41FA5}">
                      <a16:colId xmlns:a16="http://schemas.microsoft.com/office/drawing/2014/main" val="343876617"/>
                    </a:ext>
                  </a:extLst>
                </a:gridCol>
              </a:tblGrid>
              <a:tr h="10539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50" b="1" dirty="0">
                          <a:solidFill>
                            <a:srgbClr val="0070C0"/>
                          </a:solidFill>
                          <a:latin typeface="+mj-lt"/>
                        </a:rPr>
                        <a:t>Climate </a:t>
                      </a:r>
                      <a:r>
                        <a:rPr lang="en-US" sz="850" b="1" kern="1200" baseline="0" dirty="0">
                          <a:solidFill>
                            <a:srgbClr val="0070C0"/>
                          </a:solidFill>
                          <a:latin typeface="+mj-lt"/>
                          <a:ea typeface="+mn-ea"/>
                          <a:cs typeface="+mn-cs"/>
                        </a:rPr>
                        <a:t>(physical)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00" b="0" kern="1200" baseline="0" dirty="0">
                        <a:solidFill>
                          <a:schemeClr val="tx1"/>
                        </a:solidFill>
                        <a:latin typeface="+mj-lt"/>
                        <a:ea typeface="+mn-ea"/>
                        <a:cs typeface="+mn-cs"/>
                      </a:endParaRP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50" b="0" kern="1200" baseline="0" dirty="0">
                          <a:solidFill>
                            <a:schemeClr val="tx1"/>
                          </a:solidFill>
                          <a:latin typeface="+mj-lt"/>
                          <a:ea typeface="+mn-ea"/>
                          <a:cs typeface="+mn-cs"/>
                        </a:rPr>
                        <a:t>Reliable rainfall and mild climate = food surplus.</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50" b="0" kern="1200" baseline="0" dirty="0">
                          <a:solidFill>
                            <a:schemeClr val="tx1"/>
                          </a:solidFill>
                          <a:latin typeface="+mj-lt"/>
                          <a:ea typeface="+mn-ea"/>
                          <a:cs typeface="+mn-cs"/>
                        </a:rPr>
                        <a:t>Lack of rain (droughts), too much rain (floods) = food deficit.</a:t>
                      </a:r>
                      <a:endParaRPr lang="en-US" sz="850" b="0" kern="1200" dirty="0">
                        <a:solidFill>
                          <a:schemeClr val="tx1"/>
                        </a:solidFill>
                        <a:latin typeface="+mj-lt"/>
                        <a:ea typeface="+mn-ea"/>
                        <a:cs typeface="+mn-cs"/>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1" i="0" dirty="0">
                          <a:solidFill>
                            <a:srgbClr val="0070C0"/>
                          </a:solidFill>
                          <a:latin typeface="+mj-lt"/>
                        </a:rPr>
                        <a:t>Conflict (human)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00" b="0" kern="1200" baseline="0" dirty="0">
                        <a:solidFill>
                          <a:schemeClr val="tx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50" b="0" i="0" kern="1200" baseline="0" dirty="0">
                          <a:solidFill>
                            <a:schemeClr val="tx1"/>
                          </a:solidFill>
                          <a:latin typeface="+mj-lt"/>
                          <a:ea typeface="+mn-ea"/>
                          <a:cs typeface="+mn-cs"/>
                        </a:rPr>
                        <a:t>War  = food deficit because:</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50" b="0" i="0" kern="1200" baseline="0" dirty="0">
                          <a:solidFill>
                            <a:schemeClr val="tx1"/>
                          </a:solidFill>
                          <a:latin typeface="+mj-lt"/>
                          <a:ea typeface="+mn-ea"/>
                          <a:cs typeface="+mn-cs"/>
                        </a:rPr>
                        <a:t>Farmers are fighting/not farming.</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50" b="0" i="0" kern="1200" baseline="0" dirty="0">
                          <a:solidFill>
                            <a:schemeClr val="tx1"/>
                          </a:solidFill>
                          <a:latin typeface="+mj-lt"/>
                          <a:ea typeface="+mn-ea"/>
                          <a:cs typeface="+mn-cs"/>
                        </a:rPr>
                        <a:t>Political corruption = aid does not reach the most vulnerable.</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50" b="0" i="0" kern="1200" baseline="0" dirty="0">
                          <a:solidFill>
                            <a:schemeClr val="tx1"/>
                          </a:solidFill>
                          <a:latin typeface="+mj-lt"/>
                          <a:ea typeface="+mn-ea"/>
                          <a:cs typeface="+mn-cs"/>
                        </a:rPr>
                        <a:t>Food is used as a weapon and kept from the most vulnerable.</a:t>
                      </a:r>
                      <a:endParaRPr lang="en-GB" sz="850" b="1" i="0" dirty="0">
                        <a:solidFill>
                          <a:srgbClr val="0070C0"/>
                        </a:solidFill>
                        <a:latin typeface="+mj-lt"/>
                      </a:endParaRPr>
                    </a:p>
                  </a:txBody>
                  <a:tcPr>
                    <a:noFill/>
                  </a:tcPr>
                </a:tc>
                <a:extLst>
                  <a:ext uri="{0D108BD9-81ED-4DB2-BD59-A6C34878D82A}">
                    <a16:rowId xmlns:a16="http://schemas.microsoft.com/office/drawing/2014/main" val="4110603140"/>
                  </a:ext>
                </a:extLst>
              </a:tr>
              <a:tr h="923210">
                <a:tc>
                  <a:txBody>
                    <a:bodyPr/>
                    <a:lstStyle/>
                    <a:p>
                      <a:r>
                        <a:rPr lang="en-US" sz="850" b="1" dirty="0">
                          <a:solidFill>
                            <a:srgbClr val="0070C0"/>
                          </a:solidFill>
                          <a:latin typeface="+mj-lt"/>
                        </a:rPr>
                        <a:t>Water Supply (physical)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00" b="0" kern="1200" baseline="0" dirty="0">
                        <a:solidFill>
                          <a:schemeClr val="tx1"/>
                        </a:solidFill>
                        <a:latin typeface="+mj-lt"/>
                        <a:ea typeface="+mn-ea"/>
                        <a:cs typeface="+mn-cs"/>
                      </a:endParaRP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50" b="0" kern="1200" baseline="0" dirty="0">
                          <a:solidFill>
                            <a:schemeClr val="tx1"/>
                          </a:solidFill>
                          <a:latin typeface="+mj-lt"/>
                          <a:ea typeface="+mn-ea"/>
                          <a:cs typeface="+mn-cs"/>
                        </a:rPr>
                        <a:t>Food deficit occurs in countries where there is not enough water for crops to grow (e.g. lack of rainfall or lack of irrigation).</a:t>
                      </a:r>
                      <a:endParaRPr lang="en-US" sz="850" b="0" dirty="0">
                        <a:solidFill>
                          <a:schemeClr val="tx1"/>
                        </a:solidFill>
                        <a:latin typeface="+mj-lt"/>
                      </a:endParaRPr>
                    </a:p>
                  </a:txBody>
                  <a:tcPr>
                    <a:noFill/>
                  </a:tcPr>
                </a:tc>
                <a:tc>
                  <a:txBody>
                    <a:bodyPr/>
                    <a:lstStyle/>
                    <a:p>
                      <a:r>
                        <a:rPr lang="en-US" sz="850" b="1" i="0" dirty="0">
                          <a:solidFill>
                            <a:srgbClr val="0070C0"/>
                          </a:solidFill>
                          <a:latin typeface="+mj-lt"/>
                        </a:rPr>
                        <a:t>Technology </a:t>
                      </a:r>
                      <a:r>
                        <a:rPr lang="en-GB" sz="850" b="1" i="0" kern="1200" dirty="0">
                          <a:solidFill>
                            <a:srgbClr val="0070C0"/>
                          </a:solidFill>
                          <a:latin typeface="+mj-lt"/>
                          <a:ea typeface="+mn-ea"/>
                          <a:cs typeface="+mn-cs"/>
                        </a:rPr>
                        <a:t>(human)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00" b="0" kern="1200" baseline="0" dirty="0">
                        <a:solidFill>
                          <a:schemeClr val="tx1"/>
                        </a:solidFill>
                        <a:latin typeface="+mj-lt"/>
                        <a:ea typeface="+mn-ea"/>
                        <a:cs typeface="+mn-cs"/>
                      </a:endParaRP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50" b="0" kern="1200" baseline="0" dirty="0">
                          <a:solidFill>
                            <a:schemeClr val="tx1"/>
                          </a:solidFill>
                          <a:latin typeface="+mj-lt"/>
                          <a:ea typeface="+mn-ea"/>
                          <a:cs typeface="+mn-cs"/>
                        </a:rPr>
                        <a:t>LICs cannot afford technology (e.g. GM crops, biotechnology, hydroponics, </a:t>
                      </a:r>
                      <a:r>
                        <a:rPr lang="en-US" sz="850" b="0" kern="1200" baseline="0" dirty="0" err="1">
                          <a:solidFill>
                            <a:schemeClr val="tx1"/>
                          </a:solidFill>
                          <a:latin typeface="+mj-lt"/>
                          <a:ea typeface="+mn-ea"/>
                          <a:cs typeface="+mn-cs"/>
                        </a:rPr>
                        <a:t>aeroponics</a:t>
                      </a:r>
                      <a:r>
                        <a:rPr lang="en-US" sz="850" b="0" kern="1200" baseline="0" dirty="0">
                          <a:solidFill>
                            <a:schemeClr val="tx1"/>
                          </a:solidFill>
                          <a:latin typeface="+mj-lt"/>
                          <a:ea typeface="+mn-ea"/>
                          <a:cs typeface="+mn-cs"/>
                        </a:rPr>
                        <a:t>…etc.), whereas HICs can. As a result more food is produced in HICs than LICs.</a:t>
                      </a:r>
                      <a:endParaRPr lang="en-US" sz="850" b="1" i="0" dirty="0">
                        <a:solidFill>
                          <a:srgbClr val="0070C0"/>
                        </a:solidFill>
                        <a:latin typeface="+mj-lt"/>
                      </a:endParaRPr>
                    </a:p>
                  </a:txBody>
                  <a:tcPr>
                    <a:noFill/>
                  </a:tcPr>
                </a:tc>
                <a:extLst>
                  <a:ext uri="{0D108BD9-81ED-4DB2-BD59-A6C34878D82A}">
                    <a16:rowId xmlns:a16="http://schemas.microsoft.com/office/drawing/2014/main" val="3720531550"/>
                  </a:ext>
                </a:extLst>
              </a:tr>
              <a:tr h="1053998">
                <a:tc>
                  <a:txBody>
                    <a:bodyPr/>
                    <a:lstStyle/>
                    <a:p>
                      <a:r>
                        <a:rPr lang="en-US" sz="850" b="1" dirty="0">
                          <a:solidFill>
                            <a:srgbClr val="0070C0"/>
                          </a:solidFill>
                          <a:latin typeface="+mj-lt"/>
                        </a:rPr>
                        <a:t>Pests</a:t>
                      </a:r>
                      <a:r>
                        <a:rPr lang="en-US" sz="850" b="1" baseline="0" dirty="0">
                          <a:solidFill>
                            <a:srgbClr val="0070C0"/>
                          </a:solidFill>
                          <a:latin typeface="+mj-lt"/>
                        </a:rPr>
                        <a:t> and Diseases (physical)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00" b="0" kern="1200" baseline="0" dirty="0">
                        <a:solidFill>
                          <a:schemeClr val="tx1"/>
                        </a:solidFill>
                        <a:latin typeface="+mj-lt"/>
                        <a:ea typeface="+mn-ea"/>
                        <a:cs typeface="+mn-cs"/>
                      </a:endParaRP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50" b="0" kern="1200" baseline="0" dirty="0">
                          <a:solidFill>
                            <a:schemeClr val="tx1"/>
                          </a:solidFill>
                          <a:latin typeface="+mj-lt"/>
                          <a:ea typeface="+mn-ea"/>
                          <a:cs typeface="+mn-cs"/>
                        </a:rPr>
                        <a:t>LICs suffer from more pests and diseases due to their warm climates and lack of pesticides, GM crops = food deficit.</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50" b="0" kern="1200" baseline="0" dirty="0">
                          <a:solidFill>
                            <a:schemeClr val="tx1"/>
                          </a:solidFill>
                          <a:latin typeface="+mj-lt"/>
                          <a:ea typeface="+mn-ea"/>
                          <a:cs typeface="+mn-cs"/>
                        </a:rPr>
                        <a:t>HICs use GM crops and pesticides = less crops die = food surplus.</a:t>
                      </a:r>
                      <a:endParaRPr lang="en-US" sz="850" b="0" dirty="0">
                        <a:solidFill>
                          <a:schemeClr val="tx1"/>
                        </a:solidFill>
                        <a:latin typeface="+mj-lt"/>
                      </a:endParaRPr>
                    </a:p>
                  </a:txBody>
                  <a:tcPr>
                    <a:noFill/>
                  </a:tcPr>
                </a:tc>
                <a:tc>
                  <a:txBody>
                    <a:bodyPr/>
                    <a:lstStyle/>
                    <a:p>
                      <a:r>
                        <a:rPr lang="en-US" sz="850" b="1" i="0" dirty="0">
                          <a:solidFill>
                            <a:srgbClr val="0070C0"/>
                          </a:solidFill>
                          <a:latin typeface="+mj-lt"/>
                        </a:rPr>
                        <a:t>Poverty </a:t>
                      </a:r>
                      <a:r>
                        <a:rPr lang="en-GB" sz="850" b="1" i="0" kern="1200" dirty="0">
                          <a:solidFill>
                            <a:srgbClr val="0070C0"/>
                          </a:solidFill>
                          <a:latin typeface="+mj-lt"/>
                          <a:ea typeface="+mn-ea"/>
                          <a:cs typeface="+mn-cs"/>
                        </a:rPr>
                        <a:t>(human)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00" b="0" kern="1200" baseline="0" dirty="0">
                        <a:solidFill>
                          <a:schemeClr val="tx1"/>
                        </a:solidFill>
                        <a:latin typeface="+mj-lt"/>
                        <a:ea typeface="+mn-ea"/>
                        <a:cs typeface="+mn-cs"/>
                      </a:endParaRP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50" b="0" kern="1200" baseline="0" dirty="0">
                          <a:solidFill>
                            <a:schemeClr val="tx1"/>
                          </a:solidFill>
                          <a:latin typeface="+mj-lt"/>
                          <a:ea typeface="+mn-ea"/>
                          <a:cs typeface="+mn-cs"/>
                        </a:rPr>
                        <a:t>LICs cannot afford seeds, technology, irrigation, fertilizer = food deficit.</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50" b="0" i="0" kern="1200" baseline="0" dirty="0">
                          <a:solidFill>
                            <a:schemeClr val="tx1"/>
                          </a:solidFill>
                          <a:latin typeface="+mj-lt"/>
                          <a:ea typeface="+mn-ea"/>
                          <a:cs typeface="+mn-cs"/>
                        </a:rPr>
                        <a:t>HICs are able to afford seeds, technology, irrigation, fertilizers, GM crops = food surplus</a:t>
                      </a:r>
                      <a:endParaRPr lang="en-US" sz="850" b="0" i="0" dirty="0">
                        <a:solidFill>
                          <a:schemeClr val="tx1"/>
                        </a:solidFill>
                        <a:latin typeface="+mj-lt"/>
                      </a:endParaRPr>
                    </a:p>
                  </a:txBody>
                  <a:tcPr>
                    <a:noFill/>
                  </a:tcPr>
                </a:tc>
                <a:extLst>
                  <a:ext uri="{0D108BD9-81ED-4DB2-BD59-A6C34878D82A}">
                    <a16:rowId xmlns:a16="http://schemas.microsoft.com/office/drawing/2014/main" val="2606140184"/>
                  </a:ext>
                </a:extLst>
              </a:tr>
            </a:tbl>
          </a:graphicData>
        </a:graphic>
      </p:graphicFrame>
      <p:sp>
        <p:nvSpPr>
          <p:cNvPr id="9" name="Rectangle 8"/>
          <p:cNvSpPr/>
          <p:nvPr/>
        </p:nvSpPr>
        <p:spPr>
          <a:xfrm>
            <a:off x="-14902" y="263937"/>
            <a:ext cx="3693666" cy="223138"/>
          </a:xfrm>
          <a:prstGeom prst="rect">
            <a:avLst/>
          </a:prstGeom>
          <a:ln>
            <a:solidFill>
              <a:schemeClr val="tx1"/>
            </a:solidFill>
          </a:ln>
        </p:spPr>
        <p:txBody>
          <a:bodyPr wrap="square">
            <a:spAutoFit/>
          </a:bodyPr>
          <a:lstStyle/>
          <a:p>
            <a:pPr algn="ctr"/>
            <a:r>
              <a:rPr lang="en-GB" sz="850" b="1" dirty="0">
                <a:solidFill>
                  <a:srgbClr val="0070C0"/>
                </a:solidFill>
                <a:latin typeface="+mj-lt"/>
              </a:rPr>
              <a:t>CAUSES OF FOOD SURPLUS/FOOD DEFICIT</a:t>
            </a:r>
          </a:p>
        </p:txBody>
      </p:sp>
      <p:graphicFrame>
        <p:nvGraphicFramePr>
          <p:cNvPr id="10" name="Table 9"/>
          <p:cNvGraphicFramePr>
            <a:graphicFrameLocks noGrp="1"/>
          </p:cNvGraphicFramePr>
          <p:nvPr>
            <p:extLst>
              <p:ext uri="{D42A27DB-BD31-4B8C-83A1-F6EECF244321}">
                <p14:modId xmlns:p14="http://schemas.microsoft.com/office/powerpoint/2010/main" val="2168740576"/>
              </p:ext>
            </p:extLst>
          </p:nvPr>
        </p:nvGraphicFramePr>
        <p:xfrm>
          <a:off x="896" y="3741420"/>
          <a:ext cx="3677868" cy="3116580"/>
        </p:xfrm>
        <a:graphic>
          <a:graphicData uri="http://schemas.openxmlformats.org/drawingml/2006/table">
            <a:tbl>
              <a:tblPr firstRow="1" bandRow="1">
                <a:tableStyleId>{5940675A-B579-460E-94D1-54222C63F5DA}</a:tableStyleId>
              </a:tblPr>
              <a:tblGrid>
                <a:gridCol w="1838934">
                  <a:extLst>
                    <a:ext uri="{9D8B030D-6E8A-4147-A177-3AD203B41FA5}">
                      <a16:colId xmlns:a16="http://schemas.microsoft.com/office/drawing/2014/main" val="66958420"/>
                    </a:ext>
                  </a:extLst>
                </a:gridCol>
                <a:gridCol w="1838934">
                  <a:extLst>
                    <a:ext uri="{9D8B030D-6E8A-4147-A177-3AD203B41FA5}">
                      <a16:colId xmlns:a16="http://schemas.microsoft.com/office/drawing/2014/main" val="343876617"/>
                    </a:ext>
                  </a:extLst>
                </a:gridCol>
              </a:tblGrid>
              <a:tr h="8363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50" b="1" kern="1200" baseline="0" dirty="0">
                          <a:solidFill>
                            <a:srgbClr val="C00000"/>
                          </a:solidFill>
                          <a:latin typeface="+mj-lt"/>
                          <a:ea typeface="+mn-ea"/>
                          <a:cs typeface="+mn-cs"/>
                        </a:rPr>
                        <a:t>Famine &amp; Undernutrition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00" b="0" kern="1200" baseline="0" dirty="0">
                        <a:solidFill>
                          <a:srgbClr val="C00000"/>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50" b="0" kern="1200" baseline="0" dirty="0">
                          <a:solidFill>
                            <a:srgbClr val="C00000"/>
                          </a:solidFill>
                          <a:latin typeface="+mj-lt"/>
                          <a:ea typeface="+mn-ea"/>
                          <a:cs typeface="+mn-cs"/>
                        </a:rPr>
                        <a:t>Famine: the widespread shortage of food.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 b="0" kern="1200" baseline="0" dirty="0">
                        <a:solidFill>
                          <a:schemeClr val="tx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50" b="0" kern="1200" baseline="0" dirty="0">
                          <a:solidFill>
                            <a:srgbClr val="C00000"/>
                          </a:solidFill>
                          <a:latin typeface="+mj-lt"/>
                          <a:ea typeface="+mn-ea"/>
                          <a:cs typeface="+mn-cs"/>
                        </a:rPr>
                        <a:t>Undernutrition: the lack of a balanced diet (not enough minerals/vitamins).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300" b="0" i="0" kern="1200" baseline="0" dirty="0">
                        <a:solidFill>
                          <a:schemeClr val="tx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50" b="0" i="0" kern="1200" baseline="0" dirty="0">
                          <a:solidFill>
                            <a:schemeClr val="tx1"/>
                          </a:solidFill>
                          <a:latin typeface="+mj-lt"/>
                          <a:ea typeface="+mn-ea"/>
                          <a:cs typeface="+mn-cs"/>
                        </a:rPr>
                        <a:t>This is common in Southern Asia and Sub-Saharan African</a:t>
                      </a:r>
                      <a:r>
                        <a:rPr lang="en-US" sz="850" b="0" i="1" kern="1200" baseline="0" dirty="0">
                          <a:solidFill>
                            <a:schemeClr val="tx1"/>
                          </a:solidFill>
                          <a:latin typeface="+mj-lt"/>
                          <a:ea typeface="+mn-ea"/>
                          <a:cs typeface="+mn-cs"/>
                        </a:rPr>
                        <a:t>. The UN estimates that 258,000 people died in Somalia due to food insecurity during 2010-12 famine. At the worst point, 30,000 people died each month.</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1" i="0" dirty="0">
                          <a:solidFill>
                            <a:srgbClr val="C00000"/>
                          </a:solidFill>
                          <a:latin typeface="+mj-lt"/>
                        </a:rPr>
                        <a:t>Food Riots and Social Unrest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00" b="0" kern="1200" baseline="0" dirty="0">
                        <a:solidFill>
                          <a:schemeClr val="tx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50" b="0" i="0" kern="1200" baseline="0" dirty="0">
                          <a:solidFill>
                            <a:schemeClr val="tx1"/>
                          </a:solidFill>
                          <a:latin typeface="+mj-lt"/>
                          <a:ea typeface="+mn-ea"/>
                          <a:cs typeface="+mn-cs"/>
                        </a:rPr>
                        <a:t>Shortage of food = conflict as people fight over food.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50" b="0" i="0" kern="1200" baseline="0" dirty="0">
                        <a:solidFill>
                          <a:schemeClr val="tx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50" b="0" i="0" kern="1200" baseline="0" dirty="0">
                          <a:solidFill>
                            <a:schemeClr val="tx1"/>
                          </a:solidFill>
                          <a:latin typeface="+mj-lt"/>
                          <a:ea typeface="+mn-ea"/>
                          <a:cs typeface="+mn-cs"/>
                        </a:rPr>
                        <a:t>This is common in North Africa and the Middle East.</a:t>
                      </a:r>
                      <a:r>
                        <a:rPr lang="en-GB" sz="850" b="1" i="0" kern="1200" baseline="0" dirty="0">
                          <a:solidFill>
                            <a:schemeClr val="tx1"/>
                          </a:solidFill>
                          <a:latin typeface="+mj-lt"/>
                          <a:ea typeface="+mn-ea"/>
                          <a:cs typeface="+mn-cs"/>
                        </a:rPr>
                        <a:t> </a:t>
                      </a:r>
                      <a:r>
                        <a:rPr lang="en-GB" sz="850" b="0" i="1" kern="1200" baseline="0" dirty="0">
                          <a:solidFill>
                            <a:schemeClr val="tx1"/>
                          </a:solidFill>
                          <a:latin typeface="+mj-lt"/>
                          <a:ea typeface="+mn-ea"/>
                          <a:cs typeface="+mn-cs"/>
                        </a:rPr>
                        <a:t>In 2011, a food riot in Algeria lasted 5 days and killed 4 people. It was because the cost of cooking oil and flour doubled.</a:t>
                      </a:r>
                      <a:endParaRPr lang="en-US" sz="850" b="0" i="0" kern="1200" baseline="0" dirty="0">
                        <a:solidFill>
                          <a:schemeClr val="tx1"/>
                        </a:solidFill>
                        <a:latin typeface="+mj-lt"/>
                        <a:ea typeface="+mn-ea"/>
                        <a:cs typeface="+mn-cs"/>
                      </a:endParaRPr>
                    </a:p>
                  </a:txBody>
                  <a:tcPr>
                    <a:noFill/>
                  </a:tcPr>
                </a:tc>
                <a:extLst>
                  <a:ext uri="{0D108BD9-81ED-4DB2-BD59-A6C34878D82A}">
                    <a16:rowId xmlns:a16="http://schemas.microsoft.com/office/drawing/2014/main" val="4110603140"/>
                  </a:ext>
                </a:extLst>
              </a:tr>
              <a:tr h="754684">
                <a:tc>
                  <a:txBody>
                    <a:bodyPr/>
                    <a:lstStyle/>
                    <a:p>
                      <a:r>
                        <a:rPr lang="en-US" sz="850" b="1" dirty="0">
                          <a:solidFill>
                            <a:srgbClr val="C00000"/>
                          </a:solidFill>
                          <a:latin typeface="+mj-lt"/>
                        </a:rPr>
                        <a:t>Rising</a:t>
                      </a:r>
                      <a:r>
                        <a:rPr lang="en-US" sz="850" b="1" baseline="0" dirty="0">
                          <a:solidFill>
                            <a:srgbClr val="C00000"/>
                          </a:solidFill>
                          <a:latin typeface="+mj-lt"/>
                        </a:rPr>
                        <a:t> Food Prices</a:t>
                      </a:r>
                      <a:endParaRPr lang="en-US" sz="850" b="1" dirty="0">
                        <a:solidFill>
                          <a:srgbClr val="C00000"/>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00" b="0" kern="1200" baseline="0" dirty="0">
                        <a:solidFill>
                          <a:schemeClr val="tx1"/>
                        </a:solidFill>
                        <a:latin typeface="+mj-lt"/>
                        <a:ea typeface="+mn-ea"/>
                        <a:cs typeface="+mn-cs"/>
                      </a:endParaRP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50" b="0" kern="1200" baseline="0" dirty="0">
                          <a:solidFill>
                            <a:schemeClr val="tx1"/>
                          </a:solidFill>
                          <a:latin typeface="+mj-lt"/>
                          <a:ea typeface="+mn-ea"/>
                          <a:cs typeface="+mn-cs"/>
                        </a:rPr>
                        <a:t>Shortage of food = increase in demand of food = increase in price of food.</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50" b="0" i="0" kern="1200" baseline="0" dirty="0">
                          <a:solidFill>
                            <a:schemeClr val="tx1"/>
                          </a:solidFill>
                          <a:latin typeface="+mj-lt"/>
                          <a:ea typeface="+mn-ea"/>
                          <a:cs typeface="+mn-cs"/>
                        </a:rPr>
                        <a:t>In LICs the shortage of food can cause the price of basic foods (e.g. rice/maize) to become too expensive for the average family.</a:t>
                      </a:r>
                      <a:endParaRPr lang="en-US" sz="850" b="0" i="0" dirty="0">
                        <a:solidFill>
                          <a:schemeClr val="tx1"/>
                        </a:solidFill>
                        <a:latin typeface="+mj-lt"/>
                      </a:endParaRPr>
                    </a:p>
                  </a:txBody>
                  <a:tcPr>
                    <a:noFill/>
                  </a:tcPr>
                </a:tc>
                <a:tc>
                  <a:txBody>
                    <a:bodyPr/>
                    <a:lstStyle/>
                    <a:p>
                      <a:r>
                        <a:rPr lang="en-GB" sz="850" b="1" i="0" dirty="0">
                          <a:solidFill>
                            <a:srgbClr val="C00000"/>
                          </a:solidFill>
                          <a:latin typeface="+mj-lt"/>
                        </a:rPr>
                        <a:t>Soil Erosion</a:t>
                      </a:r>
                      <a:endParaRPr lang="en-GB" sz="850" b="1" i="0" kern="1200" dirty="0">
                        <a:solidFill>
                          <a:srgbClr val="C00000"/>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00" b="0" kern="1200" baseline="0" dirty="0">
                        <a:solidFill>
                          <a:schemeClr val="tx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50" b="0" kern="1200" baseline="0" dirty="0">
                          <a:solidFill>
                            <a:schemeClr val="tx1"/>
                          </a:solidFill>
                          <a:latin typeface="+mj-lt"/>
                          <a:ea typeface="+mn-ea"/>
                          <a:cs typeface="+mn-cs"/>
                        </a:rPr>
                        <a:t>Soil erosion is when the top layer of fertile soil is removed by wind or water.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300" b="1" i="0" dirty="0">
                        <a:solidFill>
                          <a:srgbClr val="0070C0"/>
                        </a:solidFill>
                        <a:latin typeface="+mj-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50" b="0" i="0" dirty="0">
                          <a:solidFill>
                            <a:schemeClr val="tx1"/>
                          </a:solidFill>
                          <a:latin typeface="+mj-lt"/>
                        </a:rPr>
                        <a:t>It is caused by the same things that cause desertification:</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50" b="0" i="0" dirty="0">
                          <a:solidFill>
                            <a:schemeClr val="tx1"/>
                          </a:solidFill>
                          <a:latin typeface="+mj-lt"/>
                        </a:rPr>
                        <a:t>Overgrazing</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50" b="0" i="0" dirty="0">
                          <a:solidFill>
                            <a:schemeClr val="tx1"/>
                          </a:solidFill>
                          <a:latin typeface="+mj-lt"/>
                        </a:rPr>
                        <a:t>Over </a:t>
                      </a:r>
                      <a:r>
                        <a:rPr lang="en-US" sz="850" b="0" i="0" baseline="0" dirty="0">
                          <a:solidFill>
                            <a:schemeClr val="tx1"/>
                          </a:solidFill>
                          <a:latin typeface="+mj-lt"/>
                        </a:rPr>
                        <a:t>cultivation</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50" b="0" i="0" baseline="0" dirty="0">
                          <a:solidFill>
                            <a:schemeClr val="tx1"/>
                          </a:solidFill>
                          <a:latin typeface="+mj-lt"/>
                        </a:rPr>
                        <a:t>Deforestation</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50" b="0" i="0" baseline="0" dirty="0">
                          <a:solidFill>
                            <a:schemeClr val="tx1"/>
                          </a:solidFill>
                          <a:latin typeface="+mj-lt"/>
                        </a:rPr>
                        <a:t>Farming on marginal land</a:t>
                      </a:r>
                      <a:endParaRPr lang="en-US" sz="850" b="0" i="0" dirty="0">
                        <a:solidFill>
                          <a:schemeClr val="tx1"/>
                        </a:solidFill>
                        <a:latin typeface="+mj-lt"/>
                      </a:endParaRPr>
                    </a:p>
                  </a:txBody>
                  <a:tcPr>
                    <a:noFill/>
                  </a:tcPr>
                </a:tc>
                <a:extLst>
                  <a:ext uri="{0D108BD9-81ED-4DB2-BD59-A6C34878D82A}">
                    <a16:rowId xmlns:a16="http://schemas.microsoft.com/office/drawing/2014/main" val="3720531550"/>
                  </a:ext>
                </a:extLst>
              </a:tr>
            </a:tbl>
          </a:graphicData>
        </a:graphic>
      </p:graphicFrame>
      <p:sp>
        <p:nvSpPr>
          <p:cNvPr id="12" name="Rectangle 11"/>
          <p:cNvSpPr/>
          <p:nvPr/>
        </p:nvSpPr>
        <p:spPr>
          <a:xfrm>
            <a:off x="898" y="3518282"/>
            <a:ext cx="3677866" cy="223138"/>
          </a:xfrm>
          <a:prstGeom prst="rect">
            <a:avLst/>
          </a:prstGeom>
          <a:ln>
            <a:solidFill>
              <a:schemeClr val="tx1"/>
            </a:solidFill>
          </a:ln>
        </p:spPr>
        <p:txBody>
          <a:bodyPr wrap="square">
            <a:spAutoFit/>
          </a:bodyPr>
          <a:lstStyle/>
          <a:p>
            <a:pPr algn="ctr"/>
            <a:r>
              <a:rPr lang="en-GB" sz="850" b="1" dirty="0">
                <a:solidFill>
                  <a:srgbClr val="FF0000"/>
                </a:solidFill>
                <a:latin typeface="+mj-lt"/>
              </a:rPr>
              <a:t>IMPACTS OF FOOD SURPLUS/FOOD DEFICIT</a:t>
            </a:r>
          </a:p>
        </p:txBody>
      </p:sp>
      <p:sp>
        <p:nvSpPr>
          <p:cNvPr id="13" name="Rectangle 12"/>
          <p:cNvSpPr/>
          <p:nvPr/>
        </p:nvSpPr>
        <p:spPr>
          <a:xfrm>
            <a:off x="3678764" y="4260942"/>
            <a:ext cx="5450334" cy="2597058"/>
          </a:xfrm>
          <a:prstGeom prst="rect">
            <a:avLst/>
          </a:prstGeom>
          <a:ln>
            <a:solidFill>
              <a:schemeClr val="tx1"/>
            </a:solidFill>
          </a:ln>
        </p:spPr>
        <p:txBody>
          <a:bodyPr wrap="square">
            <a:noAutofit/>
          </a:bodyPr>
          <a:lstStyle/>
          <a:p>
            <a:pPr algn="ctr"/>
            <a:r>
              <a:rPr lang="en-GB" sz="850" b="1" dirty="0">
                <a:solidFill>
                  <a:srgbClr val="00B050"/>
                </a:solidFill>
                <a:latin typeface="+mj-lt"/>
              </a:rPr>
              <a:t>THANET EARTH: A LARGE SCALE AGRICULTURAL DEVELOPMENT</a:t>
            </a:r>
          </a:p>
          <a:p>
            <a:pPr algn="ctr"/>
            <a:r>
              <a:rPr lang="en-GB" sz="850" dirty="0">
                <a:latin typeface="+mj-lt"/>
              </a:rPr>
              <a:t>Thanet Earth is located in east Kent, in the south east of England. </a:t>
            </a:r>
          </a:p>
          <a:p>
            <a:r>
              <a:rPr lang="en-GB" sz="850" b="1" dirty="0">
                <a:latin typeface="+mj-lt"/>
              </a:rPr>
              <a:t>What?</a:t>
            </a:r>
          </a:p>
          <a:p>
            <a:pPr marL="179388" indent="-179388">
              <a:buFont typeface="Wingdings" panose="05000000000000000000" pitchFamily="2" charset="2"/>
              <a:buChar char="Ø"/>
            </a:pPr>
            <a:r>
              <a:rPr lang="en-GB" sz="850" dirty="0">
                <a:latin typeface="+mj-lt"/>
              </a:rPr>
              <a:t>5 greenhouses grow seasonal food all year using a hydroponics system.</a:t>
            </a:r>
          </a:p>
          <a:p>
            <a:pPr marL="179388" indent="-179388">
              <a:buFont typeface="Wingdings" panose="05000000000000000000" pitchFamily="2" charset="2"/>
              <a:buChar char="Ø"/>
            </a:pPr>
            <a:r>
              <a:rPr lang="en-GB" sz="850" dirty="0">
                <a:latin typeface="+mj-lt"/>
              </a:rPr>
              <a:t>Large lights give artificial sunlight = longer growing seasons. Crops can be grown all year round.</a:t>
            </a:r>
          </a:p>
          <a:p>
            <a:pPr marL="179388" indent="-179388">
              <a:buFont typeface="Wingdings" panose="05000000000000000000" pitchFamily="2" charset="2"/>
              <a:buChar char="Ø"/>
            </a:pPr>
            <a:r>
              <a:rPr lang="en-GB" sz="850" dirty="0">
                <a:latin typeface="+mj-lt"/>
              </a:rPr>
              <a:t>Rainwater is collected into 7 onsite reservoirs for irrigation</a:t>
            </a:r>
          </a:p>
          <a:p>
            <a:pPr marL="179388" indent="-179388">
              <a:buFont typeface="Wingdings" panose="05000000000000000000" pitchFamily="2" charset="2"/>
              <a:buChar char="Ø"/>
            </a:pPr>
            <a:r>
              <a:rPr lang="en-GB" sz="850" dirty="0">
                <a:latin typeface="+mj-lt"/>
              </a:rPr>
              <a:t>Each greenhouse has its own power station providing its heat &amp; lighting. The energy produced is sold and the waste produced (</a:t>
            </a:r>
            <a:r>
              <a:rPr lang="en-GB" sz="850" i="1" dirty="0">
                <a:latin typeface="+mj-lt"/>
              </a:rPr>
              <a:t>carbon dioxide and heat)</a:t>
            </a:r>
            <a:r>
              <a:rPr lang="en-GB" sz="850" dirty="0">
                <a:latin typeface="+mj-lt"/>
              </a:rPr>
              <a:t> is recycled. It is pumped back into the greenhouses to help the plants grow.</a:t>
            </a:r>
          </a:p>
          <a:p>
            <a:pPr marL="179388" indent="-179388">
              <a:buFont typeface="Wingdings" panose="05000000000000000000" pitchFamily="2" charset="2"/>
              <a:buChar char="Ø"/>
            </a:pPr>
            <a:endParaRPr lang="en-GB" sz="850" dirty="0">
              <a:latin typeface="+mj-lt"/>
            </a:endParaRPr>
          </a:p>
          <a:p>
            <a:endParaRPr lang="en-GB" sz="850" dirty="0">
              <a:latin typeface="+mj-lt"/>
            </a:endParaRPr>
          </a:p>
          <a:p>
            <a:r>
              <a:rPr lang="en-GB" sz="850" dirty="0">
                <a:latin typeface="+mj-lt"/>
              </a:rPr>
              <a:t> </a:t>
            </a:r>
          </a:p>
        </p:txBody>
      </p:sp>
      <p:graphicFrame>
        <p:nvGraphicFramePr>
          <p:cNvPr id="14" name="Table 13"/>
          <p:cNvGraphicFramePr>
            <a:graphicFrameLocks noGrp="1"/>
          </p:cNvGraphicFramePr>
          <p:nvPr>
            <p:extLst>
              <p:ext uri="{D42A27DB-BD31-4B8C-83A1-F6EECF244321}">
                <p14:modId xmlns:p14="http://schemas.microsoft.com/office/powerpoint/2010/main" val="670155709"/>
              </p:ext>
            </p:extLst>
          </p:nvPr>
        </p:nvGraphicFramePr>
        <p:xfrm>
          <a:off x="3833435" y="5373357"/>
          <a:ext cx="5140992" cy="1402080"/>
        </p:xfrm>
        <a:graphic>
          <a:graphicData uri="http://schemas.openxmlformats.org/drawingml/2006/table">
            <a:tbl>
              <a:tblPr firstRow="1" bandRow="1">
                <a:tableStyleId>{5C22544A-7EE6-4342-B048-85BDC9FD1C3A}</a:tableStyleId>
              </a:tblPr>
              <a:tblGrid>
                <a:gridCol w="2570496">
                  <a:extLst>
                    <a:ext uri="{9D8B030D-6E8A-4147-A177-3AD203B41FA5}">
                      <a16:colId xmlns:a16="http://schemas.microsoft.com/office/drawing/2014/main" val="2505138399"/>
                    </a:ext>
                  </a:extLst>
                </a:gridCol>
                <a:gridCol w="2570496">
                  <a:extLst>
                    <a:ext uri="{9D8B030D-6E8A-4147-A177-3AD203B41FA5}">
                      <a16:colId xmlns:a16="http://schemas.microsoft.com/office/drawing/2014/main" val="819048649"/>
                    </a:ext>
                  </a:extLst>
                </a:gridCol>
              </a:tblGrid>
              <a:tr h="0">
                <a:tc>
                  <a:txBody>
                    <a:bodyPr/>
                    <a:lstStyle/>
                    <a:p>
                      <a:pPr algn="ctr"/>
                      <a:r>
                        <a:rPr lang="en-GB" sz="800" b="1" dirty="0">
                          <a:solidFill>
                            <a:sysClr val="windowText" lastClr="000000"/>
                          </a:solidFill>
                          <a:latin typeface="+mj-lt"/>
                        </a:rPr>
                        <a:t>ADVANTAGES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GB" sz="800" b="1" dirty="0">
                          <a:solidFill>
                            <a:sysClr val="windowText" lastClr="000000"/>
                          </a:solidFill>
                          <a:latin typeface="+mj-lt"/>
                        </a:rPr>
                        <a:t>DISADVANTAGES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027850461"/>
                  </a:ext>
                </a:extLst>
              </a:tr>
              <a:tr h="474656">
                <a:tc>
                  <a:txBody>
                    <a:bodyPr/>
                    <a:lstStyle/>
                    <a:p>
                      <a:pPr marL="171450" marR="0" indent="-1714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800" dirty="0">
                          <a:latin typeface="+mj-lt"/>
                        </a:rPr>
                        <a:t>500 jobs</a:t>
                      </a:r>
                      <a:r>
                        <a:rPr lang="en-GB" sz="800" baseline="0" dirty="0">
                          <a:latin typeface="+mj-lt"/>
                        </a:rPr>
                        <a:t>.</a:t>
                      </a:r>
                    </a:p>
                    <a:p>
                      <a:pPr marL="171450" marR="0" indent="-1714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800" baseline="0" dirty="0">
                          <a:latin typeface="+mj-lt"/>
                        </a:rPr>
                        <a:t>More food grown in UK, therefore less food imported = better food security.</a:t>
                      </a:r>
                    </a:p>
                    <a:p>
                      <a:pPr marL="171450" marR="0" indent="-1714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800" baseline="0" dirty="0">
                          <a:latin typeface="+mj-lt"/>
                        </a:rPr>
                        <a:t>Less imported food = less food miles = less carbon emissions.</a:t>
                      </a:r>
                    </a:p>
                    <a:p>
                      <a:pPr marL="171450" marR="0" indent="-1714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800" baseline="0" dirty="0">
                          <a:latin typeface="+mj-lt"/>
                        </a:rPr>
                        <a:t>Natural predators are used = less chemicals (pesticides) used.</a:t>
                      </a:r>
                    </a:p>
                    <a:p>
                      <a:pPr marL="171450" marR="0" indent="-1714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800" dirty="0">
                          <a:latin typeface="+mj-lt"/>
                        </a:rPr>
                        <a:t>Hydroponics</a:t>
                      </a:r>
                      <a:r>
                        <a:rPr lang="en-GB" sz="800" baseline="0" dirty="0">
                          <a:latin typeface="+mj-lt"/>
                        </a:rPr>
                        <a:t> system reduces waste. The exact amount of water, nutrients, fertilisers are used. </a:t>
                      </a:r>
                      <a:endParaRPr lang="en-GB" sz="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gn="ctr">
                        <a:lnSpc>
                          <a:spcPct val="100000"/>
                        </a:lnSpc>
                        <a:buFont typeface="Wingdings" panose="05000000000000000000" pitchFamily="2" charset="2"/>
                        <a:buChar char="Ø"/>
                      </a:pPr>
                      <a:r>
                        <a:rPr lang="en-GB" sz="800" dirty="0">
                          <a:latin typeface="+mj-lt"/>
                        </a:rPr>
                        <a:t>A large area</a:t>
                      </a:r>
                      <a:r>
                        <a:rPr lang="en-GB" sz="800" baseline="0" dirty="0">
                          <a:latin typeface="+mj-lt"/>
                        </a:rPr>
                        <a:t> of green farmland was built on = habitats lost/ecosystem disrupted.</a:t>
                      </a:r>
                    </a:p>
                    <a:p>
                      <a:pPr marL="171450" indent="-171450" algn="ctr">
                        <a:lnSpc>
                          <a:spcPct val="100000"/>
                        </a:lnSpc>
                        <a:buFont typeface="Wingdings" panose="05000000000000000000" pitchFamily="2" charset="2"/>
                        <a:buChar char="Ø"/>
                      </a:pPr>
                      <a:r>
                        <a:rPr lang="en-GB" sz="800" baseline="0" dirty="0">
                          <a:latin typeface="+mj-lt"/>
                        </a:rPr>
                        <a:t>Money goes to large companies rather than local communities.</a:t>
                      </a:r>
                    </a:p>
                    <a:p>
                      <a:pPr marL="171450" indent="-171450" algn="ctr">
                        <a:lnSpc>
                          <a:spcPct val="100000"/>
                        </a:lnSpc>
                        <a:buFont typeface="Wingdings" panose="05000000000000000000" pitchFamily="2" charset="2"/>
                        <a:buChar char="Ø"/>
                      </a:pPr>
                      <a:r>
                        <a:rPr lang="en-GB" sz="800" baseline="0" dirty="0">
                          <a:latin typeface="+mj-lt"/>
                        </a:rPr>
                        <a:t>Greenhouses use artificial lights = very bright = visual pollution.</a:t>
                      </a:r>
                    </a:p>
                    <a:p>
                      <a:pPr marL="171450" indent="-171450" algn="ctr">
                        <a:lnSpc>
                          <a:spcPct val="100000"/>
                        </a:lnSpc>
                        <a:buFont typeface="Wingdings" panose="05000000000000000000" pitchFamily="2" charset="2"/>
                        <a:buChar char="Ø"/>
                      </a:pPr>
                      <a:r>
                        <a:rPr lang="en-GB" sz="800" baseline="0" dirty="0">
                          <a:latin typeface="+mj-lt"/>
                        </a:rPr>
                        <a:t>Energy is used to power the greenhouses, package the food and transport it to the supermarkets = release of greenhouse gases.</a:t>
                      </a:r>
                      <a:endParaRPr lang="en-GB" sz="8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0720964"/>
                  </a:ext>
                </a:extLst>
              </a:tr>
            </a:tbl>
          </a:graphicData>
        </a:graphic>
      </p:graphicFrame>
      <p:sp>
        <p:nvSpPr>
          <p:cNvPr id="2" name="Slide Number Placeholder 1"/>
          <p:cNvSpPr>
            <a:spLocks noGrp="1"/>
          </p:cNvSpPr>
          <p:nvPr>
            <p:ph type="sldNum" sz="quarter" idx="12"/>
          </p:nvPr>
        </p:nvSpPr>
        <p:spPr>
          <a:xfrm>
            <a:off x="7094365" y="-44423"/>
            <a:ext cx="2057400" cy="365125"/>
          </a:xfrm>
        </p:spPr>
        <p:txBody>
          <a:bodyPr/>
          <a:lstStyle/>
          <a:p>
            <a:fld id="{F232E450-7F35-46DE-B035-98CAF69D4EF5}" type="slidenum">
              <a:rPr lang="en-GB" smtClean="0">
                <a:solidFill>
                  <a:schemeClr val="bg1"/>
                </a:solidFill>
              </a:rPr>
              <a:t>28</a:t>
            </a:fld>
            <a:endParaRPr lang="en-GB" dirty="0">
              <a:solidFill>
                <a:schemeClr val="bg1"/>
              </a:solidFill>
            </a:endParaRPr>
          </a:p>
        </p:txBody>
      </p:sp>
      <p:sp>
        <p:nvSpPr>
          <p:cNvPr id="15" name="Rectangle 14"/>
          <p:cNvSpPr/>
          <p:nvPr/>
        </p:nvSpPr>
        <p:spPr>
          <a:xfrm>
            <a:off x="3670998" y="2405157"/>
            <a:ext cx="5458099" cy="1855785"/>
          </a:xfrm>
          <a:prstGeom prst="rect">
            <a:avLst/>
          </a:prstGeom>
          <a:ln>
            <a:solidFill>
              <a:schemeClr val="tx1"/>
            </a:solidFill>
          </a:ln>
        </p:spPr>
        <p:txBody>
          <a:bodyPr wrap="square">
            <a:noAutofit/>
          </a:bodyPr>
          <a:lstStyle/>
          <a:p>
            <a:r>
              <a:rPr lang="en-GB" sz="850" b="1" dirty="0">
                <a:solidFill>
                  <a:srgbClr val="00B050"/>
                </a:solidFill>
                <a:latin typeface="+mj-lt"/>
              </a:rPr>
              <a:t>The Green Revolution </a:t>
            </a:r>
            <a:r>
              <a:rPr lang="en-GB" sz="850" dirty="0">
                <a:latin typeface="+mj-lt"/>
              </a:rPr>
              <a:t>started in the 1960s. It aim was to increase food supply through using high yielding varieties (HYVs) of crops that produced high yields = food supply increased. They also introduced chemicals (</a:t>
            </a:r>
            <a:r>
              <a:rPr lang="en-GB" sz="850" i="1" dirty="0">
                <a:latin typeface="+mj-lt"/>
              </a:rPr>
              <a:t>pesticides, fertilizers</a:t>
            </a:r>
            <a:r>
              <a:rPr lang="en-GB" sz="850" dirty="0">
                <a:latin typeface="+mj-lt"/>
              </a:rPr>
              <a:t>) to increase yields = more food was produced. </a:t>
            </a:r>
            <a:r>
              <a:rPr lang="en-GB" sz="850" b="1" dirty="0">
                <a:solidFill>
                  <a:srgbClr val="FF0000"/>
                </a:solidFill>
                <a:latin typeface="+mj-lt"/>
              </a:rPr>
              <a:t>Unfortunately global population grew faster = not enough food produced.</a:t>
            </a:r>
          </a:p>
          <a:p>
            <a:endParaRPr lang="en-GB" sz="850" b="1" dirty="0">
              <a:solidFill>
                <a:srgbClr val="00B050"/>
              </a:solidFill>
              <a:latin typeface="+mj-lt"/>
            </a:endParaRPr>
          </a:p>
          <a:p>
            <a:r>
              <a:rPr lang="en-GB" sz="850" b="1" dirty="0">
                <a:solidFill>
                  <a:srgbClr val="00B050"/>
                </a:solidFill>
                <a:latin typeface="+mj-lt"/>
              </a:rPr>
              <a:t>THE NEW GREEN REVOLUTION </a:t>
            </a:r>
            <a:r>
              <a:rPr lang="en-GB" sz="850" dirty="0">
                <a:latin typeface="+mj-lt"/>
              </a:rPr>
              <a:t>began to respond to the shortage of food. They achieve it by:</a:t>
            </a:r>
          </a:p>
          <a:p>
            <a:pPr marL="171450" indent="-171450">
              <a:buFont typeface="Wingdings" panose="05000000000000000000" pitchFamily="2" charset="2"/>
              <a:buChar char="ü"/>
            </a:pPr>
            <a:r>
              <a:rPr lang="en-GB" sz="850" dirty="0">
                <a:latin typeface="+mj-lt"/>
              </a:rPr>
              <a:t>Use</a:t>
            </a:r>
            <a:r>
              <a:rPr lang="en-GB" sz="850" b="1" dirty="0">
                <a:solidFill>
                  <a:srgbClr val="00B050"/>
                </a:solidFill>
                <a:latin typeface="+mj-lt"/>
              </a:rPr>
              <a:t> GM crops </a:t>
            </a:r>
            <a:r>
              <a:rPr lang="en-GB" sz="850" dirty="0">
                <a:latin typeface="+mj-lt"/>
              </a:rPr>
              <a:t>that are resistance to pests, drought, disease…etc. = less food lost.</a:t>
            </a:r>
          </a:p>
          <a:p>
            <a:pPr marL="171450" indent="-171450">
              <a:buFont typeface="Wingdings" panose="05000000000000000000" pitchFamily="2" charset="2"/>
              <a:buChar char="ü"/>
            </a:pPr>
            <a:r>
              <a:rPr lang="en-GB" sz="850" dirty="0">
                <a:latin typeface="+mj-lt"/>
              </a:rPr>
              <a:t>Recycle nutrients using </a:t>
            </a:r>
            <a:r>
              <a:rPr lang="en-GB" sz="850" b="1" dirty="0">
                <a:solidFill>
                  <a:srgbClr val="00B050"/>
                </a:solidFill>
                <a:latin typeface="+mj-lt"/>
              </a:rPr>
              <a:t>crop rotation</a:t>
            </a:r>
            <a:r>
              <a:rPr lang="en-GB" sz="850" dirty="0">
                <a:latin typeface="+mj-lt"/>
              </a:rPr>
              <a:t>. Fields are given time to recover and gain back nutrients.</a:t>
            </a:r>
          </a:p>
          <a:p>
            <a:pPr marL="171450" indent="-171450">
              <a:buFont typeface="Wingdings" panose="05000000000000000000" pitchFamily="2" charset="2"/>
              <a:buChar char="ü"/>
            </a:pPr>
            <a:r>
              <a:rPr lang="en-GB" sz="850" dirty="0">
                <a:latin typeface="+mj-lt"/>
              </a:rPr>
              <a:t>Increase crop production in more fertile areas to avoid having to farm on marginal land (land that is not fertile).</a:t>
            </a:r>
          </a:p>
          <a:p>
            <a:pPr marL="171450" indent="-171450">
              <a:buFont typeface="Wingdings" panose="05000000000000000000" pitchFamily="2" charset="2"/>
              <a:buChar char="ü"/>
            </a:pPr>
            <a:r>
              <a:rPr lang="en-GB" sz="850" dirty="0">
                <a:latin typeface="+mj-lt"/>
              </a:rPr>
              <a:t>Create </a:t>
            </a:r>
            <a:r>
              <a:rPr lang="en-GB" sz="850" b="1" dirty="0">
                <a:solidFill>
                  <a:srgbClr val="00B050"/>
                </a:solidFill>
                <a:latin typeface="+mj-lt"/>
              </a:rPr>
              <a:t>irrigation schemes </a:t>
            </a:r>
            <a:r>
              <a:rPr lang="en-GB" sz="850" dirty="0">
                <a:latin typeface="+mj-lt"/>
              </a:rPr>
              <a:t>that ensure there is enough water.</a:t>
            </a:r>
          </a:p>
          <a:p>
            <a:pPr marL="171450" indent="-171450">
              <a:buFont typeface="Wingdings" panose="05000000000000000000" pitchFamily="2" charset="2"/>
              <a:buChar char="ü"/>
            </a:pPr>
            <a:r>
              <a:rPr lang="en-GB" sz="850" dirty="0">
                <a:latin typeface="+mj-lt"/>
              </a:rPr>
              <a:t>Use </a:t>
            </a:r>
            <a:r>
              <a:rPr lang="en-GB" sz="850" b="1" dirty="0">
                <a:solidFill>
                  <a:srgbClr val="00B050"/>
                </a:solidFill>
                <a:latin typeface="+mj-lt"/>
              </a:rPr>
              <a:t>APPROPRIATE TECHNOLOGIES</a:t>
            </a:r>
            <a:r>
              <a:rPr lang="en-GB" sz="850" dirty="0">
                <a:latin typeface="+mj-lt"/>
              </a:rPr>
              <a:t>. These are strategies that are appropriate to where they                                                are being used. e.g. hydroponics is more appropriate in HICs due to the skills and money 		                                  needed, whereas irrigation is appropriate everywhere. Machinery is more appropriate in 			            HICs due to skills and money needed, whereas in LICs they use different methods </a:t>
            </a:r>
            <a:r>
              <a:rPr lang="en-GB" sz="800" dirty="0">
                <a:latin typeface="+mj-lt"/>
              </a:rPr>
              <a:t>(see image)</a:t>
            </a:r>
          </a:p>
        </p:txBody>
      </p:sp>
      <p:pic>
        <p:nvPicPr>
          <p:cNvPr id="16" name="Picture 12" descr="Image result for appropriate technolog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9226" y="3517572"/>
            <a:ext cx="1207637" cy="743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6690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rot="16200000">
            <a:off x="4443554" y="-4427329"/>
            <a:ext cx="264657" cy="9144000"/>
          </a:xfrm>
          <a:prstGeom prst="rect">
            <a:avLst/>
          </a:prstGeom>
          <a:solidFill>
            <a:srgbClr val="101A42"/>
          </a:solidFill>
          <a:ln w="254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3" name="TextBox 2"/>
          <p:cNvSpPr txBox="1"/>
          <p:nvPr/>
        </p:nvSpPr>
        <p:spPr>
          <a:xfrm>
            <a:off x="2106201" y="-13062"/>
            <a:ext cx="4920578" cy="276999"/>
          </a:xfrm>
          <a:prstGeom prst="rect">
            <a:avLst/>
          </a:prstGeom>
          <a:noFill/>
        </p:spPr>
        <p:txBody>
          <a:bodyPr wrap="none" rtlCol="0">
            <a:spAutoFit/>
          </a:bodyPr>
          <a:lstStyle/>
          <a:p>
            <a:r>
              <a:rPr lang="en-GB" sz="1200" dirty="0">
                <a:solidFill>
                  <a:schemeClr val="bg1"/>
                </a:solidFill>
              </a:rPr>
              <a:t>KS4 – The Geography Knowledge –</a:t>
            </a:r>
            <a:r>
              <a:rPr lang="en-GB" sz="1200" dirty="0">
                <a:solidFill>
                  <a:schemeClr val="bg1"/>
                </a:solidFill>
                <a:latin typeface="+mj-lt"/>
              </a:rPr>
              <a:t> RESOURCE MANAGEMENT – UK (part 3)</a:t>
            </a:r>
          </a:p>
        </p:txBody>
      </p:sp>
      <p:sp>
        <p:nvSpPr>
          <p:cNvPr id="9" name="Rectangle 8"/>
          <p:cNvSpPr/>
          <p:nvPr/>
        </p:nvSpPr>
        <p:spPr>
          <a:xfrm>
            <a:off x="0" y="270466"/>
            <a:ext cx="6737230" cy="223138"/>
          </a:xfrm>
          <a:prstGeom prst="rect">
            <a:avLst/>
          </a:prstGeom>
          <a:ln>
            <a:solidFill>
              <a:schemeClr val="tx1"/>
            </a:solidFill>
          </a:ln>
        </p:spPr>
        <p:txBody>
          <a:bodyPr wrap="square">
            <a:spAutoFit/>
          </a:bodyPr>
          <a:lstStyle/>
          <a:p>
            <a:pPr algn="ctr"/>
            <a:r>
              <a:rPr lang="en-GB" sz="850" b="1" dirty="0">
                <a:solidFill>
                  <a:srgbClr val="0070C0"/>
                </a:solidFill>
                <a:latin typeface="+mj-lt"/>
              </a:rPr>
              <a:t>STRATEGIES TO INCREASE FOOD SUPPLY</a:t>
            </a:r>
          </a:p>
        </p:txBody>
      </p:sp>
      <p:graphicFrame>
        <p:nvGraphicFramePr>
          <p:cNvPr id="10" name="Table 9"/>
          <p:cNvGraphicFramePr>
            <a:graphicFrameLocks noGrp="1"/>
          </p:cNvGraphicFramePr>
          <p:nvPr>
            <p:extLst>
              <p:ext uri="{D42A27DB-BD31-4B8C-83A1-F6EECF244321}">
                <p14:modId xmlns:p14="http://schemas.microsoft.com/office/powerpoint/2010/main" val="1647196005"/>
              </p:ext>
            </p:extLst>
          </p:nvPr>
        </p:nvGraphicFramePr>
        <p:xfrm>
          <a:off x="0" y="4042210"/>
          <a:ext cx="6747586" cy="2800791"/>
        </p:xfrm>
        <a:graphic>
          <a:graphicData uri="http://schemas.openxmlformats.org/drawingml/2006/table">
            <a:tbl>
              <a:tblPr firstRow="1" bandRow="1">
                <a:tableStyleId>{5940675A-B579-460E-94D1-54222C63F5DA}</a:tableStyleId>
              </a:tblPr>
              <a:tblGrid>
                <a:gridCol w="3373793">
                  <a:extLst>
                    <a:ext uri="{9D8B030D-6E8A-4147-A177-3AD203B41FA5}">
                      <a16:colId xmlns:a16="http://schemas.microsoft.com/office/drawing/2014/main" val="66958420"/>
                    </a:ext>
                  </a:extLst>
                </a:gridCol>
                <a:gridCol w="3373793">
                  <a:extLst>
                    <a:ext uri="{9D8B030D-6E8A-4147-A177-3AD203B41FA5}">
                      <a16:colId xmlns:a16="http://schemas.microsoft.com/office/drawing/2014/main" val="343876617"/>
                    </a:ext>
                  </a:extLst>
                </a:gridCol>
              </a:tblGrid>
              <a:tr h="10024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50" b="1" kern="1200" baseline="0" dirty="0">
                          <a:solidFill>
                            <a:srgbClr val="00B050"/>
                          </a:solidFill>
                          <a:latin typeface="+mj-lt"/>
                          <a:ea typeface="+mn-ea"/>
                          <a:cs typeface="+mn-cs"/>
                        </a:rPr>
                        <a:t>Organic Farming / Permaculture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00" b="0" kern="1200" baseline="0" dirty="0">
                        <a:solidFill>
                          <a:srgbClr val="C00000"/>
                        </a:solidFill>
                        <a:latin typeface="+mj-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850" b="0" i="0" kern="1200" baseline="0" dirty="0">
                          <a:solidFill>
                            <a:schemeClr val="tx1"/>
                          </a:solidFill>
                          <a:latin typeface="+mj-lt"/>
                          <a:ea typeface="+mn-ea"/>
                          <a:cs typeface="+mn-cs"/>
                        </a:rPr>
                        <a:t>No chemicals are used.</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850" b="0" i="0" kern="1200" baseline="0" dirty="0">
                          <a:solidFill>
                            <a:schemeClr val="tx1"/>
                          </a:solidFill>
                          <a:latin typeface="+mj-lt"/>
                          <a:ea typeface="+mn-ea"/>
                          <a:cs typeface="+mn-cs"/>
                        </a:rPr>
                        <a:t>Rainwater is collected and recycled using water harvesting tanks.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850" b="0" i="0" kern="1200" baseline="0" dirty="0">
                          <a:solidFill>
                            <a:schemeClr val="tx1"/>
                          </a:solidFill>
                          <a:latin typeface="+mj-lt"/>
                          <a:ea typeface="+mn-ea"/>
                          <a:cs typeface="+mn-cs"/>
                        </a:rPr>
                        <a:t>Natural predators are used instead of pesticides.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850" b="0" i="0" kern="1200" baseline="0" dirty="0">
                          <a:solidFill>
                            <a:schemeClr val="tx1"/>
                          </a:solidFill>
                          <a:latin typeface="+mj-lt"/>
                          <a:ea typeface="+mn-ea"/>
                          <a:cs typeface="+mn-cs"/>
                        </a:rPr>
                        <a:t>Soil is kept fertile using manure/compost instead of fertilizers. </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1" i="0" dirty="0">
                          <a:solidFill>
                            <a:srgbClr val="00B050"/>
                          </a:solidFill>
                          <a:latin typeface="+mj-lt"/>
                        </a:rPr>
                        <a:t>Urban Farming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00" b="0" kern="1200" baseline="0" dirty="0">
                        <a:solidFill>
                          <a:schemeClr val="tx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50" b="0" i="0" kern="1200" baseline="0" dirty="0">
                          <a:solidFill>
                            <a:schemeClr val="tx1"/>
                          </a:solidFill>
                          <a:latin typeface="+mj-lt"/>
                          <a:ea typeface="+mn-ea"/>
                          <a:cs typeface="+mn-cs"/>
                        </a:rPr>
                        <a:t>Gardens are created on unused land in urban areas (allotments). These gardens are used to grow food.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GB" sz="300" b="0" i="0" kern="1200" baseline="0" dirty="0">
                        <a:solidFill>
                          <a:schemeClr val="tx1"/>
                        </a:solidFill>
                        <a:latin typeface="+mj-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850" b="0" i="0" kern="1200" baseline="0" dirty="0">
                          <a:solidFill>
                            <a:schemeClr val="tx1"/>
                          </a:solidFill>
                          <a:latin typeface="+mj-lt"/>
                          <a:ea typeface="+mn-ea"/>
                          <a:cs typeface="+mn-cs"/>
                        </a:rPr>
                        <a:t>Economic – people can sell their produce.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850" b="0" i="0" kern="1200" baseline="0" dirty="0">
                          <a:solidFill>
                            <a:schemeClr val="tx1"/>
                          </a:solidFill>
                          <a:latin typeface="+mj-lt"/>
                          <a:ea typeface="+mn-ea"/>
                          <a:cs typeface="+mn-cs"/>
                        </a:rPr>
                        <a:t>Environmental – food does not travel far &amp; brownfield sites are used.</a:t>
                      </a:r>
                      <a:endParaRPr lang="en-US" sz="850" b="0" i="0" kern="1200" baseline="0" dirty="0">
                        <a:solidFill>
                          <a:schemeClr val="tx1"/>
                        </a:solidFill>
                        <a:latin typeface="+mj-lt"/>
                        <a:ea typeface="+mn-ea"/>
                        <a:cs typeface="+mn-cs"/>
                      </a:endParaRPr>
                    </a:p>
                  </a:txBody>
                  <a:tcPr anchor="ctr">
                    <a:noFill/>
                  </a:tcPr>
                </a:tc>
                <a:extLst>
                  <a:ext uri="{0D108BD9-81ED-4DB2-BD59-A6C34878D82A}">
                    <a16:rowId xmlns:a16="http://schemas.microsoft.com/office/drawing/2014/main" val="4110603140"/>
                  </a:ext>
                </a:extLst>
              </a:tr>
              <a:tr h="1747245">
                <a:tc>
                  <a:txBody>
                    <a:bodyPr/>
                    <a:lstStyle/>
                    <a:p>
                      <a:r>
                        <a:rPr lang="en-US" sz="850" b="1" dirty="0">
                          <a:solidFill>
                            <a:srgbClr val="00B050"/>
                          </a:solidFill>
                          <a:latin typeface="+mj-lt"/>
                        </a:rPr>
                        <a:t>Seasonal</a:t>
                      </a:r>
                      <a:r>
                        <a:rPr lang="en-US" sz="850" b="1" baseline="0" dirty="0">
                          <a:solidFill>
                            <a:srgbClr val="00B050"/>
                          </a:solidFill>
                          <a:latin typeface="+mj-lt"/>
                        </a:rPr>
                        <a:t> Food and Reduce Food Waste</a:t>
                      </a:r>
                      <a:endParaRPr lang="en-US" sz="850" b="1" dirty="0">
                        <a:solidFill>
                          <a:srgbClr val="00B050"/>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00" b="0" kern="1200" baseline="0" dirty="0">
                        <a:solidFill>
                          <a:schemeClr val="tx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50" b="0" i="0" kern="1200" baseline="0" dirty="0">
                          <a:solidFill>
                            <a:schemeClr val="tx1"/>
                          </a:solidFill>
                          <a:latin typeface="+mj-lt"/>
                          <a:ea typeface="+mn-ea"/>
                          <a:cs typeface="+mn-cs"/>
                        </a:rPr>
                        <a:t>Food is only grown in the season it naturally grows in (e.g. strawberries in the summer and apples in the autumn.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300" b="0" i="0" kern="1200" baseline="0" dirty="0">
                        <a:solidFill>
                          <a:schemeClr val="tx1"/>
                        </a:solidFill>
                        <a:latin typeface="+mj-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850" b="0" i="0" kern="1200" baseline="0" dirty="0">
                          <a:solidFill>
                            <a:schemeClr val="tx1"/>
                          </a:solidFill>
                          <a:latin typeface="+mj-lt"/>
                          <a:ea typeface="+mn-ea"/>
                          <a:cs typeface="+mn-cs"/>
                        </a:rPr>
                        <a:t>Food miles are reduced as food does not travel as far = fewer carbon emissions (reduced carbon footprint).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850" b="0" i="0" kern="1200" baseline="0" dirty="0">
                          <a:solidFill>
                            <a:schemeClr val="tx1"/>
                          </a:solidFill>
                          <a:latin typeface="+mj-lt"/>
                          <a:ea typeface="+mn-ea"/>
                          <a:cs typeface="+mn-cs"/>
                        </a:rPr>
                        <a:t>Boosts local economy as local food is brought.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850" b="0" i="0" kern="1200" baseline="0" dirty="0">
                          <a:solidFill>
                            <a:schemeClr val="tx1"/>
                          </a:solidFill>
                          <a:latin typeface="+mj-lt"/>
                          <a:ea typeface="+mn-ea"/>
                          <a:cs typeface="+mn-cs"/>
                        </a:rPr>
                        <a:t>Less energy is used to grow the food (no additional heat or light is needed).</a:t>
                      </a:r>
                      <a:endParaRPr lang="en-US" sz="850" b="0" i="0" dirty="0">
                        <a:solidFill>
                          <a:schemeClr val="tx1"/>
                        </a:solidFill>
                        <a:latin typeface="+mj-lt"/>
                      </a:endParaRPr>
                    </a:p>
                  </a:txBody>
                  <a:tcPr anchor="ctr">
                    <a:noFill/>
                  </a:tcPr>
                </a:tc>
                <a:tc>
                  <a:txBody>
                    <a:bodyPr/>
                    <a:lstStyle/>
                    <a:p>
                      <a:r>
                        <a:rPr lang="en-GB" sz="850" b="1" i="0" dirty="0">
                          <a:solidFill>
                            <a:srgbClr val="00B050"/>
                          </a:solidFill>
                          <a:latin typeface="+mj-lt"/>
                        </a:rPr>
                        <a:t>Buy</a:t>
                      </a:r>
                      <a:r>
                        <a:rPr lang="en-GB" sz="850" b="1" i="0" baseline="0" dirty="0">
                          <a:solidFill>
                            <a:srgbClr val="00B050"/>
                          </a:solidFill>
                          <a:latin typeface="+mj-lt"/>
                        </a:rPr>
                        <a:t> from Sustainable Sources</a:t>
                      </a:r>
                      <a:endParaRPr lang="en-GB" sz="850" b="1" i="0" kern="1200" dirty="0">
                        <a:solidFill>
                          <a:srgbClr val="00B050"/>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00" b="0" kern="1200" baseline="0" dirty="0">
                        <a:solidFill>
                          <a:schemeClr val="tx1"/>
                        </a:solidFill>
                        <a:latin typeface="+mj-lt"/>
                        <a:ea typeface="+mn-ea"/>
                        <a:cs typeface="+mn-cs"/>
                      </a:endParaRPr>
                    </a:p>
                    <a:p>
                      <a:pPr marL="92075" marR="0" lvl="0" indent="-92075"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850" b="0" i="0" kern="1200" baseline="0" dirty="0">
                          <a:solidFill>
                            <a:schemeClr val="tx1"/>
                          </a:solidFill>
                          <a:latin typeface="+mj-lt"/>
                          <a:ea typeface="+mn-ea"/>
                          <a:cs typeface="+mn-cs"/>
                        </a:rPr>
                        <a:t>Buy meat from s</a:t>
                      </a:r>
                      <a:r>
                        <a:rPr lang="en-US" sz="850" b="0" i="0" dirty="0">
                          <a:solidFill>
                            <a:schemeClr val="tx1"/>
                          </a:solidFill>
                          <a:latin typeface="+mj-lt"/>
                        </a:rPr>
                        <a:t>mall scale</a:t>
                      </a:r>
                      <a:r>
                        <a:rPr lang="en-US" sz="850" b="0" i="0" baseline="0" dirty="0">
                          <a:solidFill>
                            <a:schemeClr val="tx1"/>
                          </a:solidFill>
                          <a:latin typeface="+mj-lt"/>
                        </a:rPr>
                        <a:t> (free range and organic) that use less energy</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 b="0" i="0" baseline="0" dirty="0">
                        <a:solidFill>
                          <a:schemeClr val="tx1"/>
                        </a:solidFill>
                        <a:latin typeface="+mj-lt"/>
                      </a:endParaRP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50" b="0" i="0" baseline="0" dirty="0">
                          <a:solidFill>
                            <a:schemeClr val="tx1"/>
                          </a:solidFill>
                          <a:latin typeface="+mj-lt"/>
                        </a:rPr>
                        <a:t>Do not buy meat from large scale intensive farms that use chemicals, lots of energy (in heating large indoor spaces) and produce lots of greenhouse gases.</a:t>
                      </a:r>
                    </a:p>
                    <a:p>
                      <a:pPr marL="92075" marR="0" lvl="0" indent="-92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00" b="0" i="0" baseline="0" dirty="0">
                        <a:solidFill>
                          <a:schemeClr val="tx1"/>
                        </a:solidFill>
                        <a:latin typeface="+mj-lt"/>
                      </a:endParaRPr>
                    </a:p>
                    <a:p>
                      <a:pPr marL="92075" marR="0" lvl="0" indent="-92075"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850" b="0" i="0" baseline="0" dirty="0">
                          <a:solidFill>
                            <a:schemeClr val="tx1"/>
                          </a:solidFill>
                          <a:latin typeface="+mj-lt"/>
                        </a:rPr>
                        <a:t>Buy fish from fish farms that do not use chemicals, that use a pole and line, that use divers to catch shellfish, that only take the fish/shellfish they need, that meet EU requirements to only fish a certain amount.</a:t>
                      </a:r>
                    </a:p>
                    <a:p>
                      <a:pPr marL="92075" marR="0" lvl="0" indent="-92075"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US" sz="200" b="0" i="0" baseline="0" dirty="0">
                        <a:solidFill>
                          <a:schemeClr val="tx1"/>
                        </a:solidFill>
                        <a:latin typeface="+mj-lt"/>
                      </a:endParaRPr>
                    </a:p>
                    <a:p>
                      <a:pPr marL="92075" marR="0" lvl="0" indent="-92075"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850" b="0" i="0" baseline="0" dirty="0">
                          <a:solidFill>
                            <a:schemeClr val="tx1"/>
                          </a:solidFill>
                          <a:latin typeface="+mj-lt"/>
                        </a:rPr>
                        <a:t>Do not buy fish from large scale intensive fish farms that use chemicals, large nets (that catch all species rather than what they want) or that use seabed dredging to collect shellfish. This process lifts up the entire of the seafloor = ecosystems destroyed.</a:t>
                      </a:r>
                      <a:endParaRPr lang="en-US" sz="850" b="0" i="0" dirty="0">
                        <a:solidFill>
                          <a:schemeClr val="tx1"/>
                        </a:solidFill>
                        <a:latin typeface="+mj-lt"/>
                      </a:endParaRPr>
                    </a:p>
                  </a:txBody>
                  <a:tcPr anchor="ctr">
                    <a:noFill/>
                  </a:tcPr>
                </a:tc>
                <a:extLst>
                  <a:ext uri="{0D108BD9-81ED-4DB2-BD59-A6C34878D82A}">
                    <a16:rowId xmlns:a16="http://schemas.microsoft.com/office/drawing/2014/main" val="3720531550"/>
                  </a:ext>
                </a:extLst>
              </a:tr>
            </a:tbl>
          </a:graphicData>
        </a:graphic>
      </p:graphicFrame>
      <p:sp>
        <p:nvSpPr>
          <p:cNvPr id="12" name="Rectangle 11"/>
          <p:cNvSpPr/>
          <p:nvPr/>
        </p:nvSpPr>
        <p:spPr>
          <a:xfrm>
            <a:off x="2" y="3816035"/>
            <a:ext cx="6747582" cy="223138"/>
          </a:xfrm>
          <a:prstGeom prst="rect">
            <a:avLst/>
          </a:prstGeom>
          <a:ln>
            <a:solidFill>
              <a:schemeClr val="tx1"/>
            </a:solidFill>
          </a:ln>
        </p:spPr>
        <p:txBody>
          <a:bodyPr wrap="square">
            <a:spAutoFit/>
          </a:bodyPr>
          <a:lstStyle/>
          <a:p>
            <a:pPr algn="ctr"/>
            <a:r>
              <a:rPr lang="en-GB" sz="850" b="1" dirty="0">
                <a:solidFill>
                  <a:srgbClr val="00B050"/>
                </a:solidFill>
                <a:latin typeface="+mj-lt"/>
              </a:rPr>
              <a:t>STRATEGIES TO INCREASE FOOD SUPPLY SUSTAINABLY (increase food supply without harming the environment)</a:t>
            </a:r>
          </a:p>
        </p:txBody>
      </p:sp>
      <p:sp>
        <p:nvSpPr>
          <p:cNvPr id="13" name="Rectangle 12"/>
          <p:cNvSpPr/>
          <p:nvPr/>
        </p:nvSpPr>
        <p:spPr>
          <a:xfrm>
            <a:off x="6737230" y="289340"/>
            <a:ext cx="2410653" cy="6568659"/>
          </a:xfrm>
          <a:prstGeom prst="rect">
            <a:avLst/>
          </a:prstGeom>
          <a:ln>
            <a:solidFill>
              <a:schemeClr val="tx1"/>
            </a:solidFill>
          </a:ln>
        </p:spPr>
        <p:txBody>
          <a:bodyPr wrap="square">
            <a:noAutofit/>
          </a:bodyPr>
          <a:lstStyle/>
          <a:p>
            <a:pPr algn="ctr"/>
            <a:r>
              <a:rPr lang="en-GB" sz="850" b="1" dirty="0">
                <a:solidFill>
                  <a:srgbClr val="00B050"/>
                </a:solidFill>
                <a:latin typeface="+mj-lt"/>
              </a:rPr>
              <a:t>THE MAKUENI FOOD &amp; WATER SECURITY PROGRAMME: </a:t>
            </a:r>
          </a:p>
          <a:p>
            <a:pPr algn="ctr"/>
            <a:r>
              <a:rPr lang="en-GB" sz="850" b="1" dirty="0">
                <a:solidFill>
                  <a:srgbClr val="00B050"/>
                </a:solidFill>
                <a:latin typeface="+mj-lt"/>
              </a:rPr>
              <a:t>A LOCAL SCHEME IN AN LIC/NIC TO INCREASE FOOD SUPPLY SUSTAINABLY</a:t>
            </a:r>
          </a:p>
          <a:p>
            <a:r>
              <a:rPr lang="en-GB" sz="850" b="1" dirty="0">
                <a:latin typeface="+mj-lt"/>
              </a:rPr>
              <a:t>Where?</a:t>
            </a:r>
          </a:p>
          <a:p>
            <a:endParaRPr lang="en-GB" sz="200" b="1" dirty="0">
              <a:latin typeface="+mj-lt"/>
            </a:endParaRPr>
          </a:p>
          <a:p>
            <a:r>
              <a:rPr lang="en-GB" sz="850" dirty="0" err="1">
                <a:latin typeface="+mj-lt"/>
              </a:rPr>
              <a:t>Makueni</a:t>
            </a:r>
            <a:r>
              <a:rPr lang="en-GB" sz="850" dirty="0">
                <a:latin typeface="+mj-lt"/>
              </a:rPr>
              <a:t> is located in south Kenya (east Africa), 200km south east from Nairobi. I has a population size of 885,000 and receives 500mm of rain per year. They grow crops to feed their population (maize, sweat potatoes, millet), however due to a lack of rainfall, poverty, pests and lack of technology they cannot have food insecurity. </a:t>
            </a:r>
          </a:p>
          <a:p>
            <a:endParaRPr lang="en-GB" sz="300" b="1" dirty="0">
              <a:latin typeface="+mj-lt"/>
            </a:endParaRPr>
          </a:p>
          <a:p>
            <a:r>
              <a:rPr lang="en-GB" sz="850" b="1" dirty="0">
                <a:latin typeface="+mj-lt"/>
              </a:rPr>
              <a:t>In April, 2004, the charity ‘Just a Drop’ joined forces with the African Sand Dam Foundation to increase their food supply.</a:t>
            </a:r>
          </a:p>
          <a:p>
            <a:endParaRPr lang="en-GB" sz="300" b="1" dirty="0">
              <a:latin typeface="+mj-lt"/>
            </a:endParaRPr>
          </a:p>
          <a:p>
            <a:pPr marL="179388" indent="-179388">
              <a:buFont typeface="Wingdings" panose="05000000000000000000" pitchFamily="2" charset="2"/>
              <a:buChar char="Ø"/>
            </a:pPr>
            <a:r>
              <a:rPr lang="en-GB" sz="850" dirty="0">
                <a:latin typeface="+mj-lt"/>
              </a:rPr>
              <a:t>Built a water harvesting tank on the roof of the school     </a:t>
            </a:r>
          </a:p>
          <a:p>
            <a:pPr marL="179388" indent="-179388">
              <a:buFont typeface="Wingdings" panose="05000000000000000000" pitchFamily="2" charset="2"/>
              <a:buChar char="Ø"/>
            </a:pPr>
            <a:r>
              <a:rPr lang="en-GB" sz="850" dirty="0">
                <a:latin typeface="+mj-lt"/>
              </a:rPr>
              <a:t>Planted trees                                                                  to prevent erosion. </a:t>
            </a:r>
          </a:p>
          <a:p>
            <a:pPr marL="179388" indent="-179388">
              <a:buFont typeface="Wingdings" panose="05000000000000000000" pitchFamily="2" charset="2"/>
              <a:buChar char="Ø"/>
            </a:pPr>
            <a:r>
              <a:rPr lang="en-GB" sz="850" dirty="0">
                <a:latin typeface="+mj-lt"/>
              </a:rPr>
              <a:t>Built a sand dam.</a:t>
            </a:r>
          </a:p>
          <a:p>
            <a:pPr marL="179388" indent="-179388">
              <a:buFont typeface="Wingdings" panose="05000000000000000000" pitchFamily="2" charset="2"/>
              <a:buChar char="Ø"/>
            </a:pPr>
            <a:endParaRPr lang="en-GB" sz="300" dirty="0">
              <a:latin typeface="+mj-lt"/>
            </a:endParaRPr>
          </a:p>
          <a:p>
            <a:r>
              <a:rPr lang="en-GB" sz="850" i="1" dirty="0">
                <a:latin typeface="+mj-lt"/>
              </a:rPr>
              <a:t>What is a sand dam?</a:t>
            </a:r>
          </a:p>
          <a:p>
            <a:r>
              <a:rPr lang="en-GB" sz="850" i="1" dirty="0">
                <a:latin typeface="+mj-lt"/>
              </a:rPr>
              <a:t>A concrete wall is built across a river channel. During Kenya’s rainy season, rain rushes down the slopes and picks up lots of sand/sediment. The concrete wall stops the water as it flows down the river.  The energy of the river reduces = deposition of sand. Over the rainy season, more and more sediment is deposited, until eventually the river behind the dam is filled with sand. The sand is porous/permeable and so allows water to pass through. Eventually the sand river is full of water and acts as a aquifer. It benefits the community as they have access to water for drinking, irrigation, cleaning. Also none of the water is lost due to evaporation in the hot climate. It is sustainable because it is cheap, easy and does not require skills.</a:t>
            </a:r>
            <a:endParaRPr lang="en-GB" sz="850" dirty="0">
              <a:latin typeface="+mj-lt"/>
            </a:endParaRPr>
          </a:p>
          <a:p>
            <a:endParaRPr lang="en-GB" sz="850" dirty="0">
              <a:latin typeface="+mj-lt"/>
            </a:endParaRPr>
          </a:p>
          <a:p>
            <a:r>
              <a:rPr lang="en-GB" sz="850" b="1" dirty="0">
                <a:latin typeface="+mj-lt"/>
              </a:rPr>
              <a:t>How did it help?</a:t>
            </a:r>
          </a:p>
          <a:p>
            <a:pPr marL="228600" indent="-228600">
              <a:buFont typeface="Wingdings" panose="05000000000000000000" pitchFamily="2" charset="2"/>
              <a:buChar char="ü"/>
            </a:pPr>
            <a:r>
              <a:rPr lang="en-GB" sz="850" dirty="0">
                <a:latin typeface="+mj-lt"/>
              </a:rPr>
              <a:t>Crop yields increased as there was a reliable water supply.</a:t>
            </a:r>
          </a:p>
          <a:p>
            <a:pPr marL="228600" indent="-228600">
              <a:buFont typeface="Wingdings" panose="05000000000000000000" pitchFamily="2" charset="2"/>
              <a:buChar char="ü"/>
            </a:pPr>
            <a:r>
              <a:rPr lang="en-GB" sz="850" dirty="0">
                <a:latin typeface="+mj-lt"/>
              </a:rPr>
              <a:t>Waterborne diseases decreased as the sand filtered the water.</a:t>
            </a:r>
          </a:p>
          <a:p>
            <a:pPr marL="228600" indent="-228600">
              <a:buFont typeface="Wingdings" panose="05000000000000000000" pitchFamily="2" charset="2"/>
              <a:buChar char="ü"/>
            </a:pPr>
            <a:r>
              <a:rPr lang="en-GB" sz="850" dirty="0">
                <a:latin typeface="+mj-lt"/>
              </a:rPr>
              <a:t>Less time was wasted collecting water from far away streams = more time to study/work.</a:t>
            </a:r>
          </a:p>
          <a:p>
            <a:pPr marL="228600" indent="-228600">
              <a:buFont typeface="Wingdings" panose="05000000000000000000" pitchFamily="2" charset="2"/>
              <a:buChar char="ü"/>
            </a:pPr>
            <a:r>
              <a:rPr lang="en-GB" sz="850" dirty="0">
                <a:latin typeface="+mj-lt"/>
              </a:rPr>
              <a:t>Children at the schools in </a:t>
            </a:r>
            <a:r>
              <a:rPr lang="en-GB" sz="850" dirty="0" err="1">
                <a:latin typeface="+mj-lt"/>
              </a:rPr>
              <a:t>Makueni</a:t>
            </a:r>
            <a:r>
              <a:rPr lang="en-GB" sz="850" dirty="0">
                <a:latin typeface="+mj-lt"/>
              </a:rPr>
              <a:t> (e.g. </a:t>
            </a:r>
            <a:r>
              <a:rPr lang="en-GB" sz="850" dirty="0" err="1">
                <a:latin typeface="+mj-lt"/>
              </a:rPr>
              <a:t>Kanyenyoni</a:t>
            </a:r>
            <a:r>
              <a:rPr lang="en-GB" sz="850" dirty="0">
                <a:latin typeface="+mj-lt"/>
              </a:rPr>
              <a:t> Primary School (463 students) have access to a clean and safe water supply.</a:t>
            </a:r>
          </a:p>
          <a:p>
            <a:pPr marL="228600" indent="-228600">
              <a:buFont typeface="Wingdings" panose="05000000000000000000" pitchFamily="2" charset="2"/>
              <a:buChar char="ü"/>
            </a:pPr>
            <a:endParaRPr lang="en-GB" sz="850" dirty="0">
              <a:latin typeface="+mj-lt"/>
            </a:endParaRPr>
          </a:p>
          <a:p>
            <a:endParaRPr lang="en-GB" sz="850" dirty="0">
              <a:latin typeface="+mj-lt"/>
            </a:endParaRPr>
          </a:p>
          <a:p>
            <a:r>
              <a:rPr lang="en-GB" sz="850" dirty="0">
                <a:latin typeface="+mj-lt"/>
              </a:rPr>
              <a:t> </a:t>
            </a:r>
          </a:p>
        </p:txBody>
      </p:sp>
      <p:pic>
        <p:nvPicPr>
          <p:cNvPr id="15" name="Picture 2" descr="Image result for sand d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8252" y="2527540"/>
            <a:ext cx="1255748" cy="68148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0" y="500133"/>
            <a:ext cx="6737230" cy="1361911"/>
          </a:xfrm>
          <a:prstGeom prst="rect">
            <a:avLst/>
          </a:prstGeom>
          <a:ln>
            <a:solidFill>
              <a:schemeClr val="tx1"/>
            </a:solidFill>
          </a:ln>
        </p:spPr>
        <p:txBody>
          <a:bodyPr wrap="square">
            <a:spAutoFit/>
          </a:bodyPr>
          <a:lstStyle/>
          <a:p>
            <a:pPr lvl="0" algn="ctr" defTabSz="914400">
              <a:defRPr/>
            </a:pPr>
            <a:r>
              <a:rPr lang="en-US" sz="850" b="1" dirty="0">
                <a:solidFill>
                  <a:srgbClr val="0070C0"/>
                </a:solidFill>
                <a:latin typeface="+mj-lt"/>
              </a:rPr>
              <a:t>HYROPONICS and AEROPONICS</a:t>
            </a:r>
          </a:p>
          <a:p>
            <a:pPr lvl="0" defTabSz="914400">
              <a:defRPr/>
            </a:pPr>
            <a:endParaRPr lang="en-US" sz="300" dirty="0">
              <a:latin typeface="+mj-lt"/>
            </a:endParaRPr>
          </a:p>
          <a:p>
            <a:pPr defTabSz="914400">
              <a:defRPr/>
            </a:pPr>
            <a:r>
              <a:rPr lang="en-US" sz="850" dirty="0">
                <a:latin typeface="+mj-lt"/>
              </a:rPr>
              <a:t>Hydroponics: plants are grown in a nutrient rich water.		</a:t>
            </a:r>
            <a:r>
              <a:rPr lang="en-US" sz="850" dirty="0" err="1">
                <a:latin typeface="+mj-lt"/>
              </a:rPr>
              <a:t>Aeroponics</a:t>
            </a:r>
            <a:r>
              <a:rPr lang="en-US" sz="850" dirty="0">
                <a:latin typeface="+mj-lt"/>
              </a:rPr>
              <a:t>: plants are suspended in the air and their roots are 				sprayed with a fine mist of water and nutrients.  </a:t>
            </a:r>
          </a:p>
          <a:p>
            <a:pPr defTabSz="914400">
              <a:defRPr/>
            </a:pPr>
            <a:endParaRPr lang="en-US" sz="300" dirty="0">
              <a:latin typeface="+mj-lt"/>
            </a:endParaRPr>
          </a:p>
          <a:p>
            <a:pPr marL="171450" lvl="0" indent="-171450" defTabSz="914400">
              <a:buFont typeface="Wingdings" panose="05000000000000000000" pitchFamily="2" charset="2"/>
              <a:buChar char="ü"/>
              <a:defRPr/>
            </a:pPr>
            <a:r>
              <a:rPr lang="en-US" sz="850" dirty="0">
                <a:latin typeface="+mj-lt"/>
              </a:rPr>
              <a:t>The plants receive the precise amount of light, water, nutrients, fertilizers and pesticides to ensure all crops are healthy and grow quickly.</a:t>
            </a:r>
          </a:p>
          <a:p>
            <a:pPr marL="171450" lvl="0" indent="-171450" defTabSz="914400">
              <a:buFont typeface="Wingdings" panose="05000000000000000000" pitchFamily="2" charset="2"/>
              <a:buChar char="ü"/>
              <a:defRPr/>
            </a:pPr>
            <a:r>
              <a:rPr lang="en-US" sz="850" dirty="0">
                <a:latin typeface="+mj-lt"/>
              </a:rPr>
              <a:t>They are grown in tanks, which can be stacked on top of each other = more crops grown in same space.</a:t>
            </a:r>
          </a:p>
          <a:p>
            <a:pPr marL="171450" lvl="0" indent="-171450" defTabSz="914400">
              <a:buFont typeface="Wingdings" panose="05000000000000000000" pitchFamily="2" charset="2"/>
              <a:buChar char="ü"/>
              <a:defRPr/>
            </a:pPr>
            <a:r>
              <a:rPr lang="en-US" sz="850" dirty="0">
                <a:latin typeface="+mj-lt"/>
              </a:rPr>
              <a:t>Crops stay fresh for longer as they continue to grow as they are being shipped.</a:t>
            </a:r>
          </a:p>
          <a:p>
            <a:pPr marL="171450" lvl="0" indent="-171450" defTabSz="914400">
              <a:buFont typeface="Wingdings" panose="05000000000000000000" pitchFamily="2" charset="2"/>
              <a:buChar char="ü"/>
              <a:defRPr/>
            </a:pPr>
            <a:r>
              <a:rPr lang="en-US" sz="850" dirty="0">
                <a:latin typeface="+mj-lt"/>
              </a:rPr>
              <a:t>It uses less water than traditional farming in soil.</a:t>
            </a:r>
          </a:p>
          <a:p>
            <a:pPr marL="171450" lvl="0" indent="-171450" defTabSz="914400">
              <a:buFont typeface="Arial" panose="020B0604020202020204" pitchFamily="34" charset="0"/>
              <a:buChar char="•"/>
              <a:defRPr/>
            </a:pPr>
            <a:r>
              <a:rPr lang="en-US" sz="850" dirty="0">
                <a:latin typeface="+mj-lt"/>
              </a:rPr>
              <a:t>It requires expert knowledge/skills and can be expensive, therefore less suitable in LICs</a:t>
            </a:r>
          </a:p>
          <a:p>
            <a:pPr marL="171450" lvl="0" indent="-171450" defTabSz="914400">
              <a:buFont typeface="Arial" panose="020B0604020202020204" pitchFamily="34" charset="0"/>
              <a:buChar char="•"/>
              <a:defRPr/>
            </a:pPr>
            <a:r>
              <a:rPr lang="en-US" sz="850" dirty="0">
                <a:latin typeface="+mj-lt"/>
              </a:rPr>
              <a:t>Some consumers say the food doesn’t taste as good as traditional farming. </a:t>
            </a:r>
          </a:p>
        </p:txBody>
      </p:sp>
      <p:graphicFrame>
        <p:nvGraphicFramePr>
          <p:cNvPr id="4" name="Table 3"/>
          <p:cNvGraphicFramePr>
            <a:graphicFrameLocks noGrp="1"/>
          </p:cNvGraphicFramePr>
          <p:nvPr>
            <p:extLst>
              <p:ext uri="{D42A27DB-BD31-4B8C-83A1-F6EECF244321}">
                <p14:modId xmlns:p14="http://schemas.microsoft.com/office/powerpoint/2010/main" val="1506636167"/>
              </p:ext>
            </p:extLst>
          </p:nvPr>
        </p:nvGraphicFramePr>
        <p:xfrm>
          <a:off x="3882" y="1819595"/>
          <a:ext cx="6743702" cy="1996440"/>
        </p:xfrm>
        <a:graphic>
          <a:graphicData uri="http://schemas.openxmlformats.org/drawingml/2006/table">
            <a:tbl>
              <a:tblPr firstRow="1" bandRow="1">
                <a:tableStyleId>{5940675A-B579-460E-94D1-54222C63F5DA}</a:tableStyleId>
              </a:tblPr>
              <a:tblGrid>
                <a:gridCol w="3371851">
                  <a:extLst>
                    <a:ext uri="{9D8B030D-6E8A-4147-A177-3AD203B41FA5}">
                      <a16:colId xmlns:a16="http://schemas.microsoft.com/office/drawing/2014/main" val="66958420"/>
                    </a:ext>
                  </a:extLst>
                </a:gridCol>
                <a:gridCol w="3371851">
                  <a:extLst>
                    <a:ext uri="{9D8B030D-6E8A-4147-A177-3AD203B41FA5}">
                      <a16:colId xmlns:a16="http://schemas.microsoft.com/office/drawing/2014/main" val="343876617"/>
                    </a:ext>
                  </a:extLst>
                </a:gridCol>
              </a:tblGrid>
              <a:tr h="1884639">
                <a:tc>
                  <a:txBody>
                    <a:bodyPr/>
                    <a:lstStyle/>
                    <a:p>
                      <a:r>
                        <a:rPr lang="en-US" sz="850" b="1" dirty="0">
                          <a:solidFill>
                            <a:srgbClr val="0070C0"/>
                          </a:solidFill>
                          <a:latin typeface="+mj-lt"/>
                        </a:rPr>
                        <a:t>BIOTECHNOLOGY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 b="0" kern="1200" baseline="0" dirty="0">
                        <a:solidFill>
                          <a:schemeClr val="tx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50" dirty="0">
                          <a:latin typeface="+mj-lt"/>
                        </a:rPr>
                        <a:t>Plants are genetically modified (GM)</a:t>
                      </a:r>
                      <a:r>
                        <a:rPr lang="en-GB" sz="850" baseline="0" dirty="0">
                          <a:latin typeface="+mj-lt"/>
                        </a:rPr>
                        <a:t> </a:t>
                      </a:r>
                      <a:r>
                        <a:rPr lang="en-GB" sz="850" dirty="0">
                          <a:latin typeface="+mj-lt"/>
                        </a:rPr>
                        <a:t>to make them more resistant.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i="1" dirty="0">
                          <a:latin typeface="+mj-lt"/>
                        </a:rPr>
                        <a:t>Resistant</a:t>
                      </a:r>
                      <a:r>
                        <a:rPr lang="en-GB" sz="850" i="1" baseline="0" dirty="0">
                          <a:latin typeface="+mj-lt"/>
                        </a:rPr>
                        <a:t> to pests, diseases, salty soils, droughts…etc.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i="1" baseline="0" dirty="0">
                          <a:latin typeface="+mj-lt"/>
                        </a:rPr>
                        <a:t>Increase the vitamins in the crops or increase the food’s shelf life.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200" baseline="0" dirty="0">
                        <a:latin typeface="+mj-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50" b="1" baseline="0" dirty="0">
                          <a:latin typeface="+mj-lt"/>
                        </a:rPr>
                        <a:t>Concerns of using GM crops: </a:t>
                      </a: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aseline="0" dirty="0">
                          <a:latin typeface="+mj-lt"/>
                        </a:rPr>
                        <a:t>Environmental: super weeds could develop, resistant to new crops</a:t>
                      </a: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aseline="0" dirty="0">
                          <a:latin typeface="+mj-lt"/>
                        </a:rPr>
                        <a:t>Social: increase in number of allergies in humans since using GM crops</a:t>
                      </a: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aseline="0" dirty="0">
                          <a:latin typeface="+mj-lt"/>
                        </a:rPr>
                        <a:t>Economic: they are expensive and require specialist knowledge.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200" baseline="0" dirty="0">
                        <a:latin typeface="+mj-lt"/>
                      </a:endParaRPr>
                    </a:p>
                    <a:p>
                      <a:r>
                        <a:rPr lang="en-GB" sz="850" b="1" dirty="0">
                          <a:latin typeface="+mj-lt"/>
                        </a:rPr>
                        <a:t>Why are they still used/good?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dirty="0">
                          <a:latin typeface="+mj-lt"/>
                        </a:rPr>
                        <a:t>The use of GM maize in the Philippines has increase yields by 24%. I</a:t>
                      </a:r>
                      <a:r>
                        <a:rPr lang="en-GB" sz="850" kern="1200" dirty="0">
                          <a:solidFill>
                            <a:schemeClr val="tx1"/>
                          </a:solidFill>
                          <a:latin typeface="+mj-lt"/>
                          <a:ea typeface="+mn-ea"/>
                          <a:cs typeface="+mn-cs"/>
                        </a:rPr>
                        <a:t>ncreased yields Instead they increase yields = more products are sold = higher income = people can buy more food. </a:t>
                      </a:r>
                      <a:endParaRPr lang="en-US" sz="850" b="0" kern="1200" dirty="0">
                        <a:solidFill>
                          <a:schemeClr val="tx1"/>
                        </a:solidFill>
                        <a:latin typeface="+mj-lt"/>
                        <a:ea typeface="+mn-ea"/>
                        <a:cs typeface="+mn-cs"/>
                      </a:endParaRPr>
                    </a:p>
                    <a:p>
                      <a:pPr marL="171450" indent="-171450">
                        <a:buFont typeface="Arial" panose="020B0604020202020204" pitchFamily="34" charset="0"/>
                        <a:buChar char="•"/>
                      </a:pPr>
                      <a:r>
                        <a:rPr lang="en-GB" sz="850" dirty="0">
                          <a:latin typeface="+mj-lt"/>
                        </a:rPr>
                        <a:t>Most GM crops are used to create animal fed, cotton and oil. As a result there are fewer risks with human. </a:t>
                      </a:r>
                      <a:endParaRPr lang="en-US" sz="850" b="0" dirty="0">
                        <a:solidFill>
                          <a:schemeClr val="tx1"/>
                        </a:solidFill>
                        <a:latin typeface="+mj-lt"/>
                      </a:endParaRPr>
                    </a:p>
                  </a:txBody>
                  <a:tcPr>
                    <a:solidFill>
                      <a:schemeClr val="bg1"/>
                    </a:solidFill>
                  </a:tcPr>
                </a:tc>
                <a:tc>
                  <a:txBody>
                    <a:bodyPr/>
                    <a:lstStyle/>
                    <a:p>
                      <a:r>
                        <a:rPr lang="en-US" sz="850" b="1" kern="1200" dirty="0">
                          <a:solidFill>
                            <a:srgbClr val="0070C0"/>
                          </a:solidFill>
                          <a:latin typeface="+mj-lt"/>
                          <a:ea typeface="+mn-ea"/>
                          <a:cs typeface="+mn-cs"/>
                        </a:rPr>
                        <a:t>IRRIGATION)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00" b="0" kern="1200" baseline="0" dirty="0">
                        <a:solidFill>
                          <a:schemeClr val="tx1"/>
                        </a:solidFill>
                        <a:latin typeface="+mj-lt"/>
                        <a:ea typeface="+mn-ea"/>
                        <a:cs typeface="+mn-cs"/>
                      </a:endParaRPr>
                    </a:p>
                    <a:p>
                      <a:r>
                        <a:rPr lang="en-GB" sz="850" dirty="0">
                          <a:latin typeface="+mj-lt"/>
                        </a:rPr>
                        <a:t>Irrigation is the artificial watering of land. It means that crops always have enough water to grow = increase in crop yields (more crops produced).</a:t>
                      </a:r>
                    </a:p>
                    <a:p>
                      <a:pPr marL="171450" indent="-171450">
                        <a:buFont typeface="Arial" panose="020B0604020202020204" pitchFamily="34" charset="0"/>
                        <a:buChar char="•"/>
                      </a:pPr>
                      <a:r>
                        <a:rPr lang="en-GB" sz="850" dirty="0">
                          <a:latin typeface="+mj-lt"/>
                        </a:rPr>
                        <a:t>Large</a:t>
                      </a:r>
                      <a:r>
                        <a:rPr lang="en-GB" sz="850" baseline="0" dirty="0">
                          <a:latin typeface="+mj-lt"/>
                        </a:rPr>
                        <a:t> scale schemes – reservoir and dams. Water from the reservoir is used to irrigate the crops.</a:t>
                      </a:r>
                    </a:p>
                    <a:p>
                      <a:pPr marL="171450" indent="-171450">
                        <a:buFont typeface="Arial" panose="020B0604020202020204" pitchFamily="34" charset="0"/>
                        <a:buChar char="•"/>
                      </a:pPr>
                      <a:r>
                        <a:rPr lang="en-GB" sz="850" baseline="0" dirty="0">
                          <a:latin typeface="+mj-lt"/>
                        </a:rPr>
                        <a:t>Flood irrigation – the whole field is flooded. Some people do not like it because it can cause waterlogging and uses a lot of water.</a:t>
                      </a:r>
                    </a:p>
                    <a:p>
                      <a:pPr marL="171450" indent="-171450">
                        <a:buFont typeface="Arial" panose="020B0604020202020204" pitchFamily="34" charset="0"/>
                        <a:buChar char="•"/>
                      </a:pPr>
                      <a:r>
                        <a:rPr lang="en-GB" sz="850" baseline="0" dirty="0">
                          <a:latin typeface="+mj-lt"/>
                        </a:rPr>
                        <a:t>Sprinkler – a sprinkler sprays water over fields.</a:t>
                      </a:r>
                    </a:p>
                    <a:p>
                      <a:pPr marL="171450" indent="-171450">
                        <a:buFont typeface="Arial" panose="020B0604020202020204" pitchFamily="34" charset="0"/>
                        <a:buChar char="•"/>
                      </a:pPr>
                      <a:r>
                        <a:rPr lang="en-GB" sz="850" baseline="0" dirty="0">
                          <a:latin typeface="+mj-lt"/>
                        </a:rPr>
                        <a:t>Drip irrigation – crops are watered just where the plants’ roots are. Water flows through a pipe that had holes in it, every point there is a root. It means water is not overused. </a:t>
                      </a:r>
                    </a:p>
                    <a:p>
                      <a:pPr marL="171450" indent="-171450">
                        <a:buFont typeface="Arial" panose="020B0604020202020204" pitchFamily="34" charset="0"/>
                        <a:buChar char="•"/>
                      </a:pPr>
                      <a:endParaRPr lang="en-GB" sz="300" baseline="0" dirty="0">
                        <a:latin typeface="+mj-lt"/>
                      </a:endParaRPr>
                    </a:p>
                    <a:p>
                      <a:pPr marL="0" indent="0" algn="l">
                        <a:buFont typeface="Arial" panose="020B0604020202020204" pitchFamily="34" charset="0"/>
                        <a:buNone/>
                      </a:pPr>
                      <a:r>
                        <a:rPr lang="en-GB" sz="850" baseline="0" dirty="0">
                          <a:latin typeface="+mj-lt"/>
                        </a:rPr>
                        <a:t>Irrigation can cause </a:t>
                      </a:r>
                      <a:r>
                        <a:rPr lang="en-GB" sz="850" baseline="0" dirty="0" err="1">
                          <a:latin typeface="+mj-lt"/>
                        </a:rPr>
                        <a:t>sanlisation</a:t>
                      </a:r>
                      <a:r>
                        <a:rPr lang="en-GB" sz="850" baseline="0" dirty="0">
                          <a:latin typeface="+mj-lt"/>
                        </a:rPr>
                        <a:t>/</a:t>
                      </a:r>
                      <a:r>
                        <a:rPr lang="en-GB" sz="850" baseline="0" dirty="0" err="1">
                          <a:latin typeface="+mj-lt"/>
                        </a:rPr>
                        <a:t>salinty</a:t>
                      </a:r>
                      <a:r>
                        <a:rPr lang="en-GB" sz="850" baseline="0" dirty="0">
                          <a:latin typeface="+mj-lt"/>
                        </a:rPr>
                        <a:t>, which is when irrigated water evaporates, leaving behind salts and minerals on the soils and crops. </a:t>
                      </a:r>
                      <a:endParaRPr lang="en-GB" sz="850" dirty="0">
                        <a:latin typeface="+mj-lt"/>
                      </a:endParaRPr>
                    </a:p>
                  </a:txBody>
                  <a:tcPr>
                    <a:solidFill>
                      <a:schemeClr val="bg1"/>
                    </a:solidFill>
                  </a:tcPr>
                </a:tc>
                <a:extLst>
                  <a:ext uri="{0D108BD9-81ED-4DB2-BD59-A6C34878D82A}">
                    <a16:rowId xmlns:a16="http://schemas.microsoft.com/office/drawing/2014/main" val="3720531550"/>
                  </a:ext>
                </a:extLst>
              </a:tr>
            </a:tbl>
          </a:graphicData>
        </a:graphic>
      </p:graphicFrame>
      <p:pic>
        <p:nvPicPr>
          <p:cNvPr id="17" name="Picture 16"/>
          <p:cNvPicPr>
            <a:picLocks noChangeAspect="1"/>
          </p:cNvPicPr>
          <p:nvPr/>
        </p:nvPicPr>
        <p:blipFill rotWithShape="1">
          <a:blip r:embed="rId4"/>
          <a:srcRect l="10928" r="11940"/>
          <a:stretch/>
        </p:blipFill>
        <p:spPr>
          <a:xfrm>
            <a:off x="5764245" y="1158456"/>
            <a:ext cx="971044" cy="661139"/>
          </a:xfrm>
          <a:prstGeom prst="rect">
            <a:avLst/>
          </a:prstGeom>
        </p:spPr>
      </p:pic>
      <p:pic>
        <p:nvPicPr>
          <p:cNvPr id="18" name="Picture 2" descr="Image result for hydroponic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79" t="8299" r="7422"/>
          <a:stretch/>
        </p:blipFill>
        <p:spPr bwMode="auto">
          <a:xfrm>
            <a:off x="4822854" y="1154743"/>
            <a:ext cx="941392" cy="66485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7094365" y="-17495"/>
            <a:ext cx="2057400" cy="365125"/>
          </a:xfrm>
        </p:spPr>
        <p:txBody>
          <a:bodyPr/>
          <a:lstStyle/>
          <a:p>
            <a:fld id="{F232E450-7F35-46DE-B035-98CAF69D4EF5}" type="slidenum">
              <a:rPr lang="en-GB" smtClean="0">
                <a:solidFill>
                  <a:schemeClr val="bg1"/>
                </a:solidFill>
              </a:rPr>
              <a:t>29</a:t>
            </a:fld>
            <a:endParaRPr lang="en-GB" dirty="0">
              <a:solidFill>
                <a:schemeClr val="bg1"/>
              </a:solidFill>
            </a:endParaRPr>
          </a:p>
        </p:txBody>
      </p:sp>
    </p:spTree>
    <p:extLst>
      <p:ext uri="{BB962C8B-B14F-4D97-AF65-F5344CB8AC3E}">
        <p14:creationId xmlns:p14="http://schemas.microsoft.com/office/powerpoint/2010/main" val="3233392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rot="16200000">
            <a:off x="4443554" y="-4427329"/>
            <a:ext cx="264657" cy="9144000"/>
          </a:xfrm>
          <a:prstGeom prst="rect">
            <a:avLst/>
          </a:prstGeom>
          <a:solidFill>
            <a:srgbClr val="101A42"/>
          </a:solidFill>
          <a:ln w="254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31" name="TextBox 30"/>
          <p:cNvSpPr txBox="1"/>
          <p:nvPr/>
        </p:nvSpPr>
        <p:spPr>
          <a:xfrm>
            <a:off x="2291679" y="936"/>
            <a:ext cx="4586768" cy="276999"/>
          </a:xfrm>
          <a:prstGeom prst="rect">
            <a:avLst/>
          </a:prstGeom>
          <a:noFill/>
        </p:spPr>
        <p:txBody>
          <a:bodyPr wrap="none" rtlCol="0">
            <a:spAutoFit/>
          </a:bodyPr>
          <a:lstStyle/>
          <a:p>
            <a:r>
              <a:rPr lang="en-GB" sz="1200" dirty="0">
                <a:solidFill>
                  <a:schemeClr val="bg1"/>
                </a:solidFill>
              </a:rPr>
              <a:t>KS4 – The Geography Knowledge – METEROLOGICAL HAZARDS (part 3)</a:t>
            </a:r>
          </a:p>
        </p:txBody>
      </p:sp>
      <p:graphicFrame>
        <p:nvGraphicFramePr>
          <p:cNvPr id="2" name="Table 1"/>
          <p:cNvGraphicFramePr>
            <a:graphicFrameLocks noGrp="1"/>
          </p:cNvGraphicFramePr>
          <p:nvPr/>
        </p:nvGraphicFramePr>
        <p:xfrm>
          <a:off x="0" y="2117204"/>
          <a:ext cx="4566223" cy="1684020"/>
        </p:xfrm>
        <a:graphic>
          <a:graphicData uri="http://schemas.openxmlformats.org/drawingml/2006/table">
            <a:tbl>
              <a:tblPr firstRow="1" firstCol="1" bandRow="1">
                <a:tableStyleId>{5C22544A-7EE6-4342-B048-85BDC9FD1C3A}</a:tableStyleId>
              </a:tblPr>
              <a:tblGrid>
                <a:gridCol w="693891">
                  <a:extLst>
                    <a:ext uri="{9D8B030D-6E8A-4147-A177-3AD203B41FA5}">
                      <a16:colId xmlns:a16="http://schemas.microsoft.com/office/drawing/2014/main" val="65362697"/>
                    </a:ext>
                  </a:extLst>
                </a:gridCol>
                <a:gridCol w="913623">
                  <a:extLst>
                    <a:ext uri="{9D8B030D-6E8A-4147-A177-3AD203B41FA5}">
                      <a16:colId xmlns:a16="http://schemas.microsoft.com/office/drawing/2014/main" val="3636750627"/>
                    </a:ext>
                  </a:extLst>
                </a:gridCol>
                <a:gridCol w="2958709">
                  <a:extLst>
                    <a:ext uri="{9D8B030D-6E8A-4147-A177-3AD203B41FA5}">
                      <a16:colId xmlns:a16="http://schemas.microsoft.com/office/drawing/2014/main" val="2054604139"/>
                    </a:ext>
                  </a:extLst>
                </a:gridCol>
              </a:tblGrid>
              <a:tr h="44490">
                <a:tc>
                  <a:txBody>
                    <a:bodyPr/>
                    <a:lstStyle/>
                    <a:p>
                      <a:pPr>
                        <a:spcAft>
                          <a:spcPts val="0"/>
                        </a:spcAft>
                      </a:pPr>
                      <a:r>
                        <a:rPr lang="en-GB" sz="850" b="0">
                          <a:solidFill>
                            <a:schemeClr val="tx1"/>
                          </a:solidFill>
                          <a:effectLst/>
                          <a:latin typeface="+mj-lt"/>
                        </a:rPr>
                        <a:t>HEAVY </a:t>
                      </a:r>
                      <a:endParaRPr lang="en-GB" sz="850" b="0">
                        <a:solidFill>
                          <a:schemeClr val="tx1"/>
                        </a:solidFill>
                        <a:effectLst/>
                        <a:latin typeface="+mj-lt"/>
                        <a:ea typeface="MS Mincho"/>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GB" sz="850" b="0">
                          <a:solidFill>
                            <a:schemeClr val="tx1"/>
                          </a:solidFill>
                          <a:effectLst/>
                          <a:latin typeface="+mj-lt"/>
                        </a:rPr>
                        <a:t>HEAT</a:t>
                      </a:r>
                      <a:endParaRPr lang="en-GB" sz="850" b="0">
                        <a:solidFill>
                          <a:schemeClr val="tx1"/>
                        </a:solidFill>
                        <a:effectLst/>
                        <a:latin typeface="+mj-lt"/>
                        <a:ea typeface="MS Mincho"/>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1590">
                        <a:spcAft>
                          <a:spcPts val="0"/>
                        </a:spcAft>
                      </a:pPr>
                      <a:r>
                        <a:rPr lang="en-GB" sz="850" b="0" dirty="0">
                          <a:solidFill>
                            <a:schemeClr val="tx1"/>
                          </a:solidFill>
                          <a:effectLst/>
                          <a:latin typeface="+mj-lt"/>
                        </a:rPr>
                        <a:t>The sun HEATS the sea/ocean.</a:t>
                      </a:r>
                      <a:endParaRPr lang="en-GB" sz="850" b="0" dirty="0">
                        <a:solidFill>
                          <a:schemeClr val="tx1"/>
                        </a:solidFill>
                        <a:effectLst/>
                        <a:latin typeface="+mj-lt"/>
                        <a:ea typeface="MS Mincho"/>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0396954"/>
                  </a:ext>
                </a:extLst>
              </a:tr>
              <a:tr h="44490">
                <a:tc>
                  <a:txBody>
                    <a:bodyPr/>
                    <a:lstStyle/>
                    <a:p>
                      <a:pPr>
                        <a:spcAft>
                          <a:spcPts val="0"/>
                        </a:spcAft>
                      </a:pPr>
                      <a:r>
                        <a:rPr lang="en-GB" sz="850" b="0">
                          <a:solidFill>
                            <a:schemeClr val="tx1"/>
                          </a:solidFill>
                          <a:effectLst/>
                          <a:latin typeface="+mj-lt"/>
                        </a:rPr>
                        <a:t>ELEPHANTS</a:t>
                      </a:r>
                      <a:endParaRPr lang="en-GB" sz="850" b="0">
                        <a:solidFill>
                          <a:schemeClr val="tx1"/>
                        </a:solidFill>
                        <a:effectLst/>
                        <a:latin typeface="+mj-lt"/>
                        <a:ea typeface="MS Mincho"/>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GB" sz="850" b="0">
                          <a:solidFill>
                            <a:schemeClr val="tx1"/>
                          </a:solidFill>
                          <a:effectLst/>
                          <a:latin typeface="+mj-lt"/>
                        </a:rPr>
                        <a:t>EVAPORATE</a:t>
                      </a:r>
                      <a:endParaRPr lang="en-GB" sz="850" b="0">
                        <a:solidFill>
                          <a:schemeClr val="tx1"/>
                        </a:solidFill>
                        <a:effectLst/>
                        <a:latin typeface="+mj-lt"/>
                        <a:ea typeface="MS Mincho"/>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1590">
                        <a:spcAft>
                          <a:spcPts val="0"/>
                        </a:spcAft>
                      </a:pPr>
                      <a:r>
                        <a:rPr lang="en-GB" sz="850" b="0" dirty="0">
                          <a:solidFill>
                            <a:schemeClr val="tx1"/>
                          </a:solidFill>
                          <a:effectLst/>
                          <a:latin typeface="+mj-lt"/>
                        </a:rPr>
                        <a:t>Warm, moist air EVAPORATES and rises.</a:t>
                      </a:r>
                      <a:endParaRPr lang="en-GB" sz="850" b="0" dirty="0">
                        <a:solidFill>
                          <a:schemeClr val="tx1"/>
                        </a:solidFill>
                        <a:effectLst/>
                        <a:latin typeface="+mj-lt"/>
                        <a:ea typeface="MS Mincho"/>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5226342"/>
                  </a:ext>
                </a:extLst>
              </a:tr>
              <a:tr h="88980">
                <a:tc>
                  <a:txBody>
                    <a:bodyPr/>
                    <a:lstStyle/>
                    <a:p>
                      <a:pPr>
                        <a:spcAft>
                          <a:spcPts val="0"/>
                        </a:spcAft>
                      </a:pPr>
                      <a:r>
                        <a:rPr lang="en-GB" sz="850" b="0">
                          <a:solidFill>
                            <a:schemeClr val="tx1"/>
                          </a:solidFill>
                          <a:effectLst/>
                          <a:latin typeface="+mj-lt"/>
                        </a:rPr>
                        <a:t>REALLY </a:t>
                      </a:r>
                      <a:endParaRPr lang="en-GB" sz="850" b="0">
                        <a:solidFill>
                          <a:schemeClr val="tx1"/>
                        </a:solidFill>
                        <a:effectLst/>
                        <a:latin typeface="+mj-lt"/>
                        <a:ea typeface="MS Mincho"/>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GB" sz="850" b="0" dirty="0">
                          <a:solidFill>
                            <a:schemeClr val="tx1"/>
                          </a:solidFill>
                          <a:effectLst/>
                          <a:latin typeface="+mj-lt"/>
                        </a:rPr>
                        <a:t>REPLACE/ REPEAT</a:t>
                      </a:r>
                      <a:endParaRPr lang="en-GB" sz="850" b="0" dirty="0">
                        <a:solidFill>
                          <a:schemeClr val="tx1"/>
                        </a:solidFill>
                        <a:effectLst/>
                        <a:latin typeface="+mj-lt"/>
                        <a:ea typeface="MS Mincho"/>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1590">
                        <a:spcAft>
                          <a:spcPts val="0"/>
                        </a:spcAft>
                      </a:pPr>
                      <a:r>
                        <a:rPr lang="en-GB" sz="850" b="0">
                          <a:solidFill>
                            <a:schemeClr val="tx1"/>
                          </a:solidFill>
                          <a:effectLst/>
                          <a:latin typeface="+mj-lt"/>
                        </a:rPr>
                        <a:t>More air rushes in to REPLACE the air that has just evaporated. It is also evaporated.</a:t>
                      </a:r>
                      <a:endParaRPr lang="en-GB" sz="850" b="0">
                        <a:solidFill>
                          <a:schemeClr val="tx1"/>
                        </a:solidFill>
                        <a:effectLst/>
                        <a:latin typeface="+mj-lt"/>
                        <a:ea typeface="MS Mincho"/>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0678069"/>
                  </a:ext>
                </a:extLst>
              </a:tr>
              <a:tr h="88980">
                <a:tc>
                  <a:txBody>
                    <a:bodyPr/>
                    <a:lstStyle/>
                    <a:p>
                      <a:pPr>
                        <a:spcAft>
                          <a:spcPts val="0"/>
                        </a:spcAft>
                      </a:pPr>
                      <a:r>
                        <a:rPr lang="en-GB" sz="850" b="0">
                          <a:solidFill>
                            <a:schemeClr val="tx1"/>
                          </a:solidFill>
                          <a:effectLst/>
                          <a:latin typeface="+mj-lt"/>
                        </a:rPr>
                        <a:t>CAN</a:t>
                      </a:r>
                      <a:endParaRPr lang="en-GB" sz="850" b="0">
                        <a:solidFill>
                          <a:schemeClr val="tx1"/>
                        </a:solidFill>
                        <a:effectLst/>
                        <a:latin typeface="+mj-lt"/>
                        <a:ea typeface="MS Mincho"/>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GB" sz="850" b="0" dirty="0">
                          <a:solidFill>
                            <a:schemeClr val="tx1"/>
                          </a:solidFill>
                          <a:effectLst/>
                          <a:latin typeface="+mj-lt"/>
                        </a:rPr>
                        <a:t>CONDENSATION/ CLOUDS</a:t>
                      </a:r>
                      <a:endParaRPr lang="en-GB" sz="850" b="0" dirty="0">
                        <a:solidFill>
                          <a:schemeClr val="tx1"/>
                        </a:solidFill>
                        <a:effectLst/>
                        <a:latin typeface="+mj-lt"/>
                        <a:ea typeface="MS Mincho"/>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1590">
                        <a:spcAft>
                          <a:spcPts val="0"/>
                        </a:spcAft>
                      </a:pPr>
                      <a:r>
                        <a:rPr lang="en-GB" sz="850" b="0">
                          <a:solidFill>
                            <a:schemeClr val="tx1"/>
                          </a:solidFill>
                          <a:effectLst/>
                          <a:latin typeface="+mj-lt"/>
                        </a:rPr>
                        <a:t>As the air rises it CONDENSES to form thick CLOUDS.</a:t>
                      </a:r>
                      <a:endParaRPr lang="en-GB" sz="850" b="0">
                        <a:solidFill>
                          <a:schemeClr val="tx1"/>
                        </a:solidFill>
                        <a:effectLst/>
                        <a:latin typeface="+mj-lt"/>
                        <a:ea typeface="MS Mincho"/>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2175101"/>
                  </a:ext>
                </a:extLst>
              </a:tr>
              <a:tr h="88980">
                <a:tc>
                  <a:txBody>
                    <a:bodyPr/>
                    <a:lstStyle/>
                    <a:p>
                      <a:pPr>
                        <a:spcAft>
                          <a:spcPts val="0"/>
                        </a:spcAft>
                      </a:pPr>
                      <a:r>
                        <a:rPr lang="en-GB" sz="850" b="0" dirty="0">
                          <a:solidFill>
                            <a:schemeClr val="tx1"/>
                          </a:solidFill>
                          <a:effectLst/>
                          <a:latin typeface="+mj-lt"/>
                        </a:rPr>
                        <a:t>SQUASH</a:t>
                      </a:r>
                      <a:endParaRPr lang="en-GB" sz="850" b="0" dirty="0">
                        <a:solidFill>
                          <a:schemeClr val="tx1"/>
                        </a:solidFill>
                        <a:effectLst/>
                        <a:latin typeface="+mj-lt"/>
                        <a:ea typeface="MS Mincho"/>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GB" sz="850" b="0">
                          <a:solidFill>
                            <a:schemeClr val="tx1"/>
                          </a:solidFill>
                          <a:effectLst/>
                          <a:latin typeface="+mj-lt"/>
                        </a:rPr>
                        <a:t>SPIN/SPIRAL</a:t>
                      </a:r>
                      <a:endParaRPr lang="en-GB" sz="850" b="0">
                        <a:solidFill>
                          <a:schemeClr val="tx1"/>
                        </a:solidFill>
                        <a:effectLst/>
                        <a:latin typeface="+mj-lt"/>
                        <a:ea typeface="MS Mincho"/>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1590">
                        <a:spcAft>
                          <a:spcPts val="0"/>
                        </a:spcAft>
                      </a:pPr>
                      <a:r>
                        <a:rPr lang="en-GB" sz="850" b="0" dirty="0">
                          <a:solidFill>
                            <a:schemeClr val="tx1"/>
                          </a:solidFill>
                          <a:effectLst/>
                          <a:latin typeface="+mj-lt"/>
                        </a:rPr>
                        <a:t>The clouds SPIN because of the rotation of the earth forming a SPIRAL.</a:t>
                      </a:r>
                      <a:endParaRPr lang="en-GB" sz="850" b="0" dirty="0">
                        <a:solidFill>
                          <a:schemeClr val="tx1"/>
                        </a:solidFill>
                        <a:effectLst/>
                        <a:latin typeface="+mj-lt"/>
                        <a:ea typeface="MS Mincho"/>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7388586"/>
                  </a:ext>
                </a:extLst>
              </a:tr>
              <a:tr h="88980">
                <a:tc>
                  <a:txBody>
                    <a:bodyPr/>
                    <a:lstStyle/>
                    <a:p>
                      <a:pPr>
                        <a:spcAft>
                          <a:spcPts val="0"/>
                        </a:spcAft>
                      </a:pPr>
                      <a:r>
                        <a:rPr lang="en-GB" sz="850" b="0">
                          <a:solidFill>
                            <a:schemeClr val="tx1"/>
                          </a:solidFill>
                          <a:effectLst/>
                          <a:latin typeface="+mj-lt"/>
                        </a:rPr>
                        <a:t>SARAH</a:t>
                      </a:r>
                      <a:endParaRPr lang="en-GB" sz="850" b="0">
                        <a:solidFill>
                          <a:schemeClr val="tx1"/>
                        </a:solidFill>
                        <a:effectLst/>
                        <a:latin typeface="+mj-lt"/>
                        <a:ea typeface="MS Mincho"/>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GB" sz="850" b="0">
                          <a:solidFill>
                            <a:schemeClr val="tx1"/>
                          </a:solidFill>
                          <a:effectLst/>
                          <a:latin typeface="+mj-lt"/>
                        </a:rPr>
                        <a:t>SINKING AIR = EYE</a:t>
                      </a:r>
                      <a:endParaRPr lang="en-GB" sz="850" b="0">
                        <a:solidFill>
                          <a:schemeClr val="tx1"/>
                        </a:solidFill>
                        <a:effectLst/>
                        <a:latin typeface="+mj-lt"/>
                        <a:ea typeface="MS Mincho"/>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1590">
                        <a:spcAft>
                          <a:spcPts val="0"/>
                        </a:spcAft>
                      </a:pPr>
                      <a:r>
                        <a:rPr lang="en-GB" sz="850" b="0">
                          <a:solidFill>
                            <a:schemeClr val="tx1"/>
                          </a:solidFill>
                          <a:effectLst/>
                          <a:latin typeface="+mj-lt"/>
                        </a:rPr>
                        <a:t>Cold air SINKS in the centre of the storm forming the EYE of the storm.</a:t>
                      </a:r>
                      <a:endParaRPr lang="en-GB" sz="850" b="0">
                        <a:solidFill>
                          <a:schemeClr val="tx1"/>
                        </a:solidFill>
                        <a:effectLst/>
                        <a:latin typeface="+mj-lt"/>
                        <a:ea typeface="MS Mincho"/>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0327942"/>
                  </a:ext>
                </a:extLst>
              </a:tr>
              <a:tr h="44490">
                <a:tc>
                  <a:txBody>
                    <a:bodyPr/>
                    <a:lstStyle/>
                    <a:p>
                      <a:pPr>
                        <a:spcAft>
                          <a:spcPts val="0"/>
                        </a:spcAft>
                      </a:pPr>
                      <a:r>
                        <a:rPr lang="en-GB" sz="850" b="0">
                          <a:solidFill>
                            <a:schemeClr val="tx1"/>
                          </a:solidFill>
                          <a:effectLst/>
                          <a:latin typeface="+mj-lt"/>
                        </a:rPr>
                        <a:t>MARTIN</a:t>
                      </a:r>
                      <a:endParaRPr lang="en-GB" sz="850" b="0">
                        <a:solidFill>
                          <a:schemeClr val="tx1"/>
                        </a:solidFill>
                        <a:effectLst/>
                        <a:latin typeface="+mj-lt"/>
                        <a:ea typeface="MS Mincho"/>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GB" sz="850" b="0">
                          <a:solidFill>
                            <a:schemeClr val="tx1"/>
                          </a:solidFill>
                          <a:effectLst/>
                          <a:latin typeface="+mj-lt"/>
                        </a:rPr>
                        <a:t>MOVE</a:t>
                      </a:r>
                      <a:endParaRPr lang="en-GB" sz="850" b="0">
                        <a:solidFill>
                          <a:schemeClr val="tx1"/>
                        </a:solidFill>
                        <a:effectLst/>
                        <a:latin typeface="+mj-lt"/>
                        <a:ea typeface="MS Mincho"/>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1590">
                        <a:spcAft>
                          <a:spcPts val="0"/>
                        </a:spcAft>
                      </a:pPr>
                      <a:r>
                        <a:rPr lang="en-GB" sz="850" b="0">
                          <a:solidFill>
                            <a:schemeClr val="tx1"/>
                          </a:solidFill>
                          <a:effectLst/>
                          <a:latin typeface="+mj-lt"/>
                        </a:rPr>
                        <a:t>It MOVES in the prevailing wind direction.</a:t>
                      </a:r>
                      <a:endParaRPr lang="en-GB" sz="850" b="0">
                        <a:solidFill>
                          <a:schemeClr val="tx1"/>
                        </a:solidFill>
                        <a:effectLst/>
                        <a:latin typeface="+mj-lt"/>
                        <a:ea typeface="MS Mincho"/>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9267766"/>
                  </a:ext>
                </a:extLst>
              </a:tr>
              <a:tr h="88980">
                <a:tc>
                  <a:txBody>
                    <a:bodyPr/>
                    <a:lstStyle/>
                    <a:p>
                      <a:pPr>
                        <a:spcAft>
                          <a:spcPts val="0"/>
                        </a:spcAft>
                      </a:pPr>
                      <a:r>
                        <a:rPr lang="en-GB" sz="850" b="0" dirty="0">
                          <a:solidFill>
                            <a:schemeClr val="tx1"/>
                          </a:solidFill>
                          <a:effectLst/>
                          <a:latin typeface="+mj-lt"/>
                        </a:rPr>
                        <a:t>LOLS</a:t>
                      </a:r>
                      <a:endParaRPr lang="en-GB" sz="850" b="0" dirty="0">
                        <a:solidFill>
                          <a:schemeClr val="tx1"/>
                        </a:solidFill>
                        <a:effectLst/>
                        <a:latin typeface="+mj-lt"/>
                        <a:ea typeface="MS Mincho"/>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GB" sz="850" b="0" dirty="0">
                          <a:solidFill>
                            <a:schemeClr val="tx1"/>
                          </a:solidFill>
                          <a:effectLst/>
                          <a:latin typeface="+mj-lt"/>
                        </a:rPr>
                        <a:t>LAND/LOSE ENERGY</a:t>
                      </a:r>
                      <a:endParaRPr lang="en-GB" sz="850" b="0" dirty="0">
                        <a:solidFill>
                          <a:schemeClr val="tx1"/>
                        </a:solidFill>
                        <a:effectLst/>
                        <a:latin typeface="+mj-lt"/>
                        <a:ea typeface="MS Mincho"/>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1590">
                        <a:spcAft>
                          <a:spcPts val="0"/>
                        </a:spcAft>
                      </a:pPr>
                      <a:r>
                        <a:rPr lang="en-GB" sz="850" b="0" dirty="0">
                          <a:solidFill>
                            <a:schemeClr val="tx1"/>
                          </a:solidFill>
                          <a:effectLst/>
                          <a:latin typeface="+mj-lt"/>
                        </a:rPr>
                        <a:t>It reaches LAND and LOSES energy as no warm water is being evaporated.</a:t>
                      </a:r>
                      <a:endParaRPr lang="en-GB" sz="850" b="0" dirty="0">
                        <a:solidFill>
                          <a:schemeClr val="tx1"/>
                        </a:solidFill>
                        <a:effectLst/>
                        <a:latin typeface="+mj-lt"/>
                        <a:ea typeface="MS Mincho"/>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0481877"/>
                  </a:ext>
                </a:extLst>
              </a:tr>
            </a:tbl>
          </a:graphicData>
        </a:graphic>
      </p:graphicFrame>
      <p:graphicFrame>
        <p:nvGraphicFramePr>
          <p:cNvPr id="29" name="Table 28"/>
          <p:cNvGraphicFramePr>
            <a:graphicFrameLocks noGrp="1"/>
          </p:cNvGraphicFramePr>
          <p:nvPr/>
        </p:nvGraphicFramePr>
        <p:xfrm>
          <a:off x="3882" y="288404"/>
          <a:ext cx="4562342" cy="1828800"/>
        </p:xfrm>
        <a:graphic>
          <a:graphicData uri="http://schemas.openxmlformats.org/drawingml/2006/table">
            <a:tbl>
              <a:tblPr firstRow="1" bandRow="1">
                <a:tableStyleId>{5940675A-B579-460E-94D1-54222C63F5DA}</a:tableStyleId>
              </a:tblPr>
              <a:tblGrid>
                <a:gridCol w="4562342">
                  <a:extLst>
                    <a:ext uri="{9D8B030D-6E8A-4147-A177-3AD203B41FA5}">
                      <a16:colId xmlns:a16="http://schemas.microsoft.com/office/drawing/2014/main" val="20000"/>
                    </a:ext>
                  </a:extLst>
                </a:gridCol>
              </a:tblGrid>
              <a:tr h="623209">
                <a:tc>
                  <a:txBody>
                    <a:bodyPr/>
                    <a:lstStyle/>
                    <a:p>
                      <a:pPr marL="0" indent="0">
                        <a:buFont typeface="Arial"/>
                        <a:buNone/>
                      </a:pPr>
                      <a:r>
                        <a:rPr lang="en-GB" sz="850" b="1" dirty="0">
                          <a:solidFill>
                            <a:srgbClr val="FF0000"/>
                          </a:solidFill>
                          <a:latin typeface="+mj-lt"/>
                          <a:cs typeface="Calibri"/>
                        </a:rPr>
                        <a:t>A</a:t>
                      </a:r>
                      <a:r>
                        <a:rPr lang="en-GB" sz="850" b="1" baseline="0" dirty="0">
                          <a:solidFill>
                            <a:srgbClr val="FF0000"/>
                          </a:solidFill>
                          <a:latin typeface="+mj-lt"/>
                          <a:cs typeface="Calibri"/>
                        </a:rPr>
                        <a:t> tropical storm is a storm that is formed over warm water, near the tropics. It has wind speeds of over 74mph and torrential rain.</a:t>
                      </a:r>
                      <a:endParaRPr lang="en-GB" sz="850" b="0" baseline="0" dirty="0">
                        <a:solidFill>
                          <a:srgbClr val="FF0000"/>
                        </a:solidFill>
                        <a:latin typeface="+mj-lt"/>
                        <a:cs typeface="Calibri"/>
                      </a:endParaRPr>
                    </a:p>
                    <a:p>
                      <a:pPr marL="173038" indent="-173038">
                        <a:buFont typeface="Arial" panose="020B0604020202020204" pitchFamily="34" charset="0"/>
                        <a:buChar char="•"/>
                      </a:pPr>
                      <a:r>
                        <a:rPr lang="en-US" sz="850" b="1" dirty="0">
                          <a:latin typeface="+mj-lt"/>
                        </a:rPr>
                        <a:t>Hurricanes</a:t>
                      </a:r>
                      <a:r>
                        <a:rPr lang="en-US" sz="850" dirty="0">
                          <a:latin typeface="+mj-lt"/>
                        </a:rPr>
                        <a:t> (USA and Caribbean), </a:t>
                      </a:r>
                    </a:p>
                    <a:p>
                      <a:pPr marL="173038" indent="-173038">
                        <a:buFont typeface="Arial" panose="020B0604020202020204" pitchFamily="34" charset="0"/>
                        <a:buChar char="•"/>
                      </a:pPr>
                      <a:r>
                        <a:rPr lang="en-US" sz="850" b="1" dirty="0">
                          <a:latin typeface="+mj-lt"/>
                        </a:rPr>
                        <a:t>Typhoons</a:t>
                      </a:r>
                      <a:r>
                        <a:rPr lang="en-US" sz="850" dirty="0">
                          <a:latin typeface="+mj-lt"/>
                        </a:rPr>
                        <a:t> (Japan and the Philippines) </a:t>
                      </a:r>
                    </a:p>
                    <a:p>
                      <a:pPr marL="173038" indent="-173038">
                        <a:buFont typeface="Arial" panose="020B0604020202020204" pitchFamily="34" charset="0"/>
                        <a:buChar char="•"/>
                      </a:pPr>
                      <a:r>
                        <a:rPr lang="en-US" sz="850" b="1" dirty="0">
                          <a:latin typeface="+mj-lt"/>
                        </a:rPr>
                        <a:t>Cyclones</a:t>
                      </a:r>
                      <a:r>
                        <a:rPr lang="en-US" sz="850" dirty="0">
                          <a:latin typeface="+mj-lt"/>
                        </a:rPr>
                        <a:t> (SE Asia and Australia).</a:t>
                      </a:r>
                    </a:p>
                  </a:txBody>
                  <a:tcPr>
                    <a:noFill/>
                  </a:tcPr>
                </a:tc>
                <a:extLst>
                  <a:ext uri="{0D108BD9-81ED-4DB2-BD59-A6C34878D82A}">
                    <a16:rowId xmlns:a16="http://schemas.microsoft.com/office/drawing/2014/main" val="4204986892"/>
                  </a:ext>
                </a:extLst>
              </a:tr>
              <a:tr h="841654">
                <a:tc>
                  <a:txBody>
                    <a:bodyPr/>
                    <a:lstStyle/>
                    <a:p>
                      <a:pPr>
                        <a:spcAft>
                          <a:spcPts val="0"/>
                        </a:spcAft>
                      </a:pPr>
                      <a:r>
                        <a:rPr lang="en-GB" sz="850" b="1" dirty="0">
                          <a:solidFill>
                            <a:schemeClr val="tx1"/>
                          </a:solidFill>
                          <a:latin typeface="+mj-lt"/>
                          <a:cs typeface="Times New Roman" panose="02020603050405020304" pitchFamily="18" charset="0"/>
                        </a:rPr>
                        <a:t>Tropical storms</a:t>
                      </a:r>
                      <a:r>
                        <a:rPr lang="en-GB" sz="850" b="1" baseline="0" dirty="0">
                          <a:solidFill>
                            <a:schemeClr val="tx1"/>
                          </a:solidFill>
                          <a:latin typeface="+mj-lt"/>
                          <a:cs typeface="Times New Roman" panose="02020603050405020304" pitchFamily="18" charset="0"/>
                        </a:rPr>
                        <a:t> conditions:</a:t>
                      </a:r>
                    </a:p>
                    <a:p>
                      <a:pPr marL="92075" indent="-92075">
                        <a:buFont typeface="Arial"/>
                        <a:buChar char="•"/>
                      </a:pPr>
                      <a:r>
                        <a:rPr lang="en-GB" sz="850" b="1" dirty="0">
                          <a:latin typeface="+mj-lt"/>
                          <a:cs typeface="Calibri"/>
                        </a:rPr>
                        <a:t>Warm water  (&gt;27°C)</a:t>
                      </a:r>
                      <a:r>
                        <a:rPr lang="en-GB" sz="850" dirty="0">
                          <a:latin typeface="+mj-lt"/>
                          <a:cs typeface="Calibri"/>
                        </a:rPr>
                        <a:t>. As a result they are often found in tropical areas and occur in the summer/autumn when seas are at their hottest.</a:t>
                      </a:r>
                    </a:p>
                    <a:p>
                      <a:pPr marL="92075" indent="-92075">
                        <a:buFont typeface="Arial"/>
                        <a:buChar char="•"/>
                      </a:pPr>
                      <a:r>
                        <a:rPr lang="en-GB" sz="850" b="1" dirty="0">
                          <a:latin typeface="+mj-lt"/>
                          <a:cs typeface="Calibri"/>
                        </a:rPr>
                        <a:t>Latitudes between 5 -20°</a:t>
                      </a:r>
                      <a:r>
                        <a:rPr lang="en-GB" sz="850" dirty="0">
                          <a:latin typeface="+mj-lt"/>
                          <a:cs typeface="Calibri"/>
                        </a:rPr>
                        <a:t> north and south of the equator. A tropical storm is a spinning mass of clouds. The earth’s spin between 5-20 is enough to spin the clouds = tropical storm.</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GB" sz="850" dirty="0">
                          <a:cs typeface="Calibri"/>
                        </a:rPr>
                        <a:t>Tropical storms are measured using the </a:t>
                      </a:r>
                      <a:r>
                        <a:rPr lang="en-GB" sz="850" b="1" dirty="0" err="1">
                          <a:cs typeface="Calibri"/>
                        </a:rPr>
                        <a:t>Saffir</a:t>
                      </a:r>
                      <a:r>
                        <a:rPr lang="en-GB" sz="850" b="1" dirty="0">
                          <a:cs typeface="Calibri"/>
                        </a:rPr>
                        <a:t>-Simpson scale</a:t>
                      </a:r>
                      <a:r>
                        <a:rPr lang="en-GB" sz="850" b="0" dirty="0">
                          <a:cs typeface="Calibri"/>
                        </a:rPr>
                        <a:t>.</a:t>
                      </a:r>
                      <a:r>
                        <a:rPr lang="en-GB" sz="850" b="0" baseline="0" dirty="0">
                          <a:cs typeface="Calibri"/>
                        </a:rPr>
                        <a:t> </a:t>
                      </a:r>
                      <a:r>
                        <a:rPr lang="en-GB" sz="850" b="0" kern="1200" baseline="0" dirty="0">
                          <a:solidFill>
                            <a:schemeClr val="tx1"/>
                          </a:solidFill>
                          <a:latin typeface="+mn-lt"/>
                          <a:ea typeface="+mn-ea"/>
                          <a:cs typeface="Times New Roman" panose="02020603050405020304" pitchFamily="18" charset="0"/>
                        </a:rPr>
                        <a:t>There are 5 categories.</a:t>
                      </a:r>
                    </a:p>
                  </a:txBody>
                  <a:tcPr>
                    <a:noFill/>
                  </a:tcPr>
                </a:tc>
                <a:extLst>
                  <a:ext uri="{0D108BD9-81ED-4DB2-BD59-A6C34878D82A}">
                    <a16:rowId xmlns:a16="http://schemas.microsoft.com/office/drawing/2014/main" val="10000"/>
                  </a:ext>
                </a:extLst>
              </a:tr>
              <a:tr h="186320">
                <a:tc>
                  <a: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GB" sz="850" b="1" dirty="0"/>
                        <a:t>TROPICAL STORM FORMATION:</a:t>
                      </a:r>
                    </a:p>
                  </a:txBody>
                  <a:tcPr>
                    <a:noFill/>
                  </a:tcPr>
                </a:tc>
                <a:extLst>
                  <a:ext uri="{0D108BD9-81ED-4DB2-BD59-A6C34878D82A}">
                    <a16:rowId xmlns:a16="http://schemas.microsoft.com/office/drawing/2014/main" val="3765042924"/>
                  </a:ext>
                </a:extLst>
              </a:tr>
            </a:tbl>
          </a:graphicData>
        </a:graphic>
      </p:graphicFrame>
      <p:graphicFrame>
        <p:nvGraphicFramePr>
          <p:cNvPr id="33" name="Table 32"/>
          <p:cNvGraphicFramePr>
            <a:graphicFrameLocks noGrp="1"/>
          </p:cNvGraphicFramePr>
          <p:nvPr/>
        </p:nvGraphicFramePr>
        <p:xfrm>
          <a:off x="4566225" y="898004"/>
          <a:ext cx="4575882" cy="3774745"/>
        </p:xfrm>
        <a:graphic>
          <a:graphicData uri="http://schemas.openxmlformats.org/drawingml/2006/table">
            <a:tbl>
              <a:tblPr firstRow="1" bandRow="1">
                <a:tableStyleId>{5C22544A-7EE6-4342-B048-85BDC9FD1C3A}</a:tableStyleId>
              </a:tblPr>
              <a:tblGrid>
                <a:gridCol w="2287941">
                  <a:extLst>
                    <a:ext uri="{9D8B030D-6E8A-4147-A177-3AD203B41FA5}">
                      <a16:colId xmlns:a16="http://schemas.microsoft.com/office/drawing/2014/main" val="2512333246"/>
                    </a:ext>
                  </a:extLst>
                </a:gridCol>
                <a:gridCol w="2287941">
                  <a:extLst>
                    <a:ext uri="{9D8B030D-6E8A-4147-A177-3AD203B41FA5}">
                      <a16:colId xmlns:a16="http://schemas.microsoft.com/office/drawing/2014/main" val="2043666816"/>
                    </a:ext>
                  </a:extLst>
                </a:gridCol>
              </a:tblGrid>
              <a:tr h="223403">
                <a:tc>
                  <a:txBody>
                    <a:bodyPr/>
                    <a:lstStyle/>
                    <a:p>
                      <a:pPr algn="ctr"/>
                      <a:r>
                        <a:rPr lang="en-GB" sz="850" b="1" kern="1200" dirty="0">
                          <a:solidFill>
                            <a:schemeClr val="tx1"/>
                          </a:solidFill>
                          <a:effectLst/>
                          <a:latin typeface="+mj-lt"/>
                          <a:ea typeface="+mn-ea"/>
                          <a:cs typeface="+mn-cs"/>
                        </a:rPr>
                        <a:t>PRIMARY EFFECTS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850" b="1" kern="1200" dirty="0">
                          <a:solidFill>
                            <a:schemeClr val="tx1"/>
                          </a:solidFill>
                          <a:effectLst/>
                          <a:latin typeface="+mj-lt"/>
                          <a:ea typeface="+mn-ea"/>
                          <a:cs typeface="+mn-cs"/>
                        </a:rPr>
                        <a:t>SECONDARY</a:t>
                      </a:r>
                      <a:r>
                        <a:rPr lang="en-GB" sz="850" b="1" kern="1200" baseline="0" dirty="0">
                          <a:solidFill>
                            <a:schemeClr val="tx1"/>
                          </a:solidFill>
                          <a:effectLst/>
                          <a:latin typeface="+mj-lt"/>
                          <a:ea typeface="+mn-ea"/>
                          <a:cs typeface="+mn-cs"/>
                        </a:rPr>
                        <a:t> EFFECTS</a:t>
                      </a:r>
                      <a:endParaRPr lang="en-GB" sz="850" b="1"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07876419"/>
                  </a:ext>
                </a:extLst>
              </a:tr>
              <a:tr h="1794930">
                <a:tc>
                  <a:txBody>
                    <a:bodyPr/>
                    <a:lstStyle/>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kern="1200" baseline="0" dirty="0">
                          <a:solidFill>
                            <a:schemeClr val="tx1"/>
                          </a:solidFill>
                          <a:effectLst/>
                          <a:latin typeface="+mj-lt"/>
                          <a:ea typeface="+mn-ea"/>
                          <a:cs typeface="+mn-cs"/>
                        </a:rPr>
                        <a:t>6,300 dead</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kern="1200" baseline="0" dirty="0">
                          <a:solidFill>
                            <a:schemeClr val="tx1"/>
                          </a:solidFill>
                          <a:effectLst/>
                          <a:latin typeface="+mj-lt"/>
                          <a:ea typeface="+mn-ea"/>
                          <a:cs typeface="+mn-cs"/>
                        </a:rPr>
                        <a:t>27,000 injured</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kern="1200" baseline="0" dirty="0">
                          <a:solidFill>
                            <a:schemeClr val="tx1"/>
                          </a:solidFill>
                          <a:effectLst/>
                          <a:latin typeface="+mj-lt"/>
                          <a:ea typeface="+mn-ea"/>
                          <a:cs typeface="+mn-cs"/>
                        </a:rPr>
                        <a:t>1.1 million homes damaged</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kern="1200" baseline="0" dirty="0">
                          <a:solidFill>
                            <a:schemeClr val="tx1"/>
                          </a:solidFill>
                          <a:effectLst/>
                          <a:latin typeface="+mj-lt"/>
                          <a:ea typeface="+mn-ea"/>
                          <a:cs typeface="+mn-cs"/>
                        </a:rPr>
                        <a:t>30,000 fishing boats destroyed</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kern="1200" baseline="0" dirty="0">
                          <a:solidFill>
                            <a:schemeClr val="tx1"/>
                          </a:solidFill>
                          <a:effectLst/>
                          <a:latin typeface="+mj-lt"/>
                          <a:ea typeface="+mn-ea"/>
                          <a:cs typeface="+mn-cs"/>
                        </a:rPr>
                        <a:t>Schools, hospitals and shops destroyed.</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kern="1200" baseline="0" dirty="0">
                          <a:solidFill>
                            <a:schemeClr val="tx1"/>
                          </a:solidFill>
                          <a:effectLst/>
                          <a:latin typeface="+mj-lt"/>
                          <a:ea typeface="+mn-ea"/>
                          <a:cs typeface="+mn-cs"/>
                        </a:rPr>
                        <a:t>400m of rain flooded agricultural land.</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kern="1200" baseline="0" dirty="0">
                          <a:solidFill>
                            <a:schemeClr val="tx1"/>
                          </a:solidFill>
                          <a:effectLst/>
                          <a:latin typeface="+mj-lt"/>
                          <a:ea typeface="+mn-ea"/>
                          <a:cs typeface="+mn-cs"/>
                        </a:rPr>
                        <a:t>Transportation routes (roads, rail, ports, airports) blocked by trees and debris Specifically the </a:t>
                      </a:r>
                      <a:r>
                        <a:rPr lang="en-GB" sz="850" b="0" i="0" kern="1200" baseline="0" dirty="0" err="1">
                          <a:solidFill>
                            <a:schemeClr val="tx1"/>
                          </a:solidFill>
                          <a:effectLst/>
                          <a:latin typeface="+mj-lt"/>
                          <a:ea typeface="+mn-ea"/>
                          <a:cs typeface="+mn-cs"/>
                        </a:rPr>
                        <a:t>Tacloban</a:t>
                      </a:r>
                      <a:r>
                        <a:rPr lang="en-GB" sz="850" b="0" i="0" kern="1200" baseline="0" dirty="0">
                          <a:solidFill>
                            <a:schemeClr val="tx1"/>
                          </a:solidFill>
                          <a:effectLst/>
                          <a:latin typeface="+mj-lt"/>
                          <a:ea typeface="+mn-ea"/>
                          <a:cs typeface="+mn-cs"/>
                        </a:rPr>
                        <a:t> airport was damaged</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kern="1200" baseline="0" dirty="0">
                          <a:solidFill>
                            <a:schemeClr val="tx1"/>
                          </a:solidFill>
                          <a:effectLst/>
                          <a:latin typeface="+mj-lt"/>
                          <a:ea typeface="+mn-ea"/>
                          <a:cs typeface="+mn-cs"/>
                        </a:rPr>
                        <a:t>Service lines (water, gas, electricity) destroyed</a:t>
                      </a:r>
                      <a:endParaRPr lang="en-GB" sz="850" b="0" i="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kern="1200" dirty="0">
                          <a:solidFill>
                            <a:schemeClr val="tx1"/>
                          </a:solidFill>
                          <a:effectLst/>
                          <a:latin typeface="+mj-lt"/>
                          <a:ea typeface="+mn-ea"/>
                          <a:cs typeface="+mn-cs"/>
                        </a:rPr>
                        <a:t>Trauma</a:t>
                      </a:r>
                      <a:r>
                        <a:rPr lang="en-GB" sz="850" b="0" i="0" kern="1200" baseline="0" dirty="0">
                          <a:solidFill>
                            <a:schemeClr val="tx1"/>
                          </a:solidFill>
                          <a:effectLst/>
                          <a:latin typeface="+mj-lt"/>
                          <a:ea typeface="+mn-ea"/>
                          <a:cs typeface="+mn-cs"/>
                        </a:rPr>
                        <a:t> and diseases from dead bodies.</a:t>
                      </a:r>
                      <a:endParaRPr lang="en-GB" sz="850" b="0" i="0" kern="1200" dirty="0">
                        <a:solidFill>
                          <a:schemeClr val="tx1"/>
                        </a:solidFill>
                        <a:effectLst/>
                        <a:latin typeface="+mj-lt"/>
                        <a:ea typeface="+mn-ea"/>
                        <a:cs typeface="+mn-cs"/>
                      </a:endParaRP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kern="1200" dirty="0">
                          <a:solidFill>
                            <a:schemeClr val="tx1"/>
                          </a:solidFill>
                          <a:effectLst/>
                          <a:latin typeface="+mj-lt"/>
                          <a:ea typeface="+mn-ea"/>
                          <a:cs typeface="+mn-cs"/>
                        </a:rPr>
                        <a:t>1.1million people</a:t>
                      </a:r>
                      <a:r>
                        <a:rPr lang="en-GB" sz="850" b="0" i="0" kern="1200" baseline="0" dirty="0">
                          <a:solidFill>
                            <a:schemeClr val="tx1"/>
                          </a:solidFill>
                          <a:effectLst/>
                          <a:latin typeface="+mj-lt"/>
                          <a:ea typeface="+mn-ea"/>
                          <a:cs typeface="+mn-cs"/>
                        </a:rPr>
                        <a:t> in temporary camps</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kern="1200" baseline="0" dirty="0">
                          <a:solidFill>
                            <a:schemeClr val="tx1"/>
                          </a:solidFill>
                          <a:effectLst/>
                          <a:latin typeface="+mj-lt"/>
                          <a:ea typeface="+mn-ea"/>
                          <a:cs typeface="+mn-cs"/>
                        </a:rPr>
                        <a:t>Increase in unemployment – ¾ farmers and fishermen lost their jobs</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kern="1200" baseline="0" dirty="0">
                          <a:solidFill>
                            <a:schemeClr val="tx1"/>
                          </a:solidFill>
                          <a:effectLst/>
                          <a:latin typeface="+mj-lt"/>
                          <a:ea typeface="+mn-ea"/>
                          <a:cs typeface="+mn-cs"/>
                        </a:rPr>
                        <a:t>Crops destroyed = loss of $53million to rice crop not being exported</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kern="1200" baseline="0" dirty="0">
                          <a:solidFill>
                            <a:schemeClr val="tx1"/>
                          </a:solidFill>
                          <a:effectLst/>
                          <a:latin typeface="+mj-lt"/>
                          <a:ea typeface="+mn-ea"/>
                          <a:cs typeface="+mn-cs"/>
                        </a:rPr>
                        <a:t>Surface and groundwater was contaminated by floodwater</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kern="1200" baseline="0" dirty="0">
                          <a:solidFill>
                            <a:schemeClr val="tx1"/>
                          </a:solidFill>
                          <a:effectLst/>
                          <a:latin typeface="+mj-lt"/>
                          <a:ea typeface="+mn-ea"/>
                          <a:cs typeface="+mn-cs"/>
                        </a:rPr>
                        <a:t>Looting and violence in </a:t>
                      </a:r>
                      <a:r>
                        <a:rPr lang="en-GB" sz="850" b="0" i="0" kern="1200" baseline="0" dirty="0" err="1">
                          <a:solidFill>
                            <a:schemeClr val="tx1"/>
                          </a:solidFill>
                          <a:effectLst/>
                          <a:latin typeface="+mj-lt"/>
                          <a:ea typeface="+mn-ea"/>
                          <a:cs typeface="+mn-cs"/>
                        </a:rPr>
                        <a:t>Tacloban</a:t>
                      </a:r>
                      <a:endParaRPr lang="en-GB" sz="850" b="0" i="0" kern="1200" baseline="0" dirty="0">
                        <a:solidFill>
                          <a:schemeClr val="tx1"/>
                        </a:solidFill>
                        <a:effectLst/>
                        <a:latin typeface="+mj-lt"/>
                        <a:ea typeface="+mn-ea"/>
                        <a:cs typeface="+mn-cs"/>
                      </a:endParaRP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kern="1200" baseline="0" dirty="0">
                          <a:solidFill>
                            <a:schemeClr val="tx1"/>
                          </a:solidFill>
                          <a:effectLst/>
                          <a:latin typeface="+mj-lt"/>
                          <a:ea typeface="+mn-ea"/>
                          <a:cs typeface="+mn-cs"/>
                        </a:rPr>
                        <a:t>Aid supplies could not reach victims.</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kern="1200" baseline="0" dirty="0">
                          <a:solidFill>
                            <a:schemeClr val="tx1"/>
                          </a:solidFill>
                          <a:effectLst/>
                          <a:latin typeface="+mj-lt"/>
                          <a:ea typeface="+mn-ea"/>
                          <a:cs typeface="+mn-cs"/>
                        </a:rPr>
                        <a:t>Some areas had no power for 1 month</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kern="1200" baseline="0" dirty="0">
                          <a:solidFill>
                            <a:schemeClr val="tx1"/>
                          </a:solidFill>
                          <a:effectLst/>
                          <a:latin typeface="+mj-lt"/>
                          <a:ea typeface="+mn-ea"/>
                          <a:cs typeface="+mn-cs"/>
                        </a:rPr>
                        <a:t>Shortages of water, food and shelter led to disease.</a:t>
                      </a:r>
                      <a:endParaRPr lang="en-GB" sz="850" b="0" i="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1749433"/>
                  </a:ext>
                </a:extLst>
              </a:tr>
              <a:tr h="22340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50" b="1" i="0" kern="1200" dirty="0">
                          <a:solidFill>
                            <a:schemeClr val="tx1"/>
                          </a:solidFill>
                          <a:effectLst/>
                          <a:latin typeface="+mj-lt"/>
                          <a:ea typeface="+mn-ea"/>
                          <a:cs typeface="+mn-cs"/>
                        </a:rPr>
                        <a:t>IMMEDIATE RESPONSE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50" b="1" i="0" kern="1200" dirty="0">
                          <a:solidFill>
                            <a:schemeClr val="tx1"/>
                          </a:solidFill>
                          <a:effectLst/>
                          <a:latin typeface="+mj-lt"/>
                          <a:ea typeface="+mn-ea"/>
                          <a:cs typeface="+mn-cs"/>
                        </a:rPr>
                        <a:t>LONG TERM RESPONSE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249373175"/>
                  </a:ext>
                </a:extLst>
              </a:tr>
              <a:tr h="1533009">
                <a:tc>
                  <a:txBody>
                    <a:bodyPr/>
                    <a:lstStyle/>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kern="1200" dirty="0">
                          <a:solidFill>
                            <a:schemeClr val="tx1"/>
                          </a:solidFill>
                          <a:effectLst/>
                          <a:latin typeface="+mj-lt"/>
                          <a:ea typeface="+mn-ea"/>
                          <a:cs typeface="+mn-cs"/>
                        </a:rPr>
                        <a:t>People were evacuated to 1200</a:t>
                      </a:r>
                      <a:r>
                        <a:rPr lang="en-GB" sz="850" b="0" i="0" kern="1200" baseline="0" dirty="0">
                          <a:solidFill>
                            <a:schemeClr val="tx1"/>
                          </a:solidFill>
                          <a:effectLst/>
                          <a:latin typeface="+mj-lt"/>
                          <a:ea typeface="+mn-ea"/>
                          <a:cs typeface="+mn-cs"/>
                        </a:rPr>
                        <a:t> evacuation centres that were created</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kern="1200" baseline="0" dirty="0">
                          <a:solidFill>
                            <a:schemeClr val="tx1"/>
                          </a:solidFill>
                          <a:effectLst/>
                          <a:latin typeface="+mj-lt"/>
                          <a:ea typeface="+mn-ea"/>
                          <a:cs typeface="+mn-cs"/>
                        </a:rPr>
                        <a:t>USA sent aircraft/helicopters to search and rescue</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kern="1200" baseline="0" dirty="0">
                          <a:solidFill>
                            <a:schemeClr val="tx1"/>
                          </a:solidFill>
                          <a:effectLst/>
                          <a:latin typeface="+mj-lt"/>
                          <a:ea typeface="+mn-ea"/>
                          <a:cs typeface="+mn-cs"/>
                        </a:rPr>
                        <a:t>People cleared rubble</a:t>
                      </a:r>
                      <a:endParaRPr lang="en-GB" sz="850" b="0" i="0" kern="1200" dirty="0">
                        <a:solidFill>
                          <a:schemeClr val="tx1"/>
                        </a:solidFill>
                        <a:effectLst/>
                        <a:latin typeface="+mj-lt"/>
                        <a:ea typeface="+mn-ea"/>
                        <a:cs typeface="+mn-cs"/>
                      </a:endParaRP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kern="1200" dirty="0">
                          <a:solidFill>
                            <a:schemeClr val="tx1"/>
                          </a:solidFill>
                          <a:effectLst/>
                          <a:latin typeface="+mj-lt"/>
                          <a:ea typeface="+mn-ea"/>
                          <a:cs typeface="+mn-cs"/>
                        </a:rPr>
                        <a:t>Emergency</a:t>
                      </a:r>
                      <a:r>
                        <a:rPr lang="en-GB" sz="850" b="0" i="0" kern="1200" baseline="0" dirty="0">
                          <a:solidFill>
                            <a:schemeClr val="tx1"/>
                          </a:solidFill>
                          <a:effectLst/>
                          <a:latin typeface="+mj-lt"/>
                          <a:ea typeface="+mn-ea"/>
                          <a:cs typeface="+mn-cs"/>
                        </a:rPr>
                        <a:t> food from Philippine Red Cross</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kern="1200" baseline="0" dirty="0">
                          <a:solidFill>
                            <a:schemeClr val="tx1"/>
                          </a:solidFill>
                          <a:effectLst/>
                          <a:latin typeface="+mj-lt"/>
                          <a:ea typeface="+mn-ea"/>
                          <a:cs typeface="+mn-cs"/>
                        </a:rPr>
                        <a:t>Emergency hospitals from France, Belgium and Israel</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kern="1200" baseline="0" dirty="0">
                          <a:solidFill>
                            <a:schemeClr val="tx1"/>
                          </a:solidFill>
                          <a:effectLst/>
                          <a:latin typeface="+mj-lt"/>
                          <a:ea typeface="+mn-ea"/>
                          <a:cs typeface="+mn-cs"/>
                        </a:rPr>
                        <a:t>Emergency shelter from UK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kern="1200" dirty="0">
                          <a:solidFill>
                            <a:schemeClr val="tx1"/>
                          </a:solidFill>
                          <a:effectLst/>
                          <a:latin typeface="+mj-lt"/>
                          <a:ea typeface="+mn-ea"/>
                          <a:cs typeface="+mn-cs"/>
                        </a:rPr>
                        <a:t>Reconstruction and relocation – 1000s of new homes built</a:t>
                      </a:r>
                      <a:r>
                        <a:rPr lang="en-GB" sz="850" b="0" i="0" kern="1200" baseline="0" dirty="0">
                          <a:solidFill>
                            <a:schemeClr val="tx1"/>
                          </a:solidFill>
                          <a:effectLst/>
                          <a:latin typeface="+mj-lt"/>
                          <a:ea typeface="+mn-ea"/>
                          <a:cs typeface="+mn-cs"/>
                        </a:rPr>
                        <a:t> in flood safe areas</a:t>
                      </a:r>
                    </a:p>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kern="1200" baseline="0" dirty="0">
                          <a:solidFill>
                            <a:schemeClr val="tx1"/>
                          </a:solidFill>
                          <a:effectLst/>
                          <a:latin typeface="+mj-lt"/>
                          <a:ea typeface="+mn-ea"/>
                          <a:cs typeface="+mn-cs"/>
                        </a:rPr>
                        <a:t>Reconstruction of roads, bridges &amp; airports</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kern="1200" baseline="0" dirty="0">
                          <a:solidFill>
                            <a:schemeClr val="tx1"/>
                          </a:solidFill>
                          <a:effectLst/>
                          <a:latin typeface="+mj-lt"/>
                          <a:ea typeface="+mn-ea"/>
                          <a:cs typeface="+mn-cs"/>
                        </a:rPr>
                        <a:t>NGOs (e.g. Oxfam) replaced fishing boats. Fishing industries were re-established.</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kern="1200" baseline="0" dirty="0">
                          <a:solidFill>
                            <a:schemeClr val="tx1"/>
                          </a:solidFill>
                          <a:effectLst/>
                          <a:latin typeface="+mj-lt"/>
                          <a:ea typeface="+mn-ea"/>
                          <a:cs typeface="+mn-cs"/>
                        </a:rPr>
                        <a:t>UN, UK, Australia, Japan and USA provided long-term medical supplies and financial aid</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kern="1200" baseline="0" dirty="0">
                          <a:solidFill>
                            <a:schemeClr val="tx1"/>
                          </a:solidFill>
                          <a:effectLst/>
                          <a:latin typeface="+mj-lt"/>
                          <a:ea typeface="+mn-ea"/>
                          <a:cs typeface="+mn-cs"/>
                        </a:rPr>
                        <a:t>US, Australia and EU provided financial support for people to start new lives</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kern="1200" baseline="0" dirty="0">
                          <a:solidFill>
                            <a:schemeClr val="tx1"/>
                          </a:solidFill>
                          <a:effectLst/>
                          <a:latin typeface="+mj-lt"/>
                          <a:ea typeface="+mn-ea"/>
                          <a:cs typeface="+mn-cs"/>
                        </a:rPr>
                        <a:t>Cash for work programmes were created to help people earn money in the long term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7881324"/>
                  </a:ext>
                </a:extLst>
              </a:tr>
            </a:tbl>
          </a:graphicData>
        </a:graphic>
      </p:graphicFrame>
      <p:graphicFrame>
        <p:nvGraphicFramePr>
          <p:cNvPr id="35" name="Table 34"/>
          <p:cNvGraphicFramePr>
            <a:graphicFrameLocks noGrp="1"/>
          </p:cNvGraphicFramePr>
          <p:nvPr/>
        </p:nvGraphicFramePr>
        <p:xfrm>
          <a:off x="4566225" y="288403"/>
          <a:ext cx="4577775" cy="609600"/>
        </p:xfrm>
        <a:graphic>
          <a:graphicData uri="http://schemas.openxmlformats.org/drawingml/2006/table">
            <a:tbl>
              <a:tblPr firstRow="1" bandRow="1">
                <a:tableStyleId>{5940675A-B579-460E-94D1-54222C63F5DA}</a:tableStyleId>
              </a:tblPr>
              <a:tblGrid>
                <a:gridCol w="4577775">
                  <a:extLst>
                    <a:ext uri="{9D8B030D-6E8A-4147-A177-3AD203B41FA5}">
                      <a16:colId xmlns:a16="http://schemas.microsoft.com/office/drawing/2014/main" val="20000"/>
                    </a:ext>
                  </a:extLst>
                </a:gridCol>
              </a:tblGrid>
              <a:tr h="181647">
                <a:tc>
                  <a:txBody>
                    <a:bodyPr/>
                    <a:lstStyle/>
                    <a:p>
                      <a:pPr algn="ctr"/>
                      <a:r>
                        <a:rPr lang="en-GB" sz="850" b="1" u="sng" kern="1200" dirty="0">
                          <a:solidFill>
                            <a:schemeClr val="tx1"/>
                          </a:solidFill>
                          <a:effectLst/>
                          <a:latin typeface="+mn-lt"/>
                          <a:ea typeface="+mn-ea"/>
                          <a:cs typeface="+mn-cs"/>
                        </a:rPr>
                        <a:t>TYPHOON</a:t>
                      </a:r>
                      <a:r>
                        <a:rPr lang="en-GB" sz="850" b="1" u="sng" kern="1200" baseline="0" dirty="0">
                          <a:solidFill>
                            <a:schemeClr val="tx1"/>
                          </a:solidFill>
                          <a:effectLst/>
                          <a:latin typeface="+mn-lt"/>
                          <a:ea typeface="+mn-ea"/>
                          <a:cs typeface="+mn-cs"/>
                        </a:rPr>
                        <a:t> HAIYAN</a:t>
                      </a:r>
                      <a:endParaRPr lang="en-GB" sz="850" b="1" u="sng" kern="1200" dirty="0">
                        <a:solidFill>
                          <a:schemeClr val="tx1"/>
                        </a:solidFill>
                        <a:effectLst/>
                        <a:latin typeface="+mn-lt"/>
                        <a:ea typeface="+mn-ea"/>
                        <a:cs typeface="+mn-cs"/>
                      </a:endParaRPr>
                    </a:p>
                    <a:p>
                      <a:pPr algn="l"/>
                      <a:r>
                        <a:rPr lang="en-GB" sz="850" b="1" kern="1200" dirty="0">
                          <a:solidFill>
                            <a:schemeClr val="tx1"/>
                          </a:solidFill>
                          <a:effectLst/>
                          <a:latin typeface="+mn-lt"/>
                          <a:ea typeface="+mn-ea"/>
                          <a:cs typeface="+mn-cs"/>
                        </a:rPr>
                        <a:t>Where</a:t>
                      </a:r>
                      <a:r>
                        <a:rPr lang="en-GB" sz="850" b="0" kern="1200" dirty="0">
                          <a:solidFill>
                            <a:schemeClr val="tx1"/>
                          </a:solidFill>
                          <a:effectLst/>
                          <a:latin typeface="+mn-lt"/>
                          <a:ea typeface="+mn-ea"/>
                          <a:cs typeface="+mn-cs"/>
                        </a:rPr>
                        <a:t>:</a:t>
                      </a:r>
                      <a:r>
                        <a:rPr lang="en-GB" sz="850" b="0" kern="1200" baseline="0" dirty="0">
                          <a:solidFill>
                            <a:schemeClr val="tx1"/>
                          </a:solidFill>
                          <a:effectLst/>
                          <a:latin typeface="+mn-lt"/>
                          <a:ea typeface="+mn-ea"/>
                          <a:cs typeface="+mn-cs"/>
                        </a:rPr>
                        <a:t> Philippines, Asia</a:t>
                      </a:r>
                    </a:p>
                    <a:p>
                      <a:pPr algn="l"/>
                      <a:r>
                        <a:rPr lang="en-GB" sz="850" b="1" kern="1200" baseline="0" dirty="0">
                          <a:solidFill>
                            <a:schemeClr val="tx1"/>
                          </a:solidFill>
                          <a:effectLst/>
                          <a:latin typeface="+mn-lt"/>
                          <a:ea typeface="+mn-ea"/>
                          <a:cs typeface="+mn-cs"/>
                        </a:rPr>
                        <a:t>When</a:t>
                      </a:r>
                      <a:r>
                        <a:rPr lang="en-GB" sz="850" b="0" kern="1200" baseline="0" dirty="0">
                          <a:solidFill>
                            <a:schemeClr val="tx1"/>
                          </a:solidFill>
                          <a:effectLst/>
                          <a:latin typeface="+mn-lt"/>
                          <a:ea typeface="+mn-ea"/>
                          <a:cs typeface="+mn-cs"/>
                        </a:rPr>
                        <a:t>: November, 2013</a:t>
                      </a:r>
                    </a:p>
                    <a:p>
                      <a:pPr algn="l"/>
                      <a:r>
                        <a:rPr lang="en-GB" sz="850" b="1" kern="1200" baseline="0" dirty="0" err="1">
                          <a:solidFill>
                            <a:schemeClr val="tx1"/>
                          </a:solidFill>
                          <a:effectLst/>
                          <a:latin typeface="+mn-lt"/>
                          <a:ea typeface="+mn-ea"/>
                          <a:cs typeface="+mn-cs"/>
                        </a:rPr>
                        <a:t>Saffir</a:t>
                      </a:r>
                      <a:r>
                        <a:rPr lang="en-GB" sz="850" b="1" kern="1200" baseline="0" dirty="0">
                          <a:solidFill>
                            <a:schemeClr val="tx1"/>
                          </a:solidFill>
                          <a:effectLst/>
                          <a:latin typeface="+mn-lt"/>
                          <a:ea typeface="+mn-ea"/>
                          <a:cs typeface="+mn-cs"/>
                        </a:rPr>
                        <a:t>-Simpson Scale: </a:t>
                      </a:r>
                      <a:r>
                        <a:rPr lang="en-GB" sz="850" b="0" kern="1200" baseline="0" dirty="0">
                          <a:solidFill>
                            <a:schemeClr val="tx1"/>
                          </a:solidFill>
                          <a:effectLst/>
                          <a:latin typeface="+mn-lt"/>
                          <a:ea typeface="+mn-ea"/>
                          <a:cs typeface="+mn-cs"/>
                        </a:rPr>
                        <a:t>category 5 with wind speeds of 170mph and waves 15m high</a:t>
                      </a:r>
                      <a:endParaRPr lang="en-GB" sz="850" b="1" kern="1200" baseline="0" dirty="0">
                        <a:solidFill>
                          <a:schemeClr val="tx1"/>
                        </a:solidFill>
                        <a:effectLst/>
                        <a:latin typeface="+mn-lt"/>
                        <a:ea typeface="+mn-ea"/>
                        <a:cs typeface="+mn-cs"/>
                      </a:endParaRPr>
                    </a:p>
                  </a:txBody>
                  <a:tcPr>
                    <a:noFill/>
                  </a:tcPr>
                </a:tc>
                <a:extLst>
                  <a:ext uri="{0D108BD9-81ED-4DB2-BD59-A6C34878D82A}">
                    <a16:rowId xmlns:a16="http://schemas.microsoft.com/office/drawing/2014/main" val="10000"/>
                  </a:ext>
                </a:extLst>
              </a:tr>
            </a:tbl>
          </a:graphicData>
        </a:graphic>
      </p:graphicFrame>
      <p:graphicFrame>
        <p:nvGraphicFramePr>
          <p:cNvPr id="36" name="Table 35"/>
          <p:cNvGraphicFramePr>
            <a:graphicFrameLocks noGrp="1"/>
          </p:cNvGraphicFramePr>
          <p:nvPr/>
        </p:nvGraphicFramePr>
        <p:xfrm>
          <a:off x="3243540" y="3801224"/>
          <a:ext cx="1320791" cy="3056776"/>
        </p:xfrm>
        <a:graphic>
          <a:graphicData uri="http://schemas.openxmlformats.org/drawingml/2006/table">
            <a:tbl>
              <a:tblPr firstRow="1" bandRow="1">
                <a:tableStyleId>{5940675A-B579-460E-94D1-54222C63F5DA}</a:tableStyleId>
              </a:tblPr>
              <a:tblGrid>
                <a:gridCol w="1320791">
                  <a:extLst>
                    <a:ext uri="{9D8B030D-6E8A-4147-A177-3AD203B41FA5}">
                      <a16:colId xmlns:a16="http://schemas.microsoft.com/office/drawing/2014/main" val="20000"/>
                    </a:ext>
                  </a:extLst>
                </a:gridCol>
              </a:tblGrid>
              <a:tr h="3056776">
                <a:tc>
                  <a:txBody>
                    <a:bodyPr/>
                    <a:lstStyle/>
                    <a:p>
                      <a:pPr>
                        <a:spcAft>
                          <a:spcPts val="0"/>
                        </a:spcAft>
                      </a:pPr>
                      <a:r>
                        <a:rPr lang="en-GB" sz="850" b="1" dirty="0">
                          <a:solidFill>
                            <a:schemeClr val="tx1"/>
                          </a:solidFill>
                          <a:latin typeface="+mj-lt"/>
                          <a:cs typeface="Times New Roman" panose="02020603050405020304" pitchFamily="18" charset="0"/>
                        </a:rPr>
                        <a:t>How</a:t>
                      </a:r>
                      <a:r>
                        <a:rPr lang="en-GB" sz="850" b="1" baseline="0" dirty="0">
                          <a:solidFill>
                            <a:schemeClr val="tx1"/>
                          </a:solidFill>
                          <a:latin typeface="+mj-lt"/>
                          <a:cs typeface="Times New Roman" panose="02020603050405020304" pitchFamily="18" charset="0"/>
                        </a:rPr>
                        <a:t> can we protect ourselves from future tropical storms?</a:t>
                      </a:r>
                    </a:p>
                    <a:p>
                      <a:pPr marL="0" indent="0">
                        <a:spcAft>
                          <a:spcPts val="0"/>
                        </a:spcAft>
                        <a:buFont typeface="Arial" panose="020B0604020202020204" pitchFamily="34" charset="0"/>
                        <a:buNone/>
                      </a:pPr>
                      <a:r>
                        <a:rPr lang="en-GB" sz="850" b="0" baseline="0" dirty="0">
                          <a:solidFill>
                            <a:schemeClr val="tx1"/>
                          </a:solidFill>
                          <a:latin typeface="+mj-lt"/>
                          <a:cs typeface="Times New Roman" panose="02020603050405020304" pitchFamily="18" charset="0"/>
                        </a:rPr>
                        <a:t>We cannot prevent a tropical storm from occurring, however we can protect ourselves.</a:t>
                      </a:r>
                    </a:p>
                    <a:p>
                      <a:pPr marL="90488" indent="-90488">
                        <a:spcAft>
                          <a:spcPts val="0"/>
                        </a:spcAft>
                        <a:buFont typeface="Arial" panose="020B0604020202020204" pitchFamily="34" charset="0"/>
                        <a:buChar char="•"/>
                      </a:pPr>
                      <a:r>
                        <a:rPr lang="en-GB" sz="850" b="1" baseline="0" dirty="0">
                          <a:solidFill>
                            <a:srgbClr val="FF0000"/>
                          </a:solidFill>
                          <a:latin typeface="+mj-lt"/>
                          <a:cs typeface="Times New Roman" panose="02020603050405020304" pitchFamily="18" charset="0"/>
                        </a:rPr>
                        <a:t>PLAN</a:t>
                      </a:r>
                      <a:r>
                        <a:rPr lang="en-GB" sz="850" b="0" baseline="0" dirty="0">
                          <a:solidFill>
                            <a:schemeClr val="tx1"/>
                          </a:solidFill>
                          <a:latin typeface="+mj-lt"/>
                          <a:cs typeface="Times New Roman" panose="02020603050405020304" pitchFamily="18" charset="0"/>
                        </a:rPr>
                        <a:t> to prepare for when a tropical storm occurs (emergency kit, practice drill, earthquake proof buildings, hazard mapping, evacuation routes).</a:t>
                      </a:r>
                    </a:p>
                    <a:p>
                      <a:pPr marL="90488" indent="-90488">
                        <a:spcAft>
                          <a:spcPts val="0"/>
                        </a:spcAft>
                        <a:buFont typeface="Arial" panose="020B0604020202020204" pitchFamily="34" charset="0"/>
                        <a:buChar char="•"/>
                      </a:pPr>
                      <a:r>
                        <a:rPr lang="en-GB" sz="850" b="0" baseline="0" dirty="0">
                          <a:solidFill>
                            <a:schemeClr val="tx1"/>
                          </a:solidFill>
                          <a:latin typeface="+mj-lt"/>
                          <a:cs typeface="Times New Roman" panose="02020603050405020304" pitchFamily="18" charset="0"/>
                        </a:rPr>
                        <a:t>Monitor tropical storm prone areas in order to </a:t>
                      </a:r>
                      <a:r>
                        <a:rPr lang="en-GB" sz="850" b="1" baseline="0" dirty="0">
                          <a:solidFill>
                            <a:srgbClr val="FF0000"/>
                          </a:solidFill>
                          <a:latin typeface="+mj-lt"/>
                          <a:cs typeface="Times New Roman" panose="02020603050405020304" pitchFamily="18" charset="0"/>
                        </a:rPr>
                        <a:t>PREDICT</a:t>
                      </a:r>
                      <a:r>
                        <a:rPr lang="en-GB" sz="850" b="0" baseline="0" dirty="0">
                          <a:solidFill>
                            <a:schemeClr val="tx1"/>
                          </a:solidFill>
                          <a:latin typeface="+mj-lt"/>
                          <a:cs typeface="Times New Roman" panose="02020603050405020304" pitchFamily="18" charset="0"/>
                        </a:rPr>
                        <a:t> when it will occur (previous data, unusual animal behaviour, measure for small tremors)</a:t>
                      </a:r>
                    </a:p>
                  </a:txBody>
                  <a:tcPr anchor="ctr">
                    <a:noFill/>
                  </a:tcPr>
                </a:tc>
                <a:extLst>
                  <a:ext uri="{0D108BD9-81ED-4DB2-BD59-A6C34878D82A}">
                    <a16:rowId xmlns:a16="http://schemas.microsoft.com/office/drawing/2014/main" val="10000"/>
                  </a:ext>
                </a:extLst>
              </a:tr>
            </a:tbl>
          </a:graphicData>
        </a:graphic>
      </p:graphicFrame>
      <p:graphicFrame>
        <p:nvGraphicFramePr>
          <p:cNvPr id="37" name="Table 36"/>
          <p:cNvGraphicFramePr>
            <a:graphicFrameLocks noGrp="1"/>
          </p:cNvGraphicFramePr>
          <p:nvPr/>
        </p:nvGraphicFramePr>
        <p:xfrm>
          <a:off x="4566224" y="4672749"/>
          <a:ext cx="4575882" cy="2185251"/>
        </p:xfrm>
        <a:graphic>
          <a:graphicData uri="http://schemas.openxmlformats.org/drawingml/2006/table">
            <a:tbl>
              <a:tblPr firstRow="1" bandRow="1">
                <a:tableStyleId>{5C22544A-7EE6-4342-B048-85BDC9FD1C3A}</a:tableStyleId>
              </a:tblPr>
              <a:tblGrid>
                <a:gridCol w="1525294">
                  <a:extLst>
                    <a:ext uri="{9D8B030D-6E8A-4147-A177-3AD203B41FA5}">
                      <a16:colId xmlns:a16="http://schemas.microsoft.com/office/drawing/2014/main" val="4279084875"/>
                    </a:ext>
                  </a:extLst>
                </a:gridCol>
                <a:gridCol w="1525294">
                  <a:extLst>
                    <a:ext uri="{9D8B030D-6E8A-4147-A177-3AD203B41FA5}">
                      <a16:colId xmlns:a16="http://schemas.microsoft.com/office/drawing/2014/main" val="450565047"/>
                    </a:ext>
                  </a:extLst>
                </a:gridCol>
                <a:gridCol w="1525294">
                  <a:extLst>
                    <a:ext uri="{9D8B030D-6E8A-4147-A177-3AD203B41FA5}">
                      <a16:colId xmlns:a16="http://schemas.microsoft.com/office/drawing/2014/main" val="2404789621"/>
                    </a:ext>
                  </a:extLst>
                </a:gridCol>
              </a:tblGrid>
              <a:tr h="1159140">
                <a:tc>
                  <a:txBody>
                    <a:bodyPr/>
                    <a:lstStyle/>
                    <a:p>
                      <a:pPr algn="ctr"/>
                      <a:r>
                        <a:rPr lang="en-GB" sz="850" b="1" kern="1200" dirty="0">
                          <a:solidFill>
                            <a:schemeClr val="tx1"/>
                          </a:solidFill>
                          <a:effectLst/>
                          <a:latin typeface="+mj-lt"/>
                          <a:ea typeface="+mn-ea"/>
                          <a:cs typeface="+mn-cs"/>
                        </a:rPr>
                        <a:t>WARNING</a:t>
                      </a:r>
                      <a:r>
                        <a:rPr lang="en-GB" sz="850" b="1" kern="1200" baseline="0" dirty="0">
                          <a:solidFill>
                            <a:schemeClr val="tx1"/>
                          </a:solidFill>
                          <a:effectLst/>
                          <a:latin typeface="+mj-lt"/>
                          <a:ea typeface="+mn-ea"/>
                          <a:cs typeface="+mn-cs"/>
                        </a:rPr>
                        <a:t> SYSTEMS</a:t>
                      </a:r>
                    </a:p>
                    <a:p>
                      <a:pPr algn="ctr"/>
                      <a:r>
                        <a:rPr lang="en-GB" sz="850" b="0" kern="1200" dirty="0">
                          <a:solidFill>
                            <a:schemeClr val="tx1"/>
                          </a:solidFill>
                          <a:effectLst/>
                          <a:latin typeface="+mj-lt"/>
                          <a:ea typeface="+mn-ea"/>
                          <a:cs typeface="+mn-cs"/>
                        </a:rPr>
                        <a:t>A warning alarm</a:t>
                      </a:r>
                      <a:r>
                        <a:rPr lang="en-GB" sz="850" b="0" kern="1200" baseline="0" dirty="0">
                          <a:solidFill>
                            <a:schemeClr val="tx1"/>
                          </a:solidFill>
                          <a:effectLst/>
                          <a:latin typeface="+mj-lt"/>
                          <a:ea typeface="+mn-ea"/>
                          <a:cs typeface="+mn-cs"/>
                        </a:rPr>
                        <a:t> is used to alert people of an approaching tropical storm.</a:t>
                      </a:r>
                      <a:endParaRPr lang="en-GB" sz="850" b="0" i="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1" kern="1200" dirty="0">
                          <a:solidFill>
                            <a:schemeClr val="tx1"/>
                          </a:solidFill>
                          <a:effectLst/>
                          <a:latin typeface="+mj-lt"/>
                          <a:ea typeface="+mn-ea"/>
                          <a:cs typeface="+mn-cs"/>
                        </a:rPr>
                        <a:t>PREVIOUS TROPICAL STORM DATA</a:t>
                      </a:r>
                    </a:p>
                    <a:p>
                      <a:pPr algn="ctr"/>
                      <a:r>
                        <a:rPr lang="en-GB" sz="850" b="0" kern="1200" dirty="0">
                          <a:solidFill>
                            <a:schemeClr val="tx1"/>
                          </a:solidFill>
                          <a:effectLst/>
                          <a:latin typeface="+mj-lt"/>
                          <a:ea typeface="+mn-ea"/>
                          <a:cs typeface="+mn-cs"/>
                        </a:rPr>
                        <a:t>We can use previous data and computer models to predict the course of a tropical storm. We can then instruct people living in hurricane prone areas how to protect themselves.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1" kern="1200" dirty="0">
                          <a:solidFill>
                            <a:schemeClr val="tx1"/>
                          </a:solidFill>
                          <a:effectLst/>
                          <a:latin typeface="+mj-lt"/>
                          <a:ea typeface="+mn-ea"/>
                          <a:cs typeface="+mn-cs"/>
                        </a:rPr>
                        <a:t>TRACK</a:t>
                      </a:r>
                      <a:r>
                        <a:rPr lang="en-GB" sz="850" b="1" kern="1200" baseline="0" dirty="0">
                          <a:solidFill>
                            <a:schemeClr val="tx1"/>
                          </a:solidFill>
                          <a:effectLst/>
                          <a:latin typeface="+mj-lt"/>
                          <a:ea typeface="+mn-ea"/>
                          <a:cs typeface="+mn-cs"/>
                        </a:rPr>
                        <a:t> TROPICAL STORMS USING SATELLITE IMAGERY</a:t>
                      </a:r>
                    </a:p>
                    <a:p>
                      <a:pPr algn="ctr"/>
                      <a:r>
                        <a:rPr lang="en-GB" sz="850" b="0" kern="1200" dirty="0">
                          <a:solidFill>
                            <a:schemeClr val="tx1"/>
                          </a:solidFill>
                          <a:effectLst/>
                          <a:latin typeface="+mj-lt"/>
                          <a:ea typeface="+mn-ea"/>
                          <a:cs typeface="+mn-cs"/>
                        </a:rPr>
                        <a:t>We can watch the hurricane progress using satellites and use this to get a better idea of where it will go next.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689552"/>
                  </a:ext>
                </a:extLst>
              </a:tr>
              <a:tr h="1026111">
                <a:tc>
                  <a:txBody>
                    <a:bodyPr/>
                    <a:lstStyle/>
                    <a:p>
                      <a:pPr algn="ctr"/>
                      <a:r>
                        <a:rPr lang="en-GB" sz="850" b="1" kern="1200" dirty="0">
                          <a:solidFill>
                            <a:schemeClr val="tx1"/>
                          </a:solidFill>
                          <a:effectLst/>
                          <a:latin typeface="+mj-lt"/>
                          <a:ea typeface="+mn-ea"/>
                          <a:cs typeface="+mn-cs"/>
                        </a:rPr>
                        <a:t>EMERGENCY KIT</a:t>
                      </a:r>
                    </a:p>
                    <a:p>
                      <a:pPr algn="ctr"/>
                      <a:r>
                        <a:rPr lang="en-GB" sz="850" b="0" kern="1200" dirty="0">
                          <a:solidFill>
                            <a:schemeClr val="tx1"/>
                          </a:solidFill>
                          <a:effectLst/>
                          <a:latin typeface="+mj-lt"/>
                          <a:ea typeface="+mn-ea"/>
                          <a:cs typeface="+mn-cs"/>
                        </a:rPr>
                        <a:t>Residents are encouraged to have an emergency kit ready in case of a</a:t>
                      </a:r>
                      <a:r>
                        <a:rPr lang="en-GB" sz="850" b="0" kern="1200" baseline="0" dirty="0">
                          <a:solidFill>
                            <a:schemeClr val="tx1"/>
                          </a:solidFill>
                          <a:effectLst/>
                          <a:latin typeface="+mj-lt"/>
                          <a:ea typeface="+mn-ea"/>
                          <a:cs typeface="+mn-cs"/>
                        </a:rPr>
                        <a:t> tropical storm (</a:t>
                      </a:r>
                      <a:r>
                        <a:rPr lang="en-GB" sz="850" b="0" i="1" kern="1200" baseline="0" dirty="0">
                          <a:solidFill>
                            <a:schemeClr val="tx1"/>
                          </a:solidFill>
                          <a:effectLst/>
                          <a:latin typeface="+mj-lt"/>
                          <a:ea typeface="+mn-ea"/>
                          <a:cs typeface="+mn-cs"/>
                        </a:rPr>
                        <a:t>e.g.</a:t>
                      </a:r>
                      <a:r>
                        <a:rPr lang="en-GB" sz="850" b="0" i="1" kern="1200" dirty="0">
                          <a:solidFill>
                            <a:schemeClr val="tx1"/>
                          </a:solidFill>
                          <a:effectLst/>
                          <a:latin typeface="+mj-lt"/>
                          <a:ea typeface="+mn-ea"/>
                          <a:cs typeface="+mn-cs"/>
                        </a:rPr>
                        <a:t> a torch, canned food, batteries, radio, medical kit, dust mask, water…</a:t>
                      </a:r>
                      <a:r>
                        <a:rPr lang="en-GB" sz="850" b="0" i="1" kern="1200" dirty="0" err="1">
                          <a:solidFill>
                            <a:schemeClr val="tx1"/>
                          </a:solidFill>
                          <a:effectLst/>
                          <a:latin typeface="+mj-lt"/>
                          <a:ea typeface="+mn-ea"/>
                          <a:cs typeface="+mn-cs"/>
                        </a:rPr>
                        <a:t>etc</a:t>
                      </a:r>
                      <a:r>
                        <a:rPr lang="en-GB" sz="850" b="0" i="1" kern="1200" dirty="0">
                          <a:solidFill>
                            <a:schemeClr val="tx1"/>
                          </a:solidFill>
                          <a:effectLst/>
                          <a:latin typeface="+mj-lt"/>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1" kern="1200" dirty="0">
                          <a:solidFill>
                            <a:schemeClr val="tx1"/>
                          </a:solidFill>
                          <a:effectLst/>
                          <a:latin typeface="+mj-lt"/>
                          <a:ea typeface="+mn-ea"/>
                          <a:cs typeface="+mn-cs"/>
                        </a:rPr>
                        <a:t>PRACTICE DRILLS</a:t>
                      </a:r>
                    </a:p>
                    <a:p>
                      <a:pPr algn="ctr"/>
                      <a:r>
                        <a:rPr lang="en-GB" sz="850" b="0" kern="1200" dirty="0">
                          <a:solidFill>
                            <a:schemeClr val="tx1"/>
                          </a:solidFill>
                          <a:effectLst/>
                          <a:latin typeface="+mj-lt"/>
                          <a:ea typeface="+mn-ea"/>
                          <a:cs typeface="+mn-cs"/>
                        </a:rPr>
                        <a:t>Educate</a:t>
                      </a:r>
                      <a:r>
                        <a:rPr lang="en-GB" sz="850" b="0" kern="1200" baseline="0" dirty="0">
                          <a:solidFill>
                            <a:schemeClr val="tx1"/>
                          </a:solidFill>
                          <a:effectLst/>
                          <a:latin typeface="+mj-lt"/>
                          <a:ea typeface="+mn-ea"/>
                          <a:cs typeface="+mn-cs"/>
                        </a:rPr>
                        <a:t> people about what they need to do should a tropical storm occur.</a:t>
                      </a:r>
                      <a:endParaRPr lang="en-GB" sz="850" b="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1" kern="1200" dirty="0">
                          <a:solidFill>
                            <a:schemeClr val="tx1"/>
                          </a:solidFill>
                          <a:effectLst/>
                          <a:latin typeface="+mj-lt"/>
                          <a:ea typeface="+mn-ea"/>
                          <a:cs typeface="+mn-cs"/>
                        </a:rPr>
                        <a:t>PLANNED EVACUATION</a:t>
                      </a:r>
                      <a:r>
                        <a:rPr lang="en-GB" sz="850" b="1" kern="1200" baseline="0" dirty="0">
                          <a:solidFill>
                            <a:schemeClr val="tx1"/>
                          </a:solidFill>
                          <a:effectLst/>
                          <a:latin typeface="+mj-lt"/>
                          <a:ea typeface="+mn-ea"/>
                          <a:cs typeface="+mn-cs"/>
                        </a:rPr>
                        <a:t> ROUTES</a:t>
                      </a:r>
                    </a:p>
                    <a:p>
                      <a:pPr algn="ctr"/>
                      <a:r>
                        <a:rPr lang="en-GB" sz="850" kern="1200" dirty="0">
                          <a:solidFill>
                            <a:schemeClr val="dk1"/>
                          </a:solidFill>
                          <a:effectLst/>
                          <a:latin typeface="+mj-lt"/>
                          <a:ea typeface="+mn-ea"/>
                          <a:cs typeface="+mn-cs"/>
                        </a:rPr>
                        <a:t>Educate people where they need to go should a tropical storm occur. Use signs to clearly show where people should go and meet</a:t>
                      </a:r>
                      <a:r>
                        <a:rPr lang="en-GB" sz="850" kern="1200" baseline="0" dirty="0">
                          <a:solidFill>
                            <a:schemeClr val="dk1"/>
                          </a:solidFill>
                          <a:effectLst/>
                          <a:latin typeface="+mj-lt"/>
                          <a:ea typeface="+mn-ea"/>
                          <a:cs typeface="+mn-cs"/>
                        </a:rPr>
                        <a:t> </a:t>
                      </a:r>
                      <a:endParaRPr lang="en-GB" sz="850" b="0" i="1"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8674406"/>
                  </a:ext>
                </a:extLst>
              </a:tr>
            </a:tbl>
          </a:graphicData>
        </a:graphic>
      </p:graphicFrame>
      <p:sp>
        <p:nvSpPr>
          <p:cNvPr id="12" name="Rectangle 11"/>
          <p:cNvSpPr/>
          <p:nvPr/>
        </p:nvSpPr>
        <p:spPr>
          <a:xfrm>
            <a:off x="0" y="4141050"/>
            <a:ext cx="1239257" cy="67704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The eye – in the </a:t>
            </a:r>
            <a:r>
              <a:rPr lang="en-US" sz="900" dirty="0" err="1">
                <a:solidFill>
                  <a:schemeClr val="tx1"/>
                </a:solidFill>
              </a:rPr>
              <a:t>centre</a:t>
            </a:r>
            <a:r>
              <a:rPr lang="en-US" sz="900" dirty="0">
                <a:solidFill>
                  <a:schemeClr val="tx1"/>
                </a:solidFill>
              </a:rPr>
              <a:t> of the tropical storm cold air sinks. There are no clouds or wind. It is very calm.</a:t>
            </a:r>
          </a:p>
        </p:txBody>
      </p:sp>
      <p:sp>
        <p:nvSpPr>
          <p:cNvPr id="13" name="Rectangle 12"/>
          <p:cNvSpPr/>
          <p:nvPr/>
        </p:nvSpPr>
        <p:spPr>
          <a:xfrm>
            <a:off x="1502054" y="6240581"/>
            <a:ext cx="960617" cy="34304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Heavy rain and thunderstorms.</a:t>
            </a:r>
          </a:p>
        </p:txBody>
      </p:sp>
      <p:sp>
        <p:nvSpPr>
          <p:cNvPr id="14" name="Rectangle 13"/>
          <p:cNvSpPr/>
          <p:nvPr/>
        </p:nvSpPr>
        <p:spPr>
          <a:xfrm>
            <a:off x="0" y="6255359"/>
            <a:ext cx="887239" cy="41704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Heavy rain &amp; possible thunderstorms</a:t>
            </a:r>
          </a:p>
        </p:txBody>
      </p:sp>
      <p:sp>
        <p:nvSpPr>
          <p:cNvPr id="16" name="Rectangle 15"/>
          <p:cNvSpPr/>
          <p:nvPr/>
        </p:nvSpPr>
        <p:spPr>
          <a:xfrm>
            <a:off x="869471" y="4825480"/>
            <a:ext cx="1413640" cy="19092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Up to 300miles across. </a:t>
            </a:r>
          </a:p>
        </p:txBody>
      </p:sp>
      <p:sp>
        <p:nvSpPr>
          <p:cNvPr id="17" name="Rectangle 16"/>
          <p:cNvSpPr/>
          <p:nvPr/>
        </p:nvSpPr>
        <p:spPr>
          <a:xfrm>
            <a:off x="1747446" y="4141050"/>
            <a:ext cx="1430449" cy="71487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On either side of the eye is the eye wall – a tall bank of cloud. Here are very strong winds, heavy rain, thunder and lightening.</a:t>
            </a:r>
          </a:p>
        </p:txBody>
      </p:sp>
      <p:pic>
        <p:nvPicPr>
          <p:cNvPr id="18" name="Picture 17" descr="http://apollo.lsc.vsc.edu/classes/met130/notes/chapter15/graphics/hurricane_xsect2.jpg"/>
          <p:cNvPicPr/>
          <p:nvPr/>
        </p:nvPicPr>
        <p:blipFill rotWithShape="1">
          <a:blip r:embed="rId3" cstate="print">
            <a:extLst>
              <a:ext uri="{28A0092B-C50C-407E-A947-70E740481C1C}">
                <a14:useLocalDpi xmlns:a14="http://schemas.microsoft.com/office/drawing/2010/main" val="0"/>
              </a:ext>
            </a:extLst>
          </a:blip>
          <a:srcRect b="47847"/>
          <a:stretch/>
        </p:blipFill>
        <p:spPr bwMode="auto">
          <a:xfrm>
            <a:off x="40628" y="5157918"/>
            <a:ext cx="2922852" cy="1082664"/>
          </a:xfrm>
          <a:prstGeom prst="rect">
            <a:avLst/>
          </a:prstGeom>
          <a:noFill/>
          <a:ln>
            <a:noFill/>
          </a:ln>
          <a:extLst>
            <a:ext uri="{53640926-AAD7-44d8-BBD7-CCE9431645EC}">
              <a14:shadowObscured xmlns:a14="http://schemas.microsoft.com/office/drawing/2010/main" xmlns=""/>
            </a:ext>
          </a:extLst>
        </p:spPr>
      </p:pic>
      <p:cxnSp>
        <p:nvCxnSpPr>
          <p:cNvPr id="6" name="Straight Arrow Connector 5"/>
          <p:cNvCxnSpPr/>
          <p:nvPr/>
        </p:nvCxnSpPr>
        <p:spPr>
          <a:xfrm>
            <a:off x="397531" y="5026234"/>
            <a:ext cx="220904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F232E450-7F35-46DE-B035-98CAF69D4EF5}" type="slidenum">
              <a:rPr lang="en-GB" smtClean="0"/>
              <a:t>3</a:t>
            </a:fld>
            <a:endParaRPr lang="en-GB"/>
          </a:p>
        </p:txBody>
      </p:sp>
    </p:spTree>
    <p:extLst>
      <p:ext uri="{BB962C8B-B14F-4D97-AF65-F5344CB8AC3E}">
        <p14:creationId xmlns:p14="http://schemas.microsoft.com/office/powerpoint/2010/main" val="1308260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20590" y="866506"/>
            <a:ext cx="2839239" cy="230832"/>
          </a:xfrm>
          <a:prstGeom prst="rect">
            <a:avLst/>
          </a:prstGeom>
          <a:noFill/>
        </p:spPr>
        <p:txBody>
          <a:bodyPr wrap="none" rtlCol="0">
            <a:spAutoFit/>
          </a:bodyPr>
          <a:lstStyle/>
          <a:p>
            <a:r>
              <a:rPr lang="en-GB" sz="900" dirty="0">
                <a:solidFill>
                  <a:schemeClr val="bg1"/>
                </a:solidFill>
              </a:rPr>
              <a:t>KS4 – The Geography Knowledge – Fieldwork techniques</a:t>
            </a:r>
          </a:p>
        </p:txBody>
      </p:sp>
      <p:graphicFrame>
        <p:nvGraphicFramePr>
          <p:cNvPr id="5" name="Table 4"/>
          <p:cNvGraphicFramePr>
            <a:graphicFrameLocks noGrp="1"/>
          </p:cNvGraphicFramePr>
          <p:nvPr/>
        </p:nvGraphicFramePr>
        <p:xfrm>
          <a:off x="0" y="725534"/>
          <a:ext cx="9144002" cy="5158994"/>
        </p:xfrm>
        <a:graphic>
          <a:graphicData uri="http://schemas.openxmlformats.org/drawingml/2006/table">
            <a:tbl>
              <a:tblPr firstRow="1" bandRow="1">
                <a:tableStyleId>{5940675A-B579-460E-94D1-54222C63F5DA}</a:tableStyleId>
              </a:tblPr>
              <a:tblGrid>
                <a:gridCol w="862148">
                  <a:extLst>
                    <a:ext uri="{9D8B030D-6E8A-4147-A177-3AD203B41FA5}">
                      <a16:colId xmlns:a16="http://schemas.microsoft.com/office/drawing/2014/main" val="1837377017"/>
                    </a:ext>
                  </a:extLst>
                </a:gridCol>
                <a:gridCol w="1888510">
                  <a:extLst>
                    <a:ext uri="{9D8B030D-6E8A-4147-A177-3AD203B41FA5}">
                      <a16:colId xmlns:a16="http://schemas.microsoft.com/office/drawing/2014/main" val="3542804348"/>
                    </a:ext>
                  </a:extLst>
                </a:gridCol>
                <a:gridCol w="3196672">
                  <a:extLst>
                    <a:ext uri="{9D8B030D-6E8A-4147-A177-3AD203B41FA5}">
                      <a16:colId xmlns:a16="http://schemas.microsoft.com/office/drawing/2014/main" val="3651388098"/>
                    </a:ext>
                  </a:extLst>
                </a:gridCol>
                <a:gridCol w="3196672">
                  <a:extLst>
                    <a:ext uri="{9D8B030D-6E8A-4147-A177-3AD203B41FA5}">
                      <a16:colId xmlns:a16="http://schemas.microsoft.com/office/drawing/2014/main" val="789597374"/>
                    </a:ext>
                  </a:extLst>
                </a:gridCol>
              </a:tblGrid>
              <a:tr h="178298">
                <a:tc>
                  <a:txBody>
                    <a:bodyPr/>
                    <a:lstStyle/>
                    <a:p>
                      <a:r>
                        <a:rPr lang="en-GB" sz="600" b="1" dirty="0"/>
                        <a:t>Technique</a:t>
                      </a:r>
                    </a:p>
                  </a:txBody>
                  <a:tcPr marL="68580" marR="68580" marT="34290" marB="34290">
                    <a:solidFill>
                      <a:schemeClr val="bg2"/>
                    </a:solidFill>
                  </a:tcPr>
                </a:tc>
                <a:tc>
                  <a:txBody>
                    <a:bodyPr/>
                    <a:lstStyle/>
                    <a:p>
                      <a:r>
                        <a:rPr lang="en-GB" sz="600" b="1" dirty="0"/>
                        <a:t>What is</a:t>
                      </a:r>
                      <a:r>
                        <a:rPr lang="en-GB" sz="600" b="1" baseline="0" dirty="0"/>
                        <a:t> it used to measure</a:t>
                      </a:r>
                      <a:endParaRPr lang="en-GB" sz="600" b="1" dirty="0"/>
                    </a:p>
                  </a:txBody>
                  <a:tcPr marL="68580" marR="68580" marT="34290" marB="34290">
                    <a:solidFill>
                      <a:schemeClr val="bg2"/>
                    </a:solidFill>
                  </a:tcPr>
                </a:tc>
                <a:tc>
                  <a:txBody>
                    <a:bodyPr/>
                    <a:lstStyle/>
                    <a:p>
                      <a:pPr marL="0" indent="0">
                        <a:buNone/>
                      </a:pPr>
                      <a:r>
                        <a:rPr lang="en-GB" sz="600" b="1" kern="1200" dirty="0">
                          <a:solidFill>
                            <a:schemeClr val="tx1"/>
                          </a:solidFill>
                          <a:effectLst/>
                          <a:latin typeface="+mn-lt"/>
                          <a:ea typeface="+mn-ea"/>
                          <a:cs typeface="+mn-cs"/>
                        </a:rPr>
                        <a:t>Method</a:t>
                      </a:r>
                    </a:p>
                  </a:txBody>
                  <a:tcPr marL="68580" marR="68580" marT="34290" marB="34290">
                    <a:solidFill>
                      <a:schemeClr val="bg2"/>
                    </a:solidFill>
                  </a:tcPr>
                </a:tc>
                <a:tc>
                  <a:txBody>
                    <a:bodyPr/>
                    <a:lstStyle/>
                    <a:p>
                      <a:pPr marL="0" indent="0">
                        <a:buFont typeface="Arial" panose="020B0604020202020204" pitchFamily="34" charset="0"/>
                        <a:buNone/>
                      </a:pPr>
                      <a:r>
                        <a:rPr lang="en-GB" sz="600" b="1" dirty="0"/>
                        <a:t>Is this reliable?</a:t>
                      </a:r>
                    </a:p>
                  </a:txBody>
                  <a:tcPr marL="68580" marR="68580" marT="34290" marB="34290">
                    <a:solidFill>
                      <a:schemeClr val="bg2"/>
                    </a:solidFill>
                  </a:tcPr>
                </a:tc>
                <a:extLst>
                  <a:ext uri="{0D108BD9-81ED-4DB2-BD59-A6C34878D82A}">
                    <a16:rowId xmlns:a16="http://schemas.microsoft.com/office/drawing/2014/main" val="2761116799"/>
                  </a:ext>
                </a:extLst>
              </a:tr>
              <a:tr h="700458">
                <a:tc>
                  <a:txBody>
                    <a:bodyPr/>
                    <a:lstStyle/>
                    <a:p>
                      <a:r>
                        <a:rPr lang="en-GB" sz="500" b="1" dirty="0"/>
                        <a:t>FIELD SKETCH</a:t>
                      </a:r>
                    </a:p>
                  </a:txBody>
                  <a:tcPr marL="68580" marR="68580" marT="34290" marB="34290">
                    <a:solidFill>
                      <a:schemeClr val="bg2"/>
                    </a:solidFill>
                  </a:tcPr>
                </a:tc>
                <a:tc>
                  <a:txBody>
                    <a:bodyPr/>
                    <a:lstStyle/>
                    <a:p>
                      <a:r>
                        <a:rPr lang="en-GB" sz="500" kern="1200" dirty="0">
                          <a:solidFill>
                            <a:schemeClr val="tx1"/>
                          </a:solidFill>
                          <a:effectLst/>
                          <a:latin typeface="+mn-lt"/>
                          <a:ea typeface="+mn-ea"/>
                          <a:cs typeface="+mn-cs"/>
                        </a:rPr>
                        <a:t>Field sketches are a</a:t>
                      </a:r>
                      <a:r>
                        <a:rPr lang="en-GB" sz="500" kern="1200" baseline="0" dirty="0">
                          <a:solidFill>
                            <a:schemeClr val="tx1"/>
                          </a:solidFill>
                          <a:effectLst/>
                          <a:latin typeface="+mn-lt"/>
                          <a:ea typeface="+mn-ea"/>
                          <a:cs typeface="+mn-cs"/>
                        </a:rPr>
                        <a:t> simple drawing or sketch of a site, showing its key </a:t>
                      </a:r>
                      <a:r>
                        <a:rPr lang="en-GB" sz="500" kern="1200" dirty="0">
                          <a:solidFill>
                            <a:schemeClr val="tx1"/>
                          </a:solidFill>
                          <a:effectLst/>
                          <a:latin typeface="+mn-lt"/>
                          <a:ea typeface="+mn-ea"/>
                          <a:cs typeface="+mn-cs"/>
                        </a:rPr>
                        <a:t>features.</a:t>
                      </a:r>
                      <a:endParaRPr lang="en-GB" sz="500" kern="1200" baseline="0" dirty="0">
                        <a:solidFill>
                          <a:schemeClr val="tx1"/>
                        </a:solidFill>
                        <a:effectLst/>
                        <a:latin typeface="+mn-lt"/>
                        <a:ea typeface="+mn-ea"/>
                        <a:cs typeface="+mn-cs"/>
                      </a:endParaRPr>
                    </a:p>
                    <a:p>
                      <a:endParaRPr lang="en-GB" sz="500" i="1" kern="1200" dirty="0">
                        <a:solidFill>
                          <a:schemeClr val="tx1"/>
                        </a:solidFill>
                        <a:effectLst/>
                        <a:latin typeface="+mn-lt"/>
                        <a:ea typeface="+mn-ea"/>
                        <a:cs typeface="+mn-cs"/>
                      </a:endParaRPr>
                    </a:p>
                    <a:p>
                      <a:r>
                        <a:rPr lang="en-GB" sz="500" i="1" kern="1200" dirty="0">
                          <a:solidFill>
                            <a:schemeClr val="tx1"/>
                          </a:solidFill>
                          <a:effectLst/>
                          <a:latin typeface="+mn-lt"/>
                          <a:ea typeface="+mn-ea"/>
                          <a:cs typeface="+mn-cs"/>
                        </a:rPr>
                        <a:t>e.g.</a:t>
                      </a:r>
                      <a:r>
                        <a:rPr lang="en-GB" sz="500" i="1" kern="1200" baseline="0" dirty="0">
                          <a:solidFill>
                            <a:schemeClr val="tx1"/>
                          </a:solidFill>
                          <a:effectLst/>
                          <a:latin typeface="+mn-lt"/>
                          <a:ea typeface="+mn-ea"/>
                          <a:cs typeface="+mn-cs"/>
                        </a:rPr>
                        <a:t> they can show the different sea defences and coastal management plans at each site. </a:t>
                      </a:r>
                      <a:endParaRPr lang="en-GB" sz="500" i="1" dirty="0"/>
                    </a:p>
                  </a:txBody>
                  <a:tcPr marL="68580" marR="68580" marT="34290" marB="34290"/>
                </a:tc>
                <a:tc>
                  <a:txBody>
                    <a:bodyPr/>
                    <a:lstStyle/>
                    <a:p>
                      <a:pPr marL="85725" marR="0" lvl="0" indent="-85725" algn="l" defTabSz="914400" rtl="0" eaLnBrk="1" fontAlgn="auto" latinLnBrk="0" hangingPunct="1">
                        <a:lnSpc>
                          <a:spcPct val="100000"/>
                        </a:lnSpc>
                        <a:spcBef>
                          <a:spcPts val="0"/>
                        </a:spcBef>
                        <a:spcAft>
                          <a:spcPts val="0"/>
                        </a:spcAft>
                        <a:buClrTx/>
                        <a:buSzTx/>
                        <a:buFont typeface="+mj-lt"/>
                        <a:buAutoNum type="arabicPeriod"/>
                        <a:tabLst/>
                        <a:defRPr/>
                      </a:pPr>
                      <a:r>
                        <a:rPr lang="en-GB" sz="500" kern="1200" baseline="0" dirty="0">
                          <a:solidFill>
                            <a:schemeClr val="tx1"/>
                          </a:solidFill>
                          <a:effectLst/>
                          <a:latin typeface="+mn-lt"/>
                          <a:ea typeface="+mn-ea"/>
                          <a:cs typeface="+mn-cs"/>
                        </a:rPr>
                        <a:t>D</a:t>
                      </a:r>
                      <a:r>
                        <a:rPr lang="en-GB" sz="500" kern="1200" dirty="0">
                          <a:solidFill>
                            <a:schemeClr val="tx1"/>
                          </a:solidFill>
                          <a:effectLst/>
                          <a:latin typeface="+mn-lt"/>
                          <a:ea typeface="+mn-ea"/>
                          <a:cs typeface="+mn-cs"/>
                        </a:rPr>
                        <a:t>ecide the </a:t>
                      </a:r>
                      <a:r>
                        <a:rPr lang="en-GB" sz="500" b="1" kern="1200" dirty="0">
                          <a:solidFill>
                            <a:schemeClr val="tx1"/>
                          </a:solidFill>
                          <a:effectLst/>
                          <a:latin typeface="+mn-lt"/>
                          <a:ea typeface="+mn-ea"/>
                          <a:cs typeface="+mn-cs"/>
                        </a:rPr>
                        <a:t>angle of view</a:t>
                      </a:r>
                      <a:r>
                        <a:rPr lang="en-GB" sz="500" kern="1200" dirty="0">
                          <a:solidFill>
                            <a:schemeClr val="tx1"/>
                          </a:solidFill>
                          <a:effectLst/>
                          <a:latin typeface="+mn-lt"/>
                          <a:ea typeface="+mn-ea"/>
                          <a:cs typeface="+mn-cs"/>
                        </a:rPr>
                        <a:t> to draw</a:t>
                      </a:r>
                      <a:r>
                        <a:rPr lang="en-GB" sz="500" kern="1200" baseline="0" dirty="0">
                          <a:solidFill>
                            <a:schemeClr val="tx1"/>
                          </a:solidFill>
                          <a:effectLst/>
                          <a:latin typeface="+mn-lt"/>
                          <a:ea typeface="+mn-ea"/>
                          <a:cs typeface="+mn-cs"/>
                        </a:rPr>
                        <a:t> – it </a:t>
                      </a:r>
                      <a:r>
                        <a:rPr lang="en-GB" sz="500" kern="1200" dirty="0">
                          <a:solidFill>
                            <a:schemeClr val="tx1"/>
                          </a:solidFill>
                          <a:effectLst/>
                          <a:latin typeface="+mn-lt"/>
                          <a:ea typeface="+mn-ea"/>
                          <a:cs typeface="+mn-cs"/>
                        </a:rPr>
                        <a:t>should include as many key features as possible. </a:t>
                      </a:r>
                    </a:p>
                    <a:p>
                      <a:pPr marL="85725" marR="0" lvl="0" indent="-85725" algn="l" defTabSz="914400" rtl="0" eaLnBrk="1" fontAlgn="auto" latinLnBrk="0" hangingPunct="1">
                        <a:lnSpc>
                          <a:spcPct val="100000"/>
                        </a:lnSpc>
                        <a:spcBef>
                          <a:spcPts val="0"/>
                        </a:spcBef>
                        <a:spcAft>
                          <a:spcPts val="0"/>
                        </a:spcAft>
                        <a:buClrTx/>
                        <a:buSzTx/>
                        <a:buFont typeface="+mj-lt"/>
                        <a:buAutoNum type="arabicPeriod"/>
                        <a:tabLst/>
                        <a:defRPr/>
                      </a:pPr>
                      <a:r>
                        <a:rPr lang="en-GB" sz="500" kern="1200" dirty="0">
                          <a:solidFill>
                            <a:schemeClr val="tx1"/>
                          </a:solidFill>
                          <a:effectLst/>
                          <a:latin typeface="+mn-lt"/>
                          <a:ea typeface="+mn-ea"/>
                          <a:cs typeface="+mn-cs"/>
                        </a:rPr>
                        <a:t>Decide</a:t>
                      </a:r>
                      <a:r>
                        <a:rPr lang="en-GB" sz="500" kern="1200" baseline="0" dirty="0">
                          <a:solidFill>
                            <a:schemeClr val="tx1"/>
                          </a:solidFill>
                          <a:effectLst/>
                          <a:latin typeface="+mn-lt"/>
                          <a:ea typeface="+mn-ea"/>
                          <a:cs typeface="+mn-cs"/>
                        </a:rPr>
                        <a:t> a </a:t>
                      </a:r>
                      <a:r>
                        <a:rPr lang="en-GB" sz="500" b="1" kern="1200" dirty="0">
                          <a:solidFill>
                            <a:schemeClr val="tx1"/>
                          </a:solidFill>
                          <a:effectLst/>
                          <a:latin typeface="+mn-lt"/>
                          <a:ea typeface="+mn-ea"/>
                          <a:cs typeface="+mn-cs"/>
                        </a:rPr>
                        <a:t>frame</a:t>
                      </a:r>
                      <a:r>
                        <a:rPr lang="en-GB" sz="500" kern="1200" dirty="0">
                          <a:solidFill>
                            <a:schemeClr val="tx1"/>
                          </a:solidFill>
                          <a:effectLst/>
                          <a:latin typeface="+mn-lt"/>
                          <a:ea typeface="+mn-ea"/>
                          <a:cs typeface="+mn-cs"/>
                        </a:rPr>
                        <a:t> for your sketch – where are you going to start and stop?</a:t>
                      </a:r>
                    </a:p>
                    <a:p>
                      <a:pPr marL="85725" indent="-85725">
                        <a:buFont typeface="+mj-lt"/>
                        <a:buAutoNum type="arabicPeriod"/>
                      </a:pPr>
                      <a:r>
                        <a:rPr lang="en-GB" sz="500" b="1" kern="1200" dirty="0">
                          <a:solidFill>
                            <a:schemeClr val="tx1"/>
                          </a:solidFill>
                          <a:effectLst/>
                          <a:latin typeface="+mn-lt"/>
                          <a:ea typeface="+mn-ea"/>
                          <a:cs typeface="+mn-cs"/>
                        </a:rPr>
                        <a:t>Draw</a:t>
                      </a:r>
                      <a:r>
                        <a:rPr lang="en-GB" sz="500" kern="1200" dirty="0">
                          <a:solidFill>
                            <a:schemeClr val="tx1"/>
                          </a:solidFill>
                          <a:effectLst/>
                          <a:latin typeface="+mn-lt"/>
                          <a:ea typeface="+mn-ea"/>
                          <a:cs typeface="+mn-cs"/>
                        </a:rPr>
                        <a:t> and </a:t>
                      </a:r>
                      <a:r>
                        <a:rPr lang="en-GB" sz="500" b="1" kern="1200" dirty="0">
                          <a:solidFill>
                            <a:schemeClr val="tx1"/>
                          </a:solidFill>
                          <a:effectLst/>
                          <a:latin typeface="+mn-lt"/>
                          <a:ea typeface="+mn-ea"/>
                          <a:cs typeface="+mn-cs"/>
                        </a:rPr>
                        <a:t>annotate</a:t>
                      </a:r>
                      <a:r>
                        <a:rPr lang="en-GB" sz="500" kern="1200" dirty="0">
                          <a:solidFill>
                            <a:schemeClr val="tx1"/>
                          </a:solidFill>
                          <a:effectLst/>
                          <a:latin typeface="+mn-lt"/>
                          <a:ea typeface="+mn-ea"/>
                          <a:cs typeface="+mn-cs"/>
                        </a:rPr>
                        <a:t> what you see. Include all the key features.</a:t>
                      </a:r>
                    </a:p>
                    <a:p>
                      <a:pPr marL="85725" indent="-85725">
                        <a:buFont typeface="+mj-lt"/>
                        <a:buAutoNum type="arabicPeriod"/>
                      </a:pPr>
                      <a:r>
                        <a:rPr lang="en-GB" sz="500" kern="1200" baseline="0" dirty="0">
                          <a:solidFill>
                            <a:schemeClr val="tx1"/>
                          </a:solidFill>
                          <a:effectLst/>
                          <a:latin typeface="+mn-lt"/>
                          <a:ea typeface="+mn-ea"/>
                          <a:cs typeface="+mn-cs"/>
                        </a:rPr>
                        <a:t>Annotate</a:t>
                      </a:r>
                      <a:r>
                        <a:rPr lang="en-GB" sz="500" kern="1200" dirty="0">
                          <a:solidFill>
                            <a:schemeClr val="tx1"/>
                          </a:solidFill>
                          <a:effectLst/>
                          <a:latin typeface="+mn-lt"/>
                          <a:ea typeface="+mn-ea"/>
                          <a:cs typeface="+mn-cs"/>
                        </a:rPr>
                        <a:t> the </a:t>
                      </a:r>
                      <a:r>
                        <a:rPr lang="en-GB" sz="500" b="1" kern="1200" dirty="0">
                          <a:solidFill>
                            <a:schemeClr val="tx1"/>
                          </a:solidFill>
                          <a:effectLst/>
                          <a:latin typeface="+mn-lt"/>
                          <a:ea typeface="+mn-ea"/>
                          <a:cs typeface="+mn-cs"/>
                        </a:rPr>
                        <a:t>direction</a:t>
                      </a:r>
                      <a:r>
                        <a:rPr lang="en-GB" sz="500" kern="1200" dirty="0">
                          <a:solidFill>
                            <a:schemeClr val="tx1"/>
                          </a:solidFill>
                          <a:effectLst/>
                          <a:latin typeface="+mn-lt"/>
                          <a:ea typeface="+mn-ea"/>
                          <a:cs typeface="+mn-cs"/>
                        </a:rPr>
                        <a:t> that</a:t>
                      </a:r>
                      <a:r>
                        <a:rPr lang="en-GB" sz="500" kern="1200" baseline="0" dirty="0">
                          <a:solidFill>
                            <a:schemeClr val="tx1"/>
                          </a:solidFill>
                          <a:effectLst/>
                          <a:latin typeface="+mn-lt"/>
                          <a:ea typeface="+mn-ea"/>
                          <a:cs typeface="+mn-cs"/>
                        </a:rPr>
                        <a:t> you are drawing. Use a</a:t>
                      </a:r>
                      <a:r>
                        <a:rPr lang="en-GB" sz="500" kern="1200" dirty="0">
                          <a:solidFill>
                            <a:schemeClr val="tx1"/>
                          </a:solidFill>
                          <a:effectLst/>
                          <a:latin typeface="+mn-lt"/>
                          <a:ea typeface="+mn-ea"/>
                          <a:cs typeface="+mn-cs"/>
                        </a:rPr>
                        <a:t> </a:t>
                      </a:r>
                      <a:r>
                        <a:rPr lang="en-GB" sz="500" b="1" kern="1200" dirty="0">
                          <a:solidFill>
                            <a:schemeClr val="tx1"/>
                          </a:solidFill>
                          <a:effectLst/>
                          <a:latin typeface="+mn-lt"/>
                          <a:ea typeface="+mn-ea"/>
                          <a:cs typeface="+mn-cs"/>
                        </a:rPr>
                        <a:t>compass</a:t>
                      </a:r>
                      <a:r>
                        <a:rPr lang="en-GB" sz="500" kern="1200" dirty="0">
                          <a:solidFill>
                            <a:schemeClr val="tx1"/>
                          </a:solidFill>
                          <a:effectLst/>
                          <a:latin typeface="+mn-lt"/>
                          <a:ea typeface="+mn-ea"/>
                          <a:cs typeface="+mn-cs"/>
                        </a:rPr>
                        <a:t> point</a:t>
                      </a:r>
                      <a:endParaRPr lang="en-GB" sz="500" kern="1200" baseline="0" dirty="0">
                        <a:solidFill>
                          <a:schemeClr val="tx1"/>
                        </a:solidFill>
                        <a:effectLst/>
                        <a:latin typeface="+mn-lt"/>
                        <a:ea typeface="+mn-ea"/>
                        <a:cs typeface="+mn-cs"/>
                      </a:endParaRPr>
                    </a:p>
                    <a:p>
                      <a:pPr marL="85725" indent="-85725">
                        <a:buFont typeface="+mj-lt"/>
                        <a:buAutoNum type="arabicPeriod"/>
                      </a:pPr>
                      <a:r>
                        <a:rPr lang="en-GB" sz="500" kern="1200" dirty="0">
                          <a:solidFill>
                            <a:schemeClr val="tx1"/>
                          </a:solidFill>
                          <a:effectLst/>
                          <a:latin typeface="+mn-lt"/>
                          <a:ea typeface="+mn-ea"/>
                          <a:cs typeface="+mn-cs"/>
                        </a:rPr>
                        <a:t>Annotate the</a:t>
                      </a:r>
                      <a:r>
                        <a:rPr lang="en-GB" sz="500" kern="1200" baseline="0" dirty="0">
                          <a:solidFill>
                            <a:schemeClr val="tx1"/>
                          </a:solidFill>
                          <a:effectLst/>
                          <a:latin typeface="+mn-lt"/>
                          <a:ea typeface="+mn-ea"/>
                          <a:cs typeface="+mn-cs"/>
                        </a:rPr>
                        <a:t> sketch with the </a:t>
                      </a:r>
                      <a:r>
                        <a:rPr lang="en-GB" sz="500" b="1" kern="1200" dirty="0">
                          <a:solidFill>
                            <a:schemeClr val="tx1"/>
                          </a:solidFill>
                          <a:effectLst/>
                          <a:latin typeface="+mn-lt"/>
                          <a:ea typeface="+mn-ea"/>
                          <a:cs typeface="+mn-cs"/>
                        </a:rPr>
                        <a:t>date, time, weather conditions</a:t>
                      </a:r>
                    </a:p>
                  </a:txBody>
                  <a:tcPr marL="68580" marR="68580" marT="34290" marB="34290"/>
                </a:tc>
                <a:tc>
                  <a:txBody>
                    <a:bodyPr/>
                    <a:lstStyle/>
                    <a:p>
                      <a:pPr marL="171450" indent="-171450">
                        <a:buFont typeface="Wingdings" panose="05000000000000000000" pitchFamily="2" charset="2"/>
                        <a:buChar char="ü"/>
                      </a:pPr>
                      <a:r>
                        <a:rPr lang="en-GB" sz="500" kern="1200" dirty="0">
                          <a:solidFill>
                            <a:schemeClr val="tx1"/>
                          </a:solidFill>
                          <a:effectLst/>
                          <a:latin typeface="+mn-lt"/>
                          <a:ea typeface="+mn-ea"/>
                          <a:cs typeface="+mn-cs"/>
                        </a:rPr>
                        <a:t>We did a field sketch</a:t>
                      </a:r>
                      <a:r>
                        <a:rPr lang="en-GB" sz="500" kern="1200" baseline="0" dirty="0">
                          <a:solidFill>
                            <a:schemeClr val="tx1"/>
                          </a:solidFill>
                          <a:effectLst/>
                          <a:latin typeface="+mn-lt"/>
                          <a:ea typeface="+mn-ea"/>
                          <a:cs typeface="+mn-cs"/>
                        </a:rPr>
                        <a:t>  and took pictures</a:t>
                      </a:r>
                    </a:p>
                    <a:p>
                      <a:pPr marL="171450" indent="-171450">
                        <a:buFont typeface="Wingdings" panose="05000000000000000000" pitchFamily="2" charset="2"/>
                        <a:buChar char="ü"/>
                      </a:pPr>
                      <a:r>
                        <a:rPr lang="en-GB" sz="500" kern="1200" baseline="0" dirty="0">
                          <a:solidFill>
                            <a:schemeClr val="tx1"/>
                          </a:solidFill>
                          <a:effectLst/>
                          <a:latin typeface="+mn-lt"/>
                          <a:ea typeface="+mn-ea"/>
                          <a:cs typeface="+mn-cs"/>
                        </a:rPr>
                        <a:t>Our field sketches were accurate representations of the areas</a:t>
                      </a:r>
                    </a:p>
                    <a:p>
                      <a:pPr marL="0" indent="0">
                        <a:buFont typeface="Arial" panose="020B0604020202020204" pitchFamily="34" charset="0"/>
                        <a:buNone/>
                      </a:pPr>
                      <a:endParaRPr lang="en-GB" sz="500" kern="1200" dirty="0">
                        <a:solidFill>
                          <a:schemeClr val="tx1"/>
                        </a:solidFill>
                        <a:effectLst/>
                        <a:latin typeface="+mn-lt"/>
                        <a:ea typeface="+mn-ea"/>
                        <a:cs typeface="+mn-cs"/>
                      </a:endParaRPr>
                    </a:p>
                    <a:p>
                      <a:pPr marL="171450" indent="-171450">
                        <a:buFont typeface="Calibri" panose="020F0502020204030204" pitchFamily="34" charset="0"/>
                        <a:buChar char="ꭕ"/>
                      </a:pPr>
                      <a:r>
                        <a:rPr lang="en-GB" sz="500" kern="1200" dirty="0">
                          <a:solidFill>
                            <a:schemeClr val="tx1"/>
                          </a:solidFill>
                          <a:effectLst/>
                          <a:latin typeface="+mn-lt"/>
                          <a:ea typeface="+mn-ea"/>
                          <a:cs typeface="+mn-cs"/>
                        </a:rPr>
                        <a:t>Poor weather = cannot draw</a:t>
                      </a:r>
                      <a:r>
                        <a:rPr lang="en-GB" sz="500" kern="1200" baseline="0" dirty="0">
                          <a:solidFill>
                            <a:schemeClr val="tx1"/>
                          </a:solidFill>
                          <a:effectLst/>
                          <a:latin typeface="+mn-lt"/>
                          <a:ea typeface="+mn-ea"/>
                          <a:cs typeface="+mn-cs"/>
                        </a:rPr>
                        <a:t> the field </a:t>
                      </a:r>
                    </a:p>
                    <a:p>
                      <a:pPr marL="171450" indent="-171450">
                        <a:buFont typeface="Calibri" panose="020F0502020204030204" pitchFamily="34" charset="0"/>
                        <a:buChar char="ꭕ"/>
                      </a:pPr>
                      <a:r>
                        <a:rPr lang="en-GB" sz="500" kern="1200" dirty="0">
                          <a:solidFill>
                            <a:schemeClr val="tx1"/>
                          </a:solidFill>
                          <a:effectLst/>
                          <a:latin typeface="+mn-lt"/>
                          <a:ea typeface="+mn-ea"/>
                          <a:cs typeface="+mn-cs"/>
                        </a:rPr>
                        <a:t>Changing conditions = 30 minutes later and the site might look very different.</a:t>
                      </a:r>
                    </a:p>
                    <a:p>
                      <a:pPr marL="171450" indent="-171450">
                        <a:buFont typeface="Calibri" panose="020F0502020204030204" pitchFamily="34" charset="0"/>
                        <a:buChar char="ꭕ"/>
                      </a:pPr>
                      <a:r>
                        <a:rPr lang="en-GB" sz="500" kern="1200" dirty="0">
                          <a:solidFill>
                            <a:schemeClr val="tx1"/>
                          </a:solidFill>
                          <a:effectLst/>
                          <a:latin typeface="+mn-lt"/>
                          <a:ea typeface="+mn-ea"/>
                          <a:cs typeface="+mn-cs"/>
                        </a:rPr>
                        <a:t>Depending on the direction you are facing you will miss certain features, however you should try</a:t>
                      </a:r>
                      <a:r>
                        <a:rPr lang="en-GB" sz="500" kern="1200" baseline="0" dirty="0">
                          <a:solidFill>
                            <a:schemeClr val="tx1"/>
                          </a:solidFill>
                          <a:effectLst/>
                          <a:latin typeface="+mn-lt"/>
                          <a:ea typeface="+mn-ea"/>
                          <a:cs typeface="+mn-cs"/>
                        </a:rPr>
                        <a:t> and include as many as possible</a:t>
                      </a:r>
                      <a:endParaRPr lang="en-GB" sz="500" dirty="0"/>
                    </a:p>
                  </a:txBody>
                  <a:tcPr marL="68580" marR="68580" marT="34290" marB="34290"/>
                </a:tc>
                <a:extLst>
                  <a:ext uri="{0D108BD9-81ED-4DB2-BD59-A6C34878D82A}">
                    <a16:rowId xmlns:a16="http://schemas.microsoft.com/office/drawing/2014/main" val="2445331393"/>
                  </a:ext>
                </a:extLst>
              </a:tr>
              <a:tr h="522160">
                <a:tc>
                  <a:txBody>
                    <a:bodyPr/>
                    <a:lstStyle/>
                    <a:p>
                      <a:r>
                        <a:rPr lang="en-GB" sz="500" b="1" dirty="0"/>
                        <a:t>BIPOLAR EVALUATIONS</a:t>
                      </a:r>
                    </a:p>
                  </a:txBody>
                  <a:tcPr marL="68580" marR="68580" marT="34290" marB="34290">
                    <a:solidFill>
                      <a:schemeClr val="bg2"/>
                    </a:solidFill>
                  </a:tcPr>
                </a:tc>
                <a:tc>
                  <a:txBody>
                    <a:bodyPr/>
                    <a:lstStyle/>
                    <a:p>
                      <a:r>
                        <a:rPr lang="en-GB" sz="500" kern="1200" dirty="0">
                          <a:solidFill>
                            <a:schemeClr val="tx1"/>
                          </a:solidFill>
                          <a:effectLst/>
                          <a:latin typeface="+mn-lt"/>
                          <a:ea typeface="+mn-ea"/>
                          <a:cs typeface="+mn-cs"/>
                        </a:rPr>
                        <a:t>Bipolar evaluations measure our own opinion about a fieldwork site. </a:t>
                      </a:r>
                      <a:r>
                        <a:rPr lang="en-GB" sz="500" kern="1200" baseline="0" dirty="0">
                          <a:solidFill>
                            <a:schemeClr val="tx1"/>
                          </a:solidFill>
                          <a:effectLst/>
                          <a:latin typeface="+mn-lt"/>
                          <a:ea typeface="+mn-ea"/>
                          <a:cs typeface="+mn-cs"/>
                        </a:rPr>
                        <a:t> </a:t>
                      </a:r>
                      <a:r>
                        <a:rPr lang="en-GB" sz="500" kern="1200" dirty="0">
                          <a:solidFill>
                            <a:schemeClr val="tx1"/>
                          </a:solidFill>
                          <a:effectLst/>
                          <a:latin typeface="+mn-lt"/>
                          <a:ea typeface="+mn-ea"/>
                          <a:cs typeface="+mn-cs"/>
                        </a:rPr>
                        <a:t>What do we think about the site.</a:t>
                      </a:r>
                      <a:endParaRPr lang="en-GB" sz="500" dirty="0"/>
                    </a:p>
                  </a:txBody>
                  <a:tcPr marL="68580" marR="68580" marT="34290" marB="34290"/>
                </a:tc>
                <a:tc>
                  <a:txBody>
                    <a:bodyPr/>
                    <a:lstStyle/>
                    <a:p>
                      <a:pPr marL="85725" lvl="0" indent="-85725">
                        <a:buAutoNum type="arabicPeriod"/>
                      </a:pPr>
                      <a:r>
                        <a:rPr lang="en-GB" sz="500" kern="1200" dirty="0">
                          <a:solidFill>
                            <a:schemeClr val="tx1"/>
                          </a:solidFill>
                          <a:effectLst/>
                          <a:latin typeface="+mn-lt"/>
                          <a:ea typeface="+mn-ea"/>
                          <a:cs typeface="+mn-cs"/>
                        </a:rPr>
                        <a:t>Create a recording sheet</a:t>
                      </a:r>
                      <a:r>
                        <a:rPr lang="en-GB" sz="500" kern="1200" baseline="0" dirty="0">
                          <a:solidFill>
                            <a:schemeClr val="tx1"/>
                          </a:solidFill>
                          <a:effectLst/>
                          <a:latin typeface="+mn-lt"/>
                          <a:ea typeface="+mn-ea"/>
                          <a:cs typeface="+mn-cs"/>
                        </a:rPr>
                        <a:t> containing the features of a </a:t>
                      </a:r>
                      <a:r>
                        <a:rPr lang="en-GB" sz="500" i="1" kern="1200" baseline="0" dirty="0">
                          <a:solidFill>
                            <a:schemeClr val="tx1"/>
                          </a:solidFill>
                          <a:effectLst/>
                          <a:latin typeface="+mn-lt"/>
                          <a:ea typeface="+mn-ea"/>
                          <a:cs typeface="+mn-cs"/>
                        </a:rPr>
                        <a:t>perfect</a:t>
                      </a:r>
                      <a:r>
                        <a:rPr lang="en-GB" sz="500" kern="1200" baseline="0" dirty="0">
                          <a:solidFill>
                            <a:schemeClr val="tx1"/>
                          </a:solidFill>
                          <a:effectLst/>
                          <a:latin typeface="+mn-lt"/>
                          <a:ea typeface="+mn-ea"/>
                          <a:cs typeface="+mn-cs"/>
                        </a:rPr>
                        <a:t> coastal defence</a:t>
                      </a:r>
                      <a:endParaRPr lang="en-GB" sz="500" kern="1200" dirty="0">
                        <a:solidFill>
                          <a:schemeClr val="tx1"/>
                        </a:solidFill>
                        <a:effectLst/>
                        <a:latin typeface="+mn-lt"/>
                        <a:ea typeface="+mn-ea"/>
                        <a:cs typeface="+mn-cs"/>
                      </a:endParaRPr>
                    </a:p>
                    <a:p>
                      <a:pPr marL="85725" lvl="0" indent="-85725">
                        <a:buAutoNum type="arabicPeriod"/>
                      </a:pPr>
                      <a:r>
                        <a:rPr lang="en-GB" sz="500" kern="1200" dirty="0">
                          <a:solidFill>
                            <a:schemeClr val="tx1"/>
                          </a:solidFill>
                          <a:effectLst/>
                          <a:latin typeface="+mn-lt"/>
                          <a:ea typeface="+mn-ea"/>
                          <a:cs typeface="+mn-cs"/>
                        </a:rPr>
                        <a:t>Decide</a:t>
                      </a:r>
                      <a:r>
                        <a:rPr lang="en-GB" sz="500" kern="1200" baseline="0" dirty="0">
                          <a:solidFill>
                            <a:schemeClr val="tx1"/>
                          </a:solidFill>
                          <a:effectLst/>
                          <a:latin typeface="+mn-lt"/>
                          <a:ea typeface="+mn-ea"/>
                          <a:cs typeface="+mn-cs"/>
                        </a:rPr>
                        <a:t> on a place to </a:t>
                      </a:r>
                      <a:r>
                        <a:rPr lang="en-GB" sz="500" kern="1200" dirty="0">
                          <a:solidFill>
                            <a:schemeClr val="tx1"/>
                          </a:solidFill>
                          <a:effectLst/>
                          <a:latin typeface="+mn-lt"/>
                          <a:ea typeface="+mn-ea"/>
                          <a:cs typeface="+mn-cs"/>
                        </a:rPr>
                        <a:t>stand,</a:t>
                      </a:r>
                      <a:r>
                        <a:rPr lang="en-GB" sz="500" kern="1200" baseline="0" dirty="0">
                          <a:solidFill>
                            <a:schemeClr val="tx1"/>
                          </a:solidFill>
                          <a:effectLst/>
                          <a:latin typeface="+mn-lt"/>
                          <a:ea typeface="+mn-ea"/>
                          <a:cs typeface="+mn-cs"/>
                        </a:rPr>
                        <a:t> where you can see most of the coastal sea defence </a:t>
                      </a:r>
                    </a:p>
                    <a:p>
                      <a:pPr marL="85725" lvl="0" indent="-85725">
                        <a:buAutoNum type="arabicPeriod"/>
                      </a:pPr>
                      <a:r>
                        <a:rPr lang="en-GB" sz="500" kern="1200" baseline="0" dirty="0">
                          <a:solidFill>
                            <a:schemeClr val="tx1"/>
                          </a:solidFill>
                          <a:effectLst/>
                          <a:latin typeface="+mn-lt"/>
                          <a:ea typeface="+mn-ea"/>
                          <a:cs typeface="+mn-cs"/>
                        </a:rPr>
                        <a:t>For each feature, decide a score using a scale of -5 to +5 for the coastal sea defence you are looking at.</a:t>
                      </a:r>
                      <a:endParaRPr lang="en-GB" sz="500" kern="1200" dirty="0">
                        <a:solidFill>
                          <a:schemeClr val="tx1"/>
                        </a:solidFill>
                        <a:effectLst/>
                        <a:latin typeface="+mn-lt"/>
                        <a:ea typeface="+mn-ea"/>
                        <a:cs typeface="+mn-cs"/>
                      </a:endParaRPr>
                    </a:p>
                    <a:p>
                      <a:pPr marL="85725" lvl="0" indent="-85725">
                        <a:buAutoNum type="arabicPeriod"/>
                      </a:pPr>
                      <a:r>
                        <a:rPr lang="en-GB" sz="500" kern="1200" dirty="0">
                          <a:solidFill>
                            <a:schemeClr val="tx1"/>
                          </a:solidFill>
                          <a:effectLst/>
                          <a:latin typeface="+mn-lt"/>
                          <a:ea typeface="+mn-ea"/>
                          <a:cs typeface="+mn-cs"/>
                        </a:rPr>
                        <a:t>Once</a:t>
                      </a:r>
                      <a:r>
                        <a:rPr lang="en-GB" sz="500" kern="1200" baseline="0" dirty="0">
                          <a:solidFill>
                            <a:schemeClr val="tx1"/>
                          </a:solidFill>
                          <a:effectLst/>
                          <a:latin typeface="+mn-lt"/>
                          <a:ea typeface="+mn-ea"/>
                          <a:cs typeface="+mn-cs"/>
                        </a:rPr>
                        <a:t> you have allocated a score for each feature, a</a:t>
                      </a:r>
                      <a:r>
                        <a:rPr lang="en-GB" sz="500" kern="1200" dirty="0">
                          <a:solidFill>
                            <a:schemeClr val="tx1"/>
                          </a:solidFill>
                          <a:effectLst/>
                          <a:latin typeface="+mn-lt"/>
                          <a:ea typeface="+mn-ea"/>
                          <a:cs typeface="+mn-cs"/>
                        </a:rPr>
                        <a:t>dd all the numbers up .</a:t>
                      </a:r>
                    </a:p>
                    <a:p>
                      <a:pPr marL="85725" lvl="0" indent="-85725">
                        <a:buAutoNum type="arabicPeriod"/>
                      </a:pPr>
                      <a:r>
                        <a:rPr lang="en-GB" sz="500" kern="1200" dirty="0">
                          <a:solidFill>
                            <a:schemeClr val="tx1"/>
                          </a:solidFill>
                          <a:effectLst/>
                          <a:latin typeface="+mn-lt"/>
                          <a:ea typeface="+mn-ea"/>
                          <a:cs typeface="+mn-cs"/>
                        </a:rPr>
                        <a:t>You will then repeat for the other sites. </a:t>
                      </a:r>
                    </a:p>
                  </a:txBody>
                  <a:tcPr marL="68580" marR="68580" marT="34290" marB="34290"/>
                </a:tc>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500" kern="1200" baseline="0" dirty="0">
                          <a:solidFill>
                            <a:schemeClr val="tx1"/>
                          </a:solidFill>
                          <a:effectLst/>
                          <a:latin typeface="+mn-lt"/>
                          <a:ea typeface="+mn-ea"/>
                          <a:cs typeface="+mn-cs"/>
                        </a:rPr>
                        <a:t>We are able to do the same analysis at each site</a:t>
                      </a:r>
                      <a:endParaRPr lang="en-GB" sz="5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ꭕ"/>
                        <a:tabLst/>
                        <a:defRPr/>
                      </a:pPr>
                      <a:r>
                        <a:rPr lang="en-GB" sz="500" kern="1200" dirty="0">
                          <a:solidFill>
                            <a:schemeClr val="tx1"/>
                          </a:solidFill>
                          <a:effectLst/>
                          <a:latin typeface="+mn-lt"/>
                          <a:ea typeface="+mn-ea"/>
                          <a:cs typeface="+mn-cs"/>
                        </a:rPr>
                        <a:t>Subject to your personal opinion.</a:t>
                      </a: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ꭕ"/>
                        <a:tabLst/>
                        <a:defRPr/>
                      </a:pPr>
                      <a:r>
                        <a:rPr lang="en-GB" sz="500" kern="1200" dirty="0">
                          <a:solidFill>
                            <a:schemeClr val="tx1"/>
                          </a:solidFill>
                          <a:effectLst/>
                          <a:latin typeface="+mn-lt"/>
                          <a:ea typeface="+mn-ea"/>
                          <a:cs typeface="+mn-cs"/>
                        </a:rPr>
                        <a:t>Categories can be difficult to determine. e.g.</a:t>
                      </a:r>
                      <a:r>
                        <a:rPr lang="en-GB" sz="500" i="1" kern="1200" dirty="0">
                          <a:solidFill>
                            <a:schemeClr val="tx1"/>
                          </a:solidFill>
                          <a:effectLst/>
                          <a:latin typeface="+mn-lt"/>
                          <a:ea typeface="+mn-ea"/>
                          <a:cs typeface="+mn-cs"/>
                        </a:rPr>
                        <a:t> How do we know how much disturbance there was during construction? </a:t>
                      </a: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ꭕ"/>
                        <a:tabLst/>
                        <a:defRPr/>
                      </a:pPr>
                      <a:r>
                        <a:rPr lang="en-GB" sz="500" kern="1200" dirty="0">
                          <a:solidFill>
                            <a:schemeClr val="tx1"/>
                          </a:solidFill>
                          <a:effectLst/>
                          <a:latin typeface="+mn-lt"/>
                          <a:ea typeface="+mn-ea"/>
                          <a:cs typeface="+mn-cs"/>
                        </a:rPr>
                        <a:t>On different days the site might look different, we are only looking on one day at one specific time. </a:t>
                      </a:r>
                    </a:p>
                  </a:txBody>
                  <a:tcPr marL="68580" marR="68580" marT="34290" marB="34290"/>
                </a:tc>
                <a:extLst>
                  <a:ext uri="{0D108BD9-81ED-4DB2-BD59-A6C34878D82A}">
                    <a16:rowId xmlns:a16="http://schemas.microsoft.com/office/drawing/2014/main" val="3177619338"/>
                  </a:ext>
                </a:extLst>
              </a:tr>
              <a:tr h="716010">
                <a:tc>
                  <a:txBody>
                    <a:bodyPr/>
                    <a:lstStyle/>
                    <a:p>
                      <a:r>
                        <a:rPr lang="en-GB" sz="500" b="1" dirty="0"/>
                        <a:t>LONGSHORE DRIFT</a:t>
                      </a:r>
                    </a:p>
                  </a:txBody>
                  <a:tcPr marL="68580" marR="68580" marT="34290" marB="34290">
                    <a:solidFill>
                      <a:schemeClr val="bg2"/>
                    </a:solidFill>
                  </a:tcPr>
                </a:tc>
                <a:tc>
                  <a:txBody>
                    <a:bodyPr/>
                    <a:lstStyle/>
                    <a:p>
                      <a:r>
                        <a:rPr lang="en-GB" sz="500" dirty="0"/>
                        <a:t>Measures</a:t>
                      </a:r>
                      <a:r>
                        <a:rPr lang="en-GB" sz="500" baseline="0" dirty="0"/>
                        <a:t> the speed and direction of the transportation of sediment along the coastline. </a:t>
                      </a:r>
                      <a:endParaRPr lang="en-GB" sz="500" dirty="0"/>
                    </a:p>
                  </a:txBody>
                  <a:tcPr marL="68580" marR="68580" marT="34290" marB="34290"/>
                </a:tc>
                <a:tc>
                  <a:txBody>
                    <a:bodyPr/>
                    <a:lstStyle/>
                    <a:p>
                      <a:pPr marL="85725" indent="-85725">
                        <a:buFont typeface="+mj-lt"/>
                        <a:buAutoNum type="arabicPeriod"/>
                      </a:pPr>
                      <a:r>
                        <a:rPr lang="en-GB" sz="500" kern="1200" dirty="0">
                          <a:solidFill>
                            <a:schemeClr val="tx1"/>
                          </a:solidFill>
                          <a:effectLst/>
                          <a:latin typeface="+mn-lt"/>
                          <a:ea typeface="+mn-ea"/>
                          <a:cs typeface="+mn-cs"/>
                        </a:rPr>
                        <a:t>Place two ranging poles 20m apart along the beach with the third ranging pole at the centre.  </a:t>
                      </a:r>
                    </a:p>
                    <a:p>
                      <a:pPr marL="85725" indent="-85725">
                        <a:buFont typeface="+mj-lt"/>
                        <a:buAutoNum type="arabicPeriod"/>
                      </a:pPr>
                      <a:r>
                        <a:rPr lang="en-GB" sz="500" kern="1200" dirty="0">
                          <a:solidFill>
                            <a:schemeClr val="tx1"/>
                          </a:solidFill>
                          <a:effectLst/>
                          <a:latin typeface="+mn-lt"/>
                          <a:ea typeface="+mn-ea"/>
                          <a:cs typeface="+mn-cs"/>
                        </a:rPr>
                        <a:t>Throw a float from the central ranging pole into the breaking</a:t>
                      </a:r>
                      <a:r>
                        <a:rPr lang="en-GB" sz="500" kern="1200" baseline="0" dirty="0">
                          <a:solidFill>
                            <a:schemeClr val="tx1"/>
                          </a:solidFill>
                          <a:effectLst/>
                          <a:latin typeface="+mn-lt"/>
                          <a:ea typeface="+mn-ea"/>
                          <a:cs typeface="+mn-cs"/>
                        </a:rPr>
                        <a:t> waves in the sea. </a:t>
                      </a:r>
                      <a:r>
                        <a:rPr lang="en-GB" sz="500" kern="1200" dirty="0">
                          <a:solidFill>
                            <a:schemeClr val="tx1"/>
                          </a:solidFill>
                          <a:effectLst/>
                          <a:latin typeface="+mn-lt"/>
                          <a:ea typeface="+mn-ea"/>
                          <a:cs typeface="+mn-cs"/>
                        </a:rPr>
                        <a:t>Start the timer at the point the float meets the water. </a:t>
                      </a:r>
                    </a:p>
                    <a:p>
                      <a:pPr marL="85725" indent="-85725">
                        <a:buFont typeface="+mj-lt"/>
                        <a:buAutoNum type="arabicPeriod"/>
                      </a:pPr>
                      <a:r>
                        <a:rPr lang="en-GB" sz="500" kern="1200" dirty="0">
                          <a:solidFill>
                            <a:schemeClr val="tx1"/>
                          </a:solidFill>
                          <a:effectLst/>
                          <a:latin typeface="+mn-lt"/>
                          <a:ea typeface="+mn-ea"/>
                          <a:cs typeface="+mn-cs"/>
                        </a:rPr>
                        <a:t>Follow the float and note down the direction of its travel and how long the float takes to move 10 metres</a:t>
                      </a:r>
                      <a:r>
                        <a:rPr lang="en-GB" sz="500" kern="1200" baseline="0" dirty="0">
                          <a:solidFill>
                            <a:schemeClr val="tx1"/>
                          </a:solidFill>
                          <a:effectLst/>
                          <a:latin typeface="+mn-lt"/>
                          <a:ea typeface="+mn-ea"/>
                          <a:cs typeface="+mn-cs"/>
                        </a:rPr>
                        <a:t> as it crosses the other ranging pole.</a:t>
                      </a:r>
                    </a:p>
                    <a:p>
                      <a:pPr marL="85725" indent="-85725">
                        <a:buFont typeface="+mj-lt"/>
                        <a:buAutoNum type="arabicPeriod"/>
                      </a:pPr>
                      <a:r>
                        <a:rPr lang="en-GB" sz="500" kern="1200" dirty="0">
                          <a:solidFill>
                            <a:schemeClr val="tx1"/>
                          </a:solidFill>
                          <a:effectLst/>
                          <a:latin typeface="+mn-lt"/>
                          <a:ea typeface="+mn-ea"/>
                          <a:cs typeface="+mn-cs"/>
                        </a:rPr>
                        <a:t>The time taken can be divided by 10 to give you a speed metres/second</a:t>
                      </a:r>
                      <a:endParaRPr lang="en-GB" sz="500" dirty="0"/>
                    </a:p>
                  </a:txBody>
                  <a:tcPr marL="68580" marR="68580" marT="34290" marB="34290"/>
                </a:tc>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500" kern="1200" dirty="0">
                          <a:solidFill>
                            <a:schemeClr val="tx1"/>
                          </a:solidFill>
                          <a:effectLst/>
                          <a:latin typeface="+mn-lt"/>
                          <a:ea typeface="+mn-ea"/>
                          <a:cs typeface="+mn-cs"/>
                        </a:rPr>
                        <a:t>The data can be repeated multiple</a:t>
                      </a:r>
                      <a:r>
                        <a:rPr lang="en-GB" sz="500" kern="1200" baseline="0" dirty="0">
                          <a:solidFill>
                            <a:schemeClr val="tx1"/>
                          </a:solidFill>
                          <a:effectLst/>
                          <a:latin typeface="+mn-lt"/>
                          <a:ea typeface="+mn-ea"/>
                          <a:cs typeface="+mn-cs"/>
                        </a:rPr>
                        <a:t> times to collect an average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500" kern="1200" baseline="0" dirty="0">
                          <a:solidFill>
                            <a:schemeClr val="tx1"/>
                          </a:solidFill>
                          <a:effectLst/>
                          <a:latin typeface="+mn-lt"/>
                          <a:ea typeface="+mn-ea"/>
                          <a:cs typeface="+mn-cs"/>
                        </a:rPr>
                        <a:t>It can be completed at all different sites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5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ꭕ"/>
                        <a:tabLst/>
                        <a:defRPr/>
                      </a:pPr>
                      <a:r>
                        <a:rPr lang="en-GB" sz="500" kern="1200" dirty="0">
                          <a:solidFill>
                            <a:schemeClr val="tx1"/>
                          </a:solidFill>
                          <a:effectLst/>
                          <a:latin typeface="+mn-lt"/>
                          <a:ea typeface="+mn-ea"/>
                          <a:cs typeface="+mn-cs"/>
                        </a:rPr>
                        <a:t>The strength of the waves can be influenced by the wind. If</a:t>
                      </a:r>
                      <a:r>
                        <a:rPr lang="en-GB" sz="500" kern="1200" baseline="0" dirty="0">
                          <a:solidFill>
                            <a:schemeClr val="tx1"/>
                          </a:solidFill>
                          <a:effectLst/>
                          <a:latin typeface="+mn-lt"/>
                          <a:ea typeface="+mn-ea"/>
                          <a:cs typeface="+mn-cs"/>
                        </a:rPr>
                        <a:t> there is a strong wind, the waves might seen to be stronger or the wind might blow the float faster.</a:t>
                      </a:r>
                      <a:endParaRPr lang="en-GB" sz="5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ꭕ"/>
                        <a:tabLst/>
                        <a:defRPr/>
                      </a:pPr>
                      <a:r>
                        <a:rPr lang="en-GB" sz="500" kern="1200" dirty="0">
                          <a:solidFill>
                            <a:schemeClr val="tx1"/>
                          </a:solidFill>
                          <a:effectLst/>
                          <a:latin typeface="+mn-lt"/>
                          <a:ea typeface="+mn-ea"/>
                          <a:cs typeface="+mn-cs"/>
                        </a:rPr>
                        <a:t>The float might get lost in the waves. </a:t>
                      </a: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ꭕ"/>
                        <a:tabLst/>
                        <a:defRPr/>
                      </a:pPr>
                      <a:r>
                        <a:rPr lang="en-GB" sz="500" kern="1200" dirty="0">
                          <a:solidFill>
                            <a:schemeClr val="tx1"/>
                          </a:solidFill>
                          <a:effectLst/>
                          <a:latin typeface="+mn-lt"/>
                          <a:ea typeface="+mn-ea"/>
                          <a:cs typeface="+mn-cs"/>
                        </a:rPr>
                        <a:t>If the wave is thrown too far, depending</a:t>
                      </a:r>
                      <a:r>
                        <a:rPr lang="en-GB" sz="500" kern="1200" baseline="0" dirty="0">
                          <a:solidFill>
                            <a:schemeClr val="tx1"/>
                          </a:solidFill>
                          <a:effectLst/>
                          <a:latin typeface="+mn-lt"/>
                          <a:ea typeface="+mn-ea"/>
                          <a:cs typeface="+mn-cs"/>
                        </a:rPr>
                        <a:t> on who throws it. </a:t>
                      </a: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ꭕ"/>
                        <a:tabLst/>
                        <a:defRPr/>
                      </a:pPr>
                      <a:r>
                        <a:rPr lang="en-GB" sz="500" kern="1200" dirty="0">
                          <a:solidFill>
                            <a:schemeClr val="tx1"/>
                          </a:solidFill>
                          <a:effectLst/>
                          <a:latin typeface="+mn-lt"/>
                          <a:ea typeface="+mn-ea"/>
                          <a:cs typeface="+mn-cs"/>
                        </a:rPr>
                        <a:t>It needs to be thrown many times and can</a:t>
                      </a:r>
                      <a:r>
                        <a:rPr lang="en-GB" sz="500" kern="1200" baseline="0" dirty="0">
                          <a:solidFill>
                            <a:schemeClr val="tx1"/>
                          </a:solidFill>
                          <a:effectLst/>
                          <a:latin typeface="+mn-lt"/>
                          <a:ea typeface="+mn-ea"/>
                          <a:cs typeface="+mn-cs"/>
                        </a:rPr>
                        <a:t> take a long time.</a:t>
                      </a:r>
                      <a:endParaRPr lang="en-GB" sz="500" kern="1200" dirty="0">
                        <a:solidFill>
                          <a:schemeClr val="tx1"/>
                        </a:solidFill>
                        <a:effectLst/>
                        <a:latin typeface="+mn-lt"/>
                        <a:ea typeface="+mn-ea"/>
                        <a:cs typeface="+mn-cs"/>
                      </a:endParaRPr>
                    </a:p>
                  </a:txBody>
                  <a:tcPr marL="68580" marR="68580" marT="34290" marB="34290"/>
                </a:tc>
                <a:extLst>
                  <a:ext uri="{0D108BD9-81ED-4DB2-BD59-A6C34878D82A}">
                    <a16:rowId xmlns:a16="http://schemas.microsoft.com/office/drawing/2014/main" val="2655723106"/>
                  </a:ext>
                </a:extLst>
              </a:tr>
              <a:tr h="5221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b="1" dirty="0"/>
                        <a:t>WAVE COUNT</a:t>
                      </a:r>
                    </a:p>
                  </a:txBody>
                  <a:tcPr marL="68580" marR="68580" marT="34290" marB="34290">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kern="1200" dirty="0">
                          <a:solidFill>
                            <a:schemeClr val="tx1"/>
                          </a:solidFill>
                          <a:effectLst/>
                          <a:latin typeface="+mn-lt"/>
                          <a:ea typeface="+mn-ea"/>
                          <a:cs typeface="+mn-cs"/>
                        </a:rPr>
                        <a:t>Wave counts measure the number of waves that break</a:t>
                      </a:r>
                      <a:r>
                        <a:rPr lang="en-GB" sz="500" kern="1200" baseline="0" dirty="0">
                          <a:solidFill>
                            <a:schemeClr val="tx1"/>
                          </a:solidFill>
                          <a:effectLst/>
                          <a:latin typeface="+mn-lt"/>
                          <a:ea typeface="+mn-ea"/>
                          <a:cs typeface="+mn-cs"/>
                        </a:rPr>
                        <a:t> in a minute. They are used to </a:t>
                      </a:r>
                      <a:r>
                        <a:rPr lang="en-GB" sz="500" kern="1200" dirty="0">
                          <a:solidFill>
                            <a:schemeClr val="tx1"/>
                          </a:solidFill>
                          <a:effectLst/>
                          <a:latin typeface="+mn-lt"/>
                          <a:ea typeface="+mn-ea"/>
                          <a:cs typeface="+mn-cs"/>
                        </a:rPr>
                        <a:t>measure if the waves are constructive or destructive. </a:t>
                      </a:r>
                    </a:p>
                  </a:txBody>
                  <a:tcPr marL="68580" marR="68580" marT="34290" marB="34290"/>
                </a:tc>
                <a:tc>
                  <a:txBody>
                    <a:bodyPr/>
                    <a:lstStyle/>
                    <a:p>
                      <a:pPr marL="85725" indent="-85725">
                        <a:buFont typeface="+mj-lt"/>
                        <a:buAutoNum type="arabicPeriod"/>
                      </a:pPr>
                      <a:r>
                        <a:rPr lang="en-GB" sz="500" kern="1200" dirty="0">
                          <a:solidFill>
                            <a:schemeClr val="tx1"/>
                          </a:solidFill>
                          <a:effectLst/>
                          <a:latin typeface="+mn-lt"/>
                          <a:ea typeface="+mn-ea"/>
                          <a:cs typeface="+mn-cs"/>
                        </a:rPr>
                        <a:t>Pick a point where the wave breaks (turns white). </a:t>
                      </a:r>
                    </a:p>
                    <a:p>
                      <a:pPr marL="85725" indent="-85725">
                        <a:buFont typeface="+mj-lt"/>
                        <a:buAutoNum type="arabicPeriod"/>
                      </a:pPr>
                      <a:r>
                        <a:rPr lang="en-GB" sz="500" kern="1200" dirty="0">
                          <a:solidFill>
                            <a:schemeClr val="tx1"/>
                          </a:solidFill>
                          <a:effectLst/>
                          <a:latin typeface="+mn-lt"/>
                          <a:ea typeface="+mn-ea"/>
                          <a:cs typeface="+mn-cs"/>
                        </a:rPr>
                        <a:t>Start the stop watch and count every time a wave breaks at the chosen point. </a:t>
                      </a:r>
                    </a:p>
                    <a:p>
                      <a:pPr marL="85725" indent="-85725">
                        <a:buFont typeface="+mj-lt"/>
                        <a:buAutoNum type="arabicPeriod"/>
                      </a:pPr>
                      <a:r>
                        <a:rPr lang="en-GB" sz="500" kern="1200" dirty="0">
                          <a:solidFill>
                            <a:schemeClr val="tx1"/>
                          </a:solidFill>
                          <a:effectLst/>
                          <a:latin typeface="+mn-lt"/>
                          <a:ea typeface="+mn-ea"/>
                          <a:cs typeface="+mn-cs"/>
                        </a:rPr>
                        <a:t>Count</a:t>
                      </a:r>
                      <a:r>
                        <a:rPr lang="en-GB" sz="500" kern="1200" baseline="0" dirty="0">
                          <a:solidFill>
                            <a:schemeClr val="tx1"/>
                          </a:solidFill>
                          <a:effectLst/>
                          <a:latin typeface="+mn-lt"/>
                          <a:ea typeface="+mn-ea"/>
                          <a:cs typeface="+mn-cs"/>
                        </a:rPr>
                        <a:t> the number of waves that break during 60 seconds.</a:t>
                      </a:r>
                      <a:endParaRPr lang="en-GB" sz="500" kern="1200" dirty="0">
                        <a:solidFill>
                          <a:schemeClr val="tx1"/>
                        </a:solidFill>
                        <a:effectLst/>
                        <a:latin typeface="+mn-lt"/>
                        <a:ea typeface="+mn-ea"/>
                        <a:cs typeface="+mn-cs"/>
                      </a:endParaRPr>
                    </a:p>
                    <a:p>
                      <a:pPr marL="85725" indent="-85725">
                        <a:buFont typeface="+mj-lt"/>
                        <a:buAutoNum type="arabicPeriod"/>
                      </a:pPr>
                      <a:r>
                        <a:rPr lang="en-GB" sz="500" kern="1200" dirty="0">
                          <a:solidFill>
                            <a:schemeClr val="tx1"/>
                          </a:solidFill>
                          <a:effectLst/>
                          <a:latin typeface="+mn-lt"/>
                          <a:ea typeface="+mn-ea"/>
                          <a:cs typeface="+mn-cs"/>
                        </a:rPr>
                        <a:t>Decide if the waves are constructive or destructive. </a:t>
                      </a:r>
                    </a:p>
                    <a:p>
                      <a:pPr marL="85725" indent="-85725">
                        <a:buFont typeface="+mj-lt"/>
                        <a:buAutoNum type="arabicPeriod"/>
                      </a:pPr>
                      <a:r>
                        <a:rPr lang="en-GB" sz="500" kern="1200" dirty="0">
                          <a:solidFill>
                            <a:schemeClr val="tx1"/>
                          </a:solidFill>
                          <a:effectLst/>
                          <a:latin typeface="+mn-lt"/>
                          <a:ea typeface="+mn-ea"/>
                          <a:cs typeface="+mn-cs"/>
                        </a:rPr>
                        <a:t>You must then repeat this three times at each site. </a:t>
                      </a:r>
                    </a:p>
                  </a:txBody>
                  <a:tcPr marL="68580" marR="68580" marT="34290" marB="34290"/>
                </a:tc>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500" kern="1200" dirty="0">
                          <a:solidFill>
                            <a:schemeClr val="tx1"/>
                          </a:solidFill>
                          <a:effectLst/>
                          <a:latin typeface="+mn-lt"/>
                          <a:ea typeface="+mn-ea"/>
                          <a:cs typeface="+mn-cs"/>
                        </a:rPr>
                        <a:t>The data can be repeated multiple</a:t>
                      </a:r>
                      <a:r>
                        <a:rPr lang="en-GB" sz="500" kern="1200" baseline="0" dirty="0">
                          <a:solidFill>
                            <a:schemeClr val="tx1"/>
                          </a:solidFill>
                          <a:effectLst/>
                          <a:latin typeface="+mn-lt"/>
                          <a:ea typeface="+mn-ea"/>
                          <a:cs typeface="+mn-cs"/>
                        </a:rPr>
                        <a:t> times to collect an average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500" kern="1200" baseline="0" dirty="0">
                          <a:solidFill>
                            <a:schemeClr val="tx1"/>
                          </a:solidFill>
                          <a:effectLst/>
                          <a:latin typeface="+mn-lt"/>
                          <a:ea typeface="+mn-ea"/>
                          <a:cs typeface="+mn-cs"/>
                        </a:rPr>
                        <a:t>It can be completed at all different sites</a:t>
                      </a:r>
                      <a:endParaRPr lang="en-GB" sz="5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5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ꭕ"/>
                        <a:tabLst/>
                        <a:defRPr/>
                      </a:pPr>
                      <a:r>
                        <a:rPr lang="en-GB" sz="500" kern="1200" dirty="0">
                          <a:solidFill>
                            <a:schemeClr val="tx1"/>
                          </a:solidFill>
                          <a:effectLst/>
                          <a:latin typeface="+mn-lt"/>
                          <a:ea typeface="+mn-ea"/>
                          <a:cs typeface="+mn-cs"/>
                        </a:rPr>
                        <a:t>Winds</a:t>
                      </a:r>
                      <a:r>
                        <a:rPr lang="en-GB" sz="500" kern="1200" baseline="0" dirty="0">
                          <a:solidFill>
                            <a:schemeClr val="tx1"/>
                          </a:solidFill>
                          <a:effectLst/>
                          <a:latin typeface="+mn-lt"/>
                          <a:ea typeface="+mn-ea"/>
                          <a:cs typeface="+mn-cs"/>
                        </a:rPr>
                        <a:t> and storms can make the sea more destructive than it normally is.</a:t>
                      </a:r>
                      <a:endParaRPr lang="en-GB" sz="5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ꭕ"/>
                        <a:tabLst/>
                        <a:defRPr/>
                      </a:pPr>
                      <a:r>
                        <a:rPr lang="en-GB" sz="500" kern="1200" dirty="0">
                          <a:solidFill>
                            <a:schemeClr val="tx1"/>
                          </a:solidFill>
                          <a:effectLst/>
                          <a:latin typeface="+mn-lt"/>
                          <a:ea typeface="+mn-ea"/>
                          <a:cs typeface="+mn-cs"/>
                        </a:rPr>
                        <a:t>Each</a:t>
                      </a:r>
                      <a:r>
                        <a:rPr lang="en-GB" sz="500" kern="1200" baseline="0" dirty="0">
                          <a:solidFill>
                            <a:schemeClr val="tx1"/>
                          </a:solidFill>
                          <a:effectLst/>
                          <a:latin typeface="+mn-lt"/>
                          <a:ea typeface="+mn-ea"/>
                          <a:cs typeface="+mn-cs"/>
                        </a:rPr>
                        <a:t> person will pick a different point, it can never be completely accurate</a:t>
                      </a:r>
                      <a:r>
                        <a:rPr lang="en-GB" sz="500" kern="1200" dirty="0">
                          <a:solidFill>
                            <a:schemeClr val="tx1"/>
                          </a:solidFill>
                          <a:effectLst/>
                          <a:latin typeface="+mn-lt"/>
                          <a:ea typeface="+mn-ea"/>
                          <a:cs typeface="+mn-cs"/>
                        </a:rPr>
                        <a:t>. </a:t>
                      </a:r>
                    </a:p>
                  </a:txBody>
                  <a:tcPr marL="68580" marR="68580" marT="34290" marB="34290"/>
                </a:tc>
                <a:extLst>
                  <a:ext uri="{0D108BD9-81ED-4DB2-BD59-A6C34878D82A}">
                    <a16:rowId xmlns:a16="http://schemas.microsoft.com/office/drawing/2014/main" val="1942712217"/>
                  </a:ext>
                </a:extLst>
              </a:tr>
              <a:tr h="640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b="1" dirty="0"/>
                        <a:t>COST</a:t>
                      </a:r>
                      <a:r>
                        <a:rPr lang="en-GB" sz="500" b="1" baseline="0" dirty="0"/>
                        <a:t> BENEFIT A</a:t>
                      </a:r>
                      <a:r>
                        <a:rPr lang="en-GB" sz="500" b="1" dirty="0"/>
                        <a:t>NALYSIS</a:t>
                      </a:r>
                    </a:p>
                  </a:txBody>
                  <a:tcPr marL="68580" marR="68580" marT="34290" marB="34290">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kern="1200" dirty="0">
                          <a:solidFill>
                            <a:schemeClr val="tx1"/>
                          </a:solidFill>
                          <a:effectLst/>
                          <a:latin typeface="+mn-lt"/>
                          <a:ea typeface="+mn-ea"/>
                          <a:cs typeface="+mn-cs"/>
                        </a:rPr>
                        <a:t>The</a:t>
                      </a:r>
                      <a:r>
                        <a:rPr lang="en-GB" sz="500" kern="1200" baseline="0" dirty="0">
                          <a:solidFill>
                            <a:schemeClr val="tx1"/>
                          </a:solidFill>
                          <a:effectLst/>
                          <a:latin typeface="+mn-lt"/>
                          <a:ea typeface="+mn-ea"/>
                          <a:cs typeface="+mn-cs"/>
                        </a:rPr>
                        <a:t> cost of the scheme is compared to the value of the land, infrastructure and property.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500" kern="1200" baseline="0" dirty="0">
                          <a:solidFill>
                            <a:schemeClr val="tx1"/>
                          </a:solidFill>
                          <a:effectLst/>
                          <a:latin typeface="+mn-lt"/>
                          <a:ea typeface="+mn-ea"/>
                          <a:cs typeface="+mn-cs"/>
                        </a:rPr>
                        <a:t>It is used to determine where the more expensive management plans should be located.</a:t>
                      </a:r>
                      <a:endParaRPr lang="en-GB" sz="500" kern="1200" dirty="0">
                        <a:solidFill>
                          <a:schemeClr val="tx1"/>
                        </a:solidFill>
                        <a:effectLst/>
                        <a:latin typeface="+mn-lt"/>
                        <a:ea typeface="+mn-ea"/>
                        <a:cs typeface="+mn-cs"/>
                      </a:endParaRPr>
                    </a:p>
                  </a:txBody>
                  <a:tcPr marL="68580" marR="68580" marT="34290" marB="34290"/>
                </a:tc>
                <a:tc>
                  <a:txBody>
                    <a:bodyPr/>
                    <a:lstStyle/>
                    <a:p>
                      <a:pPr marL="85725" indent="-85725">
                        <a:buFont typeface="+mj-lt"/>
                        <a:buAutoNum type="arabicPeriod"/>
                      </a:pPr>
                      <a:r>
                        <a:rPr lang="en-GB" sz="500" kern="1200" dirty="0">
                          <a:solidFill>
                            <a:schemeClr val="tx1"/>
                          </a:solidFill>
                          <a:effectLst/>
                          <a:latin typeface="+mn-lt"/>
                          <a:ea typeface="+mn-ea"/>
                          <a:cs typeface="+mn-cs"/>
                        </a:rPr>
                        <a:t>Create recording sheet.</a:t>
                      </a:r>
                    </a:p>
                    <a:p>
                      <a:pPr marL="85725" indent="-85725">
                        <a:buFont typeface="+mj-lt"/>
                        <a:buAutoNum type="arabicPeriod"/>
                      </a:pPr>
                      <a:r>
                        <a:rPr lang="en-GB" sz="500" kern="1200" dirty="0">
                          <a:solidFill>
                            <a:schemeClr val="tx1"/>
                          </a:solidFill>
                          <a:effectLst/>
                          <a:latin typeface="+mn-lt"/>
                          <a:ea typeface="+mn-ea"/>
                          <a:cs typeface="+mn-cs"/>
                        </a:rPr>
                        <a:t>Start at the cliff line and walk 200m inland.</a:t>
                      </a:r>
                    </a:p>
                    <a:p>
                      <a:pPr marL="85725" indent="-85725">
                        <a:buFont typeface="+mj-lt"/>
                        <a:buAutoNum type="arabicPeriod"/>
                      </a:pPr>
                      <a:r>
                        <a:rPr lang="en-GB" sz="500" kern="1200" baseline="0" dirty="0">
                          <a:solidFill>
                            <a:schemeClr val="tx1"/>
                          </a:solidFill>
                          <a:effectLst/>
                          <a:latin typeface="+mn-lt"/>
                          <a:ea typeface="+mn-ea"/>
                          <a:cs typeface="+mn-cs"/>
                        </a:rPr>
                        <a:t>I</a:t>
                      </a:r>
                      <a:r>
                        <a:rPr lang="en-GB" sz="500" kern="1200" dirty="0">
                          <a:solidFill>
                            <a:schemeClr val="tx1"/>
                          </a:solidFill>
                          <a:effectLst/>
                          <a:latin typeface="+mn-lt"/>
                          <a:ea typeface="+mn-ea"/>
                          <a:cs typeface="+mn-cs"/>
                        </a:rPr>
                        <a:t>dentify each different building</a:t>
                      </a:r>
                      <a:r>
                        <a:rPr lang="en-GB" sz="500" kern="1200" baseline="0" dirty="0">
                          <a:solidFill>
                            <a:schemeClr val="tx1"/>
                          </a:solidFill>
                          <a:effectLst/>
                          <a:latin typeface="+mn-lt"/>
                          <a:ea typeface="+mn-ea"/>
                          <a:cs typeface="+mn-cs"/>
                        </a:rPr>
                        <a:t> and </a:t>
                      </a:r>
                      <a:r>
                        <a:rPr lang="en-GB" sz="500" kern="1200" dirty="0">
                          <a:solidFill>
                            <a:schemeClr val="tx1"/>
                          </a:solidFill>
                          <a:effectLst/>
                          <a:latin typeface="+mn-lt"/>
                          <a:ea typeface="+mn-ea"/>
                          <a:cs typeface="+mn-cs"/>
                        </a:rPr>
                        <a:t>decide if they are small houses or large houses. </a:t>
                      </a:r>
                    </a:p>
                    <a:p>
                      <a:pPr marL="85725" indent="-85725">
                        <a:buFont typeface="+mj-lt"/>
                        <a:buAutoNum type="arabicPeriod"/>
                      </a:pPr>
                      <a:r>
                        <a:rPr lang="en-GB" sz="500" kern="1200" dirty="0">
                          <a:solidFill>
                            <a:schemeClr val="tx1"/>
                          </a:solidFill>
                          <a:effectLst/>
                          <a:latin typeface="+mn-lt"/>
                          <a:ea typeface="+mn-ea"/>
                          <a:cs typeface="+mn-cs"/>
                        </a:rPr>
                        <a:t>Create a tally</a:t>
                      </a:r>
                      <a:r>
                        <a:rPr lang="en-GB" sz="500" kern="1200" baseline="0" dirty="0">
                          <a:solidFill>
                            <a:schemeClr val="tx1"/>
                          </a:solidFill>
                          <a:effectLst/>
                          <a:latin typeface="+mn-lt"/>
                          <a:ea typeface="+mn-ea"/>
                          <a:cs typeface="+mn-cs"/>
                        </a:rPr>
                        <a:t> of the number of</a:t>
                      </a:r>
                      <a:r>
                        <a:rPr lang="en-GB" sz="500" kern="1200" dirty="0">
                          <a:solidFill>
                            <a:schemeClr val="tx1"/>
                          </a:solidFill>
                          <a:effectLst/>
                          <a:latin typeface="+mn-lt"/>
                          <a:ea typeface="+mn-ea"/>
                          <a:cs typeface="+mn-cs"/>
                        </a:rPr>
                        <a:t> small and large houses, as well as the different businesses</a:t>
                      </a:r>
                      <a:r>
                        <a:rPr lang="en-GB" sz="500" kern="1200" baseline="0" dirty="0">
                          <a:solidFill>
                            <a:schemeClr val="tx1"/>
                          </a:solidFill>
                          <a:effectLst/>
                          <a:latin typeface="+mn-lt"/>
                          <a:ea typeface="+mn-ea"/>
                          <a:cs typeface="+mn-cs"/>
                        </a:rPr>
                        <a:t> that you pass.</a:t>
                      </a:r>
                      <a:r>
                        <a:rPr lang="en-GB" sz="500" kern="1200" dirty="0">
                          <a:solidFill>
                            <a:schemeClr val="tx1"/>
                          </a:solidFill>
                          <a:effectLst/>
                          <a:latin typeface="+mn-lt"/>
                          <a:ea typeface="+mn-ea"/>
                          <a:cs typeface="+mn-cs"/>
                        </a:rPr>
                        <a:t> </a:t>
                      </a:r>
                    </a:p>
                    <a:p>
                      <a:pPr marL="85725" indent="-85725">
                        <a:buFont typeface="+mj-lt"/>
                        <a:buAutoNum type="arabicPeriod"/>
                      </a:pPr>
                      <a:r>
                        <a:rPr lang="en-GB" sz="500" kern="1200" dirty="0">
                          <a:solidFill>
                            <a:schemeClr val="tx1"/>
                          </a:solidFill>
                          <a:effectLst/>
                          <a:latin typeface="+mn-lt"/>
                          <a:ea typeface="+mn-ea"/>
                          <a:cs typeface="+mn-cs"/>
                        </a:rPr>
                        <a:t>Calculate</a:t>
                      </a:r>
                      <a:r>
                        <a:rPr lang="en-GB" sz="500" kern="1200" baseline="0" dirty="0">
                          <a:solidFill>
                            <a:schemeClr val="tx1"/>
                          </a:solidFill>
                          <a:effectLst/>
                          <a:latin typeface="+mn-lt"/>
                          <a:ea typeface="+mn-ea"/>
                          <a:cs typeface="+mn-cs"/>
                        </a:rPr>
                        <a:t> the cost of the sea defences in each location.</a:t>
                      </a:r>
                    </a:p>
                    <a:p>
                      <a:pPr marL="85725" indent="-85725">
                        <a:buFont typeface="+mj-lt"/>
                        <a:buAutoNum type="arabicPeriod"/>
                      </a:pPr>
                      <a:r>
                        <a:rPr lang="en-GB" sz="500" kern="1200" baseline="0" dirty="0">
                          <a:solidFill>
                            <a:schemeClr val="tx1"/>
                          </a:solidFill>
                          <a:effectLst/>
                          <a:latin typeface="+mn-lt"/>
                          <a:ea typeface="+mn-ea"/>
                          <a:cs typeface="+mn-cs"/>
                        </a:rPr>
                        <a:t>Compare the cost of the sea defences and value of the land</a:t>
                      </a:r>
                      <a:r>
                        <a:rPr lang="en-GB" sz="500" kern="1200" dirty="0">
                          <a:solidFill>
                            <a:schemeClr val="tx1"/>
                          </a:solidFill>
                          <a:effectLst/>
                          <a:latin typeface="+mn-lt"/>
                          <a:ea typeface="+mn-ea"/>
                          <a:cs typeface="+mn-cs"/>
                        </a:rPr>
                        <a:t>. </a:t>
                      </a:r>
                    </a:p>
                  </a:txBody>
                  <a:tcPr marL="68580" marR="68580" marT="34290" marB="34290"/>
                </a:tc>
                <a:tc>
                  <a:txBody>
                    <a:bodyPr/>
                    <a:lstStyle/>
                    <a:p>
                      <a:pPr marL="171450" indent="-171450">
                        <a:buFont typeface="Wingdings" panose="05000000000000000000" pitchFamily="2" charset="2"/>
                        <a:buChar char="ü"/>
                      </a:pPr>
                      <a:r>
                        <a:rPr lang="en-GB" sz="500" kern="1200" dirty="0">
                          <a:solidFill>
                            <a:schemeClr val="tx1"/>
                          </a:solidFill>
                          <a:effectLst/>
                          <a:latin typeface="+mn-lt"/>
                          <a:ea typeface="+mn-ea"/>
                          <a:cs typeface="+mn-cs"/>
                        </a:rPr>
                        <a:t>It can be repeated</a:t>
                      </a:r>
                      <a:r>
                        <a:rPr lang="en-GB" sz="500" kern="1200" baseline="0" dirty="0">
                          <a:solidFill>
                            <a:schemeClr val="tx1"/>
                          </a:solidFill>
                          <a:effectLst/>
                          <a:latin typeface="+mn-lt"/>
                          <a:ea typeface="+mn-ea"/>
                          <a:cs typeface="+mn-cs"/>
                        </a:rPr>
                        <a:t> by anyone</a:t>
                      </a:r>
                    </a:p>
                    <a:p>
                      <a:pPr marL="171450" indent="-171450">
                        <a:buFont typeface="Wingdings" panose="05000000000000000000" pitchFamily="2" charset="2"/>
                        <a:buChar char="ü"/>
                      </a:pPr>
                      <a:r>
                        <a:rPr lang="en-GB" sz="500" kern="1200" baseline="0" dirty="0">
                          <a:solidFill>
                            <a:schemeClr val="tx1"/>
                          </a:solidFill>
                          <a:effectLst/>
                          <a:latin typeface="+mn-lt"/>
                          <a:ea typeface="+mn-ea"/>
                          <a:cs typeface="+mn-cs"/>
                        </a:rPr>
                        <a:t>The data has a numeric score rather than a comment- this makes people be more specific. </a:t>
                      </a:r>
                      <a:endParaRPr lang="en-GB" sz="500" kern="1200" dirty="0">
                        <a:solidFill>
                          <a:schemeClr val="tx1"/>
                        </a:solidFill>
                        <a:effectLst/>
                        <a:latin typeface="+mn-lt"/>
                        <a:ea typeface="+mn-ea"/>
                        <a:cs typeface="+mn-cs"/>
                      </a:endParaRPr>
                    </a:p>
                    <a:p>
                      <a:pPr marL="0" indent="0">
                        <a:buFont typeface="Arial" panose="020B0604020202020204" pitchFamily="34" charset="0"/>
                        <a:buNone/>
                      </a:pPr>
                      <a:endParaRPr lang="en-GB" sz="500" kern="1200" dirty="0">
                        <a:solidFill>
                          <a:schemeClr val="tx1"/>
                        </a:solidFill>
                        <a:effectLst/>
                        <a:latin typeface="+mn-lt"/>
                        <a:ea typeface="+mn-ea"/>
                        <a:cs typeface="+mn-cs"/>
                      </a:endParaRPr>
                    </a:p>
                    <a:p>
                      <a:pPr marL="171450" indent="-171450">
                        <a:buFont typeface="Calibri" panose="020F0502020204030204" pitchFamily="34" charset="0"/>
                        <a:buChar char="ꭕ"/>
                      </a:pPr>
                      <a:r>
                        <a:rPr lang="en-GB" sz="500" kern="1200" dirty="0">
                          <a:solidFill>
                            <a:schemeClr val="tx1"/>
                          </a:solidFill>
                          <a:effectLst/>
                          <a:latin typeface="+mn-lt"/>
                          <a:ea typeface="+mn-ea"/>
                          <a:cs typeface="+mn-cs"/>
                        </a:rPr>
                        <a:t>The analysis</a:t>
                      </a:r>
                      <a:r>
                        <a:rPr lang="en-GB" sz="500" kern="1200" baseline="0" dirty="0">
                          <a:solidFill>
                            <a:schemeClr val="tx1"/>
                          </a:solidFill>
                          <a:effectLst/>
                          <a:latin typeface="+mn-lt"/>
                          <a:ea typeface="+mn-ea"/>
                          <a:cs typeface="+mn-cs"/>
                        </a:rPr>
                        <a:t> is s</a:t>
                      </a:r>
                      <a:r>
                        <a:rPr lang="en-GB" sz="500" kern="1200" dirty="0">
                          <a:solidFill>
                            <a:schemeClr val="tx1"/>
                          </a:solidFill>
                          <a:effectLst/>
                          <a:latin typeface="+mn-lt"/>
                          <a:ea typeface="+mn-ea"/>
                          <a:cs typeface="+mn-cs"/>
                        </a:rPr>
                        <a:t>ubject to personal opinion-</a:t>
                      </a:r>
                      <a:r>
                        <a:rPr lang="en-GB" sz="500" kern="1200" baseline="0" dirty="0">
                          <a:solidFill>
                            <a:schemeClr val="tx1"/>
                          </a:solidFill>
                          <a:effectLst/>
                          <a:latin typeface="+mn-lt"/>
                          <a:ea typeface="+mn-ea"/>
                          <a:cs typeface="+mn-cs"/>
                        </a:rPr>
                        <a:t> each person might have a different value. </a:t>
                      </a:r>
                      <a:endParaRPr lang="en-GB" sz="500" kern="1200" dirty="0">
                        <a:solidFill>
                          <a:schemeClr val="tx1"/>
                        </a:solidFill>
                        <a:effectLst/>
                        <a:latin typeface="+mn-lt"/>
                        <a:ea typeface="+mn-ea"/>
                        <a:cs typeface="+mn-cs"/>
                      </a:endParaRPr>
                    </a:p>
                    <a:p>
                      <a:pPr marL="171450" indent="-171450">
                        <a:buFont typeface="Calibri" panose="020F0502020204030204" pitchFamily="34" charset="0"/>
                        <a:buChar char="ꭕ"/>
                      </a:pPr>
                      <a:r>
                        <a:rPr lang="en-GB" sz="500" kern="1200" dirty="0">
                          <a:solidFill>
                            <a:schemeClr val="tx1"/>
                          </a:solidFill>
                          <a:effectLst/>
                          <a:latin typeface="+mn-lt"/>
                          <a:ea typeface="+mn-ea"/>
                          <a:cs typeface="+mn-cs"/>
                        </a:rPr>
                        <a:t>There could be two different land uses</a:t>
                      </a:r>
                      <a:r>
                        <a:rPr lang="en-GB" sz="500" kern="1200" baseline="0" dirty="0">
                          <a:solidFill>
                            <a:schemeClr val="tx1"/>
                          </a:solidFill>
                          <a:effectLst/>
                          <a:latin typeface="+mn-lt"/>
                          <a:ea typeface="+mn-ea"/>
                          <a:cs typeface="+mn-cs"/>
                        </a:rPr>
                        <a:t> in the same piece of land. It can therefore be d</a:t>
                      </a:r>
                      <a:r>
                        <a:rPr lang="en-GB" sz="500" kern="1200" dirty="0">
                          <a:solidFill>
                            <a:schemeClr val="tx1"/>
                          </a:solidFill>
                          <a:effectLst/>
                          <a:latin typeface="+mn-lt"/>
                          <a:ea typeface="+mn-ea"/>
                          <a:cs typeface="+mn-cs"/>
                        </a:rPr>
                        <a:t>ifficult</a:t>
                      </a:r>
                      <a:r>
                        <a:rPr lang="en-GB" sz="500" kern="1200" baseline="0" dirty="0">
                          <a:solidFill>
                            <a:schemeClr val="tx1"/>
                          </a:solidFill>
                          <a:effectLst/>
                          <a:latin typeface="+mn-lt"/>
                          <a:ea typeface="+mn-ea"/>
                          <a:cs typeface="+mn-cs"/>
                        </a:rPr>
                        <a:t> to categorise as a whole.</a:t>
                      </a:r>
                    </a:p>
                    <a:p>
                      <a:pPr marL="171450" indent="-171450">
                        <a:buFont typeface="Calibri" panose="020F0502020204030204" pitchFamily="34" charset="0"/>
                        <a:buChar char="ꭕ"/>
                      </a:pPr>
                      <a:r>
                        <a:rPr lang="en-GB" sz="500" kern="1200" dirty="0">
                          <a:solidFill>
                            <a:schemeClr val="tx1"/>
                          </a:solidFill>
                          <a:effectLst/>
                          <a:latin typeface="+mn-lt"/>
                          <a:ea typeface="+mn-ea"/>
                          <a:cs typeface="+mn-cs"/>
                        </a:rPr>
                        <a:t>There is not a wide range of categories to choose from (e.g.</a:t>
                      </a:r>
                      <a:r>
                        <a:rPr lang="en-GB" sz="500" kern="1200" baseline="0" dirty="0">
                          <a:solidFill>
                            <a:schemeClr val="tx1"/>
                          </a:solidFill>
                          <a:effectLst/>
                          <a:latin typeface="+mn-lt"/>
                          <a:ea typeface="+mn-ea"/>
                          <a:cs typeface="+mn-cs"/>
                        </a:rPr>
                        <a:t> residential, recreation, shops..</a:t>
                      </a:r>
                      <a:r>
                        <a:rPr lang="en-GB" sz="500" kern="1200" baseline="0" dirty="0" err="1">
                          <a:solidFill>
                            <a:schemeClr val="tx1"/>
                          </a:solidFill>
                          <a:effectLst/>
                          <a:latin typeface="+mn-lt"/>
                          <a:ea typeface="+mn-ea"/>
                          <a:cs typeface="+mn-cs"/>
                        </a:rPr>
                        <a:t>etc</a:t>
                      </a:r>
                      <a:r>
                        <a:rPr lang="en-GB" sz="500" kern="1200" baseline="0" dirty="0">
                          <a:solidFill>
                            <a:schemeClr val="tx1"/>
                          </a:solidFill>
                          <a:effectLst/>
                          <a:latin typeface="+mn-lt"/>
                          <a:ea typeface="+mn-ea"/>
                          <a:cs typeface="+mn-cs"/>
                        </a:rPr>
                        <a:t>).</a:t>
                      </a:r>
                    </a:p>
                  </a:txBody>
                  <a:tcPr marL="68580" marR="68580" marT="34290" marB="34290"/>
                </a:tc>
                <a:extLst>
                  <a:ext uri="{0D108BD9-81ED-4DB2-BD59-A6C34878D82A}">
                    <a16:rowId xmlns:a16="http://schemas.microsoft.com/office/drawing/2014/main" val="1883229051"/>
                  </a:ext>
                </a:extLst>
              </a:tr>
              <a:tr h="6286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b="1" dirty="0"/>
                        <a:t>FLOOD RISK MAPPING</a:t>
                      </a:r>
                    </a:p>
                  </a:txBody>
                  <a:tcPr marL="68580" marR="68580" marT="34290" marB="34290">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kern="1200" dirty="0">
                          <a:solidFill>
                            <a:schemeClr val="tx1"/>
                          </a:solidFill>
                          <a:effectLst/>
                          <a:latin typeface="+mn-lt"/>
                          <a:ea typeface="+mn-ea"/>
                          <a:cs typeface="+mn-cs"/>
                        </a:rPr>
                        <a:t>Flood risk mapping is a</a:t>
                      </a:r>
                      <a:r>
                        <a:rPr lang="en-GB" sz="500" kern="1200" baseline="0" dirty="0">
                          <a:solidFill>
                            <a:schemeClr val="tx1"/>
                          </a:solidFill>
                          <a:effectLst/>
                          <a:latin typeface="+mn-lt"/>
                          <a:ea typeface="+mn-ea"/>
                          <a:cs typeface="+mn-cs"/>
                        </a:rPr>
                        <a:t> map that shows each locations’ risk of flood and how severe the flood would be at each location. </a:t>
                      </a:r>
                      <a:endParaRPr lang="en-GB" sz="500" kern="1200" dirty="0">
                        <a:solidFill>
                          <a:schemeClr val="tx1"/>
                        </a:solidFill>
                        <a:effectLst/>
                        <a:latin typeface="+mn-lt"/>
                        <a:ea typeface="+mn-ea"/>
                        <a:cs typeface="+mn-cs"/>
                      </a:endParaRPr>
                    </a:p>
                  </a:txBody>
                  <a:tcPr marL="68580" marR="68580" marT="34290" marB="34290"/>
                </a:tc>
                <a:tc>
                  <a:txBody>
                    <a:bodyPr/>
                    <a:lstStyle/>
                    <a:p>
                      <a:pPr marL="85725" indent="-85725">
                        <a:buFont typeface="+mj-lt"/>
                        <a:buAutoNum type="arabicPeriod"/>
                      </a:pPr>
                      <a:r>
                        <a:rPr lang="en-GB" sz="500" kern="1200" dirty="0">
                          <a:solidFill>
                            <a:schemeClr val="tx1"/>
                          </a:solidFill>
                          <a:effectLst/>
                          <a:latin typeface="+mn-lt"/>
                          <a:ea typeface="+mn-ea"/>
                          <a:cs typeface="+mn-cs"/>
                        </a:rPr>
                        <a:t>Take a map of the area</a:t>
                      </a:r>
                      <a:r>
                        <a:rPr lang="en-GB" sz="500" kern="1200" baseline="0" dirty="0">
                          <a:solidFill>
                            <a:schemeClr val="tx1"/>
                          </a:solidFill>
                          <a:effectLst/>
                          <a:latin typeface="+mn-lt"/>
                          <a:ea typeface="+mn-ea"/>
                          <a:cs typeface="+mn-cs"/>
                        </a:rPr>
                        <a:t> </a:t>
                      </a:r>
                      <a:r>
                        <a:rPr lang="en-GB" sz="500" kern="1200" dirty="0">
                          <a:solidFill>
                            <a:schemeClr val="tx1"/>
                          </a:solidFill>
                          <a:effectLst/>
                          <a:latin typeface="+mn-lt"/>
                          <a:ea typeface="+mn-ea"/>
                          <a:cs typeface="+mn-cs"/>
                        </a:rPr>
                        <a:t>that has already been split up into different sections (blocks).</a:t>
                      </a:r>
                    </a:p>
                    <a:p>
                      <a:pPr marL="85725" indent="-85725">
                        <a:buFont typeface="+mj-lt"/>
                        <a:buAutoNum type="arabicPeriod"/>
                      </a:pPr>
                      <a:r>
                        <a:rPr lang="en-GB" sz="500" kern="1200" dirty="0">
                          <a:solidFill>
                            <a:schemeClr val="tx1"/>
                          </a:solidFill>
                          <a:effectLst/>
                          <a:latin typeface="+mn-lt"/>
                          <a:ea typeface="+mn-ea"/>
                          <a:cs typeface="+mn-cs"/>
                        </a:rPr>
                        <a:t>For each section/block decide how likely it is that it will flood</a:t>
                      </a:r>
                      <a:r>
                        <a:rPr lang="en-GB" sz="500" kern="1200" baseline="0" dirty="0">
                          <a:solidFill>
                            <a:schemeClr val="tx1"/>
                          </a:solidFill>
                          <a:effectLst/>
                          <a:latin typeface="+mn-lt"/>
                          <a:ea typeface="+mn-ea"/>
                          <a:cs typeface="+mn-cs"/>
                        </a:rPr>
                        <a:t> and write down a score (1  = most likely : 3 = least likely)</a:t>
                      </a:r>
                    </a:p>
                    <a:p>
                      <a:pPr marL="85725" marR="0" lvl="0" indent="-85725" algn="l" defTabSz="914400" rtl="0" eaLnBrk="1" fontAlgn="auto" latinLnBrk="0" hangingPunct="1">
                        <a:lnSpc>
                          <a:spcPct val="100000"/>
                        </a:lnSpc>
                        <a:spcBef>
                          <a:spcPts val="0"/>
                        </a:spcBef>
                        <a:spcAft>
                          <a:spcPts val="0"/>
                        </a:spcAft>
                        <a:buClrTx/>
                        <a:buSzTx/>
                        <a:buFont typeface="+mj-lt"/>
                        <a:buAutoNum type="arabicPeriod"/>
                        <a:tabLst/>
                        <a:defRPr/>
                      </a:pPr>
                      <a:r>
                        <a:rPr lang="en-GB" sz="500" kern="1200" baseline="0" dirty="0">
                          <a:solidFill>
                            <a:schemeClr val="tx1"/>
                          </a:solidFill>
                          <a:effectLst/>
                          <a:latin typeface="+mn-lt"/>
                          <a:ea typeface="+mn-ea"/>
                          <a:cs typeface="+mn-cs"/>
                        </a:rPr>
                        <a:t>Decide the land use for each section/block and write down its corresponding severity score (</a:t>
                      </a:r>
                      <a:r>
                        <a:rPr lang="en-GB" sz="500" kern="1200" dirty="0">
                          <a:solidFill>
                            <a:schemeClr val="tx1"/>
                          </a:solidFill>
                          <a:effectLst/>
                          <a:latin typeface="+mn-lt"/>
                          <a:ea typeface="+mn-ea"/>
                          <a:cs typeface="+mn-cs"/>
                        </a:rPr>
                        <a:t>this has been done</a:t>
                      </a:r>
                      <a:r>
                        <a:rPr lang="en-GB" sz="500" kern="1200" baseline="0" dirty="0">
                          <a:solidFill>
                            <a:schemeClr val="tx1"/>
                          </a:solidFill>
                          <a:effectLst/>
                          <a:latin typeface="+mn-lt"/>
                          <a:ea typeface="+mn-ea"/>
                          <a:cs typeface="+mn-cs"/>
                        </a:rPr>
                        <a:t> for you</a:t>
                      </a:r>
                      <a:r>
                        <a:rPr lang="en-GB" sz="500" kern="1200" dirty="0">
                          <a:solidFill>
                            <a:schemeClr val="tx1"/>
                          </a:solidFill>
                          <a:effectLst/>
                          <a:latin typeface="+mn-lt"/>
                          <a:ea typeface="+mn-ea"/>
                          <a:cs typeface="+mn-cs"/>
                        </a:rPr>
                        <a:t>). </a:t>
                      </a:r>
                      <a:r>
                        <a:rPr lang="en-GB" sz="500" kern="1200" baseline="0" dirty="0">
                          <a:solidFill>
                            <a:schemeClr val="tx1"/>
                          </a:solidFill>
                          <a:effectLst/>
                          <a:latin typeface="+mn-lt"/>
                          <a:ea typeface="+mn-ea"/>
                          <a:cs typeface="+mn-cs"/>
                        </a:rPr>
                        <a:t>(1  = worst likely : 3 = least severe)</a:t>
                      </a:r>
                    </a:p>
                  </a:txBody>
                  <a:tcPr marL="68580" marR="68580" marT="34290" marB="34290"/>
                </a:tc>
                <a:tc>
                  <a:txBody>
                    <a:bodyPr/>
                    <a:lstStyle/>
                    <a:p>
                      <a:pPr marL="171450" indent="-171450">
                        <a:buFont typeface="Wingdings" panose="05000000000000000000" pitchFamily="2" charset="2"/>
                        <a:buChar char="ü"/>
                      </a:pPr>
                      <a:r>
                        <a:rPr lang="en-GB" sz="500" kern="1200" dirty="0">
                          <a:solidFill>
                            <a:schemeClr val="tx1"/>
                          </a:solidFill>
                          <a:effectLst/>
                          <a:latin typeface="+mn-lt"/>
                          <a:ea typeface="+mn-ea"/>
                          <a:cs typeface="+mn-cs"/>
                        </a:rPr>
                        <a:t>Can be repeated at different sites </a:t>
                      </a:r>
                    </a:p>
                    <a:p>
                      <a:pPr marL="171450" indent="-171450">
                        <a:buFont typeface="Wingdings" panose="05000000000000000000" pitchFamily="2" charset="2"/>
                        <a:buChar char="ü"/>
                      </a:pPr>
                      <a:r>
                        <a:rPr lang="en-GB" sz="500" kern="1200" dirty="0">
                          <a:solidFill>
                            <a:schemeClr val="tx1"/>
                          </a:solidFill>
                          <a:effectLst/>
                          <a:latin typeface="+mn-lt"/>
                          <a:ea typeface="+mn-ea"/>
                          <a:cs typeface="+mn-cs"/>
                        </a:rPr>
                        <a:t>Is repeatable</a:t>
                      </a:r>
                      <a:br>
                        <a:rPr lang="en-GB" sz="500" kern="1200" dirty="0">
                          <a:solidFill>
                            <a:schemeClr val="tx1"/>
                          </a:solidFill>
                          <a:effectLst/>
                          <a:latin typeface="+mn-lt"/>
                          <a:ea typeface="+mn-ea"/>
                          <a:cs typeface="+mn-cs"/>
                        </a:rPr>
                      </a:br>
                      <a:endParaRPr lang="en-GB" sz="500" kern="1200" dirty="0">
                        <a:solidFill>
                          <a:schemeClr val="tx1"/>
                        </a:solidFill>
                        <a:effectLst/>
                        <a:latin typeface="+mn-lt"/>
                        <a:ea typeface="+mn-ea"/>
                        <a:cs typeface="+mn-cs"/>
                      </a:endParaRPr>
                    </a:p>
                    <a:p>
                      <a:pPr marL="171450" indent="-171450">
                        <a:buFont typeface="Calibri" panose="020F0502020204030204" pitchFamily="34" charset="0"/>
                        <a:buChar char="ꭕ"/>
                      </a:pPr>
                      <a:r>
                        <a:rPr lang="en-GB" sz="500" kern="1200" dirty="0">
                          <a:solidFill>
                            <a:schemeClr val="tx1"/>
                          </a:solidFill>
                          <a:effectLst/>
                          <a:latin typeface="+mn-lt"/>
                          <a:ea typeface="+mn-ea"/>
                          <a:cs typeface="+mn-cs"/>
                        </a:rPr>
                        <a:t>Subject to personal opinion</a:t>
                      </a:r>
                    </a:p>
                    <a:p>
                      <a:pPr marL="171450" indent="-171450">
                        <a:buFont typeface="Calibri" panose="020F0502020204030204" pitchFamily="34" charset="0"/>
                        <a:buChar char="ꭕ"/>
                      </a:pPr>
                      <a:r>
                        <a:rPr lang="en-GB" sz="500" kern="1200" dirty="0">
                          <a:solidFill>
                            <a:schemeClr val="tx1"/>
                          </a:solidFill>
                          <a:effectLst/>
                          <a:latin typeface="+mn-lt"/>
                          <a:ea typeface="+mn-ea"/>
                          <a:cs typeface="+mn-cs"/>
                        </a:rPr>
                        <a:t>There could be two different land uses</a:t>
                      </a:r>
                      <a:r>
                        <a:rPr lang="en-GB" sz="500" kern="1200" baseline="0" dirty="0">
                          <a:solidFill>
                            <a:schemeClr val="tx1"/>
                          </a:solidFill>
                          <a:effectLst/>
                          <a:latin typeface="+mn-lt"/>
                          <a:ea typeface="+mn-ea"/>
                          <a:cs typeface="+mn-cs"/>
                        </a:rPr>
                        <a:t> in the same block of land. It can therefore be d</a:t>
                      </a:r>
                      <a:r>
                        <a:rPr lang="en-GB" sz="500" kern="1200" dirty="0">
                          <a:solidFill>
                            <a:schemeClr val="tx1"/>
                          </a:solidFill>
                          <a:effectLst/>
                          <a:latin typeface="+mn-lt"/>
                          <a:ea typeface="+mn-ea"/>
                          <a:cs typeface="+mn-cs"/>
                        </a:rPr>
                        <a:t>ifficult</a:t>
                      </a:r>
                      <a:r>
                        <a:rPr lang="en-GB" sz="500" kern="1200" baseline="0" dirty="0">
                          <a:solidFill>
                            <a:schemeClr val="tx1"/>
                          </a:solidFill>
                          <a:effectLst/>
                          <a:latin typeface="+mn-lt"/>
                          <a:ea typeface="+mn-ea"/>
                          <a:cs typeface="+mn-cs"/>
                        </a:rPr>
                        <a:t> to categorise as a whole.</a:t>
                      </a:r>
                    </a:p>
                    <a:p>
                      <a:pPr marL="171450" indent="-171450">
                        <a:buFont typeface="Calibri" panose="020F0502020204030204" pitchFamily="34" charset="0"/>
                        <a:buChar char="ꭕ"/>
                      </a:pPr>
                      <a:r>
                        <a:rPr lang="en-GB" sz="500" kern="1200" dirty="0">
                          <a:solidFill>
                            <a:schemeClr val="tx1"/>
                          </a:solidFill>
                          <a:effectLst/>
                          <a:latin typeface="+mn-lt"/>
                          <a:ea typeface="+mn-ea"/>
                          <a:cs typeface="+mn-cs"/>
                        </a:rPr>
                        <a:t>There is not a wide range of categories to choose from (e.g.</a:t>
                      </a:r>
                      <a:r>
                        <a:rPr lang="en-GB" sz="500" kern="1200" baseline="0" dirty="0">
                          <a:solidFill>
                            <a:schemeClr val="tx1"/>
                          </a:solidFill>
                          <a:effectLst/>
                          <a:latin typeface="+mn-lt"/>
                          <a:ea typeface="+mn-ea"/>
                          <a:cs typeface="+mn-cs"/>
                        </a:rPr>
                        <a:t> residential, recreation, shops..</a:t>
                      </a:r>
                      <a:r>
                        <a:rPr lang="en-GB" sz="500" kern="1200" baseline="0" dirty="0" err="1">
                          <a:solidFill>
                            <a:schemeClr val="tx1"/>
                          </a:solidFill>
                          <a:effectLst/>
                          <a:latin typeface="+mn-lt"/>
                          <a:ea typeface="+mn-ea"/>
                          <a:cs typeface="+mn-cs"/>
                        </a:rPr>
                        <a:t>etc</a:t>
                      </a:r>
                      <a:r>
                        <a:rPr lang="en-GB" sz="500" kern="1200" baseline="0" dirty="0">
                          <a:solidFill>
                            <a:schemeClr val="tx1"/>
                          </a:solidFill>
                          <a:effectLst/>
                          <a:latin typeface="+mn-lt"/>
                          <a:ea typeface="+mn-ea"/>
                          <a:cs typeface="+mn-cs"/>
                        </a:rPr>
                        <a:t>). </a:t>
                      </a:r>
                      <a:endParaRPr lang="en-GB" sz="500" kern="1200" dirty="0">
                        <a:solidFill>
                          <a:schemeClr val="tx1"/>
                        </a:solidFill>
                        <a:effectLst/>
                        <a:latin typeface="+mn-lt"/>
                        <a:ea typeface="+mn-ea"/>
                        <a:cs typeface="+mn-cs"/>
                      </a:endParaRPr>
                    </a:p>
                  </a:txBody>
                  <a:tcPr marL="68580" marR="68580" marT="34290" marB="34290"/>
                </a:tc>
                <a:extLst>
                  <a:ext uri="{0D108BD9-81ED-4DB2-BD59-A6C34878D82A}">
                    <a16:rowId xmlns:a16="http://schemas.microsoft.com/office/drawing/2014/main" val="1872321347"/>
                  </a:ext>
                </a:extLst>
              </a:tr>
              <a:tr h="343862">
                <a:tc rowSpan="4">
                  <a:txBody>
                    <a:bodyPr/>
                    <a:lstStyle/>
                    <a:p>
                      <a:r>
                        <a:rPr lang="en-GB" sz="500" dirty="0"/>
                        <a:t>SECONDARY DATA</a:t>
                      </a:r>
                    </a:p>
                  </a:txBody>
                  <a:tcPr marL="68580" marR="68580" marT="34290" marB="34290" vert="vert">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b="1" dirty="0">
                          <a:solidFill>
                            <a:schemeClr val="tx1"/>
                          </a:solidFill>
                        </a:rPr>
                        <a:t>OS</a:t>
                      </a:r>
                      <a:r>
                        <a:rPr lang="en-GB" sz="500" b="1" baseline="0" dirty="0">
                          <a:solidFill>
                            <a:schemeClr val="tx1"/>
                          </a:solidFill>
                        </a:rPr>
                        <a:t> map</a:t>
                      </a:r>
                      <a:endParaRPr lang="en-GB" sz="500" b="1" dirty="0">
                        <a:solidFill>
                          <a:schemeClr val="tx1"/>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kern="1200" dirty="0">
                          <a:solidFill>
                            <a:schemeClr val="tx1"/>
                          </a:solidFill>
                          <a:effectLst/>
                          <a:latin typeface="+mn-lt"/>
                          <a:ea typeface="+mn-ea"/>
                          <a:cs typeface="+mn-cs"/>
                        </a:rPr>
                        <a:t>Ordnance Survey</a:t>
                      </a:r>
                      <a:r>
                        <a:rPr lang="en-GB" sz="500" kern="1200" baseline="0" dirty="0">
                          <a:solidFill>
                            <a:schemeClr val="tx1"/>
                          </a:solidFill>
                          <a:effectLst/>
                          <a:latin typeface="+mn-lt"/>
                          <a:ea typeface="+mn-ea"/>
                          <a:cs typeface="+mn-cs"/>
                        </a:rPr>
                        <a:t> maps show a detailed picture of the land. We used both 1:25,000 and 1:50,000 scale maps</a:t>
                      </a:r>
                      <a:endParaRPr lang="en-GB" sz="500" kern="1200" dirty="0">
                        <a:solidFill>
                          <a:schemeClr val="tx1"/>
                        </a:solidFill>
                        <a:effectLst/>
                        <a:latin typeface="+mn-lt"/>
                        <a:ea typeface="+mn-ea"/>
                        <a:cs typeface="+mn-cs"/>
                      </a:endParaRPr>
                    </a:p>
                  </a:txBody>
                  <a:tcPr marL="68580" marR="68580" marT="34290" marB="34290"/>
                </a:tc>
                <a:tc>
                  <a: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500" kern="1200" baseline="0" dirty="0">
                          <a:solidFill>
                            <a:schemeClr val="tx1"/>
                          </a:solidFill>
                          <a:effectLst/>
                          <a:latin typeface="+mn-lt"/>
                          <a:ea typeface="+mn-ea"/>
                          <a:cs typeface="+mn-cs"/>
                        </a:rPr>
                        <a:t>Read the map</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500" kern="1200" baseline="0" dirty="0">
                          <a:solidFill>
                            <a:schemeClr val="tx1"/>
                          </a:solidFill>
                          <a:effectLst/>
                          <a:latin typeface="+mn-lt"/>
                          <a:ea typeface="+mn-ea"/>
                          <a:cs typeface="+mn-cs"/>
                        </a:rPr>
                        <a:t>Use the scale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500" kern="1200" baseline="0" dirty="0">
                          <a:solidFill>
                            <a:schemeClr val="tx1"/>
                          </a:solidFill>
                          <a:effectLst/>
                          <a:latin typeface="+mn-lt"/>
                          <a:ea typeface="+mn-ea"/>
                          <a:cs typeface="+mn-cs"/>
                        </a:rPr>
                        <a:t>Look at different human and physical features</a:t>
                      </a:r>
                    </a:p>
                  </a:txBody>
                  <a:tcPr marL="68580" marR="68580" marT="34290" marB="34290"/>
                </a:tc>
                <a:extLst>
                  <a:ext uri="{0D108BD9-81ED-4DB2-BD59-A6C34878D82A}">
                    <a16:rowId xmlns:a16="http://schemas.microsoft.com/office/drawing/2014/main" val="2308142393"/>
                  </a:ext>
                </a:extLst>
              </a:tr>
              <a:tr h="343862">
                <a:tc vMerge="1">
                  <a:txBody>
                    <a:bodyPr/>
                    <a:lstStyle/>
                    <a:p>
                      <a:endParaRPr lang="en-GB" dirty="0"/>
                    </a:p>
                  </a:txBody>
                  <a:tcP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b="1" dirty="0">
                          <a:solidFill>
                            <a:schemeClr val="tx1"/>
                          </a:solidFill>
                        </a:rPr>
                        <a:t>Historical</a:t>
                      </a:r>
                      <a:r>
                        <a:rPr lang="en-GB" sz="500" b="1" baseline="0" dirty="0">
                          <a:solidFill>
                            <a:schemeClr val="tx1"/>
                          </a:solidFill>
                        </a:rPr>
                        <a:t> maps</a:t>
                      </a:r>
                      <a:endParaRPr lang="en-GB" sz="500" b="1" dirty="0">
                        <a:solidFill>
                          <a:schemeClr val="tx1"/>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kern="1200" dirty="0">
                          <a:solidFill>
                            <a:schemeClr val="tx1"/>
                          </a:solidFill>
                          <a:effectLst/>
                          <a:latin typeface="+mn-lt"/>
                          <a:ea typeface="+mn-ea"/>
                          <a:cs typeface="+mn-cs"/>
                        </a:rPr>
                        <a:t>Historical maps show the area 50-100</a:t>
                      </a:r>
                      <a:r>
                        <a:rPr lang="en-GB" sz="500" kern="1200" baseline="0" dirty="0">
                          <a:solidFill>
                            <a:schemeClr val="tx1"/>
                          </a:solidFill>
                          <a:effectLst/>
                          <a:latin typeface="+mn-lt"/>
                          <a:ea typeface="+mn-ea"/>
                          <a:cs typeface="+mn-cs"/>
                        </a:rPr>
                        <a:t> years ago. They can be compared with todays maps for the changes. </a:t>
                      </a:r>
                      <a:endParaRPr lang="en-GB" sz="500" kern="1200" dirty="0">
                        <a:solidFill>
                          <a:schemeClr val="tx1"/>
                        </a:solidFill>
                        <a:effectLst/>
                        <a:latin typeface="+mn-lt"/>
                        <a:ea typeface="+mn-ea"/>
                        <a:cs typeface="+mn-cs"/>
                      </a:endParaRPr>
                    </a:p>
                  </a:txBody>
                  <a:tcPr marL="68580" marR="68580" marT="34290" marB="34290"/>
                </a:tc>
                <a:tc>
                  <a: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500" kern="1200" baseline="0" dirty="0">
                          <a:solidFill>
                            <a:schemeClr val="tx1"/>
                          </a:solidFill>
                          <a:effectLst/>
                          <a:latin typeface="+mn-lt"/>
                          <a:ea typeface="+mn-ea"/>
                          <a:cs typeface="+mn-cs"/>
                        </a:rPr>
                        <a:t>Read the map</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500" kern="1200" baseline="0" dirty="0">
                          <a:solidFill>
                            <a:schemeClr val="tx1"/>
                          </a:solidFill>
                          <a:effectLst/>
                          <a:latin typeface="+mn-lt"/>
                          <a:ea typeface="+mn-ea"/>
                          <a:cs typeface="+mn-cs"/>
                        </a:rPr>
                        <a:t>Use the scale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500" kern="1200" baseline="0" dirty="0">
                          <a:solidFill>
                            <a:schemeClr val="tx1"/>
                          </a:solidFill>
                          <a:effectLst/>
                          <a:latin typeface="+mn-lt"/>
                          <a:ea typeface="+mn-ea"/>
                          <a:cs typeface="+mn-cs"/>
                        </a:rPr>
                        <a:t>Compare with OS maps from today</a:t>
                      </a:r>
                    </a:p>
                  </a:txBody>
                  <a:tcPr marL="68580" marR="68580" marT="34290" marB="34290"/>
                </a:tc>
                <a:extLst>
                  <a:ext uri="{0D108BD9-81ED-4DB2-BD59-A6C34878D82A}">
                    <a16:rowId xmlns:a16="http://schemas.microsoft.com/office/drawing/2014/main" val="3649470334"/>
                  </a:ext>
                </a:extLst>
              </a:tr>
              <a:tr h="308333">
                <a:tc vMerge="1">
                  <a:txBody>
                    <a:bodyPr/>
                    <a:lstStyle/>
                    <a:p>
                      <a:endParaRPr lang="en-GB"/>
                    </a:p>
                  </a:txBody>
                  <a:tcP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b="1" dirty="0">
                          <a:solidFill>
                            <a:schemeClr val="tx1"/>
                          </a:solidFill>
                        </a:rPr>
                        <a:t>Sea</a:t>
                      </a:r>
                      <a:r>
                        <a:rPr lang="en-GB" sz="500" b="1" baseline="0" dirty="0">
                          <a:solidFill>
                            <a:schemeClr val="tx1"/>
                          </a:solidFill>
                        </a:rPr>
                        <a:t> defence information</a:t>
                      </a:r>
                      <a:endParaRPr lang="en-GB" sz="500" b="1" dirty="0">
                        <a:solidFill>
                          <a:schemeClr val="tx1"/>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kern="1200" dirty="0">
                          <a:solidFill>
                            <a:schemeClr val="tx1"/>
                          </a:solidFill>
                          <a:effectLst/>
                          <a:latin typeface="+mn-lt"/>
                          <a:ea typeface="+mn-ea"/>
                          <a:cs typeface="+mn-cs"/>
                        </a:rPr>
                        <a:t>Information about</a:t>
                      </a:r>
                      <a:r>
                        <a:rPr lang="en-GB" sz="500" kern="1200" baseline="0" dirty="0">
                          <a:solidFill>
                            <a:schemeClr val="tx1"/>
                          </a:solidFill>
                          <a:effectLst/>
                          <a:latin typeface="+mn-lt"/>
                          <a:ea typeface="+mn-ea"/>
                          <a:cs typeface="+mn-cs"/>
                        </a:rPr>
                        <a:t> sea defences, from local authorities and DEFRA. </a:t>
                      </a:r>
                      <a:endParaRPr lang="en-GB" sz="500" kern="1200" dirty="0">
                        <a:solidFill>
                          <a:schemeClr val="tx1"/>
                        </a:solidFill>
                        <a:effectLst/>
                        <a:latin typeface="+mn-lt"/>
                        <a:ea typeface="+mn-ea"/>
                        <a:cs typeface="+mn-cs"/>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500" kern="1200" baseline="0" dirty="0">
                          <a:solidFill>
                            <a:schemeClr val="tx1"/>
                          </a:solidFill>
                          <a:effectLst/>
                          <a:latin typeface="+mn-lt"/>
                          <a:ea typeface="+mn-ea"/>
                          <a:cs typeface="+mn-cs"/>
                        </a:rPr>
                        <a:t>Compare data with other sites</a:t>
                      </a:r>
                    </a:p>
                  </a:txBody>
                  <a:tcPr marL="68580" marR="68580" marT="34290" marB="34290"/>
                </a:tc>
                <a:extLst>
                  <a:ext uri="{0D108BD9-81ED-4DB2-BD59-A6C34878D82A}">
                    <a16:rowId xmlns:a16="http://schemas.microsoft.com/office/drawing/2014/main" val="3242142743"/>
                  </a:ext>
                </a:extLst>
              </a:tr>
              <a:tr h="254712">
                <a:tc vMerge="1">
                  <a:txBody>
                    <a:bodyPr/>
                    <a:lstStyle/>
                    <a:p>
                      <a:endParaRPr lang="en-GB" dirty="0"/>
                    </a:p>
                  </a:txBody>
                  <a:tcP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b="1" dirty="0">
                          <a:solidFill>
                            <a:schemeClr val="tx1"/>
                          </a:solidFill>
                        </a:rPr>
                        <a:t>Average house price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kern="1200" dirty="0">
                          <a:solidFill>
                            <a:schemeClr val="tx1"/>
                          </a:solidFill>
                          <a:effectLst/>
                          <a:latin typeface="+mn-lt"/>
                          <a:ea typeface="+mn-ea"/>
                          <a:cs typeface="+mn-cs"/>
                        </a:rPr>
                        <a:t>The average</a:t>
                      </a:r>
                      <a:r>
                        <a:rPr lang="en-GB" sz="500" kern="1200" baseline="0" dirty="0">
                          <a:solidFill>
                            <a:schemeClr val="tx1"/>
                          </a:solidFill>
                          <a:effectLst/>
                          <a:latin typeface="+mn-lt"/>
                          <a:ea typeface="+mn-ea"/>
                          <a:cs typeface="+mn-cs"/>
                        </a:rPr>
                        <a:t> house price is released by the HM land registry. It combines the house prices of all recently sold houses and divides by the number of houses, making an average. </a:t>
                      </a:r>
                      <a:endParaRPr lang="en-GB" sz="500" kern="1200" dirty="0">
                        <a:solidFill>
                          <a:schemeClr val="tx1"/>
                        </a:solidFill>
                        <a:effectLst/>
                        <a:latin typeface="+mn-lt"/>
                        <a:ea typeface="+mn-ea"/>
                        <a:cs typeface="+mn-cs"/>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500" kern="1200" baseline="0" dirty="0">
                          <a:solidFill>
                            <a:schemeClr val="tx1"/>
                          </a:solidFill>
                          <a:effectLst/>
                          <a:latin typeface="+mn-lt"/>
                          <a:ea typeface="+mn-ea"/>
                          <a:cs typeface="+mn-cs"/>
                        </a:rPr>
                        <a:t>Prepare data for use in cost benefit analysis. </a:t>
                      </a:r>
                    </a:p>
                  </a:txBody>
                  <a:tcPr marL="68580" marR="68580" marT="34290" marB="34290"/>
                </a:tc>
                <a:extLst>
                  <a:ext uri="{0D108BD9-81ED-4DB2-BD59-A6C34878D82A}">
                    <a16:rowId xmlns:a16="http://schemas.microsoft.com/office/drawing/2014/main" val="3111333023"/>
                  </a:ext>
                </a:extLst>
              </a:tr>
            </a:tbl>
          </a:graphicData>
        </a:graphic>
      </p:graphicFrame>
    </p:spTree>
    <p:extLst>
      <p:ext uri="{BB962C8B-B14F-4D97-AF65-F5344CB8AC3E}">
        <p14:creationId xmlns:p14="http://schemas.microsoft.com/office/powerpoint/2010/main" val="2544502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2" y="839731"/>
          <a:ext cx="9144002" cy="5277377"/>
        </p:xfrm>
        <a:graphic>
          <a:graphicData uri="http://schemas.openxmlformats.org/drawingml/2006/table">
            <a:tbl>
              <a:tblPr firstRow="1" bandRow="1">
                <a:tableStyleId>{5940675A-B579-460E-94D1-54222C63F5DA}</a:tableStyleId>
              </a:tblPr>
              <a:tblGrid>
                <a:gridCol w="630494">
                  <a:extLst>
                    <a:ext uri="{9D8B030D-6E8A-4147-A177-3AD203B41FA5}">
                      <a16:colId xmlns:a16="http://schemas.microsoft.com/office/drawing/2014/main" val="1837377017"/>
                    </a:ext>
                  </a:extLst>
                </a:gridCol>
                <a:gridCol w="1715666">
                  <a:extLst>
                    <a:ext uri="{9D8B030D-6E8A-4147-A177-3AD203B41FA5}">
                      <a16:colId xmlns:a16="http://schemas.microsoft.com/office/drawing/2014/main" val="3542804348"/>
                    </a:ext>
                  </a:extLst>
                </a:gridCol>
                <a:gridCol w="3239502">
                  <a:extLst>
                    <a:ext uri="{9D8B030D-6E8A-4147-A177-3AD203B41FA5}">
                      <a16:colId xmlns:a16="http://schemas.microsoft.com/office/drawing/2014/main" val="3651388098"/>
                    </a:ext>
                  </a:extLst>
                </a:gridCol>
                <a:gridCol w="3558340">
                  <a:extLst>
                    <a:ext uri="{9D8B030D-6E8A-4147-A177-3AD203B41FA5}">
                      <a16:colId xmlns:a16="http://schemas.microsoft.com/office/drawing/2014/main" val="789597374"/>
                    </a:ext>
                  </a:extLst>
                </a:gridCol>
              </a:tblGrid>
              <a:tr h="160020">
                <a:tc>
                  <a:txBody>
                    <a:bodyPr/>
                    <a:lstStyle/>
                    <a:p>
                      <a:r>
                        <a:rPr lang="en-GB" sz="600" b="1" dirty="0"/>
                        <a:t>Technique</a:t>
                      </a:r>
                    </a:p>
                  </a:txBody>
                  <a:tcPr marL="68580" marR="68580" marT="34290" marB="34290">
                    <a:solidFill>
                      <a:schemeClr val="bg2"/>
                    </a:solidFill>
                  </a:tcPr>
                </a:tc>
                <a:tc>
                  <a:txBody>
                    <a:bodyPr/>
                    <a:lstStyle/>
                    <a:p>
                      <a:r>
                        <a:rPr lang="en-GB" sz="600" b="1" dirty="0"/>
                        <a:t>What is</a:t>
                      </a:r>
                      <a:r>
                        <a:rPr lang="en-GB" sz="600" b="1" baseline="0" dirty="0"/>
                        <a:t> it used to measure</a:t>
                      </a:r>
                      <a:endParaRPr lang="en-GB" sz="600" b="1" dirty="0"/>
                    </a:p>
                  </a:txBody>
                  <a:tcPr marL="68580" marR="68580" marT="34290" marB="34290">
                    <a:solidFill>
                      <a:schemeClr val="bg2"/>
                    </a:solidFill>
                  </a:tcPr>
                </a:tc>
                <a:tc>
                  <a:txBody>
                    <a:bodyPr/>
                    <a:lstStyle/>
                    <a:p>
                      <a:pPr marL="0" indent="0">
                        <a:buNone/>
                      </a:pPr>
                      <a:r>
                        <a:rPr lang="en-GB" sz="600" b="1" kern="1200" dirty="0">
                          <a:solidFill>
                            <a:schemeClr val="tx1"/>
                          </a:solidFill>
                          <a:effectLst/>
                          <a:latin typeface="+mn-lt"/>
                          <a:ea typeface="+mn-ea"/>
                          <a:cs typeface="+mn-cs"/>
                        </a:rPr>
                        <a:t>Method</a:t>
                      </a:r>
                    </a:p>
                  </a:txBody>
                  <a:tcPr marL="68580" marR="68580" marT="34290" marB="34290">
                    <a:solidFill>
                      <a:schemeClr val="bg2"/>
                    </a:solidFill>
                  </a:tcPr>
                </a:tc>
                <a:tc>
                  <a:txBody>
                    <a:bodyPr/>
                    <a:lstStyle/>
                    <a:p>
                      <a:pPr marL="0" indent="0">
                        <a:buFont typeface="Arial" panose="020B0604020202020204" pitchFamily="34" charset="0"/>
                        <a:buNone/>
                      </a:pPr>
                      <a:r>
                        <a:rPr lang="en-GB" sz="600" b="1" dirty="0">
                          <a:solidFill>
                            <a:schemeClr val="tx1"/>
                          </a:solidFill>
                        </a:rPr>
                        <a:t>Is this reliable?</a:t>
                      </a:r>
                    </a:p>
                  </a:txBody>
                  <a:tcPr marL="68580" marR="68580" marT="34290" marB="34290">
                    <a:solidFill>
                      <a:schemeClr val="bg1"/>
                    </a:solidFill>
                  </a:tcPr>
                </a:tc>
                <a:extLst>
                  <a:ext uri="{0D108BD9-81ED-4DB2-BD59-A6C34878D82A}">
                    <a16:rowId xmlns:a16="http://schemas.microsoft.com/office/drawing/2014/main" val="2761116799"/>
                  </a:ext>
                </a:extLst>
              </a:tr>
              <a:tr h="617220">
                <a:tc>
                  <a:txBody>
                    <a:bodyPr/>
                    <a:lstStyle/>
                    <a:p>
                      <a:r>
                        <a:rPr lang="en-GB" sz="600" b="1" dirty="0"/>
                        <a:t>Questionnaires/</a:t>
                      </a:r>
                      <a:r>
                        <a:rPr lang="en-GB" sz="600" b="1" baseline="0" dirty="0"/>
                        <a:t> surveys</a:t>
                      </a:r>
                      <a:endParaRPr lang="en-GB" sz="600" b="1" dirty="0"/>
                    </a:p>
                  </a:txBody>
                  <a:tcPr marL="68580" marR="68580" marT="34290" marB="34290">
                    <a:solidFill>
                      <a:schemeClr val="bg2"/>
                    </a:solidFill>
                  </a:tcPr>
                </a:tc>
                <a:tc>
                  <a:txBody>
                    <a:bodyPr/>
                    <a:lstStyle/>
                    <a:p>
                      <a:r>
                        <a:rPr lang="en-GB" sz="600" i="1" dirty="0"/>
                        <a:t>People</a:t>
                      </a:r>
                      <a:r>
                        <a:rPr lang="en-GB" sz="600" i="1" baseline="0" dirty="0"/>
                        <a:t>s opinions of the location  or area. </a:t>
                      </a:r>
                      <a:endParaRPr lang="en-GB" sz="600" i="1" dirty="0"/>
                    </a:p>
                  </a:txBody>
                  <a:tcPr marL="68580" marR="68580" marT="34290" marB="34290"/>
                </a:tc>
                <a:tc>
                  <a:txBody>
                    <a:bodyPr/>
                    <a:lstStyle/>
                    <a:p>
                      <a:pPr marL="85725" marR="0" lvl="0" indent="-85725" algn="l" defTabSz="914400" rtl="0" eaLnBrk="1" fontAlgn="auto" latinLnBrk="0" hangingPunct="1">
                        <a:lnSpc>
                          <a:spcPct val="100000"/>
                        </a:lnSpc>
                        <a:spcBef>
                          <a:spcPts val="0"/>
                        </a:spcBef>
                        <a:spcAft>
                          <a:spcPts val="0"/>
                        </a:spcAft>
                        <a:buClrTx/>
                        <a:buSzTx/>
                        <a:buFont typeface="+mj-lt"/>
                        <a:buAutoNum type="arabicPeriod"/>
                        <a:tabLst/>
                        <a:defRPr/>
                      </a:pPr>
                      <a:r>
                        <a:rPr lang="en-GB" sz="600" b="0" kern="1200" dirty="0">
                          <a:solidFill>
                            <a:schemeClr val="tx1"/>
                          </a:solidFill>
                          <a:effectLst/>
                          <a:latin typeface="+mn-lt"/>
                          <a:ea typeface="+mn-ea"/>
                          <a:cs typeface="+mn-cs"/>
                        </a:rPr>
                        <a:t>Create</a:t>
                      </a:r>
                      <a:r>
                        <a:rPr lang="en-GB" sz="600" b="0" kern="1200" baseline="0" dirty="0">
                          <a:solidFill>
                            <a:schemeClr val="tx1"/>
                          </a:solidFill>
                          <a:effectLst/>
                          <a:latin typeface="+mn-lt"/>
                          <a:ea typeface="+mn-ea"/>
                          <a:cs typeface="+mn-cs"/>
                        </a:rPr>
                        <a:t> a questionnaire template- have agree/ disagree answers(include introduction about topic)</a:t>
                      </a:r>
                    </a:p>
                    <a:p>
                      <a:pPr marL="85725" marR="0" lvl="0" indent="-85725" algn="l" defTabSz="914400" rtl="0" eaLnBrk="1" fontAlgn="auto" latinLnBrk="0" hangingPunct="1">
                        <a:lnSpc>
                          <a:spcPct val="100000"/>
                        </a:lnSpc>
                        <a:spcBef>
                          <a:spcPts val="0"/>
                        </a:spcBef>
                        <a:spcAft>
                          <a:spcPts val="0"/>
                        </a:spcAft>
                        <a:buClrTx/>
                        <a:buSzTx/>
                        <a:buFont typeface="+mj-lt"/>
                        <a:buAutoNum type="arabicPeriod"/>
                        <a:tabLst/>
                        <a:defRPr/>
                      </a:pPr>
                      <a:r>
                        <a:rPr lang="en-GB" sz="600" b="0" kern="1200" baseline="0" dirty="0">
                          <a:solidFill>
                            <a:schemeClr val="tx1"/>
                          </a:solidFill>
                          <a:effectLst/>
                          <a:latin typeface="+mn-lt"/>
                          <a:ea typeface="+mn-ea"/>
                          <a:cs typeface="+mn-cs"/>
                        </a:rPr>
                        <a:t>Select a location to ask your questionnaires</a:t>
                      </a:r>
                    </a:p>
                    <a:p>
                      <a:pPr marL="85725" marR="0" lvl="0" indent="-85725" algn="l" defTabSz="914400" rtl="0" eaLnBrk="1" fontAlgn="auto" latinLnBrk="0" hangingPunct="1">
                        <a:lnSpc>
                          <a:spcPct val="100000"/>
                        </a:lnSpc>
                        <a:spcBef>
                          <a:spcPts val="0"/>
                        </a:spcBef>
                        <a:spcAft>
                          <a:spcPts val="0"/>
                        </a:spcAft>
                        <a:buClrTx/>
                        <a:buSzTx/>
                        <a:buFont typeface="+mj-lt"/>
                        <a:buAutoNum type="arabicPeriod"/>
                        <a:tabLst/>
                        <a:defRPr/>
                      </a:pPr>
                      <a:r>
                        <a:rPr lang="en-GB" sz="600" b="0" kern="1200" baseline="0" dirty="0">
                          <a:solidFill>
                            <a:schemeClr val="tx1"/>
                          </a:solidFill>
                          <a:effectLst/>
                          <a:latin typeface="+mn-lt"/>
                          <a:ea typeface="+mn-ea"/>
                          <a:cs typeface="+mn-cs"/>
                        </a:rPr>
                        <a:t>Ask as many people as possible to complete your questionnaire (aim for 10 at each site)</a:t>
                      </a:r>
                    </a:p>
                  </a:txBody>
                  <a:tcPr marL="68580" marR="68580" marT="34290" marB="34290"/>
                </a:tc>
                <a:tc>
                  <a:txBody>
                    <a:bodyPr/>
                    <a:lstStyle/>
                    <a:p>
                      <a:pPr marL="171450" indent="-171450">
                        <a:buFont typeface="Wingdings" panose="05000000000000000000" pitchFamily="2" charset="2"/>
                        <a:buChar char="ü"/>
                      </a:pPr>
                      <a:r>
                        <a:rPr lang="en-GB" sz="600" dirty="0">
                          <a:solidFill>
                            <a:schemeClr val="tx1"/>
                          </a:solidFill>
                        </a:rPr>
                        <a:t>Can ask very specific questions</a:t>
                      </a:r>
                    </a:p>
                    <a:p>
                      <a:pPr marL="171450" indent="-171450">
                        <a:buFont typeface="Wingdings" panose="05000000000000000000" pitchFamily="2" charset="2"/>
                        <a:buChar char="ü"/>
                      </a:pPr>
                      <a:r>
                        <a:rPr lang="en-GB" sz="600" dirty="0">
                          <a:solidFill>
                            <a:schemeClr val="tx1"/>
                          </a:solidFill>
                        </a:rPr>
                        <a:t>Get</a:t>
                      </a:r>
                      <a:r>
                        <a:rPr lang="en-GB" sz="600" baseline="0" dirty="0">
                          <a:solidFill>
                            <a:schemeClr val="tx1"/>
                          </a:solidFill>
                        </a:rPr>
                        <a:t> real opinions or comments from people</a:t>
                      </a:r>
                      <a:endParaRPr lang="en-GB" sz="600" dirty="0">
                        <a:solidFill>
                          <a:schemeClr val="tx1"/>
                        </a:solidFill>
                      </a:endParaRPr>
                    </a:p>
                    <a:p>
                      <a:pPr marL="171450" indent="-171450">
                        <a:buFont typeface="Calibri" panose="020F0502020204030204" pitchFamily="34" charset="0"/>
                        <a:buChar char="ꭕ"/>
                      </a:pPr>
                      <a:r>
                        <a:rPr lang="en-GB" sz="600" dirty="0">
                          <a:solidFill>
                            <a:schemeClr val="tx1"/>
                          </a:solidFill>
                        </a:rPr>
                        <a:t>People might have very strong opinions</a:t>
                      </a:r>
                    </a:p>
                    <a:p>
                      <a:pPr marL="171450" indent="-171450">
                        <a:buFont typeface="Calibri" panose="020F0502020204030204" pitchFamily="34" charset="0"/>
                        <a:buChar char="ꭕ"/>
                      </a:pPr>
                      <a:r>
                        <a:rPr lang="en-GB" sz="600" dirty="0">
                          <a:solidFill>
                            <a:schemeClr val="tx1"/>
                          </a:solidFill>
                        </a:rPr>
                        <a:t>There might</a:t>
                      </a:r>
                      <a:r>
                        <a:rPr lang="en-GB" sz="600" baseline="0" dirty="0">
                          <a:solidFill>
                            <a:schemeClr val="tx1"/>
                          </a:solidFill>
                        </a:rPr>
                        <a:t> not be enough people to complete the questionnaire or surveys</a:t>
                      </a:r>
                    </a:p>
                    <a:p>
                      <a:pPr marL="171450" indent="-171450">
                        <a:buFont typeface="Calibri" panose="020F0502020204030204" pitchFamily="34" charset="0"/>
                        <a:buChar char="ꭕ"/>
                      </a:pPr>
                      <a:r>
                        <a:rPr lang="en-GB" sz="600" baseline="0" dirty="0">
                          <a:solidFill>
                            <a:schemeClr val="tx1"/>
                          </a:solidFill>
                        </a:rPr>
                        <a:t>Questions might not be relevant to the topic</a:t>
                      </a:r>
                    </a:p>
                    <a:p>
                      <a:pPr marL="171450" indent="-171450">
                        <a:buFont typeface="Calibri" panose="020F0502020204030204" pitchFamily="34" charset="0"/>
                        <a:buChar char="ꭕ"/>
                      </a:pPr>
                      <a:r>
                        <a:rPr lang="en-GB" sz="600" baseline="0" dirty="0">
                          <a:solidFill>
                            <a:schemeClr val="tx1"/>
                          </a:solidFill>
                        </a:rPr>
                        <a:t>Questionnaire might be too long and not completed if people are busy</a:t>
                      </a:r>
                    </a:p>
                  </a:txBody>
                  <a:tcPr marL="68580" marR="68580" marT="34290" marB="34290">
                    <a:solidFill>
                      <a:schemeClr val="bg1"/>
                    </a:solidFill>
                  </a:tcPr>
                </a:tc>
                <a:extLst>
                  <a:ext uri="{0D108BD9-81ED-4DB2-BD59-A6C34878D82A}">
                    <a16:rowId xmlns:a16="http://schemas.microsoft.com/office/drawing/2014/main" val="2445331393"/>
                  </a:ext>
                </a:extLst>
              </a:tr>
              <a:tr h="617220">
                <a:tc>
                  <a:txBody>
                    <a:bodyPr/>
                    <a:lstStyle/>
                    <a:p>
                      <a:r>
                        <a:rPr lang="en-GB" sz="600" b="1" dirty="0"/>
                        <a:t>Environmental quality survey</a:t>
                      </a:r>
                    </a:p>
                  </a:txBody>
                  <a:tcPr marL="68580" marR="68580" marT="34290" marB="34290">
                    <a:solidFill>
                      <a:schemeClr val="bg2"/>
                    </a:solidFill>
                  </a:tcPr>
                </a:tc>
                <a:tc>
                  <a:txBody>
                    <a:bodyPr/>
                    <a:lstStyle/>
                    <a:p>
                      <a:r>
                        <a:rPr lang="en-GB" sz="600" b="0" i="1" kern="1200" dirty="0">
                          <a:solidFill>
                            <a:schemeClr val="tx1"/>
                          </a:solidFill>
                          <a:effectLst/>
                          <a:latin typeface="+mn-lt"/>
                          <a:ea typeface="+mn-ea"/>
                          <a:cs typeface="+mn-cs"/>
                        </a:rPr>
                        <a:t>An environmental quality survey uses an observer’s judgements to assess environmental quality against a range of indicators. </a:t>
                      </a:r>
                      <a:endParaRPr lang="en-GB" sz="600" i="1" dirty="0"/>
                    </a:p>
                  </a:txBody>
                  <a:tcPr marL="68580" marR="68580" marT="34290" marB="34290"/>
                </a:tc>
                <a:tc>
                  <a:txBody>
                    <a:bodyPr/>
                    <a:lstStyle/>
                    <a:p>
                      <a:pPr marL="228600" lvl="0" indent="-228600">
                        <a:buFont typeface="+mj-lt"/>
                        <a:buAutoNum type="arabicPeriod"/>
                      </a:pPr>
                      <a:r>
                        <a:rPr lang="en-GB" sz="600" b="0" i="0" kern="1200" dirty="0">
                          <a:solidFill>
                            <a:schemeClr val="tx1"/>
                          </a:solidFill>
                          <a:effectLst/>
                          <a:latin typeface="+mn-lt"/>
                          <a:ea typeface="+mn-ea"/>
                          <a:cs typeface="+mn-cs"/>
                        </a:rPr>
                        <a:t>Create</a:t>
                      </a:r>
                      <a:r>
                        <a:rPr lang="en-GB" sz="600" b="0" i="0" kern="1200" baseline="0" dirty="0">
                          <a:solidFill>
                            <a:schemeClr val="tx1"/>
                          </a:solidFill>
                          <a:effectLst/>
                          <a:latin typeface="+mn-lt"/>
                          <a:ea typeface="+mn-ea"/>
                          <a:cs typeface="+mn-cs"/>
                        </a:rPr>
                        <a:t> a template to complete at each site</a:t>
                      </a:r>
                    </a:p>
                    <a:p>
                      <a:pPr marL="228600" lvl="0" indent="-228600">
                        <a:buFont typeface="+mj-lt"/>
                        <a:buAutoNum type="arabicPeriod"/>
                      </a:pPr>
                      <a:r>
                        <a:rPr lang="en-GB" sz="600" b="0" i="0" kern="1200" baseline="0" dirty="0">
                          <a:solidFill>
                            <a:schemeClr val="tx1"/>
                          </a:solidFill>
                          <a:effectLst/>
                          <a:latin typeface="+mn-lt"/>
                          <a:ea typeface="+mn-ea"/>
                          <a:cs typeface="+mn-cs"/>
                        </a:rPr>
                        <a:t>Template includes different attributes marked on  scale of 1 to 5</a:t>
                      </a:r>
                      <a:endParaRPr lang="en-GB" sz="600" b="0" i="0" kern="1200" dirty="0">
                        <a:solidFill>
                          <a:schemeClr val="tx1"/>
                        </a:solidFill>
                        <a:effectLst/>
                        <a:latin typeface="+mn-lt"/>
                        <a:ea typeface="+mn-ea"/>
                        <a:cs typeface="+mn-cs"/>
                      </a:endParaRPr>
                    </a:p>
                    <a:p>
                      <a:pPr marL="228600" lvl="0" indent="-228600">
                        <a:buFont typeface="+mj-lt"/>
                        <a:buAutoNum type="arabicPeriod"/>
                      </a:pPr>
                      <a:r>
                        <a:rPr lang="en-GB" sz="600" b="0" i="0" kern="1200" dirty="0">
                          <a:solidFill>
                            <a:schemeClr val="tx1"/>
                          </a:solidFill>
                          <a:effectLst/>
                          <a:latin typeface="+mn-lt"/>
                          <a:ea typeface="+mn-ea"/>
                          <a:cs typeface="+mn-cs"/>
                        </a:rPr>
                        <a:t>Often they work on a sliding scale of quality (like 1 to 5) to represent less good to good. </a:t>
                      </a:r>
                    </a:p>
                    <a:p>
                      <a:pPr marL="228600" lvl="0" indent="-228600">
                        <a:buFont typeface="+mj-lt"/>
                        <a:buAutoNum type="arabicPeriod"/>
                      </a:pPr>
                      <a:r>
                        <a:rPr lang="en-GB" sz="600" b="0" i="0" kern="1200" dirty="0">
                          <a:solidFill>
                            <a:schemeClr val="tx1"/>
                          </a:solidFill>
                          <a:effectLst/>
                          <a:latin typeface="+mn-lt"/>
                          <a:ea typeface="+mn-ea"/>
                          <a:cs typeface="+mn-cs"/>
                        </a:rPr>
                        <a:t>Select</a:t>
                      </a:r>
                      <a:r>
                        <a:rPr lang="en-GB" sz="600" b="0" i="0" kern="1200" baseline="0" dirty="0">
                          <a:solidFill>
                            <a:schemeClr val="tx1"/>
                          </a:solidFill>
                          <a:effectLst/>
                          <a:latin typeface="+mn-lt"/>
                          <a:ea typeface="+mn-ea"/>
                          <a:cs typeface="+mn-cs"/>
                        </a:rPr>
                        <a:t> a site to complete your survey</a:t>
                      </a:r>
                    </a:p>
                    <a:p>
                      <a:pPr marL="228600" lvl="0" indent="-228600">
                        <a:buFont typeface="+mj-lt"/>
                        <a:buAutoNum type="arabicPeriod"/>
                      </a:pPr>
                      <a:r>
                        <a:rPr lang="en-GB" sz="600" b="0" i="0" kern="1200" baseline="0" dirty="0">
                          <a:solidFill>
                            <a:schemeClr val="tx1"/>
                          </a:solidFill>
                          <a:effectLst/>
                          <a:latin typeface="+mn-lt"/>
                          <a:ea typeface="+mn-ea"/>
                          <a:cs typeface="+mn-cs"/>
                        </a:rPr>
                        <a:t>Repeat at following sites.</a:t>
                      </a:r>
                      <a:r>
                        <a:rPr lang="en-GB" sz="600" b="1" i="0" kern="1200" baseline="0" dirty="0">
                          <a:solidFill>
                            <a:schemeClr val="tx1"/>
                          </a:solidFill>
                          <a:effectLst/>
                          <a:latin typeface="+mn-lt"/>
                          <a:ea typeface="+mn-ea"/>
                          <a:cs typeface="+mn-cs"/>
                        </a:rPr>
                        <a:t> </a:t>
                      </a:r>
                      <a:endParaRPr lang="en-GB" sz="600" b="1" kern="1200" dirty="0">
                        <a:solidFill>
                          <a:schemeClr val="tx1"/>
                        </a:solidFill>
                        <a:effectLst/>
                        <a:latin typeface="+mn-lt"/>
                        <a:ea typeface="+mn-ea"/>
                        <a:cs typeface="+mn-cs"/>
                      </a:endParaRPr>
                    </a:p>
                  </a:txBody>
                  <a:tcPr marL="68580" marR="68580" marT="34290" marB="34290"/>
                </a:tc>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600" kern="1200" baseline="0" dirty="0">
                          <a:solidFill>
                            <a:schemeClr val="tx1"/>
                          </a:solidFill>
                          <a:effectLst/>
                          <a:latin typeface="+mn-lt"/>
                          <a:ea typeface="+mn-ea"/>
                          <a:cs typeface="+mn-cs"/>
                        </a:rPr>
                        <a:t>We are able to do the same checklist at each site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600" kern="1200" baseline="0" dirty="0">
                          <a:solidFill>
                            <a:schemeClr val="tx1"/>
                          </a:solidFill>
                          <a:effectLst/>
                          <a:latin typeface="+mn-lt"/>
                          <a:ea typeface="+mn-ea"/>
                          <a:cs typeface="+mn-cs"/>
                        </a:rPr>
                        <a:t>Simple to complete, quick can be repeated looking in different locations. </a:t>
                      </a:r>
                      <a:endParaRPr lang="en-GB" sz="6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ꭕ"/>
                        <a:tabLst/>
                        <a:defRPr/>
                      </a:pPr>
                      <a:r>
                        <a:rPr lang="en-GB" sz="600" kern="1200" dirty="0">
                          <a:solidFill>
                            <a:schemeClr val="tx1"/>
                          </a:solidFill>
                          <a:effectLst/>
                          <a:latin typeface="+mn-lt"/>
                          <a:ea typeface="+mn-ea"/>
                          <a:cs typeface="+mn-cs"/>
                        </a:rPr>
                        <a:t>Subject to your personal opinion.</a:t>
                      </a: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ꭕ"/>
                        <a:tabLst/>
                        <a:defRPr/>
                      </a:pPr>
                      <a:r>
                        <a:rPr lang="en-GB" sz="600" kern="1200" dirty="0">
                          <a:solidFill>
                            <a:schemeClr val="tx1"/>
                          </a:solidFill>
                          <a:effectLst/>
                          <a:latin typeface="+mn-lt"/>
                          <a:ea typeface="+mn-ea"/>
                          <a:cs typeface="+mn-cs"/>
                        </a:rPr>
                        <a:t>Categories can be difficult to determine. e.g.</a:t>
                      </a:r>
                      <a:r>
                        <a:rPr lang="en-GB" sz="600" i="1" kern="1200" dirty="0">
                          <a:solidFill>
                            <a:schemeClr val="tx1"/>
                          </a:solidFill>
                          <a:effectLst/>
                          <a:latin typeface="+mn-lt"/>
                          <a:ea typeface="+mn-ea"/>
                          <a:cs typeface="+mn-cs"/>
                        </a:rPr>
                        <a:t> How do we know how much disturbance there was during construction? </a:t>
                      </a: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ꭕ"/>
                        <a:tabLst/>
                        <a:defRPr/>
                      </a:pPr>
                      <a:r>
                        <a:rPr lang="en-GB" sz="600" kern="1200" dirty="0">
                          <a:solidFill>
                            <a:schemeClr val="tx1"/>
                          </a:solidFill>
                          <a:effectLst/>
                          <a:latin typeface="+mn-lt"/>
                          <a:ea typeface="+mn-ea"/>
                          <a:cs typeface="+mn-cs"/>
                        </a:rPr>
                        <a:t>On different days the site might look different, we are only looking on one day at one specific time. </a:t>
                      </a:r>
                    </a:p>
                  </a:txBody>
                  <a:tcPr marL="68580" marR="68580" marT="34290" marB="34290">
                    <a:solidFill>
                      <a:schemeClr val="bg1"/>
                    </a:solidFill>
                  </a:tcPr>
                </a:tc>
                <a:extLst>
                  <a:ext uri="{0D108BD9-81ED-4DB2-BD59-A6C34878D82A}">
                    <a16:rowId xmlns:a16="http://schemas.microsoft.com/office/drawing/2014/main" val="3177619338"/>
                  </a:ext>
                </a:extLst>
              </a:tr>
              <a:tr h="525780">
                <a:tc>
                  <a:txBody>
                    <a:bodyPr/>
                    <a:lstStyle/>
                    <a:p>
                      <a:r>
                        <a:rPr lang="en-GB" sz="600" b="1" dirty="0"/>
                        <a:t>Pedestrian counts</a:t>
                      </a:r>
                    </a:p>
                  </a:txBody>
                  <a:tcPr marL="68580" marR="68580" marT="34290" marB="34290">
                    <a:solidFill>
                      <a:schemeClr val="bg2"/>
                    </a:solidFill>
                  </a:tcPr>
                </a:tc>
                <a:tc>
                  <a:txBody>
                    <a:bodyPr/>
                    <a:lstStyle/>
                    <a:p>
                      <a:r>
                        <a:rPr lang="en-GB" sz="600" i="1" baseline="0" dirty="0"/>
                        <a:t>A pedestrian count is used to measure footfall (number of people passing by). </a:t>
                      </a:r>
                      <a:endParaRPr lang="en-GB" sz="600" i="1" dirty="0"/>
                    </a:p>
                  </a:txBody>
                  <a:tcPr marL="68580" marR="68580" marT="34290" marB="34290"/>
                </a:tc>
                <a:tc>
                  <a:txBody>
                    <a:bodyPr/>
                    <a:lstStyle/>
                    <a:p>
                      <a:pPr marL="85725" indent="-85725">
                        <a:buFont typeface="+mj-lt"/>
                        <a:buAutoNum type="arabicPeriod"/>
                      </a:pPr>
                      <a:r>
                        <a:rPr lang="en-GB" sz="600" b="0" dirty="0"/>
                        <a:t>Select a location</a:t>
                      </a:r>
                      <a:r>
                        <a:rPr lang="en-GB" sz="600" b="0" baseline="0" dirty="0"/>
                        <a:t> to complete your survey</a:t>
                      </a:r>
                    </a:p>
                    <a:p>
                      <a:pPr marL="85725" indent="-85725">
                        <a:buFont typeface="+mj-lt"/>
                        <a:buAutoNum type="arabicPeriod"/>
                      </a:pPr>
                      <a:r>
                        <a:rPr lang="en-GB" sz="600" b="0" baseline="0" dirty="0"/>
                        <a:t> decide two points on the ground (pavement slabs) where you will count from</a:t>
                      </a:r>
                    </a:p>
                    <a:p>
                      <a:pPr marL="85725" indent="-85725">
                        <a:buFont typeface="+mj-lt"/>
                        <a:buAutoNum type="arabicPeriod"/>
                      </a:pPr>
                      <a:r>
                        <a:rPr lang="en-GB" sz="600" b="0" baseline="0" dirty="0"/>
                        <a:t>Mark a tally  on your score sheet every time someone walks between the pints selected. </a:t>
                      </a:r>
                    </a:p>
                    <a:p>
                      <a:pPr marL="85725" indent="-85725">
                        <a:buFont typeface="+mj-lt"/>
                        <a:buAutoNum type="arabicPeriod"/>
                      </a:pPr>
                      <a:r>
                        <a:rPr lang="en-GB" sz="600" b="0" baseline="0" dirty="0"/>
                        <a:t>In each location for a 2-minute period tally the pedestrian type and note down any identifying characteristics</a:t>
                      </a:r>
                    </a:p>
                  </a:txBody>
                  <a:tcPr marL="68580" marR="68580" marT="34290" marB="34290"/>
                </a:tc>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600" kern="1200" baseline="0" dirty="0">
                          <a:solidFill>
                            <a:schemeClr val="tx1"/>
                          </a:solidFill>
                          <a:effectLst/>
                          <a:latin typeface="+mn-lt"/>
                          <a:ea typeface="+mn-ea"/>
                          <a:cs typeface="+mn-cs"/>
                        </a:rPr>
                        <a:t>Data can be collected at different sites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600" kern="1200" baseline="0" dirty="0">
                          <a:solidFill>
                            <a:schemeClr val="tx1"/>
                          </a:solidFill>
                          <a:effectLst/>
                          <a:latin typeface="+mn-lt"/>
                          <a:ea typeface="+mn-ea"/>
                          <a:cs typeface="+mn-cs"/>
                        </a:rPr>
                        <a:t>The data can be repeated multiple times</a:t>
                      </a:r>
                      <a:endParaRPr lang="en-GB" sz="6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ꭕ"/>
                        <a:tabLst/>
                        <a:defRPr/>
                      </a:pPr>
                      <a:r>
                        <a:rPr lang="en-GB" sz="600" kern="1200" dirty="0">
                          <a:solidFill>
                            <a:schemeClr val="tx1"/>
                          </a:solidFill>
                          <a:effectLst/>
                          <a:latin typeface="+mn-lt"/>
                          <a:ea typeface="+mn-ea"/>
                          <a:cs typeface="+mn-cs"/>
                        </a:rPr>
                        <a:t>There</a:t>
                      </a:r>
                      <a:r>
                        <a:rPr lang="en-GB" sz="600" kern="1200" baseline="0" dirty="0">
                          <a:solidFill>
                            <a:schemeClr val="tx1"/>
                          </a:solidFill>
                          <a:effectLst/>
                          <a:latin typeface="+mn-lt"/>
                          <a:ea typeface="+mn-ea"/>
                          <a:cs typeface="+mn-cs"/>
                        </a:rPr>
                        <a:t> can be discrepancies in people walking past the selected ‘points’</a:t>
                      </a:r>
                      <a:endParaRPr lang="en-GB" sz="6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ꭕ"/>
                        <a:tabLst/>
                        <a:defRPr/>
                      </a:pPr>
                      <a:r>
                        <a:rPr lang="en-GB" sz="600" kern="1200" dirty="0">
                          <a:solidFill>
                            <a:schemeClr val="tx1"/>
                          </a:solidFill>
                          <a:effectLst/>
                          <a:latin typeface="+mn-lt"/>
                          <a:ea typeface="+mn-ea"/>
                          <a:cs typeface="+mn-cs"/>
                        </a:rPr>
                        <a:t>On different days the amount</a:t>
                      </a:r>
                      <a:r>
                        <a:rPr lang="en-GB" sz="600" kern="1200" baseline="0" dirty="0">
                          <a:solidFill>
                            <a:schemeClr val="tx1"/>
                          </a:solidFill>
                          <a:effectLst/>
                          <a:latin typeface="+mn-lt"/>
                          <a:ea typeface="+mn-ea"/>
                          <a:cs typeface="+mn-cs"/>
                        </a:rPr>
                        <a:t> of people </a:t>
                      </a:r>
                      <a:r>
                        <a:rPr lang="en-GB" sz="600" kern="1200" dirty="0">
                          <a:solidFill>
                            <a:schemeClr val="tx1"/>
                          </a:solidFill>
                          <a:effectLst/>
                          <a:latin typeface="+mn-lt"/>
                          <a:ea typeface="+mn-ea"/>
                          <a:cs typeface="+mn-cs"/>
                        </a:rPr>
                        <a:t>might look different</a:t>
                      </a:r>
                      <a:r>
                        <a:rPr lang="en-GB" sz="600" kern="1200" baseline="0" dirty="0">
                          <a:solidFill>
                            <a:schemeClr val="tx1"/>
                          </a:solidFill>
                          <a:effectLst/>
                          <a:latin typeface="+mn-lt"/>
                          <a:ea typeface="+mn-ea"/>
                          <a:cs typeface="+mn-cs"/>
                        </a:rPr>
                        <a:t> (weekdays will differ from weekends)</a:t>
                      </a:r>
                      <a:endParaRPr lang="en-GB" sz="6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600" kern="1200" dirty="0">
                        <a:solidFill>
                          <a:schemeClr val="tx1"/>
                        </a:solidFill>
                        <a:effectLst/>
                        <a:latin typeface="+mn-lt"/>
                        <a:ea typeface="+mn-ea"/>
                        <a:cs typeface="+mn-cs"/>
                      </a:endParaRPr>
                    </a:p>
                  </a:txBody>
                  <a:tcPr marL="68580" marR="68580" marT="34290" marB="34290">
                    <a:solidFill>
                      <a:schemeClr val="bg1"/>
                    </a:solidFill>
                  </a:tcPr>
                </a:tc>
                <a:extLst>
                  <a:ext uri="{0D108BD9-81ED-4DB2-BD59-A6C34878D82A}">
                    <a16:rowId xmlns:a16="http://schemas.microsoft.com/office/drawing/2014/main" val="2655723106"/>
                  </a:ext>
                </a:extLst>
              </a:tr>
              <a:tr h="8001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b="1" dirty="0"/>
                        <a:t>Width of river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600" b="1" dirty="0"/>
                        <a:t>Depth</a:t>
                      </a:r>
                      <a:r>
                        <a:rPr lang="en-GB" sz="600" b="1" baseline="0" dirty="0"/>
                        <a:t> of river</a:t>
                      </a:r>
                      <a:endParaRPr lang="en-GB" sz="600" b="1" dirty="0"/>
                    </a:p>
                  </a:txBody>
                  <a:tcPr marL="68580" marR="68580" marT="34290" marB="34290">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600" kern="1200" dirty="0">
                        <a:solidFill>
                          <a:schemeClr val="tx1"/>
                        </a:solidFill>
                        <a:effectLst/>
                        <a:latin typeface="+mn-lt"/>
                        <a:ea typeface="+mn-ea"/>
                        <a:cs typeface="+mn-cs"/>
                      </a:endParaRPr>
                    </a:p>
                  </a:txBody>
                  <a:tcPr marL="68580" marR="68580" marT="34290" marB="34290"/>
                </a:tc>
                <a:tc>
                  <a:txBody>
                    <a:bodyPr/>
                    <a:lstStyle/>
                    <a:p>
                      <a:pPr marL="0" indent="0">
                        <a:buFont typeface="+mj-lt"/>
                        <a:buNone/>
                      </a:pPr>
                      <a:r>
                        <a:rPr lang="en-GB" sz="600" b="1" kern="1200" dirty="0">
                          <a:solidFill>
                            <a:schemeClr val="tx1"/>
                          </a:solidFill>
                          <a:effectLst/>
                          <a:latin typeface="+mn-lt"/>
                          <a:ea typeface="+mn-ea"/>
                          <a:cs typeface="+mn-cs"/>
                        </a:rPr>
                        <a:t>Width</a:t>
                      </a:r>
                    </a:p>
                    <a:p>
                      <a:pPr marL="85725" indent="-85725">
                        <a:buFont typeface="+mj-lt"/>
                        <a:buAutoNum type="arabicPeriod"/>
                      </a:pPr>
                      <a:r>
                        <a:rPr lang="en-GB" sz="600" kern="1200" dirty="0">
                          <a:solidFill>
                            <a:schemeClr val="tx1"/>
                          </a:solidFill>
                          <a:effectLst/>
                          <a:latin typeface="+mn-lt"/>
                          <a:ea typeface="+mn-ea"/>
                          <a:cs typeface="+mn-cs"/>
                        </a:rPr>
                        <a:t>Using a tape measure, hold one end at the point where the water meets the bank one side of the channel. </a:t>
                      </a:r>
                    </a:p>
                    <a:p>
                      <a:pPr marL="85725" indent="-85725">
                        <a:buFont typeface="+mj-lt"/>
                        <a:buAutoNum type="arabicPeriod"/>
                      </a:pPr>
                      <a:r>
                        <a:rPr lang="en-GB" sz="600" kern="1200" dirty="0">
                          <a:solidFill>
                            <a:schemeClr val="tx1"/>
                          </a:solidFill>
                          <a:effectLst/>
                          <a:latin typeface="+mn-lt"/>
                          <a:ea typeface="+mn-ea"/>
                          <a:cs typeface="+mn-cs"/>
                        </a:rPr>
                        <a:t>Ensure the tape is not twisted </a:t>
                      </a:r>
                    </a:p>
                    <a:p>
                      <a:pPr marL="85725" indent="-85725">
                        <a:buFont typeface="+mj-lt"/>
                        <a:buAutoNum type="arabicPeriod"/>
                      </a:pPr>
                      <a:r>
                        <a:rPr lang="en-GB" sz="600" kern="1200" dirty="0">
                          <a:solidFill>
                            <a:schemeClr val="tx1"/>
                          </a:solidFill>
                          <a:effectLst/>
                          <a:latin typeface="+mn-lt"/>
                          <a:ea typeface="+mn-ea"/>
                          <a:cs typeface="+mn-cs"/>
                        </a:rPr>
                        <a:t>Pull the tape measure across the river and measure to the point where the water meets the bank directly opposite.</a:t>
                      </a:r>
                    </a:p>
                    <a:p>
                      <a:pPr marL="0" indent="0">
                        <a:buFont typeface="+mj-lt"/>
                        <a:buNone/>
                      </a:pPr>
                      <a:r>
                        <a:rPr lang="en-GB" sz="600" b="1" kern="1200" dirty="0">
                          <a:solidFill>
                            <a:schemeClr val="tx1"/>
                          </a:solidFill>
                          <a:effectLst/>
                          <a:latin typeface="+mn-lt"/>
                          <a:ea typeface="+mn-ea"/>
                          <a:cs typeface="+mn-cs"/>
                        </a:rPr>
                        <a:t>Depth</a:t>
                      </a:r>
                    </a:p>
                    <a:p>
                      <a:pPr marL="0" indent="0">
                        <a:buFont typeface="+mj-lt"/>
                        <a:buNone/>
                      </a:pPr>
                      <a:r>
                        <a:rPr lang="en-GB" sz="600" b="0" kern="1200" dirty="0">
                          <a:solidFill>
                            <a:schemeClr val="tx1"/>
                          </a:solidFill>
                          <a:effectLst/>
                          <a:latin typeface="+mn-lt"/>
                          <a:ea typeface="+mn-ea"/>
                          <a:cs typeface="+mn-cs"/>
                        </a:rPr>
                        <a:t>At</a:t>
                      </a:r>
                      <a:r>
                        <a:rPr lang="en-GB" sz="600" b="0" kern="1200" baseline="0" dirty="0">
                          <a:solidFill>
                            <a:schemeClr val="tx1"/>
                          </a:solidFill>
                          <a:effectLst/>
                          <a:latin typeface="+mn-lt"/>
                          <a:ea typeface="+mn-ea"/>
                          <a:cs typeface="+mn-cs"/>
                        </a:rPr>
                        <a:t> 10 cm intervals, use  a meter stick to measure from the top of the water to the bottom. </a:t>
                      </a:r>
                      <a:r>
                        <a:rPr lang="en-GB" sz="600" kern="1200" dirty="0">
                          <a:solidFill>
                            <a:schemeClr val="tx1"/>
                          </a:solidFill>
                          <a:effectLst/>
                          <a:latin typeface="+mn-lt"/>
                          <a:ea typeface="+mn-ea"/>
                          <a:cs typeface="+mn-cs"/>
                        </a:rPr>
                        <a:t> </a:t>
                      </a:r>
                    </a:p>
                  </a:txBody>
                  <a:tcPr marL="68580" marR="68580" marT="34290" marB="34290"/>
                </a:tc>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600" kern="1200" dirty="0">
                          <a:solidFill>
                            <a:schemeClr val="tx1"/>
                          </a:solidFill>
                          <a:effectLst/>
                          <a:latin typeface="+mn-lt"/>
                          <a:ea typeface="+mn-ea"/>
                          <a:cs typeface="+mn-cs"/>
                        </a:rPr>
                        <a:t>Taking several readings can increase</a:t>
                      </a:r>
                      <a:r>
                        <a:rPr lang="en-GB" sz="600" kern="1200" baseline="0" dirty="0">
                          <a:solidFill>
                            <a:schemeClr val="tx1"/>
                          </a:solidFill>
                          <a:effectLst/>
                          <a:latin typeface="+mn-lt"/>
                          <a:ea typeface="+mn-ea"/>
                          <a:cs typeface="+mn-cs"/>
                        </a:rPr>
                        <a:t> validity of results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600" kern="1200" baseline="0" dirty="0">
                          <a:solidFill>
                            <a:schemeClr val="tx1"/>
                          </a:solidFill>
                          <a:effectLst/>
                          <a:latin typeface="+mn-lt"/>
                          <a:ea typeface="+mn-ea"/>
                          <a:cs typeface="+mn-cs"/>
                        </a:rPr>
                        <a:t>Allows us to see the difference at different sites along the river</a:t>
                      </a:r>
                      <a:endParaRPr lang="en-GB" sz="6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ꭕ"/>
                        <a:tabLst/>
                        <a:defRPr/>
                      </a:pPr>
                      <a:r>
                        <a:rPr lang="en-GB" sz="600" kern="1200" dirty="0">
                          <a:solidFill>
                            <a:schemeClr val="tx1"/>
                          </a:solidFill>
                          <a:effectLst/>
                          <a:latin typeface="+mn-lt"/>
                          <a:ea typeface="+mn-ea"/>
                          <a:cs typeface="+mn-cs"/>
                        </a:rPr>
                        <a:t>Human</a:t>
                      </a:r>
                      <a:r>
                        <a:rPr lang="en-GB" sz="600" kern="1200" baseline="0" dirty="0">
                          <a:solidFill>
                            <a:schemeClr val="tx1"/>
                          </a:solidFill>
                          <a:effectLst/>
                          <a:latin typeface="+mn-lt"/>
                          <a:ea typeface="+mn-ea"/>
                          <a:cs typeface="+mn-cs"/>
                        </a:rPr>
                        <a:t> error- tape measure twisted, meter rule at an angle</a:t>
                      </a: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ꭕ"/>
                        <a:tabLst/>
                        <a:defRPr/>
                      </a:pPr>
                      <a:r>
                        <a:rPr lang="en-GB" sz="600" kern="1200" baseline="0" dirty="0">
                          <a:solidFill>
                            <a:schemeClr val="tx1"/>
                          </a:solidFill>
                          <a:effectLst/>
                          <a:latin typeface="+mn-lt"/>
                          <a:ea typeface="+mn-ea"/>
                          <a:cs typeface="+mn-cs"/>
                        </a:rPr>
                        <a:t>Rocks can be at the bottom of the river changing the depth</a:t>
                      </a:r>
                      <a:endParaRPr lang="en-GB" sz="6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ꭕ"/>
                        <a:tabLst/>
                        <a:defRPr/>
                      </a:pPr>
                      <a:r>
                        <a:rPr lang="en-GB" sz="600" kern="1200" dirty="0">
                          <a:solidFill>
                            <a:schemeClr val="tx1"/>
                          </a:solidFill>
                          <a:effectLst/>
                          <a:latin typeface="+mn-lt"/>
                          <a:ea typeface="+mn-ea"/>
                          <a:cs typeface="+mn-cs"/>
                        </a:rPr>
                        <a:t>Each</a:t>
                      </a:r>
                      <a:r>
                        <a:rPr lang="en-GB" sz="600" kern="1200" baseline="0" dirty="0">
                          <a:solidFill>
                            <a:schemeClr val="tx1"/>
                          </a:solidFill>
                          <a:effectLst/>
                          <a:latin typeface="+mn-lt"/>
                          <a:ea typeface="+mn-ea"/>
                          <a:cs typeface="+mn-cs"/>
                        </a:rPr>
                        <a:t> person will pick a different point, it can never be completely accurate</a:t>
                      </a:r>
                      <a:r>
                        <a:rPr lang="en-GB" sz="6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600" kern="1200" dirty="0">
                        <a:solidFill>
                          <a:schemeClr val="tx1"/>
                        </a:solidFill>
                        <a:effectLst/>
                        <a:latin typeface="+mn-lt"/>
                        <a:ea typeface="+mn-ea"/>
                        <a:cs typeface="+mn-cs"/>
                      </a:endParaRPr>
                    </a:p>
                  </a:txBody>
                  <a:tcPr marL="68580" marR="68580" marT="34290" marB="34290">
                    <a:solidFill>
                      <a:schemeClr val="bg1"/>
                    </a:solidFill>
                  </a:tcPr>
                </a:tc>
                <a:extLst>
                  <a:ext uri="{0D108BD9-81ED-4DB2-BD59-A6C34878D82A}">
                    <a16:rowId xmlns:a16="http://schemas.microsoft.com/office/drawing/2014/main" val="1942712217"/>
                  </a:ext>
                </a:extLst>
              </a:tr>
              <a:tr h="617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b="1" dirty="0"/>
                        <a:t>Quadrat </a:t>
                      </a:r>
                      <a:r>
                        <a:rPr lang="en-GB" sz="600" b="1" baseline="0" dirty="0"/>
                        <a:t> sampling (done in biology)</a:t>
                      </a:r>
                      <a:endParaRPr lang="en-GB" sz="600" b="1" dirty="0"/>
                    </a:p>
                  </a:txBody>
                  <a:tcPr marL="68580" marR="68580" marT="34290" marB="34290">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i="0" kern="1200" dirty="0">
                          <a:solidFill>
                            <a:schemeClr val="tx1"/>
                          </a:solidFill>
                          <a:effectLst/>
                          <a:latin typeface="+mn-lt"/>
                          <a:ea typeface="+mn-ea"/>
                          <a:cs typeface="+mn-cs"/>
                        </a:rPr>
                        <a:t>Shows</a:t>
                      </a:r>
                      <a:r>
                        <a:rPr lang="en-GB" sz="600" i="0" kern="1200" baseline="0" dirty="0">
                          <a:solidFill>
                            <a:schemeClr val="tx1"/>
                          </a:solidFill>
                          <a:effectLst/>
                          <a:latin typeface="+mn-lt"/>
                          <a:ea typeface="+mn-ea"/>
                          <a:cs typeface="+mn-cs"/>
                        </a:rPr>
                        <a:t> the number of different species in the location (biodiversity) </a:t>
                      </a:r>
                      <a:r>
                        <a:rPr lang="en-GB" sz="600" b="0" i="0" kern="1200" dirty="0">
                          <a:solidFill>
                            <a:schemeClr val="tx1"/>
                          </a:solidFill>
                          <a:effectLst/>
                          <a:latin typeface="+mn-lt"/>
                          <a:ea typeface="+mn-ea"/>
                          <a:cs typeface="+mn-cs"/>
                        </a:rPr>
                        <a:t>It would be impossible to count all the plants in a habitat, so a sample is taken. A tool called a </a:t>
                      </a:r>
                      <a:r>
                        <a:rPr lang="en-GB" sz="600" b="1" i="0" kern="1200" dirty="0">
                          <a:solidFill>
                            <a:schemeClr val="tx1"/>
                          </a:solidFill>
                          <a:effectLst/>
                          <a:latin typeface="+mn-lt"/>
                          <a:ea typeface="+mn-ea"/>
                          <a:cs typeface="+mn-cs"/>
                        </a:rPr>
                        <a:t>quadrat</a:t>
                      </a:r>
                      <a:r>
                        <a:rPr lang="en-GB" sz="600" b="0" i="0" kern="1200" dirty="0">
                          <a:solidFill>
                            <a:schemeClr val="tx1"/>
                          </a:solidFill>
                          <a:effectLst/>
                          <a:latin typeface="+mn-lt"/>
                          <a:ea typeface="+mn-ea"/>
                          <a:cs typeface="+mn-cs"/>
                        </a:rPr>
                        <a:t> is often used in sampling plants.</a:t>
                      </a:r>
                      <a:endParaRPr lang="en-GB" sz="600" i="0" kern="1200" dirty="0">
                        <a:solidFill>
                          <a:schemeClr val="tx1"/>
                        </a:solidFill>
                        <a:effectLst/>
                        <a:latin typeface="+mn-lt"/>
                        <a:ea typeface="+mn-ea"/>
                        <a:cs typeface="+mn-cs"/>
                      </a:endParaRPr>
                    </a:p>
                  </a:txBody>
                  <a:tcPr marL="68580" marR="68580" marT="34290" marB="34290"/>
                </a:tc>
                <a:tc>
                  <a:txBody>
                    <a:bodyPr/>
                    <a:lstStyle/>
                    <a:p>
                      <a:pPr marL="85725" indent="-85725">
                        <a:buFont typeface="+mj-lt"/>
                        <a:buAutoNum type="arabicPeriod"/>
                      </a:pPr>
                      <a:r>
                        <a:rPr lang="en-GB" sz="600" kern="1200" dirty="0">
                          <a:solidFill>
                            <a:schemeClr val="tx1"/>
                          </a:solidFill>
                          <a:effectLst/>
                          <a:latin typeface="+mn-lt"/>
                          <a:ea typeface="+mn-ea"/>
                          <a:cs typeface="+mn-cs"/>
                        </a:rPr>
                        <a:t>Random</a:t>
                      </a:r>
                      <a:r>
                        <a:rPr lang="en-GB" sz="600" kern="1200" baseline="0" dirty="0">
                          <a:solidFill>
                            <a:schemeClr val="tx1"/>
                          </a:solidFill>
                          <a:effectLst/>
                          <a:latin typeface="+mn-lt"/>
                          <a:ea typeface="+mn-ea"/>
                          <a:cs typeface="+mn-cs"/>
                        </a:rPr>
                        <a:t> sampling- throw the quadrat onto the ground</a:t>
                      </a:r>
                    </a:p>
                    <a:p>
                      <a:pPr marL="85725" indent="-85725">
                        <a:buFont typeface="+mj-lt"/>
                        <a:buAutoNum type="arabicPeriod"/>
                      </a:pPr>
                      <a:r>
                        <a:rPr lang="en-GB" sz="600" kern="1200" baseline="0" dirty="0">
                          <a:solidFill>
                            <a:schemeClr val="tx1"/>
                          </a:solidFill>
                          <a:effectLst/>
                          <a:latin typeface="+mn-lt"/>
                          <a:ea typeface="+mn-ea"/>
                          <a:cs typeface="+mn-cs"/>
                        </a:rPr>
                        <a:t>Count the number of different species in each quadrat</a:t>
                      </a:r>
                    </a:p>
                    <a:p>
                      <a:pPr marL="85725" indent="-85725">
                        <a:buFont typeface="+mj-lt"/>
                        <a:buAutoNum type="arabicPeriod"/>
                      </a:pPr>
                      <a:r>
                        <a:rPr lang="en-GB" sz="600" kern="1200" baseline="0" dirty="0">
                          <a:solidFill>
                            <a:schemeClr val="tx1"/>
                          </a:solidFill>
                          <a:effectLst/>
                          <a:latin typeface="+mn-lt"/>
                          <a:ea typeface="+mn-ea"/>
                          <a:cs typeface="+mn-cs"/>
                        </a:rPr>
                        <a:t>Refer to species guide to identify species</a:t>
                      </a:r>
                    </a:p>
                    <a:p>
                      <a:pPr marL="85725" indent="-85725">
                        <a:buFont typeface="+mj-lt"/>
                        <a:buAutoNum type="arabicPeriod"/>
                      </a:pPr>
                      <a:r>
                        <a:rPr lang="en-GB" sz="600" kern="1200" baseline="0" dirty="0">
                          <a:solidFill>
                            <a:schemeClr val="tx1"/>
                          </a:solidFill>
                          <a:effectLst/>
                          <a:latin typeface="+mn-lt"/>
                          <a:ea typeface="+mn-ea"/>
                          <a:cs typeface="+mn-cs"/>
                        </a:rPr>
                        <a:t>Write down percentage of plant cover</a:t>
                      </a:r>
                    </a:p>
                    <a:p>
                      <a:pPr marL="85725" indent="-85725">
                        <a:buFont typeface="+mj-lt"/>
                        <a:buAutoNum type="arabicPeriod"/>
                      </a:pPr>
                      <a:r>
                        <a:rPr lang="en-GB" sz="600" kern="1200" baseline="0" dirty="0">
                          <a:solidFill>
                            <a:schemeClr val="tx1"/>
                          </a:solidFill>
                          <a:effectLst/>
                          <a:latin typeface="+mn-lt"/>
                          <a:ea typeface="+mn-ea"/>
                          <a:cs typeface="+mn-cs"/>
                        </a:rPr>
                        <a:t>Repeat in different locations</a:t>
                      </a:r>
                      <a:endParaRPr lang="en-GB" sz="600" kern="1200" dirty="0">
                        <a:solidFill>
                          <a:schemeClr val="tx1"/>
                        </a:solidFill>
                        <a:effectLst/>
                        <a:latin typeface="+mn-lt"/>
                        <a:ea typeface="+mn-ea"/>
                        <a:cs typeface="+mn-cs"/>
                      </a:endParaRPr>
                    </a:p>
                  </a:txBody>
                  <a:tcPr marL="68580" marR="68580" marT="34290" marB="34290"/>
                </a:tc>
                <a:tc>
                  <a:txBody>
                    <a:bodyPr/>
                    <a:lstStyle/>
                    <a:p>
                      <a:pPr marL="171450" indent="-171450">
                        <a:buFont typeface="Wingdings" panose="05000000000000000000" pitchFamily="2" charset="2"/>
                        <a:buChar char="ü"/>
                      </a:pPr>
                      <a:r>
                        <a:rPr lang="en-GB" sz="600" kern="1200" dirty="0">
                          <a:solidFill>
                            <a:schemeClr val="tx1"/>
                          </a:solidFill>
                          <a:effectLst/>
                          <a:latin typeface="+mn-lt"/>
                          <a:ea typeface="+mn-ea"/>
                          <a:cs typeface="+mn-cs"/>
                        </a:rPr>
                        <a:t>More reliable</a:t>
                      </a:r>
                      <a:r>
                        <a:rPr lang="en-GB" sz="600" kern="1200" baseline="0" dirty="0">
                          <a:solidFill>
                            <a:schemeClr val="tx1"/>
                          </a:solidFill>
                          <a:effectLst/>
                          <a:latin typeface="+mn-lt"/>
                          <a:ea typeface="+mn-ea"/>
                          <a:cs typeface="+mn-cs"/>
                        </a:rPr>
                        <a:t> when you look at the results from many quadrats</a:t>
                      </a:r>
                    </a:p>
                    <a:p>
                      <a:pPr marL="171450" indent="-171450">
                        <a:buFont typeface="Wingdings" panose="05000000000000000000" pitchFamily="2" charset="2"/>
                        <a:buChar char="ü"/>
                      </a:pPr>
                      <a:r>
                        <a:rPr lang="en-GB" sz="600" kern="1200" baseline="0" dirty="0">
                          <a:solidFill>
                            <a:schemeClr val="tx1"/>
                          </a:solidFill>
                          <a:effectLst/>
                          <a:latin typeface="+mn-lt"/>
                          <a:ea typeface="+mn-ea"/>
                          <a:cs typeface="+mn-cs"/>
                        </a:rPr>
                        <a:t>Quadrats placed randomly</a:t>
                      </a:r>
                    </a:p>
                    <a:p>
                      <a:pPr marL="171450" indent="-171450">
                        <a:buFont typeface="Calibri" panose="020F0502020204030204" pitchFamily="34" charset="0"/>
                        <a:buChar char="ꭕ"/>
                      </a:pPr>
                      <a:r>
                        <a:rPr lang="en-GB" sz="600" kern="1200" dirty="0">
                          <a:solidFill>
                            <a:schemeClr val="tx1"/>
                          </a:solidFill>
                          <a:effectLst/>
                          <a:latin typeface="+mn-lt"/>
                          <a:ea typeface="+mn-ea"/>
                          <a:cs typeface="+mn-cs"/>
                        </a:rPr>
                        <a:t>Not</a:t>
                      </a:r>
                      <a:r>
                        <a:rPr lang="en-GB" sz="600" kern="1200" baseline="0" dirty="0">
                          <a:solidFill>
                            <a:schemeClr val="tx1"/>
                          </a:solidFill>
                          <a:effectLst/>
                          <a:latin typeface="+mn-lt"/>
                          <a:ea typeface="+mn-ea"/>
                          <a:cs typeface="+mn-cs"/>
                        </a:rPr>
                        <a:t> all species can be identified</a:t>
                      </a:r>
                    </a:p>
                    <a:p>
                      <a:pPr marL="171450" indent="-171450">
                        <a:buFont typeface="Calibri" panose="020F0502020204030204" pitchFamily="34" charset="0"/>
                        <a:buChar char="ꭕ"/>
                      </a:pPr>
                      <a:r>
                        <a:rPr lang="en-GB" sz="600" kern="1200" baseline="0" dirty="0">
                          <a:solidFill>
                            <a:schemeClr val="tx1"/>
                          </a:solidFill>
                          <a:effectLst/>
                          <a:latin typeface="+mn-lt"/>
                          <a:ea typeface="+mn-ea"/>
                          <a:cs typeface="+mn-cs"/>
                        </a:rPr>
                        <a:t>Some plant species can cover the whole of the quadrat(will be 100%) the total of the quadrat will then be above 100%</a:t>
                      </a:r>
                    </a:p>
                    <a:p>
                      <a:pPr marL="0" indent="0">
                        <a:buFont typeface="Arial" panose="020B0604020202020204" pitchFamily="34" charset="0"/>
                        <a:buNone/>
                      </a:pPr>
                      <a:endParaRPr lang="en-GB" sz="600" kern="1200" baseline="0" dirty="0">
                        <a:solidFill>
                          <a:schemeClr val="tx1"/>
                        </a:solidFill>
                        <a:effectLst/>
                        <a:latin typeface="+mn-lt"/>
                        <a:ea typeface="+mn-ea"/>
                        <a:cs typeface="+mn-cs"/>
                      </a:endParaRPr>
                    </a:p>
                  </a:txBody>
                  <a:tcPr marL="68580" marR="68580" marT="34290" marB="34290">
                    <a:solidFill>
                      <a:schemeClr val="bg1"/>
                    </a:solidFill>
                  </a:tcPr>
                </a:tc>
                <a:extLst>
                  <a:ext uri="{0D108BD9-81ED-4DB2-BD59-A6C34878D82A}">
                    <a16:rowId xmlns:a16="http://schemas.microsoft.com/office/drawing/2014/main" val="1883229051"/>
                  </a:ext>
                </a:extLst>
              </a:tr>
              <a:tr h="1005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b="1" dirty="0"/>
                        <a:t>Wind</a:t>
                      </a:r>
                      <a:r>
                        <a:rPr lang="en-GB" sz="600" b="1" baseline="0" dirty="0"/>
                        <a:t> speed and direction</a:t>
                      </a:r>
                      <a:endParaRPr lang="en-GB" sz="600" b="1" dirty="0"/>
                    </a:p>
                  </a:txBody>
                  <a:tcPr marL="68580" marR="68580" marT="34290" marB="34290">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i="1" kern="1200" dirty="0">
                          <a:solidFill>
                            <a:schemeClr val="tx1"/>
                          </a:solidFill>
                          <a:effectLst/>
                          <a:latin typeface="+mn-lt"/>
                          <a:ea typeface="+mn-ea"/>
                          <a:cs typeface="+mn-cs"/>
                        </a:rPr>
                        <a:t>Wind speed</a:t>
                      </a:r>
                      <a:r>
                        <a:rPr lang="en-GB" sz="600" i="1" kern="1200" baseline="0" dirty="0">
                          <a:solidFill>
                            <a:schemeClr val="tx1"/>
                          </a:solidFill>
                          <a:effectLst/>
                          <a:latin typeface="+mn-lt"/>
                          <a:ea typeface="+mn-ea"/>
                          <a:cs typeface="+mn-cs"/>
                        </a:rPr>
                        <a:t> and direction</a:t>
                      </a:r>
                    </a:p>
                  </a:txBody>
                  <a:tcPr marL="68580" marR="68580" marT="34290" marB="34290"/>
                </a:tc>
                <a:tc>
                  <a:txBody>
                    <a:bodyPr/>
                    <a:lstStyle/>
                    <a:p>
                      <a:pPr marL="0" indent="0">
                        <a:buFont typeface="+mj-lt"/>
                        <a:buNone/>
                      </a:pPr>
                      <a:r>
                        <a:rPr lang="en-GB" sz="600" b="1" i="0" kern="1200" dirty="0">
                          <a:solidFill>
                            <a:schemeClr val="tx1"/>
                          </a:solidFill>
                          <a:effectLst/>
                          <a:latin typeface="+mn-lt"/>
                          <a:ea typeface="+mn-ea"/>
                          <a:cs typeface="+mn-cs"/>
                        </a:rPr>
                        <a:t>Wind Direction</a:t>
                      </a:r>
                    </a:p>
                    <a:p>
                      <a:pPr marL="228600" indent="-228600">
                        <a:buFont typeface="+mj-lt"/>
                        <a:buAutoNum type="arabicPeriod"/>
                      </a:pPr>
                      <a:r>
                        <a:rPr lang="en-GB" sz="600" b="0" i="0" kern="1200" dirty="0">
                          <a:solidFill>
                            <a:schemeClr val="tx1"/>
                          </a:solidFill>
                          <a:effectLst/>
                          <a:latin typeface="+mn-lt"/>
                          <a:ea typeface="+mn-ea"/>
                          <a:cs typeface="+mn-cs"/>
                        </a:rPr>
                        <a:t>A compass should be used to determine North</a:t>
                      </a:r>
                    </a:p>
                    <a:p>
                      <a:pPr marL="228600" indent="-228600">
                        <a:buFont typeface="+mj-lt"/>
                        <a:buAutoNum type="arabicPeriod"/>
                      </a:pPr>
                      <a:r>
                        <a:rPr lang="en-GB" sz="600" b="0" i="0" kern="1200" dirty="0">
                          <a:solidFill>
                            <a:schemeClr val="tx1"/>
                          </a:solidFill>
                          <a:effectLst/>
                          <a:latin typeface="+mn-lt"/>
                          <a:ea typeface="+mn-ea"/>
                          <a:cs typeface="+mn-cs"/>
                        </a:rPr>
                        <a:t>Place</a:t>
                      </a:r>
                      <a:r>
                        <a:rPr lang="en-GB" sz="600" b="0" i="0" kern="1200" baseline="0" dirty="0">
                          <a:solidFill>
                            <a:schemeClr val="tx1"/>
                          </a:solidFill>
                          <a:effectLst/>
                          <a:latin typeface="+mn-lt"/>
                          <a:ea typeface="+mn-ea"/>
                          <a:cs typeface="+mn-cs"/>
                        </a:rPr>
                        <a:t> a weather vane in the exact location- always 2metres of the ground.</a:t>
                      </a:r>
                    </a:p>
                    <a:p>
                      <a:pPr marL="228600" indent="-228600">
                        <a:buFont typeface="+mj-lt"/>
                        <a:buAutoNum type="arabicPeriod"/>
                      </a:pPr>
                      <a:r>
                        <a:rPr lang="en-GB" sz="600" b="0" i="0" kern="1200" baseline="0" dirty="0">
                          <a:solidFill>
                            <a:schemeClr val="tx1"/>
                          </a:solidFill>
                          <a:effectLst/>
                          <a:latin typeface="+mn-lt"/>
                          <a:ea typeface="+mn-ea"/>
                          <a:cs typeface="+mn-cs"/>
                        </a:rPr>
                        <a:t>Use a compass to calculate wind direction.  </a:t>
                      </a:r>
                    </a:p>
                    <a:p>
                      <a:pPr marL="0" indent="0">
                        <a:buFont typeface="+mj-lt"/>
                        <a:buNone/>
                      </a:pPr>
                      <a:r>
                        <a:rPr lang="en-GB" sz="600" b="1" i="0" kern="1200" baseline="0" dirty="0">
                          <a:solidFill>
                            <a:schemeClr val="tx1"/>
                          </a:solidFill>
                          <a:effectLst/>
                          <a:latin typeface="+mn-lt"/>
                          <a:ea typeface="+mn-ea"/>
                          <a:cs typeface="+mn-cs"/>
                        </a:rPr>
                        <a:t>Wind Speed</a:t>
                      </a:r>
                    </a:p>
                    <a:p>
                      <a:pPr marL="228600" marR="0" lvl="0" indent="-228600" algn="l" defTabSz="914422" rtl="0" eaLnBrk="1" fontAlgn="auto" latinLnBrk="0" hangingPunct="1">
                        <a:lnSpc>
                          <a:spcPct val="100000"/>
                        </a:lnSpc>
                        <a:spcBef>
                          <a:spcPts val="0"/>
                        </a:spcBef>
                        <a:spcAft>
                          <a:spcPts val="0"/>
                        </a:spcAft>
                        <a:buClrTx/>
                        <a:buSzTx/>
                        <a:buFont typeface="+mj-lt"/>
                        <a:buAutoNum type="arabicPeriod"/>
                        <a:tabLst/>
                        <a:defRPr/>
                      </a:pPr>
                      <a:r>
                        <a:rPr lang="en-GB" sz="600" b="0" i="0" kern="1200" baseline="0" dirty="0">
                          <a:solidFill>
                            <a:schemeClr val="tx1"/>
                          </a:solidFill>
                          <a:effectLst/>
                          <a:latin typeface="+mn-lt"/>
                          <a:ea typeface="+mn-ea"/>
                          <a:cs typeface="+mn-cs"/>
                        </a:rPr>
                        <a:t>Use a anemometer to measure the speed of the wind (</a:t>
                      </a:r>
                      <a:r>
                        <a:rPr lang="en-GB" sz="700" b="0" i="0" kern="1200" dirty="0">
                          <a:solidFill>
                            <a:schemeClr val="tx1"/>
                          </a:solidFill>
                          <a:effectLst/>
                          <a:latin typeface="+mn-lt"/>
                          <a:ea typeface="+mn-ea"/>
                          <a:cs typeface="+mn-cs"/>
                        </a:rPr>
                        <a:t>Select the kilometres per hour (km/h) scale.</a:t>
                      </a:r>
                      <a:endParaRPr lang="en-GB" sz="600" b="0" i="0" kern="1200" baseline="0" dirty="0">
                        <a:solidFill>
                          <a:schemeClr val="tx1"/>
                        </a:solidFill>
                        <a:effectLst/>
                        <a:latin typeface="+mn-lt"/>
                        <a:ea typeface="+mn-ea"/>
                        <a:cs typeface="+mn-cs"/>
                      </a:endParaRPr>
                    </a:p>
                    <a:p>
                      <a:pPr marL="228600" indent="-228600">
                        <a:buFont typeface="+mj-lt"/>
                        <a:buAutoNum type="arabicPeriod"/>
                      </a:pPr>
                      <a:r>
                        <a:rPr lang="en-GB" sz="600" b="0" i="0" kern="1200" baseline="0" dirty="0">
                          <a:solidFill>
                            <a:schemeClr val="tx1"/>
                          </a:solidFill>
                          <a:effectLst/>
                          <a:latin typeface="+mn-lt"/>
                          <a:ea typeface="+mn-ea"/>
                          <a:cs typeface="+mn-cs"/>
                        </a:rPr>
                        <a:t>Hold above head height (this will ensure the flow of the wind is not interrupted by your body)</a:t>
                      </a:r>
                    </a:p>
                    <a:p>
                      <a:pPr marL="228600" indent="-228600">
                        <a:buFont typeface="+mj-lt"/>
                        <a:buAutoNum type="arabicPeriod"/>
                      </a:pPr>
                      <a:r>
                        <a:rPr lang="en-GB" sz="600" b="0" i="0" kern="1200" baseline="0" dirty="0">
                          <a:solidFill>
                            <a:schemeClr val="tx1"/>
                          </a:solidFill>
                          <a:effectLst/>
                          <a:latin typeface="+mn-lt"/>
                          <a:ea typeface="+mn-ea"/>
                          <a:cs typeface="+mn-cs"/>
                        </a:rPr>
                        <a:t>Note down the speed of the wind</a:t>
                      </a:r>
                    </a:p>
                    <a:p>
                      <a:pPr marL="228600" indent="-228600">
                        <a:buFont typeface="+mj-lt"/>
                        <a:buAutoNum type="arabicPeriod"/>
                      </a:pPr>
                      <a:r>
                        <a:rPr lang="en-GB" sz="600" b="0" i="0" kern="1200" baseline="0" dirty="0">
                          <a:solidFill>
                            <a:schemeClr val="tx1"/>
                          </a:solidFill>
                          <a:effectLst/>
                          <a:latin typeface="+mn-lt"/>
                          <a:ea typeface="+mn-ea"/>
                          <a:cs typeface="+mn-cs"/>
                        </a:rPr>
                        <a:t>Do three times and take average</a:t>
                      </a:r>
                    </a:p>
                  </a:txBody>
                  <a:tcPr marL="68580" marR="68580" marT="34290" marB="34290"/>
                </a:tc>
                <a:tc>
                  <a:txBody>
                    <a:bodyPr/>
                    <a:lstStyle/>
                    <a:p>
                      <a:pPr marL="171450" marR="0" lvl="0" indent="-171450" algn="l" defTabSz="914422"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600" b="0" i="0" kern="1200" dirty="0">
                          <a:solidFill>
                            <a:schemeClr val="tx1"/>
                          </a:solidFill>
                          <a:effectLst/>
                          <a:latin typeface="+mn-lt"/>
                          <a:ea typeface="+mn-ea"/>
                          <a:cs typeface="+mn-cs"/>
                        </a:rPr>
                        <a:t>Taking several readings and finding the average can increase validity of results</a:t>
                      </a:r>
                    </a:p>
                    <a:p>
                      <a:pPr marL="171450" marR="0" lvl="0" indent="-171450" algn="l" defTabSz="914422"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600" b="0" i="0" kern="1200" dirty="0">
                          <a:solidFill>
                            <a:schemeClr val="tx1"/>
                          </a:solidFill>
                          <a:effectLst/>
                          <a:latin typeface="+mn-lt"/>
                          <a:ea typeface="+mn-ea"/>
                          <a:cs typeface="+mn-cs"/>
                        </a:rPr>
                        <a:t>Using</a:t>
                      </a:r>
                      <a:r>
                        <a:rPr lang="en-GB" sz="600" b="0" i="0" kern="1200" baseline="0" dirty="0">
                          <a:solidFill>
                            <a:schemeClr val="tx1"/>
                          </a:solidFill>
                          <a:effectLst/>
                          <a:latin typeface="+mn-lt"/>
                          <a:ea typeface="+mn-ea"/>
                          <a:cs typeface="+mn-cs"/>
                        </a:rPr>
                        <a:t> an electronic anemometer can improve accuracy</a:t>
                      </a:r>
                      <a:endParaRPr lang="en-GB" sz="600" b="0" i="0" kern="1200" dirty="0">
                        <a:solidFill>
                          <a:schemeClr val="tx1"/>
                        </a:solidFill>
                        <a:effectLst/>
                        <a:latin typeface="+mn-lt"/>
                        <a:ea typeface="+mn-ea"/>
                        <a:cs typeface="+mn-cs"/>
                      </a:endParaRPr>
                    </a:p>
                    <a:p>
                      <a:pPr marL="171450" indent="-171450">
                        <a:buFont typeface="Wingdings" panose="05000000000000000000" pitchFamily="2" charset="2"/>
                        <a:buChar char="ü"/>
                      </a:pPr>
                      <a:endParaRPr lang="en-GB" sz="600" b="0" i="0" kern="1200" dirty="0">
                        <a:solidFill>
                          <a:schemeClr val="tx1"/>
                        </a:solidFill>
                        <a:effectLst/>
                        <a:latin typeface="+mn-lt"/>
                        <a:ea typeface="+mn-ea"/>
                        <a:cs typeface="+mn-cs"/>
                      </a:endParaRPr>
                    </a:p>
                    <a:p>
                      <a:pPr marL="171450" indent="-171450">
                        <a:buFont typeface="Calibri" panose="020F0502020204030204" pitchFamily="34" charset="0"/>
                        <a:buChar char="ꭕ"/>
                      </a:pPr>
                      <a:r>
                        <a:rPr lang="en-GB" sz="600" b="0" i="0" kern="1200" dirty="0">
                          <a:solidFill>
                            <a:schemeClr val="tx1"/>
                          </a:solidFill>
                          <a:effectLst/>
                          <a:latin typeface="+mn-lt"/>
                          <a:ea typeface="+mn-ea"/>
                          <a:cs typeface="+mn-cs"/>
                        </a:rPr>
                        <a:t>Very high or low wind speeds can be difficult to measure</a:t>
                      </a:r>
                    </a:p>
                    <a:p>
                      <a:pPr marL="171450" indent="-171450">
                        <a:buFont typeface="Calibri" panose="020F0502020204030204" pitchFamily="34" charset="0"/>
                        <a:buChar char="ꭕ"/>
                      </a:pPr>
                      <a:r>
                        <a:rPr lang="en-GB" sz="600" b="0" i="0" kern="1200" dirty="0">
                          <a:solidFill>
                            <a:schemeClr val="tx1"/>
                          </a:solidFill>
                          <a:effectLst/>
                          <a:latin typeface="+mn-lt"/>
                          <a:ea typeface="+mn-ea"/>
                          <a:cs typeface="+mn-cs"/>
                        </a:rPr>
                        <a:t>Wind strength is hard to measure at ground level</a:t>
                      </a:r>
                    </a:p>
                    <a:p>
                      <a:pPr marL="171450" indent="-171450">
                        <a:buFont typeface="Calibri" panose="020F0502020204030204" pitchFamily="34" charset="0"/>
                        <a:buChar char="ꭕ"/>
                      </a:pPr>
                      <a:r>
                        <a:rPr lang="en-GB" sz="600" b="0" i="0" kern="1200" dirty="0">
                          <a:solidFill>
                            <a:schemeClr val="tx1"/>
                          </a:solidFill>
                          <a:effectLst/>
                          <a:latin typeface="+mn-lt"/>
                          <a:ea typeface="+mn-ea"/>
                          <a:cs typeface="+mn-cs"/>
                        </a:rPr>
                        <a:t>The Beaufort scale is subjective. </a:t>
                      </a:r>
                    </a:p>
                    <a:p>
                      <a:endParaRPr lang="en-GB" sz="6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600" kern="1200" dirty="0">
                        <a:solidFill>
                          <a:schemeClr val="tx1"/>
                        </a:solidFill>
                        <a:effectLst/>
                        <a:latin typeface="+mn-lt"/>
                        <a:ea typeface="+mn-ea"/>
                        <a:cs typeface="+mn-cs"/>
                      </a:endParaRPr>
                    </a:p>
                  </a:txBody>
                  <a:tcPr marL="68580" marR="68580" marT="34290" marB="34290">
                    <a:solidFill>
                      <a:schemeClr val="bg1"/>
                    </a:solidFill>
                  </a:tcPr>
                </a:tc>
                <a:extLst>
                  <a:ext uri="{0D108BD9-81ED-4DB2-BD59-A6C34878D82A}">
                    <a16:rowId xmlns:a16="http://schemas.microsoft.com/office/drawing/2014/main" val="1872321347"/>
                  </a:ext>
                </a:extLst>
              </a:tr>
              <a:tr h="8349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b="1" dirty="0"/>
                        <a:t>Dune profiles, same</a:t>
                      </a:r>
                      <a:r>
                        <a:rPr lang="en-GB" sz="600" b="1" baseline="0" dirty="0"/>
                        <a:t> as beach profiling</a:t>
                      </a:r>
                      <a:r>
                        <a:rPr lang="en-GB" sz="600" b="1" dirty="0"/>
                        <a:t> </a:t>
                      </a:r>
                    </a:p>
                  </a:txBody>
                  <a:tcPr marL="68580" marR="68580" marT="34290" marB="34290">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i="1" kern="1200" dirty="0">
                          <a:solidFill>
                            <a:schemeClr val="tx1"/>
                          </a:solidFill>
                          <a:effectLst/>
                          <a:latin typeface="+mn-lt"/>
                          <a:ea typeface="+mn-ea"/>
                          <a:cs typeface="+mn-cs"/>
                        </a:rPr>
                        <a:t>Succession</a:t>
                      </a:r>
                      <a:r>
                        <a:rPr lang="en-GB" sz="600" i="1" kern="1200" baseline="0" dirty="0">
                          <a:solidFill>
                            <a:schemeClr val="tx1"/>
                          </a:solidFill>
                          <a:effectLst/>
                          <a:latin typeface="+mn-lt"/>
                          <a:ea typeface="+mn-ea"/>
                          <a:cs typeface="+mn-cs"/>
                        </a:rPr>
                        <a:t> Transects</a:t>
                      </a:r>
                      <a:br>
                        <a:rPr lang="en-GB" sz="600" i="1" kern="1200" baseline="0" dirty="0">
                          <a:solidFill>
                            <a:schemeClr val="tx1"/>
                          </a:solidFill>
                          <a:effectLst/>
                          <a:latin typeface="+mn-lt"/>
                          <a:ea typeface="+mn-ea"/>
                          <a:cs typeface="+mn-cs"/>
                        </a:rPr>
                      </a:br>
                      <a:r>
                        <a:rPr lang="en-GB" sz="600" b="0" i="1" kern="1200" dirty="0">
                          <a:solidFill>
                            <a:schemeClr val="tx1"/>
                          </a:solidFill>
                          <a:effectLst/>
                          <a:latin typeface="+mn-lt"/>
                          <a:ea typeface="+mn-ea"/>
                          <a:cs typeface="+mn-cs"/>
                        </a:rPr>
                        <a:t>The aim of dune profiling is to investigate the structure of the dune system from the fore dunes (most recently formed).</a:t>
                      </a:r>
                      <a:endParaRPr lang="en-GB" sz="600" i="1" kern="1200" dirty="0">
                        <a:solidFill>
                          <a:schemeClr val="tx1"/>
                        </a:solidFill>
                        <a:effectLst/>
                        <a:latin typeface="+mn-lt"/>
                        <a:ea typeface="+mn-ea"/>
                        <a:cs typeface="+mn-cs"/>
                      </a:endParaRPr>
                    </a:p>
                  </a:txBody>
                  <a:tcPr marL="68580" marR="68580" marT="34290" marB="34290"/>
                </a:tc>
                <a:tc>
                  <a:txBody>
                    <a:bodyPr/>
                    <a:lstStyle/>
                    <a:p>
                      <a:pPr marL="228600" indent="-228600">
                        <a:buFont typeface="+mj-lt"/>
                        <a:buAutoNum type="arabicPeriod"/>
                      </a:pPr>
                      <a:r>
                        <a:rPr lang="en-GB" sz="600" b="0" i="0" kern="1200" dirty="0">
                          <a:solidFill>
                            <a:schemeClr val="tx1"/>
                          </a:solidFill>
                          <a:effectLst/>
                          <a:latin typeface="+mn-lt"/>
                          <a:ea typeface="+mn-ea"/>
                          <a:cs typeface="+mn-cs"/>
                        </a:rPr>
                        <a:t>Decide on a transect to follow across the dune system from the pioneer dunes towards the climax community.</a:t>
                      </a:r>
                    </a:p>
                    <a:p>
                      <a:pPr marL="228600" indent="-228600">
                        <a:buFont typeface="+mj-lt"/>
                        <a:buAutoNum type="arabicPeriod"/>
                      </a:pPr>
                      <a:r>
                        <a:rPr lang="en-GB" sz="600" b="0" i="0" kern="1200" dirty="0">
                          <a:solidFill>
                            <a:schemeClr val="tx1"/>
                          </a:solidFill>
                          <a:effectLst/>
                          <a:latin typeface="+mn-lt"/>
                          <a:ea typeface="+mn-ea"/>
                          <a:cs typeface="+mn-cs"/>
                        </a:rPr>
                        <a:t>Lay a tape measure out to mark your transect route</a:t>
                      </a:r>
                    </a:p>
                    <a:p>
                      <a:pPr marL="228600" indent="-228600">
                        <a:buFont typeface="+mj-lt"/>
                        <a:buAutoNum type="arabicPeriod"/>
                      </a:pPr>
                      <a:r>
                        <a:rPr lang="en-GB" sz="600" b="0" i="0" kern="1200" dirty="0">
                          <a:solidFill>
                            <a:schemeClr val="tx1"/>
                          </a:solidFill>
                          <a:effectLst/>
                          <a:latin typeface="+mn-lt"/>
                          <a:ea typeface="+mn-ea"/>
                          <a:cs typeface="+mn-cs"/>
                        </a:rPr>
                        <a:t>Place ranging poles at obvious changes in slope angle, and record profile data as for beach profiles</a:t>
                      </a:r>
                    </a:p>
                    <a:p>
                      <a:pPr marL="228600" indent="-228600">
                        <a:buFont typeface="+mj-lt"/>
                        <a:buAutoNum type="arabicPeriod"/>
                      </a:pPr>
                      <a:r>
                        <a:rPr lang="en-GB" sz="600" b="0" i="0" kern="1200" dirty="0">
                          <a:solidFill>
                            <a:schemeClr val="tx1"/>
                          </a:solidFill>
                          <a:effectLst/>
                          <a:latin typeface="+mn-lt"/>
                          <a:ea typeface="+mn-ea"/>
                          <a:cs typeface="+mn-cs"/>
                        </a:rPr>
                        <a:t>Use a quadrat to sample the percentage vegetation cover and the frequency / coverage of different plant species at each sample point (a species identification chart or key will be required to identify the species). </a:t>
                      </a:r>
                      <a:endParaRPr lang="en-GB" sz="600" kern="1200" baseline="0" dirty="0">
                        <a:solidFill>
                          <a:schemeClr val="tx1"/>
                        </a:solidFill>
                        <a:effectLst/>
                        <a:latin typeface="+mn-lt"/>
                        <a:ea typeface="+mn-ea"/>
                        <a:cs typeface="+mn-cs"/>
                      </a:endParaRPr>
                    </a:p>
                  </a:txBody>
                  <a:tcPr marL="68580" marR="68580" marT="34290" marB="34290"/>
                </a:tc>
                <a:tc>
                  <a:txBody>
                    <a:bodyPr/>
                    <a:lstStyle/>
                    <a:p>
                      <a:pPr marL="171450" indent="-171450">
                        <a:buFont typeface="Wingdings" panose="05000000000000000000" pitchFamily="2" charset="2"/>
                        <a:buChar char="ü"/>
                      </a:pPr>
                      <a:r>
                        <a:rPr lang="en-GB" sz="600" b="0" i="0" kern="1200" dirty="0">
                          <a:solidFill>
                            <a:schemeClr val="tx1"/>
                          </a:solidFill>
                          <a:effectLst/>
                          <a:latin typeface="+mn-lt"/>
                          <a:ea typeface="+mn-ea"/>
                          <a:cs typeface="+mn-cs"/>
                        </a:rPr>
                        <a:t>Take a number of profiles across the width of the dunes for comparative purposes</a:t>
                      </a:r>
                    </a:p>
                    <a:p>
                      <a:pPr marL="171450" indent="-171450">
                        <a:buFont typeface="Wingdings" panose="05000000000000000000" pitchFamily="2" charset="2"/>
                        <a:buChar char="ü"/>
                      </a:pPr>
                      <a:r>
                        <a:rPr lang="en-GB" sz="600" b="0" i="0" kern="1200" dirty="0">
                          <a:solidFill>
                            <a:schemeClr val="tx1"/>
                          </a:solidFill>
                          <a:effectLst/>
                          <a:latin typeface="+mn-lt"/>
                          <a:ea typeface="+mn-ea"/>
                          <a:cs typeface="+mn-cs"/>
                        </a:rPr>
                        <a:t>Accuracy</a:t>
                      </a:r>
                      <a:r>
                        <a:rPr lang="en-GB" sz="600" b="0" i="0" kern="1200" baseline="0" dirty="0">
                          <a:solidFill>
                            <a:schemeClr val="tx1"/>
                          </a:solidFill>
                          <a:effectLst/>
                          <a:latin typeface="+mn-lt"/>
                          <a:ea typeface="+mn-ea"/>
                          <a:cs typeface="+mn-cs"/>
                        </a:rPr>
                        <a:t> </a:t>
                      </a:r>
                      <a:r>
                        <a:rPr lang="en-GB" sz="600" b="0" i="0" kern="1200" dirty="0">
                          <a:solidFill>
                            <a:schemeClr val="tx1"/>
                          </a:solidFill>
                          <a:effectLst/>
                          <a:latin typeface="+mn-lt"/>
                          <a:ea typeface="+mn-ea"/>
                          <a:cs typeface="+mn-cs"/>
                        </a:rPr>
                        <a:t>can be increased by taking measurements</a:t>
                      </a:r>
                      <a:r>
                        <a:rPr lang="en-GB" sz="600" b="0" i="0" kern="1200" baseline="0" dirty="0">
                          <a:solidFill>
                            <a:schemeClr val="tx1"/>
                          </a:solidFill>
                          <a:effectLst/>
                          <a:latin typeface="+mn-lt"/>
                          <a:ea typeface="+mn-ea"/>
                          <a:cs typeface="+mn-cs"/>
                        </a:rPr>
                        <a:t> closer to each other</a:t>
                      </a:r>
                      <a:endParaRPr lang="en-GB" sz="500" b="0" i="0" kern="1200" dirty="0">
                        <a:solidFill>
                          <a:schemeClr val="tx1"/>
                        </a:solidFill>
                        <a:effectLst/>
                        <a:latin typeface="+mn-lt"/>
                        <a:ea typeface="+mn-ea"/>
                        <a:cs typeface="+mn-cs"/>
                      </a:endParaRPr>
                    </a:p>
                    <a:p>
                      <a:pPr marL="171450" indent="-171450">
                        <a:buFont typeface="Calibri" panose="020F0502020204030204" pitchFamily="34" charset="0"/>
                        <a:buChar char="ꭕ"/>
                      </a:pPr>
                      <a:r>
                        <a:rPr lang="en-GB" sz="600" b="0" i="0" kern="1200" dirty="0">
                          <a:solidFill>
                            <a:schemeClr val="tx1"/>
                          </a:solidFill>
                          <a:effectLst/>
                          <a:latin typeface="+mn-lt"/>
                          <a:ea typeface="+mn-ea"/>
                          <a:cs typeface="+mn-cs"/>
                        </a:rPr>
                        <a:t>The presence of some plant species may be dependent upon the season, and as a result the outcomes of the investigation may vary depending on the time of year</a:t>
                      </a:r>
                    </a:p>
                    <a:p>
                      <a:pPr marL="171450" indent="-171450">
                        <a:buFont typeface="Calibri" panose="020F0502020204030204" pitchFamily="34" charset="0"/>
                        <a:buChar char="ꭕ"/>
                      </a:pPr>
                      <a:r>
                        <a:rPr lang="en-GB" sz="600" b="0" i="0" kern="1200" dirty="0">
                          <a:solidFill>
                            <a:schemeClr val="tx1"/>
                          </a:solidFill>
                          <a:effectLst/>
                          <a:latin typeface="+mn-lt"/>
                          <a:ea typeface="+mn-ea"/>
                          <a:cs typeface="+mn-cs"/>
                        </a:rPr>
                        <a:t>Use of percentage cover estimates is a judgement rather than exact science, so may </a:t>
                      </a:r>
                      <a:r>
                        <a:rPr lang="en-GB" sz="600" b="0" i="0" kern="1200">
                          <a:solidFill>
                            <a:schemeClr val="tx1"/>
                          </a:solidFill>
                          <a:effectLst/>
                          <a:latin typeface="+mn-lt"/>
                          <a:ea typeface="+mn-ea"/>
                          <a:cs typeface="+mn-cs"/>
                        </a:rPr>
                        <a:t>be subjective</a:t>
                      </a:r>
                      <a:endParaRPr lang="en-GB" sz="600" b="0" i="0" kern="1200" dirty="0">
                        <a:solidFill>
                          <a:schemeClr val="tx1"/>
                        </a:solidFill>
                        <a:effectLst/>
                        <a:latin typeface="+mn-lt"/>
                        <a:ea typeface="+mn-ea"/>
                        <a:cs typeface="+mn-cs"/>
                      </a:endParaRPr>
                    </a:p>
                  </a:txBody>
                  <a:tcPr marL="68580" marR="68580" marT="34290" marB="34290">
                    <a:solidFill>
                      <a:schemeClr val="bg1"/>
                    </a:solidFill>
                  </a:tcPr>
                </a:tc>
                <a:extLst>
                  <a:ext uri="{0D108BD9-81ED-4DB2-BD59-A6C34878D82A}">
                    <a16:rowId xmlns:a16="http://schemas.microsoft.com/office/drawing/2014/main" val="1669398886"/>
                  </a:ext>
                </a:extLst>
              </a:tr>
            </a:tbl>
          </a:graphicData>
        </a:graphic>
      </p:graphicFrame>
      <p:grpSp>
        <p:nvGrpSpPr>
          <p:cNvPr id="8" name="Group 7"/>
          <p:cNvGrpSpPr/>
          <p:nvPr/>
        </p:nvGrpSpPr>
        <p:grpSpPr>
          <a:xfrm>
            <a:off x="1077304" y="2847576"/>
            <a:ext cx="1101323" cy="487247"/>
            <a:chOff x="1146580" y="2830107"/>
            <a:chExt cx="1468431" cy="649662"/>
          </a:xfrm>
        </p:grpSpPr>
        <p:pic>
          <p:nvPicPr>
            <p:cNvPr id="2" name="Picture 1"/>
            <p:cNvPicPr>
              <a:picLocks noChangeAspect="1"/>
            </p:cNvPicPr>
            <p:nvPr/>
          </p:nvPicPr>
          <p:blipFill>
            <a:blip r:embed="rId3"/>
            <a:stretch>
              <a:fillRect/>
            </a:stretch>
          </p:blipFill>
          <p:spPr>
            <a:xfrm>
              <a:off x="1146580" y="2968607"/>
              <a:ext cx="1468431" cy="511162"/>
            </a:xfrm>
            <a:prstGeom prst="rect">
              <a:avLst/>
            </a:prstGeom>
          </p:spPr>
        </p:pic>
        <p:sp>
          <p:nvSpPr>
            <p:cNvPr id="4" name="Rectangle 3"/>
            <p:cNvSpPr/>
            <p:nvPr/>
          </p:nvSpPr>
          <p:spPr>
            <a:xfrm>
              <a:off x="1880795" y="2830107"/>
              <a:ext cx="630941" cy="307776"/>
            </a:xfrm>
            <a:prstGeom prst="rect">
              <a:avLst/>
            </a:prstGeom>
          </p:spPr>
          <p:txBody>
            <a:bodyPr wrap="none">
              <a:spAutoFit/>
            </a:bodyPr>
            <a:lstStyle/>
            <a:p>
              <a:r>
                <a:rPr lang="en-GB" sz="900" dirty="0"/>
                <a:t>Depth</a:t>
              </a:r>
            </a:p>
          </p:txBody>
        </p:sp>
      </p:grpSp>
      <p:grpSp>
        <p:nvGrpSpPr>
          <p:cNvPr id="9" name="Group 8"/>
          <p:cNvGrpSpPr/>
          <p:nvPr/>
        </p:nvGrpSpPr>
        <p:grpSpPr>
          <a:xfrm>
            <a:off x="44967" y="3099768"/>
            <a:ext cx="1099132" cy="440098"/>
            <a:chOff x="77315" y="3224188"/>
            <a:chExt cx="1465509" cy="586797"/>
          </a:xfrm>
        </p:grpSpPr>
        <p:pic>
          <p:nvPicPr>
            <p:cNvPr id="3" name="Picture 2"/>
            <p:cNvPicPr>
              <a:picLocks noChangeAspect="1"/>
            </p:cNvPicPr>
            <p:nvPr/>
          </p:nvPicPr>
          <p:blipFill>
            <a:blip r:embed="rId4"/>
            <a:stretch>
              <a:fillRect/>
            </a:stretch>
          </p:blipFill>
          <p:spPr>
            <a:xfrm>
              <a:off x="77315" y="3362688"/>
              <a:ext cx="1465509" cy="448297"/>
            </a:xfrm>
            <a:prstGeom prst="rect">
              <a:avLst/>
            </a:prstGeom>
          </p:spPr>
        </p:pic>
        <p:sp>
          <p:nvSpPr>
            <p:cNvPr id="7" name="Rectangle 6"/>
            <p:cNvSpPr/>
            <p:nvPr/>
          </p:nvSpPr>
          <p:spPr>
            <a:xfrm>
              <a:off x="818776" y="3224188"/>
              <a:ext cx="633080" cy="307776"/>
            </a:xfrm>
            <a:prstGeom prst="rect">
              <a:avLst/>
            </a:prstGeom>
          </p:spPr>
          <p:txBody>
            <a:bodyPr wrap="none">
              <a:spAutoFit/>
            </a:bodyPr>
            <a:lstStyle/>
            <a:p>
              <a:r>
                <a:rPr lang="en-GB" sz="900" dirty="0"/>
                <a:t>Width</a:t>
              </a:r>
            </a:p>
          </p:txBody>
        </p:sp>
      </p:grpSp>
      <p:pic>
        <p:nvPicPr>
          <p:cNvPr id="5" name="Picture 4"/>
          <p:cNvPicPr>
            <a:picLocks noChangeAspect="1"/>
          </p:cNvPicPr>
          <p:nvPr/>
        </p:nvPicPr>
        <p:blipFill>
          <a:blip r:embed="rId5"/>
          <a:stretch>
            <a:fillRect/>
          </a:stretch>
        </p:blipFill>
        <p:spPr>
          <a:xfrm>
            <a:off x="1341584" y="4316446"/>
            <a:ext cx="998069" cy="850600"/>
          </a:xfrm>
          <a:prstGeom prst="rect">
            <a:avLst/>
          </a:prstGeom>
        </p:spPr>
      </p:pic>
    </p:spTree>
    <p:extLst>
      <p:ext uri="{BB962C8B-B14F-4D97-AF65-F5344CB8AC3E}">
        <p14:creationId xmlns:p14="http://schemas.microsoft.com/office/powerpoint/2010/main" val="7607976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857250"/>
          <a:ext cx="9144001" cy="5143500"/>
        </p:xfrm>
        <a:graphic>
          <a:graphicData uri="http://schemas.openxmlformats.org/drawingml/2006/table">
            <a:tbl>
              <a:tblPr firstRow="1" bandRow="1">
                <a:tableStyleId>{5940675A-B579-460E-94D1-54222C63F5DA}</a:tableStyleId>
              </a:tblPr>
              <a:tblGrid>
                <a:gridCol w="757238">
                  <a:extLst>
                    <a:ext uri="{9D8B030D-6E8A-4147-A177-3AD203B41FA5}">
                      <a16:colId xmlns:a16="http://schemas.microsoft.com/office/drawing/2014/main" val="1837377017"/>
                    </a:ext>
                  </a:extLst>
                </a:gridCol>
                <a:gridCol w="859290">
                  <a:extLst>
                    <a:ext uri="{9D8B030D-6E8A-4147-A177-3AD203B41FA5}">
                      <a16:colId xmlns:a16="http://schemas.microsoft.com/office/drawing/2014/main" val="3651388098"/>
                    </a:ext>
                  </a:extLst>
                </a:gridCol>
                <a:gridCol w="5618462">
                  <a:extLst>
                    <a:ext uri="{9D8B030D-6E8A-4147-A177-3AD203B41FA5}">
                      <a16:colId xmlns:a16="http://schemas.microsoft.com/office/drawing/2014/main" val="1659380074"/>
                    </a:ext>
                  </a:extLst>
                </a:gridCol>
                <a:gridCol w="1909011">
                  <a:extLst>
                    <a:ext uri="{9D8B030D-6E8A-4147-A177-3AD203B41FA5}">
                      <a16:colId xmlns:a16="http://schemas.microsoft.com/office/drawing/2014/main" val="789597374"/>
                    </a:ext>
                  </a:extLst>
                </a:gridCol>
              </a:tblGrid>
              <a:tr h="182230">
                <a:tc>
                  <a:txBody>
                    <a:bodyPr/>
                    <a:lstStyle/>
                    <a:p>
                      <a:r>
                        <a:rPr lang="en-GB" sz="700" b="1" dirty="0"/>
                        <a:t>GRAPH</a:t>
                      </a:r>
                    </a:p>
                  </a:txBody>
                  <a:tcPr marL="68580" marR="68580" marT="34290" marB="34290">
                    <a:solidFill>
                      <a:schemeClr val="bg2"/>
                    </a:solidFill>
                  </a:tcPr>
                </a:tc>
                <a:tc>
                  <a:txBody>
                    <a:bodyPr/>
                    <a:lstStyle/>
                    <a:p>
                      <a:r>
                        <a:rPr lang="en-GB" sz="700" b="1" dirty="0"/>
                        <a:t>EXAMPLE</a:t>
                      </a:r>
                    </a:p>
                  </a:txBody>
                  <a:tcPr marL="68580" marR="68580" marT="34290" marB="34290">
                    <a:solidFill>
                      <a:schemeClr val="bg2"/>
                    </a:solidFill>
                  </a:tcPr>
                </a:tc>
                <a:tc>
                  <a:txBody>
                    <a:bodyPr/>
                    <a:lstStyle/>
                    <a:p>
                      <a:r>
                        <a:rPr lang="en-GB" sz="700" b="1" dirty="0"/>
                        <a:t>DESCRIPTION</a:t>
                      </a:r>
                      <a:r>
                        <a:rPr lang="en-GB" sz="700" b="1" baseline="0" dirty="0"/>
                        <a:t> OF GRAPH</a:t>
                      </a:r>
                      <a:endParaRPr lang="en-GB" sz="700" b="1" dirty="0"/>
                    </a:p>
                  </a:txBody>
                  <a:tcPr marL="68580" marR="68580" marT="34290" marB="34290">
                    <a:solidFill>
                      <a:schemeClr val="bg2"/>
                    </a:solidFill>
                  </a:tcPr>
                </a:tc>
                <a:tc>
                  <a:txBody>
                    <a:bodyPr/>
                    <a:lstStyle/>
                    <a:p>
                      <a:r>
                        <a:rPr lang="en-GB" sz="700" b="1" dirty="0"/>
                        <a:t>WHAT</a:t>
                      </a:r>
                      <a:r>
                        <a:rPr lang="en-GB" sz="700" b="1" baseline="0" dirty="0"/>
                        <a:t> DATA IS IT APPROPRIATE FOR?</a:t>
                      </a:r>
                      <a:endParaRPr lang="en-GB" sz="700" b="1" dirty="0"/>
                    </a:p>
                  </a:txBody>
                  <a:tcPr marL="68580" marR="68580" marT="34290" marB="34290">
                    <a:solidFill>
                      <a:schemeClr val="bg2"/>
                    </a:solidFill>
                  </a:tcPr>
                </a:tc>
                <a:extLst>
                  <a:ext uri="{0D108BD9-81ED-4DB2-BD59-A6C34878D82A}">
                    <a16:rowId xmlns:a16="http://schemas.microsoft.com/office/drawing/2014/main" val="4082278772"/>
                  </a:ext>
                </a:extLst>
              </a:tr>
              <a:tr h="705392">
                <a:tc>
                  <a:txBody>
                    <a:bodyPr/>
                    <a:lstStyle/>
                    <a:p>
                      <a:pPr algn="l"/>
                      <a:r>
                        <a:rPr lang="en-GB" sz="700" b="1" dirty="0"/>
                        <a:t>LINE</a:t>
                      </a:r>
                      <a:r>
                        <a:rPr lang="en-GB" sz="700" b="1" baseline="0" dirty="0"/>
                        <a:t> CHART</a:t>
                      </a:r>
                      <a:endParaRPr lang="en-GB" sz="700" b="1" dirty="0"/>
                    </a:p>
                  </a:txBody>
                  <a:tcPr marL="68580" marR="68580" marT="34290" marB="34290">
                    <a:solidFill>
                      <a:schemeClr val="bg2"/>
                    </a:solidFill>
                  </a:tcPr>
                </a:tc>
                <a:tc>
                  <a:txBody>
                    <a:bodyPr/>
                    <a:lstStyle/>
                    <a:p>
                      <a:endParaRPr lang="en-GB"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kern="1200" dirty="0">
                          <a:solidFill>
                            <a:schemeClr val="tx1"/>
                          </a:solidFill>
                          <a:effectLst/>
                          <a:latin typeface="+mn-lt"/>
                          <a:ea typeface="+mn-ea"/>
                          <a:cs typeface="+mn-cs"/>
                        </a:rPr>
                        <a:t>A line chart or line graph shows continuous changes in</a:t>
                      </a:r>
                      <a:r>
                        <a:rPr lang="en-GB" sz="700" kern="1200" baseline="0" dirty="0">
                          <a:solidFill>
                            <a:schemeClr val="tx1"/>
                          </a:solidFill>
                          <a:effectLst/>
                          <a:latin typeface="+mn-lt"/>
                          <a:ea typeface="+mn-ea"/>
                          <a:cs typeface="+mn-cs"/>
                        </a:rPr>
                        <a:t> data </a:t>
                      </a:r>
                      <a:r>
                        <a:rPr lang="en-GB" sz="700" kern="1200" dirty="0">
                          <a:solidFill>
                            <a:schemeClr val="tx1"/>
                          </a:solidFill>
                          <a:effectLst/>
                          <a:latin typeface="+mn-lt"/>
                          <a:ea typeface="+mn-ea"/>
                          <a:cs typeface="+mn-cs"/>
                        </a:rPr>
                        <a:t>over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7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700" kern="1200" dirty="0">
                          <a:solidFill>
                            <a:schemeClr val="tx1"/>
                          </a:solidFill>
                          <a:effectLst/>
                          <a:latin typeface="+mn-lt"/>
                          <a:ea typeface="+mn-ea"/>
                          <a:cs typeface="+mn-cs"/>
                        </a:rPr>
                        <a:t>A</a:t>
                      </a:r>
                      <a:r>
                        <a:rPr lang="en-GB" sz="700" kern="1200" baseline="0" dirty="0">
                          <a:solidFill>
                            <a:schemeClr val="tx1"/>
                          </a:solidFill>
                          <a:effectLst/>
                          <a:latin typeface="+mn-lt"/>
                          <a:ea typeface="+mn-ea"/>
                          <a:cs typeface="+mn-cs"/>
                        </a:rPr>
                        <a:t> straight line joins data points on a graph.</a:t>
                      </a:r>
                      <a:endParaRPr lang="en-GB" sz="700" kern="1200" dirty="0">
                        <a:solidFill>
                          <a:schemeClr val="tx1"/>
                        </a:solidFill>
                        <a:effectLst/>
                        <a:latin typeface="+mn-lt"/>
                        <a:ea typeface="+mn-ea"/>
                        <a:cs typeface="+mn-cs"/>
                      </a:endParaRPr>
                    </a:p>
                  </a:txBody>
                  <a:tcPr marL="68580" marR="68580" marT="34290" marB="34290"/>
                </a:tc>
                <a:tc>
                  <a:txBody>
                    <a:bodyPr/>
                    <a:lstStyle/>
                    <a:p>
                      <a:pPr marL="171450" indent="-171450">
                        <a:buFont typeface="Arial" panose="020B0604020202020204" pitchFamily="34" charset="0"/>
                        <a:buChar char="•"/>
                      </a:pPr>
                      <a:r>
                        <a:rPr lang="en-GB" sz="700" dirty="0"/>
                        <a:t>Traffic flows </a:t>
                      </a:r>
                    </a:p>
                    <a:p>
                      <a:pPr marL="171450" indent="-171450">
                        <a:buFont typeface="Arial" panose="020B0604020202020204" pitchFamily="34" charset="0"/>
                        <a:buChar char="•"/>
                      </a:pPr>
                      <a:r>
                        <a:rPr lang="en-GB" sz="700" dirty="0"/>
                        <a:t>Population</a:t>
                      </a:r>
                      <a:r>
                        <a:rPr lang="en-GB" sz="700" baseline="0" dirty="0"/>
                        <a:t> Change</a:t>
                      </a:r>
                    </a:p>
                    <a:p>
                      <a:pPr marL="171450" indent="-171450">
                        <a:buFont typeface="Arial" panose="020B0604020202020204" pitchFamily="34" charset="0"/>
                        <a:buChar char="•"/>
                      </a:pPr>
                      <a:r>
                        <a:rPr lang="en-GB" sz="700" baseline="0" dirty="0">
                          <a:solidFill>
                            <a:srgbClr val="FF0000"/>
                          </a:solidFill>
                        </a:rPr>
                        <a:t>Height of sediment (groyne profile)</a:t>
                      </a:r>
                      <a:endParaRPr lang="en-GB" sz="700" dirty="0">
                        <a:solidFill>
                          <a:srgbClr val="FF0000"/>
                        </a:solidFill>
                      </a:endParaRPr>
                    </a:p>
                  </a:txBody>
                  <a:tcPr marL="68580" marR="68580" marT="34290" marB="34290"/>
                </a:tc>
                <a:extLst>
                  <a:ext uri="{0D108BD9-81ED-4DB2-BD59-A6C34878D82A}">
                    <a16:rowId xmlns:a16="http://schemas.microsoft.com/office/drawing/2014/main" val="3687432518"/>
                  </a:ext>
                </a:extLst>
              </a:tr>
              <a:tr h="705392">
                <a:tc>
                  <a:txBody>
                    <a:bodyPr/>
                    <a:lstStyle/>
                    <a:p>
                      <a:r>
                        <a:rPr lang="en-GB" sz="700" b="1" dirty="0"/>
                        <a:t>BAR CHART</a:t>
                      </a:r>
                    </a:p>
                  </a:txBody>
                  <a:tcPr marL="68580" marR="68580" marT="34290" marB="34290">
                    <a:solidFill>
                      <a:schemeClr val="bg2"/>
                    </a:solidFill>
                  </a:tcPr>
                </a:tc>
                <a:tc>
                  <a:txBody>
                    <a:bodyPr/>
                    <a:lstStyle/>
                    <a:p>
                      <a:endParaRPr lang="en-GB" sz="1400" dirty="0"/>
                    </a:p>
                  </a:txBody>
                  <a:tcPr marL="68580" marR="68580" marT="34290" marB="34290"/>
                </a:tc>
                <a:tc>
                  <a:txBody>
                    <a:bodyPr/>
                    <a:lstStyle/>
                    <a:p>
                      <a:r>
                        <a:rPr lang="en-GB" sz="700" kern="1200" dirty="0">
                          <a:solidFill>
                            <a:schemeClr val="tx1"/>
                          </a:solidFill>
                          <a:effectLst/>
                          <a:latin typeface="+mn-lt"/>
                          <a:ea typeface="+mn-ea"/>
                          <a:cs typeface="+mn-cs"/>
                        </a:rPr>
                        <a:t>A bar chart or bar graph is a</a:t>
                      </a:r>
                      <a:r>
                        <a:rPr lang="en-GB" sz="700" kern="1200" baseline="0" dirty="0">
                          <a:solidFill>
                            <a:schemeClr val="tx1"/>
                          </a:solidFill>
                          <a:effectLst/>
                          <a:latin typeface="+mn-lt"/>
                          <a:ea typeface="+mn-ea"/>
                          <a:cs typeface="+mn-cs"/>
                        </a:rPr>
                        <a:t> graph where data is shown by rectangles that are drawn to a certain length (height).</a:t>
                      </a:r>
                      <a:endParaRPr lang="en-GB" sz="700" kern="1200" dirty="0">
                        <a:solidFill>
                          <a:schemeClr val="tx1"/>
                        </a:solidFill>
                        <a:effectLst/>
                        <a:latin typeface="+mn-lt"/>
                        <a:ea typeface="+mn-ea"/>
                        <a:cs typeface="+mn-cs"/>
                      </a:endParaRPr>
                    </a:p>
                    <a:p>
                      <a:endParaRPr lang="en-GB" sz="700" kern="1200" dirty="0">
                        <a:solidFill>
                          <a:schemeClr val="tx1"/>
                        </a:solidFill>
                        <a:effectLst/>
                        <a:latin typeface="+mn-lt"/>
                        <a:ea typeface="+mn-ea"/>
                        <a:cs typeface="+mn-cs"/>
                      </a:endParaRPr>
                    </a:p>
                  </a:txBody>
                  <a:tcPr marL="68580" marR="68580" marT="34290" marB="34290"/>
                </a:tc>
                <a:tc>
                  <a:txBody>
                    <a:bodyPr/>
                    <a:lstStyle/>
                    <a:p>
                      <a:pPr marL="171450" indent="-171450">
                        <a:buFont typeface="Arial" panose="020B0604020202020204" pitchFamily="34" charset="0"/>
                        <a:buChar char="•"/>
                      </a:pPr>
                      <a:r>
                        <a:rPr lang="en-GB" sz="700" dirty="0"/>
                        <a:t>Number of</a:t>
                      </a:r>
                      <a:r>
                        <a:rPr lang="en-GB" sz="700" baseline="0" dirty="0"/>
                        <a:t> people/ animals in certain locations.</a:t>
                      </a:r>
                    </a:p>
                    <a:p>
                      <a:pPr marL="171450" indent="-171450">
                        <a:buFont typeface="Arial" panose="020B0604020202020204" pitchFamily="34" charset="0"/>
                        <a:buChar char="•"/>
                      </a:pPr>
                      <a:r>
                        <a:rPr lang="en-GB" sz="700" baseline="0" dirty="0">
                          <a:solidFill>
                            <a:srgbClr val="FF0000"/>
                          </a:solidFill>
                        </a:rPr>
                        <a:t>Bipolar analysis</a:t>
                      </a:r>
                    </a:p>
                  </a:txBody>
                  <a:tcPr marL="68580" marR="68580" marT="34290" marB="34290"/>
                </a:tc>
                <a:extLst>
                  <a:ext uri="{0D108BD9-81ED-4DB2-BD59-A6C34878D82A}">
                    <a16:rowId xmlns:a16="http://schemas.microsoft.com/office/drawing/2014/main" val="2775781149"/>
                  </a:ext>
                </a:extLst>
              </a:tr>
              <a:tr h="728918">
                <a:tc>
                  <a:txBody>
                    <a:bodyPr/>
                    <a:lstStyle/>
                    <a:p>
                      <a:r>
                        <a:rPr lang="en-GB" sz="700" b="1" dirty="0"/>
                        <a:t>A DIVIDED BAR CHART OR STACKED BAR CHART</a:t>
                      </a:r>
                    </a:p>
                  </a:txBody>
                  <a:tcPr marL="68580" marR="68580" marT="34290" marB="34290">
                    <a:solidFill>
                      <a:schemeClr val="bg2"/>
                    </a:solidFill>
                  </a:tcPr>
                </a:tc>
                <a:tc>
                  <a:txBody>
                    <a:bodyPr/>
                    <a:lstStyle/>
                    <a:p>
                      <a:endParaRPr lang="en-GB" sz="700" dirty="0"/>
                    </a:p>
                  </a:txBody>
                  <a:tcPr marL="68580" marR="68580" marT="34290" marB="34290"/>
                </a:tc>
                <a:tc>
                  <a:txBody>
                    <a:bodyPr/>
                    <a:lstStyle/>
                    <a:p>
                      <a:r>
                        <a:rPr lang="en-GB" sz="700" dirty="0"/>
                        <a:t>Similar to a bar chart/graph</a:t>
                      </a:r>
                      <a:r>
                        <a:rPr lang="en-GB" sz="700" baseline="0" dirty="0"/>
                        <a:t> as the data is shown using rectangles that are drawn to a certain length. </a:t>
                      </a:r>
                      <a:r>
                        <a:rPr lang="en-GB" sz="700" dirty="0"/>
                        <a:t>However</a:t>
                      </a:r>
                      <a:r>
                        <a:rPr lang="en-GB" sz="700" baseline="0" dirty="0"/>
                        <a:t> in a divided or stacked bar chart </a:t>
                      </a:r>
                      <a:r>
                        <a:rPr lang="en-GB" sz="700" dirty="0"/>
                        <a:t>the rectangle is</a:t>
                      </a:r>
                      <a:r>
                        <a:rPr lang="en-GB" sz="700" baseline="0" dirty="0"/>
                        <a:t> subdivided into different categories. </a:t>
                      </a:r>
                    </a:p>
                    <a:p>
                      <a:endParaRPr lang="en-GB" sz="200" baseline="0" dirty="0"/>
                    </a:p>
                    <a:p>
                      <a:r>
                        <a:rPr lang="en-GB" sz="700" i="1" baseline="0" dirty="0"/>
                        <a:t>e.g. the graph shows different countries and their use of fossil fuels. The total length shows the total use of all fossil fuels, however the colours show the use of oil, gas, coal.</a:t>
                      </a:r>
                      <a:endParaRPr lang="en-GB" sz="700" i="1" dirty="0"/>
                    </a:p>
                  </a:txBody>
                  <a:tcPr marL="68580" marR="68580" marT="34290" marB="34290"/>
                </a:tc>
                <a:tc>
                  <a:txBody>
                    <a:bodyPr/>
                    <a:lstStyle/>
                    <a:p>
                      <a:pPr marL="171450" indent="-171450">
                        <a:buFont typeface="Arial" panose="020B0604020202020204" pitchFamily="34" charset="0"/>
                        <a:buChar char="•"/>
                      </a:pPr>
                      <a:r>
                        <a:rPr lang="en-GB" sz="700" dirty="0"/>
                        <a:t>Data</a:t>
                      </a:r>
                      <a:r>
                        <a:rPr lang="en-GB" sz="700" baseline="0" dirty="0"/>
                        <a:t> with a number of different subdivisions.</a:t>
                      </a:r>
                      <a:endParaRPr lang="en-GB" sz="1400" dirty="0"/>
                    </a:p>
                  </a:txBody>
                  <a:tcPr marL="68580" marR="68580" marT="34290" marB="34290"/>
                </a:tc>
                <a:extLst>
                  <a:ext uri="{0D108BD9-81ED-4DB2-BD59-A6C34878D82A}">
                    <a16:rowId xmlns:a16="http://schemas.microsoft.com/office/drawing/2014/main" val="4149217306"/>
                  </a:ext>
                </a:extLst>
              </a:tr>
              <a:tr h="705392">
                <a:tc>
                  <a:txBody>
                    <a:bodyPr/>
                    <a:lstStyle/>
                    <a:p>
                      <a:r>
                        <a:rPr lang="en-GB" sz="700" b="1" dirty="0"/>
                        <a:t>PIE</a:t>
                      </a:r>
                      <a:r>
                        <a:rPr lang="en-GB" sz="700" b="1" baseline="0" dirty="0"/>
                        <a:t> CHARTS</a:t>
                      </a:r>
                      <a:endParaRPr lang="en-GB" sz="700" b="1" dirty="0"/>
                    </a:p>
                  </a:txBody>
                  <a:tcPr marL="68580" marR="68580" marT="34290" marB="34290">
                    <a:solidFill>
                      <a:schemeClr val="bg2"/>
                    </a:solidFill>
                  </a:tcPr>
                </a:tc>
                <a:tc>
                  <a:txBody>
                    <a:bodyPr/>
                    <a:lstStyle/>
                    <a:p>
                      <a:endParaRPr lang="en-GB"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kern="1200" dirty="0">
                          <a:solidFill>
                            <a:schemeClr val="tx1"/>
                          </a:solidFill>
                          <a:effectLst/>
                          <a:latin typeface="+mn-lt"/>
                          <a:ea typeface="+mn-ea"/>
                          <a:cs typeface="+mn-cs"/>
                        </a:rPr>
                        <a:t>A circle</a:t>
                      </a:r>
                      <a:r>
                        <a:rPr lang="en-GB" sz="700" kern="1200" baseline="0" dirty="0">
                          <a:solidFill>
                            <a:schemeClr val="tx1"/>
                          </a:solidFill>
                          <a:effectLst/>
                          <a:latin typeface="+mn-lt"/>
                          <a:ea typeface="+mn-ea"/>
                          <a:cs typeface="+mn-cs"/>
                        </a:rPr>
                        <a:t> </a:t>
                      </a:r>
                      <a:r>
                        <a:rPr lang="en-GB" sz="700" kern="1200" dirty="0">
                          <a:solidFill>
                            <a:schemeClr val="tx1"/>
                          </a:solidFill>
                          <a:effectLst/>
                          <a:latin typeface="+mn-lt"/>
                          <a:ea typeface="+mn-ea"/>
                          <a:cs typeface="+mn-cs"/>
                        </a:rPr>
                        <a:t>is divided into sectors that represent a proportion of a whole.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700" kern="1200" dirty="0">
                          <a:solidFill>
                            <a:schemeClr val="tx1"/>
                          </a:solidFill>
                          <a:effectLst/>
                          <a:latin typeface="+mn-lt"/>
                          <a:ea typeface="+mn-ea"/>
                          <a:cs typeface="+mn-cs"/>
                        </a:rPr>
                        <a:t>To draw a pie chart, we need to represent each part of the data as a proportion of 360°, because there are 360° degrees in a circle. </a:t>
                      </a:r>
                    </a:p>
                  </a:txBody>
                  <a:tcPr marL="68580" marR="68580" marT="34290" marB="34290"/>
                </a:tc>
                <a:tc>
                  <a:txBody>
                    <a:bodyPr/>
                    <a:lstStyle/>
                    <a:p>
                      <a:pPr marL="171450" indent="-171450">
                        <a:buFont typeface="Arial" panose="020B0604020202020204" pitchFamily="34" charset="0"/>
                        <a:buChar char="•"/>
                      </a:pPr>
                      <a:r>
                        <a:rPr lang="en-GB" sz="700" dirty="0"/>
                        <a:t>Questionnaire</a:t>
                      </a:r>
                      <a:r>
                        <a:rPr lang="en-GB" sz="700" baseline="0" dirty="0"/>
                        <a:t> data with specific answers. </a:t>
                      </a:r>
                      <a:endParaRPr lang="en-GB" sz="700" dirty="0"/>
                    </a:p>
                  </a:txBody>
                  <a:tcPr marL="68580" marR="68580" marT="34290" marB="34290"/>
                </a:tc>
                <a:extLst>
                  <a:ext uri="{0D108BD9-81ED-4DB2-BD59-A6C34878D82A}">
                    <a16:rowId xmlns:a16="http://schemas.microsoft.com/office/drawing/2014/main" val="341415646"/>
                  </a:ext>
                </a:extLst>
              </a:tr>
              <a:tr h="705392">
                <a:tc>
                  <a:txBody>
                    <a:bodyPr/>
                    <a:lstStyle/>
                    <a:p>
                      <a:r>
                        <a:rPr lang="en-GB" sz="700" b="1" dirty="0"/>
                        <a:t>PICTOGRAMS</a:t>
                      </a:r>
                    </a:p>
                  </a:txBody>
                  <a:tcPr marL="68580" marR="68580" marT="34290" marB="34290">
                    <a:solidFill>
                      <a:schemeClr val="bg2"/>
                    </a:solidFill>
                  </a:tcPr>
                </a:tc>
                <a:tc>
                  <a:txBody>
                    <a:bodyPr/>
                    <a:lstStyle/>
                    <a:p>
                      <a:endParaRPr lang="en-GB" sz="1400" dirty="0"/>
                    </a:p>
                  </a:txBody>
                  <a:tcPr marL="68580" marR="68580" marT="34290" marB="34290"/>
                </a:tc>
                <a:tc>
                  <a:txBody>
                    <a:bodyPr/>
                    <a:lstStyle/>
                    <a:p>
                      <a:r>
                        <a:rPr lang="en-GB" sz="700" kern="1200" dirty="0">
                          <a:solidFill>
                            <a:schemeClr val="tx1"/>
                          </a:solidFill>
                          <a:effectLst/>
                          <a:latin typeface="+mn-lt"/>
                          <a:ea typeface="+mn-ea"/>
                          <a:cs typeface="+mn-cs"/>
                        </a:rPr>
                        <a:t>A pictogram uses pictures to represent numerical data.</a:t>
                      </a:r>
                    </a:p>
                    <a:p>
                      <a:endParaRPr lang="en-GB" sz="700" kern="1200" dirty="0">
                        <a:solidFill>
                          <a:schemeClr val="tx1"/>
                        </a:solidFill>
                        <a:effectLst/>
                        <a:latin typeface="+mn-lt"/>
                        <a:ea typeface="+mn-ea"/>
                        <a:cs typeface="+mn-cs"/>
                      </a:endParaRPr>
                    </a:p>
                    <a:p>
                      <a:r>
                        <a:rPr lang="en-GB" sz="700" i="1" kern="1200" dirty="0">
                          <a:solidFill>
                            <a:schemeClr val="tx1"/>
                          </a:solidFill>
                          <a:effectLst/>
                          <a:latin typeface="+mn-lt"/>
                          <a:ea typeface="+mn-ea"/>
                          <a:cs typeface="+mn-cs"/>
                        </a:rPr>
                        <a:t>e.g.</a:t>
                      </a:r>
                      <a:r>
                        <a:rPr lang="en-GB" sz="700" i="1" kern="1200" baseline="0" dirty="0">
                          <a:solidFill>
                            <a:schemeClr val="tx1"/>
                          </a:solidFill>
                          <a:effectLst/>
                          <a:latin typeface="+mn-lt"/>
                          <a:ea typeface="+mn-ea"/>
                          <a:cs typeface="+mn-cs"/>
                        </a:rPr>
                        <a:t> the number of trees in a city is represented by the number of trees shown.</a:t>
                      </a:r>
                      <a:endParaRPr lang="en-GB" sz="700" i="1" dirty="0"/>
                    </a:p>
                  </a:txBody>
                  <a:tcPr marL="68580" marR="68580" marT="34290" marB="34290"/>
                </a:tc>
                <a:tc>
                  <a:txBody>
                    <a:bodyPr/>
                    <a:lstStyle/>
                    <a:p>
                      <a:pPr marL="171450" indent="-171450">
                        <a:buFont typeface="Arial" panose="020B0604020202020204" pitchFamily="34" charset="0"/>
                        <a:buChar char="•"/>
                      </a:pPr>
                      <a:r>
                        <a:rPr lang="en-GB" sz="700" dirty="0"/>
                        <a:t>Number</a:t>
                      </a:r>
                      <a:r>
                        <a:rPr lang="en-GB" sz="700" baseline="0" dirty="0"/>
                        <a:t> of cars, pedestrians, animals in a certain area. </a:t>
                      </a:r>
                      <a:endParaRPr lang="en-GB" sz="700" dirty="0"/>
                    </a:p>
                  </a:txBody>
                  <a:tcPr marL="68580" marR="68580" marT="34290" marB="34290"/>
                </a:tc>
                <a:extLst>
                  <a:ext uri="{0D108BD9-81ED-4DB2-BD59-A6C34878D82A}">
                    <a16:rowId xmlns:a16="http://schemas.microsoft.com/office/drawing/2014/main" val="1118636197"/>
                  </a:ext>
                </a:extLst>
              </a:tr>
              <a:tr h="705392">
                <a:tc>
                  <a:txBody>
                    <a:bodyPr/>
                    <a:lstStyle/>
                    <a:p>
                      <a:r>
                        <a:rPr lang="en-GB" sz="700" b="1" dirty="0"/>
                        <a:t>HISTOGRAM</a:t>
                      </a:r>
                    </a:p>
                  </a:txBody>
                  <a:tcPr marL="68580" marR="68580" marT="34290" marB="34290">
                    <a:solidFill>
                      <a:schemeClr val="bg2"/>
                    </a:solidFill>
                  </a:tcPr>
                </a:tc>
                <a:tc>
                  <a:txBody>
                    <a:bodyPr/>
                    <a:lstStyle/>
                    <a:p>
                      <a:endParaRPr lang="en-GB" sz="700" dirty="0"/>
                    </a:p>
                  </a:txBody>
                  <a:tcPr marL="68580" marR="68580" marT="34290" marB="34290"/>
                </a:tc>
                <a:tc>
                  <a:txBody>
                    <a:bodyPr/>
                    <a:lstStyle/>
                    <a:p>
                      <a:pPr fontAlgn="base"/>
                      <a:r>
                        <a:rPr lang="en-GB" sz="700" kern="1200" dirty="0">
                          <a:solidFill>
                            <a:schemeClr val="tx1"/>
                          </a:solidFill>
                          <a:effectLst/>
                          <a:latin typeface="+mn-lt"/>
                          <a:ea typeface="+mn-ea"/>
                          <a:cs typeface="+mn-cs"/>
                        </a:rPr>
                        <a:t>A histogram is similar to a bar</a:t>
                      </a:r>
                      <a:r>
                        <a:rPr lang="en-GB" sz="700" kern="1200" baseline="0" dirty="0">
                          <a:solidFill>
                            <a:schemeClr val="tx1"/>
                          </a:solidFill>
                          <a:effectLst/>
                          <a:latin typeface="+mn-lt"/>
                          <a:ea typeface="+mn-ea"/>
                          <a:cs typeface="+mn-cs"/>
                        </a:rPr>
                        <a:t> chart, but a histogram groups numbers into range along the X axis.  This uses continuous data. </a:t>
                      </a:r>
                    </a:p>
                    <a:p>
                      <a:pPr fontAlgn="base"/>
                      <a:endParaRPr lang="en-GB" sz="700" kern="1200" dirty="0">
                        <a:solidFill>
                          <a:schemeClr val="tx1"/>
                        </a:solidFill>
                        <a:effectLst/>
                        <a:latin typeface="+mn-lt"/>
                        <a:ea typeface="+mn-ea"/>
                        <a:cs typeface="+mn-cs"/>
                      </a:endParaRPr>
                    </a:p>
                    <a:p>
                      <a:pPr fontAlgn="base"/>
                      <a:r>
                        <a:rPr lang="en-GB" sz="700" i="1" kern="1200" dirty="0" err="1">
                          <a:solidFill>
                            <a:schemeClr val="tx1"/>
                          </a:solidFill>
                          <a:effectLst/>
                          <a:latin typeface="+mn-lt"/>
                          <a:ea typeface="+mn-ea"/>
                          <a:cs typeface="+mn-cs"/>
                        </a:rPr>
                        <a:t>Eg</a:t>
                      </a:r>
                      <a:r>
                        <a:rPr lang="en-GB" sz="700" i="1" kern="1200" dirty="0">
                          <a:solidFill>
                            <a:schemeClr val="tx1"/>
                          </a:solidFill>
                          <a:effectLst/>
                          <a:latin typeface="+mn-lt"/>
                          <a:ea typeface="+mn-ea"/>
                          <a:cs typeface="+mn-cs"/>
                        </a:rPr>
                        <a:t>. If</a:t>
                      </a:r>
                      <a:r>
                        <a:rPr lang="en-GB" sz="700" i="1" kern="1200" baseline="0" dirty="0">
                          <a:solidFill>
                            <a:schemeClr val="tx1"/>
                          </a:solidFill>
                          <a:effectLst/>
                          <a:latin typeface="+mn-lt"/>
                          <a:ea typeface="+mn-ea"/>
                          <a:cs typeface="+mn-cs"/>
                        </a:rPr>
                        <a:t> the tree is 225cm tall it will be added to the 200-250 range.</a:t>
                      </a:r>
                      <a:endParaRPr lang="en-GB" sz="700" i="1" kern="1200" dirty="0">
                        <a:solidFill>
                          <a:schemeClr val="tx1"/>
                        </a:solidFill>
                        <a:effectLst/>
                        <a:latin typeface="+mn-lt"/>
                        <a:ea typeface="+mn-ea"/>
                        <a:cs typeface="+mn-cs"/>
                      </a:endParaRPr>
                    </a:p>
                  </a:txBody>
                  <a:tcPr marL="68580" marR="68580" marT="34290" marB="34290"/>
                </a:tc>
                <a:tc>
                  <a:txBody>
                    <a:bodyPr/>
                    <a:lstStyle/>
                    <a:p>
                      <a:pPr marL="285750" indent="-285750">
                        <a:buFont typeface="Arial" panose="020B0604020202020204" pitchFamily="34" charset="0"/>
                        <a:buChar char="•"/>
                      </a:pPr>
                      <a:r>
                        <a:rPr lang="en-GB" sz="700" dirty="0"/>
                        <a:t>Waiting times</a:t>
                      </a:r>
                    </a:p>
                    <a:p>
                      <a:pPr marL="285750" indent="-285750">
                        <a:buFont typeface="Arial" panose="020B0604020202020204" pitchFamily="34" charset="0"/>
                        <a:buChar char="•"/>
                      </a:pPr>
                      <a:r>
                        <a:rPr lang="en-GB" sz="700" dirty="0"/>
                        <a:t>Amount</a:t>
                      </a:r>
                      <a:r>
                        <a:rPr lang="en-GB" sz="700" baseline="0" dirty="0"/>
                        <a:t> of people or animals in a certain area. </a:t>
                      </a:r>
                    </a:p>
                    <a:p>
                      <a:pPr marL="285750" indent="-285750">
                        <a:buFont typeface="Arial" panose="020B0604020202020204" pitchFamily="34" charset="0"/>
                        <a:buChar char="•"/>
                      </a:pPr>
                      <a:r>
                        <a:rPr lang="en-GB" sz="700" baseline="0" dirty="0"/>
                        <a:t>A pedestrian count. </a:t>
                      </a:r>
                      <a:endParaRPr lang="en-GB" sz="700" dirty="0"/>
                    </a:p>
                  </a:txBody>
                  <a:tcPr marL="68580" marR="68580" marT="34290" marB="34290"/>
                </a:tc>
                <a:extLst>
                  <a:ext uri="{0D108BD9-81ED-4DB2-BD59-A6C34878D82A}">
                    <a16:rowId xmlns:a16="http://schemas.microsoft.com/office/drawing/2014/main" val="3033766492"/>
                  </a:ext>
                </a:extLst>
              </a:tr>
              <a:tr h="705392">
                <a:tc>
                  <a:txBody>
                    <a:bodyPr/>
                    <a:lstStyle/>
                    <a:p>
                      <a:r>
                        <a:rPr lang="en-GB" sz="700" b="1" dirty="0"/>
                        <a:t>SCATTER GRAPHS</a:t>
                      </a:r>
                    </a:p>
                  </a:txBody>
                  <a:tcPr marL="68580" marR="68580" marT="34290" marB="34290">
                    <a:solidFill>
                      <a:schemeClr val="bg2"/>
                    </a:solidFill>
                  </a:tcPr>
                </a:tc>
                <a:tc>
                  <a:txBody>
                    <a:bodyPr/>
                    <a:lstStyle/>
                    <a:p>
                      <a:endParaRPr lang="en-GB" sz="1400" dirty="0"/>
                    </a:p>
                  </a:txBody>
                  <a:tcPr marL="68580" marR="68580" marT="34290" marB="34290"/>
                </a:tc>
                <a:tc>
                  <a:txBody>
                    <a:bodyPr/>
                    <a:lstStyle/>
                    <a:p>
                      <a:pPr fontAlgn="base"/>
                      <a:r>
                        <a:rPr lang="en-GB" sz="700" kern="1200" dirty="0">
                          <a:solidFill>
                            <a:schemeClr val="tx1"/>
                          </a:solidFill>
                          <a:effectLst/>
                          <a:latin typeface="+mn-lt"/>
                          <a:ea typeface="+mn-ea"/>
                          <a:cs typeface="+mn-cs"/>
                        </a:rPr>
                        <a:t>A scatter graph (also called a scatter plot/chart/graph/diagram) show a number of data points plotted onto a graph. They</a:t>
                      </a:r>
                      <a:r>
                        <a:rPr lang="en-GB" sz="700" kern="1200" baseline="0" dirty="0">
                          <a:solidFill>
                            <a:schemeClr val="tx1"/>
                          </a:solidFill>
                          <a:effectLst/>
                          <a:latin typeface="+mn-lt"/>
                          <a:ea typeface="+mn-ea"/>
                          <a:cs typeface="+mn-cs"/>
                        </a:rPr>
                        <a:t> usually show the relationship between two variables. </a:t>
                      </a:r>
                    </a:p>
                    <a:p>
                      <a:pPr fontAlgn="base"/>
                      <a:r>
                        <a:rPr lang="en-GB" sz="700" i="1" kern="1200" baseline="0" dirty="0">
                          <a:solidFill>
                            <a:schemeClr val="tx1"/>
                          </a:solidFill>
                          <a:effectLst/>
                          <a:latin typeface="+mn-lt"/>
                          <a:ea typeface="+mn-ea"/>
                          <a:cs typeface="+mn-cs"/>
                        </a:rPr>
                        <a:t>e.g. how does life expectancy change as GDP increases?</a:t>
                      </a:r>
                      <a:endParaRPr lang="en-GB" sz="700" i="1" kern="1200" dirty="0">
                        <a:solidFill>
                          <a:schemeClr val="tx1"/>
                        </a:solidFill>
                        <a:effectLst/>
                        <a:latin typeface="+mn-lt"/>
                        <a:ea typeface="+mn-ea"/>
                        <a:cs typeface="+mn-cs"/>
                      </a:endParaRPr>
                    </a:p>
                    <a:p>
                      <a:pPr fontAlgn="base"/>
                      <a:endParaRPr lang="en-GB" sz="20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GB" sz="700" i="0" kern="1200" dirty="0">
                          <a:solidFill>
                            <a:schemeClr val="tx1"/>
                          </a:solidFill>
                          <a:effectLst/>
                          <a:latin typeface="+mn-lt"/>
                          <a:ea typeface="+mn-ea"/>
                          <a:cs typeface="+mn-cs"/>
                        </a:rPr>
                        <a:t>Positive correlation: the data points start low and then begin to rise up the Y axis</a:t>
                      </a:r>
                    </a:p>
                    <a:p>
                      <a:pPr marL="171450" indent="-171450" fontAlgn="base">
                        <a:buFont typeface="Arial" panose="020B0604020202020204" pitchFamily="34" charset="0"/>
                        <a:buChar char="•"/>
                      </a:pPr>
                      <a:r>
                        <a:rPr lang="en-GB" sz="700" i="0" kern="1200" dirty="0">
                          <a:solidFill>
                            <a:schemeClr val="tx1"/>
                          </a:solidFill>
                          <a:effectLst/>
                          <a:latin typeface="+mn-lt"/>
                          <a:ea typeface="+mn-ea"/>
                          <a:cs typeface="+mn-cs"/>
                        </a:rPr>
                        <a:t>Negative correlation: the data points start high and then sink down the Y axis</a:t>
                      </a:r>
                    </a:p>
                  </a:txBody>
                  <a:tcPr marL="68580" marR="68580" marT="34290" marB="34290"/>
                </a:tc>
                <a:tc>
                  <a:txBody>
                    <a:bodyPr/>
                    <a:lstStyle/>
                    <a:p>
                      <a:pPr marL="171450" indent="-171450">
                        <a:buFont typeface="Arial" panose="020B0604020202020204" pitchFamily="34" charset="0"/>
                        <a:buChar char="•"/>
                      </a:pPr>
                      <a:r>
                        <a:rPr lang="en-GB" sz="700" dirty="0"/>
                        <a:t>Continuous</a:t>
                      </a:r>
                      <a:r>
                        <a:rPr lang="en-GB" sz="700" baseline="0" dirty="0"/>
                        <a:t> data that could potentially link with other data.</a:t>
                      </a:r>
                      <a:endParaRPr lang="en-GB" sz="700" dirty="0"/>
                    </a:p>
                  </a:txBody>
                  <a:tcPr marL="68580" marR="68580" marT="34290" marB="34290"/>
                </a:tc>
                <a:extLst>
                  <a:ext uri="{0D108BD9-81ED-4DB2-BD59-A6C34878D82A}">
                    <a16:rowId xmlns:a16="http://schemas.microsoft.com/office/drawing/2014/main" val="3205355569"/>
                  </a:ext>
                </a:extLst>
              </a:tr>
            </a:tbl>
          </a:graphicData>
        </a:graphic>
      </p:graphicFrame>
      <p:cxnSp>
        <p:nvCxnSpPr>
          <p:cNvPr id="4" name="Straight Connector 3"/>
          <p:cNvCxnSpPr/>
          <p:nvPr/>
        </p:nvCxnSpPr>
        <p:spPr>
          <a:xfrm flipV="1">
            <a:off x="4687235" y="5355543"/>
            <a:ext cx="234296" cy="1542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737406" y="5575056"/>
            <a:ext cx="184125" cy="136954"/>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676247" y="3183919"/>
            <a:ext cx="929651" cy="761846"/>
          </a:xfrm>
          <a:prstGeom prst="rect">
            <a:avLst/>
          </a:prstGeom>
        </p:spPr>
      </p:pic>
      <p:pic>
        <p:nvPicPr>
          <p:cNvPr id="6" name="Picture 5"/>
          <p:cNvPicPr>
            <a:picLocks noChangeAspect="1"/>
          </p:cNvPicPr>
          <p:nvPr/>
        </p:nvPicPr>
        <p:blipFill>
          <a:blip r:embed="rId4"/>
          <a:stretch>
            <a:fillRect/>
          </a:stretch>
        </p:blipFill>
        <p:spPr>
          <a:xfrm>
            <a:off x="676247" y="5272959"/>
            <a:ext cx="929651" cy="727791"/>
          </a:xfrm>
          <a:prstGeom prst="rect">
            <a:avLst/>
          </a:prstGeom>
        </p:spPr>
      </p:pic>
      <p:pic>
        <p:nvPicPr>
          <p:cNvPr id="7" name="Picture 6"/>
          <p:cNvPicPr>
            <a:picLocks noChangeAspect="1"/>
          </p:cNvPicPr>
          <p:nvPr/>
        </p:nvPicPr>
        <p:blipFill>
          <a:blip r:embed="rId5"/>
          <a:stretch>
            <a:fillRect/>
          </a:stretch>
        </p:blipFill>
        <p:spPr>
          <a:xfrm>
            <a:off x="676247" y="3871918"/>
            <a:ext cx="929651" cy="681347"/>
          </a:xfrm>
          <a:prstGeom prst="rect">
            <a:avLst/>
          </a:prstGeom>
        </p:spPr>
      </p:pic>
      <p:pic>
        <p:nvPicPr>
          <p:cNvPr id="9" name="Picture 8"/>
          <p:cNvPicPr>
            <a:picLocks noChangeAspect="1"/>
          </p:cNvPicPr>
          <p:nvPr/>
        </p:nvPicPr>
        <p:blipFill>
          <a:blip r:embed="rId6"/>
          <a:stretch>
            <a:fillRect/>
          </a:stretch>
        </p:blipFill>
        <p:spPr>
          <a:xfrm>
            <a:off x="676247" y="4553266"/>
            <a:ext cx="929651" cy="719693"/>
          </a:xfrm>
          <a:prstGeom prst="rect">
            <a:avLst/>
          </a:prstGeom>
        </p:spPr>
      </p:pic>
      <p:pic>
        <p:nvPicPr>
          <p:cNvPr id="10" name="Picture 9"/>
          <p:cNvPicPr>
            <a:picLocks noChangeAspect="1"/>
          </p:cNvPicPr>
          <p:nvPr/>
        </p:nvPicPr>
        <p:blipFill>
          <a:blip r:embed="rId7"/>
          <a:stretch>
            <a:fillRect/>
          </a:stretch>
        </p:blipFill>
        <p:spPr>
          <a:xfrm>
            <a:off x="676247" y="1742154"/>
            <a:ext cx="929651" cy="696860"/>
          </a:xfrm>
          <a:prstGeom prst="rect">
            <a:avLst/>
          </a:prstGeom>
        </p:spPr>
      </p:pic>
      <p:pic>
        <p:nvPicPr>
          <p:cNvPr id="12" name="Picture 11"/>
          <p:cNvPicPr>
            <a:picLocks noChangeAspect="1"/>
          </p:cNvPicPr>
          <p:nvPr/>
        </p:nvPicPr>
        <p:blipFill>
          <a:blip r:embed="rId8"/>
          <a:stretch>
            <a:fillRect/>
          </a:stretch>
        </p:blipFill>
        <p:spPr>
          <a:xfrm>
            <a:off x="676247" y="2439015"/>
            <a:ext cx="929651" cy="728741"/>
          </a:xfrm>
          <a:prstGeom prst="rect">
            <a:avLst/>
          </a:prstGeom>
        </p:spPr>
      </p:pic>
      <p:pic>
        <p:nvPicPr>
          <p:cNvPr id="13" name="Picture 12"/>
          <p:cNvPicPr>
            <a:picLocks noChangeAspect="1"/>
          </p:cNvPicPr>
          <p:nvPr/>
        </p:nvPicPr>
        <p:blipFill>
          <a:blip r:embed="rId9"/>
          <a:stretch>
            <a:fillRect/>
          </a:stretch>
        </p:blipFill>
        <p:spPr>
          <a:xfrm>
            <a:off x="676247" y="1045293"/>
            <a:ext cx="929651" cy="696860"/>
          </a:xfrm>
          <a:prstGeom prst="rect">
            <a:avLst/>
          </a:prstGeom>
        </p:spPr>
      </p:pic>
    </p:spTree>
    <p:extLst>
      <p:ext uri="{BB962C8B-B14F-4D97-AF65-F5344CB8AC3E}">
        <p14:creationId xmlns:p14="http://schemas.microsoft.com/office/powerpoint/2010/main" val="2876577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857250"/>
          <a:ext cx="9144001" cy="5132443"/>
        </p:xfrm>
        <a:graphic>
          <a:graphicData uri="http://schemas.openxmlformats.org/drawingml/2006/table">
            <a:tbl>
              <a:tblPr firstRow="1" bandRow="1">
                <a:tableStyleId>{5940675A-B579-460E-94D1-54222C63F5DA}</a:tableStyleId>
              </a:tblPr>
              <a:tblGrid>
                <a:gridCol w="674739">
                  <a:extLst>
                    <a:ext uri="{9D8B030D-6E8A-4147-A177-3AD203B41FA5}">
                      <a16:colId xmlns:a16="http://schemas.microsoft.com/office/drawing/2014/main" val="1837377017"/>
                    </a:ext>
                  </a:extLst>
                </a:gridCol>
                <a:gridCol w="1791929">
                  <a:extLst>
                    <a:ext uri="{9D8B030D-6E8A-4147-A177-3AD203B41FA5}">
                      <a16:colId xmlns:a16="http://schemas.microsoft.com/office/drawing/2014/main" val="3651388098"/>
                    </a:ext>
                  </a:extLst>
                </a:gridCol>
                <a:gridCol w="4704172">
                  <a:extLst>
                    <a:ext uri="{9D8B030D-6E8A-4147-A177-3AD203B41FA5}">
                      <a16:colId xmlns:a16="http://schemas.microsoft.com/office/drawing/2014/main" val="1659380074"/>
                    </a:ext>
                  </a:extLst>
                </a:gridCol>
                <a:gridCol w="1973161">
                  <a:extLst>
                    <a:ext uri="{9D8B030D-6E8A-4147-A177-3AD203B41FA5}">
                      <a16:colId xmlns:a16="http://schemas.microsoft.com/office/drawing/2014/main" val="789597374"/>
                    </a:ext>
                  </a:extLst>
                </a:gridCol>
              </a:tblGrid>
              <a:tr h="196841">
                <a:tc>
                  <a:txBody>
                    <a:bodyPr/>
                    <a:lstStyle/>
                    <a:p>
                      <a:pPr marL="0" indent="0"/>
                      <a:r>
                        <a:rPr lang="en-GB" sz="700" b="1" baseline="0"/>
                        <a:t>MAP </a:t>
                      </a:r>
                      <a:endParaRPr lang="en-GB" sz="700" b="1" dirty="0"/>
                    </a:p>
                  </a:txBody>
                  <a:tcPr marL="68580" marR="68580" marT="34290" marB="34290">
                    <a:solidFill>
                      <a:schemeClr val="bg2"/>
                    </a:solidFill>
                  </a:tcPr>
                </a:tc>
                <a:tc>
                  <a:txBody>
                    <a:bodyPr/>
                    <a:lstStyle/>
                    <a:p>
                      <a:r>
                        <a:rPr lang="en-GB" sz="700" b="1"/>
                        <a:t>EXAMPLE</a:t>
                      </a:r>
                      <a:endParaRPr lang="en-GB" sz="700" b="1" dirty="0"/>
                    </a:p>
                  </a:txBody>
                  <a:tcPr marL="68580" marR="68580" marT="34290" marB="34290">
                    <a:solidFill>
                      <a:schemeClr val="bg2"/>
                    </a:solidFill>
                  </a:tcPr>
                </a:tc>
                <a:tc>
                  <a:txBody>
                    <a:bodyPr/>
                    <a:lstStyle/>
                    <a:p>
                      <a:r>
                        <a:rPr lang="en-GB" sz="700" b="1"/>
                        <a:t>DESCRIPTION</a:t>
                      </a:r>
                      <a:r>
                        <a:rPr lang="en-GB" sz="700" b="1" baseline="0"/>
                        <a:t> OF GRAPH</a:t>
                      </a:r>
                      <a:endParaRPr lang="en-GB" sz="700" b="1" dirty="0"/>
                    </a:p>
                  </a:txBody>
                  <a:tcPr marL="68580" marR="68580" marT="34290" marB="34290">
                    <a:solidFill>
                      <a:schemeClr val="bg2"/>
                    </a:solidFill>
                  </a:tcPr>
                </a:tc>
                <a:tc>
                  <a:txBody>
                    <a:bodyPr/>
                    <a:lstStyle/>
                    <a:p>
                      <a:r>
                        <a:rPr lang="en-GB" sz="700" b="1"/>
                        <a:t>WHAT</a:t>
                      </a:r>
                      <a:r>
                        <a:rPr lang="en-GB" sz="700" b="1" baseline="0"/>
                        <a:t> DATA IS IT APPROPRIATE FOR?</a:t>
                      </a:r>
                      <a:endParaRPr lang="en-GB" sz="700" b="1" dirty="0"/>
                    </a:p>
                  </a:txBody>
                  <a:tcPr marL="68580" marR="68580" marT="34290" marB="34290">
                    <a:solidFill>
                      <a:schemeClr val="bg2"/>
                    </a:solidFill>
                  </a:tcPr>
                </a:tc>
                <a:extLst>
                  <a:ext uri="{0D108BD9-81ED-4DB2-BD59-A6C34878D82A}">
                    <a16:rowId xmlns:a16="http://schemas.microsoft.com/office/drawing/2014/main" val="3687432518"/>
                  </a:ext>
                </a:extLst>
              </a:tr>
              <a:tr h="705086">
                <a:tc>
                  <a:txBody>
                    <a:bodyPr/>
                    <a:lstStyle/>
                    <a:p>
                      <a:r>
                        <a:rPr lang="en-GB" sz="700" b="1" dirty="0"/>
                        <a:t>POPULATION PYRAMID</a:t>
                      </a:r>
                    </a:p>
                  </a:txBody>
                  <a:tcPr marL="68580" marR="68580" marT="34290" marB="34290">
                    <a:solidFill>
                      <a:schemeClr val="bg2"/>
                    </a:solidFill>
                  </a:tcPr>
                </a:tc>
                <a:tc>
                  <a:txBody>
                    <a:bodyPr/>
                    <a:lstStyle/>
                    <a:p>
                      <a:endParaRPr lang="en-GB"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kern="1200" dirty="0">
                          <a:solidFill>
                            <a:schemeClr val="tx1"/>
                          </a:solidFill>
                          <a:effectLst/>
                          <a:latin typeface="+mn-lt"/>
                          <a:ea typeface="+mn-ea"/>
                          <a:cs typeface="+mn-cs"/>
                        </a:rPr>
                        <a:t>A population pyramid</a:t>
                      </a:r>
                      <a:r>
                        <a:rPr lang="en-GB" sz="700" b="0" kern="1200" baseline="0" dirty="0">
                          <a:solidFill>
                            <a:schemeClr val="tx1"/>
                          </a:solidFill>
                          <a:effectLst/>
                          <a:latin typeface="+mn-lt"/>
                          <a:ea typeface="+mn-ea"/>
                          <a:cs typeface="+mn-cs"/>
                        </a:rPr>
                        <a:t> shows a po</a:t>
                      </a:r>
                      <a:r>
                        <a:rPr lang="en-GB" sz="700" kern="1200" dirty="0">
                          <a:solidFill>
                            <a:schemeClr val="tx1"/>
                          </a:solidFill>
                          <a:effectLst/>
                          <a:latin typeface="+mn-lt"/>
                          <a:ea typeface="+mn-ea"/>
                          <a:cs typeface="+mn-cs"/>
                        </a:rPr>
                        <a:t>pulation’s structure. It can be done to show the population of a continent, country, town, city,</a:t>
                      </a:r>
                      <a:r>
                        <a:rPr lang="en-GB" sz="700" kern="1200" baseline="0" dirty="0">
                          <a:solidFill>
                            <a:schemeClr val="tx1"/>
                          </a:solidFill>
                          <a:effectLst/>
                          <a:latin typeface="+mn-lt"/>
                          <a:ea typeface="+mn-ea"/>
                          <a:cs typeface="+mn-cs"/>
                        </a:rPr>
                        <a:t> village…etc.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700" kern="1200" baseline="0" dirty="0">
                          <a:solidFill>
                            <a:schemeClr val="tx1"/>
                          </a:solidFill>
                          <a:effectLst/>
                          <a:latin typeface="+mn-lt"/>
                          <a:ea typeface="+mn-ea"/>
                          <a:cs typeface="+mn-cs"/>
                        </a:rPr>
                        <a:t>A population pyramid breaks the population up into 5 year groups </a:t>
                      </a:r>
                      <a:r>
                        <a:rPr lang="en-GB" sz="700" i="1" kern="1200" baseline="0" dirty="0">
                          <a:solidFill>
                            <a:schemeClr val="tx1"/>
                          </a:solidFill>
                          <a:effectLst/>
                          <a:latin typeface="+mn-lt"/>
                          <a:ea typeface="+mn-ea"/>
                          <a:cs typeface="+mn-cs"/>
                        </a:rPr>
                        <a:t>(0-4, 5-9).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700" kern="1200" baseline="0" dirty="0">
                          <a:solidFill>
                            <a:schemeClr val="tx1"/>
                          </a:solidFill>
                          <a:effectLst/>
                          <a:latin typeface="+mn-lt"/>
                          <a:ea typeface="+mn-ea"/>
                          <a:cs typeface="+mn-cs"/>
                        </a:rPr>
                        <a:t>It shows the number of males and females alive in each 5 year group. </a:t>
                      </a:r>
                      <a:r>
                        <a:rPr lang="en-GB" sz="700" i="1" kern="1200" baseline="0" dirty="0">
                          <a:solidFill>
                            <a:schemeClr val="tx1"/>
                          </a:solidFill>
                          <a:effectLst/>
                          <a:latin typeface="+mn-lt"/>
                          <a:ea typeface="+mn-ea"/>
                          <a:cs typeface="+mn-cs"/>
                        </a:rPr>
                        <a:t>(e.g. the number of men aged 0-4 or 10-14 or 25-29).</a:t>
                      </a:r>
                    </a:p>
                  </a:txBody>
                  <a:tcPr marL="68580" marR="68580" marT="34290" marB="34290"/>
                </a:tc>
                <a:tc>
                  <a:txBody>
                    <a:bodyPr/>
                    <a:lstStyle/>
                    <a:p>
                      <a:r>
                        <a:rPr lang="en-GB" sz="700" dirty="0"/>
                        <a:t>Populations</a:t>
                      </a:r>
                      <a:r>
                        <a:rPr lang="en-GB" sz="700" baseline="0" dirty="0"/>
                        <a:t> (humans or animals) in an area.</a:t>
                      </a:r>
                      <a:endParaRPr lang="en-GB" sz="700" dirty="0"/>
                    </a:p>
                  </a:txBody>
                  <a:tcPr marL="68580" marR="68580" marT="34290" marB="34290"/>
                </a:tc>
                <a:extLst>
                  <a:ext uri="{0D108BD9-81ED-4DB2-BD59-A6C34878D82A}">
                    <a16:rowId xmlns:a16="http://schemas.microsoft.com/office/drawing/2014/main" val="2775781149"/>
                  </a:ext>
                </a:extLst>
              </a:tr>
              <a:tr h="705086">
                <a:tc>
                  <a:txBody>
                    <a:bodyPr/>
                    <a:lstStyle/>
                    <a:p>
                      <a:r>
                        <a:rPr lang="en-GB" sz="700" b="1" dirty="0"/>
                        <a:t>CHLOROPLETH MAP</a:t>
                      </a:r>
                    </a:p>
                  </a:txBody>
                  <a:tcPr marL="68580" marR="68580" marT="34290" marB="34290">
                    <a:solidFill>
                      <a:schemeClr val="bg2"/>
                    </a:solidFill>
                  </a:tcPr>
                </a:tc>
                <a:tc>
                  <a:txBody>
                    <a:bodyPr/>
                    <a:lstStyle/>
                    <a:p>
                      <a:endParaRPr lang="en-GB"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kern="1200" baseline="0" dirty="0">
                          <a:solidFill>
                            <a:schemeClr val="tx1"/>
                          </a:solidFill>
                          <a:effectLst/>
                          <a:latin typeface="+mn-lt"/>
                          <a:ea typeface="+mn-ea"/>
                          <a:cs typeface="+mn-cs"/>
                        </a:rPr>
                        <a:t>Different colours, shades or symbols are used to represent data. </a:t>
                      </a:r>
                      <a:r>
                        <a:rPr lang="en-GB" sz="700" baseline="0" dirty="0"/>
                        <a:t>Allows you to see similarities and differences.</a:t>
                      </a:r>
                      <a:endParaRPr lang="en-GB" sz="7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700" i="1" kern="1200" baseline="0" dirty="0">
                          <a:solidFill>
                            <a:schemeClr val="tx1"/>
                          </a:solidFill>
                          <a:effectLst/>
                          <a:latin typeface="+mn-lt"/>
                          <a:ea typeface="+mn-ea"/>
                          <a:cs typeface="+mn-cs"/>
                        </a:rPr>
                        <a:t>e.g. the darker shades indicate higher population density.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700" i="1" kern="1200" baseline="0" dirty="0">
                          <a:solidFill>
                            <a:schemeClr val="tx1"/>
                          </a:solidFill>
                          <a:effectLst/>
                          <a:latin typeface="+mn-lt"/>
                          <a:ea typeface="+mn-ea"/>
                          <a:cs typeface="+mn-cs"/>
                        </a:rPr>
                        <a:t>e.g. the lighter shades indicate high altitude (height above sea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700" i="1" kern="1200" baseline="0" dirty="0">
                          <a:solidFill>
                            <a:schemeClr val="tx1"/>
                          </a:solidFill>
                          <a:effectLst/>
                          <a:latin typeface="+mn-lt"/>
                          <a:ea typeface="+mn-ea"/>
                          <a:cs typeface="+mn-cs"/>
                        </a:rPr>
                        <a:t>e.g. different colours are used to indicate 100% of the population with access to clean water.</a:t>
                      </a:r>
                    </a:p>
                  </a:txBody>
                  <a:tcPr marL="68580" marR="68580" marT="34290" marB="34290"/>
                </a:tc>
                <a:tc>
                  <a:txBody>
                    <a:bodyPr/>
                    <a:lstStyle/>
                    <a:p>
                      <a:r>
                        <a:rPr lang="en-GB" sz="700" baseline="0" dirty="0"/>
                        <a:t>Population density</a:t>
                      </a:r>
                    </a:p>
                    <a:p>
                      <a:endParaRPr lang="en-GB" sz="200" baseline="0" dirty="0"/>
                    </a:p>
                    <a:p>
                      <a:r>
                        <a:rPr lang="en-GB" sz="700" baseline="0" dirty="0"/>
                        <a:t>Altitude</a:t>
                      </a:r>
                    </a:p>
                    <a:p>
                      <a:endParaRPr lang="en-GB" sz="200" baseline="0" dirty="0"/>
                    </a:p>
                    <a:p>
                      <a:r>
                        <a:rPr lang="en-GB" sz="700" baseline="0" dirty="0"/>
                        <a:t>Access to clean water</a:t>
                      </a:r>
                    </a:p>
                  </a:txBody>
                  <a:tcPr marL="68580" marR="68580" marT="34290" marB="34290"/>
                </a:tc>
                <a:extLst>
                  <a:ext uri="{0D108BD9-81ED-4DB2-BD59-A6C34878D82A}">
                    <a16:rowId xmlns:a16="http://schemas.microsoft.com/office/drawing/2014/main" val="4149217306"/>
                  </a:ext>
                </a:extLst>
              </a:tr>
              <a:tr h="705086">
                <a:tc>
                  <a:txBody>
                    <a:bodyPr/>
                    <a:lstStyle/>
                    <a:p>
                      <a:r>
                        <a:rPr lang="en-GB" sz="700" b="1" dirty="0"/>
                        <a:t>PROPORTIONAL CIRCLE MAPPING</a:t>
                      </a:r>
                    </a:p>
                  </a:txBody>
                  <a:tcPr marL="68580" marR="68580" marT="34290" marB="34290">
                    <a:solidFill>
                      <a:schemeClr val="bg2"/>
                    </a:solidFill>
                  </a:tcPr>
                </a:tc>
                <a:tc>
                  <a:txBody>
                    <a:bodyPr/>
                    <a:lstStyle/>
                    <a:p>
                      <a:endParaRPr lang="en-GB" sz="7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kern="1200" dirty="0">
                          <a:solidFill>
                            <a:schemeClr val="tx1"/>
                          </a:solidFill>
                          <a:effectLst/>
                          <a:latin typeface="+mn-lt"/>
                          <a:ea typeface="+mn-ea"/>
                          <a:cs typeface="+mn-cs"/>
                        </a:rPr>
                        <a:t>The circles are used</a:t>
                      </a:r>
                      <a:r>
                        <a:rPr lang="en-GB" sz="700" kern="1200" baseline="0" dirty="0">
                          <a:solidFill>
                            <a:schemeClr val="tx1"/>
                          </a:solidFill>
                          <a:effectLst/>
                          <a:latin typeface="+mn-lt"/>
                          <a:ea typeface="+mn-ea"/>
                          <a:cs typeface="+mn-cs"/>
                        </a:rPr>
                        <a:t> to show data. The size of the circle indicates the value/amount of data it is representing.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i="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700" i="1" kern="1200" baseline="0" dirty="0">
                          <a:solidFill>
                            <a:schemeClr val="tx1"/>
                          </a:solidFill>
                          <a:effectLst/>
                          <a:latin typeface="+mn-lt"/>
                          <a:ea typeface="+mn-ea"/>
                          <a:cs typeface="+mn-cs"/>
                        </a:rPr>
                        <a:t>e.g. the bigger the circle, the larger the population size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700" i="1" kern="1200" baseline="0" dirty="0">
                          <a:solidFill>
                            <a:schemeClr val="tx1"/>
                          </a:solidFill>
                          <a:effectLst/>
                          <a:latin typeface="+mn-lt"/>
                          <a:ea typeface="+mn-ea"/>
                          <a:cs typeface="+mn-cs"/>
                        </a:rPr>
                        <a:t>e.g. the bigger the circle, the higher their release of greenhouse gases.</a:t>
                      </a:r>
                      <a:endParaRPr lang="en-GB" sz="700" i="1" kern="1200" dirty="0">
                        <a:solidFill>
                          <a:schemeClr val="tx1"/>
                        </a:solidFill>
                        <a:effectLst/>
                        <a:latin typeface="+mn-lt"/>
                        <a:ea typeface="+mn-ea"/>
                        <a:cs typeface="+mn-cs"/>
                      </a:endParaRPr>
                    </a:p>
                  </a:txBody>
                  <a:tcPr marL="68580" marR="68580" marT="34290" marB="34290"/>
                </a:tc>
                <a:tc>
                  <a:txBody>
                    <a:bodyPr/>
                    <a:lstStyle/>
                    <a:p>
                      <a:r>
                        <a:rPr lang="en-GB" sz="700" baseline="0" dirty="0">
                          <a:solidFill>
                            <a:srgbClr val="FF0000"/>
                          </a:solidFill>
                        </a:rPr>
                        <a:t>Wave counts</a:t>
                      </a:r>
                    </a:p>
                    <a:p>
                      <a:r>
                        <a:rPr lang="en-GB" sz="700" baseline="0" dirty="0">
                          <a:solidFill>
                            <a:srgbClr val="FF0000"/>
                          </a:solidFill>
                        </a:rPr>
                        <a:t>Total bipolar scores</a:t>
                      </a:r>
                      <a:endParaRPr lang="en-GB" sz="700" dirty="0">
                        <a:solidFill>
                          <a:srgbClr val="FF0000"/>
                        </a:solidFill>
                      </a:endParaRPr>
                    </a:p>
                  </a:txBody>
                  <a:tcPr marL="68580" marR="68580" marT="34290" marB="34290"/>
                </a:tc>
                <a:extLst>
                  <a:ext uri="{0D108BD9-81ED-4DB2-BD59-A6C34878D82A}">
                    <a16:rowId xmlns:a16="http://schemas.microsoft.com/office/drawing/2014/main" val="341415646"/>
                  </a:ext>
                </a:extLst>
              </a:tr>
              <a:tr h="705086">
                <a:tc>
                  <a:txBody>
                    <a:bodyPr/>
                    <a:lstStyle/>
                    <a:p>
                      <a:r>
                        <a:rPr lang="en-GB" sz="700" b="1" dirty="0"/>
                        <a:t>ISOLINE MAP</a:t>
                      </a:r>
                    </a:p>
                  </a:txBody>
                  <a:tcPr marL="68580" marR="68580" marT="34290" marB="34290">
                    <a:solidFill>
                      <a:schemeClr val="bg2"/>
                    </a:solidFill>
                  </a:tcPr>
                </a:tc>
                <a:tc>
                  <a:txBody>
                    <a:bodyPr/>
                    <a:lstStyle/>
                    <a:p>
                      <a:endParaRPr lang="en-GB" sz="7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kern="1200" dirty="0" err="1">
                          <a:solidFill>
                            <a:schemeClr val="tx1"/>
                          </a:solidFill>
                          <a:effectLst/>
                          <a:latin typeface="+mn-lt"/>
                          <a:ea typeface="+mn-ea"/>
                          <a:cs typeface="+mn-cs"/>
                        </a:rPr>
                        <a:t>Isolines</a:t>
                      </a:r>
                      <a:r>
                        <a:rPr lang="en-GB" sz="700" kern="1200" dirty="0">
                          <a:solidFill>
                            <a:schemeClr val="tx1"/>
                          </a:solidFill>
                          <a:effectLst/>
                          <a:latin typeface="+mn-lt"/>
                          <a:ea typeface="+mn-ea"/>
                          <a:cs typeface="+mn-cs"/>
                        </a:rPr>
                        <a:t> are lines drawn to link different places that share a common value. They help patterns or</a:t>
                      </a:r>
                      <a:r>
                        <a:rPr lang="en-GB" sz="700" kern="1200" baseline="0" dirty="0">
                          <a:solidFill>
                            <a:schemeClr val="tx1"/>
                          </a:solidFill>
                          <a:effectLst/>
                          <a:latin typeface="+mn-lt"/>
                          <a:ea typeface="+mn-ea"/>
                          <a:cs typeface="+mn-cs"/>
                        </a:rPr>
                        <a:t> links to be seen within data sets.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700" i="1" kern="1200" baseline="0" dirty="0">
                          <a:solidFill>
                            <a:schemeClr val="tx1"/>
                          </a:solidFill>
                          <a:effectLst/>
                          <a:latin typeface="+mn-lt"/>
                          <a:ea typeface="+mn-ea"/>
                          <a:cs typeface="+mn-cs"/>
                        </a:rPr>
                        <a:t>e.g. contour lines on a map join points of equal height. They allow you to easily see the gradient. Lines close together = steep.</a:t>
                      </a:r>
                    </a:p>
                  </a:txBody>
                  <a:tcPr marL="68580" marR="68580" marT="34290" marB="34290"/>
                </a:tc>
                <a:tc>
                  <a:txBody>
                    <a:bodyPr/>
                    <a:lstStyle/>
                    <a:p>
                      <a:r>
                        <a:rPr lang="en-GB" sz="700" dirty="0"/>
                        <a:t>Contour lines</a:t>
                      </a:r>
                    </a:p>
                    <a:p>
                      <a:r>
                        <a:rPr lang="en-GB" sz="700" dirty="0"/>
                        <a:t>Isobars</a:t>
                      </a:r>
                      <a:r>
                        <a:rPr lang="en-GB" sz="700" baseline="0" dirty="0"/>
                        <a:t> lines that show air pressure.</a:t>
                      </a:r>
                      <a:endParaRPr lang="en-GB" sz="700" dirty="0"/>
                    </a:p>
                  </a:txBody>
                  <a:tcPr marL="68580" marR="68580" marT="34290" marB="34290"/>
                </a:tc>
                <a:extLst>
                  <a:ext uri="{0D108BD9-81ED-4DB2-BD59-A6C34878D82A}">
                    <a16:rowId xmlns:a16="http://schemas.microsoft.com/office/drawing/2014/main" val="1118636197"/>
                  </a:ext>
                </a:extLst>
              </a:tr>
              <a:tr h="705086">
                <a:tc>
                  <a:txBody>
                    <a:bodyPr/>
                    <a:lstStyle/>
                    <a:p>
                      <a:r>
                        <a:rPr lang="en-GB" sz="700" b="1" dirty="0"/>
                        <a:t>DOT</a:t>
                      </a:r>
                      <a:r>
                        <a:rPr lang="en-GB" sz="700" b="1" baseline="0" dirty="0"/>
                        <a:t> MAPS</a:t>
                      </a:r>
                      <a:endParaRPr lang="en-GB" sz="700" b="1" dirty="0"/>
                    </a:p>
                  </a:txBody>
                  <a:tcPr marL="68580" marR="68580" marT="34290" marB="34290">
                    <a:solidFill>
                      <a:schemeClr val="bg2"/>
                    </a:solidFill>
                  </a:tcPr>
                </a:tc>
                <a:tc>
                  <a:txBody>
                    <a:bodyPr/>
                    <a:lstStyle/>
                    <a:p>
                      <a:endParaRPr lang="en-GB" sz="700" dirty="0"/>
                    </a:p>
                  </a:txBody>
                  <a:tcPr marL="68580" marR="68580" marT="34290" marB="34290"/>
                </a:tc>
                <a:tc>
                  <a:txBody>
                    <a:bodyPr/>
                    <a:lstStyle/>
                    <a:p>
                      <a:pPr fontAlgn="base"/>
                      <a:r>
                        <a:rPr lang="en-GB" sz="700" kern="1200" dirty="0">
                          <a:solidFill>
                            <a:schemeClr val="tx1"/>
                          </a:solidFill>
                          <a:effectLst/>
                          <a:latin typeface="+mn-lt"/>
                          <a:ea typeface="+mn-ea"/>
                          <a:cs typeface="+mn-cs"/>
                        </a:rPr>
                        <a:t>Each dot represents a certain</a:t>
                      </a:r>
                      <a:r>
                        <a:rPr lang="en-GB" sz="700" kern="1200" baseline="0" dirty="0">
                          <a:solidFill>
                            <a:schemeClr val="tx1"/>
                          </a:solidFill>
                          <a:effectLst/>
                          <a:latin typeface="+mn-lt"/>
                          <a:ea typeface="+mn-ea"/>
                          <a:cs typeface="+mn-cs"/>
                        </a:rPr>
                        <a:t> piece of data/information (e.g. population). </a:t>
                      </a:r>
                      <a:r>
                        <a:rPr lang="en-GB" sz="700" kern="1200" dirty="0">
                          <a:solidFill>
                            <a:schemeClr val="tx1"/>
                          </a:solidFill>
                          <a:effectLst/>
                          <a:latin typeface="+mn-lt"/>
                          <a:ea typeface="+mn-ea"/>
                          <a:cs typeface="+mn-cs"/>
                        </a:rPr>
                        <a:t>Map Dot maps show</a:t>
                      </a:r>
                      <a:r>
                        <a:rPr lang="en-GB" sz="700" kern="1200" baseline="0" dirty="0">
                          <a:solidFill>
                            <a:schemeClr val="tx1"/>
                          </a:solidFill>
                          <a:effectLst/>
                          <a:latin typeface="+mn-lt"/>
                          <a:ea typeface="+mn-ea"/>
                          <a:cs typeface="+mn-cs"/>
                        </a:rPr>
                        <a:t> </a:t>
                      </a:r>
                      <a:r>
                        <a:rPr lang="en-GB" sz="700" kern="1200" dirty="0">
                          <a:solidFill>
                            <a:schemeClr val="tx1"/>
                          </a:solidFill>
                          <a:effectLst/>
                          <a:latin typeface="+mn-lt"/>
                          <a:ea typeface="+mn-ea"/>
                          <a:cs typeface="+mn-cs"/>
                        </a:rPr>
                        <a:t>spatial patterns</a:t>
                      </a:r>
                      <a:r>
                        <a:rPr lang="en-GB" sz="700" kern="1200" baseline="0" dirty="0">
                          <a:solidFill>
                            <a:schemeClr val="tx1"/>
                          </a:solidFill>
                          <a:effectLst/>
                          <a:latin typeface="+mn-lt"/>
                          <a:ea typeface="+mn-ea"/>
                          <a:cs typeface="+mn-cs"/>
                        </a:rPr>
                        <a:t>.</a:t>
                      </a:r>
                    </a:p>
                    <a:p>
                      <a:pPr fontAlgn="base"/>
                      <a:endParaRPr lang="en-GB" sz="200" kern="1200" baseline="0" dirty="0">
                        <a:solidFill>
                          <a:schemeClr val="tx1"/>
                        </a:solidFill>
                        <a:effectLst/>
                        <a:latin typeface="+mn-lt"/>
                        <a:ea typeface="+mn-ea"/>
                        <a:cs typeface="+mn-cs"/>
                      </a:endParaRPr>
                    </a:p>
                    <a:p>
                      <a:pPr fontAlgn="base"/>
                      <a:r>
                        <a:rPr lang="en-GB" sz="700" i="1" kern="1200" baseline="0" dirty="0">
                          <a:solidFill>
                            <a:schemeClr val="tx1"/>
                          </a:solidFill>
                          <a:effectLst/>
                          <a:latin typeface="+mn-lt"/>
                          <a:ea typeface="+mn-ea"/>
                          <a:cs typeface="+mn-cs"/>
                        </a:rPr>
                        <a:t>e.g. in a population distribution map, each dot represents a certain number of people (e.g. 1 dot = 100,000 people). You can easily see where most people live. </a:t>
                      </a:r>
                      <a:endParaRPr lang="en-GB" sz="700" i="1" kern="1200" dirty="0">
                        <a:solidFill>
                          <a:schemeClr val="tx1"/>
                        </a:solidFill>
                        <a:effectLst/>
                        <a:latin typeface="+mn-lt"/>
                        <a:ea typeface="+mn-ea"/>
                        <a:cs typeface="+mn-cs"/>
                      </a:endParaRPr>
                    </a:p>
                  </a:txBody>
                  <a:tcPr marL="68580" marR="68580" marT="34290" marB="34290"/>
                </a:tc>
                <a:tc>
                  <a:txBody>
                    <a:bodyPr/>
                    <a:lstStyle/>
                    <a:p>
                      <a:r>
                        <a:rPr lang="en-GB" sz="700" baseline="0" dirty="0"/>
                        <a:t>Population distribution</a:t>
                      </a:r>
                    </a:p>
                    <a:p>
                      <a:endParaRPr lang="en-GB" sz="200" baseline="0" dirty="0"/>
                    </a:p>
                    <a:p>
                      <a:r>
                        <a:rPr lang="en-GB" sz="700" baseline="0" dirty="0"/>
                        <a:t>Where people died in London following the Black Death.</a:t>
                      </a:r>
                      <a:endParaRPr lang="en-GB" sz="700" dirty="0"/>
                    </a:p>
                  </a:txBody>
                  <a:tcPr marL="68580" marR="68580" marT="34290" marB="34290"/>
                </a:tc>
                <a:extLst>
                  <a:ext uri="{0D108BD9-81ED-4DB2-BD59-A6C34878D82A}">
                    <a16:rowId xmlns:a16="http://schemas.microsoft.com/office/drawing/2014/main" val="3033766492"/>
                  </a:ext>
                </a:extLst>
              </a:tr>
              <a:tr h="705086">
                <a:tc>
                  <a:txBody>
                    <a:bodyPr/>
                    <a:lstStyle/>
                    <a:p>
                      <a:r>
                        <a:rPr lang="en-GB" sz="700" b="1" dirty="0"/>
                        <a:t>DESIRE LINES</a:t>
                      </a:r>
                    </a:p>
                  </a:txBody>
                  <a:tcPr marL="68580" marR="68580" marT="34290" marB="34290">
                    <a:solidFill>
                      <a:schemeClr val="bg2"/>
                    </a:solidFill>
                  </a:tcPr>
                </a:tc>
                <a:tc>
                  <a:txBody>
                    <a:bodyPr/>
                    <a:lstStyle/>
                    <a:p>
                      <a:endParaRPr lang="en-GB" sz="7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kern="1200" dirty="0">
                          <a:solidFill>
                            <a:schemeClr val="tx1"/>
                          </a:solidFill>
                          <a:effectLst/>
                          <a:latin typeface="+mn-lt"/>
                          <a:ea typeface="+mn-ea"/>
                          <a:cs typeface="+mn-cs"/>
                        </a:rPr>
                        <a:t>A desire line diagram shows the movement of</a:t>
                      </a:r>
                      <a:r>
                        <a:rPr lang="en-GB" sz="700" kern="1200" baseline="0" dirty="0">
                          <a:solidFill>
                            <a:schemeClr val="tx1"/>
                          </a:solidFill>
                          <a:effectLst/>
                          <a:latin typeface="+mn-lt"/>
                          <a:ea typeface="+mn-ea"/>
                          <a:cs typeface="+mn-cs"/>
                        </a:rPr>
                        <a:t> a product</a:t>
                      </a:r>
                      <a:r>
                        <a:rPr lang="en-GB" sz="700" kern="1200" dirty="0">
                          <a:solidFill>
                            <a:schemeClr val="tx1"/>
                          </a:solidFill>
                          <a:effectLst/>
                          <a:latin typeface="+mn-lt"/>
                          <a:ea typeface="+mn-ea"/>
                          <a:cs typeface="+mn-cs"/>
                        </a:rPr>
                        <a:t> from one place to another. Each line joins the place of origin and destination of a particular movement.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700" i="1" kern="1200" dirty="0">
                          <a:solidFill>
                            <a:schemeClr val="tx1"/>
                          </a:solidFill>
                          <a:effectLst/>
                          <a:latin typeface="+mn-lt"/>
                          <a:ea typeface="+mn-ea"/>
                          <a:cs typeface="+mn-cs"/>
                        </a:rPr>
                        <a:t>e.g.</a:t>
                      </a:r>
                      <a:r>
                        <a:rPr lang="en-GB" sz="700" i="1" kern="1200" baseline="0" dirty="0">
                          <a:solidFill>
                            <a:schemeClr val="tx1"/>
                          </a:solidFill>
                          <a:effectLst/>
                          <a:latin typeface="+mn-lt"/>
                          <a:ea typeface="+mn-ea"/>
                          <a:cs typeface="+mn-cs"/>
                        </a:rPr>
                        <a:t> where a country imports and exports its goods.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700" i="1" kern="1200" baseline="0" dirty="0">
                          <a:solidFill>
                            <a:schemeClr val="tx1"/>
                          </a:solidFill>
                          <a:effectLst/>
                          <a:latin typeface="+mn-lt"/>
                          <a:ea typeface="+mn-ea"/>
                          <a:cs typeface="+mn-cs"/>
                        </a:rPr>
                        <a:t>e.g. where an airline flies to and from.</a:t>
                      </a:r>
                      <a:endParaRPr lang="en-GB" sz="700" i="1" kern="1200" dirty="0">
                        <a:solidFill>
                          <a:schemeClr val="tx1"/>
                        </a:solidFill>
                        <a:effectLst/>
                        <a:latin typeface="+mn-lt"/>
                        <a:ea typeface="+mn-ea"/>
                        <a:cs typeface="+mn-cs"/>
                      </a:endParaRPr>
                    </a:p>
                  </a:txBody>
                  <a:tcPr marL="68580" marR="68580" marT="34290" marB="34290"/>
                </a:tc>
                <a:tc>
                  <a:txBody>
                    <a:bodyPr/>
                    <a:lstStyle/>
                    <a:p>
                      <a:r>
                        <a:rPr lang="en-GB" sz="700" dirty="0"/>
                        <a:t>Imports</a:t>
                      </a:r>
                      <a:r>
                        <a:rPr lang="en-GB" sz="700" baseline="0" dirty="0"/>
                        <a:t> and exports</a:t>
                      </a:r>
                    </a:p>
                    <a:p>
                      <a:endParaRPr lang="en-GB" sz="700" dirty="0"/>
                    </a:p>
                  </a:txBody>
                  <a:tcPr marL="68580" marR="68580" marT="34290" marB="34290"/>
                </a:tc>
                <a:extLst>
                  <a:ext uri="{0D108BD9-81ED-4DB2-BD59-A6C34878D82A}">
                    <a16:rowId xmlns:a16="http://schemas.microsoft.com/office/drawing/2014/main" val="3205355569"/>
                  </a:ext>
                </a:extLst>
              </a:tr>
              <a:tr h="705086">
                <a:tc>
                  <a:txBody>
                    <a:bodyPr/>
                    <a:lstStyle/>
                    <a:p>
                      <a:r>
                        <a:rPr lang="en-GB" sz="700" b="1" dirty="0"/>
                        <a:t>FLOW LINES</a:t>
                      </a:r>
                    </a:p>
                  </a:txBody>
                  <a:tcPr marL="68580" marR="68580" marT="34290" marB="34290">
                    <a:solidFill>
                      <a:schemeClr val="bg2"/>
                    </a:solidFill>
                  </a:tcPr>
                </a:tc>
                <a:tc>
                  <a:txBody>
                    <a:bodyPr/>
                    <a:lstStyle/>
                    <a:p>
                      <a:endParaRPr lang="en-GB" sz="7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kern="1200" dirty="0">
                          <a:solidFill>
                            <a:schemeClr val="tx1"/>
                          </a:solidFill>
                          <a:effectLst/>
                          <a:latin typeface="+mn-lt"/>
                          <a:ea typeface="+mn-ea"/>
                          <a:cs typeface="+mn-cs"/>
                        </a:rPr>
                        <a:t>Flow line maps show a movement/flow</a:t>
                      </a:r>
                      <a:r>
                        <a:rPr lang="en-GB" sz="700" kern="1200" baseline="0" dirty="0">
                          <a:solidFill>
                            <a:schemeClr val="tx1"/>
                          </a:solidFill>
                          <a:effectLst/>
                          <a:latin typeface="+mn-lt"/>
                          <a:ea typeface="+mn-ea"/>
                          <a:cs typeface="+mn-cs"/>
                        </a:rPr>
                        <a:t> of a product or group. The line is drawn from the place of origin to the point of destination. The thickness of the line represents how many of a product or group moves.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700" i="1" kern="1200" baseline="0" dirty="0">
                          <a:solidFill>
                            <a:schemeClr val="tx1"/>
                          </a:solidFill>
                          <a:effectLst/>
                          <a:latin typeface="+mn-lt"/>
                          <a:ea typeface="+mn-ea"/>
                          <a:cs typeface="+mn-cs"/>
                        </a:rPr>
                        <a:t>e.g. flow of migrants between or within countries.</a:t>
                      </a:r>
                      <a:r>
                        <a:rPr lang="en-GB" sz="700" i="1"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700" i="1" kern="1200" dirty="0">
                          <a:solidFill>
                            <a:schemeClr val="tx1"/>
                          </a:solidFill>
                          <a:effectLst/>
                          <a:latin typeface="+mn-lt"/>
                          <a:ea typeface="+mn-ea"/>
                          <a:cs typeface="+mn-cs"/>
                        </a:rPr>
                        <a:t>e.g.</a:t>
                      </a:r>
                      <a:r>
                        <a:rPr lang="en-GB" sz="700" i="1" kern="1200" baseline="0" dirty="0">
                          <a:solidFill>
                            <a:schemeClr val="tx1"/>
                          </a:solidFill>
                          <a:effectLst/>
                          <a:latin typeface="+mn-lt"/>
                          <a:ea typeface="+mn-ea"/>
                          <a:cs typeface="+mn-cs"/>
                        </a:rPr>
                        <a:t> flow of traffic along roads.</a:t>
                      </a:r>
                      <a:r>
                        <a:rPr lang="en-GB" sz="700" i="1" kern="1200" dirty="0">
                          <a:solidFill>
                            <a:schemeClr val="tx1"/>
                          </a:solidFill>
                          <a:effectLst/>
                          <a:latin typeface="+mn-lt"/>
                          <a:ea typeface="+mn-ea"/>
                          <a:cs typeface="+mn-cs"/>
                        </a:rPr>
                        <a:t> </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dirty="0"/>
                        <a:t>Imports</a:t>
                      </a:r>
                      <a:r>
                        <a:rPr lang="en-GB" sz="700" baseline="0" dirty="0"/>
                        <a:t> and exports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baseline="0" dirty="0"/>
                    </a:p>
                    <a:p>
                      <a:r>
                        <a:rPr lang="en-GB" sz="700" baseline="0" dirty="0"/>
                        <a:t>Immigration/ Emigration </a:t>
                      </a:r>
                    </a:p>
                    <a:p>
                      <a:endParaRPr lang="en-GB" sz="200" baseline="0" dirty="0"/>
                    </a:p>
                    <a:p>
                      <a:r>
                        <a:rPr lang="en-GB" sz="700" baseline="0" dirty="0"/>
                        <a:t>Transport links</a:t>
                      </a:r>
                    </a:p>
                    <a:p>
                      <a:endParaRPr lang="en-GB" sz="700" dirty="0"/>
                    </a:p>
                  </a:txBody>
                  <a:tcPr marL="68580" marR="68580" marT="34290" marB="34290"/>
                </a:tc>
                <a:extLst>
                  <a:ext uri="{0D108BD9-81ED-4DB2-BD59-A6C34878D82A}">
                    <a16:rowId xmlns:a16="http://schemas.microsoft.com/office/drawing/2014/main" val="2754001999"/>
                  </a:ext>
                </a:extLst>
              </a:tr>
            </a:tbl>
          </a:graphicData>
        </a:graphic>
      </p:graphicFrame>
      <p:pic>
        <p:nvPicPr>
          <p:cNvPr id="6" name="Picture 5" descr="Image result for population pyramid"/>
          <p:cNvPicPr/>
          <p:nvPr/>
        </p:nvPicPr>
        <p:blipFill rotWithShape="1">
          <a:blip r:embed="rId3" cstate="print">
            <a:extLst>
              <a:ext uri="{28A0092B-C50C-407E-A947-70E740481C1C}">
                <a14:useLocalDpi xmlns:a14="http://schemas.microsoft.com/office/drawing/2010/main" val="0"/>
              </a:ext>
            </a:extLst>
          </a:blip>
          <a:srcRect t="33443" b="8295"/>
          <a:stretch/>
        </p:blipFill>
        <p:spPr bwMode="auto">
          <a:xfrm>
            <a:off x="688938" y="1069164"/>
            <a:ext cx="1750117" cy="677212"/>
          </a:xfrm>
          <a:prstGeom prst="rect">
            <a:avLst/>
          </a:prstGeom>
          <a:noFill/>
          <a:ln>
            <a:noFill/>
          </a:ln>
          <a:extLst>
            <a:ext uri="{53640926-AAD7-44d8-BBD7-CCE9431645EC}">
              <a14:shadowObscured xmlns:a14="http://schemas.microsoft.com/office/drawing/2010/main" xmlns=""/>
            </a:ext>
          </a:extLst>
        </p:spPr>
      </p:pic>
      <p:pic>
        <p:nvPicPr>
          <p:cNvPr id="7" name="Picture 6" descr="http://4.bp.blogspot.com/-I-TTVOySk0U/T3u-UJKRtGI/AAAAAAAAAKI/uGC5c_n7ds8/s1600/classed.g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7005" y="1763832"/>
            <a:ext cx="745718" cy="665117"/>
          </a:xfrm>
          <a:prstGeom prst="rect">
            <a:avLst/>
          </a:prstGeom>
          <a:noFill/>
          <a:ln>
            <a:noFill/>
          </a:ln>
        </p:spPr>
      </p:pic>
      <p:pic>
        <p:nvPicPr>
          <p:cNvPr id="9" name="Picture 8" descr="http://3.bp.blogspot.com/_OlvhcvtyRuE/SdIAHu2QEbI/AAAAAAAAABs/LnfsIne-tYQ/s400/WINEconsumption.jpg"/>
          <p:cNvPicPr/>
          <p:nvPr/>
        </p:nvPicPr>
        <p:blipFill rotWithShape="1">
          <a:blip r:embed="rId5" cstate="print">
            <a:extLst>
              <a:ext uri="{28A0092B-C50C-407E-A947-70E740481C1C}">
                <a14:useLocalDpi xmlns:a14="http://schemas.microsoft.com/office/drawing/2010/main" val="0"/>
              </a:ext>
            </a:extLst>
          </a:blip>
          <a:srcRect t="6812"/>
          <a:stretch/>
        </p:blipFill>
        <p:spPr bwMode="auto">
          <a:xfrm>
            <a:off x="699224" y="2477317"/>
            <a:ext cx="1640564" cy="689465"/>
          </a:xfrm>
          <a:prstGeom prst="rect">
            <a:avLst/>
          </a:prstGeom>
          <a:noFill/>
          <a:ln>
            <a:noFill/>
          </a:ln>
          <a:extLst>
            <a:ext uri="{53640926-AAD7-44d8-BBD7-CCE9431645EC}">
              <a14:shadowObscured xmlns:a14="http://schemas.microsoft.com/office/drawing/2010/main" xmlns=""/>
            </a:ext>
          </a:extLst>
        </p:spPr>
      </p:pic>
      <p:pic>
        <p:nvPicPr>
          <p:cNvPr id="10" name="Picture 9"/>
          <p:cNvPicPr/>
          <p:nvPr/>
        </p:nvPicPr>
        <p:blipFill>
          <a:blip r:embed="rId6"/>
          <a:stretch>
            <a:fillRect/>
          </a:stretch>
        </p:blipFill>
        <p:spPr>
          <a:xfrm>
            <a:off x="699224" y="3166782"/>
            <a:ext cx="1739831" cy="730942"/>
          </a:xfrm>
          <a:prstGeom prst="rect">
            <a:avLst/>
          </a:prstGeom>
        </p:spPr>
      </p:pic>
      <p:pic>
        <p:nvPicPr>
          <p:cNvPr id="13" name="Picture 12" descr="Image result for desire lines geography"/>
          <p:cNvPicPr/>
          <p:nvPr/>
        </p:nvPicPr>
        <p:blipFill rotWithShape="1">
          <a:blip r:embed="rId7" cstate="print">
            <a:extLst>
              <a:ext uri="{28A0092B-C50C-407E-A947-70E740481C1C}">
                <a14:useLocalDpi xmlns:a14="http://schemas.microsoft.com/office/drawing/2010/main" val="0"/>
              </a:ext>
            </a:extLst>
          </a:blip>
          <a:srcRect t="22718" r="33378"/>
          <a:stretch/>
        </p:blipFill>
        <p:spPr bwMode="auto">
          <a:xfrm>
            <a:off x="877420" y="4587188"/>
            <a:ext cx="1391771" cy="730941"/>
          </a:xfrm>
          <a:prstGeom prst="rect">
            <a:avLst/>
          </a:prstGeom>
          <a:noFill/>
          <a:ln>
            <a:noFill/>
          </a:ln>
          <a:extLst>
            <a:ext uri="{53640926-AAD7-44d8-BBD7-CCE9431645EC}">
              <a14:shadowObscured xmlns:a14="http://schemas.microsoft.com/office/drawing/2010/main" xmlns=""/>
            </a:ext>
          </a:extLst>
        </p:spPr>
      </p:pic>
      <p:pic>
        <p:nvPicPr>
          <p:cNvPr id="14" name="Picture 13"/>
          <p:cNvPicPr/>
          <p:nvPr/>
        </p:nvPicPr>
        <p:blipFill rotWithShape="1">
          <a:blip r:embed="rId8"/>
          <a:srcRect b="8861"/>
          <a:stretch/>
        </p:blipFill>
        <p:spPr>
          <a:xfrm>
            <a:off x="699224" y="5276652"/>
            <a:ext cx="1746604" cy="696656"/>
          </a:xfrm>
          <a:prstGeom prst="rect">
            <a:avLst/>
          </a:prstGeom>
        </p:spPr>
      </p:pic>
      <p:pic>
        <p:nvPicPr>
          <p:cNvPr id="1026" name="Picture 2" descr="http://4.bp.blogspot.com/-joTsW12Qysk/ULAKw2-PcLI/AAAAAAAAACM/Z5bBbayVjns/s320/statedotdensity.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1100" y="3937842"/>
            <a:ext cx="865793" cy="64934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663781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rot="16200000">
            <a:off x="4443554" y="-4427329"/>
            <a:ext cx="264657" cy="9144000"/>
          </a:xfrm>
          <a:prstGeom prst="rect">
            <a:avLst/>
          </a:prstGeom>
          <a:solidFill>
            <a:srgbClr val="101A42"/>
          </a:solidFill>
          <a:ln w="254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31" name="TextBox 30"/>
          <p:cNvSpPr txBox="1"/>
          <p:nvPr/>
        </p:nvSpPr>
        <p:spPr>
          <a:xfrm>
            <a:off x="2291679" y="936"/>
            <a:ext cx="4586768" cy="276999"/>
          </a:xfrm>
          <a:prstGeom prst="rect">
            <a:avLst/>
          </a:prstGeom>
          <a:noFill/>
        </p:spPr>
        <p:txBody>
          <a:bodyPr wrap="none" rtlCol="0">
            <a:spAutoFit/>
          </a:bodyPr>
          <a:lstStyle/>
          <a:p>
            <a:r>
              <a:rPr lang="en-GB" sz="1200" dirty="0">
                <a:solidFill>
                  <a:schemeClr val="bg1"/>
                </a:solidFill>
              </a:rPr>
              <a:t>KS4 – The Geography Knowledge – METEROLOGICAL HAZARDS (part 4)</a:t>
            </a:r>
          </a:p>
        </p:txBody>
      </p:sp>
      <p:graphicFrame>
        <p:nvGraphicFramePr>
          <p:cNvPr id="29" name="Table 28"/>
          <p:cNvGraphicFramePr>
            <a:graphicFrameLocks noGrp="1"/>
          </p:cNvGraphicFramePr>
          <p:nvPr>
            <p:extLst>
              <p:ext uri="{D42A27DB-BD31-4B8C-83A1-F6EECF244321}">
                <p14:modId xmlns:p14="http://schemas.microsoft.com/office/powerpoint/2010/main" val="307919313"/>
              </p:ext>
            </p:extLst>
          </p:nvPr>
        </p:nvGraphicFramePr>
        <p:xfrm>
          <a:off x="0" y="287294"/>
          <a:ext cx="4562342" cy="1645920"/>
        </p:xfrm>
        <a:graphic>
          <a:graphicData uri="http://schemas.openxmlformats.org/drawingml/2006/table">
            <a:tbl>
              <a:tblPr firstRow="1" bandRow="1">
                <a:tableStyleId>{5940675A-B579-460E-94D1-54222C63F5DA}</a:tableStyleId>
              </a:tblPr>
              <a:tblGrid>
                <a:gridCol w="4562342">
                  <a:extLst>
                    <a:ext uri="{9D8B030D-6E8A-4147-A177-3AD203B41FA5}">
                      <a16:colId xmlns:a16="http://schemas.microsoft.com/office/drawing/2014/main" val="20000"/>
                    </a:ext>
                  </a:extLst>
                </a:gridCol>
              </a:tblGrid>
              <a:tr h="987923">
                <a:tc>
                  <a: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GB" sz="850" b="0" dirty="0">
                          <a:latin typeface="+mj-lt"/>
                          <a:cs typeface="Calibri"/>
                        </a:rPr>
                        <a:t>Weather is a description of the day-to-day conditions of the atmosphere. </a:t>
                      </a:r>
                      <a:r>
                        <a:rPr lang="en-GB" sz="850" b="0" i="0" dirty="0">
                          <a:solidFill>
                            <a:schemeClr val="tx1"/>
                          </a:solidFill>
                          <a:latin typeface="+mj-lt"/>
                          <a:cs typeface="Calibri"/>
                        </a:rPr>
                        <a:t>Extreme weather</a:t>
                      </a:r>
                      <a:r>
                        <a:rPr lang="en-GB" sz="850" b="0" i="0" baseline="0" dirty="0">
                          <a:solidFill>
                            <a:schemeClr val="tx1"/>
                          </a:solidFill>
                          <a:latin typeface="+mj-lt"/>
                          <a:cs typeface="Calibri"/>
                        </a:rPr>
                        <a:t> is a </a:t>
                      </a:r>
                      <a:r>
                        <a:rPr lang="en-GB" sz="850" b="0" i="0" dirty="0">
                          <a:solidFill>
                            <a:schemeClr val="tx1"/>
                          </a:solidFill>
                          <a:latin typeface="+mj-lt"/>
                          <a:cs typeface="Calibri"/>
                        </a:rPr>
                        <a:t>weather event that is significantly different from the normal.  Evidence that</a:t>
                      </a:r>
                      <a:r>
                        <a:rPr lang="en-GB" sz="850" b="0" i="0" baseline="0" dirty="0">
                          <a:solidFill>
                            <a:schemeClr val="tx1"/>
                          </a:solidFill>
                          <a:latin typeface="+mj-lt"/>
                          <a:cs typeface="Calibri"/>
                        </a:rPr>
                        <a:t> weather is becoming more extreme:</a:t>
                      </a:r>
                    </a:p>
                    <a:p>
                      <a:pPr marL="173038" indent="-173038" algn="l">
                        <a:buFont typeface="Wingdings" panose="05000000000000000000" pitchFamily="2" charset="2"/>
                        <a:buChar char="Ø"/>
                      </a:pPr>
                      <a:r>
                        <a:rPr lang="en-GB" sz="850" b="1" dirty="0">
                          <a:latin typeface="+mj-lt"/>
                          <a:cs typeface="Calibri"/>
                        </a:rPr>
                        <a:t>International Disaster Database </a:t>
                      </a:r>
                      <a:r>
                        <a:rPr lang="en-GB" sz="850" dirty="0">
                          <a:latin typeface="+mj-lt"/>
                          <a:cs typeface="Calibri"/>
                        </a:rPr>
                        <a:t>– records show the number of </a:t>
                      </a:r>
                      <a:r>
                        <a:rPr lang="en-GB" sz="850" b="1" dirty="0">
                          <a:latin typeface="+mj-lt"/>
                          <a:cs typeface="Calibri"/>
                        </a:rPr>
                        <a:t>floods have increased since 1960s</a:t>
                      </a:r>
                      <a:r>
                        <a:rPr lang="en-GB" sz="850" dirty="0">
                          <a:latin typeface="+mj-lt"/>
                          <a:cs typeface="Calibri"/>
                        </a:rPr>
                        <a:t>. Climate models show an </a:t>
                      </a:r>
                      <a:r>
                        <a:rPr lang="en-GB" sz="850" b="1" dirty="0">
                          <a:latin typeface="+mj-lt"/>
                          <a:cs typeface="Calibri"/>
                        </a:rPr>
                        <a:t>increase in the frequency and length </a:t>
                      </a:r>
                      <a:r>
                        <a:rPr lang="en-GB" sz="850" dirty="0">
                          <a:latin typeface="+mj-lt"/>
                          <a:cs typeface="Calibri"/>
                        </a:rPr>
                        <a:t>of extreme events.                                                                                          </a:t>
                      </a:r>
                      <a:r>
                        <a:rPr lang="en-GB" sz="850" i="1" dirty="0">
                          <a:latin typeface="+mj-lt"/>
                          <a:cs typeface="Calibri"/>
                        </a:rPr>
                        <a:t>e.g. USA – rainfall increased by 5-10% from 1997-2007</a:t>
                      </a:r>
                    </a:p>
                    <a:p>
                      <a:pPr marL="173038" indent="-173038" algn="l">
                        <a:buFont typeface="Wingdings" panose="05000000000000000000" pitchFamily="2" charset="2"/>
                        <a:buChar char="Ø"/>
                      </a:pPr>
                      <a:r>
                        <a:rPr lang="en-GB" sz="850" b="1" dirty="0">
                          <a:latin typeface="+mj-lt"/>
                          <a:cs typeface="Calibri"/>
                        </a:rPr>
                        <a:t>2003 Heatwave</a:t>
                      </a:r>
                      <a:r>
                        <a:rPr lang="en-GB" sz="850" b="1" baseline="0" dirty="0">
                          <a:latin typeface="+mj-lt"/>
                          <a:cs typeface="Calibri"/>
                        </a:rPr>
                        <a:t> </a:t>
                      </a:r>
                      <a:r>
                        <a:rPr lang="en-GB" sz="850" baseline="0" dirty="0">
                          <a:latin typeface="+mj-lt"/>
                          <a:cs typeface="Calibri"/>
                        </a:rPr>
                        <a:t>affected the whole of Europe. It lasted from June till August. Tourism increased in parts of the UK due to hot weather, however 2045 people died in the UK due to heat.</a:t>
                      </a:r>
                    </a:p>
                    <a:p>
                      <a:pPr marL="173038" indent="-173038" algn="l">
                        <a:buFont typeface="Wingdings" panose="05000000000000000000" pitchFamily="2" charset="2"/>
                        <a:buChar char="Ø"/>
                      </a:pPr>
                      <a:r>
                        <a:rPr lang="en-GB" sz="850" baseline="0" dirty="0">
                          <a:latin typeface="+mj-lt"/>
                          <a:cs typeface="Calibri"/>
                        </a:rPr>
                        <a:t>2007 Gloucestershire Floods. 2004 </a:t>
                      </a:r>
                      <a:r>
                        <a:rPr lang="en-GB" sz="850" baseline="0" dirty="0" err="1">
                          <a:latin typeface="+mj-lt"/>
                          <a:cs typeface="Calibri"/>
                        </a:rPr>
                        <a:t>Boscastle</a:t>
                      </a:r>
                      <a:r>
                        <a:rPr lang="en-GB" sz="850" baseline="0" dirty="0">
                          <a:latin typeface="+mj-lt"/>
                          <a:cs typeface="Calibri"/>
                        </a:rPr>
                        <a:t> Floods and 2014 Somerset Floods  </a:t>
                      </a:r>
                    </a:p>
                    <a:p>
                      <a:pPr marL="173038" indent="-173038" algn="l">
                        <a:buFont typeface="Wingdings" panose="05000000000000000000" pitchFamily="2" charset="2"/>
                        <a:buChar char="Ø"/>
                      </a:pPr>
                      <a:r>
                        <a:rPr lang="en-GB" sz="850" baseline="0" dirty="0">
                          <a:latin typeface="+mj-lt"/>
                          <a:cs typeface="Calibri"/>
                        </a:rPr>
                        <a:t>2010 Big Freeze (heavy snow) – in January the UK experienced coldest weather since 1962. Temperatures dropped to -20C, gas suppliers were under pressure as people used so much heating, suppliers of rock salt for roads were also under pressure.</a:t>
                      </a:r>
                      <a:endParaRPr lang="en-GB" sz="850" dirty="0">
                        <a:latin typeface="+mj-lt"/>
                        <a:cs typeface="Calibri"/>
                      </a:endParaRPr>
                    </a:p>
                  </a:txBody>
                  <a:tcPr>
                    <a:noFill/>
                  </a:tcPr>
                </a:tc>
                <a:extLst>
                  <a:ext uri="{0D108BD9-81ED-4DB2-BD59-A6C34878D82A}">
                    <a16:rowId xmlns:a16="http://schemas.microsoft.com/office/drawing/2014/main" val="4204986892"/>
                  </a:ext>
                </a:extLst>
              </a:tr>
            </a:tbl>
          </a:graphicData>
        </a:graphic>
      </p:graphicFrame>
      <p:graphicFrame>
        <p:nvGraphicFramePr>
          <p:cNvPr id="33" name="Table 32"/>
          <p:cNvGraphicFramePr>
            <a:graphicFrameLocks noGrp="1"/>
          </p:cNvGraphicFramePr>
          <p:nvPr>
            <p:extLst>
              <p:ext uri="{D42A27DB-BD31-4B8C-83A1-F6EECF244321}">
                <p14:modId xmlns:p14="http://schemas.microsoft.com/office/powerpoint/2010/main" val="440027071"/>
              </p:ext>
            </p:extLst>
          </p:nvPr>
        </p:nvGraphicFramePr>
        <p:xfrm>
          <a:off x="-9685" y="2931434"/>
          <a:ext cx="4572026" cy="2125980"/>
        </p:xfrm>
        <a:graphic>
          <a:graphicData uri="http://schemas.openxmlformats.org/drawingml/2006/table">
            <a:tbl>
              <a:tblPr firstRow="1" bandRow="1">
                <a:tableStyleId>{5C22544A-7EE6-4342-B048-85BDC9FD1C3A}</a:tableStyleId>
              </a:tblPr>
              <a:tblGrid>
                <a:gridCol w="1549118">
                  <a:extLst>
                    <a:ext uri="{9D8B030D-6E8A-4147-A177-3AD203B41FA5}">
                      <a16:colId xmlns:a16="http://schemas.microsoft.com/office/drawing/2014/main" val="2512333246"/>
                    </a:ext>
                  </a:extLst>
                </a:gridCol>
                <a:gridCol w="1655180">
                  <a:extLst>
                    <a:ext uri="{9D8B030D-6E8A-4147-A177-3AD203B41FA5}">
                      <a16:colId xmlns:a16="http://schemas.microsoft.com/office/drawing/2014/main" val="2043666816"/>
                    </a:ext>
                  </a:extLst>
                </a:gridCol>
                <a:gridCol w="1367728">
                  <a:extLst>
                    <a:ext uri="{9D8B030D-6E8A-4147-A177-3AD203B41FA5}">
                      <a16:colId xmlns:a16="http://schemas.microsoft.com/office/drawing/2014/main" val="3625308166"/>
                    </a:ext>
                  </a:extLst>
                </a:gridCol>
              </a:tblGrid>
              <a:tr h="185534">
                <a:tc>
                  <a:txBody>
                    <a:bodyPr/>
                    <a:lstStyle/>
                    <a:p>
                      <a:pPr algn="ctr"/>
                      <a:r>
                        <a:rPr lang="en-GB" sz="850" b="1" kern="1200" dirty="0">
                          <a:solidFill>
                            <a:schemeClr val="tx1"/>
                          </a:solidFill>
                          <a:effectLst/>
                          <a:latin typeface="+mj-lt"/>
                          <a:ea typeface="+mn-ea"/>
                          <a:cs typeface="+mn-cs"/>
                        </a:rPr>
                        <a:t>SOCIAL</a:t>
                      </a:r>
                      <a:r>
                        <a:rPr lang="en-GB" sz="850" b="1" kern="1200" baseline="0" dirty="0">
                          <a:solidFill>
                            <a:schemeClr val="tx1"/>
                          </a:solidFill>
                          <a:effectLst/>
                          <a:latin typeface="+mj-lt"/>
                          <a:ea typeface="+mn-ea"/>
                          <a:cs typeface="+mn-cs"/>
                        </a:rPr>
                        <a:t> EFFECTS</a:t>
                      </a:r>
                      <a:endParaRPr lang="en-GB" sz="850" b="1"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850" b="1" kern="1200" dirty="0">
                          <a:solidFill>
                            <a:schemeClr val="tx1"/>
                          </a:solidFill>
                          <a:effectLst/>
                          <a:latin typeface="+mj-lt"/>
                          <a:ea typeface="+mn-ea"/>
                          <a:cs typeface="+mn-cs"/>
                        </a:rPr>
                        <a:t>ECONOMIC EFFECTS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850" b="1" kern="1200" dirty="0">
                          <a:solidFill>
                            <a:schemeClr val="tx1"/>
                          </a:solidFill>
                          <a:effectLst/>
                          <a:latin typeface="+mj-lt"/>
                          <a:ea typeface="+mn-ea"/>
                          <a:cs typeface="+mn-cs"/>
                        </a:rPr>
                        <a:t>ENVIRONMENTAL EFFECTS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07876419"/>
                  </a:ext>
                </a:extLst>
              </a:tr>
              <a:tr h="1599435">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dirty="0">
                          <a:latin typeface="+mj-lt"/>
                        </a:rPr>
                        <a:t>600 houses flooded. Many residents were evacuated to temporary accommodation for several months.</a:t>
                      </a:r>
                    </a:p>
                    <a:p>
                      <a:pPr marL="85725" indent="-85725">
                        <a:buFont typeface="Arial" panose="020B0604020202020204" pitchFamily="34" charset="0"/>
                        <a:buChar char="•"/>
                      </a:pPr>
                      <a:r>
                        <a:rPr lang="en-GB" sz="850" b="0" i="1" dirty="0">
                          <a:latin typeface="+mj-lt"/>
                        </a:rPr>
                        <a:t>16 farms were evacuated </a:t>
                      </a:r>
                    </a:p>
                    <a:p>
                      <a:pPr marL="85725" indent="-85725">
                        <a:buFont typeface="Arial" panose="020B0604020202020204" pitchFamily="34" charset="0"/>
                        <a:buChar char="•"/>
                      </a:pPr>
                      <a:r>
                        <a:rPr lang="en-GB" sz="850" b="0" i="0" dirty="0">
                          <a:latin typeface="+mj-lt"/>
                        </a:rPr>
                        <a:t>Villages (e.g. Moorland) were cut off by the floodwater. This meant residents could not attend school, work or shop.</a:t>
                      </a:r>
                    </a:p>
                    <a:p>
                      <a:pPr marL="85725" indent="-85725">
                        <a:buFont typeface="Arial" panose="020B0604020202020204" pitchFamily="34" charset="0"/>
                        <a:buChar char="•"/>
                      </a:pPr>
                      <a:r>
                        <a:rPr lang="en-GB" sz="850" b="0" i="1" dirty="0">
                          <a:latin typeface="+mj-lt"/>
                        </a:rPr>
                        <a:t>Power supplies were cut off.</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dirty="0">
                          <a:latin typeface="+mj-lt"/>
                        </a:rPr>
                        <a:t>Local roads and railway lines were flooded.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dirty="0">
                          <a:latin typeface="+mj-lt"/>
                        </a:rPr>
                        <a:t>Somerset County Council estimated the cost at £10 million.</a:t>
                      </a:r>
                    </a:p>
                    <a:p>
                      <a:pPr marL="85725" indent="-85725">
                        <a:buFont typeface="Arial" panose="020B0604020202020204" pitchFamily="34" charset="0"/>
                        <a:buChar char="•"/>
                      </a:pPr>
                      <a:r>
                        <a:rPr lang="en-GB" sz="850" b="0" i="1" dirty="0">
                          <a:latin typeface="+mj-lt"/>
                        </a:rPr>
                        <a:t>14,000 hectares of agricultural land was under water for weeks. During this time they did not export any products.</a:t>
                      </a:r>
                      <a:endParaRPr lang="en-GB" sz="850" b="0" i="1" baseline="0" dirty="0">
                        <a:latin typeface="+mj-lt"/>
                      </a:endParaRPr>
                    </a:p>
                    <a:p>
                      <a:pPr marL="85725" indent="-85725">
                        <a:buFont typeface="Arial" panose="020B0604020202020204" pitchFamily="34" charset="0"/>
                        <a:buChar char="•"/>
                      </a:pPr>
                      <a:r>
                        <a:rPr lang="en-GB" sz="850" b="0" i="0" dirty="0">
                          <a:latin typeface="+mj-lt"/>
                        </a:rPr>
                        <a:t>Over 1000 livestock had to be evacuated. This cost the farmers and insurance companies money.</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1" dirty="0">
                          <a:latin typeface="+mj-lt"/>
                        </a:rPr>
                        <a:t>Local roads and railway lines were flooded. These needed to be fixed.</a:t>
                      </a:r>
                      <a:endParaRPr lang="en-GB" sz="850" b="0" i="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50" b="0" i="0" dirty="0">
                          <a:latin typeface="+mj-lt"/>
                        </a:rPr>
                        <a:t>Floodwater contained sewage and chemicals which contaminated farmland.</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850" b="0" i="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1749433"/>
                  </a:ext>
                </a:extLst>
              </a:tr>
            </a:tbl>
          </a:graphicData>
        </a:graphic>
      </p:graphicFrame>
      <p:graphicFrame>
        <p:nvGraphicFramePr>
          <p:cNvPr id="35" name="Table 34"/>
          <p:cNvGraphicFramePr>
            <a:graphicFrameLocks noGrp="1"/>
          </p:cNvGraphicFramePr>
          <p:nvPr>
            <p:extLst>
              <p:ext uri="{D42A27DB-BD31-4B8C-83A1-F6EECF244321}">
                <p14:modId xmlns:p14="http://schemas.microsoft.com/office/powerpoint/2010/main" val="2950070744"/>
              </p:ext>
            </p:extLst>
          </p:nvPr>
        </p:nvGraphicFramePr>
        <p:xfrm>
          <a:off x="-580" y="1933214"/>
          <a:ext cx="4562922" cy="998220"/>
        </p:xfrm>
        <a:graphic>
          <a:graphicData uri="http://schemas.openxmlformats.org/drawingml/2006/table">
            <a:tbl>
              <a:tblPr firstRow="1" bandRow="1">
                <a:tableStyleId>{5940675A-B579-460E-94D1-54222C63F5DA}</a:tableStyleId>
              </a:tblPr>
              <a:tblGrid>
                <a:gridCol w="4562922">
                  <a:extLst>
                    <a:ext uri="{9D8B030D-6E8A-4147-A177-3AD203B41FA5}">
                      <a16:colId xmlns:a16="http://schemas.microsoft.com/office/drawing/2014/main" val="20000"/>
                    </a:ext>
                  </a:extLst>
                </a:gridCol>
              </a:tblGrid>
              <a:tr h="243405">
                <a:tc>
                  <a:txBody>
                    <a:bodyPr/>
                    <a:lstStyle/>
                    <a:p>
                      <a:pPr algn="ctr"/>
                      <a:r>
                        <a:rPr lang="en-GB" sz="850" b="1" u="sng" kern="1200" dirty="0">
                          <a:solidFill>
                            <a:schemeClr val="tx1"/>
                          </a:solidFill>
                          <a:effectLst/>
                          <a:latin typeface="+mn-lt"/>
                          <a:ea typeface="+mn-ea"/>
                          <a:cs typeface="+mn-cs"/>
                        </a:rPr>
                        <a:t>SOMERSET FLOODS</a:t>
                      </a:r>
                    </a:p>
                    <a:p>
                      <a:pPr algn="l"/>
                      <a:r>
                        <a:rPr lang="en-GB" sz="850" b="1" kern="1200" dirty="0">
                          <a:solidFill>
                            <a:schemeClr val="tx1"/>
                          </a:solidFill>
                          <a:effectLst/>
                          <a:latin typeface="+mn-lt"/>
                          <a:ea typeface="+mn-ea"/>
                          <a:cs typeface="+mn-cs"/>
                        </a:rPr>
                        <a:t>Where</a:t>
                      </a:r>
                      <a:r>
                        <a:rPr lang="en-GB" sz="850" b="0" kern="1200" dirty="0">
                          <a:solidFill>
                            <a:schemeClr val="tx1"/>
                          </a:solidFill>
                          <a:effectLst/>
                          <a:latin typeface="+mn-lt"/>
                          <a:ea typeface="+mn-ea"/>
                          <a:cs typeface="+mn-cs"/>
                        </a:rPr>
                        <a:t>:</a:t>
                      </a:r>
                      <a:r>
                        <a:rPr lang="en-GB" sz="850" b="0" kern="1200" baseline="0" dirty="0">
                          <a:solidFill>
                            <a:schemeClr val="tx1"/>
                          </a:solidFill>
                          <a:effectLst/>
                          <a:latin typeface="+mn-lt"/>
                          <a:ea typeface="+mn-ea"/>
                          <a:cs typeface="+mn-cs"/>
                        </a:rPr>
                        <a:t> Somerset, south-west England</a:t>
                      </a:r>
                    </a:p>
                    <a:p>
                      <a:pPr algn="l"/>
                      <a:r>
                        <a:rPr lang="en-GB" sz="850" b="1" kern="1200" baseline="0" dirty="0">
                          <a:solidFill>
                            <a:schemeClr val="tx1"/>
                          </a:solidFill>
                          <a:effectLst/>
                          <a:latin typeface="+mn-lt"/>
                          <a:ea typeface="+mn-ea"/>
                          <a:cs typeface="+mn-cs"/>
                        </a:rPr>
                        <a:t>Physical landscape</a:t>
                      </a:r>
                      <a:r>
                        <a:rPr lang="en-GB" sz="850" b="0" kern="1200" baseline="0" dirty="0">
                          <a:solidFill>
                            <a:schemeClr val="tx1"/>
                          </a:solidFill>
                          <a:effectLst/>
                          <a:latin typeface="+mn-lt"/>
                          <a:ea typeface="+mn-ea"/>
                          <a:cs typeface="+mn-cs"/>
                        </a:rPr>
                        <a:t>: Somerset is low lying farmland. There are several rivers, including the Tone and </a:t>
                      </a:r>
                      <a:r>
                        <a:rPr lang="en-GB" sz="850" b="0" kern="1200" baseline="0" dirty="0" err="1">
                          <a:solidFill>
                            <a:schemeClr val="tx1"/>
                          </a:solidFill>
                          <a:effectLst/>
                          <a:latin typeface="+mn-lt"/>
                          <a:ea typeface="+mn-ea"/>
                          <a:cs typeface="+mn-cs"/>
                        </a:rPr>
                        <a:t>Parett</a:t>
                      </a:r>
                      <a:r>
                        <a:rPr lang="en-GB" sz="850" b="0" kern="1200" baseline="0" dirty="0">
                          <a:solidFill>
                            <a:schemeClr val="tx1"/>
                          </a:solidFill>
                          <a:effectLst/>
                          <a:latin typeface="+mn-lt"/>
                          <a:ea typeface="+mn-ea"/>
                          <a:cs typeface="+mn-cs"/>
                        </a:rPr>
                        <a:t>, which flow into the Severn Estuary.</a:t>
                      </a:r>
                    </a:p>
                    <a:p>
                      <a:pPr algn="l"/>
                      <a:r>
                        <a:rPr lang="en-GB" sz="850" b="1" kern="1200" baseline="0" dirty="0">
                          <a:solidFill>
                            <a:schemeClr val="tx1"/>
                          </a:solidFill>
                          <a:effectLst/>
                          <a:latin typeface="+mn-lt"/>
                          <a:ea typeface="+mn-ea"/>
                          <a:cs typeface="+mn-cs"/>
                        </a:rPr>
                        <a:t>When</a:t>
                      </a:r>
                      <a:r>
                        <a:rPr lang="en-GB" sz="850" b="0" kern="1200" baseline="0" dirty="0">
                          <a:solidFill>
                            <a:schemeClr val="tx1"/>
                          </a:solidFill>
                          <a:effectLst/>
                          <a:latin typeface="+mn-lt"/>
                          <a:ea typeface="+mn-ea"/>
                          <a:cs typeface="+mn-cs"/>
                        </a:rPr>
                        <a:t>: January and February, 2014</a:t>
                      </a:r>
                    </a:p>
                    <a:p>
                      <a:pPr algn="l"/>
                      <a:r>
                        <a:rPr lang="en-GB" sz="850" b="1" kern="1200" baseline="0" dirty="0">
                          <a:solidFill>
                            <a:schemeClr val="tx1"/>
                          </a:solidFill>
                          <a:effectLst/>
                          <a:latin typeface="+mn-lt"/>
                          <a:ea typeface="+mn-ea"/>
                          <a:cs typeface="+mn-cs"/>
                        </a:rPr>
                        <a:t>Why: </a:t>
                      </a:r>
                      <a:r>
                        <a:rPr lang="en-GB" sz="850" b="0" kern="1200" baseline="0" dirty="0">
                          <a:solidFill>
                            <a:schemeClr val="tx1"/>
                          </a:solidFill>
                          <a:effectLst/>
                          <a:latin typeface="+mn-lt"/>
                          <a:ea typeface="+mn-ea"/>
                          <a:cs typeface="+mn-cs"/>
                        </a:rPr>
                        <a:t>350mm of rain in January and February (100mm above average), high tides, storm surges, rivers had not been dredged in 20 years and so were clogged with sediment.</a:t>
                      </a:r>
                      <a:endParaRPr lang="en-GB" sz="850" b="1" kern="1200" baseline="0" dirty="0">
                        <a:solidFill>
                          <a:schemeClr val="tx1"/>
                        </a:solidFill>
                        <a:effectLst/>
                        <a:latin typeface="+mn-lt"/>
                        <a:ea typeface="+mn-ea"/>
                        <a:cs typeface="+mn-cs"/>
                      </a:endParaRPr>
                    </a:p>
                  </a:txBody>
                  <a:tcPr>
                    <a:noFill/>
                  </a:tcPr>
                </a:tc>
                <a:extLst>
                  <a:ext uri="{0D108BD9-81ED-4DB2-BD59-A6C34878D82A}">
                    <a16:rowId xmlns:a16="http://schemas.microsoft.com/office/drawing/2014/main" val="10000"/>
                  </a:ext>
                </a:extLst>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1431565115"/>
              </p:ext>
            </p:extLst>
          </p:nvPr>
        </p:nvGraphicFramePr>
        <p:xfrm>
          <a:off x="-9684" y="5059836"/>
          <a:ext cx="4572025" cy="1798163"/>
        </p:xfrm>
        <a:graphic>
          <a:graphicData uri="http://schemas.openxmlformats.org/drawingml/2006/table">
            <a:tbl>
              <a:tblPr firstRow="1" bandRow="1">
                <a:tableStyleId>{5940675A-B579-460E-94D1-54222C63F5DA}</a:tableStyleId>
              </a:tblPr>
              <a:tblGrid>
                <a:gridCol w="4572025">
                  <a:extLst>
                    <a:ext uri="{9D8B030D-6E8A-4147-A177-3AD203B41FA5}">
                      <a16:colId xmlns:a16="http://schemas.microsoft.com/office/drawing/2014/main" val="20000"/>
                    </a:ext>
                  </a:extLst>
                </a:gridCol>
              </a:tblGrid>
              <a:tr h="1798163">
                <a:tc>
                  <a:txBody>
                    <a:bodyPr/>
                    <a:lstStyle/>
                    <a:p>
                      <a:pPr algn="l"/>
                      <a:r>
                        <a:rPr lang="en-GB" sz="850" dirty="0">
                          <a:latin typeface="+mn-lt"/>
                          <a:cs typeface="Calibri"/>
                        </a:rPr>
                        <a:t>To prevent this from happening again, a £20 million Flood Action Plan was launched by Somerset County Council. </a:t>
                      </a:r>
                    </a:p>
                    <a:p>
                      <a:pPr marL="173038" indent="-173038" algn="l">
                        <a:buFont typeface="Arial" panose="020B0604020202020204" pitchFamily="34" charset="0"/>
                        <a:buChar char="•"/>
                      </a:pPr>
                      <a:r>
                        <a:rPr lang="en-GB" sz="850" b="0" dirty="0">
                          <a:solidFill>
                            <a:sysClr val="windowText" lastClr="000000"/>
                          </a:solidFill>
                          <a:latin typeface="+mn-lt"/>
                          <a:cs typeface="Calibri"/>
                        </a:rPr>
                        <a:t>In March 2014, 8km of the River Tone and the River Parratt were </a:t>
                      </a:r>
                      <a:r>
                        <a:rPr lang="en-GB" sz="850" b="1" dirty="0">
                          <a:solidFill>
                            <a:sysClr val="windowText" lastClr="000000"/>
                          </a:solidFill>
                          <a:latin typeface="+mn-lt"/>
                          <a:cs typeface="Calibri"/>
                        </a:rPr>
                        <a:t>dredged</a:t>
                      </a:r>
                      <a:r>
                        <a:rPr lang="en-GB" sz="850" b="0" dirty="0">
                          <a:solidFill>
                            <a:sysClr val="windowText" lastClr="000000"/>
                          </a:solidFill>
                          <a:latin typeface="+mn-lt"/>
                          <a:cs typeface="Calibri"/>
                        </a:rPr>
                        <a:t>. This is when material/soil/mud</a:t>
                      </a:r>
                      <a:r>
                        <a:rPr lang="en-GB" sz="850" b="0" baseline="0" dirty="0">
                          <a:solidFill>
                            <a:sysClr val="windowText" lastClr="000000"/>
                          </a:solidFill>
                          <a:latin typeface="+mn-lt"/>
                          <a:cs typeface="Calibri"/>
                        </a:rPr>
                        <a:t> is removed from the river bed. </a:t>
                      </a:r>
                      <a:r>
                        <a:rPr lang="en-GB" sz="850" b="0" dirty="0">
                          <a:solidFill>
                            <a:sysClr val="windowText" lastClr="000000"/>
                          </a:solidFill>
                          <a:latin typeface="+mn-lt"/>
                          <a:cs typeface="Calibri"/>
                        </a:rPr>
                        <a:t>As a result</a:t>
                      </a:r>
                      <a:r>
                        <a:rPr lang="en-GB" sz="850" b="0" baseline="0" dirty="0">
                          <a:solidFill>
                            <a:sysClr val="windowText" lastClr="000000"/>
                          </a:solidFill>
                          <a:latin typeface="+mn-lt"/>
                          <a:cs typeface="Calibri"/>
                        </a:rPr>
                        <a:t> the river channel is larger and can hold more water. This prevents the river overflowing its banks.</a:t>
                      </a:r>
                      <a:endParaRPr lang="en-GB" sz="850" b="0" dirty="0">
                        <a:solidFill>
                          <a:sysClr val="windowText" lastClr="000000"/>
                        </a:solidFill>
                        <a:latin typeface="+mn-lt"/>
                        <a:cs typeface="Calibri"/>
                      </a:endParaRPr>
                    </a:p>
                    <a:p>
                      <a:pPr marL="173038" indent="-173038" algn="l">
                        <a:buFont typeface="Arial" panose="020B0604020202020204" pitchFamily="34" charset="0"/>
                        <a:buChar char="•"/>
                      </a:pPr>
                      <a:r>
                        <a:rPr lang="en-GB" sz="850" b="0" dirty="0">
                          <a:solidFill>
                            <a:sysClr val="windowText" lastClr="000000"/>
                          </a:solidFill>
                          <a:latin typeface="+mn-lt"/>
                          <a:cs typeface="Calibri"/>
                        </a:rPr>
                        <a:t>Roads have been </a:t>
                      </a:r>
                      <a:r>
                        <a:rPr lang="en-GB" sz="850" b="1" dirty="0">
                          <a:solidFill>
                            <a:sysClr val="windowText" lastClr="000000"/>
                          </a:solidFill>
                          <a:latin typeface="+mn-lt"/>
                          <a:cs typeface="Calibri"/>
                        </a:rPr>
                        <a:t>elevated</a:t>
                      </a:r>
                      <a:r>
                        <a:rPr lang="en-GB" sz="850" b="0" dirty="0">
                          <a:solidFill>
                            <a:sysClr val="windowText" lastClr="000000"/>
                          </a:solidFill>
                          <a:latin typeface="+mn-lt"/>
                          <a:cs typeface="Calibri"/>
                        </a:rPr>
                        <a:t> in places. </a:t>
                      </a:r>
                      <a:r>
                        <a:rPr lang="en-GB" sz="850" b="0" dirty="0">
                          <a:solidFill>
                            <a:sysClr val="windowText" lastClr="000000"/>
                          </a:solidFill>
                          <a:cs typeface="Calibri"/>
                        </a:rPr>
                        <a:t>As a result</a:t>
                      </a:r>
                      <a:r>
                        <a:rPr lang="en-GB" sz="850" b="0" baseline="0" dirty="0">
                          <a:solidFill>
                            <a:sysClr val="windowText" lastClr="000000"/>
                          </a:solidFill>
                          <a:cs typeface="Calibri"/>
                        </a:rPr>
                        <a:t> even if a flood occurs, people can still drive on the elevated roads. This also helps the economy by allowing import/export.</a:t>
                      </a:r>
                      <a:endParaRPr lang="en-GB" sz="850" b="0" dirty="0">
                        <a:solidFill>
                          <a:sysClr val="windowText" lastClr="000000"/>
                        </a:solidFill>
                        <a:cs typeface="Calibri"/>
                      </a:endParaRPr>
                    </a:p>
                    <a:p>
                      <a:pPr marL="173038" indent="-173038" algn="l">
                        <a:buFont typeface="Arial" panose="020B0604020202020204" pitchFamily="34" charset="0"/>
                        <a:buChar char="•"/>
                      </a:pPr>
                      <a:r>
                        <a:rPr lang="en-GB" sz="850" b="0" dirty="0">
                          <a:solidFill>
                            <a:sysClr val="windowText" lastClr="000000"/>
                          </a:solidFill>
                          <a:latin typeface="+mn-lt"/>
                          <a:cs typeface="Calibri"/>
                        </a:rPr>
                        <a:t>Settlements in areas of flood risk have </a:t>
                      </a:r>
                      <a:r>
                        <a:rPr lang="en-GB" sz="850" b="1" dirty="0">
                          <a:solidFill>
                            <a:sysClr val="windowText" lastClr="000000"/>
                          </a:solidFill>
                          <a:latin typeface="+mn-lt"/>
                          <a:cs typeface="Calibri"/>
                        </a:rPr>
                        <a:t>flood defences</a:t>
                      </a:r>
                      <a:r>
                        <a:rPr lang="en-GB" sz="850" b="0" dirty="0">
                          <a:solidFill>
                            <a:sysClr val="windowText" lastClr="000000"/>
                          </a:solidFill>
                          <a:latin typeface="+mn-lt"/>
                          <a:cs typeface="Calibri"/>
                        </a:rPr>
                        <a:t>.</a:t>
                      </a:r>
                      <a:r>
                        <a:rPr lang="en-GB" sz="850" b="0" baseline="0" dirty="0">
                          <a:solidFill>
                            <a:sysClr val="windowText" lastClr="000000"/>
                          </a:solidFill>
                          <a:latin typeface="+mn-lt"/>
                          <a:cs typeface="Calibri"/>
                        </a:rPr>
                        <a:t> As a result they are able to protect themselves.</a:t>
                      </a:r>
                      <a:endParaRPr lang="en-GB" sz="850" b="0" dirty="0">
                        <a:solidFill>
                          <a:sysClr val="windowText" lastClr="000000"/>
                        </a:solidFill>
                        <a:latin typeface="+mn-lt"/>
                        <a:cs typeface="Calibri"/>
                      </a:endParaRPr>
                    </a:p>
                    <a:p>
                      <a:pPr marL="173038" indent="-173038" algn="l">
                        <a:buFont typeface="Arial" panose="020B0604020202020204" pitchFamily="34" charset="0"/>
                        <a:buChar char="•"/>
                      </a:pPr>
                      <a:r>
                        <a:rPr lang="en-GB" sz="850" b="0" dirty="0">
                          <a:solidFill>
                            <a:sysClr val="windowText" lastClr="000000"/>
                          </a:solidFill>
                          <a:latin typeface="+mn-lt"/>
                          <a:cs typeface="Calibri"/>
                        </a:rPr>
                        <a:t>River banks have been raised. These </a:t>
                      </a:r>
                      <a:r>
                        <a:rPr lang="en-GB" sz="850" b="0" dirty="0">
                          <a:solidFill>
                            <a:sysClr val="windowText" lastClr="000000"/>
                          </a:solidFill>
                          <a:cs typeface="Calibri"/>
                        </a:rPr>
                        <a:t>are called </a:t>
                      </a:r>
                      <a:r>
                        <a:rPr lang="en-GB" sz="850" b="1" dirty="0">
                          <a:solidFill>
                            <a:sysClr val="windowText" lastClr="000000"/>
                          </a:solidFill>
                          <a:cs typeface="Calibri"/>
                        </a:rPr>
                        <a:t>embankments</a:t>
                      </a:r>
                      <a:r>
                        <a:rPr lang="en-GB" sz="850" b="0" dirty="0">
                          <a:solidFill>
                            <a:sysClr val="windowText" lastClr="000000"/>
                          </a:solidFill>
                          <a:cs typeface="Calibri"/>
                        </a:rPr>
                        <a:t>. This means the river channel can hold more water and therefore it is</a:t>
                      </a:r>
                      <a:r>
                        <a:rPr lang="en-GB" sz="850" b="0" baseline="0" dirty="0">
                          <a:solidFill>
                            <a:sysClr val="windowText" lastClr="000000"/>
                          </a:solidFill>
                          <a:cs typeface="Calibri"/>
                        </a:rPr>
                        <a:t> less likely to overflow.</a:t>
                      </a:r>
                    </a:p>
                    <a:p>
                      <a:pPr marL="173038" indent="-173038" algn="l">
                        <a:buFont typeface="Arial" panose="020B0604020202020204" pitchFamily="34" charset="0"/>
                        <a:buChar char="•"/>
                      </a:pPr>
                      <a:r>
                        <a:rPr lang="en-GB" sz="850" b="0" baseline="0" dirty="0">
                          <a:solidFill>
                            <a:sysClr val="windowText" lastClr="000000"/>
                          </a:solidFill>
                          <a:cs typeface="Calibri"/>
                        </a:rPr>
                        <a:t>They plan to build a tidal barrage in 2024. This is a dam that is near the mouth of the river. It will prevent additional water being added to the channel by high tides or storm surges.</a:t>
                      </a:r>
                      <a:endParaRPr lang="en-GB" sz="850" b="0" dirty="0">
                        <a:solidFill>
                          <a:sysClr val="windowText" lastClr="000000"/>
                        </a:solidFill>
                        <a:cs typeface="Calibri"/>
                      </a:endParaRPr>
                    </a:p>
                  </a:txBody>
                  <a:tcPr>
                    <a:noFill/>
                  </a:tcPr>
                </a:tc>
                <a:extLst>
                  <a:ext uri="{0D108BD9-81ED-4DB2-BD59-A6C34878D82A}">
                    <a16:rowId xmlns:a16="http://schemas.microsoft.com/office/drawing/2014/main" val="10000"/>
                  </a:ext>
                </a:extLst>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2941464737"/>
              </p:ext>
            </p:extLst>
          </p:nvPr>
        </p:nvGraphicFramePr>
        <p:xfrm>
          <a:off x="4562341" y="262540"/>
          <a:ext cx="4562342" cy="6595460"/>
        </p:xfrm>
        <a:graphic>
          <a:graphicData uri="http://schemas.openxmlformats.org/drawingml/2006/table">
            <a:tbl>
              <a:tblPr firstRow="1" bandRow="1">
                <a:tableStyleId>{5940675A-B579-460E-94D1-54222C63F5DA}</a:tableStyleId>
              </a:tblPr>
              <a:tblGrid>
                <a:gridCol w="4562342">
                  <a:extLst>
                    <a:ext uri="{9D8B030D-6E8A-4147-A177-3AD203B41FA5}">
                      <a16:colId xmlns:a16="http://schemas.microsoft.com/office/drawing/2014/main" val="20000"/>
                    </a:ext>
                  </a:extLst>
                </a:gridCol>
              </a:tblGrid>
              <a:tr h="2241454">
                <a:tc>
                  <a: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GB" sz="850" b="1" dirty="0">
                          <a:latin typeface="+mj-lt"/>
                          <a:cs typeface="Calibri"/>
                        </a:rPr>
                        <a:t>GLOBAL</a:t>
                      </a:r>
                      <a:r>
                        <a:rPr lang="en-GB" sz="850" b="1" baseline="0" dirty="0">
                          <a:latin typeface="+mj-lt"/>
                          <a:cs typeface="Calibri"/>
                        </a:rPr>
                        <a:t> ATMOSPHERIC CIRCULATION</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GB" sz="300" b="0" baseline="0" dirty="0">
                        <a:latin typeface="+mj-lt"/>
                        <a:cs typeface="Calibri"/>
                      </a:endParaRPr>
                    </a:p>
                    <a:p>
                      <a:r>
                        <a:rPr lang="en-GB" sz="850" dirty="0">
                          <a:latin typeface="+mj-lt"/>
                        </a:rPr>
                        <a:t>Global atmospheric circulation is </a:t>
                      </a:r>
                      <a:r>
                        <a:rPr lang="en-US" sz="850" dirty="0">
                          <a:latin typeface="+mj-lt"/>
                        </a:rPr>
                        <a:t>the world’s system of winds, which transport heat from equator to poles.  </a:t>
                      </a:r>
                      <a:r>
                        <a:rPr lang="en-GB" sz="850" dirty="0">
                          <a:latin typeface="+mj-lt"/>
                        </a:rPr>
                        <a:t>It is the main factor determining global weather and climate patterns.</a:t>
                      </a:r>
                    </a:p>
                    <a:p>
                      <a:pPr marL="0" indent="0" algn="ctr">
                        <a:buFont typeface="Arial" panose="020B0604020202020204" pitchFamily="34" charset="0"/>
                        <a:buNone/>
                      </a:pPr>
                      <a:r>
                        <a:rPr lang="en-GB" sz="850" dirty="0">
                          <a:latin typeface="+mj-lt"/>
                        </a:rPr>
                        <a:t>Warm air rises = low pressure.                                   </a:t>
                      </a:r>
                    </a:p>
                    <a:p>
                      <a:pPr marL="0" indent="0" algn="ctr">
                        <a:buFont typeface="Arial" panose="020B0604020202020204" pitchFamily="34" charset="0"/>
                        <a:buNone/>
                      </a:pPr>
                      <a:r>
                        <a:rPr lang="en-GB" sz="850" dirty="0">
                          <a:latin typeface="+mj-lt"/>
                        </a:rPr>
                        <a:t>Cold air sinks = high pressure</a:t>
                      </a:r>
                    </a:p>
                    <a:p>
                      <a:pPr marL="0" indent="0" algn="ctr">
                        <a:buFont typeface="Arial" panose="020B0604020202020204" pitchFamily="34" charset="0"/>
                        <a:buNone/>
                      </a:pPr>
                      <a:r>
                        <a:rPr lang="en-GB" sz="850" dirty="0">
                          <a:latin typeface="+mj-lt"/>
                        </a:rPr>
                        <a:t>Air moves from areas of high pressure</a:t>
                      </a:r>
                      <a:r>
                        <a:rPr lang="en-GB" sz="850" baseline="0" dirty="0">
                          <a:latin typeface="+mj-lt"/>
                        </a:rPr>
                        <a:t> </a:t>
                      </a:r>
                      <a:r>
                        <a:rPr lang="en-GB" sz="850" dirty="0">
                          <a:latin typeface="+mj-lt"/>
                        </a:rPr>
                        <a:t>to areas of low pressure.</a:t>
                      </a:r>
                    </a:p>
                    <a:p>
                      <a:endParaRPr lang="en-GB" sz="300" dirty="0">
                        <a:latin typeface="+mj-lt"/>
                        <a:cs typeface="Calibri"/>
                      </a:endParaRPr>
                    </a:p>
                    <a:p>
                      <a:r>
                        <a:rPr lang="en-GB" sz="850" kern="1200" dirty="0">
                          <a:solidFill>
                            <a:schemeClr val="tx1"/>
                          </a:solidFill>
                          <a:effectLst/>
                          <a:latin typeface="+mj-lt"/>
                          <a:ea typeface="+mn-ea"/>
                          <a:cs typeface="+mn-cs"/>
                        </a:rPr>
                        <a:t>It is hot and rainy (humid) at the equator (0°). It is hot because there is direct</a:t>
                      </a:r>
                      <a:r>
                        <a:rPr lang="en-GB" sz="850" kern="1200" baseline="0" dirty="0">
                          <a:solidFill>
                            <a:schemeClr val="tx1"/>
                          </a:solidFill>
                          <a:effectLst/>
                          <a:latin typeface="+mj-lt"/>
                          <a:ea typeface="+mn-ea"/>
                          <a:cs typeface="+mn-cs"/>
                        </a:rPr>
                        <a:t> sunlight. I</a:t>
                      </a:r>
                      <a:r>
                        <a:rPr lang="en-GB" sz="850" kern="1200" dirty="0">
                          <a:solidFill>
                            <a:schemeClr val="tx1"/>
                          </a:solidFill>
                          <a:effectLst/>
                          <a:latin typeface="+mj-lt"/>
                          <a:ea typeface="+mn-ea"/>
                          <a:cs typeface="+mn-cs"/>
                        </a:rPr>
                        <a:t>t is rainy because</a:t>
                      </a:r>
                      <a:r>
                        <a:rPr lang="en-GB" sz="850" kern="1200" baseline="0" dirty="0">
                          <a:solidFill>
                            <a:schemeClr val="tx1"/>
                          </a:solidFill>
                          <a:effectLst/>
                          <a:latin typeface="+mj-lt"/>
                          <a:ea typeface="+mn-ea"/>
                          <a:cs typeface="+mn-cs"/>
                        </a:rPr>
                        <a:t> the hot air rises creating a low pressure system. As it rises, it cools, condenses and forms clouds. Once the clouds reach saturation, they precipitate. </a:t>
                      </a:r>
                      <a:r>
                        <a:rPr lang="en-GB" sz="850" kern="1200" dirty="0">
                          <a:solidFill>
                            <a:schemeClr val="tx1"/>
                          </a:solidFill>
                          <a:effectLst/>
                          <a:latin typeface="+mj-lt"/>
                          <a:ea typeface="+mn-ea"/>
                          <a:cs typeface="+mn-cs"/>
                        </a:rPr>
                        <a:t> </a:t>
                      </a:r>
                    </a:p>
                    <a:p>
                      <a:endParaRPr lang="en-GB" sz="300" kern="1200" dirty="0">
                        <a:solidFill>
                          <a:schemeClr val="tx1"/>
                        </a:solidFill>
                        <a:effectLst/>
                        <a:latin typeface="+mj-lt"/>
                        <a:ea typeface="+mn-ea"/>
                        <a:cs typeface="+mn-cs"/>
                      </a:endParaRPr>
                    </a:p>
                    <a:p>
                      <a:r>
                        <a:rPr lang="en-GB" sz="850" kern="1200" dirty="0">
                          <a:solidFill>
                            <a:schemeClr val="tx1"/>
                          </a:solidFill>
                          <a:effectLst/>
                          <a:latin typeface="+mj-lt"/>
                          <a:ea typeface="+mn-ea"/>
                          <a:cs typeface="+mn-cs"/>
                        </a:rPr>
                        <a:t>It is hot and dry (arid) at the 30°N and 30°S. It is It is hot because there is direct</a:t>
                      </a:r>
                      <a:r>
                        <a:rPr lang="en-GB" sz="850" kern="1200" baseline="0" dirty="0">
                          <a:solidFill>
                            <a:schemeClr val="tx1"/>
                          </a:solidFill>
                          <a:effectLst/>
                          <a:latin typeface="+mj-lt"/>
                          <a:ea typeface="+mn-ea"/>
                          <a:cs typeface="+mn-cs"/>
                        </a:rPr>
                        <a:t> sunlight. </a:t>
                      </a:r>
                      <a:r>
                        <a:rPr lang="en-GB" sz="850" kern="1200" dirty="0">
                          <a:solidFill>
                            <a:schemeClr val="tx1"/>
                          </a:solidFill>
                          <a:effectLst/>
                          <a:latin typeface="+mj-lt"/>
                          <a:ea typeface="+mn-ea"/>
                          <a:cs typeface="+mn-cs"/>
                        </a:rPr>
                        <a:t>It is dry because</a:t>
                      </a:r>
                      <a:r>
                        <a:rPr lang="en-GB" sz="850" kern="1200" baseline="0" dirty="0">
                          <a:solidFill>
                            <a:schemeClr val="tx1"/>
                          </a:solidFill>
                          <a:effectLst/>
                          <a:latin typeface="+mj-lt"/>
                          <a:ea typeface="+mn-ea"/>
                          <a:cs typeface="+mn-cs"/>
                        </a:rPr>
                        <a:t> the air sinks creating a high pressure system. As the air sinks, no condensation occurs resulting in clear skies.</a:t>
                      </a:r>
                    </a:p>
                    <a:p>
                      <a:endParaRPr lang="en-GB" sz="300" kern="1200" dirty="0">
                        <a:solidFill>
                          <a:schemeClr val="tx1"/>
                        </a:solidFill>
                        <a:effectLst/>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50" kern="1200" dirty="0">
                          <a:solidFill>
                            <a:schemeClr val="tx1"/>
                          </a:solidFill>
                          <a:effectLst/>
                          <a:latin typeface="+mj-lt"/>
                          <a:ea typeface="+mn-ea"/>
                          <a:cs typeface="+mn-cs"/>
                        </a:rPr>
                        <a:t>It is cold and dry at the north pole (90°N) and south pole (90°S). It is cold because there</a:t>
                      </a:r>
                      <a:r>
                        <a:rPr lang="en-GB" sz="850" kern="1200" baseline="0" dirty="0">
                          <a:solidFill>
                            <a:schemeClr val="tx1"/>
                          </a:solidFill>
                          <a:effectLst/>
                          <a:latin typeface="+mj-lt"/>
                          <a:ea typeface="+mn-ea"/>
                          <a:cs typeface="+mn-cs"/>
                        </a:rPr>
                        <a:t> is no direct sunlight. </a:t>
                      </a:r>
                      <a:r>
                        <a:rPr lang="en-GB" sz="850" kern="1200" dirty="0">
                          <a:solidFill>
                            <a:schemeClr val="tx1"/>
                          </a:solidFill>
                          <a:effectLst/>
                          <a:latin typeface="+mj-lt"/>
                          <a:ea typeface="+mn-ea"/>
                          <a:cs typeface="+mn-cs"/>
                        </a:rPr>
                        <a:t>Also many of the sun’s rays are</a:t>
                      </a:r>
                      <a:r>
                        <a:rPr lang="en-GB" sz="850" kern="1200" baseline="0" dirty="0">
                          <a:solidFill>
                            <a:schemeClr val="tx1"/>
                          </a:solidFill>
                          <a:effectLst/>
                          <a:latin typeface="+mj-lt"/>
                          <a:ea typeface="+mn-ea"/>
                          <a:cs typeface="+mn-cs"/>
                        </a:rPr>
                        <a:t> deflected off the earth’s surface. </a:t>
                      </a:r>
                      <a:r>
                        <a:rPr lang="en-GB" sz="850" kern="1200" dirty="0">
                          <a:solidFill>
                            <a:schemeClr val="tx1"/>
                          </a:solidFill>
                          <a:effectLst/>
                          <a:latin typeface="+mj-lt"/>
                          <a:ea typeface="+mn-ea"/>
                          <a:cs typeface="+mn-cs"/>
                        </a:rPr>
                        <a:t> It is dry because</a:t>
                      </a:r>
                      <a:r>
                        <a:rPr lang="en-GB" sz="850" kern="1200" baseline="0" dirty="0">
                          <a:solidFill>
                            <a:schemeClr val="tx1"/>
                          </a:solidFill>
                          <a:effectLst/>
                          <a:latin typeface="+mj-lt"/>
                          <a:ea typeface="+mn-ea"/>
                          <a:cs typeface="+mn-cs"/>
                        </a:rPr>
                        <a:t> the air sinks creating a high pressure system. As the air sinks, no condensation occurs resulting in clear skies.</a:t>
                      </a:r>
                    </a:p>
                  </a:txBody>
                  <a:tcPr>
                    <a:noFill/>
                  </a:tcPr>
                </a:tc>
                <a:extLst>
                  <a:ext uri="{0D108BD9-81ED-4DB2-BD59-A6C34878D82A}">
                    <a16:rowId xmlns:a16="http://schemas.microsoft.com/office/drawing/2014/main" val="4204986892"/>
                  </a:ext>
                </a:extLst>
              </a:tr>
              <a:tr h="4354006">
                <a:tc>
                  <a: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GB" sz="850" dirty="0">
                        <a:latin typeface="+mj-lt"/>
                        <a:cs typeface="Calibri"/>
                      </a:endParaRPr>
                    </a:p>
                  </a:txBody>
                  <a:tcPr>
                    <a:noFill/>
                  </a:tcPr>
                </a:tc>
                <a:extLst>
                  <a:ext uri="{0D108BD9-81ED-4DB2-BD59-A6C34878D82A}">
                    <a16:rowId xmlns:a16="http://schemas.microsoft.com/office/drawing/2014/main" val="3187567189"/>
                  </a:ext>
                </a:extLst>
              </a:tr>
            </a:tbl>
          </a:graphicData>
        </a:graphic>
      </p:graphicFrame>
      <p:pic>
        <p:nvPicPr>
          <p:cNvPr id="22" name="Picture 21"/>
          <p:cNvPicPr>
            <a:picLocks noChangeAspect="1"/>
          </p:cNvPicPr>
          <p:nvPr/>
        </p:nvPicPr>
        <p:blipFill rotWithShape="1">
          <a:blip r:embed="rId3"/>
          <a:srcRect l="16946"/>
          <a:stretch/>
        </p:blipFill>
        <p:spPr>
          <a:xfrm>
            <a:off x="4571447" y="3096285"/>
            <a:ext cx="4549354" cy="3648548"/>
          </a:xfrm>
          <a:prstGeom prst="rect">
            <a:avLst/>
          </a:prstGeom>
        </p:spPr>
      </p:pic>
      <p:sp>
        <p:nvSpPr>
          <p:cNvPr id="3" name="Rectangle 2"/>
          <p:cNvSpPr/>
          <p:nvPr/>
        </p:nvSpPr>
        <p:spPr>
          <a:xfrm>
            <a:off x="4574451" y="3510063"/>
            <a:ext cx="299370" cy="9687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4574451" y="5658416"/>
            <a:ext cx="549810" cy="10864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p:cNvSpPr>
            <a:spLocks noGrp="1"/>
          </p:cNvSpPr>
          <p:nvPr>
            <p:ph type="sldNum" sz="quarter" idx="12"/>
          </p:nvPr>
        </p:nvSpPr>
        <p:spPr/>
        <p:txBody>
          <a:bodyPr/>
          <a:lstStyle/>
          <a:p>
            <a:fld id="{F232E450-7F35-46DE-B035-98CAF69D4EF5}" type="slidenum">
              <a:rPr lang="en-GB" smtClean="0"/>
              <a:t>4</a:t>
            </a:fld>
            <a:endParaRPr lang="en-GB"/>
          </a:p>
        </p:txBody>
      </p:sp>
    </p:spTree>
    <p:extLst>
      <p:ext uri="{BB962C8B-B14F-4D97-AF65-F5344CB8AC3E}">
        <p14:creationId xmlns:p14="http://schemas.microsoft.com/office/powerpoint/2010/main" val="1288988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rot="16200000">
            <a:off x="4443554" y="-4427329"/>
            <a:ext cx="264657" cy="9144000"/>
          </a:xfrm>
          <a:prstGeom prst="rect">
            <a:avLst/>
          </a:prstGeom>
          <a:solidFill>
            <a:srgbClr val="101A42"/>
          </a:solidFill>
          <a:ln w="254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p:cNvSpPr txBox="1"/>
          <p:nvPr/>
        </p:nvSpPr>
        <p:spPr>
          <a:xfrm>
            <a:off x="1713003" y="0"/>
            <a:ext cx="5810630" cy="276999"/>
          </a:xfrm>
          <a:prstGeom prst="rect">
            <a:avLst/>
          </a:prstGeom>
          <a:noFill/>
        </p:spPr>
        <p:txBody>
          <a:bodyPr wrap="none" rtlCol="0">
            <a:spAutoFit/>
          </a:bodyPr>
          <a:lstStyle/>
          <a:p>
            <a:r>
              <a:rPr lang="en-GB" sz="1200" dirty="0">
                <a:solidFill>
                  <a:schemeClr val="bg1"/>
                </a:solidFill>
              </a:rPr>
              <a:t>KS4 – The Geography Knowledge – CLIMATE CHANGE &amp; EXTREME WEATHER IN UK (part 5)</a:t>
            </a:r>
          </a:p>
        </p:txBody>
      </p:sp>
      <p:graphicFrame>
        <p:nvGraphicFramePr>
          <p:cNvPr id="5" name="Table 4"/>
          <p:cNvGraphicFramePr>
            <a:graphicFrameLocks noGrp="1"/>
          </p:cNvGraphicFramePr>
          <p:nvPr>
            <p:extLst>
              <p:ext uri="{D42A27DB-BD31-4B8C-83A1-F6EECF244321}">
                <p14:modId xmlns:p14="http://schemas.microsoft.com/office/powerpoint/2010/main" val="3619948670"/>
              </p:ext>
            </p:extLst>
          </p:nvPr>
        </p:nvGraphicFramePr>
        <p:xfrm>
          <a:off x="0" y="1380856"/>
          <a:ext cx="9144000" cy="5477144"/>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512333246"/>
                    </a:ext>
                  </a:extLst>
                </a:gridCol>
                <a:gridCol w="4572000">
                  <a:extLst>
                    <a:ext uri="{9D8B030D-6E8A-4147-A177-3AD203B41FA5}">
                      <a16:colId xmlns:a16="http://schemas.microsoft.com/office/drawing/2014/main" val="2043666816"/>
                    </a:ext>
                  </a:extLst>
                </a:gridCol>
              </a:tblGrid>
              <a:tr h="2738572">
                <a:tc>
                  <a:txBody>
                    <a:bodyPr/>
                    <a:lstStyle/>
                    <a:p>
                      <a:pPr algn="l"/>
                      <a:r>
                        <a:rPr lang="en-US" sz="900" b="1" dirty="0">
                          <a:solidFill>
                            <a:srgbClr val="FF0000"/>
                          </a:solidFill>
                          <a:latin typeface="+mj-lt"/>
                          <a:cs typeface="Calibri"/>
                        </a:rPr>
                        <a:t>Natural</a:t>
                      </a:r>
                      <a:r>
                        <a:rPr lang="en-US" sz="900" b="1" baseline="0" dirty="0">
                          <a:solidFill>
                            <a:srgbClr val="FF0000"/>
                          </a:solidFill>
                          <a:latin typeface="+mj-lt"/>
                          <a:cs typeface="Calibri"/>
                        </a:rPr>
                        <a:t> causes of climate change</a:t>
                      </a:r>
                    </a:p>
                    <a:p>
                      <a:pPr algn="l"/>
                      <a:endParaRPr lang="en-US" sz="300" b="0" baseline="0" dirty="0">
                        <a:solidFill>
                          <a:srgbClr val="000000"/>
                        </a:solidFill>
                        <a:latin typeface="+mj-lt"/>
                        <a:cs typeface="Calibri"/>
                      </a:endParaRPr>
                    </a:p>
                    <a:p>
                      <a:pPr algn="l"/>
                      <a:r>
                        <a:rPr lang="en-US" sz="900" b="1" dirty="0">
                          <a:solidFill>
                            <a:srgbClr val="0000FF"/>
                          </a:solidFill>
                          <a:latin typeface="+mj-lt"/>
                          <a:cs typeface="Calibri"/>
                        </a:rPr>
                        <a:t>Solar output </a:t>
                      </a:r>
                      <a:r>
                        <a:rPr lang="en-US" sz="900" b="0" dirty="0">
                          <a:solidFill>
                            <a:srgbClr val="000000"/>
                          </a:solidFill>
                          <a:latin typeface="+mj-lt"/>
                          <a:cs typeface="Calibri"/>
                        </a:rPr>
                        <a:t>(sunspots):</a:t>
                      </a:r>
                      <a:r>
                        <a:rPr lang="en-US" sz="900" b="0" baseline="0" dirty="0">
                          <a:solidFill>
                            <a:srgbClr val="000000"/>
                          </a:solidFill>
                          <a:latin typeface="+mj-lt"/>
                          <a:cs typeface="Calibri"/>
                        </a:rPr>
                        <a:t> </a:t>
                      </a:r>
                      <a:r>
                        <a:rPr lang="en-GB" sz="850" b="0" dirty="0">
                          <a:solidFill>
                            <a:srgbClr val="000000"/>
                          </a:solidFill>
                          <a:latin typeface="+mj-lt"/>
                          <a:cs typeface="Calibri"/>
                        </a:rPr>
                        <a:t>A sunspot is dark patch on the sun that appears from time to time. </a:t>
                      </a:r>
                    </a:p>
                    <a:p>
                      <a:pPr algn="ctr"/>
                      <a:r>
                        <a:rPr lang="en-GB" sz="850" b="0" i="1" dirty="0">
                          <a:solidFill>
                            <a:srgbClr val="000000"/>
                          </a:solidFill>
                          <a:latin typeface="+mj-lt"/>
                          <a:cs typeface="Calibri"/>
                        </a:rPr>
                        <a:t>Lots of sunspots =</a:t>
                      </a:r>
                      <a:r>
                        <a:rPr lang="en-GB" sz="850" b="0" i="1" baseline="0" dirty="0">
                          <a:solidFill>
                            <a:srgbClr val="000000"/>
                          </a:solidFill>
                          <a:latin typeface="+mj-lt"/>
                          <a:cs typeface="Calibri"/>
                        </a:rPr>
                        <a:t> </a:t>
                      </a:r>
                      <a:r>
                        <a:rPr lang="en-GB" sz="850" b="0" i="1" dirty="0">
                          <a:solidFill>
                            <a:srgbClr val="000000"/>
                          </a:solidFill>
                          <a:latin typeface="+mj-lt"/>
                          <a:cs typeface="Calibri"/>
                        </a:rPr>
                        <a:t>warmer</a:t>
                      </a:r>
                      <a:r>
                        <a:rPr lang="en-GB" sz="850" b="0" i="1" baseline="0" dirty="0">
                          <a:solidFill>
                            <a:srgbClr val="000000"/>
                          </a:solidFill>
                          <a:latin typeface="+mj-lt"/>
                          <a:cs typeface="Calibri"/>
                        </a:rPr>
                        <a:t>            </a:t>
                      </a:r>
                      <a:r>
                        <a:rPr lang="en-GB" sz="850" b="0" i="1" dirty="0">
                          <a:solidFill>
                            <a:srgbClr val="000000"/>
                          </a:solidFill>
                          <a:latin typeface="+mj-lt"/>
                          <a:cs typeface="Calibri"/>
                        </a:rPr>
                        <a:t>Very few sunspots =</a:t>
                      </a:r>
                      <a:r>
                        <a:rPr lang="en-GB" sz="850" b="0" i="1" baseline="0" dirty="0">
                          <a:solidFill>
                            <a:srgbClr val="000000"/>
                          </a:solidFill>
                          <a:latin typeface="+mj-lt"/>
                          <a:cs typeface="Calibri"/>
                        </a:rPr>
                        <a:t> </a:t>
                      </a:r>
                      <a:r>
                        <a:rPr lang="en-GB" sz="850" b="0" i="1" dirty="0">
                          <a:solidFill>
                            <a:srgbClr val="000000"/>
                          </a:solidFill>
                          <a:latin typeface="+mj-lt"/>
                          <a:cs typeface="Calibri"/>
                        </a:rPr>
                        <a:t>cooler</a:t>
                      </a:r>
                    </a:p>
                    <a:p>
                      <a:pPr marL="0" indent="0" eaLnBrk="1" hangingPunct="1">
                        <a:buNone/>
                      </a:pPr>
                      <a:r>
                        <a:rPr lang="en-GB" sz="850" b="0" dirty="0">
                          <a:solidFill>
                            <a:srgbClr val="000000"/>
                          </a:solidFill>
                          <a:latin typeface="+mj-lt"/>
                          <a:cs typeface="Calibri"/>
                        </a:rPr>
                        <a:t>Every 11 years the number of sunspots</a:t>
                      </a:r>
                      <a:r>
                        <a:rPr lang="en-GB" sz="850" b="0" baseline="0" dirty="0">
                          <a:solidFill>
                            <a:srgbClr val="000000"/>
                          </a:solidFill>
                          <a:latin typeface="+mj-lt"/>
                          <a:cs typeface="Calibri"/>
                        </a:rPr>
                        <a:t> changes from </a:t>
                      </a:r>
                      <a:r>
                        <a:rPr lang="en-GB" sz="850" b="0" dirty="0">
                          <a:solidFill>
                            <a:srgbClr val="000000"/>
                          </a:solidFill>
                          <a:latin typeface="+mj-lt"/>
                          <a:cs typeface="Calibri"/>
                        </a:rPr>
                        <a:t>very few to lots</a:t>
                      </a:r>
                      <a:r>
                        <a:rPr lang="en-GB" sz="850" b="0" baseline="0" dirty="0">
                          <a:solidFill>
                            <a:srgbClr val="000000"/>
                          </a:solidFill>
                          <a:latin typeface="+mj-lt"/>
                          <a:cs typeface="Calibri"/>
                        </a:rPr>
                        <a:t> to very few again. </a:t>
                      </a:r>
                    </a:p>
                    <a:p>
                      <a:pPr marL="171450" indent="-171450">
                        <a:buFont typeface="Arial"/>
                        <a:buChar char="•"/>
                      </a:pPr>
                      <a:r>
                        <a:rPr lang="en-GB" sz="850" b="0" i="1" dirty="0">
                          <a:solidFill>
                            <a:srgbClr val="000000"/>
                          </a:solidFill>
                          <a:latin typeface="+mj-lt"/>
                          <a:cs typeface="Calibri"/>
                        </a:rPr>
                        <a:t>E.g. 1645 – 1715: very</a:t>
                      </a:r>
                      <a:r>
                        <a:rPr lang="en-GB" sz="850" b="0" i="1" baseline="0" dirty="0">
                          <a:solidFill>
                            <a:srgbClr val="000000"/>
                          </a:solidFill>
                          <a:latin typeface="+mj-lt"/>
                          <a:cs typeface="Calibri"/>
                        </a:rPr>
                        <a:t> few sunspots</a:t>
                      </a:r>
                      <a:r>
                        <a:rPr lang="en-GB" sz="850" b="0" i="1" dirty="0">
                          <a:solidFill>
                            <a:srgbClr val="000000"/>
                          </a:solidFill>
                          <a:latin typeface="+mj-lt"/>
                          <a:cs typeface="Calibri"/>
                        </a:rPr>
                        <a:t>. During this time, earth experienced a very cold period known as the ‘Little Ice Age’. Paintings show that the Thames completely froze over.</a:t>
                      </a:r>
                    </a:p>
                    <a:p>
                      <a:pPr algn="l"/>
                      <a:endParaRPr lang="en-US" sz="300" b="0" dirty="0">
                        <a:solidFill>
                          <a:srgbClr val="000000"/>
                        </a:solidFill>
                        <a:latin typeface="+mj-lt"/>
                        <a:cs typeface="Calibri"/>
                      </a:endParaRPr>
                    </a:p>
                    <a:p>
                      <a:pPr algn="l"/>
                      <a:r>
                        <a:rPr lang="en-US" sz="900" b="1" dirty="0">
                          <a:solidFill>
                            <a:srgbClr val="0000FF"/>
                          </a:solidFill>
                          <a:latin typeface="+mj-lt"/>
                          <a:cs typeface="Calibri"/>
                        </a:rPr>
                        <a:t>Volcanic</a:t>
                      </a:r>
                      <a:r>
                        <a:rPr lang="en-US" sz="900" b="1" baseline="0" dirty="0">
                          <a:solidFill>
                            <a:srgbClr val="0000FF"/>
                          </a:solidFill>
                          <a:latin typeface="+mj-lt"/>
                          <a:cs typeface="Calibri"/>
                        </a:rPr>
                        <a:t> Activity</a:t>
                      </a:r>
                      <a:r>
                        <a:rPr lang="en-US" sz="900" b="0" baseline="0" dirty="0">
                          <a:solidFill>
                            <a:srgbClr val="000000"/>
                          </a:solidFill>
                          <a:latin typeface="+mj-lt"/>
                          <a:cs typeface="Calibri"/>
                        </a:rPr>
                        <a:t>: </a:t>
                      </a:r>
                      <a:r>
                        <a:rPr lang="en-GB" sz="850" b="0" dirty="0">
                          <a:solidFill>
                            <a:srgbClr val="000000"/>
                          </a:solidFill>
                          <a:latin typeface="+mj-lt"/>
                          <a:cs typeface="Calibri"/>
                        </a:rPr>
                        <a:t>Violent volcanic eruptions blast lots of ash, gases (e.g. sulphur dioxide) and liquids into the atmosphere. Major volcanic eruptions lead to a brief period of global cooling. This is because the ash, gases and liquids can block out the sun’s rays, reducing the temperature. </a:t>
                      </a:r>
                    </a:p>
                    <a:p>
                      <a:pPr marL="171450" indent="-171450" eaLnBrk="1" hangingPunct="1">
                        <a:buFont typeface="Arial"/>
                        <a:buChar char="•"/>
                      </a:pPr>
                      <a:r>
                        <a:rPr lang="en-GB" sz="850" b="0" i="1" dirty="0">
                          <a:solidFill>
                            <a:srgbClr val="000000"/>
                          </a:solidFill>
                          <a:latin typeface="+mj-lt"/>
                          <a:cs typeface="Calibri"/>
                        </a:rPr>
                        <a:t>e.g. </a:t>
                      </a:r>
                      <a:r>
                        <a:rPr lang="en-GB" sz="850" b="0" i="1" baseline="0" dirty="0">
                          <a:solidFill>
                            <a:srgbClr val="000000"/>
                          </a:solidFill>
                          <a:latin typeface="+mj-lt"/>
                          <a:cs typeface="Calibri"/>
                        </a:rPr>
                        <a:t> Krakatoa</a:t>
                      </a:r>
                      <a:r>
                        <a:rPr lang="en-GB" sz="850" b="0" i="1" dirty="0">
                          <a:solidFill>
                            <a:srgbClr val="000000"/>
                          </a:solidFill>
                          <a:latin typeface="+mj-lt"/>
                          <a:cs typeface="Calibri"/>
                        </a:rPr>
                        <a:t> 1883 eruption</a:t>
                      </a:r>
                      <a:r>
                        <a:rPr lang="en-GB" sz="850" b="0" i="1" baseline="0" dirty="0">
                          <a:solidFill>
                            <a:srgbClr val="000000"/>
                          </a:solidFill>
                          <a:latin typeface="+mj-lt"/>
                          <a:cs typeface="Calibri"/>
                        </a:rPr>
                        <a:t> = world temperatures fell </a:t>
                      </a:r>
                      <a:r>
                        <a:rPr lang="en-GB" sz="850" b="0" i="1" dirty="0">
                          <a:solidFill>
                            <a:srgbClr val="000000"/>
                          </a:solidFill>
                          <a:latin typeface="+mj-lt"/>
                          <a:cs typeface="Calibri"/>
                        </a:rPr>
                        <a:t>by 1.2°C </a:t>
                      </a:r>
                      <a:r>
                        <a:rPr lang="en-GB" sz="850" b="0" i="1" baseline="0" dirty="0">
                          <a:solidFill>
                            <a:srgbClr val="000000"/>
                          </a:solidFill>
                          <a:latin typeface="+mj-lt"/>
                          <a:cs typeface="Calibri"/>
                        </a:rPr>
                        <a:t>for a year. </a:t>
                      </a:r>
                    </a:p>
                    <a:p>
                      <a:pPr marL="171450" indent="-171450" eaLnBrk="1" hangingPunct="1">
                        <a:buFont typeface="Arial"/>
                        <a:buChar char="•"/>
                      </a:pPr>
                      <a:r>
                        <a:rPr lang="en-GB" sz="850" b="0" i="1" baseline="0" dirty="0">
                          <a:solidFill>
                            <a:srgbClr val="000000"/>
                          </a:solidFill>
                          <a:latin typeface="+mj-lt"/>
                          <a:cs typeface="Calibri"/>
                        </a:rPr>
                        <a:t>e.g. Pinatubo 1991 eruption = world temperatures fell by </a:t>
                      </a:r>
                      <a:r>
                        <a:rPr lang="en-GB" sz="850" b="0" i="1" dirty="0">
                          <a:solidFill>
                            <a:srgbClr val="000000"/>
                          </a:solidFill>
                          <a:latin typeface="+mj-lt"/>
                          <a:cs typeface="Calibri"/>
                        </a:rPr>
                        <a:t>0.5°C for</a:t>
                      </a:r>
                      <a:r>
                        <a:rPr lang="en-GB" sz="850" b="0" i="1" baseline="0" dirty="0">
                          <a:solidFill>
                            <a:srgbClr val="000000"/>
                          </a:solidFill>
                          <a:latin typeface="+mj-lt"/>
                          <a:cs typeface="Calibri"/>
                        </a:rPr>
                        <a:t> a year. </a:t>
                      </a:r>
                    </a:p>
                    <a:p>
                      <a:pPr marL="171450" indent="-171450" eaLnBrk="1" hangingPunct="1">
                        <a:buFont typeface="Arial"/>
                        <a:buChar char="•"/>
                      </a:pPr>
                      <a:endParaRPr lang="en-GB" sz="300" b="0" i="1" baseline="0" dirty="0">
                        <a:solidFill>
                          <a:srgbClr val="000000"/>
                        </a:solidFill>
                        <a:latin typeface="+mj-lt"/>
                        <a:cs typeface="Calibri"/>
                      </a:endParaRPr>
                    </a:p>
                    <a:p>
                      <a:pPr marL="0" indent="0" eaLnBrk="1" hangingPunct="1">
                        <a:buFont typeface="Arial"/>
                        <a:buNone/>
                      </a:pPr>
                      <a:r>
                        <a:rPr lang="en-GB" sz="900" b="1" i="0" baseline="0" dirty="0">
                          <a:solidFill>
                            <a:srgbClr val="0000FF"/>
                          </a:solidFill>
                          <a:latin typeface="+mj-lt"/>
                          <a:cs typeface="Calibri"/>
                        </a:rPr>
                        <a:t>Orbital Change</a:t>
                      </a:r>
                      <a:r>
                        <a:rPr lang="en-GB" sz="900" b="0" i="0" baseline="0" dirty="0">
                          <a:solidFill>
                            <a:srgbClr val="000000"/>
                          </a:solidFill>
                          <a:latin typeface="+mj-lt"/>
                          <a:cs typeface="Calibri"/>
                        </a:rPr>
                        <a:t>: changes in how the earth moves around the sun</a:t>
                      </a:r>
                    </a:p>
                    <a:p>
                      <a:pPr marL="0" indent="0" eaLnBrk="1" hangingPunct="1">
                        <a:buFont typeface="Arial"/>
                        <a:buNone/>
                      </a:pPr>
                      <a:r>
                        <a:rPr lang="en-US" sz="850" b="0" i="0" baseline="0" dirty="0">
                          <a:solidFill>
                            <a:srgbClr val="000000"/>
                          </a:solidFill>
                          <a:latin typeface="+mj-lt"/>
                          <a:cs typeface="Calibri"/>
                        </a:rPr>
                        <a:t>Orbital change affects how close the earth is to the sun. When the earth is very close to the sun, it is warmer. When the earth is further away from the sun, it is cooler.</a:t>
                      </a:r>
                    </a:p>
                    <a:p>
                      <a:pPr marL="179388" indent="-179388" eaLnBrk="1" hangingPunct="1">
                        <a:buFont typeface="+mj-lt"/>
                        <a:buAutoNum type="alphaLcParenR"/>
                      </a:pPr>
                      <a:r>
                        <a:rPr lang="en-US" sz="850" b="0" i="1" baseline="0" dirty="0">
                          <a:solidFill>
                            <a:srgbClr val="000000"/>
                          </a:solidFill>
                          <a:latin typeface="+mj-lt"/>
                          <a:cs typeface="Calibri"/>
                        </a:rPr>
                        <a:t>Eccentricity: how the earth orbits the sun. Every 100,000 years the orbit changes from circular to elliptical (egg-shaped).</a:t>
                      </a:r>
                    </a:p>
                    <a:p>
                      <a:pPr marL="179388" indent="-179388" eaLnBrk="1" hangingPunct="1">
                        <a:buFont typeface="+mj-lt"/>
                        <a:buAutoNum type="alphaLcParenR"/>
                      </a:pPr>
                      <a:r>
                        <a:rPr lang="en-US" sz="850" b="0" i="1" baseline="0" dirty="0">
                          <a:solidFill>
                            <a:srgbClr val="000000"/>
                          </a:solidFill>
                          <a:latin typeface="+mj-lt"/>
                          <a:cs typeface="Calibri"/>
                        </a:rPr>
                        <a:t>Axial tilt: the angle of the earth changes every 41,000 years </a:t>
                      </a:r>
                      <a:r>
                        <a:rPr lang="en-US" sz="850" b="0" i="1" baseline="0" dirty="0">
                          <a:solidFill>
                            <a:schemeClr val="tx1"/>
                          </a:solidFill>
                          <a:latin typeface="+mj-lt"/>
                          <a:cs typeface="Calibri"/>
                        </a:rPr>
                        <a:t>between </a:t>
                      </a:r>
                      <a:r>
                        <a:rPr lang="en-GB" sz="850" b="0" i="1" dirty="0">
                          <a:solidFill>
                            <a:schemeClr val="tx1"/>
                          </a:solidFill>
                          <a:latin typeface="+mj-lt"/>
                          <a:cs typeface="Calibri"/>
                        </a:rPr>
                        <a:t>22.5° to 24.5°. </a:t>
                      </a:r>
                    </a:p>
                    <a:p>
                      <a:pPr marL="179388" indent="-179388" eaLnBrk="1" hangingPunct="1">
                        <a:buFont typeface="+mj-lt"/>
                        <a:buAutoNum type="alphaLcParenR"/>
                      </a:pPr>
                      <a:r>
                        <a:rPr lang="en-GB" sz="850" b="0" i="1" dirty="0">
                          <a:solidFill>
                            <a:schemeClr val="tx1"/>
                          </a:solidFill>
                          <a:latin typeface="+mj-lt"/>
                          <a:cs typeface="Calibri"/>
                        </a:rPr>
                        <a:t>Precession: the natural</a:t>
                      </a:r>
                      <a:r>
                        <a:rPr lang="en-GB" sz="850" b="0" i="1" baseline="0" dirty="0">
                          <a:solidFill>
                            <a:schemeClr val="tx1"/>
                          </a:solidFill>
                          <a:latin typeface="+mj-lt"/>
                          <a:cs typeface="Calibri"/>
                        </a:rPr>
                        <a:t> wobble of the earth around its axis. Wobble cycles take 26,000 years . </a:t>
                      </a:r>
                      <a:endParaRPr lang="en-US" sz="850" b="0" i="1" dirty="0">
                        <a:solidFill>
                          <a:schemeClr val="tx1"/>
                        </a:solidFill>
                        <a:latin typeface="+mj-lt"/>
                        <a:cs typeface="Calibri"/>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900" b="1" dirty="0">
                          <a:solidFill>
                            <a:srgbClr val="FF0000"/>
                          </a:solidFill>
                          <a:latin typeface="+mj-lt"/>
                        </a:rPr>
                        <a:t>Human</a:t>
                      </a:r>
                      <a:r>
                        <a:rPr lang="en-US" sz="900" b="1" baseline="0" dirty="0">
                          <a:solidFill>
                            <a:srgbClr val="FF0000"/>
                          </a:solidFill>
                          <a:latin typeface="+mj-lt"/>
                        </a:rPr>
                        <a:t> </a:t>
                      </a:r>
                      <a:r>
                        <a:rPr lang="en-US" sz="900" b="1" dirty="0">
                          <a:solidFill>
                            <a:srgbClr val="FF0000"/>
                          </a:solidFill>
                          <a:latin typeface="+mj-lt"/>
                        </a:rPr>
                        <a:t>causes</a:t>
                      </a:r>
                      <a:r>
                        <a:rPr lang="en-US" sz="900" b="1" baseline="0" dirty="0">
                          <a:solidFill>
                            <a:srgbClr val="FF0000"/>
                          </a:solidFill>
                          <a:latin typeface="+mj-lt"/>
                        </a:rPr>
                        <a:t> of climate change</a:t>
                      </a:r>
                    </a:p>
                    <a:p>
                      <a:pPr algn="l"/>
                      <a:endParaRPr lang="en-US" sz="300" b="0" baseline="0" dirty="0">
                        <a:solidFill>
                          <a:srgbClr val="000000"/>
                        </a:solidFill>
                        <a:latin typeface="+mj-lt"/>
                      </a:endParaRPr>
                    </a:p>
                    <a:p>
                      <a:pPr algn="l"/>
                      <a:r>
                        <a:rPr lang="en-US" sz="850" b="0" dirty="0">
                          <a:solidFill>
                            <a:srgbClr val="000000"/>
                          </a:solidFill>
                          <a:latin typeface="+mj-lt"/>
                          <a:cs typeface="Calibri"/>
                        </a:rPr>
                        <a:t>The</a:t>
                      </a:r>
                      <a:r>
                        <a:rPr lang="en-US" sz="850" b="1" dirty="0">
                          <a:solidFill>
                            <a:srgbClr val="000000"/>
                          </a:solidFill>
                          <a:latin typeface="+mj-lt"/>
                          <a:cs typeface="Calibri"/>
                        </a:rPr>
                        <a:t> </a:t>
                      </a:r>
                      <a:r>
                        <a:rPr lang="en-US" sz="900" b="1" dirty="0">
                          <a:solidFill>
                            <a:srgbClr val="0000FF"/>
                          </a:solidFill>
                          <a:latin typeface="+mj-lt"/>
                          <a:cs typeface="Calibri"/>
                        </a:rPr>
                        <a:t>green house effect:</a:t>
                      </a:r>
                    </a:p>
                    <a:p>
                      <a:pPr marL="182563" indent="-182563" algn="l">
                        <a:buAutoNum type="alphaUcParenR"/>
                      </a:pPr>
                      <a:r>
                        <a:rPr lang="en-US" sz="850" b="0" baseline="0" dirty="0">
                          <a:solidFill>
                            <a:srgbClr val="000000"/>
                          </a:solidFill>
                          <a:latin typeface="+mj-lt"/>
                          <a:cs typeface="Calibri"/>
                        </a:rPr>
                        <a:t>Greenhouse gases create blanket around earth.</a:t>
                      </a:r>
                    </a:p>
                    <a:p>
                      <a:pPr marL="182563" indent="-182563" algn="l">
                        <a:buAutoNum type="alphaUcParenR"/>
                      </a:pPr>
                      <a:r>
                        <a:rPr lang="en-US" sz="850" b="0" baseline="0" dirty="0">
                          <a:solidFill>
                            <a:srgbClr val="000000"/>
                          </a:solidFill>
                          <a:latin typeface="+mj-lt"/>
                          <a:cs typeface="Calibri"/>
                        </a:rPr>
                        <a:t>Sunlight travels to earth as shortwave radiation.</a:t>
                      </a:r>
                    </a:p>
                    <a:p>
                      <a:pPr marL="182563" indent="-182563" algn="l">
                        <a:buAutoNum type="alphaUcParenR"/>
                      </a:pPr>
                      <a:r>
                        <a:rPr lang="en-US" sz="850" b="0" baseline="0" dirty="0">
                          <a:solidFill>
                            <a:srgbClr val="000000"/>
                          </a:solidFill>
                          <a:latin typeface="+mj-lt"/>
                          <a:cs typeface="Calibri"/>
                        </a:rPr>
                        <a:t>Sunlight bounces off the earth’s surface as                                                                                         long-wave radiation. The long-wave radiation                                                                                bounce off the greenhouse gases and travel back                                                                                    to earth. They are trapped in the earth’s                                                                                  atmosphere = earth heats up.</a:t>
                      </a:r>
                      <a:endParaRPr lang="en-US" sz="850" b="0" dirty="0">
                        <a:solidFill>
                          <a:srgbClr val="000000"/>
                        </a:solidFill>
                        <a:latin typeface="+mj-lt"/>
                        <a:cs typeface="Calibri"/>
                      </a:endParaRPr>
                    </a:p>
                    <a:p>
                      <a:pPr algn="l"/>
                      <a:endParaRPr lang="en-US" sz="300" b="0" dirty="0">
                        <a:solidFill>
                          <a:srgbClr val="000000"/>
                        </a:solidFill>
                        <a:latin typeface="+mj-lt"/>
                        <a:cs typeface="Calibri"/>
                      </a:endParaRPr>
                    </a:p>
                    <a:p>
                      <a:pPr algn="l"/>
                      <a:r>
                        <a:rPr lang="en-US" sz="850" b="0" dirty="0">
                          <a:solidFill>
                            <a:srgbClr val="000000"/>
                          </a:solidFill>
                          <a:latin typeface="+mj-lt"/>
                          <a:cs typeface="Calibri"/>
                        </a:rPr>
                        <a:t>The</a:t>
                      </a:r>
                      <a:r>
                        <a:rPr lang="en-US" sz="850" b="0" baseline="0" dirty="0">
                          <a:solidFill>
                            <a:srgbClr val="000000"/>
                          </a:solidFill>
                          <a:latin typeface="+mj-lt"/>
                          <a:cs typeface="Calibri"/>
                        </a:rPr>
                        <a:t> </a:t>
                      </a:r>
                      <a:r>
                        <a:rPr lang="en-US" sz="900" b="1" baseline="0" dirty="0">
                          <a:solidFill>
                            <a:srgbClr val="0000FF"/>
                          </a:solidFill>
                          <a:latin typeface="+mj-lt"/>
                          <a:cs typeface="Calibri"/>
                        </a:rPr>
                        <a:t>enhanced greenhouse effect </a:t>
                      </a:r>
                      <a:r>
                        <a:rPr lang="en-US" sz="850" b="0" baseline="0" dirty="0">
                          <a:solidFill>
                            <a:srgbClr val="000000"/>
                          </a:solidFill>
                          <a:latin typeface="+mj-lt"/>
                          <a:cs typeface="Calibri"/>
                        </a:rPr>
                        <a:t>is when , due to human actions, there are extra greenhouse gases in the atmosphere which trap more heat = global warming.</a:t>
                      </a:r>
                    </a:p>
                    <a:p>
                      <a:pPr marL="92075" indent="-82550" algn="l">
                        <a:buFont typeface="Arial"/>
                        <a:buChar char="•"/>
                      </a:pPr>
                      <a:r>
                        <a:rPr lang="en-US" sz="850" b="1" baseline="0" dirty="0">
                          <a:solidFill>
                            <a:srgbClr val="0000FF"/>
                          </a:solidFill>
                          <a:latin typeface="+mj-lt"/>
                          <a:cs typeface="Calibri"/>
                        </a:rPr>
                        <a:t>Methane</a:t>
                      </a:r>
                      <a:r>
                        <a:rPr lang="en-US" sz="850" b="0" baseline="0" dirty="0">
                          <a:solidFill>
                            <a:srgbClr val="0000FF"/>
                          </a:solidFill>
                          <a:latin typeface="+mj-lt"/>
                          <a:cs typeface="Calibri"/>
                        </a:rPr>
                        <a:t> </a:t>
                      </a:r>
                      <a:r>
                        <a:rPr lang="en-US" sz="850" b="0" baseline="0" dirty="0">
                          <a:solidFill>
                            <a:srgbClr val="000000"/>
                          </a:solidFill>
                          <a:latin typeface="+mj-lt"/>
                          <a:cs typeface="Calibri"/>
                        </a:rPr>
                        <a:t>is produced by cattle and sheep. Rising incomes and population = increased demand for meat = more animals farmed = more methane produced. </a:t>
                      </a:r>
                      <a:r>
                        <a:rPr lang="en-US" sz="850" b="0" i="1" baseline="0" dirty="0">
                          <a:solidFill>
                            <a:srgbClr val="000000"/>
                          </a:solidFill>
                          <a:latin typeface="+mj-lt"/>
                          <a:cs typeface="Calibri"/>
                        </a:rPr>
                        <a:t>250% rise in methane since 1850.</a:t>
                      </a:r>
                      <a:endParaRPr lang="en-US" sz="850" b="0" baseline="0" dirty="0">
                        <a:solidFill>
                          <a:srgbClr val="000000"/>
                        </a:solidFill>
                        <a:latin typeface="+mj-lt"/>
                        <a:cs typeface="Calibri"/>
                      </a:endParaRPr>
                    </a:p>
                    <a:p>
                      <a:pPr marL="92075" indent="-82550" algn="l">
                        <a:buFont typeface="Arial"/>
                        <a:buChar char="•"/>
                      </a:pPr>
                      <a:r>
                        <a:rPr lang="en-US" sz="850" b="1" baseline="0" dirty="0">
                          <a:solidFill>
                            <a:srgbClr val="0000FF"/>
                          </a:solidFill>
                          <a:latin typeface="+mj-lt"/>
                          <a:cs typeface="Calibri"/>
                        </a:rPr>
                        <a:t>Carbon dioxide </a:t>
                      </a:r>
                      <a:r>
                        <a:rPr lang="en-US" sz="850" b="0" baseline="0" dirty="0">
                          <a:solidFill>
                            <a:srgbClr val="000000"/>
                          </a:solidFill>
                          <a:latin typeface="+mj-lt"/>
                          <a:cs typeface="Calibri"/>
                        </a:rPr>
                        <a:t>is produced by burning fossil fuels. Rising population = increased demand for electricity = more carbon dioxide produced. </a:t>
                      </a:r>
                      <a:r>
                        <a:rPr lang="en-US" sz="850" b="0" i="1" baseline="0" dirty="0">
                          <a:solidFill>
                            <a:srgbClr val="000000"/>
                          </a:solidFill>
                          <a:latin typeface="+mj-lt"/>
                          <a:cs typeface="Calibri"/>
                        </a:rPr>
                        <a:t>30% rise in carbon dioxide production since 1850.</a:t>
                      </a:r>
                      <a:endParaRPr lang="en-US" sz="850" b="0" baseline="0" dirty="0">
                        <a:solidFill>
                          <a:srgbClr val="000000"/>
                        </a:solidFill>
                        <a:latin typeface="+mj-lt"/>
                        <a:cs typeface="Calibri"/>
                      </a:endParaRPr>
                    </a:p>
                    <a:p>
                      <a:pPr marL="92075" indent="-82550" algn="l">
                        <a:buFont typeface="Arial"/>
                        <a:buChar char="•"/>
                      </a:pPr>
                      <a:r>
                        <a:rPr lang="en-US" sz="850" b="1" baseline="0" dirty="0">
                          <a:solidFill>
                            <a:srgbClr val="0000FF"/>
                          </a:solidFill>
                          <a:latin typeface="+mj-lt"/>
                          <a:cs typeface="Calibri"/>
                        </a:rPr>
                        <a:t>Nitrous oxides </a:t>
                      </a:r>
                      <a:r>
                        <a:rPr lang="en-US" sz="850" b="0" baseline="0" dirty="0">
                          <a:solidFill>
                            <a:srgbClr val="000000"/>
                          </a:solidFill>
                          <a:latin typeface="+mj-lt"/>
                          <a:cs typeface="Calibri"/>
                        </a:rPr>
                        <a:t>is produced by car exhausts and airplanes. Rising incomes and population = increased cars and air travel = more nitrous oxide produced. </a:t>
                      </a:r>
                      <a:r>
                        <a:rPr lang="en-US" sz="850" b="0" i="1" baseline="0" dirty="0">
                          <a:solidFill>
                            <a:srgbClr val="000000"/>
                          </a:solidFill>
                          <a:latin typeface="+mj-lt"/>
                          <a:cs typeface="Calibri"/>
                        </a:rPr>
                        <a:t>16% rise in nitrous oxide since 1850.</a:t>
                      </a:r>
                      <a:endParaRPr lang="en-US" sz="850" b="0" baseline="0" dirty="0">
                        <a:solidFill>
                          <a:srgbClr val="000000"/>
                        </a:solidFill>
                        <a:latin typeface="+mj-lt"/>
                        <a:cs typeface="Calibri"/>
                      </a:endParaRPr>
                    </a:p>
                    <a:p>
                      <a:pPr marL="92075" indent="-82550" algn="l">
                        <a:buFont typeface="Arial"/>
                        <a:buChar char="•"/>
                      </a:pPr>
                      <a:r>
                        <a:rPr lang="en-US" sz="850" b="1" baseline="0" dirty="0">
                          <a:solidFill>
                            <a:srgbClr val="0000FF"/>
                          </a:solidFill>
                          <a:latin typeface="+mj-lt"/>
                          <a:cs typeface="Calibri"/>
                        </a:rPr>
                        <a:t>Deforestation</a:t>
                      </a:r>
                      <a:r>
                        <a:rPr lang="en-US" sz="850" b="0" baseline="0" dirty="0">
                          <a:solidFill>
                            <a:srgbClr val="0000FF"/>
                          </a:solidFill>
                          <a:latin typeface="+mj-lt"/>
                          <a:cs typeface="Calibri"/>
                        </a:rPr>
                        <a:t> </a:t>
                      </a:r>
                      <a:r>
                        <a:rPr lang="en-US" sz="850" b="0" baseline="0" dirty="0">
                          <a:solidFill>
                            <a:srgbClr val="000000"/>
                          </a:solidFill>
                          <a:latin typeface="+mj-lt"/>
                          <a:cs typeface="Calibri"/>
                        </a:rPr>
                        <a:t>= less trees = less photosynthesis = less carbon dioxide removed from the atmosphere = more carbon dioxide in the air.</a:t>
                      </a:r>
                      <a:endParaRPr lang="en-US" sz="850" b="0" dirty="0">
                        <a:solidFill>
                          <a:srgbClr val="000000"/>
                        </a:solidFill>
                        <a:latin typeface="+mj-lt"/>
                        <a:cs typeface="Calibri"/>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7876419"/>
                  </a:ext>
                </a:extLst>
              </a:tr>
              <a:tr h="2738572">
                <a:tc>
                  <a:txBody>
                    <a:bodyPr/>
                    <a:lstStyle/>
                    <a:p>
                      <a:pPr algn="l"/>
                      <a:r>
                        <a:rPr lang="en-US" sz="900" b="1" dirty="0">
                          <a:solidFill>
                            <a:srgbClr val="FF0000"/>
                          </a:solidFill>
                          <a:latin typeface="+mj-lt"/>
                          <a:cs typeface="Calibri"/>
                        </a:rPr>
                        <a:t>Mitigation: slow</a:t>
                      </a:r>
                      <a:r>
                        <a:rPr lang="en-US" sz="900" b="1" baseline="0" dirty="0">
                          <a:solidFill>
                            <a:srgbClr val="FF0000"/>
                          </a:solidFill>
                          <a:latin typeface="+mj-lt"/>
                          <a:cs typeface="Calibri"/>
                        </a:rPr>
                        <a:t> down climate change by reducing the production of greenhouse gases.</a:t>
                      </a:r>
                    </a:p>
                    <a:p>
                      <a:pPr algn="l"/>
                      <a:endParaRPr lang="en-US" sz="300" b="1" baseline="0" dirty="0">
                        <a:solidFill>
                          <a:srgbClr val="0000FF"/>
                        </a:solidFill>
                        <a:latin typeface="+mj-lt"/>
                        <a:cs typeface="Calibri"/>
                      </a:endParaRPr>
                    </a:p>
                    <a:p>
                      <a:r>
                        <a:rPr lang="en-US" sz="900" b="1" baseline="0" dirty="0">
                          <a:solidFill>
                            <a:srgbClr val="0000FF"/>
                          </a:solidFill>
                          <a:latin typeface="+mj-lt"/>
                          <a:cs typeface="Calibri"/>
                        </a:rPr>
                        <a:t>Carbon capture</a:t>
                      </a:r>
                      <a:r>
                        <a:rPr lang="en-US" sz="850" b="1" baseline="0" dirty="0">
                          <a:solidFill>
                            <a:srgbClr val="000000"/>
                          </a:solidFill>
                          <a:latin typeface="+mj-lt"/>
                          <a:cs typeface="Calibri"/>
                        </a:rPr>
                        <a:t>: </a:t>
                      </a:r>
                      <a:r>
                        <a:rPr lang="en-GB" sz="850" kern="1200" dirty="0">
                          <a:solidFill>
                            <a:schemeClr val="dk1"/>
                          </a:solidFill>
                          <a:effectLst/>
                          <a:latin typeface="+mj-lt"/>
                          <a:ea typeface="+mn-ea"/>
                          <a:cs typeface="Calibri"/>
                        </a:rPr>
                        <a:t>the process of capturing carbon dioxide and storing it so it does not go into the atmosphere. Carbon dioxide</a:t>
                      </a:r>
                      <a:r>
                        <a:rPr lang="en-GB" sz="850" kern="1200" baseline="0" dirty="0">
                          <a:solidFill>
                            <a:schemeClr val="dk1"/>
                          </a:solidFill>
                          <a:effectLst/>
                          <a:latin typeface="+mj-lt"/>
                          <a:ea typeface="+mn-ea"/>
                          <a:cs typeface="Calibri"/>
                        </a:rPr>
                        <a:t> is </a:t>
                      </a:r>
                      <a:r>
                        <a:rPr lang="en-GB" sz="850" b="1" kern="1200" baseline="0" dirty="0">
                          <a:solidFill>
                            <a:schemeClr val="dk1"/>
                          </a:solidFill>
                          <a:effectLst/>
                          <a:latin typeface="+mj-lt"/>
                          <a:ea typeface="+mn-ea"/>
                          <a:cs typeface="Calibri"/>
                        </a:rPr>
                        <a:t>captured</a:t>
                      </a:r>
                      <a:r>
                        <a:rPr lang="en-GB" sz="850" kern="1200" baseline="0" dirty="0">
                          <a:solidFill>
                            <a:schemeClr val="dk1"/>
                          </a:solidFill>
                          <a:effectLst/>
                          <a:latin typeface="+mj-lt"/>
                          <a:ea typeface="+mn-ea"/>
                          <a:cs typeface="Calibri"/>
                        </a:rPr>
                        <a:t> from the power stations. It is transported in pipes. It is stored deep underground or in oceans so it doesn’t go into the atmosphere.</a:t>
                      </a:r>
                    </a:p>
                    <a:p>
                      <a:endParaRPr lang="en-GB" sz="300" b="1" kern="1200" baseline="0" dirty="0">
                        <a:solidFill>
                          <a:schemeClr val="dk1"/>
                        </a:solidFill>
                        <a:effectLst/>
                        <a:latin typeface="+mj-lt"/>
                        <a:ea typeface="+mn-ea"/>
                        <a:cs typeface="Calibri"/>
                      </a:endParaRPr>
                    </a:p>
                    <a:p>
                      <a:r>
                        <a:rPr lang="en-GB" sz="900" b="1" kern="1200" baseline="0" dirty="0">
                          <a:solidFill>
                            <a:srgbClr val="0000FF"/>
                          </a:solidFill>
                          <a:effectLst/>
                          <a:latin typeface="+mj-lt"/>
                          <a:ea typeface="+mn-ea"/>
                          <a:cs typeface="Calibri"/>
                        </a:rPr>
                        <a:t>Afforestation</a:t>
                      </a:r>
                      <a:r>
                        <a:rPr lang="en-GB" sz="850" kern="1200" baseline="0" dirty="0">
                          <a:solidFill>
                            <a:schemeClr val="dk1"/>
                          </a:solidFill>
                          <a:effectLst/>
                          <a:latin typeface="+mj-lt"/>
                          <a:ea typeface="+mn-ea"/>
                          <a:cs typeface="Calibri"/>
                        </a:rPr>
                        <a:t>: planting trees = more trees = more photosynthesis = more carbon dioxide removed from the atmosphere = fewer greenhouse gases = less global warming. Trees remove 3 billion tons of carbon every year! e.g. China has had afforestation programs since 1970s. Forest cover has increased from 12% to 16%. </a:t>
                      </a:r>
                    </a:p>
                    <a:p>
                      <a:endParaRPr lang="en-GB" sz="300" b="1" kern="1200" baseline="0" dirty="0">
                        <a:solidFill>
                          <a:schemeClr val="dk1"/>
                        </a:solidFill>
                        <a:effectLst/>
                        <a:latin typeface="+mj-lt"/>
                        <a:ea typeface="+mn-ea"/>
                        <a:cs typeface="Calibri"/>
                      </a:endParaRPr>
                    </a:p>
                    <a:p>
                      <a:r>
                        <a:rPr lang="en-GB" sz="900" b="1" kern="1200" baseline="0" dirty="0">
                          <a:solidFill>
                            <a:srgbClr val="0000FF"/>
                          </a:solidFill>
                          <a:effectLst/>
                          <a:latin typeface="+mj-lt"/>
                          <a:ea typeface="+mn-ea"/>
                          <a:cs typeface="Calibri"/>
                        </a:rPr>
                        <a:t>Renewable energies</a:t>
                      </a:r>
                      <a:r>
                        <a:rPr lang="en-GB" sz="850" kern="1200" baseline="0" dirty="0">
                          <a:solidFill>
                            <a:schemeClr val="dk1"/>
                          </a:solidFill>
                          <a:effectLst/>
                          <a:latin typeface="+mj-lt"/>
                          <a:ea typeface="+mn-ea"/>
                          <a:cs typeface="Calibri"/>
                        </a:rPr>
                        <a:t>: generating energy from natural renewable sources (e.g. solar panels, hydro-electric power, wind turbines, tidal energy). They do not produce greenhouse gases.</a:t>
                      </a:r>
                    </a:p>
                    <a:p>
                      <a:endParaRPr lang="en-GB" sz="300" b="1" kern="1200" baseline="0" dirty="0">
                        <a:solidFill>
                          <a:schemeClr val="dk1"/>
                        </a:solidFill>
                        <a:effectLst/>
                        <a:latin typeface="+mj-lt"/>
                        <a:ea typeface="+mn-ea"/>
                        <a:cs typeface="Calibri"/>
                      </a:endParaRPr>
                    </a:p>
                    <a:p>
                      <a:r>
                        <a:rPr lang="en-GB" sz="900" b="1" kern="1200" baseline="0" dirty="0">
                          <a:solidFill>
                            <a:srgbClr val="0000FF"/>
                          </a:solidFill>
                          <a:effectLst/>
                          <a:latin typeface="+mj-lt"/>
                          <a:ea typeface="+mn-ea"/>
                          <a:cs typeface="Calibri"/>
                        </a:rPr>
                        <a:t>International agreements</a:t>
                      </a:r>
                      <a:r>
                        <a:rPr lang="en-GB" sz="850" kern="1200" baseline="0" dirty="0">
                          <a:solidFill>
                            <a:schemeClr val="dk1"/>
                          </a:solidFill>
                          <a:effectLst/>
                          <a:latin typeface="+mj-lt"/>
                          <a:ea typeface="+mn-ea"/>
                          <a:cs typeface="Calibri"/>
                        </a:rPr>
                        <a:t>: climate change is a global issue and requires global solutions. International agreements are when countries come together to implement large scale strategies.</a:t>
                      </a:r>
                    </a:p>
                    <a:p>
                      <a:pPr marL="171450" marR="0" lvl="0" indent="-171450" algn="l" defTabSz="914400" rtl="0" eaLnBrk="1" fontAlgn="auto" latinLnBrk="0" hangingPunct="1">
                        <a:lnSpc>
                          <a:spcPct val="100000"/>
                        </a:lnSpc>
                        <a:spcBef>
                          <a:spcPts val="0"/>
                        </a:spcBef>
                        <a:spcAft>
                          <a:spcPts val="0"/>
                        </a:spcAft>
                        <a:buClrTx/>
                        <a:buSzTx/>
                        <a:buFont typeface="Wingdings" charset="2"/>
                        <a:buChar char="Ø"/>
                        <a:tabLst/>
                        <a:defRPr/>
                      </a:pPr>
                      <a:r>
                        <a:rPr lang="en-GB" sz="850" b="1" kern="1200" dirty="0">
                          <a:solidFill>
                            <a:schemeClr val="dk1"/>
                          </a:solidFill>
                          <a:effectLst/>
                          <a:latin typeface="+mj-lt"/>
                          <a:ea typeface="+mn-ea"/>
                          <a:cs typeface="Calibri"/>
                        </a:rPr>
                        <a:t>2005 – The Kyoto Protocol</a:t>
                      </a:r>
                      <a:r>
                        <a:rPr lang="en-GB" sz="850" b="1" kern="1200" baseline="0" dirty="0">
                          <a:solidFill>
                            <a:schemeClr val="dk1"/>
                          </a:solidFill>
                          <a:effectLst/>
                          <a:latin typeface="+mj-lt"/>
                          <a:ea typeface="+mn-ea"/>
                          <a:cs typeface="Calibri"/>
                        </a:rPr>
                        <a:t> </a:t>
                      </a:r>
                      <a:r>
                        <a:rPr lang="mr-IN" sz="850" b="1" kern="1200" baseline="0" dirty="0">
                          <a:solidFill>
                            <a:schemeClr val="dk1"/>
                          </a:solidFill>
                          <a:effectLst/>
                          <a:latin typeface="+mj-lt"/>
                          <a:ea typeface="+mn-ea"/>
                          <a:cs typeface="Calibri"/>
                        </a:rPr>
                        <a:t>–</a:t>
                      </a:r>
                      <a:r>
                        <a:rPr lang="en-GB" sz="850" b="1" kern="1200" baseline="0" dirty="0">
                          <a:solidFill>
                            <a:schemeClr val="dk1"/>
                          </a:solidFill>
                          <a:effectLst/>
                          <a:latin typeface="+mj-lt"/>
                          <a:ea typeface="+mn-ea"/>
                          <a:cs typeface="Calibri"/>
                        </a:rPr>
                        <a:t> </a:t>
                      </a:r>
                      <a:r>
                        <a:rPr lang="en-GB" sz="850" b="0" kern="1200" baseline="0" dirty="0">
                          <a:solidFill>
                            <a:schemeClr val="dk1"/>
                          </a:solidFill>
                          <a:effectLst/>
                          <a:latin typeface="+mj-lt"/>
                          <a:ea typeface="+mn-ea"/>
                          <a:cs typeface="Calibri"/>
                        </a:rPr>
                        <a:t>o</a:t>
                      </a:r>
                      <a:r>
                        <a:rPr lang="en-GB" sz="850" b="0" kern="1200" dirty="0">
                          <a:solidFill>
                            <a:schemeClr val="dk1"/>
                          </a:solidFill>
                          <a:effectLst/>
                          <a:latin typeface="+mj-lt"/>
                          <a:ea typeface="+mn-ea"/>
                          <a:cs typeface="Calibri"/>
                        </a:rPr>
                        <a:t>ver</a:t>
                      </a:r>
                      <a:r>
                        <a:rPr lang="en-GB" sz="850" b="0" kern="1200" baseline="0" dirty="0">
                          <a:solidFill>
                            <a:schemeClr val="dk1"/>
                          </a:solidFill>
                          <a:effectLst/>
                          <a:latin typeface="+mj-lt"/>
                          <a:ea typeface="+mn-ea"/>
                          <a:cs typeface="Calibri"/>
                        </a:rPr>
                        <a:t> 170 countries agreed to reduce carbon emissions by 5.2%. </a:t>
                      </a:r>
                      <a:r>
                        <a:rPr lang="en-GB" sz="850" b="1" kern="1200" dirty="0">
                          <a:solidFill>
                            <a:schemeClr val="dk1"/>
                          </a:solidFill>
                          <a:effectLst/>
                          <a:latin typeface="+mj-lt"/>
                          <a:ea typeface="+mn-ea"/>
                          <a:cs typeface="Calibri"/>
                        </a:rPr>
                        <a:t>2009 – Copenhagen meeting</a:t>
                      </a:r>
                      <a:r>
                        <a:rPr lang="en-GB" sz="850" b="1" kern="1200" baseline="0" dirty="0">
                          <a:solidFill>
                            <a:schemeClr val="dk1"/>
                          </a:solidFill>
                          <a:effectLst/>
                          <a:latin typeface="+mj-lt"/>
                          <a:ea typeface="+mn-ea"/>
                          <a:cs typeface="Calibri"/>
                        </a:rPr>
                        <a:t> </a:t>
                      </a:r>
                      <a:r>
                        <a:rPr lang="mr-IN" sz="850" b="1" kern="1200" baseline="0" dirty="0">
                          <a:solidFill>
                            <a:schemeClr val="dk1"/>
                          </a:solidFill>
                          <a:effectLst/>
                          <a:latin typeface="+mj-lt"/>
                          <a:ea typeface="+mn-ea"/>
                          <a:cs typeface="Calibri"/>
                        </a:rPr>
                        <a:t>–</a:t>
                      </a:r>
                      <a:r>
                        <a:rPr lang="en-GB" sz="850" b="1" kern="1200" baseline="0" dirty="0">
                          <a:solidFill>
                            <a:schemeClr val="dk1"/>
                          </a:solidFill>
                          <a:effectLst/>
                          <a:latin typeface="+mj-lt"/>
                          <a:ea typeface="+mn-ea"/>
                          <a:cs typeface="Calibri"/>
                        </a:rPr>
                        <a:t> </a:t>
                      </a:r>
                      <a:r>
                        <a:rPr lang="en-GB" sz="850" b="0" kern="1200" baseline="0" dirty="0">
                          <a:solidFill>
                            <a:schemeClr val="dk1"/>
                          </a:solidFill>
                          <a:effectLst/>
                          <a:latin typeface="+mj-lt"/>
                          <a:ea typeface="+mn-ea"/>
                          <a:cs typeface="Calibri"/>
                        </a:rPr>
                        <a:t>w</a:t>
                      </a:r>
                      <a:r>
                        <a:rPr lang="en-GB" sz="850" b="0" kern="1200" dirty="0">
                          <a:solidFill>
                            <a:schemeClr val="dk1"/>
                          </a:solidFill>
                          <a:effectLst/>
                          <a:latin typeface="+mj-lt"/>
                          <a:ea typeface="+mn-ea"/>
                          <a:cs typeface="Calibri"/>
                        </a:rPr>
                        <a:t>orld leaders</a:t>
                      </a:r>
                      <a:r>
                        <a:rPr lang="en-GB" sz="850" b="0" kern="1200" baseline="0" dirty="0">
                          <a:solidFill>
                            <a:schemeClr val="dk1"/>
                          </a:solidFill>
                          <a:effectLst/>
                          <a:latin typeface="+mj-lt"/>
                          <a:ea typeface="+mn-ea"/>
                          <a:cs typeface="Calibri"/>
                        </a:rPr>
                        <a:t> agreed to reduce carbon emissions, with HICs providing LICs financial support to help them cope with impacts of climate change.</a:t>
                      </a:r>
                      <a:r>
                        <a:rPr lang="en-GB" sz="850" b="0" kern="1200" dirty="0">
                          <a:solidFill>
                            <a:schemeClr val="dk1"/>
                          </a:solidFill>
                          <a:effectLst/>
                          <a:latin typeface="+mj-lt"/>
                          <a:ea typeface="+mn-ea"/>
                          <a:cs typeface="Calibri"/>
                        </a:rPr>
                        <a:t> </a:t>
                      </a:r>
                    </a:p>
                    <a:p>
                      <a:pPr marL="171450" marR="0" lvl="0" indent="-171450" algn="l" defTabSz="914400" rtl="0" eaLnBrk="1" fontAlgn="auto" latinLnBrk="0" hangingPunct="1">
                        <a:lnSpc>
                          <a:spcPct val="100000"/>
                        </a:lnSpc>
                        <a:spcBef>
                          <a:spcPts val="0"/>
                        </a:spcBef>
                        <a:spcAft>
                          <a:spcPts val="0"/>
                        </a:spcAft>
                        <a:buClrTx/>
                        <a:buSzTx/>
                        <a:buFont typeface="Wingdings" charset="2"/>
                        <a:buChar char="Ø"/>
                        <a:tabLst/>
                        <a:defRPr/>
                      </a:pPr>
                      <a:r>
                        <a:rPr lang="en-GB" sz="850" b="1" kern="1200" dirty="0">
                          <a:solidFill>
                            <a:schemeClr val="dk1"/>
                          </a:solidFill>
                          <a:effectLst/>
                          <a:latin typeface="+mj-lt"/>
                          <a:ea typeface="+mn-ea"/>
                          <a:cs typeface="Calibri"/>
                        </a:rPr>
                        <a:t>2015 – Paris Agreement</a:t>
                      </a:r>
                      <a:r>
                        <a:rPr lang="en-GB" sz="850" b="1" kern="1200" baseline="0" dirty="0">
                          <a:solidFill>
                            <a:schemeClr val="dk1"/>
                          </a:solidFill>
                          <a:effectLst/>
                          <a:latin typeface="+mj-lt"/>
                          <a:ea typeface="+mn-ea"/>
                          <a:cs typeface="Calibri"/>
                        </a:rPr>
                        <a:t> </a:t>
                      </a:r>
                      <a:r>
                        <a:rPr lang="mr-IN" sz="850" b="1" kern="1200" baseline="0" dirty="0">
                          <a:solidFill>
                            <a:schemeClr val="dk1"/>
                          </a:solidFill>
                          <a:effectLst/>
                          <a:latin typeface="+mj-lt"/>
                          <a:ea typeface="+mn-ea"/>
                          <a:cs typeface="Calibri"/>
                        </a:rPr>
                        <a:t>–</a:t>
                      </a:r>
                      <a:r>
                        <a:rPr lang="en-GB" sz="850" b="1" kern="1200" baseline="0" dirty="0">
                          <a:solidFill>
                            <a:schemeClr val="dk1"/>
                          </a:solidFill>
                          <a:effectLst/>
                          <a:latin typeface="+mj-lt"/>
                          <a:ea typeface="+mn-ea"/>
                          <a:cs typeface="Calibri"/>
                        </a:rPr>
                        <a:t> </a:t>
                      </a:r>
                      <a:r>
                        <a:rPr lang="en-GB" sz="850" b="0" kern="1200" dirty="0">
                          <a:solidFill>
                            <a:schemeClr val="dk1"/>
                          </a:solidFill>
                          <a:effectLst/>
                          <a:latin typeface="+mj-lt"/>
                          <a:ea typeface="+mn-ea"/>
                          <a:cs typeface="Calibri"/>
                        </a:rPr>
                        <a:t>195 countries</a:t>
                      </a:r>
                      <a:r>
                        <a:rPr lang="en-GB" sz="850" b="0" kern="1200" baseline="0" dirty="0">
                          <a:solidFill>
                            <a:schemeClr val="dk1"/>
                          </a:solidFill>
                          <a:effectLst/>
                          <a:latin typeface="+mj-lt"/>
                          <a:ea typeface="+mn-ea"/>
                          <a:cs typeface="Calibri"/>
                        </a:rPr>
                        <a:t> legally promised to reduce greenhouse gas emissions, prevent global temperature rise above 2</a:t>
                      </a:r>
                      <a:r>
                        <a:rPr lang="en-GB" sz="850" b="0" i="1" dirty="0">
                          <a:solidFill>
                            <a:srgbClr val="000000"/>
                          </a:solidFill>
                          <a:latin typeface="+mj-lt"/>
                          <a:cs typeface="Calibri"/>
                        </a:rPr>
                        <a:t>°C</a:t>
                      </a:r>
                      <a:r>
                        <a:rPr lang="en-GB" sz="850" b="0" i="1" baseline="0" dirty="0">
                          <a:solidFill>
                            <a:srgbClr val="000000"/>
                          </a:solidFill>
                          <a:latin typeface="+mj-lt"/>
                          <a:cs typeface="Calibri"/>
                        </a:rPr>
                        <a:t> and to give $100billion per year to LICs to support initiatives to help them cope with the effects of climate change.</a:t>
                      </a:r>
                      <a:endParaRPr lang="en-GB" sz="850" kern="1200" dirty="0">
                        <a:solidFill>
                          <a:schemeClr val="dk1"/>
                        </a:solidFill>
                        <a:effectLst/>
                        <a:latin typeface="+mj-lt"/>
                        <a:ea typeface="+mn-ea"/>
                        <a:cs typeface="Calibri"/>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900" b="1" dirty="0">
                          <a:solidFill>
                            <a:srgbClr val="FF0000"/>
                          </a:solidFill>
                          <a:latin typeface="+mj-lt"/>
                        </a:rPr>
                        <a:t>Adaptation</a:t>
                      </a:r>
                      <a:r>
                        <a:rPr lang="en-US" sz="900" b="1" baseline="0" dirty="0">
                          <a:solidFill>
                            <a:srgbClr val="FF0000"/>
                          </a:solidFill>
                          <a:latin typeface="+mj-lt"/>
                        </a:rPr>
                        <a:t>: to adapt to the likely impacts of global warming.</a:t>
                      </a:r>
                    </a:p>
                    <a:p>
                      <a:pPr algn="l"/>
                      <a:endParaRPr lang="en-US" sz="300" b="1" baseline="0" dirty="0">
                        <a:solidFill>
                          <a:srgbClr val="000000"/>
                        </a:solidFill>
                        <a:latin typeface="+mj-lt"/>
                      </a:endParaRPr>
                    </a:p>
                    <a:p>
                      <a:r>
                        <a:rPr lang="en-US" sz="850" b="1" baseline="0" dirty="0">
                          <a:solidFill>
                            <a:srgbClr val="0000FF"/>
                          </a:solidFill>
                          <a:latin typeface="+mj-lt"/>
                          <a:cs typeface="Calibri"/>
                        </a:rPr>
                        <a:t>Changes in agriculture</a:t>
                      </a:r>
                      <a:r>
                        <a:rPr lang="en-US" sz="850" b="1" baseline="0" dirty="0">
                          <a:solidFill>
                            <a:srgbClr val="000000"/>
                          </a:solidFill>
                          <a:latin typeface="+mj-lt"/>
                          <a:cs typeface="Calibri"/>
                        </a:rPr>
                        <a:t>:</a:t>
                      </a:r>
                    </a:p>
                    <a:p>
                      <a:pPr marL="171450" indent="-171450">
                        <a:buFont typeface="Arial"/>
                        <a:buChar char="•"/>
                      </a:pPr>
                      <a:r>
                        <a:rPr lang="en-US" sz="850" b="1" kern="1200" baseline="0" dirty="0">
                          <a:solidFill>
                            <a:srgbClr val="000000"/>
                          </a:solidFill>
                          <a:effectLst/>
                          <a:latin typeface="+mj-lt"/>
                          <a:ea typeface="+mn-ea"/>
                          <a:cs typeface="Calibri"/>
                        </a:rPr>
                        <a:t>Problems: </a:t>
                      </a:r>
                      <a:r>
                        <a:rPr lang="en-GB" sz="850" b="0" kern="1200" baseline="0" dirty="0">
                          <a:solidFill>
                            <a:srgbClr val="000000"/>
                          </a:solidFill>
                          <a:effectLst/>
                          <a:latin typeface="+mj-lt"/>
                          <a:ea typeface="+mn-ea"/>
                          <a:cs typeface="Calibri"/>
                        </a:rPr>
                        <a:t>a)</a:t>
                      </a:r>
                      <a:r>
                        <a:rPr lang="en-US" sz="850" b="0" kern="1200" baseline="0" dirty="0">
                          <a:solidFill>
                            <a:srgbClr val="000000"/>
                          </a:solidFill>
                          <a:effectLst/>
                          <a:latin typeface="+mj-lt"/>
                          <a:ea typeface="+mn-ea"/>
                          <a:cs typeface="Calibri"/>
                        </a:rPr>
                        <a:t> climate change = more extreme weather; b) different pest/diseases due to different climate</a:t>
                      </a:r>
                    </a:p>
                    <a:p>
                      <a:pPr marL="171450" indent="-171450">
                        <a:buFont typeface="Arial"/>
                        <a:buChar char="•"/>
                      </a:pPr>
                      <a:r>
                        <a:rPr lang="en-US" sz="850" b="1" kern="1200" baseline="0" dirty="0">
                          <a:solidFill>
                            <a:srgbClr val="000000"/>
                          </a:solidFill>
                          <a:effectLst/>
                          <a:latin typeface="+mj-lt"/>
                          <a:ea typeface="+mn-ea"/>
                          <a:cs typeface="Calibri"/>
                        </a:rPr>
                        <a:t>Adaptations</a:t>
                      </a:r>
                      <a:r>
                        <a:rPr lang="en-US" sz="850" b="0" kern="1200" baseline="0" dirty="0">
                          <a:solidFill>
                            <a:srgbClr val="000000"/>
                          </a:solidFill>
                          <a:effectLst/>
                          <a:latin typeface="+mj-lt"/>
                          <a:ea typeface="+mn-ea"/>
                          <a:cs typeface="Calibri"/>
                        </a:rPr>
                        <a:t>: use drought-resistant crops, implement irrigation systems to water crops during droughts, plant trees to shade vulnerable crops from strong sunlight, change crops grown.</a:t>
                      </a:r>
                    </a:p>
                    <a:p>
                      <a:pPr marL="171450" indent="-171450">
                        <a:buFont typeface="Arial"/>
                        <a:buChar char="•"/>
                      </a:pPr>
                      <a:endParaRPr lang="en-GB" sz="300" b="0" kern="1200" baseline="0" dirty="0">
                        <a:solidFill>
                          <a:schemeClr val="dk1"/>
                        </a:solidFill>
                        <a:effectLst/>
                        <a:latin typeface="+mj-lt"/>
                        <a:ea typeface="+mn-ea"/>
                        <a:cs typeface="Calibri"/>
                      </a:endParaRPr>
                    </a:p>
                    <a:p>
                      <a:r>
                        <a:rPr lang="en-GB" sz="850" b="1" kern="1200" baseline="0" dirty="0">
                          <a:solidFill>
                            <a:srgbClr val="0000FF"/>
                          </a:solidFill>
                          <a:effectLst/>
                          <a:latin typeface="+mj-lt"/>
                          <a:ea typeface="+mn-ea"/>
                          <a:cs typeface="Calibri"/>
                        </a:rPr>
                        <a:t>Changes to water supply</a:t>
                      </a:r>
                      <a:r>
                        <a:rPr lang="en-GB" sz="850" kern="1200" baseline="0" dirty="0">
                          <a:solidFill>
                            <a:schemeClr val="dk1"/>
                          </a:solidFill>
                          <a:effectLst/>
                          <a:latin typeface="+mj-lt"/>
                          <a:ea typeface="+mn-ea"/>
                          <a:cs typeface="Calibri"/>
                        </a:rPr>
                        <a:t>:</a:t>
                      </a:r>
                    </a:p>
                    <a:p>
                      <a:pPr marL="171450" indent="-171450">
                        <a:buFont typeface="Arial"/>
                        <a:buChar char="•"/>
                      </a:pPr>
                      <a:r>
                        <a:rPr lang="en-US" sz="800" b="1" kern="1200" baseline="0" dirty="0">
                          <a:solidFill>
                            <a:srgbClr val="000000"/>
                          </a:solidFill>
                          <a:effectLst/>
                          <a:latin typeface="+mj-lt"/>
                          <a:ea typeface="+mn-ea"/>
                          <a:cs typeface="Calibri"/>
                        </a:rPr>
                        <a:t>Problems: </a:t>
                      </a:r>
                      <a:r>
                        <a:rPr lang="en-GB" sz="800" b="0" kern="1200" baseline="0" dirty="0">
                          <a:solidFill>
                            <a:srgbClr val="000000"/>
                          </a:solidFill>
                          <a:effectLst/>
                          <a:latin typeface="+mj-lt"/>
                          <a:ea typeface="+mn-ea"/>
                          <a:cs typeface="Calibri"/>
                        </a:rPr>
                        <a:t>a)</a:t>
                      </a:r>
                      <a:r>
                        <a:rPr lang="en-US" sz="800" b="0" kern="1200" baseline="0" dirty="0">
                          <a:solidFill>
                            <a:srgbClr val="000000"/>
                          </a:solidFill>
                          <a:effectLst/>
                          <a:latin typeface="+mj-lt"/>
                          <a:ea typeface="+mn-ea"/>
                          <a:cs typeface="Calibri"/>
                        </a:rPr>
                        <a:t> climate change = more extreme weather and unreliable rainfall = droughts</a:t>
                      </a:r>
                    </a:p>
                    <a:p>
                      <a:pPr marL="171450" indent="-171450">
                        <a:buFont typeface="Arial"/>
                        <a:buChar char="•"/>
                      </a:pPr>
                      <a:r>
                        <a:rPr lang="en-US" sz="850" b="1" kern="1200" baseline="0" dirty="0">
                          <a:solidFill>
                            <a:srgbClr val="000000"/>
                          </a:solidFill>
                          <a:effectLst/>
                          <a:latin typeface="+mj-lt"/>
                          <a:ea typeface="+mn-ea"/>
                          <a:cs typeface="Calibri"/>
                        </a:rPr>
                        <a:t>Adaptation </a:t>
                      </a:r>
                      <a:r>
                        <a:rPr lang="mr-IN" sz="850" b="1" kern="1200" baseline="0" dirty="0">
                          <a:solidFill>
                            <a:srgbClr val="000000"/>
                          </a:solidFill>
                          <a:effectLst/>
                          <a:latin typeface="+mj-lt"/>
                          <a:ea typeface="+mn-ea"/>
                          <a:cs typeface="Calibri"/>
                        </a:rPr>
                        <a:t>–</a:t>
                      </a:r>
                      <a:r>
                        <a:rPr lang="en-US" sz="850" b="1" kern="1200" baseline="0" dirty="0">
                          <a:solidFill>
                            <a:srgbClr val="000000"/>
                          </a:solidFill>
                          <a:effectLst/>
                          <a:latin typeface="+mj-lt"/>
                          <a:ea typeface="+mn-ea"/>
                          <a:cs typeface="Calibri"/>
                        </a:rPr>
                        <a:t> decrease the use of water: </a:t>
                      </a:r>
                      <a:r>
                        <a:rPr lang="en-US" sz="850" b="0" kern="1200" baseline="0" dirty="0">
                          <a:solidFill>
                            <a:srgbClr val="000000"/>
                          </a:solidFill>
                          <a:effectLst/>
                          <a:latin typeface="+mj-lt"/>
                          <a:ea typeface="+mn-ea"/>
                          <a:cs typeface="Calibri"/>
                        </a:rPr>
                        <a:t>drip irrigation (uses much less water), recycle water (</a:t>
                      </a:r>
                      <a:r>
                        <a:rPr lang="en-US" sz="850" b="0" kern="1200" baseline="0" dirty="0" err="1">
                          <a:solidFill>
                            <a:srgbClr val="000000"/>
                          </a:solidFill>
                          <a:effectLst/>
                          <a:latin typeface="+mj-lt"/>
                          <a:ea typeface="+mn-ea"/>
                          <a:cs typeface="Calibri"/>
                        </a:rPr>
                        <a:t>greywater</a:t>
                      </a:r>
                      <a:r>
                        <a:rPr lang="en-US" sz="850" b="0" kern="1200" baseline="0" dirty="0">
                          <a:solidFill>
                            <a:srgbClr val="000000"/>
                          </a:solidFill>
                          <a:effectLst/>
                          <a:latin typeface="+mj-lt"/>
                          <a:ea typeface="+mn-ea"/>
                          <a:cs typeface="Calibri"/>
                        </a:rPr>
                        <a:t> </a:t>
                      </a:r>
                      <a:r>
                        <a:rPr lang="mr-IN" sz="850" b="0" kern="1200" baseline="0" dirty="0">
                          <a:solidFill>
                            <a:srgbClr val="000000"/>
                          </a:solidFill>
                          <a:effectLst/>
                          <a:latin typeface="+mj-lt"/>
                          <a:ea typeface="+mn-ea"/>
                          <a:cs typeface="Calibri"/>
                        </a:rPr>
                        <a:t>–</a:t>
                      </a:r>
                      <a:r>
                        <a:rPr lang="en-US" sz="850" b="0" kern="1200" baseline="0" dirty="0">
                          <a:solidFill>
                            <a:srgbClr val="000000"/>
                          </a:solidFill>
                          <a:effectLst/>
                          <a:latin typeface="+mj-lt"/>
                          <a:ea typeface="+mn-ea"/>
                          <a:cs typeface="Calibri"/>
                        </a:rPr>
                        <a:t> waste water from sinks, baths, shower is reused to water crops/plants).</a:t>
                      </a:r>
                      <a:endParaRPr lang="en-US" sz="850" b="1" kern="1200" baseline="0" dirty="0">
                        <a:solidFill>
                          <a:srgbClr val="000000"/>
                        </a:solidFill>
                        <a:effectLst/>
                        <a:latin typeface="+mj-lt"/>
                        <a:ea typeface="+mn-ea"/>
                        <a:cs typeface="Calibri"/>
                      </a:endParaRPr>
                    </a:p>
                    <a:p>
                      <a:pPr marL="171450" indent="-171450">
                        <a:buFont typeface="Arial"/>
                        <a:buChar char="•"/>
                      </a:pPr>
                      <a:r>
                        <a:rPr lang="en-US" sz="850" b="1" kern="1200" baseline="0" dirty="0">
                          <a:solidFill>
                            <a:srgbClr val="000000"/>
                          </a:solidFill>
                          <a:effectLst/>
                          <a:latin typeface="+mj-lt"/>
                          <a:ea typeface="+mn-ea"/>
                          <a:cs typeface="Calibri"/>
                        </a:rPr>
                        <a:t>Adaptation </a:t>
                      </a:r>
                      <a:r>
                        <a:rPr lang="mr-IN" sz="850" b="1" kern="1200" baseline="0" dirty="0">
                          <a:solidFill>
                            <a:srgbClr val="000000"/>
                          </a:solidFill>
                          <a:effectLst/>
                          <a:latin typeface="+mj-lt"/>
                          <a:ea typeface="+mn-ea"/>
                          <a:cs typeface="Calibri"/>
                        </a:rPr>
                        <a:t>–</a:t>
                      </a:r>
                      <a:r>
                        <a:rPr lang="en-US" sz="850" b="1" kern="1200" baseline="0" dirty="0">
                          <a:solidFill>
                            <a:srgbClr val="000000"/>
                          </a:solidFill>
                          <a:effectLst/>
                          <a:latin typeface="+mj-lt"/>
                          <a:ea typeface="+mn-ea"/>
                          <a:cs typeface="Calibri"/>
                        </a:rPr>
                        <a:t> increase the supply of water:</a:t>
                      </a:r>
                      <a:r>
                        <a:rPr lang="en-US" sz="850" b="0" kern="1200" baseline="0" dirty="0">
                          <a:solidFill>
                            <a:srgbClr val="000000"/>
                          </a:solidFill>
                          <a:effectLst/>
                          <a:latin typeface="+mj-lt"/>
                          <a:ea typeface="+mn-ea"/>
                          <a:cs typeface="Calibri"/>
                        </a:rPr>
                        <a:t> build reservoir for long-term solution. In the UK, London built a Thames Water desalination plant in </a:t>
                      </a:r>
                      <a:r>
                        <a:rPr lang="en-US" sz="850" b="0" kern="1200" baseline="0" dirty="0" err="1">
                          <a:solidFill>
                            <a:srgbClr val="000000"/>
                          </a:solidFill>
                          <a:effectLst/>
                          <a:latin typeface="+mj-lt"/>
                          <a:ea typeface="+mn-ea"/>
                          <a:cs typeface="Calibri"/>
                        </a:rPr>
                        <a:t>Beckton</a:t>
                      </a:r>
                      <a:r>
                        <a:rPr lang="en-US" sz="850" b="0" kern="1200" baseline="0" dirty="0">
                          <a:solidFill>
                            <a:srgbClr val="000000"/>
                          </a:solidFill>
                          <a:effectLst/>
                          <a:latin typeface="+mj-lt"/>
                          <a:ea typeface="+mn-ea"/>
                          <a:cs typeface="Calibri"/>
                        </a:rPr>
                        <a:t>. It removes the salt from the water, purifies it and pipes it to 400,000 homes. </a:t>
                      </a:r>
                      <a:endParaRPr lang="en-US" sz="850" b="1" kern="1200" baseline="0" dirty="0">
                        <a:solidFill>
                          <a:srgbClr val="000000"/>
                        </a:solidFill>
                        <a:effectLst/>
                        <a:latin typeface="+mj-lt"/>
                        <a:ea typeface="+mn-ea"/>
                        <a:cs typeface="Calibri"/>
                      </a:endParaRPr>
                    </a:p>
                    <a:p>
                      <a:pPr marL="0" indent="0">
                        <a:buFont typeface="Arial"/>
                        <a:buNone/>
                      </a:pPr>
                      <a:endParaRPr lang="en-GB" sz="300" b="1" kern="1200" baseline="0" dirty="0">
                        <a:solidFill>
                          <a:schemeClr val="dk1"/>
                        </a:solidFill>
                        <a:effectLst/>
                        <a:latin typeface="+mj-lt"/>
                        <a:ea typeface="+mn-ea"/>
                        <a:cs typeface="Calibri"/>
                      </a:endParaRPr>
                    </a:p>
                    <a:p>
                      <a:r>
                        <a:rPr lang="en-GB" sz="850" b="1" kern="1200" baseline="0" dirty="0">
                          <a:solidFill>
                            <a:srgbClr val="0000FF"/>
                          </a:solidFill>
                          <a:effectLst/>
                          <a:latin typeface="+mj-lt"/>
                          <a:ea typeface="+mn-ea"/>
                          <a:cs typeface="Calibri"/>
                        </a:rPr>
                        <a:t>Reduce risk of sea level rise</a:t>
                      </a:r>
                      <a:r>
                        <a:rPr lang="en-GB" sz="850" kern="1200" baseline="0" dirty="0">
                          <a:solidFill>
                            <a:schemeClr val="dk1"/>
                          </a:solidFill>
                          <a:effectLst/>
                          <a:latin typeface="+mj-lt"/>
                          <a:ea typeface="+mn-ea"/>
                          <a:cs typeface="Calibri"/>
                        </a:rPr>
                        <a:t>:</a:t>
                      </a:r>
                    </a:p>
                    <a:p>
                      <a:pPr marL="171450" indent="-171450">
                        <a:buFont typeface="Arial"/>
                        <a:buChar char="•"/>
                      </a:pPr>
                      <a:r>
                        <a:rPr lang="en-US" sz="850" b="1" kern="1200" baseline="0" dirty="0">
                          <a:solidFill>
                            <a:srgbClr val="000000"/>
                          </a:solidFill>
                          <a:effectLst/>
                          <a:latin typeface="+mj-lt"/>
                          <a:ea typeface="+mn-ea"/>
                          <a:cs typeface="Calibri"/>
                        </a:rPr>
                        <a:t>Problems: </a:t>
                      </a:r>
                      <a:r>
                        <a:rPr lang="en-US" sz="850" b="0" kern="1200" baseline="0" dirty="0">
                          <a:solidFill>
                            <a:srgbClr val="000000"/>
                          </a:solidFill>
                          <a:effectLst/>
                          <a:latin typeface="+mj-lt"/>
                          <a:ea typeface="+mn-ea"/>
                          <a:cs typeface="Calibri"/>
                        </a:rPr>
                        <a:t>melting glaciers = sea level rise (rise of 20cm since 1900 and estimated future rise: 3mm per year = coastal flooding and huge damage costs (estimated at £120 billion in UK alone)</a:t>
                      </a:r>
                      <a:endParaRPr lang="en-GB" sz="850" b="0" kern="1200" baseline="0" dirty="0">
                        <a:solidFill>
                          <a:srgbClr val="000000"/>
                        </a:solidFill>
                        <a:effectLst/>
                        <a:latin typeface="+mj-lt"/>
                        <a:ea typeface="+mn-ea"/>
                        <a:cs typeface="Calibri"/>
                      </a:endParaRPr>
                    </a:p>
                    <a:p>
                      <a:pPr marL="171450" indent="-171450">
                        <a:buFont typeface="Arial"/>
                        <a:buChar char="•"/>
                      </a:pPr>
                      <a:r>
                        <a:rPr lang="en-US" sz="850" b="1" kern="1200" baseline="0" dirty="0">
                          <a:solidFill>
                            <a:srgbClr val="000000"/>
                          </a:solidFill>
                          <a:effectLst/>
                          <a:latin typeface="+mj-lt"/>
                          <a:ea typeface="+mn-ea"/>
                          <a:cs typeface="Calibri"/>
                        </a:rPr>
                        <a:t>Adaptations</a:t>
                      </a:r>
                      <a:r>
                        <a:rPr lang="en-US" sz="850" b="0" kern="1200" baseline="0" dirty="0">
                          <a:solidFill>
                            <a:srgbClr val="000000"/>
                          </a:solidFill>
                          <a:effectLst/>
                          <a:latin typeface="+mj-lt"/>
                          <a:ea typeface="+mn-ea"/>
                          <a:cs typeface="Calibri"/>
                        </a:rPr>
                        <a:t>: coastal management (sea walls, rock </a:t>
                      </a:r>
                      <a:r>
                        <a:rPr lang="en-US" sz="850" b="0" kern="1200" baseline="0" dirty="0" err="1">
                          <a:solidFill>
                            <a:srgbClr val="000000"/>
                          </a:solidFill>
                          <a:effectLst/>
                          <a:latin typeface="+mj-lt"/>
                          <a:ea typeface="+mn-ea"/>
                          <a:cs typeface="Calibri"/>
                        </a:rPr>
                        <a:t>armour</a:t>
                      </a:r>
                      <a:r>
                        <a:rPr lang="en-US" sz="850" b="0" kern="1200" baseline="0" dirty="0">
                          <a:solidFill>
                            <a:srgbClr val="000000"/>
                          </a:solidFill>
                          <a:effectLst/>
                          <a:latin typeface="+mj-lt"/>
                          <a:ea typeface="+mn-ea"/>
                          <a:cs typeface="Calibri"/>
                        </a:rPr>
                        <a:t>, gabions), improve drainage, build houses on stilts in flood prone areas, invest in monitoring and prediction strategies, invest in planning strategies (e.g. hazard mapping, warning alarm, emergency kits).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1749433"/>
                  </a:ext>
                </a:extLst>
              </a:tr>
            </a:tbl>
          </a:graphicData>
        </a:graphic>
      </p:graphicFrame>
      <p:pic>
        <p:nvPicPr>
          <p:cNvPr id="7" name="Picture 6"/>
          <p:cNvPicPr>
            <a:picLocks noChangeAspect="1"/>
          </p:cNvPicPr>
          <p:nvPr/>
        </p:nvPicPr>
        <p:blipFill rotWithShape="1">
          <a:blip r:embed="rId3"/>
          <a:srcRect l="5140"/>
          <a:stretch/>
        </p:blipFill>
        <p:spPr>
          <a:xfrm>
            <a:off x="7020561" y="1388955"/>
            <a:ext cx="2123440" cy="1344085"/>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3284306184"/>
              </p:ext>
            </p:extLst>
          </p:nvPr>
        </p:nvGraphicFramePr>
        <p:xfrm>
          <a:off x="0" y="287294"/>
          <a:ext cx="9144000" cy="1093559"/>
        </p:xfrm>
        <a:graphic>
          <a:graphicData uri="http://schemas.openxmlformats.org/drawingml/2006/table">
            <a:tbl>
              <a:tblPr firstRow="1" bandRow="1">
                <a:tableStyleId>{5940675A-B579-460E-94D1-54222C63F5DA}</a:tableStyleId>
              </a:tblPr>
              <a:tblGrid>
                <a:gridCol w="9144000">
                  <a:extLst>
                    <a:ext uri="{9D8B030D-6E8A-4147-A177-3AD203B41FA5}">
                      <a16:colId xmlns:a16="http://schemas.microsoft.com/office/drawing/2014/main" val="20000"/>
                    </a:ext>
                  </a:extLst>
                </a:gridCol>
              </a:tblGrid>
              <a:tr h="1093559">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GB" sz="850" b="1" dirty="0">
                          <a:solidFill>
                            <a:srgbClr val="FF0000"/>
                          </a:solidFill>
                          <a:latin typeface="+mj-lt"/>
                          <a:cs typeface="Calibri"/>
                        </a:rPr>
                        <a:t>CLIMATE CHANGE IS A CHANGE IN THE EARTH’S CLIMATE.</a:t>
                      </a:r>
                      <a:r>
                        <a:rPr lang="en-GB" sz="850" b="1" baseline="0" dirty="0">
                          <a:solidFill>
                            <a:srgbClr val="FF0000"/>
                          </a:solidFill>
                          <a:latin typeface="+mj-lt"/>
                          <a:cs typeface="Calibri"/>
                        </a:rPr>
                        <a:t> </a:t>
                      </a:r>
                      <a:r>
                        <a:rPr lang="en-GB" sz="850" b="0" baseline="0" dirty="0">
                          <a:latin typeface="+mj-lt"/>
                          <a:cs typeface="Calibri"/>
                        </a:rPr>
                        <a:t>There is a lot of evidence that shows climate change has been occurring during the Quaternary Period (covers from 2.6 million years ago to today).</a:t>
                      </a:r>
                      <a:endParaRPr lang="en-GB" sz="850" dirty="0">
                        <a:latin typeface="+mj-lt"/>
                        <a:cs typeface="Calibri"/>
                      </a:endParaRPr>
                    </a:p>
                  </a:txBody>
                  <a:tcPr>
                    <a:noFill/>
                  </a:tcPr>
                </a:tc>
                <a:extLst>
                  <a:ext uri="{0D108BD9-81ED-4DB2-BD59-A6C34878D82A}">
                    <a16:rowId xmlns:a16="http://schemas.microsoft.com/office/drawing/2014/main" val="4204986892"/>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4210828107"/>
              </p:ext>
            </p:extLst>
          </p:nvPr>
        </p:nvGraphicFramePr>
        <p:xfrm>
          <a:off x="1" y="486889"/>
          <a:ext cx="9144000" cy="902064"/>
        </p:xfrm>
        <a:graphic>
          <a:graphicData uri="http://schemas.openxmlformats.org/drawingml/2006/table">
            <a:tbl>
              <a:tblPr firstRow="1" bandRow="1">
                <a:tableStyleId>{5C22544A-7EE6-4342-B048-85BDC9FD1C3A}</a:tableStyleId>
              </a:tblPr>
              <a:tblGrid>
                <a:gridCol w="1280159">
                  <a:extLst>
                    <a:ext uri="{9D8B030D-6E8A-4147-A177-3AD203B41FA5}">
                      <a16:colId xmlns:a16="http://schemas.microsoft.com/office/drawing/2014/main" val="457543890"/>
                    </a:ext>
                  </a:extLst>
                </a:gridCol>
                <a:gridCol w="1463040">
                  <a:extLst>
                    <a:ext uri="{9D8B030D-6E8A-4147-A177-3AD203B41FA5}">
                      <a16:colId xmlns:a16="http://schemas.microsoft.com/office/drawing/2014/main" val="1265870376"/>
                    </a:ext>
                  </a:extLst>
                </a:gridCol>
                <a:gridCol w="1540412">
                  <a:extLst>
                    <a:ext uri="{9D8B030D-6E8A-4147-A177-3AD203B41FA5}">
                      <a16:colId xmlns:a16="http://schemas.microsoft.com/office/drawing/2014/main" val="3685143948"/>
                    </a:ext>
                  </a:extLst>
                </a:gridCol>
                <a:gridCol w="1076179">
                  <a:extLst>
                    <a:ext uri="{9D8B030D-6E8A-4147-A177-3AD203B41FA5}">
                      <a16:colId xmlns:a16="http://schemas.microsoft.com/office/drawing/2014/main" val="4051277619"/>
                    </a:ext>
                  </a:extLst>
                </a:gridCol>
                <a:gridCol w="3784210">
                  <a:extLst>
                    <a:ext uri="{9D8B030D-6E8A-4147-A177-3AD203B41FA5}">
                      <a16:colId xmlns:a16="http://schemas.microsoft.com/office/drawing/2014/main" val="303653330"/>
                    </a:ext>
                  </a:extLst>
                </a:gridCol>
              </a:tblGrid>
              <a:tr h="902064">
                <a:tc>
                  <a:txBody>
                    <a:bodyPr/>
                    <a:lstStyle/>
                    <a:p>
                      <a:pPr algn="ctr"/>
                      <a:r>
                        <a:rPr lang="en-GB" sz="850" b="1" dirty="0">
                          <a:solidFill>
                            <a:schemeClr val="tx1"/>
                          </a:solidFill>
                          <a:latin typeface="+mj-lt"/>
                        </a:rPr>
                        <a:t>Thermometer recordings </a:t>
                      </a:r>
                      <a:r>
                        <a:rPr lang="en-GB" sz="850" b="0" dirty="0">
                          <a:solidFill>
                            <a:schemeClr val="tx1"/>
                          </a:solidFill>
                          <a:latin typeface="+mj-lt"/>
                        </a:rPr>
                        <a:t>show that average global temperatures have risen by 0.74</a:t>
                      </a:r>
                      <a:r>
                        <a:rPr lang="en-US" sz="850" b="0" dirty="0">
                          <a:solidFill>
                            <a:schemeClr val="tx1"/>
                          </a:solidFill>
                          <a:latin typeface="+mj-lt"/>
                        </a:rPr>
                        <a:t>°C during the last 100 years and by 0.5°C since 1980. </a:t>
                      </a:r>
                      <a:endParaRPr lang="en-GB" sz="850" b="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50" b="1" i="0" dirty="0">
                          <a:solidFill>
                            <a:schemeClr val="tx1"/>
                          </a:solidFill>
                          <a:latin typeface="+mj-lt"/>
                          <a:cs typeface="Calibri"/>
                        </a:rPr>
                        <a:t>Photographs</a:t>
                      </a:r>
                      <a:r>
                        <a:rPr lang="en-US" sz="850" b="0" i="0" dirty="0">
                          <a:solidFill>
                            <a:schemeClr val="tx1"/>
                          </a:solidFill>
                          <a:latin typeface="+mj-lt"/>
                          <a:cs typeface="Calibri"/>
                        </a:rPr>
                        <a:t> show</a:t>
                      </a:r>
                      <a:r>
                        <a:rPr lang="en-US" sz="850" b="0" i="0" baseline="0" dirty="0">
                          <a:solidFill>
                            <a:schemeClr val="tx1"/>
                          </a:solidFill>
                          <a:latin typeface="+mj-lt"/>
                          <a:cs typeface="Calibri"/>
                        </a:rPr>
                        <a:t> over the past 20 years the Arctic ice has thinned to almost half of its thickness and permanent ice cover is reducing at a rate of 9% every 10 years.</a:t>
                      </a:r>
                      <a:endParaRPr lang="en-US" sz="850" b="0" i="0" dirty="0">
                        <a:solidFill>
                          <a:schemeClr val="tx1"/>
                        </a:solidFill>
                        <a:latin typeface="+mj-lt"/>
                        <a:cs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50" b="1" i="0" dirty="0">
                          <a:solidFill>
                            <a:srgbClr val="000000"/>
                          </a:solidFill>
                          <a:latin typeface="+mj-lt"/>
                          <a:cs typeface="Calibri"/>
                        </a:rPr>
                        <a:t>Photographs</a:t>
                      </a:r>
                      <a:r>
                        <a:rPr lang="en-US" sz="850" b="0" i="0" baseline="0" dirty="0">
                          <a:solidFill>
                            <a:srgbClr val="000000"/>
                          </a:solidFill>
                          <a:latin typeface="+mj-lt"/>
                          <a:cs typeface="Calibri"/>
                        </a:rPr>
                        <a:t> show many of the world’s glaciers have retreated in the last 50-100 years. It is estimated up to 25% of global mountain glacier ice could disappear by 2050.</a:t>
                      </a:r>
                      <a:endParaRPr lang="en-US" sz="850" b="0" i="0" dirty="0">
                        <a:solidFill>
                          <a:srgbClr val="000000"/>
                        </a:solidFill>
                        <a:latin typeface="+mj-lt"/>
                        <a:cs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50" b="1" i="0" dirty="0">
                          <a:solidFill>
                            <a:srgbClr val="000000"/>
                          </a:solidFill>
                          <a:latin typeface="+mj-lt"/>
                          <a:cs typeface="Calibri"/>
                        </a:rPr>
                        <a:t>Paintings</a:t>
                      </a:r>
                      <a:r>
                        <a:rPr lang="en-US" sz="850" b="0" i="0" baseline="0" dirty="0">
                          <a:solidFill>
                            <a:srgbClr val="000000"/>
                          </a:solidFill>
                          <a:latin typeface="+mj-lt"/>
                          <a:cs typeface="Calibri"/>
                        </a:rPr>
                        <a:t> show that the River Thames was frozen over in 1677. People are shown ice skating over the frozen river</a:t>
                      </a:r>
                      <a:endParaRPr lang="en-US" sz="850" b="0" i="0" dirty="0">
                        <a:solidFill>
                          <a:srgbClr val="000000"/>
                        </a:solidFill>
                        <a:latin typeface="+mj-lt"/>
                        <a:cs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1" kern="1200" dirty="0">
                          <a:solidFill>
                            <a:schemeClr val="tx1"/>
                          </a:solidFill>
                          <a:latin typeface="+mj-lt"/>
                          <a:ea typeface="+mn-ea"/>
                          <a:cs typeface="+mn-cs"/>
                        </a:rPr>
                        <a:t>Ice cores</a:t>
                      </a:r>
                      <a:r>
                        <a:rPr lang="en-GB" sz="850" b="1" kern="1200" baseline="0" dirty="0">
                          <a:solidFill>
                            <a:schemeClr val="tx1"/>
                          </a:solidFill>
                          <a:latin typeface="+mj-lt"/>
                          <a:ea typeface="+mn-ea"/>
                          <a:cs typeface="+mn-cs"/>
                        </a:rPr>
                        <a:t> </a:t>
                      </a:r>
                      <a:r>
                        <a:rPr lang="en-GB" sz="850" b="0" kern="1200" baseline="0" dirty="0">
                          <a:solidFill>
                            <a:schemeClr val="tx1"/>
                          </a:solidFill>
                          <a:latin typeface="+mj-lt"/>
                          <a:ea typeface="+mn-ea"/>
                          <a:cs typeface="+mn-cs"/>
                        </a:rPr>
                        <a:t>are used t</a:t>
                      </a:r>
                      <a:r>
                        <a:rPr lang="en-US" sz="850" b="0" kern="1200" dirty="0">
                          <a:solidFill>
                            <a:schemeClr val="tx1"/>
                          </a:solidFill>
                          <a:latin typeface="+mj-lt"/>
                          <a:ea typeface="+mn-ea"/>
                          <a:cs typeface="+mn-cs"/>
                        </a:rPr>
                        <a:t>o examine past</a:t>
                      </a:r>
                      <a:r>
                        <a:rPr lang="en-US" sz="850" b="0" kern="1200" baseline="0" dirty="0">
                          <a:solidFill>
                            <a:schemeClr val="tx1"/>
                          </a:solidFill>
                          <a:latin typeface="+mj-lt"/>
                          <a:ea typeface="+mn-ea"/>
                          <a:cs typeface="+mn-cs"/>
                        </a:rPr>
                        <a:t> global temperatures. </a:t>
                      </a:r>
                      <a:r>
                        <a:rPr lang="en-US" sz="850" b="0" kern="1200" dirty="0">
                          <a:solidFill>
                            <a:schemeClr val="tx1"/>
                          </a:solidFill>
                          <a:latin typeface="+mj-lt"/>
                          <a:ea typeface="+mn-ea"/>
                          <a:cs typeface="+mn-cs"/>
                        </a:rPr>
                        <a:t>When fresh snow falls, each layer contains sediments and molecules (e.g. oxygen) that can be used to calculate the temperature in the year that layer fell. Ice core data has allowed us to reconstruct temperature patterns for the last 400,000 years. It shows evidence of periods</a:t>
                      </a:r>
                      <a:r>
                        <a:rPr lang="en-US" sz="850" b="0" kern="1200" baseline="0" dirty="0">
                          <a:solidFill>
                            <a:schemeClr val="tx1"/>
                          </a:solidFill>
                          <a:latin typeface="+mj-lt"/>
                          <a:ea typeface="+mn-ea"/>
                          <a:cs typeface="+mn-cs"/>
                        </a:rPr>
                        <a:t> of time when the earth was warmer (</a:t>
                      </a:r>
                      <a:r>
                        <a:rPr lang="en-US" sz="850" b="0" i="0" kern="1200" baseline="0" dirty="0">
                          <a:solidFill>
                            <a:schemeClr val="tx1"/>
                          </a:solidFill>
                          <a:latin typeface="+mj-lt"/>
                          <a:ea typeface="+mn-ea"/>
                          <a:cs typeface="Calibri"/>
                        </a:rPr>
                        <a:t>The Medieval Warm Period and Roman Period) and colder (e.g. The Dark Ages and The Little Ice Age around 1700)</a:t>
                      </a:r>
                      <a:endParaRPr lang="en-GB" sz="850" b="0" kern="1200" dirty="0">
                        <a:solidFill>
                          <a:schemeClr val="tx1"/>
                        </a:solidFill>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1590195"/>
                  </a:ext>
                </a:extLst>
              </a:tr>
            </a:tbl>
          </a:graphicData>
        </a:graphic>
      </p:graphicFrame>
      <p:sp>
        <p:nvSpPr>
          <p:cNvPr id="3" name="Slide Number Placeholder 2"/>
          <p:cNvSpPr>
            <a:spLocks noGrp="1"/>
          </p:cNvSpPr>
          <p:nvPr>
            <p:ph type="sldNum" sz="quarter" idx="12"/>
          </p:nvPr>
        </p:nvSpPr>
        <p:spPr/>
        <p:txBody>
          <a:bodyPr/>
          <a:lstStyle/>
          <a:p>
            <a:fld id="{F232E450-7F35-46DE-B035-98CAF69D4EF5}" type="slidenum">
              <a:rPr lang="en-GB" smtClean="0"/>
              <a:t>5</a:t>
            </a:fld>
            <a:endParaRPr lang="en-GB"/>
          </a:p>
        </p:txBody>
      </p:sp>
    </p:spTree>
    <p:extLst>
      <p:ext uri="{BB962C8B-B14F-4D97-AF65-F5344CB8AC3E}">
        <p14:creationId xmlns:p14="http://schemas.microsoft.com/office/powerpoint/2010/main" val="3271791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 pond ecosystem food we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6408" y="4545114"/>
            <a:ext cx="2689767" cy="16728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rotWithShape="1">
          <a:blip r:embed="rId4"/>
          <a:srcRect t="4166" b="6817"/>
          <a:stretch/>
        </p:blipFill>
        <p:spPr>
          <a:xfrm>
            <a:off x="-3198" y="4545114"/>
            <a:ext cx="2069606" cy="1672803"/>
          </a:xfrm>
          <a:prstGeom prst="rect">
            <a:avLst/>
          </a:prstGeom>
        </p:spPr>
      </p:pic>
      <p:sp>
        <p:nvSpPr>
          <p:cNvPr id="11" name="Rectangle 10"/>
          <p:cNvSpPr/>
          <p:nvPr/>
        </p:nvSpPr>
        <p:spPr>
          <a:xfrm rot="16200000">
            <a:off x="4443554" y="-4427329"/>
            <a:ext cx="264657" cy="9144000"/>
          </a:xfrm>
          <a:prstGeom prst="rect">
            <a:avLst/>
          </a:prstGeom>
          <a:solidFill>
            <a:srgbClr val="101A42"/>
          </a:solidFill>
          <a:ln w="254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2830474" y="0"/>
            <a:ext cx="3777637" cy="276999"/>
          </a:xfrm>
          <a:prstGeom prst="rect">
            <a:avLst/>
          </a:prstGeom>
          <a:noFill/>
        </p:spPr>
        <p:txBody>
          <a:bodyPr wrap="none" rtlCol="0">
            <a:spAutoFit/>
          </a:bodyPr>
          <a:lstStyle/>
          <a:p>
            <a:r>
              <a:rPr lang="en-GB" sz="1200" dirty="0">
                <a:solidFill>
                  <a:schemeClr val="bg1"/>
                </a:solidFill>
              </a:rPr>
              <a:t>KS4 – The Geography Knowledge – ECOSYSTEMS (part 1)</a:t>
            </a:r>
          </a:p>
        </p:txBody>
      </p:sp>
      <p:graphicFrame>
        <p:nvGraphicFramePr>
          <p:cNvPr id="5" name="Table 4"/>
          <p:cNvGraphicFramePr>
            <a:graphicFrameLocks noGrp="1"/>
          </p:cNvGraphicFramePr>
          <p:nvPr>
            <p:extLst>
              <p:ext uri="{D42A27DB-BD31-4B8C-83A1-F6EECF244321}">
                <p14:modId xmlns:p14="http://schemas.microsoft.com/office/powerpoint/2010/main" val="1368541733"/>
              </p:ext>
            </p:extLst>
          </p:nvPr>
        </p:nvGraphicFramePr>
        <p:xfrm>
          <a:off x="0" y="663351"/>
          <a:ext cx="4737253" cy="2880360"/>
        </p:xfrm>
        <a:graphic>
          <a:graphicData uri="http://schemas.openxmlformats.org/drawingml/2006/table">
            <a:tbl>
              <a:tblPr firstRow="1" bandRow="1">
                <a:tableStyleId>{5940675A-B579-460E-94D1-54222C63F5DA}</a:tableStyleId>
              </a:tblPr>
              <a:tblGrid>
                <a:gridCol w="793214">
                  <a:extLst>
                    <a:ext uri="{9D8B030D-6E8A-4147-A177-3AD203B41FA5}">
                      <a16:colId xmlns:a16="http://schemas.microsoft.com/office/drawing/2014/main" val="20000"/>
                    </a:ext>
                  </a:extLst>
                </a:gridCol>
                <a:gridCol w="3944039">
                  <a:extLst>
                    <a:ext uri="{9D8B030D-6E8A-4147-A177-3AD203B41FA5}">
                      <a16:colId xmlns:a16="http://schemas.microsoft.com/office/drawing/2014/main" val="20001"/>
                    </a:ext>
                  </a:extLst>
                </a:gridCol>
              </a:tblGrid>
              <a:tr h="235744">
                <a:tc>
                  <a:txBody>
                    <a:bodyPr/>
                    <a:lstStyle/>
                    <a:p>
                      <a:r>
                        <a:rPr lang="en-US" sz="900" b="1" dirty="0">
                          <a:solidFill>
                            <a:schemeClr val="tx1"/>
                          </a:solidFill>
                          <a:latin typeface="+mj-lt"/>
                        </a:rPr>
                        <a:t>Producer</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latin typeface="+mj-lt"/>
                        </a:rPr>
                        <a:t>Organisms that get their food from the natural environment (e.g. by photosynthesis)</a:t>
                      </a:r>
                    </a:p>
                  </a:txBody>
                  <a:tcPr>
                    <a:noFill/>
                  </a:tcPr>
                </a:tc>
                <a:extLst>
                  <a:ext uri="{0D108BD9-81ED-4DB2-BD59-A6C34878D82A}">
                    <a16:rowId xmlns:a16="http://schemas.microsoft.com/office/drawing/2014/main" val="10000"/>
                  </a:ext>
                </a:extLst>
              </a:tr>
              <a:tr h="412553">
                <a:tc>
                  <a:txBody>
                    <a:bodyPr/>
                    <a:lstStyle/>
                    <a:p>
                      <a:r>
                        <a:rPr lang="en-US" sz="900" b="1" dirty="0">
                          <a:solidFill>
                            <a:schemeClr val="tx1"/>
                          </a:solidFill>
                          <a:latin typeface="+mj-lt"/>
                        </a:rPr>
                        <a:t>Consumer</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latin typeface="+mj-lt"/>
                        </a:rPr>
                        <a:t>Organisms that feed on the producers or each other. They are made up of:</a:t>
                      </a:r>
                      <a:r>
                        <a:rPr lang="en-GB" sz="900" baseline="0" dirty="0">
                          <a:latin typeface="+mj-lt"/>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dirty="0">
                          <a:latin typeface="+mj-lt"/>
                        </a:rPr>
                        <a:t>herbivores (only eats plants),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dirty="0">
                          <a:latin typeface="+mj-lt"/>
                        </a:rPr>
                        <a:t>carnivores (eat only animals)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dirty="0">
                          <a:latin typeface="+mj-lt"/>
                        </a:rPr>
                        <a:t>omnivores (eats animals and plants)</a:t>
                      </a:r>
                    </a:p>
                  </a:txBody>
                  <a:tcPr>
                    <a:noFill/>
                  </a:tcPr>
                </a:tc>
                <a:extLst>
                  <a:ext uri="{0D108BD9-81ED-4DB2-BD59-A6C34878D82A}">
                    <a16:rowId xmlns:a16="http://schemas.microsoft.com/office/drawing/2014/main" val="10001"/>
                  </a:ext>
                </a:extLst>
              </a:tr>
              <a:tr h="240950">
                <a:tc>
                  <a:txBody>
                    <a:bodyPr/>
                    <a:lstStyle/>
                    <a:p>
                      <a:r>
                        <a:rPr lang="en-US" sz="900" b="1" dirty="0">
                          <a:solidFill>
                            <a:schemeClr val="tx1"/>
                          </a:solidFill>
                          <a:latin typeface="+mj-lt"/>
                        </a:rPr>
                        <a:t>Decomposer</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latin typeface="+mj-lt"/>
                        </a:rPr>
                        <a:t>Fungi and bacteria feed on dead and waste material. They break down dead material and recycle the nutrients back to the soil. </a:t>
                      </a:r>
                    </a:p>
                  </a:txBody>
                  <a:tcPr>
                    <a:noFill/>
                  </a:tcPr>
                </a:tc>
                <a:extLst>
                  <a:ext uri="{0D108BD9-81ED-4DB2-BD59-A6C34878D82A}">
                    <a16:rowId xmlns:a16="http://schemas.microsoft.com/office/drawing/2014/main" val="10002"/>
                  </a:ext>
                </a:extLst>
              </a:tr>
              <a:tr h="240950">
                <a:tc>
                  <a:txBody>
                    <a:bodyPr/>
                    <a:lstStyle/>
                    <a:p>
                      <a:r>
                        <a:rPr lang="en-US" sz="900" b="1" dirty="0">
                          <a:solidFill>
                            <a:schemeClr val="tx1"/>
                          </a:solidFill>
                          <a:latin typeface="+mj-lt"/>
                        </a:rPr>
                        <a:t>Food Chain</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latin typeface="+mj-lt"/>
                        </a:rPr>
                        <a:t>A food chain and web shows what eats what.</a:t>
                      </a:r>
                      <a:r>
                        <a:rPr lang="en-GB" sz="900" baseline="0" dirty="0">
                          <a:latin typeface="+mj-lt"/>
                        </a:rPr>
                        <a:t> A food chain is a</a:t>
                      </a:r>
                      <a:r>
                        <a:rPr lang="en-GB" sz="900" b="0" dirty="0">
                          <a:latin typeface="+mj-lt"/>
                        </a:rPr>
                        <a:t> single line of linkages between producers and consumers.</a:t>
                      </a:r>
                      <a:endParaRPr lang="en-US" sz="900" b="0" i="0" dirty="0">
                        <a:solidFill>
                          <a:schemeClr val="tx1"/>
                        </a:solidFill>
                        <a:latin typeface="+mj-lt"/>
                      </a:endParaRPr>
                    </a:p>
                  </a:txBody>
                  <a:tcPr>
                    <a:noFill/>
                  </a:tcPr>
                </a:tc>
                <a:extLst>
                  <a:ext uri="{0D108BD9-81ED-4DB2-BD59-A6C34878D82A}">
                    <a16:rowId xmlns:a16="http://schemas.microsoft.com/office/drawing/2014/main" val="10003"/>
                  </a:ext>
                </a:extLst>
              </a:tr>
              <a:tr h="240950">
                <a:tc>
                  <a:txBody>
                    <a:bodyPr/>
                    <a:lstStyle/>
                    <a:p>
                      <a:r>
                        <a:rPr lang="en-US" sz="900" b="1" dirty="0">
                          <a:solidFill>
                            <a:schemeClr val="tx1"/>
                          </a:solidFill>
                          <a:latin typeface="+mj-lt"/>
                        </a:rPr>
                        <a:t>Food Web</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latin typeface="+mj-lt"/>
                        </a:rPr>
                        <a:t>A food chain and web shows what eats what.</a:t>
                      </a:r>
                      <a:r>
                        <a:rPr lang="en-GB" sz="900" baseline="0" dirty="0">
                          <a:latin typeface="+mj-lt"/>
                        </a:rPr>
                        <a:t> A food web shows all the l</a:t>
                      </a:r>
                      <a:r>
                        <a:rPr lang="en-GB" sz="900" b="0" dirty="0">
                          <a:solidFill>
                            <a:srgbClr val="000000"/>
                          </a:solidFill>
                          <a:latin typeface="+mj-lt"/>
                        </a:rPr>
                        <a:t>inkages between the producers and consumers in an ecosystem.</a:t>
                      </a:r>
                      <a:endParaRPr lang="en-US" sz="900" b="0" dirty="0">
                        <a:latin typeface="+mj-lt"/>
                      </a:endParaRPr>
                    </a:p>
                  </a:txBody>
                  <a:tcPr>
                    <a:noFill/>
                  </a:tcPr>
                </a:tc>
                <a:extLst>
                  <a:ext uri="{0D108BD9-81ED-4DB2-BD59-A6C34878D82A}">
                    <a16:rowId xmlns:a16="http://schemas.microsoft.com/office/drawing/2014/main" val="1030399071"/>
                  </a:ext>
                </a:extLst>
              </a:tr>
              <a:tr h="500957">
                <a:tc>
                  <a:txBody>
                    <a:bodyPr/>
                    <a:lstStyle/>
                    <a:p>
                      <a:r>
                        <a:rPr lang="en-US" sz="900" b="1" baseline="0" dirty="0">
                          <a:solidFill>
                            <a:schemeClr val="tx1"/>
                          </a:solidFill>
                          <a:latin typeface="+mj-lt"/>
                        </a:rPr>
                        <a:t>Nutrient Cycle</a:t>
                      </a:r>
                    </a:p>
                  </a:txBody>
                  <a:tcPr>
                    <a:noFill/>
                  </a:tcPr>
                </a:tc>
                <a:tc>
                  <a:txBody>
                    <a:bodyPr/>
                    <a:lstStyle/>
                    <a:p>
                      <a:r>
                        <a:rPr lang="en-US" sz="900" b="0" i="0" dirty="0">
                          <a:solidFill>
                            <a:schemeClr val="tx1"/>
                          </a:solidFill>
                          <a:latin typeface="+mj-lt"/>
                        </a:rPr>
                        <a:t>The movement</a:t>
                      </a:r>
                      <a:r>
                        <a:rPr lang="en-US" sz="900" b="0" i="0" baseline="0" dirty="0">
                          <a:solidFill>
                            <a:schemeClr val="tx1"/>
                          </a:solidFill>
                          <a:latin typeface="+mj-lt"/>
                        </a:rPr>
                        <a:t> of nutrients around an ecosystem</a:t>
                      </a:r>
                      <a:r>
                        <a:rPr lang="en-US" sz="900" b="0" i="1" baseline="0" dirty="0">
                          <a:solidFill>
                            <a:schemeClr val="tx1"/>
                          </a:solidFill>
                          <a:latin typeface="+mj-lt"/>
                        </a:rPr>
                        <a:t>. e.g. when dead material is decomposed, nutrients are released into the soil. The nutrients are then taken up from the soil by plants. The nutrients are then passed to consumers when they eat the plants. When the consumers die, decomposers return the nutrients to the soil. This is the nutrient cycle.</a:t>
                      </a:r>
                      <a:endParaRPr lang="en-US" sz="900" b="0" i="1" dirty="0">
                        <a:solidFill>
                          <a:schemeClr val="tx1"/>
                        </a:solidFill>
                        <a:latin typeface="+mj-lt"/>
                      </a:endParaRPr>
                    </a:p>
                  </a:txBody>
                  <a:tcPr>
                    <a:noFill/>
                  </a:tcPr>
                </a:tc>
                <a:extLst>
                  <a:ext uri="{0D108BD9-81ED-4DB2-BD59-A6C34878D82A}">
                    <a16:rowId xmlns:a16="http://schemas.microsoft.com/office/drawing/2014/main" val="3912037177"/>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011100831"/>
              </p:ext>
            </p:extLst>
          </p:nvPr>
        </p:nvGraphicFramePr>
        <p:xfrm>
          <a:off x="0" y="287295"/>
          <a:ext cx="9144000" cy="365760"/>
        </p:xfrm>
        <a:graphic>
          <a:graphicData uri="http://schemas.openxmlformats.org/drawingml/2006/table">
            <a:tbl>
              <a:tblPr firstRow="1" bandRow="1">
                <a:tableStyleId>{5940675A-B579-460E-94D1-54222C63F5DA}</a:tableStyleId>
              </a:tblPr>
              <a:tblGrid>
                <a:gridCol w="9144000">
                  <a:extLst>
                    <a:ext uri="{9D8B030D-6E8A-4147-A177-3AD203B41FA5}">
                      <a16:colId xmlns:a16="http://schemas.microsoft.com/office/drawing/2014/main" val="20000"/>
                    </a:ext>
                  </a:extLst>
                </a:gridCol>
              </a:tblGrid>
              <a:tr h="0">
                <a:tc>
                  <a:txBody>
                    <a:bodyPr/>
                    <a:lstStyle/>
                    <a:p>
                      <a:pPr algn="ctr"/>
                      <a:r>
                        <a:rPr lang="en-GB" sz="900" b="1" dirty="0">
                          <a:solidFill>
                            <a:schemeClr val="tx1"/>
                          </a:solidFill>
                          <a:latin typeface="+mj-lt"/>
                          <a:cs typeface="Calibri"/>
                        </a:rPr>
                        <a:t>An </a:t>
                      </a:r>
                      <a:r>
                        <a:rPr lang="en-GB" sz="900" b="1" dirty="0">
                          <a:solidFill>
                            <a:srgbClr val="FF0000"/>
                          </a:solidFill>
                          <a:latin typeface="+mj-lt"/>
                          <a:cs typeface="Calibri"/>
                        </a:rPr>
                        <a:t>ECOSYSTEM </a:t>
                      </a:r>
                      <a:r>
                        <a:rPr lang="en-GB" sz="900" b="1" dirty="0">
                          <a:latin typeface="+mj-lt"/>
                          <a:cs typeface="Calibri"/>
                        </a:rPr>
                        <a:t>is a natural system made up of plants, animals and the environment. There are many complex interrelationships (links) between the living (plants &amp; animal) and non-living (atmosphere) components.  </a:t>
                      </a:r>
                      <a:r>
                        <a:rPr lang="en-GB" sz="900" b="1" dirty="0">
                          <a:latin typeface="+mj-lt"/>
                        </a:rPr>
                        <a:t>Ecosystems can be as small as a hedgerow or pond. Larger ecosystems, on a global scale, are known as biomes, such as tropical rainforest or the desert.</a:t>
                      </a:r>
                    </a:p>
                  </a:txBody>
                  <a:tcPr>
                    <a:noFill/>
                  </a:tcPr>
                </a:tc>
                <a:extLst>
                  <a:ext uri="{0D108BD9-81ED-4DB2-BD59-A6C34878D82A}">
                    <a16:rowId xmlns:a16="http://schemas.microsoft.com/office/drawing/2014/main" val="4204986892"/>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777396192"/>
              </p:ext>
            </p:extLst>
          </p:nvPr>
        </p:nvGraphicFramePr>
        <p:xfrm>
          <a:off x="-3198" y="3543711"/>
          <a:ext cx="4737253" cy="990600"/>
        </p:xfrm>
        <a:graphic>
          <a:graphicData uri="http://schemas.openxmlformats.org/drawingml/2006/table">
            <a:tbl>
              <a:tblPr firstRow="1" bandRow="1">
                <a:tableStyleId>{5940675A-B579-460E-94D1-54222C63F5DA}</a:tableStyleId>
              </a:tblPr>
              <a:tblGrid>
                <a:gridCol w="4737253">
                  <a:extLst>
                    <a:ext uri="{9D8B030D-6E8A-4147-A177-3AD203B41FA5}">
                      <a16:colId xmlns:a16="http://schemas.microsoft.com/office/drawing/2014/main" val="20000"/>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dirty="0">
                          <a:solidFill>
                            <a:schemeClr val="tx1"/>
                          </a:solidFill>
                          <a:latin typeface="+mj-lt"/>
                          <a:cs typeface="Calibri"/>
                        </a:rPr>
                        <a:t>A freshwater pond</a:t>
                      </a:r>
                      <a:r>
                        <a:rPr lang="en-GB" sz="900" b="0" baseline="0" dirty="0">
                          <a:solidFill>
                            <a:schemeClr val="tx1"/>
                          </a:solidFill>
                          <a:latin typeface="+mj-lt"/>
                          <a:cs typeface="Calibri"/>
                        </a:rPr>
                        <a:t> ecosystem is an example of a small scale ecosystem in the UK. </a:t>
                      </a:r>
                      <a:r>
                        <a:rPr lang="en-GB" sz="900" dirty="0">
                          <a:latin typeface="+mj-lt"/>
                        </a:rPr>
                        <a:t>It provides a variety of habitats for plants and animals, due to changes in oxygen, water and light.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50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latin typeface="+mj-lt"/>
                        </a:rPr>
                        <a:t>It</a:t>
                      </a:r>
                      <a:r>
                        <a:rPr lang="en-GB" sz="900" baseline="0" dirty="0">
                          <a:latin typeface="+mj-lt"/>
                        </a:rPr>
                        <a:t> is made up of the plants, fish, birds and other organisms that live within it, as well as the water, sunlight, temperature in the area.</a:t>
                      </a:r>
                      <a:endParaRPr lang="en-GB" sz="900" dirty="0">
                        <a:latin typeface="+mj-lt"/>
                      </a:endParaRPr>
                    </a:p>
                    <a:p>
                      <a:pPr marL="171450" indent="-171450" algn="l">
                        <a:buFont typeface="Wingdings" panose="05000000000000000000" pitchFamily="2" charset="2"/>
                        <a:buChar char="Ø"/>
                      </a:pPr>
                      <a:r>
                        <a:rPr lang="en-GB" sz="900" b="0" dirty="0">
                          <a:latin typeface="+mj-lt"/>
                        </a:rPr>
                        <a:t>Producers: algae, marsh</a:t>
                      </a:r>
                      <a:r>
                        <a:rPr lang="en-GB" sz="900" b="0" baseline="0" dirty="0">
                          <a:latin typeface="+mj-lt"/>
                        </a:rPr>
                        <a:t> marigold, waterlily</a:t>
                      </a:r>
                      <a:endParaRPr lang="en-GB" sz="900" b="0" dirty="0">
                        <a:latin typeface="+mj-lt"/>
                      </a:endParaRPr>
                    </a:p>
                    <a:p>
                      <a:pPr marL="171450" indent="-171450" algn="l">
                        <a:buFont typeface="Wingdings" panose="05000000000000000000" pitchFamily="2" charset="2"/>
                        <a:buChar char="Ø"/>
                      </a:pPr>
                      <a:r>
                        <a:rPr lang="en-GB" sz="900" b="0" dirty="0">
                          <a:latin typeface="+mj-lt"/>
                        </a:rPr>
                        <a:t>Consumers: frog,</a:t>
                      </a:r>
                      <a:r>
                        <a:rPr lang="en-GB" sz="900" b="0" baseline="0" dirty="0">
                          <a:latin typeface="+mj-lt"/>
                        </a:rPr>
                        <a:t> heron, fish (e.g. perch), duck, </a:t>
                      </a:r>
                      <a:r>
                        <a:rPr lang="en-GB" sz="900" b="0" baseline="0" dirty="0" err="1">
                          <a:latin typeface="+mj-lt"/>
                        </a:rPr>
                        <a:t>waterworms</a:t>
                      </a:r>
                      <a:r>
                        <a:rPr lang="en-GB" sz="900" b="0" baseline="0" dirty="0">
                          <a:latin typeface="+mj-lt"/>
                        </a:rPr>
                        <a:t>, rat tailed maggot</a:t>
                      </a:r>
                      <a:endParaRPr lang="en-GB" sz="900" b="0" dirty="0">
                        <a:latin typeface="+mj-lt"/>
                      </a:endParaRPr>
                    </a:p>
                  </a:txBody>
                  <a:tcPr>
                    <a:noFill/>
                  </a:tcPr>
                </a:tc>
                <a:extLst>
                  <a:ext uri="{0D108BD9-81ED-4DB2-BD59-A6C34878D82A}">
                    <a16:rowId xmlns:a16="http://schemas.microsoft.com/office/drawing/2014/main" val="4204986892"/>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181316185"/>
              </p:ext>
            </p:extLst>
          </p:nvPr>
        </p:nvGraphicFramePr>
        <p:xfrm>
          <a:off x="-3199" y="6217920"/>
          <a:ext cx="4737253" cy="640080"/>
        </p:xfrm>
        <a:graphic>
          <a:graphicData uri="http://schemas.openxmlformats.org/drawingml/2006/table">
            <a:tbl>
              <a:tblPr firstRow="1" bandRow="1">
                <a:tableStyleId>{5940675A-B579-460E-94D1-54222C63F5DA}</a:tableStyleId>
              </a:tblPr>
              <a:tblGrid>
                <a:gridCol w="4737253">
                  <a:extLst>
                    <a:ext uri="{9D8B030D-6E8A-4147-A177-3AD203B41FA5}">
                      <a16:colId xmlns:a16="http://schemas.microsoft.com/office/drawing/2014/main" val="20000"/>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dirty="0">
                          <a:solidFill>
                            <a:schemeClr val="tx1"/>
                          </a:solidFill>
                          <a:latin typeface="+mj-lt"/>
                          <a:cs typeface="Calibri"/>
                        </a:rPr>
                        <a:t>A change in one part of an ecosystem has</a:t>
                      </a:r>
                      <a:r>
                        <a:rPr lang="en-GB" sz="900" b="0" baseline="0" dirty="0">
                          <a:solidFill>
                            <a:schemeClr val="tx1"/>
                          </a:solidFill>
                          <a:latin typeface="+mj-lt"/>
                          <a:cs typeface="Calibri"/>
                        </a:rPr>
                        <a:t> an impact on other parts of the ecosystem. Some parts of an ecosystem depend on the others (e.g. consumers depend on producers for a source of food) and some depend on them for a habitat. So if one part changes it affects all the other parts that depend on it. Two examples can be seen to the right. </a:t>
                      </a:r>
                      <a:endParaRPr lang="en-GB" sz="900" b="0" dirty="0">
                        <a:latin typeface="+mj-lt"/>
                      </a:endParaRPr>
                    </a:p>
                  </a:txBody>
                  <a:tcPr>
                    <a:noFill/>
                  </a:tcPr>
                </a:tc>
                <a:extLst>
                  <a:ext uri="{0D108BD9-81ED-4DB2-BD59-A6C34878D82A}">
                    <a16:rowId xmlns:a16="http://schemas.microsoft.com/office/drawing/2014/main" val="4204986892"/>
                  </a:ext>
                </a:extLst>
              </a:tr>
            </a:tbl>
          </a:graphicData>
        </a:graphic>
      </p:graphicFrame>
      <p:pic>
        <p:nvPicPr>
          <p:cNvPr id="4" name="Picture 3"/>
          <p:cNvPicPr>
            <a:picLocks noChangeAspect="1"/>
          </p:cNvPicPr>
          <p:nvPr/>
        </p:nvPicPr>
        <p:blipFill rotWithShape="1">
          <a:blip r:embed="rId5"/>
          <a:srcRect t="5852"/>
          <a:stretch/>
        </p:blipFill>
        <p:spPr>
          <a:xfrm>
            <a:off x="4737252" y="653055"/>
            <a:ext cx="4403551" cy="5111482"/>
          </a:xfrm>
          <a:prstGeom prst="rect">
            <a:avLst/>
          </a:prstGeom>
        </p:spPr>
      </p:pic>
      <p:pic>
        <p:nvPicPr>
          <p:cNvPr id="18" name="Picture 17"/>
          <p:cNvPicPr>
            <a:picLocks noChangeAspect="1"/>
          </p:cNvPicPr>
          <p:nvPr/>
        </p:nvPicPr>
        <p:blipFill>
          <a:blip r:embed="rId6"/>
          <a:stretch>
            <a:fillRect/>
          </a:stretch>
        </p:blipFill>
        <p:spPr>
          <a:xfrm>
            <a:off x="4878864" y="5841653"/>
            <a:ext cx="4139250" cy="949764"/>
          </a:xfrm>
          <a:prstGeom prst="rect">
            <a:avLst/>
          </a:prstGeom>
        </p:spPr>
      </p:pic>
      <p:cxnSp>
        <p:nvCxnSpPr>
          <p:cNvPr id="20" name="Straight Arrow Connector 19"/>
          <p:cNvCxnSpPr/>
          <p:nvPr/>
        </p:nvCxnSpPr>
        <p:spPr>
          <a:xfrm flipV="1">
            <a:off x="2672179" y="6676008"/>
            <a:ext cx="2290438" cy="11540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F232E450-7F35-46DE-B035-98CAF69D4EF5}" type="slidenum">
              <a:rPr lang="en-GB" smtClean="0"/>
              <a:t>6</a:t>
            </a:fld>
            <a:endParaRPr lang="en-GB"/>
          </a:p>
        </p:txBody>
      </p:sp>
    </p:spTree>
    <p:extLst>
      <p:ext uri="{BB962C8B-B14F-4D97-AF65-F5344CB8AC3E}">
        <p14:creationId xmlns:p14="http://schemas.microsoft.com/office/powerpoint/2010/main" val="1252422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ext uri="{D42A27DB-BD31-4B8C-83A1-F6EECF244321}">
                <p14:modId xmlns:p14="http://schemas.microsoft.com/office/powerpoint/2010/main" val="2060603996"/>
              </p:ext>
            </p:extLst>
          </p:nvPr>
        </p:nvGraphicFramePr>
        <p:xfrm>
          <a:off x="4616636" y="4317888"/>
          <a:ext cx="4527364" cy="2540112"/>
        </p:xfrm>
        <a:graphic>
          <a:graphicData uri="http://schemas.openxmlformats.org/drawingml/2006/table">
            <a:tbl>
              <a:tblPr firstRow="1" bandRow="1">
                <a:tableStyleId>{5940675A-B579-460E-94D1-54222C63F5DA}</a:tableStyleId>
              </a:tblPr>
              <a:tblGrid>
                <a:gridCol w="4527364">
                  <a:extLst>
                    <a:ext uri="{9D8B030D-6E8A-4147-A177-3AD203B41FA5}">
                      <a16:colId xmlns:a16="http://schemas.microsoft.com/office/drawing/2014/main" val="20000"/>
                    </a:ext>
                  </a:extLst>
                </a:gridCol>
              </a:tblGrid>
              <a:tr h="2540112">
                <a:tc>
                  <a:txBody>
                    <a:bodyPr/>
                    <a:lstStyle/>
                    <a:p>
                      <a:r>
                        <a:rPr lang="en-US" sz="900" b="1" baseline="0" dirty="0">
                          <a:solidFill>
                            <a:srgbClr val="00B050"/>
                          </a:solidFill>
                          <a:latin typeface="+mj-lt"/>
                        </a:rPr>
                        <a:t>ANIMAL </a:t>
                      </a:r>
                      <a:r>
                        <a:rPr lang="en-US" sz="900" b="1" dirty="0">
                          <a:solidFill>
                            <a:srgbClr val="00B050"/>
                          </a:solidFill>
                          <a:latin typeface="+mj-lt"/>
                        </a:rPr>
                        <a:t>ADAPTATIONS</a:t>
                      </a:r>
                    </a:p>
                    <a:p>
                      <a:endParaRPr lang="en-US" sz="900" b="1" dirty="0">
                        <a:solidFill>
                          <a:srgbClr val="00B050"/>
                        </a:solidFill>
                        <a:latin typeface="+mj-lt"/>
                      </a:endParaRPr>
                    </a:p>
                    <a:p>
                      <a:endParaRPr lang="en-US" sz="900" b="1" dirty="0">
                        <a:solidFill>
                          <a:srgbClr val="00B050"/>
                        </a:solidFill>
                        <a:latin typeface="+mj-lt"/>
                      </a:endParaRPr>
                    </a:p>
                  </a:txBody>
                  <a:tcPr>
                    <a:noFill/>
                  </a:tcPr>
                </a:tc>
                <a:extLst>
                  <a:ext uri="{0D108BD9-81ED-4DB2-BD59-A6C34878D82A}">
                    <a16:rowId xmlns:a16="http://schemas.microsoft.com/office/drawing/2014/main" val="10000"/>
                  </a:ext>
                </a:extLst>
              </a:tr>
            </a:tbl>
          </a:graphicData>
        </a:graphic>
      </p:graphicFrame>
      <p:graphicFrame>
        <p:nvGraphicFramePr>
          <p:cNvPr id="28" name="Table 27"/>
          <p:cNvGraphicFramePr>
            <a:graphicFrameLocks noGrp="1"/>
          </p:cNvGraphicFramePr>
          <p:nvPr>
            <p:extLst>
              <p:ext uri="{D42A27DB-BD31-4B8C-83A1-F6EECF244321}">
                <p14:modId xmlns:p14="http://schemas.microsoft.com/office/powerpoint/2010/main" val="45531732"/>
              </p:ext>
            </p:extLst>
          </p:nvPr>
        </p:nvGraphicFramePr>
        <p:xfrm>
          <a:off x="4606482" y="1616685"/>
          <a:ext cx="4537517" cy="2687461"/>
        </p:xfrm>
        <a:graphic>
          <a:graphicData uri="http://schemas.openxmlformats.org/drawingml/2006/table">
            <a:tbl>
              <a:tblPr firstRow="1" bandRow="1">
                <a:tableStyleId>{5940675A-B579-460E-94D1-54222C63F5DA}</a:tableStyleId>
              </a:tblPr>
              <a:tblGrid>
                <a:gridCol w="4537517">
                  <a:extLst>
                    <a:ext uri="{9D8B030D-6E8A-4147-A177-3AD203B41FA5}">
                      <a16:colId xmlns:a16="http://schemas.microsoft.com/office/drawing/2014/main" val="20000"/>
                    </a:ext>
                  </a:extLst>
                </a:gridCol>
              </a:tblGrid>
              <a:tr h="2687461">
                <a:tc>
                  <a:txBody>
                    <a:bodyPr/>
                    <a:lstStyle/>
                    <a:p>
                      <a:r>
                        <a:rPr lang="en-US" sz="900" b="1" dirty="0">
                          <a:solidFill>
                            <a:srgbClr val="00B050"/>
                          </a:solidFill>
                          <a:latin typeface="+mj-lt"/>
                        </a:rPr>
                        <a:t>VEGETATION</a:t>
                      </a:r>
                      <a:r>
                        <a:rPr lang="en-US" sz="900" b="1" baseline="0" dirty="0">
                          <a:solidFill>
                            <a:srgbClr val="00B050"/>
                          </a:solidFill>
                          <a:latin typeface="+mj-lt"/>
                        </a:rPr>
                        <a:t> </a:t>
                      </a:r>
                      <a:r>
                        <a:rPr lang="en-US" sz="900" b="1" dirty="0">
                          <a:solidFill>
                            <a:srgbClr val="00B050"/>
                          </a:solidFill>
                          <a:latin typeface="+mj-lt"/>
                        </a:rPr>
                        <a:t>ADAPTATIONS</a:t>
                      </a:r>
                    </a:p>
                  </a:txBody>
                  <a:tcPr>
                    <a:noFill/>
                  </a:tcPr>
                </a:tc>
                <a:extLst>
                  <a:ext uri="{0D108BD9-81ED-4DB2-BD59-A6C34878D82A}">
                    <a16:rowId xmlns:a16="http://schemas.microsoft.com/office/drawing/2014/main" val="10000"/>
                  </a:ext>
                </a:extLst>
              </a:tr>
            </a:tbl>
          </a:graphicData>
        </a:graphic>
      </p:graphicFrame>
      <p:pic>
        <p:nvPicPr>
          <p:cNvPr id="1026" name="Picture 2" descr="Image result for nutrient cycle in the desert"/>
          <p:cNvPicPr>
            <a:picLocks noChangeAspect="1" noChangeArrowheads="1"/>
          </p:cNvPicPr>
          <p:nvPr/>
        </p:nvPicPr>
        <p:blipFill rotWithShape="1">
          <a:blip r:embed="rId3">
            <a:extLst>
              <a:ext uri="{28A0092B-C50C-407E-A947-70E740481C1C}">
                <a14:useLocalDpi xmlns:a14="http://schemas.microsoft.com/office/drawing/2010/main" val="0"/>
              </a:ext>
            </a:extLst>
          </a:blip>
          <a:srcRect l="24586" t="18577" r="24259" b="-1"/>
          <a:stretch/>
        </p:blipFill>
        <p:spPr bwMode="auto">
          <a:xfrm>
            <a:off x="2899255" y="4834551"/>
            <a:ext cx="1707224" cy="202344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rot="16200000">
            <a:off x="4443554" y="-4427329"/>
            <a:ext cx="264657" cy="9144000"/>
          </a:xfrm>
          <a:prstGeom prst="rect">
            <a:avLst/>
          </a:prstGeom>
          <a:solidFill>
            <a:srgbClr val="101A42"/>
          </a:solidFill>
          <a:ln w="254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2830474" y="0"/>
            <a:ext cx="3632533" cy="276999"/>
          </a:xfrm>
          <a:prstGeom prst="rect">
            <a:avLst/>
          </a:prstGeom>
          <a:noFill/>
        </p:spPr>
        <p:txBody>
          <a:bodyPr wrap="none" rtlCol="0">
            <a:spAutoFit/>
          </a:bodyPr>
          <a:lstStyle/>
          <a:p>
            <a:r>
              <a:rPr lang="en-GB" sz="1200" dirty="0">
                <a:solidFill>
                  <a:schemeClr val="bg1"/>
                </a:solidFill>
              </a:rPr>
              <a:t>KS4 – The Geography Knowledge – THE DESERT (part 2)</a:t>
            </a:r>
          </a:p>
        </p:txBody>
      </p:sp>
      <p:graphicFrame>
        <p:nvGraphicFramePr>
          <p:cNvPr id="5" name="Table 4"/>
          <p:cNvGraphicFramePr>
            <a:graphicFrameLocks noGrp="1"/>
          </p:cNvGraphicFramePr>
          <p:nvPr>
            <p:extLst>
              <p:ext uri="{D42A27DB-BD31-4B8C-83A1-F6EECF244321}">
                <p14:modId xmlns:p14="http://schemas.microsoft.com/office/powerpoint/2010/main" val="1330301300"/>
              </p:ext>
            </p:extLst>
          </p:nvPr>
        </p:nvGraphicFramePr>
        <p:xfrm>
          <a:off x="10155" y="333712"/>
          <a:ext cx="4596324" cy="2767704"/>
        </p:xfrm>
        <a:graphic>
          <a:graphicData uri="http://schemas.openxmlformats.org/drawingml/2006/table">
            <a:tbl>
              <a:tblPr firstRow="1" bandRow="1">
                <a:tableStyleId>{5940675A-B579-460E-94D1-54222C63F5DA}</a:tableStyleId>
              </a:tblPr>
              <a:tblGrid>
                <a:gridCol w="723346">
                  <a:extLst>
                    <a:ext uri="{9D8B030D-6E8A-4147-A177-3AD203B41FA5}">
                      <a16:colId xmlns:a16="http://schemas.microsoft.com/office/drawing/2014/main" val="20000"/>
                    </a:ext>
                  </a:extLst>
                </a:gridCol>
                <a:gridCol w="3872978">
                  <a:extLst>
                    <a:ext uri="{9D8B030D-6E8A-4147-A177-3AD203B41FA5}">
                      <a16:colId xmlns:a16="http://schemas.microsoft.com/office/drawing/2014/main" val="20001"/>
                    </a:ext>
                  </a:extLst>
                </a:gridCol>
              </a:tblGrid>
              <a:tr h="331480">
                <a:tc>
                  <a:txBody>
                    <a:bodyPr/>
                    <a:lstStyle/>
                    <a:p>
                      <a:r>
                        <a:rPr lang="en-US" sz="900" b="1" dirty="0">
                          <a:solidFill>
                            <a:schemeClr val="tx1"/>
                          </a:solidFill>
                          <a:latin typeface="+mj-lt"/>
                        </a:rPr>
                        <a:t>Location</a:t>
                      </a:r>
                    </a:p>
                  </a:txBody>
                  <a:tcPr>
                    <a:noFill/>
                  </a:tcPr>
                </a:tc>
                <a:tc>
                  <a:txBody>
                    <a:bodyPr/>
                    <a:lstStyle/>
                    <a:p>
                      <a:r>
                        <a:rPr lang="en-US" sz="900" i="0" dirty="0">
                          <a:solidFill>
                            <a:schemeClr val="tx1"/>
                          </a:solidFill>
                          <a:latin typeface="+mj-lt"/>
                        </a:rPr>
                        <a:t>Deserts</a:t>
                      </a:r>
                      <a:r>
                        <a:rPr lang="en-US" sz="900" i="0" baseline="0" dirty="0">
                          <a:solidFill>
                            <a:schemeClr val="tx1"/>
                          </a:solidFill>
                          <a:latin typeface="+mj-lt"/>
                        </a:rPr>
                        <a:t> are located along the </a:t>
                      </a:r>
                      <a:r>
                        <a:rPr lang="en-US" sz="900" i="0" dirty="0">
                          <a:solidFill>
                            <a:schemeClr val="tx1"/>
                          </a:solidFill>
                          <a:latin typeface="+mj-lt"/>
                        </a:rPr>
                        <a:t>Tropic of Cancer</a:t>
                      </a:r>
                      <a:r>
                        <a:rPr lang="en-US" sz="900" i="0" baseline="0" dirty="0">
                          <a:solidFill>
                            <a:schemeClr val="tx1"/>
                          </a:solidFill>
                          <a:latin typeface="+mj-lt"/>
                        </a:rPr>
                        <a:t> &amp; Tropic Capricorn (23.5° – 30° north and south of the equator latitude), </a:t>
                      </a:r>
                    </a:p>
                    <a:p>
                      <a:r>
                        <a:rPr lang="en-US" sz="900" i="0" baseline="0" dirty="0">
                          <a:solidFill>
                            <a:schemeClr val="tx1"/>
                          </a:solidFill>
                          <a:latin typeface="+mj-lt"/>
                        </a:rPr>
                        <a:t>Examples: Sahara Desert: Africa (Algeria, Egypt), Mojave desert: USA</a:t>
                      </a:r>
                      <a:endParaRPr lang="en-US" sz="900" i="0" dirty="0">
                        <a:solidFill>
                          <a:schemeClr val="tx1"/>
                        </a:solidFill>
                        <a:latin typeface="+mj-lt"/>
                      </a:endParaRPr>
                    </a:p>
                  </a:txBody>
                  <a:tcPr>
                    <a:noFill/>
                  </a:tcPr>
                </a:tc>
                <a:extLst>
                  <a:ext uri="{0D108BD9-81ED-4DB2-BD59-A6C34878D82A}">
                    <a16:rowId xmlns:a16="http://schemas.microsoft.com/office/drawing/2014/main" val="10000"/>
                  </a:ext>
                </a:extLst>
              </a:tr>
              <a:tr h="461704">
                <a:tc>
                  <a:txBody>
                    <a:bodyPr/>
                    <a:lstStyle/>
                    <a:p>
                      <a:r>
                        <a:rPr lang="en-US" sz="900" b="1" dirty="0">
                          <a:solidFill>
                            <a:schemeClr val="tx1"/>
                          </a:solidFill>
                          <a:latin typeface="+mj-lt"/>
                        </a:rPr>
                        <a:t>Climate</a:t>
                      </a:r>
                    </a:p>
                  </a:txBody>
                  <a:tcPr>
                    <a:noFill/>
                  </a:tcPr>
                </a:tc>
                <a:tc>
                  <a:txBody>
                    <a:bodyPr/>
                    <a:lstStyle/>
                    <a:p>
                      <a:r>
                        <a:rPr lang="en-US" sz="900" i="0" dirty="0">
                          <a:solidFill>
                            <a:schemeClr val="tx1"/>
                          </a:solidFill>
                          <a:latin typeface="+mj-lt"/>
                        </a:rPr>
                        <a:t>Hot and dry:</a:t>
                      </a:r>
                      <a:r>
                        <a:rPr lang="en-US" sz="900" i="0" baseline="0" dirty="0">
                          <a:solidFill>
                            <a:schemeClr val="tx1"/>
                          </a:solidFill>
                          <a:latin typeface="+mj-lt"/>
                        </a:rPr>
                        <a:t> arid. </a:t>
                      </a:r>
                    </a:p>
                    <a:p>
                      <a:r>
                        <a:rPr lang="en-US" sz="900" i="0" baseline="0" dirty="0">
                          <a:solidFill>
                            <a:schemeClr val="tx1"/>
                          </a:solidFill>
                          <a:latin typeface="+mj-lt"/>
                        </a:rPr>
                        <a:t>2 seasons (summer and winter). </a:t>
                      </a:r>
                    </a:p>
                    <a:p>
                      <a:r>
                        <a:rPr lang="en-US" sz="900" i="0" baseline="0" dirty="0">
                          <a:solidFill>
                            <a:schemeClr val="tx1"/>
                          </a:solidFill>
                          <a:latin typeface="+mj-lt"/>
                        </a:rPr>
                        <a:t>Temperature range: </a:t>
                      </a:r>
                      <a:r>
                        <a:rPr lang="en-GB" sz="900" i="0" kern="1200" baseline="0" dirty="0">
                          <a:solidFill>
                            <a:schemeClr val="tx1"/>
                          </a:solidFill>
                          <a:effectLst/>
                          <a:latin typeface="+mj-lt"/>
                          <a:ea typeface="+mn-ea"/>
                          <a:cs typeface="+mn-cs"/>
                        </a:rPr>
                        <a:t>over 40</a:t>
                      </a:r>
                      <a:r>
                        <a:rPr lang="en-US" sz="900" i="0" baseline="0" dirty="0">
                          <a:solidFill>
                            <a:schemeClr val="tx1"/>
                          </a:solidFill>
                          <a:latin typeface="+mj-lt"/>
                        </a:rPr>
                        <a:t>°C in the day – less than 0°C at night</a:t>
                      </a:r>
                      <a:endParaRPr lang="en-GB" sz="900" kern="1200" dirty="0">
                        <a:solidFill>
                          <a:schemeClr val="tx1"/>
                        </a:solidFill>
                        <a:effectLst/>
                        <a:latin typeface="+mj-lt"/>
                        <a:ea typeface="+mn-ea"/>
                        <a:cs typeface="+mn-cs"/>
                      </a:endParaRPr>
                    </a:p>
                    <a:p>
                      <a:r>
                        <a:rPr lang="en-GB" sz="900" i="0" kern="1200" dirty="0">
                          <a:solidFill>
                            <a:schemeClr val="tx1"/>
                          </a:solidFill>
                          <a:effectLst/>
                          <a:latin typeface="+mj-lt"/>
                          <a:ea typeface="+mn-ea"/>
                          <a:cs typeface="+mn-cs"/>
                        </a:rPr>
                        <a:t>Precipitation range: less than 250mm per year</a:t>
                      </a:r>
                      <a:endParaRPr lang="en-US" sz="900" i="0" dirty="0">
                        <a:solidFill>
                          <a:schemeClr val="tx1"/>
                        </a:solidFill>
                        <a:latin typeface="+mj-lt"/>
                      </a:endParaRPr>
                    </a:p>
                  </a:txBody>
                  <a:tcPr>
                    <a:noFill/>
                  </a:tcPr>
                </a:tc>
                <a:extLst>
                  <a:ext uri="{0D108BD9-81ED-4DB2-BD59-A6C34878D82A}">
                    <a16:rowId xmlns:a16="http://schemas.microsoft.com/office/drawing/2014/main" val="10001"/>
                  </a:ext>
                </a:extLst>
              </a:tr>
              <a:tr h="201256">
                <a:tc>
                  <a:txBody>
                    <a:bodyPr/>
                    <a:lstStyle/>
                    <a:p>
                      <a:r>
                        <a:rPr lang="en-US" sz="900" b="1" dirty="0">
                          <a:solidFill>
                            <a:schemeClr val="tx1"/>
                          </a:solidFill>
                          <a:latin typeface="+mj-lt"/>
                        </a:rPr>
                        <a:t>Vegetation</a:t>
                      </a:r>
                    </a:p>
                  </a:txBody>
                  <a:tcPr>
                    <a:noFill/>
                  </a:tcPr>
                </a:tc>
                <a:tc>
                  <a:txBody>
                    <a:bodyPr/>
                    <a:lstStyle/>
                    <a:p>
                      <a:r>
                        <a:rPr lang="en-US" sz="900" i="0" dirty="0">
                          <a:solidFill>
                            <a:schemeClr val="tx1"/>
                          </a:solidFill>
                          <a:latin typeface="+mj-lt"/>
                        </a:rPr>
                        <a:t>Very </a:t>
                      </a:r>
                      <a:r>
                        <a:rPr lang="en-US" sz="900" i="0" dirty="0">
                          <a:solidFill>
                            <a:srgbClr val="0070C0"/>
                          </a:solidFill>
                          <a:latin typeface="+mj-lt"/>
                        </a:rPr>
                        <a:t>sparse</a:t>
                      </a:r>
                      <a:r>
                        <a:rPr lang="en-US" sz="900" i="0" baseline="0" dirty="0">
                          <a:solidFill>
                            <a:schemeClr val="tx1"/>
                          </a:solidFill>
                          <a:latin typeface="+mj-lt"/>
                        </a:rPr>
                        <a:t> &amp; sporadic (giant saguaro cactus, Joshua tree, desert daisy)</a:t>
                      </a:r>
                      <a:endParaRPr lang="en-US" sz="900" i="0" dirty="0">
                        <a:solidFill>
                          <a:schemeClr val="tx1"/>
                        </a:solidFill>
                        <a:latin typeface="+mj-lt"/>
                      </a:endParaRPr>
                    </a:p>
                  </a:txBody>
                  <a:tcPr>
                    <a:noFill/>
                  </a:tcPr>
                </a:tc>
                <a:extLst>
                  <a:ext uri="{0D108BD9-81ED-4DB2-BD59-A6C34878D82A}">
                    <a16:rowId xmlns:a16="http://schemas.microsoft.com/office/drawing/2014/main" val="10002"/>
                  </a:ext>
                </a:extLst>
              </a:tr>
              <a:tr h="253104">
                <a:tc>
                  <a:txBody>
                    <a:bodyPr/>
                    <a:lstStyle/>
                    <a:p>
                      <a:r>
                        <a:rPr lang="en-US" sz="900" b="1" dirty="0">
                          <a:solidFill>
                            <a:schemeClr val="tx1"/>
                          </a:solidFill>
                          <a:latin typeface="+mj-lt"/>
                        </a:rPr>
                        <a:t>Animals</a:t>
                      </a:r>
                    </a:p>
                  </a:txBody>
                  <a:tcPr>
                    <a:noFill/>
                  </a:tcPr>
                </a:tc>
                <a:tc>
                  <a:txBody>
                    <a:bodyPr/>
                    <a:lstStyle/>
                    <a:p>
                      <a:r>
                        <a:rPr lang="en-US" sz="900" i="0" dirty="0">
                          <a:solidFill>
                            <a:schemeClr val="tx1"/>
                          </a:solidFill>
                          <a:latin typeface="+mj-lt"/>
                        </a:rPr>
                        <a:t>Very </a:t>
                      </a:r>
                      <a:r>
                        <a:rPr lang="en-US" sz="900" i="0" dirty="0">
                          <a:solidFill>
                            <a:srgbClr val="0070C0"/>
                          </a:solidFill>
                          <a:latin typeface="+mj-lt"/>
                        </a:rPr>
                        <a:t>few</a:t>
                      </a:r>
                      <a:r>
                        <a:rPr lang="en-US" sz="900" i="0" dirty="0">
                          <a:solidFill>
                            <a:schemeClr val="tx1"/>
                          </a:solidFill>
                          <a:latin typeface="+mj-lt"/>
                        </a:rPr>
                        <a:t> (lizards</a:t>
                      </a:r>
                      <a:r>
                        <a:rPr lang="en-US" sz="900" i="0" baseline="0" dirty="0">
                          <a:solidFill>
                            <a:schemeClr val="tx1"/>
                          </a:solidFill>
                          <a:latin typeface="+mj-lt"/>
                        </a:rPr>
                        <a:t>, scorpion, camel, wolf spider, kangaroo)</a:t>
                      </a:r>
                      <a:endParaRPr lang="en-US" sz="900" i="0" dirty="0">
                        <a:solidFill>
                          <a:schemeClr val="tx1"/>
                        </a:solidFill>
                        <a:latin typeface="+mj-lt"/>
                      </a:endParaRPr>
                    </a:p>
                  </a:txBody>
                  <a:tcPr>
                    <a:noFill/>
                  </a:tcPr>
                </a:tc>
                <a:extLst>
                  <a:ext uri="{0D108BD9-81ED-4DB2-BD59-A6C34878D82A}">
                    <a16:rowId xmlns:a16="http://schemas.microsoft.com/office/drawing/2014/main" val="10003"/>
                  </a:ext>
                </a:extLst>
              </a:tr>
              <a:tr h="253104">
                <a:tc>
                  <a:txBody>
                    <a:bodyPr/>
                    <a:lstStyle/>
                    <a:p>
                      <a:r>
                        <a:rPr lang="en-US" sz="900" b="1" dirty="0">
                          <a:solidFill>
                            <a:schemeClr val="tx1"/>
                          </a:solidFill>
                          <a:latin typeface="+mj-lt"/>
                        </a:rPr>
                        <a:t>Soil</a:t>
                      </a:r>
                    </a:p>
                  </a:txBody>
                  <a:tcPr>
                    <a:noFill/>
                  </a:tcPr>
                </a:tc>
                <a:tc>
                  <a:txBody>
                    <a:bodyPr/>
                    <a:lstStyle/>
                    <a:p>
                      <a:r>
                        <a:rPr lang="en-US" sz="900" i="0" dirty="0">
                          <a:solidFill>
                            <a:schemeClr val="tx1"/>
                          </a:solidFill>
                          <a:latin typeface="+mj-lt"/>
                        </a:rPr>
                        <a:t>Not</a:t>
                      </a:r>
                      <a:r>
                        <a:rPr lang="en-US" sz="900" i="0" baseline="0" dirty="0">
                          <a:solidFill>
                            <a:schemeClr val="tx1"/>
                          </a:solidFill>
                          <a:latin typeface="+mj-lt"/>
                        </a:rPr>
                        <a:t> very fertile as there is hardly any decaying plants to add nutrients to the soil.</a:t>
                      </a:r>
                    </a:p>
                    <a:p>
                      <a:r>
                        <a:rPr lang="en-US" sz="900" i="0" baseline="0" dirty="0">
                          <a:solidFill>
                            <a:schemeClr val="tx1"/>
                          </a:solidFill>
                          <a:latin typeface="+mj-lt"/>
                        </a:rPr>
                        <a:t>It is shallow, dry and has a coarse, gravelly texture. </a:t>
                      </a:r>
                      <a:endParaRPr lang="en-US" sz="900" i="0" dirty="0">
                        <a:solidFill>
                          <a:schemeClr val="tx1"/>
                        </a:solidFill>
                        <a:latin typeface="+mj-lt"/>
                      </a:endParaRPr>
                    </a:p>
                  </a:txBody>
                  <a:tcPr>
                    <a:noFill/>
                  </a:tcPr>
                </a:tc>
                <a:extLst>
                  <a:ext uri="{0D108BD9-81ED-4DB2-BD59-A6C34878D82A}">
                    <a16:rowId xmlns:a16="http://schemas.microsoft.com/office/drawing/2014/main" val="4125620020"/>
                  </a:ext>
                </a:extLst>
              </a:tr>
              <a:tr h="253104">
                <a:tc>
                  <a:txBody>
                    <a:bodyPr/>
                    <a:lstStyle/>
                    <a:p>
                      <a:r>
                        <a:rPr lang="en-US" sz="900" b="1" dirty="0">
                          <a:solidFill>
                            <a:schemeClr val="tx1"/>
                          </a:solidFill>
                          <a:latin typeface="+mj-lt"/>
                        </a:rPr>
                        <a:t>People</a:t>
                      </a:r>
                    </a:p>
                  </a:txBody>
                  <a:tcPr>
                    <a:noFill/>
                  </a:tcPr>
                </a:tc>
                <a:tc>
                  <a:txBody>
                    <a:bodyPr/>
                    <a:lstStyle/>
                    <a:p>
                      <a:r>
                        <a:rPr lang="en-US" sz="900" i="0" dirty="0">
                          <a:solidFill>
                            <a:schemeClr val="tx1"/>
                          </a:solidFill>
                          <a:latin typeface="+mj-lt"/>
                        </a:rPr>
                        <a:t>Indigenous</a:t>
                      </a:r>
                      <a:r>
                        <a:rPr lang="en-US" sz="900" i="0" baseline="0" dirty="0">
                          <a:solidFill>
                            <a:schemeClr val="tx1"/>
                          </a:solidFill>
                          <a:latin typeface="+mj-lt"/>
                        </a:rPr>
                        <a:t> people in the desert are usually nomadic farmers who travel with their herd (goats and sheep) in search of food, water.</a:t>
                      </a:r>
                    </a:p>
                    <a:p>
                      <a:r>
                        <a:rPr lang="en-US" sz="900" i="0" baseline="0" dirty="0">
                          <a:solidFill>
                            <a:schemeClr val="tx1"/>
                          </a:solidFill>
                          <a:latin typeface="+mj-lt"/>
                        </a:rPr>
                        <a:t>New groups have started to live in the desert to use their natural resources (e.g. oil, farming, tourism, renewable energy)</a:t>
                      </a:r>
                      <a:endParaRPr lang="en-US" sz="900" i="0" dirty="0">
                        <a:solidFill>
                          <a:schemeClr val="tx1"/>
                        </a:solidFill>
                        <a:latin typeface="+mj-lt"/>
                      </a:endParaRPr>
                    </a:p>
                  </a:txBody>
                  <a:tcPr>
                    <a:noFill/>
                  </a:tcPr>
                </a:tc>
                <a:extLst>
                  <a:ext uri="{0D108BD9-81ED-4DB2-BD59-A6C34878D82A}">
                    <a16:rowId xmlns:a16="http://schemas.microsoft.com/office/drawing/2014/main" val="1189001814"/>
                  </a:ext>
                </a:extLst>
              </a:tr>
            </a:tbl>
          </a:graphicData>
        </a:graphic>
      </p:graphicFrame>
      <p:pic>
        <p:nvPicPr>
          <p:cNvPr id="17" name="Picture 16" descr="https://images.rapgenius.com/a8524466b482299aa21b2356aca54c47.525x700x1.jpg"/>
          <p:cNvPicPr/>
          <p:nvPr/>
        </p:nvPicPr>
        <p:blipFill rotWithShape="1">
          <a:blip r:embed="rId4" cstate="print">
            <a:extLst>
              <a:ext uri="{28A0092B-C50C-407E-A947-70E740481C1C}">
                <a14:useLocalDpi xmlns:a14="http://schemas.microsoft.com/office/drawing/2010/main" val="0"/>
              </a:ext>
            </a:extLst>
          </a:blip>
          <a:srcRect r="9936"/>
          <a:stretch/>
        </p:blipFill>
        <p:spPr bwMode="auto">
          <a:xfrm>
            <a:off x="4643443" y="1837624"/>
            <a:ext cx="1062944" cy="1126836"/>
          </a:xfrm>
          <a:prstGeom prst="rect">
            <a:avLst/>
          </a:prstGeom>
          <a:noFill/>
          <a:ln>
            <a:noFill/>
          </a:ln>
          <a:extLst>
            <a:ext uri="{53640926-AAD7-44d8-BBD7-CCE9431645EC}">
              <a14:shadowObscured xmlns:a14="http://schemas.microsoft.com/office/drawing/2010/main" xmlns=""/>
            </a:ext>
          </a:extLst>
        </p:spPr>
      </p:pic>
      <p:graphicFrame>
        <p:nvGraphicFramePr>
          <p:cNvPr id="22" name="Table 21"/>
          <p:cNvGraphicFramePr>
            <a:graphicFrameLocks noGrp="1"/>
          </p:cNvGraphicFramePr>
          <p:nvPr>
            <p:extLst>
              <p:ext uri="{D42A27DB-BD31-4B8C-83A1-F6EECF244321}">
                <p14:modId xmlns:p14="http://schemas.microsoft.com/office/powerpoint/2010/main" val="616291584"/>
              </p:ext>
            </p:extLst>
          </p:nvPr>
        </p:nvGraphicFramePr>
        <p:xfrm>
          <a:off x="10157" y="4518739"/>
          <a:ext cx="4596322" cy="2339261"/>
        </p:xfrm>
        <a:graphic>
          <a:graphicData uri="http://schemas.openxmlformats.org/drawingml/2006/table">
            <a:tbl>
              <a:tblPr firstRow="1" bandRow="1">
                <a:tableStyleId>{5940675A-B579-460E-94D1-54222C63F5DA}</a:tableStyleId>
              </a:tblPr>
              <a:tblGrid>
                <a:gridCol w="4596322">
                  <a:extLst>
                    <a:ext uri="{9D8B030D-6E8A-4147-A177-3AD203B41FA5}">
                      <a16:colId xmlns:a16="http://schemas.microsoft.com/office/drawing/2014/main" val="20000"/>
                    </a:ext>
                  </a:extLst>
                </a:gridCol>
              </a:tblGrid>
              <a:tr h="2339261">
                <a:tc>
                  <a:txBody>
                    <a:bodyPr/>
                    <a:lstStyle/>
                    <a:p>
                      <a:pPr algn="ctr"/>
                      <a:r>
                        <a:rPr lang="en-US" sz="900" b="1" baseline="0" dirty="0">
                          <a:solidFill>
                            <a:srgbClr val="0070C0"/>
                          </a:solidFill>
                          <a:latin typeface="+mj-lt"/>
                        </a:rPr>
                        <a:t>All parts of the desert ecosystem are linked together (climate, soil, water, animals, plants and people). If one of them changes, everything else is affected. </a:t>
                      </a:r>
                    </a:p>
                  </a:txBody>
                  <a:tcPr>
                    <a:noFill/>
                  </a:tcPr>
                </a:tc>
                <a:extLst>
                  <a:ext uri="{0D108BD9-81ED-4DB2-BD59-A6C34878D82A}">
                    <a16:rowId xmlns:a16="http://schemas.microsoft.com/office/drawing/2014/main" val="10000"/>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2769312538"/>
              </p:ext>
            </p:extLst>
          </p:nvPr>
        </p:nvGraphicFramePr>
        <p:xfrm>
          <a:off x="10156" y="3101419"/>
          <a:ext cx="4596323" cy="1417320"/>
        </p:xfrm>
        <a:graphic>
          <a:graphicData uri="http://schemas.openxmlformats.org/drawingml/2006/table">
            <a:tbl>
              <a:tblPr firstRow="1" bandRow="1">
                <a:tableStyleId>{5940675A-B579-460E-94D1-54222C63F5DA}</a:tableStyleId>
              </a:tblPr>
              <a:tblGrid>
                <a:gridCol w="4596323">
                  <a:extLst>
                    <a:ext uri="{9D8B030D-6E8A-4147-A177-3AD203B41FA5}">
                      <a16:colId xmlns:a16="http://schemas.microsoft.com/office/drawing/2014/main" val="20000"/>
                    </a:ext>
                  </a:extLst>
                </a:gridCol>
              </a:tblGrid>
              <a:tr h="1095449">
                <a:tc>
                  <a:txBody>
                    <a:bodyPr/>
                    <a:lstStyle/>
                    <a:p>
                      <a:pPr algn="l"/>
                      <a:r>
                        <a:rPr lang="en-US" sz="900" b="1" baseline="0" dirty="0">
                          <a:solidFill>
                            <a:srgbClr val="0070C0"/>
                          </a:solidFill>
                          <a:latin typeface="+mj-lt"/>
                        </a:rPr>
                        <a:t>DESERTS HAVE LOW BIODIVERSITY</a:t>
                      </a:r>
                      <a:r>
                        <a:rPr lang="en-US" sz="900" b="1" baseline="0" dirty="0">
                          <a:solidFill>
                            <a:schemeClr val="tx1"/>
                          </a:solidFill>
                          <a:latin typeface="+mj-lt"/>
                        </a:rPr>
                        <a:t>. </a:t>
                      </a:r>
                      <a:r>
                        <a:rPr lang="en-US" sz="900" b="1" baseline="0" dirty="0">
                          <a:solidFill>
                            <a:srgbClr val="0070C0"/>
                          </a:solidFill>
                          <a:latin typeface="+mj-lt"/>
                        </a:rPr>
                        <a:t>Biodiversity is the variety of organisms living in a particular area (plants and animals)</a:t>
                      </a:r>
                      <a:endParaRPr lang="en-US" sz="900" b="0" baseline="0" dirty="0">
                        <a:solidFill>
                          <a:srgbClr val="0070C0"/>
                        </a:solidFill>
                        <a:latin typeface="+mj-lt"/>
                      </a:endParaRPr>
                    </a:p>
                    <a:p>
                      <a:pPr algn="l"/>
                      <a:endParaRPr lang="en-US" sz="300" b="1" baseline="0" dirty="0">
                        <a:solidFill>
                          <a:srgbClr val="0070C0"/>
                        </a:solidFill>
                        <a:latin typeface="+mj-lt"/>
                      </a:endParaRPr>
                    </a:p>
                    <a:p>
                      <a:pPr algn="l"/>
                      <a:r>
                        <a:rPr lang="en-US" sz="900" b="0" baseline="0" dirty="0">
                          <a:solidFill>
                            <a:schemeClr val="tx1"/>
                          </a:solidFill>
                          <a:latin typeface="+mj-lt"/>
                        </a:rPr>
                        <a:t>Small areas of the desert that are near water (rivers, ponds) have the highest diversity of plants, animals and humans.</a:t>
                      </a:r>
                    </a:p>
                    <a:p>
                      <a:pPr algn="l"/>
                      <a:endParaRPr lang="en-US" sz="300" b="0" baseline="0" dirty="0">
                        <a:solidFill>
                          <a:schemeClr val="tx1"/>
                        </a:solidFill>
                        <a:latin typeface="+mj-lt"/>
                      </a:endParaRPr>
                    </a:p>
                    <a:p>
                      <a:pPr algn="l"/>
                      <a:r>
                        <a:rPr lang="en-US" sz="900" b="0" baseline="0" dirty="0">
                          <a:solidFill>
                            <a:schemeClr val="tx1"/>
                          </a:solidFill>
                          <a:latin typeface="+mj-lt"/>
                        </a:rPr>
                        <a:t>Treats to the desert and surrounding area: </a:t>
                      </a:r>
                    </a:p>
                    <a:p>
                      <a:pPr marL="171450" indent="-171450" algn="l">
                        <a:buFont typeface="Arial" panose="020B0604020202020204" pitchFamily="34" charset="0"/>
                        <a:buChar char="•"/>
                      </a:pPr>
                      <a:r>
                        <a:rPr lang="en-US" sz="900" b="0" baseline="0" dirty="0">
                          <a:solidFill>
                            <a:schemeClr val="tx1"/>
                          </a:solidFill>
                          <a:latin typeface="+mj-lt"/>
                        </a:rPr>
                        <a:t>Humans are causing desertification in the desert and surrounding savannah. This is causing the desert to get larger and the soils to become drier = erosion. </a:t>
                      </a:r>
                    </a:p>
                    <a:p>
                      <a:pPr marL="171450" indent="-171450" algn="l">
                        <a:buFont typeface="Arial" panose="020B0604020202020204" pitchFamily="34" charset="0"/>
                        <a:buChar char="•"/>
                      </a:pPr>
                      <a:r>
                        <a:rPr lang="en-US" sz="900" b="0" baseline="0" dirty="0">
                          <a:solidFill>
                            <a:schemeClr val="tx1"/>
                          </a:solidFill>
                          <a:latin typeface="+mj-lt"/>
                        </a:rPr>
                        <a:t>Climate change = more extreme weather (e.g. droughts) = plants and animals are unable to survive the even hotter and drier weather = loss of biodiversity.</a:t>
                      </a:r>
                    </a:p>
                  </a:txBody>
                  <a:tcPr>
                    <a:noFill/>
                  </a:tcPr>
                </a:tc>
                <a:extLst>
                  <a:ext uri="{0D108BD9-81ED-4DB2-BD59-A6C34878D82A}">
                    <a16:rowId xmlns:a16="http://schemas.microsoft.com/office/drawing/2014/main" val="10000"/>
                  </a:ext>
                </a:extLst>
              </a:tr>
            </a:tbl>
          </a:graphicData>
        </a:graphic>
      </p:graphicFrame>
      <p:sp>
        <p:nvSpPr>
          <p:cNvPr id="25" name="Rectangle 24"/>
          <p:cNvSpPr/>
          <p:nvPr/>
        </p:nvSpPr>
        <p:spPr>
          <a:xfrm>
            <a:off x="0" y="4902924"/>
            <a:ext cx="2964873" cy="1892826"/>
          </a:xfrm>
          <a:prstGeom prst="rect">
            <a:avLst/>
          </a:prstGeom>
        </p:spPr>
        <p:txBody>
          <a:bodyPr wrap="square">
            <a:spAutoFit/>
          </a:bodyPr>
          <a:lstStyle/>
          <a:p>
            <a:pPr marL="171450" indent="-171450">
              <a:buFont typeface="Wingdings" panose="05000000000000000000" pitchFamily="2" charset="2"/>
              <a:buChar char="Ø"/>
            </a:pPr>
            <a:r>
              <a:rPr lang="en-US" sz="900" dirty="0">
                <a:latin typeface="+mj-lt"/>
              </a:rPr>
              <a:t>Plants get their nutrients from the soils. Animals get their nutrients from the plants. </a:t>
            </a:r>
          </a:p>
          <a:p>
            <a:pPr marL="171450" indent="-171450">
              <a:buFont typeface="Wingdings" panose="05000000000000000000" pitchFamily="2" charset="2"/>
              <a:buChar char="Ø"/>
            </a:pPr>
            <a:r>
              <a:rPr lang="en-US" sz="900" dirty="0">
                <a:latin typeface="+mj-lt"/>
              </a:rPr>
              <a:t>Animals spread seeds in their dung (poo), helping new plants to grow.</a:t>
            </a:r>
          </a:p>
          <a:p>
            <a:pPr marL="171450" indent="-171450">
              <a:buFont typeface="Wingdings" panose="05000000000000000000" pitchFamily="2" charset="2"/>
              <a:buChar char="Ø"/>
            </a:pPr>
            <a:r>
              <a:rPr lang="en-US" sz="900" dirty="0">
                <a:latin typeface="+mj-lt"/>
              </a:rPr>
              <a:t>Hot and dry climate = water is very quickly evaporated = leave salts behind = salinity/salty soils.</a:t>
            </a:r>
          </a:p>
          <a:p>
            <a:pPr marL="171450" indent="-171450">
              <a:buFont typeface="Wingdings" panose="05000000000000000000" pitchFamily="2" charset="2"/>
              <a:buChar char="Ø"/>
            </a:pPr>
            <a:r>
              <a:rPr lang="en-US" sz="900" dirty="0">
                <a:latin typeface="+mj-lt"/>
              </a:rPr>
              <a:t>Very few nutrients are recycled as there is so little vegetation = very litter decay.</a:t>
            </a:r>
          </a:p>
          <a:p>
            <a:pPr marL="171450" indent="-171450">
              <a:buFont typeface="Wingdings" panose="05000000000000000000" pitchFamily="2" charset="2"/>
              <a:buChar char="Ø"/>
            </a:pPr>
            <a:r>
              <a:rPr lang="en-US" sz="900" dirty="0">
                <a:latin typeface="+mj-lt"/>
              </a:rPr>
              <a:t>Sparse vegetation = lack of food = low density of animals</a:t>
            </a:r>
          </a:p>
          <a:p>
            <a:pPr marL="171450" indent="-171450">
              <a:buFont typeface="Wingdings" panose="05000000000000000000" pitchFamily="2" charset="2"/>
              <a:buChar char="Ø"/>
            </a:pPr>
            <a:r>
              <a:rPr lang="en-US" sz="900" dirty="0">
                <a:latin typeface="+mj-lt"/>
              </a:rPr>
              <a:t>Water supplies in the desert are caused due to low rainfall and quick evaporation. As a result humans use irrigation to water their crops using deep wells = less water available for plants and animals.</a:t>
            </a:r>
          </a:p>
        </p:txBody>
      </p:sp>
      <p:sp>
        <p:nvSpPr>
          <p:cNvPr id="15" name="Rectangle 14"/>
          <p:cNvSpPr/>
          <p:nvPr/>
        </p:nvSpPr>
        <p:spPr>
          <a:xfrm>
            <a:off x="4643443" y="4549787"/>
            <a:ext cx="3043689" cy="2169825"/>
          </a:xfrm>
          <a:prstGeom prst="rect">
            <a:avLst/>
          </a:prstGeom>
        </p:spPr>
        <p:txBody>
          <a:bodyPr wrap="square">
            <a:spAutoFit/>
          </a:bodyPr>
          <a:lstStyle/>
          <a:p>
            <a:r>
              <a:rPr lang="en-GB" sz="900" b="1" dirty="0">
                <a:latin typeface="+mj-lt"/>
              </a:rPr>
              <a:t>Camel:</a:t>
            </a:r>
          </a:p>
          <a:p>
            <a:pPr marL="171450" indent="-171450">
              <a:buFont typeface="Arial" panose="020B0604020202020204" pitchFamily="34" charset="0"/>
              <a:buChar char="•"/>
            </a:pPr>
            <a:r>
              <a:rPr lang="en-GB" sz="900" dirty="0">
                <a:latin typeface="+mj-lt"/>
              </a:rPr>
              <a:t>Large, flat feet to spread their weight on the sand.</a:t>
            </a:r>
          </a:p>
          <a:p>
            <a:pPr marL="171450" indent="-171450">
              <a:buFont typeface="Arial" panose="020B0604020202020204" pitchFamily="34" charset="0"/>
              <a:buChar char="•"/>
            </a:pPr>
            <a:r>
              <a:rPr lang="en-GB" sz="900" dirty="0">
                <a:latin typeface="+mj-lt"/>
              </a:rPr>
              <a:t>Two rows of eye lashes to keep sand out.</a:t>
            </a:r>
          </a:p>
          <a:p>
            <a:pPr marL="171450" indent="-171450">
              <a:buFont typeface="Arial" panose="020B0604020202020204" pitchFamily="34" charset="0"/>
              <a:buChar char="•"/>
            </a:pPr>
            <a:r>
              <a:rPr lang="en-GB" sz="900" dirty="0">
                <a:latin typeface="+mj-lt"/>
              </a:rPr>
              <a:t>Their colour helps them camouflage (blend in)</a:t>
            </a:r>
          </a:p>
          <a:p>
            <a:pPr marL="171450" indent="-171450">
              <a:buFont typeface="Arial" panose="020B0604020202020204" pitchFamily="34" charset="0"/>
              <a:buChar char="•"/>
            </a:pPr>
            <a:r>
              <a:rPr lang="en-GB" sz="900" dirty="0">
                <a:latin typeface="+mj-lt"/>
              </a:rPr>
              <a:t>Store fats in their hump, which can be used for energy. They can also break this down into water when needed.</a:t>
            </a:r>
          </a:p>
          <a:p>
            <a:endParaRPr lang="en-GB" sz="900" b="1" dirty="0">
              <a:latin typeface="+mj-lt"/>
            </a:endParaRPr>
          </a:p>
          <a:p>
            <a:r>
              <a:rPr lang="en-GB" sz="900" b="1" dirty="0">
                <a:latin typeface="+mj-lt"/>
              </a:rPr>
              <a:t>Lizard:</a:t>
            </a:r>
          </a:p>
          <a:p>
            <a:pPr marL="171450" indent="-171450">
              <a:buFont typeface="Arial" panose="020B0604020202020204" pitchFamily="34" charset="0"/>
              <a:buChar char="•"/>
            </a:pPr>
            <a:r>
              <a:rPr lang="en-GB" sz="900" dirty="0">
                <a:latin typeface="+mj-lt"/>
              </a:rPr>
              <a:t>Burrow during the hot days and emerge at night to feed.</a:t>
            </a:r>
          </a:p>
          <a:p>
            <a:pPr marL="171450" indent="-171450">
              <a:buFont typeface="Arial" panose="020B0604020202020204" pitchFamily="34" charset="0"/>
              <a:buChar char="•"/>
            </a:pPr>
            <a:r>
              <a:rPr lang="en-GB" sz="900" dirty="0">
                <a:latin typeface="+mj-lt"/>
              </a:rPr>
              <a:t>Their colour helps them camouflage (blend in)</a:t>
            </a:r>
          </a:p>
          <a:p>
            <a:pPr marL="171450" indent="-171450">
              <a:buFont typeface="Arial" panose="020B0604020202020204" pitchFamily="34" charset="0"/>
              <a:buChar char="•"/>
            </a:pPr>
            <a:r>
              <a:rPr lang="en-GB" sz="900" dirty="0">
                <a:latin typeface="+mj-lt"/>
              </a:rPr>
              <a:t>Nocturnal – only come out at night when cooler.</a:t>
            </a:r>
          </a:p>
          <a:p>
            <a:pPr marL="171450" indent="-171450">
              <a:buFont typeface="Arial" panose="020B0604020202020204" pitchFamily="34" charset="0"/>
              <a:buChar char="•"/>
            </a:pPr>
            <a:endParaRPr lang="en-GB" sz="900" dirty="0">
              <a:latin typeface="+mj-lt"/>
            </a:endParaRPr>
          </a:p>
          <a:p>
            <a:r>
              <a:rPr lang="en-GB" sz="900" b="1" dirty="0"/>
              <a:t>Other adaptations:</a:t>
            </a:r>
          </a:p>
          <a:p>
            <a:pPr marL="171450" indent="-171450">
              <a:buFont typeface="Arial" panose="020B0604020202020204" pitchFamily="34" charset="0"/>
              <a:buChar char="•"/>
            </a:pPr>
            <a:r>
              <a:rPr lang="en-US" sz="900" dirty="0">
                <a:latin typeface="+mj-lt"/>
              </a:rPr>
              <a:t>Some animals sit very still in the shade during the hottest part of the day (e.g. fennec foxes).</a:t>
            </a:r>
          </a:p>
        </p:txBody>
      </p:sp>
      <p:sp>
        <p:nvSpPr>
          <p:cNvPr id="16" name="Rectangle 15"/>
          <p:cNvSpPr/>
          <p:nvPr/>
        </p:nvSpPr>
        <p:spPr>
          <a:xfrm>
            <a:off x="6218657" y="1744815"/>
            <a:ext cx="2925342" cy="2169825"/>
          </a:xfrm>
          <a:prstGeom prst="rect">
            <a:avLst/>
          </a:prstGeom>
        </p:spPr>
        <p:txBody>
          <a:bodyPr wrap="square">
            <a:spAutoFit/>
          </a:bodyPr>
          <a:lstStyle/>
          <a:p>
            <a:pPr>
              <a:spcAft>
                <a:spcPts val="0"/>
              </a:spcAft>
            </a:pPr>
            <a:r>
              <a:rPr lang="en-GB" sz="900" b="1" dirty="0">
                <a:latin typeface="+mj-lt"/>
                <a:ea typeface="Calibri" panose="020F0502020204030204" pitchFamily="34" charset="0"/>
                <a:cs typeface="Times New Roman" panose="02020603050405020304" pitchFamily="18" charset="0"/>
              </a:rPr>
              <a:t>Cactus: </a:t>
            </a:r>
          </a:p>
          <a:p>
            <a:pPr marL="171450" indent="-171450">
              <a:buFont typeface="Arial" panose="020B0604020202020204" pitchFamily="34" charset="0"/>
              <a:buChar char="•"/>
            </a:pPr>
            <a:r>
              <a:rPr lang="en-GB" sz="900" dirty="0">
                <a:latin typeface="+mj-lt"/>
                <a:ea typeface="Calibri" panose="020F0502020204030204" pitchFamily="34" charset="0"/>
                <a:cs typeface="Times New Roman" panose="02020603050405020304" pitchFamily="18" charset="0"/>
              </a:rPr>
              <a:t>Some have deep roots to reach water deep under the ground</a:t>
            </a:r>
          </a:p>
          <a:p>
            <a:pPr marL="171450" indent="-171450">
              <a:buFont typeface="Arial" panose="020B0604020202020204" pitchFamily="34" charset="0"/>
              <a:buChar char="•"/>
            </a:pPr>
            <a:r>
              <a:rPr lang="en-GB" sz="900" dirty="0">
                <a:latin typeface="+mj-lt"/>
                <a:cs typeface="Times New Roman" panose="02020603050405020304" pitchFamily="18" charset="0"/>
              </a:rPr>
              <a:t>Some have a very shallow </a:t>
            </a:r>
            <a:r>
              <a:rPr lang="en-GB" sz="900" dirty="0">
                <a:latin typeface="+mj-lt"/>
              </a:rPr>
              <a:t>horizontal root system, just below the surface, so that it can soak up water before it evaporates.</a:t>
            </a:r>
          </a:p>
          <a:p>
            <a:pPr marL="171450" indent="-171450">
              <a:buFont typeface="Arial" panose="020B0604020202020204" pitchFamily="34" charset="0"/>
              <a:buChar char="•"/>
            </a:pPr>
            <a:r>
              <a:rPr lang="en-GB" sz="900" dirty="0">
                <a:latin typeface="+mj-lt"/>
              </a:rPr>
              <a:t>Succulent: store water in the stems. </a:t>
            </a:r>
          </a:p>
          <a:p>
            <a:pPr marL="171450" indent="-171450">
              <a:buFont typeface="Arial" panose="020B0604020202020204" pitchFamily="34" charset="0"/>
              <a:buChar char="•"/>
            </a:pPr>
            <a:r>
              <a:rPr lang="en-GB" sz="900" dirty="0">
                <a:latin typeface="+mj-lt"/>
              </a:rPr>
              <a:t>Thick, waxy skin to reduce water loss from transpiration </a:t>
            </a:r>
          </a:p>
          <a:p>
            <a:pPr marL="171450" indent="-171450">
              <a:buFont typeface="Arial" panose="020B0604020202020204" pitchFamily="34" charset="0"/>
              <a:buChar char="•"/>
            </a:pPr>
            <a:r>
              <a:rPr lang="en-GB" sz="900" dirty="0">
                <a:latin typeface="+mj-lt"/>
              </a:rPr>
              <a:t>Spines reduce water loss and protect the cacti from predators.</a:t>
            </a:r>
          </a:p>
          <a:p>
            <a:endParaRPr lang="en-GB" sz="900" b="1" dirty="0">
              <a:latin typeface="+mj-lt"/>
            </a:endParaRPr>
          </a:p>
          <a:p>
            <a:r>
              <a:rPr lang="en-GB" sz="900" b="1" dirty="0">
                <a:latin typeface="+mj-lt"/>
              </a:rPr>
              <a:t>Joshua Tree:</a:t>
            </a:r>
          </a:p>
          <a:p>
            <a:pPr marL="171450" indent="-171450">
              <a:buFont typeface="Arial" panose="020B0604020202020204" pitchFamily="34" charset="0"/>
              <a:buChar char="•"/>
            </a:pPr>
            <a:r>
              <a:rPr lang="en-GB" sz="900" dirty="0">
                <a:latin typeface="+mj-lt"/>
                <a:ea typeface="Calibri" panose="020F0502020204030204" pitchFamily="34" charset="0"/>
                <a:cs typeface="Times New Roman" panose="02020603050405020304" pitchFamily="18" charset="0"/>
              </a:rPr>
              <a:t>Deep roots to reach water deep under the ground</a:t>
            </a:r>
          </a:p>
          <a:p>
            <a:pPr marL="171450" indent="-171450">
              <a:buFont typeface="Arial" panose="020B0604020202020204" pitchFamily="34" charset="0"/>
              <a:buChar char="•"/>
            </a:pPr>
            <a:r>
              <a:rPr lang="en-GB" sz="900" dirty="0">
                <a:latin typeface="+mj-lt"/>
              </a:rPr>
              <a:t>Small needle like leaves to reduce water loss.</a:t>
            </a:r>
          </a:p>
          <a:p>
            <a:pPr marL="171450" indent="-171450">
              <a:buFont typeface="Arial" panose="020B0604020202020204" pitchFamily="34" charset="0"/>
              <a:buChar char="•"/>
            </a:pPr>
            <a:r>
              <a:rPr lang="en-GB" sz="900" dirty="0">
                <a:latin typeface="+mj-lt"/>
              </a:rPr>
              <a:t>Leaves are covered in a waxy resin to avoid water loss.</a:t>
            </a:r>
          </a:p>
        </p:txBody>
      </p:sp>
      <p:pic>
        <p:nvPicPr>
          <p:cNvPr id="29" name="Picture 28" descr="http://www.pitara.com/wordpress/wp-content/uploads/2002/09/dromedary-camel.jpg"/>
          <p:cNvPicPr/>
          <p:nvPr/>
        </p:nvPicPr>
        <p:blipFill rotWithShape="1">
          <a:blip r:embed="rId5" cstate="print">
            <a:extLst>
              <a:ext uri="{28A0092B-C50C-407E-A947-70E740481C1C}">
                <a14:useLocalDpi xmlns:a14="http://schemas.microsoft.com/office/drawing/2010/main" val="0"/>
              </a:ext>
            </a:extLst>
          </a:blip>
          <a:srcRect l="18812" t="12096" r="18816" b="11588"/>
          <a:stretch/>
        </p:blipFill>
        <p:spPr bwMode="auto">
          <a:xfrm>
            <a:off x="7724092" y="4412326"/>
            <a:ext cx="1324212" cy="913051"/>
          </a:xfrm>
          <a:prstGeom prst="rect">
            <a:avLst/>
          </a:prstGeom>
          <a:noFill/>
          <a:ln>
            <a:noFill/>
          </a:ln>
          <a:extLst>
            <a:ext uri="{53640926-AAD7-44d8-BBD7-CCE9431645EC}">
              <a14:shadowObscured xmlns:a14="http://schemas.microsoft.com/office/drawing/2010/main" xmlns=""/>
            </a:ext>
          </a:extLst>
        </p:spPr>
      </p:pic>
      <p:pic>
        <p:nvPicPr>
          <p:cNvPr id="30" name="Picture 29" descr="File:Desert Lizard in Azraq Jordan.jpg"/>
          <p:cNvPicPr/>
          <p:nvPr/>
        </p:nvPicPr>
        <p:blipFill rotWithShape="1">
          <a:blip r:embed="rId6" cstate="print">
            <a:extLst>
              <a:ext uri="{28A0092B-C50C-407E-A947-70E740481C1C}">
                <a14:useLocalDpi xmlns:a14="http://schemas.microsoft.com/office/drawing/2010/main" val="0"/>
              </a:ext>
            </a:extLst>
          </a:blip>
          <a:srcRect l="22230" t="32379" b="13524"/>
          <a:stretch/>
        </p:blipFill>
        <p:spPr bwMode="auto">
          <a:xfrm>
            <a:off x="7724092" y="5382092"/>
            <a:ext cx="1324212" cy="635194"/>
          </a:xfrm>
          <a:prstGeom prst="rect">
            <a:avLst/>
          </a:prstGeom>
          <a:noFill/>
          <a:ln>
            <a:noFill/>
          </a:ln>
          <a:extLst>
            <a:ext uri="{53640926-AAD7-44d8-BBD7-CCE9431645EC}">
              <a14:shadowObscured xmlns:a14="http://schemas.microsoft.com/office/drawing/2010/main" xmlns=""/>
            </a:ext>
          </a:extLst>
        </p:spPr>
      </p:pic>
      <p:pic>
        <p:nvPicPr>
          <p:cNvPr id="1028" name="Picture 4" descr="Image result for joshua tre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250" t="4425" r="7256" b="2500"/>
          <a:stretch/>
        </p:blipFill>
        <p:spPr bwMode="auto">
          <a:xfrm>
            <a:off x="4643443" y="3001111"/>
            <a:ext cx="1538253" cy="12463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8"/>
          <a:srcRect t="17362" r="14452" b="11576"/>
          <a:stretch/>
        </p:blipFill>
        <p:spPr>
          <a:xfrm>
            <a:off x="7724092" y="6074000"/>
            <a:ext cx="1324212" cy="721750"/>
          </a:xfrm>
          <a:prstGeom prst="rect">
            <a:avLst/>
          </a:prstGeom>
        </p:spPr>
      </p:pic>
      <p:pic>
        <p:nvPicPr>
          <p:cNvPr id="1030" name="Picture 6" descr="Image result for desert locati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16637" y="337026"/>
            <a:ext cx="2409743" cy="12552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dese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26380" y="304951"/>
            <a:ext cx="2117619" cy="128736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F232E450-7F35-46DE-B035-98CAF69D4EF5}" type="slidenum">
              <a:rPr lang="en-GB" smtClean="0"/>
              <a:t>7</a:t>
            </a:fld>
            <a:endParaRPr lang="en-GB"/>
          </a:p>
        </p:txBody>
      </p:sp>
    </p:spTree>
    <p:extLst>
      <p:ext uri="{BB962C8B-B14F-4D97-AF65-F5344CB8AC3E}">
        <p14:creationId xmlns:p14="http://schemas.microsoft.com/office/powerpoint/2010/main" val="405853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extLst>
              <p:ext uri="{D42A27DB-BD31-4B8C-83A1-F6EECF244321}">
                <p14:modId xmlns:p14="http://schemas.microsoft.com/office/powerpoint/2010/main" val="286299450"/>
              </p:ext>
            </p:extLst>
          </p:nvPr>
        </p:nvGraphicFramePr>
        <p:xfrm>
          <a:off x="0" y="3894926"/>
          <a:ext cx="4285674" cy="2969859"/>
        </p:xfrm>
        <a:graphic>
          <a:graphicData uri="http://schemas.openxmlformats.org/drawingml/2006/table">
            <a:tbl>
              <a:tblPr firstRow="1" bandRow="1">
                <a:tableStyleId>{5940675A-B579-460E-94D1-54222C63F5DA}</a:tableStyleId>
              </a:tblPr>
              <a:tblGrid>
                <a:gridCol w="4285674">
                  <a:extLst>
                    <a:ext uri="{9D8B030D-6E8A-4147-A177-3AD203B41FA5}">
                      <a16:colId xmlns:a16="http://schemas.microsoft.com/office/drawing/2014/main" val="20000"/>
                    </a:ext>
                  </a:extLst>
                </a:gridCol>
              </a:tblGrid>
              <a:tr h="2969859">
                <a:tc>
                  <a:txBody>
                    <a:bodyPr/>
                    <a:lstStyle/>
                    <a:p>
                      <a:r>
                        <a:rPr lang="en-GB" sz="900" b="1" baseline="0" dirty="0">
                          <a:solidFill>
                            <a:srgbClr val="0070C0"/>
                          </a:solidFill>
                          <a:latin typeface="+mj-lt"/>
                        </a:rPr>
                        <a:t>Causes of desertification</a:t>
                      </a:r>
                    </a:p>
                  </a:txBody>
                  <a:tcPr>
                    <a:noFill/>
                  </a:tcPr>
                </a:tc>
                <a:extLst>
                  <a:ext uri="{0D108BD9-81ED-4DB2-BD59-A6C34878D82A}">
                    <a16:rowId xmlns:a16="http://schemas.microsoft.com/office/drawing/2014/main" val="10000"/>
                  </a:ext>
                </a:extLst>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753280354"/>
              </p:ext>
            </p:extLst>
          </p:nvPr>
        </p:nvGraphicFramePr>
        <p:xfrm>
          <a:off x="6188189" y="325022"/>
          <a:ext cx="2955812" cy="3339433"/>
        </p:xfrm>
        <a:graphic>
          <a:graphicData uri="http://schemas.openxmlformats.org/drawingml/2006/table">
            <a:tbl>
              <a:tblPr firstRow="1" bandRow="1">
                <a:tableStyleId>{5940675A-B579-460E-94D1-54222C63F5DA}</a:tableStyleId>
              </a:tblPr>
              <a:tblGrid>
                <a:gridCol w="2955812">
                  <a:extLst>
                    <a:ext uri="{9D8B030D-6E8A-4147-A177-3AD203B41FA5}">
                      <a16:colId xmlns:a16="http://schemas.microsoft.com/office/drawing/2014/main" val="20000"/>
                    </a:ext>
                  </a:extLst>
                </a:gridCol>
              </a:tblGrid>
              <a:tr h="3339433">
                <a:tc>
                  <a:txBody>
                    <a:bodyPr/>
                    <a:lstStyle/>
                    <a:p>
                      <a:pPr algn="ctr"/>
                      <a:r>
                        <a:rPr lang="en-GB" sz="900" b="1" baseline="0" dirty="0">
                          <a:solidFill>
                            <a:srgbClr val="0070C0"/>
                          </a:solidFill>
                        </a:rPr>
                        <a:t>Development in the Sahara Desert is challenging due to:</a:t>
                      </a:r>
                      <a:endParaRPr lang="en-US" sz="900" b="1" dirty="0">
                        <a:solidFill>
                          <a:schemeClr val="tx1"/>
                        </a:solidFill>
                      </a:endParaRPr>
                    </a:p>
                  </a:txBody>
                  <a:tcPr>
                    <a:solidFill>
                      <a:schemeClr val="bg1"/>
                    </a:solidFill>
                  </a:tcPr>
                </a:tc>
                <a:extLst>
                  <a:ext uri="{0D108BD9-81ED-4DB2-BD59-A6C34878D82A}">
                    <a16:rowId xmlns:a16="http://schemas.microsoft.com/office/drawing/2014/main" val="10000"/>
                  </a:ext>
                </a:extLst>
              </a:tr>
            </a:tbl>
          </a:graphicData>
        </a:graphic>
      </p:graphicFrame>
      <p:sp>
        <p:nvSpPr>
          <p:cNvPr id="11" name="Rectangle 10"/>
          <p:cNvSpPr/>
          <p:nvPr/>
        </p:nvSpPr>
        <p:spPr>
          <a:xfrm rot="16200000">
            <a:off x="4443554" y="-4427329"/>
            <a:ext cx="264657" cy="9144000"/>
          </a:xfrm>
          <a:prstGeom prst="rect">
            <a:avLst/>
          </a:prstGeom>
          <a:solidFill>
            <a:srgbClr val="101A42"/>
          </a:solidFill>
          <a:ln w="254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2830474" y="0"/>
            <a:ext cx="3632533" cy="276999"/>
          </a:xfrm>
          <a:prstGeom prst="rect">
            <a:avLst/>
          </a:prstGeom>
          <a:noFill/>
        </p:spPr>
        <p:txBody>
          <a:bodyPr wrap="none" rtlCol="0">
            <a:spAutoFit/>
          </a:bodyPr>
          <a:lstStyle/>
          <a:p>
            <a:r>
              <a:rPr lang="en-GB" sz="1200" dirty="0">
                <a:solidFill>
                  <a:schemeClr val="bg1"/>
                </a:solidFill>
              </a:rPr>
              <a:t>KS4 – The Geography Knowledge – THE DESERT (part 3)</a:t>
            </a:r>
          </a:p>
        </p:txBody>
      </p:sp>
      <p:graphicFrame>
        <p:nvGraphicFramePr>
          <p:cNvPr id="13" name="Table 12"/>
          <p:cNvGraphicFramePr>
            <a:graphicFrameLocks noGrp="1"/>
          </p:cNvGraphicFramePr>
          <p:nvPr>
            <p:extLst>
              <p:ext uri="{D42A27DB-BD31-4B8C-83A1-F6EECF244321}">
                <p14:modId xmlns:p14="http://schemas.microsoft.com/office/powerpoint/2010/main" val="3327136578"/>
              </p:ext>
            </p:extLst>
          </p:nvPr>
        </p:nvGraphicFramePr>
        <p:xfrm>
          <a:off x="-2" y="3664455"/>
          <a:ext cx="9144002" cy="230472"/>
        </p:xfrm>
        <a:graphic>
          <a:graphicData uri="http://schemas.openxmlformats.org/drawingml/2006/table">
            <a:tbl>
              <a:tblPr firstRow="1" bandRow="1">
                <a:tableStyleId>{5940675A-B579-460E-94D1-54222C63F5DA}</a:tableStyleId>
              </a:tblPr>
              <a:tblGrid>
                <a:gridCol w="9144002">
                  <a:extLst>
                    <a:ext uri="{9D8B030D-6E8A-4147-A177-3AD203B41FA5}">
                      <a16:colId xmlns:a16="http://schemas.microsoft.com/office/drawing/2014/main" val="20000"/>
                    </a:ext>
                  </a:extLst>
                </a:gridCol>
              </a:tblGrid>
              <a:tr h="230472">
                <a:tc>
                  <a:txBody>
                    <a:bodyPr/>
                    <a:lstStyle/>
                    <a:p>
                      <a:pPr algn="ctr"/>
                      <a:r>
                        <a:rPr lang="en-GB" sz="900" b="1" baseline="0" dirty="0">
                          <a:solidFill>
                            <a:srgbClr val="0070C0"/>
                          </a:solidFill>
                        </a:rPr>
                        <a:t>DESERTIFICATION is the process where land gradually turns into a desert. It becomes drier, less fertile and is vulnerable to erosion. </a:t>
                      </a:r>
                    </a:p>
                  </a:txBody>
                  <a:tcPr>
                    <a:noFill/>
                  </a:tcPr>
                </a:tc>
                <a:extLst>
                  <a:ext uri="{0D108BD9-81ED-4DB2-BD59-A6C34878D82A}">
                    <a16:rowId xmlns:a16="http://schemas.microsoft.com/office/drawing/2014/main" val="10000"/>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1452053781"/>
              </p:ext>
            </p:extLst>
          </p:nvPr>
        </p:nvGraphicFramePr>
        <p:xfrm>
          <a:off x="-2" y="4127100"/>
          <a:ext cx="4285676" cy="2730900"/>
        </p:xfrm>
        <a:graphic>
          <a:graphicData uri="http://schemas.openxmlformats.org/drawingml/2006/table">
            <a:tbl>
              <a:tblPr firstRow="1" bandRow="1">
                <a:tableStyleId>{5C22544A-7EE6-4342-B048-85BDC9FD1C3A}</a:tableStyleId>
              </a:tblPr>
              <a:tblGrid>
                <a:gridCol w="2142838">
                  <a:extLst>
                    <a:ext uri="{9D8B030D-6E8A-4147-A177-3AD203B41FA5}">
                      <a16:colId xmlns:a16="http://schemas.microsoft.com/office/drawing/2014/main" val="2512333246"/>
                    </a:ext>
                  </a:extLst>
                </a:gridCol>
                <a:gridCol w="2142838">
                  <a:extLst>
                    <a:ext uri="{9D8B030D-6E8A-4147-A177-3AD203B41FA5}">
                      <a16:colId xmlns:a16="http://schemas.microsoft.com/office/drawing/2014/main" val="2043666816"/>
                    </a:ext>
                  </a:extLst>
                </a:gridCol>
              </a:tblGrid>
              <a:tr h="1208178">
                <a:tc>
                  <a:txBody>
                    <a:bodyPr/>
                    <a:lstStyle/>
                    <a:p>
                      <a:pPr algn="ctr"/>
                      <a:r>
                        <a:rPr lang="en-GB" sz="900" baseline="0" dirty="0">
                          <a:solidFill>
                            <a:schemeClr val="tx1"/>
                          </a:solidFill>
                          <a:latin typeface="+mj-lt"/>
                        </a:rPr>
                        <a:t>OVER-GRAZING</a:t>
                      </a:r>
                    </a:p>
                    <a:p>
                      <a:pPr marL="0" marR="0" indent="0" algn="ctr" defTabSz="914400" rtl="0" eaLnBrk="1" fontAlgn="auto" latinLnBrk="0" hangingPunct="1">
                        <a:lnSpc>
                          <a:spcPct val="100000"/>
                        </a:lnSpc>
                        <a:spcBef>
                          <a:spcPts val="0"/>
                        </a:spcBef>
                        <a:spcAft>
                          <a:spcPts val="0"/>
                        </a:spcAft>
                        <a:buClrTx/>
                        <a:buSzTx/>
                        <a:buFontTx/>
                        <a:buNone/>
                        <a:tabLst/>
                        <a:defRPr/>
                      </a:pPr>
                      <a:endParaRPr lang="en-GB" sz="300" b="0" kern="1200" dirty="0">
                        <a:solidFill>
                          <a:schemeClr val="tx1"/>
                        </a:solidFill>
                        <a:effectLst/>
                        <a:latin typeface="+mj-lt"/>
                        <a:ea typeface="+mn-ea"/>
                        <a:cs typeface="+mn-cs"/>
                      </a:endParaRPr>
                    </a:p>
                    <a:p>
                      <a:pPr algn="ctr"/>
                      <a:r>
                        <a:rPr lang="en-US" sz="900" b="0" kern="1200" dirty="0">
                          <a:solidFill>
                            <a:schemeClr val="tx1"/>
                          </a:solidFill>
                          <a:effectLst/>
                          <a:latin typeface="+mj-lt"/>
                          <a:ea typeface="+mn-ea"/>
                          <a:cs typeface="+mn-cs"/>
                        </a:rPr>
                        <a:t>Too many cattle and sheep eat the vegetation = the soil is no longer held together by the plants = vulnerable to soil erosion.</a:t>
                      </a:r>
                    </a:p>
                    <a:p>
                      <a:pPr algn="ctr"/>
                      <a:endParaRPr lang="en-US" sz="200" b="0" kern="1200" dirty="0">
                        <a:solidFill>
                          <a:schemeClr val="tx1"/>
                        </a:solidFill>
                        <a:effectLst/>
                        <a:latin typeface="+mj-lt"/>
                        <a:ea typeface="+mn-ea"/>
                        <a:cs typeface="+mn-cs"/>
                      </a:endParaRPr>
                    </a:p>
                    <a:p>
                      <a:pPr algn="ctr"/>
                      <a:r>
                        <a:rPr lang="en-US" sz="900" b="0" kern="1200" dirty="0">
                          <a:solidFill>
                            <a:schemeClr val="tx1"/>
                          </a:solidFill>
                          <a:effectLst/>
                          <a:latin typeface="+mj-lt"/>
                          <a:ea typeface="+mn-ea"/>
                          <a:cs typeface="+mn-cs"/>
                        </a:rPr>
                        <a:t>Cattle and sheep also trample</a:t>
                      </a:r>
                      <a:r>
                        <a:rPr lang="en-US" sz="900" b="0" kern="1200" baseline="0" dirty="0">
                          <a:solidFill>
                            <a:schemeClr val="tx1"/>
                          </a:solidFill>
                          <a:effectLst/>
                          <a:latin typeface="+mj-lt"/>
                          <a:ea typeface="+mn-ea"/>
                          <a:cs typeface="+mn-cs"/>
                        </a:rPr>
                        <a:t> on the soil.</a:t>
                      </a:r>
                      <a:endParaRPr lang="en-US" sz="900" b="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900" dirty="0">
                          <a:solidFill>
                            <a:schemeClr val="tx1"/>
                          </a:solidFill>
                          <a:latin typeface="+mj-lt"/>
                        </a:rPr>
                        <a:t>OVER-CULTIVATION</a:t>
                      </a:r>
                    </a:p>
                    <a:p>
                      <a:pPr algn="ctr"/>
                      <a:endParaRPr lang="en-GB" sz="300" b="0" dirty="0">
                        <a:solidFill>
                          <a:schemeClr val="tx1"/>
                        </a:solidFill>
                        <a:latin typeface="+mj-lt"/>
                      </a:endParaRPr>
                    </a:p>
                    <a:p>
                      <a:pPr algn="ctr"/>
                      <a:r>
                        <a:rPr lang="en-US" sz="900" b="0" kern="1200" dirty="0">
                          <a:solidFill>
                            <a:schemeClr val="tx1"/>
                          </a:solidFill>
                          <a:effectLst/>
                          <a:latin typeface="+mj-lt"/>
                          <a:ea typeface="+mn-ea"/>
                          <a:cs typeface="+mn-cs"/>
                        </a:rPr>
                        <a:t>Population growth = more demand for food. </a:t>
                      </a:r>
                      <a:endParaRPr lang="en-GB" sz="900" b="0" kern="1200" dirty="0">
                        <a:solidFill>
                          <a:schemeClr val="tx1"/>
                        </a:solidFill>
                        <a:effectLst/>
                        <a:latin typeface="+mj-lt"/>
                        <a:ea typeface="+mn-ea"/>
                        <a:cs typeface="+mn-cs"/>
                      </a:endParaRPr>
                    </a:p>
                    <a:p>
                      <a:pPr algn="ctr"/>
                      <a:r>
                        <a:rPr lang="en-US" sz="900" b="0" kern="1200" dirty="0">
                          <a:solidFill>
                            <a:schemeClr val="tx1"/>
                          </a:solidFill>
                          <a:effectLst/>
                          <a:latin typeface="+mj-lt"/>
                          <a:ea typeface="+mn-ea"/>
                          <a:cs typeface="+mn-cs"/>
                        </a:rPr>
                        <a:t> As a result land is being over-cultivated.</a:t>
                      </a:r>
                      <a:r>
                        <a:rPr lang="en-US" sz="900" b="0" kern="1200" baseline="0" dirty="0">
                          <a:solidFill>
                            <a:schemeClr val="tx1"/>
                          </a:solidFill>
                          <a:effectLst/>
                          <a:latin typeface="+mj-lt"/>
                          <a:ea typeface="+mn-ea"/>
                          <a:cs typeface="+mn-cs"/>
                        </a:rPr>
                        <a:t>    This uses up all</a:t>
                      </a:r>
                      <a:r>
                        <a:rPr lang="en-US" sz="900" b="0" kern="1200" dirty="0">
                          <a:solidFill>
                            <a:schemeClr val="tx1"/>
                          </a:solidFill>
                          <a:effectLst/>
                          <a:latin typeface="+mj-lt"/>
                          <a:ea typeface="+mn-ea"/>
                          <a:cs typeface="+mn-cs"/>
                        </a:rPr>
                        <a:t> the nutrients in the soil, leaving it dry and exposed to erosion. </a:t>
                      </a:r>
                      <a:endParaRPr lang="en-GB" sz="900" b="0"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7876419"/>
                  </a:ext>
                </a:extLst>
              </a:tr>
              <a:tr h="15227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dirty="0">
                          <a:solidFill>
                            <a:schemeClr val="tx1"/>
                          </a:solidFill>
                          <a:latin typeface="+mj-lt"/>
                        </a:rPr>
                        <a:t>DEFORESTATION</a:t>
                      </a:r>
                      <a:endParaRPr lang="en-GB" sz="900" b="1" baseline="0" dirty="0">
                        <a:solidFill>
                          <a:schemeClr val="tx1"/>
                        </a:solidFill>
                        <a:latin typeface="+mj-l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GB" sz="300" kern="1200" dirty="0">
                        <a:solidFill>
                          <a:schemeClr val="tx1"/>
                        </a:solidFill>
                        <a:effectLst/>
                        <a:latin typeface="+mj-lt"/>
                        <a:ea typeface="+mn-ea"/>
                        <a:cs typeface="+mn-cs"/>
                      </a:endParaRPr>
                    </a:p>
                    <a:p>
                      <a:pPr algn="ctr"/>
                      <a:r>
                        <a:rPr lang="en-US" sz="900" kern="1200" dirty="0">
                          <a:solidFill>
                            <a:schemeClr val="tx1"/>
                          </a:solidFill>
                          <a:effectLst/>
                          <a:latin typeface="+mj-lt"/>
                          <a:ea typeface="+mn-ea"/>
                          <a:cs typeface="+mn-cs"/>
                        </a:rPr>
                        <a:t>Population growth = increased demand for fuel wood</a:t>
                      </a:r>
                      <a:r>
                        <a:rPr lang="en-US" sz="900" kern="1200" baseline="0" dirty="0">
                          <a:solidFill>
                            <a:schemeClr val="tx1"/>
                          </a:solidFill>
                          <a:effectLst/>
                          <a:latin typeface="+mj-lt"/>
                          <a:ea typeface="+mn-ea"/>
                          <a:cs typeface="+mn-cs"/>
                        </a:rPr>
                        <a:t> = increased deforestation.</a:t>
                      </a:r>
                      <a:r>
                        <a:rPr lang="en-US" sz="900" kern="1200" dirty="0">
                          <a:solidFill>
                            <a:schemeClr val="tx1"/>
                          </a:solidFill>
                          <a:effectLst/>
                          <a:latin typeface="+mj-lt"/>
                          <a:ea typeface="+mn-ea"/>
                          <a:cs typeface="+mn-cs"/>
                        </a:rPr>
                        <a:t> </a:t>
                      </a:r>
                      <a:endParaRPr lang="en-GB" sz="900" kern="1200" dirty="0">
                        <a:solidFill>
                          <a:schemeClr val="tx1"/>
                        </a:solidFill>
                        <a:effectLst/>
                        <a:latin typeface="+mj-lt"/>
                        <a:ea typeface="+mn-ea"/>
                        <a:cs typeface="+mn-cs"/>
                      </a:endParaRPr>
                    </a:p>
                    <a:p>
                      <a:pPr algn="ctr"/>
                      <a:r>
                        <a:rPr lang="en-US" sz="900" kern="1200" dirty="0">
                          <a:solidFill>
                            <a:schemeClr val="tx1"/>
                          </a:solidFill>
                          <a:effectLst/>
                          <a:latin typeface="+mj-lt"/>
                          <a:ea typeface="+mn-ea"/>
                          <a:cs typeface="+mn-cs"/>
                        </a:rPr>
                        <a:t>The roots</a:t>
                      </a:r>
                      <a:r>
                        <a:rPr lang="en-US" sz="900" kern="1200" baseline="0" dirty="0">
                          <a:solidFill>
                            <a:schemeClr val="tx1"/>
                          </a:solidFill>
                          <a:effectLst/>
                          <a:latin typeface="+mj-lt"/>
                          <a:ea typeface="+mn-ea"/>
                          <a:cs typeface="+mn-cs"/>
                        </a:rPr>
                        <a:t> therefore no longer bind the soil together and the nutrient cycle is stopped = soil </a:t>
                      </a:r>
                      <a:r>
                        <a:rPr lang="en-US" sz="900" kern="1200" dirty="0">
                          <a:solidFill>
                            <a:schemeClr val="tx1"/>
                          </a:solidFill>
                          <a:effectLst/>
                          <a:latin typeface="+mj-lt"/>
                          <a:ea typeface="+mn-ea"/>
                          <a:cs typeface="+mn-cs"/>
                        </a:rPr>
                        <a:t>becomes dry and exposed to erosion. </a:t>
                      </a:r>
                      <a:endParaRPr lang="en-GB" sz="900" i="1" kern="1200" dirty="0">
                        <a:solidFill>
                          <a:schemeClr val="tx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dirty="0">
                          <a:solidFill>
                            <a:schemeClr val="tx1"/>
                          </a:solidFill>
                          <a:latin typeface="+mj-lt"/>
                        </a:rPr>
                        <a:t>CLIMATE CHANGE</a:t>
                      </a:r>
                    </a:p>
                    <a:p>
                      <a:pPr marL="0" marR="0" indent="0" algn="ctr" defTabSz="914400" rtl="0" eaLnBrk="1" fontAlgn="auto" latinLnBrk="0" hangingPunct="1">
                        <a:lnSpc>
                          <a:spcPct val="100000"/>
                        </a:lnSpc>
                        <a:spcBef>
                          <a:spcPts val="0"/>
                        </a:spcBef>
                        <a:spcAft>
                          <a:spcPts val="0"/>
                        </a:spcAft>
                        <a:buClrTx/>
                        <a:buSzTx/>
                        <a:buFontTx/>
                        <a:buNone/>
                        <a:tabLst/>
                        <a:defRPr/>
                      </a:pPr>
                      <a:endParaRPr lang="en-GB" sz="300" kern="1200" dirty="0">
                        <a:solidFill>
                          <a:schemeClr val="tx1"/>
                        </a:solidFill>
                        <a:effectLst/>
                        <a:latin typeface="+mj-lt"/>
                        <a:ea typeface="+mn-ea"/>
                        <a:cs typeface="+mn-cs"/>
                      </a:endParaRPr>
                    </a:p>
                    <a:p>
                      <a:pPr algn="ctr"/>
                      <a:r>
                        <a:rPr lang="en-GB" sz="900" kern="1200" dirty="0">
                          <a:solidFill>
                            <a:schemeClr val="tx1"/>
                          </a:solidFill>
                          <a:effectLst/>
                          <a:latin typeface="+mj-lt"/>
                          <a:ea typeface="+mn-ea"/>
                          <a:cs typeface="+mn-cs"/>
                        </a:rPr>
                        <a:t>Climate change results in extreme weather,</a:t>
                      </a:r>
                      <a:r>
                        <a:rPr lang="en-GB" sz="900" kern="1200" baseline="0" dirty="0">
                          <a:solidFill>
                            <a:schemeClr val="tx1"/>
                          </a:solidFill>
                          <a:effectLst/>
                          <a:latin typeface="+mj-lt"/>
                          <a:ea typeface="+mn-ea"/>
                          <a:cs typeface="+mn-cs"/>
                        </a:rPr>
                        <a:t> such as droughts.</a:t>
                      </a:r>
                    </a:p>
                    <a:p>
                      <a:pPr algn="ctr"/>
                      <a:endParaRPr lang="en-GB" sz="300" kern="1200" baseline="0" dirty="0">
                        <a:solidFill>
                          <a:schemeClr val="tx1"/>
                        </a:solidFill>
                        <a:effectLst/>
                        <a:latin typeface="+mj-lt"/>
                        <a:ea typeface="+mn-ea"/>
                        <a:cs typeface="+mn-cs"/>
                      </a:endParaRPr>
                    </a:p>
                    <a:p>
                      <a:pPr algn="ctr"/>
                      <a:r>
                        <a:rPr lang="en-GB" sz="900" kern="1200" baseline="0" dirty="0">
                          <a:solidFill>
                            <a:schemeClr val="tx1"/>
                          </a:solidFill>
                          <a:effectLst/>
                          <a:latin typeface="+mj-lt"/>
                          <a:ea typeface="+mn-ea"/>
                          <a:cs typeface="+mn-cs"/>
                        </a:rPr>
                        <a:t>Lack of rainfall = not enough rain for the soils to have moisture and stay healthy.</a:t>
                      </a:r>
                    </a:p>
                    <a:p>
                      <a:pPr algn="ctr"/>
                      <a:endParaRPr lang="en-GB" sz="300" kern="1200" baseline="0" dirty="0">
                        <a:solidFill>
                          <a:schemeClr val="tx1"/>
                        </a:solidFill>
                        <a:effectLst/>
                        <a:latin typeface="+mj-lt"/>
                        <a:ea typeface="+mn-ea"/>
                        <a:cs typeface="+mn-cs"/>
                      </a:endParaRPr>
                    </a:p>
                    <a:p>
                      <a:pPr algn="ctr"/>
                      <a:r>
                        <a:rPr lang="en-GB" sz="900" kern="1200" baseline="0" dirty="0">
                          <a:solidFill>
                            <a:schemeClr val="tx1"/>
                          </a:solidFill>
                          <a:effectLst/>
                          <a:latin typeface="+mj-lt"/>
                          <a:ea typeface="+mn-ea"/>
                          <a:cs typeface="+mn-cs"/>
                        </a:rPr>
                        <a:t>High temperatures = any water is immediately evaporated leaving behind salts = salty, dry soil that is vulnerable to erosion.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1749433"/>
                  </a:ext>
                </a:extLst>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603229296"/>
              </p:ext>
            </p:extLst>
          </p:nvPr>
        </p:nvGraphicFramePr>
        <p:xfrm>
          <a:off x="4293440" y="3894925"/>
          <a:ext cx="4850560" cy="2969860"/>
        </p:xfrm>
        <a:graphic>
          <a:graphicData uri="http://schemas.openxmlformats.org/drawingml/2006/table">
            <a:tbl>
              <a:tblPr firstRow="1" bandRow="1">
                <a:tableStyleId>{5940675A-B579-460E-94D1-54222C63F5DA}</a:tableStyleId>
              </a:tblPr>
              <a:tblGrid>
                <a:gridCol w="4850560">
                  <a:extLst>
                    <a:ext uri="{9D8B030D-6E8A-4147-A177-3AD203B41FA5}">
                      <a16:colId xmlns:a16="http://schemas.microsoft.com/office/drawing/2014/main" val="20000"/>
                    </a:ext>
                  </a:extLst>
                </a:gridCol>
              </a:tblGrid>
              <a:tr h="2969860">
                <a:tc>
                  <a:txBody>
                    <a:bodyPr/>
                    <a:lstStyle/>
                    <a:p>
                      <a:r>
                        <a:rPr lang="en-GB" sz="900" b="1" baseline="0" dirty="0">
                          <a:solidFill>
                            <a:srgbClr val="0070C0"/>
                          </a:solidFill>
                        </a:rPr>
                        <a:t>Responding to desertification: how can we reduce the risk of desertification?</a:t>
                      </a:r>
                    </a:p>
                    <a:p>
                      <a:endParaRPr lang="en-US" sz="900" b="1" dirty="0">
                        <a:solidFill>
                          <a:schemeClr val="tx1"/>
                        </a:solidFill>
                      </a:endParaRPr>
                    </a:p>
                    <a:p>
                      <a:endParaRPr lang="en-US" sz="900" b="1" dirty="0">
                        <a:solidFill>
                          <a:schemeClr val="tx1"/>
                        </a:solidFill>
                      </a:endParaRPr>
                    </a:p>
                  </a:txBody>
                  <a:tcPr>
                    <a:noFill/>
                  </a:tcPr>
                </a:tc>
                <a:extLst>
                  <a:ext uri="{0D108BD9-81ED-4DB2-BD59-A6C34878D82A}">
                    <a16:rowId xmlns:a16="http://schemas.microsoft.com/office/drawing/2014/main" val="10000"/>
                  </a:ext>
                </a:extLst>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3779688601"/>
              </p:ext>
            </p:extLst>
          </p:nvPr>
        </p:nvGraphicFramePr>
        <p:xfrm>
          <a:off x="4285674" y="4127099"/>
          <a:ext cx="4858326" cy="2730900"/>
        </p:xfrm>
        <a:graphic>
          <a:graphicData uri="http://schemas.openxmlformats.org/drawingml/2006/table">
            <a:tbl>
              <a:tblPr firstRow="1" bandRow="1">
                <a:tableStyleId>{5940675A-B579-460E-94D1-54222C63F5DA}</a:tableStyleId>
              </a:tblPr>
              <a:tblGrid>
                <a:gridCol w="832352">
                  <a:extLst>
                    <a:ext uri="{9D8B030D-6E8A-4147-A177-3AD203B41FA5}">
                      <a16:colId xmlns:a16="http://schemas.microsoft.com/office/drawing/2014/main" val="20000"/>
                    </a:ext>
                  </a:extLst>
                </a:gridCol>
                <a:gridCol w="4025974">
                  <a:extLst>
                    <a:ext uri="{9D8B030D-6E8A-4147-A177-3AD203B41FA5}">
                      <a16:colId xmlns:a16="http://schemas.microsoft.com/office/drawing/2014/main" val="20001"/>
                    </a:ext>
                  </a:extLst>
                </a:gridCol>
              </a:tblGrid>
              <a:tr h="595157">
                <a:tc>
                  <a:txBody>
                    <a:bodyPr/>
                    <a:lstStyle/>
                    <a:p>
                      <a:r>
                        <a:rPr lang="en-US" sz="900" b="1" dirty="0">
                          <a:solidFill>
                            <a:schemeClr val="tx1"/>
                          </a:solidFill>
                        </a:rPr>
                        <a:t>Afforestation </a:t>
                      </a:r>
                      <a:r>
                        <a:rPr lang="en-US" sz="800" b="0" dirty="0">
                          <a:solidFill>
                            <a:schemeClr val="tx1"/>
                          </a:solidFill>
                        </a:rPr>
                        <a:t>(planting</a:t>
                      </a:r>
                      <a:r>
                        <a:rPr lang="en-US" sz="800" b="0" baseline="0" dirty="0">
                          <a:solidFill>
                            <a:schemeClr val="tx1"/>
                          </a:solidFill>
                        </a:rPr>
                        <a:t> trees)</a:t>
                      </a:r>
                      <a:endParaRPr lang="en-US" sz="800" b="0" dirty="0">
                        <a:solidFill>
                          <a:schemeClr val="tx1"/>
                        </a:solidFill>
                      </a:endParaRPr>
                    </a:p>
                  </a:txBody>
                  <a:tcPr anchor="ctr">
                    <a:noFill/>
                  </a:tcPr>
                </a:tc>
                <a:tc>
                  <a:txBody>
                    <a:bodyPr/>
                    <a:lstStyle/>
                    <a:p>
                      <a:r>
                        <a:rPr lang="en-GB" sz="900" kern="1200" dirty="0">
                          <a:solidFill>
                            <a:schemeClr val="tx1"/>
                          </a:solidFill>
                          <a:effectLst/>
                          <a:latin typeface="+mn-lt"/>
                          <a:ea typeface="+mn-ea"/>
                          <a:cs typeface="+mn-cs"/>
                        </a:rPr>
                        <a:t>The roots also help to hold the soil together and prevent erosion. </a:t>
                      </a:r>
                    </a:p>
                    <a:p>
                      <a:r>
                        <a:rPr lang="en-GB" sz="900" kern="1200" dirty="0">
                          <a:solidFill>
                            <a:schemeClr val="tx1"/>
                          </a:solidFill>
                          <a:effectLst/>
                          <a:latin typeface="+mn-lt"/>
                          <a:ea typeface="+mn-ea"/>
                          <a:cs typeface="+mn-cs"/>
                        </a:rPr>
                        <a:t>When the plants/leaves</a:t>
                      </a:r>
                      <a:r>
                        <a:rPr lang="en-GB" sz="900" kern="1200" baseline="0" dirty="0">
                          <a:solidFill>
                            <a:schemeClr val="tx1"/>
                          </a:solidFill>
                          <a:effectLst/>
                          <a:latin typeface="+mn-lt"/>
                          <a:ea typeface="+mn-ea"/>
                          <a:cs typeface="+mn-cs"/>
                        </a:rPr>
                        <a:t> die, their nutrients are giving back to their soil.</a:t>
                      </a:r>
                    </a:p>
                    <a:p>
                      <a:r>
                        <a:rPr lang="en-GB" sz="900" kern="1200" baseline="0" dirty="0">
                          <a:solidFill>
                            <a:schemeClr val="tx1"/>
                          </a:solidFill>
                          <a:effectLst/>
                          <a:latin typeface="+mn-lt"/>
                          <a:ea typeface="+mn-ea"/>
                          <a:cs typeface="+mn-cs"/>
                        </a:rPr>
                        <a:t>They act as windbreakers and therefore reduce wind erosion.</a:t>
                      </a:r>
                      <a:endParaRPr lang="en-GB" sz="900" kern="1200" dirty="0">
                        <a:solidFill>
                          <a:schemeClr val="tx1"/>
                        </a:solidFill>
                        <a:effectLst/>
                        <a:latin typeface="+mn-lt"/>
                        <a:ea typeface="+mn-ea"/>
                        <a:cs typeface="+mn-cs"/>
                      </a:endParaRPr>
                    </a:p>
                  </a:txBody>
                  <a:tcPr anchor="ctr">
                    <a:noFill/>
                  </a:tcPr>
                </a:tc>
                <a:extLst>
                  <a:ext uri="{0D108BD9-81ED-4DB2-BD59-A6C34878D82A}">
                    <a16:rowId xmlns:a16="http://schemas.microsoft.com/office/drawing/2014/main" val="10000"/>
                  </a:ext>
                </a:extLst>
              </a:tr>
              <a:tr h="745445">
                <a:tc>
                  <a:txBody>
                    <a:bodyPr/>
                    <a:lstStyle/>
                    <a:p>
                      <a:r>
                        <a:rPr lang="en-US" sz="900" b="1" dirty="0">
                          <a:solidFill>
                            <a:schemeClr val="tx1"/>
                          </a:solidFill>
                        </a:rPr>
                        <a:t>Crop Rotation </a:t>
                      </a:r>
                    </a:p>
                    <a:p>
                      <a:endParaRPr lang="en-US" sz="300" b="1" dirty="0">
                        <a:solidFill>
                          <a:schemeClr val="tx1"/>
                        </a:solidFill>
                      </a:endParaRPr>
                    </a:p>
                    <a:p>
                      <a:r>
                        <a:rPr lang="en-US" sz="900" b="1" dirty="0">
                          <a:solidFill>
                            <a:schemeClr val="tx1"/>
                          </a:solidFill>
                        </a:rPr>
                        <a:t>Grazing</a:t>
                      </a:r>
                      <a:r>
                        <a:rPr lang="en-US" sz="900" b="1" baseline="0" dirty="0">
                          <a:solidFill>
                            <a:schemeClr val="tx1"/>
                          </a:solidFill>
                        </a:rPr>
                        <a:t> Rotation</a:t>
                      </a:r>
                      <a:endParaRPr lang="en-US" sz="900" b="1" dirty="0">
                        <a:solidFill>
                          <a:schemeClr val="tx1"/>
                        </a:solidFill>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effectLst/>
                          <a:latin typeface="+mn-lt"/>
                          <a:ea typeface="+mn-ea"/>
                          <a:cs typeface="+mn-cs"/>
                        </a:rPr>
                        <a:t>When farmers allow a field to rest between farming. This allows the soil time to repair and get their nutrients back. This prevents over-cultivation.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effectLst/>
                          <a:latin typeface="+mn-lt"/>
                          <a:ea typeface="+mn-ea"/>
                          <a:cs typeface="+mn-cs"/>
                        </a:rPr>
                        <a:t>Move the animals from place to place to reduce the amount of vegetation eaten</a:t>
                      </a:r>
                      <a:r>
                        <a:rPr lang="en-GB" sz="900" kern="1200" baseline="0" dirty="0">
                          <a:solidFill>
                            <a:schemeClr val="tx1"/>
                          </a:solidFill>
                          <a:effectLst/>
                          <a:latin typeface="+mn-lt"/>
                          <a:ea typeface="+mn-ea"/>
                          <a:cs typeface="+mn-cs"/>
                        </a:rPr>
                        <a:t> or</a:t>
                      </a:r>
                      <a:r>
                        <a:rPr lang="en-GB" sz="900" kern="1200" dirty="0">
                          <a:solidFill>
                            <a:schemeClr val="tx1"/>
                          </a:solidFill>
                          <a:effectLst/>
                          <a:latin typeface="+mn-lt"/>
                          <a:ea typeface="+mn-ea"/>
                          <a:cs typeface="+mn-cs"/>
                        </a:rPr>
                        <a:t> reduce the number of farm animals. This prevents over-grazing.</a:t>
                      </a:r>
                    </a:p>
                  </a:txBody>
                  <a:tcPr anchor="ctr">
                    <a:noFill/>
                  </a:tcPr>
                </a:tc>
                <a:extLst>
                  <a:ext uri="{0D108BD9-81ED-4DB2-BD59-A6C34878D82A}">
                    <a16:rowId xmlns:a16="http://schemas.microsoft.com/office/drawing/2014/main" val="10001"/>
                  </a:ext>
                </a:extLst>
              </a:tr>
              <a:tr h="595157">
                <a:tc>
                  <a:txBody>
                    <a:bodyPr/>
                    <a:lstStyle/>
                    <a:p>
                      <a:r>
                        <a:rPr lang="en-US" sz="900" b="1" dirty="0">
                          <a:solidFill>
                            <a:schemeClr val="tx1"/>
                          </a:solidFill>
                        </a:rPr>
                        <a:t>Water Management</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effectLst/>
                          <a:latin typeface="+mn-lt"/>
                          <a:ea typeface="+mn-ea"/>
                          <a:cs typeface="+mn-cs"/>
                        </a:rPr>
                        <a:t>Grow</a:t>
                      </a:r>
                      <a:r>
                        <a:rPr lang="en-GB" sz="900" kern="1200" baseline="0" dirty="0">
                          <a:solidFill>
                            <a:schemeClr val="tx1"/>
                          </a:solidFill>
                          <a:effectLst/>
                          <a:latin typeface="+mn-lt"/>
                          <a:ea typeface="+mn-ea"/>
                          <a:cs typeface="+mn-cs"/>
                        </a:rPr>
                        <a:t> crops that don’t need a lot of water (e.g. millet or olives)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kern="1200" baseline="0" dirty="0">
                          <a:solidFill>
                            <a:schemeClr val="tx1"/>
                          </a:solidFill>
                          <a:effectLst/>
                          <a:latin typeface="+mn-lt"/>
                          <a:ea typeface="+mn-ea"/>
                          <a:cs typeface="+mn-cs"/>
                        </a:rPr>
                        <a:t>Use irrigation techniques that use very little water (e.g. drip irrigation)</a:t>
                      </a:r>
                      <a:endParaRPr lang="en-GB" sz="900" kern="1200" dirty="0">
                        <a:solidFill>
                          <a:schemeClr val="tx1"/>
                        </a:solidFill>
                        <a:effectLst/>
                        <a:latin typeface="+mn-lt"/>
                        <a:ea typeface="+mn-ea"/>
                        <a:cs typeface="+mn-cs"/>
                      </a:endParaRPr>
                    </a:p>
                  </a:txBody>
                  <a:tcPr anchor="ctr">
                    <a:noFill/>
                  </a:tcPr>
                </a:tc>
                <a:extLst>
                  <a:ext uri="{0D108BD9-81ED-4DB2-BD59-A6C34878D82A}">
                    <a16:rowId xmlns:a16="http://schemas.microsoft.com/office/drawing/2014/main" val="1627664607"/>
                  </a:ext>
                </a:extLst>
              </a:tr>
              <a:tr h="795141">
                <a:tc>
                  <a:txBody>
                    <a:bodyPr/>
                    <a:lstStyle/>
                    <a:p>
                      <a:r>
                        <a:rPr lang="en-US" sz="900" b="1" dirty="0">
                          <a:solidFill>
                            <a:schemeClr val="tx1"/>
                          </a:solidFill>
                        </a:rPr>
                        <a:t>Appropriate</a:t>
                      </a:r>
                      <a:r>
                        <a:rPr lang="en-US" sz="900" b="1" baseline="0" dirty="0">
                          <a:solidFill>
                            <a:schemeClr val="tx1"/>
                          </a:solidFill>
                        </a:rPr>
                        <a:t> Technologies</a:t>
                      </a:r>
                      <a:endParaRPr lang="en-US" sz="900" b="1" dirty="0">
                        <a:solidFill>
                          <a:schemeClr val="tx1"/>
                        </a:solidFill>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effectLst/>
                          <a:latin typeface="+mn-lt"/>
                          <a:ea typeface="+mn-ea"/>
                          <a:cs typeface="+mn-cs"/>
                        </a:rPr>
                        <a:t>Use cheap, sustainable</a:t>
                      </a:r>
                      <a:r>
                        <a:rPr lang="en-GB" sz="900" kern="1200" baseline="0" dirty="0">
                          <a:solidFill>
                            <a:schemeClr val="tx1"/>
                          </a:solidFill>
                          <a:effectLst/>
                          <a:latin typeface="+mn-lt"/>
                          <a:ea typeface="+mn-ea"/>
                          <a:cs typeface="+mn-cs"/>
                        </a:rPr>
                        <a:t> and easily available materials</a:t>
                      </a:r>
                      <a:endParaRPr lang="en-GB" sz="9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effectLst/>
                          <a:latin typeface="+mn-lt"/>
                          <a:ea typeface="+mn-ea"/>
                          <a:cs typeface="+mn-cs"/>
                        </a:rPr>
                        <a:t>Earth Dams: collect and store water in the wet season. The stored water is then used to irrigate crops in the dry season.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effectLst/>
                          <a:latin typeface="+mn-lt"/>
                          <a:ea typeface="+mn-ea"/>
                          <a:cs typeface="+mn-cs"/>
                        </a:rPr>
                        <a:t>Using Manure: animal manure is used to fertilise the soil by adding nutrients. </a:t>
                      </a:r>
                    </a:p>
                  </a:txBody>
                  <a:tcPr anchor="ctr">
                    <a:noFill/>
                  </a:tcPr>
                </a:tc>
                <a:extLst>
                  <a:ext uri="{0D108BD9-81ED-4DB2-BD59-A6C34878D82A}">
                    <a16:rowId xmlns:a16="http://schemas.microsoft.com/office/drawing/2014/main" val="10003"/>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234491033"/>
              </p:ext>
            </p:extLst>
          </p:nvPr>
        </p:nvGraphicFramePr>
        <p:xfrm>
          <a:off x="-1" y="325023"/>
          <a:ext cx="6188189" cy="3339433"/>
        </p:xfrm>
        <a:graphic>
          <a:graphicData uri="http://schemas.openxmlformats.org/drawingml/2006/table">
            <a:tbl>
              <a:tblPr firstRow="1" bandRow="1">
                <a:tableStyleId>{5940675A-B579-460E-94D1-54222C63F5DA}</a:tableStyleId>
              </a:tblPr>
              <a:tblGrid>
                <a:gridCol w="6188189">
                  <a:extLst>
                    <a:ext uri="{9D8B030D-6E8A-4147-A177-3AD203B41FA5}">
                      <a16:colId xmlns:a16="http://schemas.microsoft.com/office/drawing/2014/main" val="20000"/>
                    </a:ext>
                  </a:extLst>
                </a:gridCol>
              </a:tblGrid>
              <a:tr h="3339433">
                <a:tc>
                  <a:txBody>
                    <a:bodyPr/>
                    <a:lstStyle/>
                    <a:p>
                      <a:pPr algn="ctr"/>
                      <a:r>
                        <a:rPr lang="en-GB" sz="900" b="1" baseline="0" dirty="0">
                          <a:solidFill>
                            <a:srgbClr val="0070C0"/>
                          </a:solidFill>
                        </a:rPr>
                        <a:t>People use the Sahara Desert in a number of ways. These are known as economic opportunities.</a:t>
                      </a:r>
                      <a:endParaRPr lang="en-US" sz="900" b="1" dirty="0">
                        <a:solidFill>
                          <a:schemeClr val="tx1"/>
                        </a:solidFill>
                      </a:endParaRP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1549534602"/>
              </p:ext>
            </p:extLst>
          </p:nvPr>
        </p:nvGraphicFramePr>
        <p:xfrm>
          <a:off x="6188188" y="555495"/>
          <a:ext cx="2955812" cy="3108960"/>
        </p:xfrm>
        <a:graphic>
          <a:graphicData uri="http://schemas.openxmlformats.org/drawingml/2006/table">
            <a:tbl>
              <a:tblPr firstRow="1" bandRow="1">
                <a:tableStyleId>{5940675A-B579-460E-94D1-54222C63F5DA}</a:tableStyleId>
              </a:tblPr>
              <a:tblGrid>
                <a:gridCol w="2955812">
                  <a:extLst>
                    <a:ext uri="{9D8B030D-6E8A-4147-A177-3AD203B41FA5}">
                      <a16:colId xmlns:a16="http://schemas.microsoft.com/office/drawing/2014/main" val="20000"/>
                    </a:ext>
                  </a:extLst>
                </a:gridCol>
              </a:tblGrid>
              <a:tr h="3108960">
                <a:tc>
                  <a:txBody>
                    <a:bodyPr/>
                    <a:lstStyle/>
                    <a:p>
                      <a:r>
                        <a:rPr lang="en-US" sz="900" b="1" baseline="0" dirty="0">
                          <a:solidFill>
                            <a:schemeClr val="tx1"/>
                          </a:solidFill>
                          <a:latin typeface="+mj-lt"/>
                        </a:rPr>
                        <a:t>Extreme Temperatures</a:t>
                      </a:r>
                    </a:p>
                    <a:p>
                      <a:pPr marL="171450" indent="-171450">
                        <a:buFont typeface="Arial" panose="020B0604020202020204" pitchFamily="34" charset="0"/>
                        <a:buChar char="•"/>
                      </a:pPr>
                      <a:r>
                        <a:rPr lang="en-US" sz="900" b="0" baseline="0" dirty="0">
                          <a:solidFill>
                            <a:schemeClr val="tx1"/>
                          </a:solidFill>
                          <a:latin typeface="+mj-lt"/>
                        </a:rPr>
                        <a:t>Daily temperatures can reach over 40⁰C </a:t>
                      </a:r>
                    </a:p>
                    <a:p>
                      <a:pPr marL="171450" indent="-171450">
                        <a:buFont typeface="Arial" panose="020B0604020202020204" pitchFamily="34" charset="0"/>
                        <a:buChar char="•"/>
                      </a:pPr>
                      <a:r>
                        <a:rPr lang="en-US" sz="900" b="0" baseline="0" dirty="0">
                          <a:solidFill>
                            <a:schemeClr val="tx1"/>
                          </a:solidFill>
                          <a:latin typeface="+mj-lt"/>
                        </a:rPr>
                        <a:t>Evening temperatures can go below freezing</a:t>
                      </a:r>
                    </a:p>
                    <a:p>
                      <a:pPr marL="171450" indent="-171450">
                        <a:buFont typeface="Arial" panose="020B0604020202020204" pitchFamily="34" charset="0"/>
                        <a:buChar char="•"/>
                      </a:pPr>
                      <a:r>
                        <a:rPr lang="en-US" sz="900" b="0" baseline="0" dirty="0">
                          <a:solidFill>
                            <a:schemeClr val="tx1"/>
                          </a:solidFill>
                          <a:latin typeface="+mj-lt"/>
                        </a:rPr>
                        <a:t>The hot temperatures can cause illness, death and can be too hot for tourists = less come.</a:t>
                      </a:r>
                    </a:p>
                    <a:p>
                      <a:endParaRPr lang="en-US" sz="900" b="0" baseline="0" dirty="0">
                        <a:solidFill>
                          <a:schemeClr val="tx1"/>
                        </a:solidFill>
                        <a:latin typeface="+mj-lt"/>
                      </a:endParaRPr>
                    </a:p>
                    <a:p>
                      <a:r>
                        <a:rPr lang="en-US" sz="900" b="1" baseline="0" dirty="0">
                          <a:solidFill>
                            <a:schemeClr val="tx1"/>
                          </a:solidFill>
                          <a:latin typeface="+mj-lt"/>
                        </a:rPr>
                        <a:t>Inaccessibility</a:t>
                      </a:r>
                    </a:p>
                    <a:p>
                      <a:pPr marL="171450" indent="-171450">
                        <a:buFont typeface="Arial" panose="020B0604020202020204" pitchFamily="34" charset="0"/>
                        <a:buChar char="•"/>
                      </a:pPr>
                      <a:r>
                        <a:rPr lang="en-US" sz="900" b="0" baseline="0" dirty="0">
                          <a:solidFill>
                            <a:schemeClr val="tx1"/>
                          </a:solidFill>
                          <a:latin typeface="+mj-lt"/>
                        </a:rPr>
                        <a:t>The Sahara is HUGE = people often have to travel long distances, usually by plane which is expensive.</a:t>
                      </a:r>
                    </a:p>
                    <a:p>
                      <a:pPr marL="171450" indent="-171450">
                        <a:buFont typeface="Arial" panose="020B0604020202020204" pitchFamily="34" charset="0"/>
                        <a:buChar char="•"/>
                      </a:pPr>
                      <a:r>
                        <a:rPr lang="en-US" sz="900" b="0" baseline="0" dirty="0">
                          <a:solidFill>
                            <a:schemeClr val="tx1"/>
                          </a:solidFill>
                          <a:latin typeface="+mj-lt"/>
                        </a:rPr>
                        <a:t>It is difficult to provide services across such a large area</a:t>
                      </a:r>
                    </a:p>
                    <a:p>
                      <a:pPr marL="171450" indent="-171450">
                        <a:buFont typeface="Arial" panose="020B0604020202020204" pitchFamily="34" charset="0"/>
                        <a:buChar char="•"/>
                      </a:pPr>
                      <a:r>
                        <a:rPr lang="en-US" sz="900" b="0" baseline="0" dirty="0">
                          <a:solidFill>
                            <a:schemeClr val="tx1"/>
                          </a:solidFill>
                          <a:latin typeface="+mj-lt"/>
                        </a:rPr>
                        <a:t>It is difficult to transport products from oil or energy fields, as extensive pipelines have to be built.</a:t>
                      </a:r>
                    </a:p>
                    <a:p>
                      <a:pPr marL="0" indent="0">
                        <a:buFont typeface="Arial" panose="020B0604020202020204" pitchFamily="34" charset="0"/>
                        <a:buNone/>
                      </a:pPr>
                      <a:endParaRPr lang="en-US" sz="900" b="0" baseline="0" dirty="0">
                        <a:solidFill>
                          <a:schemeClr val="tx1"/>
                        </a:solidFill>
                        <a:latin typeface="+mj-lt"/>
                      </a:endParaRPr>
                    </a:p>
                    <a:p>
                      <a:r>
                        <a:rPr lang="en-US" sz="900" b="1" baseline="0" dirty="0">
                          <a:solidFill>
                            <a:schemeClr val="tx1"/>
                          </a:solidFill>
                          <a:latin typeface="+mj-lt"/>
                        </a:rPr>
                        <a:t>Water Supply</a:t>
                      </a:r>
                    </a:p>
                    <a:p>
                      <a:pPr marL="171450" indent="-171450">
                        <a:buFont typeface="Arial" panose="020B0604020202020204" pitchFamily="34" charset="0"/>
                        <a:buChar char="•"/>
                      </a:pPr>
                      <a:r>
                        <a:rPr lang="en-US" sz="900" b="0" baseline="0" dirty="0">
                          <a:solidFill>
                            <a:schemeClr val="tx1"/>
                          </a:solidFill>
                          <a:latin typeface="+mj-lt"/>
                        </a:rPr>
                        <a:t>There is very low rainfall in the Sahara Desert (less than 70mm in some places). As a result providing water to workers, tourists, industries or for irrigation is very hard.</a:t>
                      </a:r>
                    </a:p>
                  </a:txBody>
                  <a:tcPr anchor="ctr">
                    <a:solidFill>
                      <a:schemeClr val="bg1"/>
                    </a:solidFill>
                  </a:tcPr>
                </a:tc>
                <a:extLst>
                  <a:ext uri="{0D108BD9-81ED-4DB2-BD59-A6C34878D82A}">
                    <a16:rowId xmlns:a16="http://schemas.microsoft.com/office/drawing/2014/main" val="10000"/>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14669310"/>
              </p:ext>
            </p:extLst>
          </p:nvPr>
        </p:nvGraphicFramePr>
        <p:xfrm>
          <a:off x="-1" y="555496"/>
          <a:ext cx="6188189" cy="3108960"/>
        </p:xfrm>
        <a:graphic>
          <a:graphicData uri="http://schemas.openxmlformats.org/drawingml/2006/table">
            <a:tbl>
              <a:tblPr firstRow="1" bandRow="1">
                <a:tableStyleId>{5940675A-B579-460E-94D1-54222C63F5DA}</a:tableStyleId>
              </a:tblPr>
              <a:tblGrid>
                <a:gridCol w="729674">
                  <a:extLst>
                    <a:ext uri="{9D8B030D-6E8A-4147-A177-3AD203B41FA5}">
                      <a16:colId xmlns:a16="http://schemas.microsoft.com/office/drawing/2014/main" val="20000"/>
                    </a:ext>
                  </a:extLst>
                </a:gridCol>
                <a:gridCol w="5458515">
                  <a:extLst>
                    <a:ext uri="{9D8B030D-6E8A-4147-A177-3AD203B41FA5}">
                      <a16:colId xmlns:a16="http://schemas.microsoft.com/office/drawing/2014/main" val="20001"/>
                    </a:ext>
                  </a:extLst>
                </a:gridCol>
              </a:tblGrid>
              <a:tr h="484581">
                <a:tc>
                  <a:txBody>
                    <a:bodyPr/>
                    <a:lstStyle/>
                    <a:p>
                      <a:r>
                        <a:rPr lang="en-US" sz="900" b="1" dirty="0">
                          <a:solidFill>
                            <a:schemeClr val="tx1"/>
                          </a:solidFill>
                        </a:rPr>
                        <a:t>Mining</a:t>
                      </a:r>
                      <a:r>
                        <a:rPr lang="en-US" sz="900" b="1" baseline="0" dirty="0">
                          <a:solidFill>
                            <a:schemeClr val="tx1"/>
                          </a:solidFill>
                        </a:rPr>
                        <a:t> for Oil and Gas</a:t>
                      </a:r>
                      <a:endParaRPr lang="en-US" sz="900" b="1" dirty="0">
                        <a:solidFill>
                          <a:schemeClr val="tx1"/>
                        </a:solidFill>
                      </a:endParaRPr>
                    </a:p>
                  </a:txBody>
                  <a:tcPr>
                    <a:noFill/>
                  </a:tcPr>
                </a:tc>
                <a:tc>
                  <a:txBody>
                    <a:bodyPr/>
                    <a:lstStyle/>
                    <a:p>
                      <a:r>
                        <a:rPr lang="en-US" sz="900" b="1" i="0" dirty="0">
                          <a:solidFill>
                            <a:schemeClr val="tx1"/>
                          </a:solidFill>
                        </a:rPr>
                        <a:t>What</a:t>
                      </a:r>
                      <a:r>
                        <a:rPr lang="en-US" sz="900" i="0" dirty="0">
                          <a:solidFill>
                            <a:schemeClr val="tx1"/>
                          </a:solidFill>
                        </a:rPr>
                        <a:t>: digging under</a:t>
                      </a:r>
                      <a:r>
                        <a:rPr lang="en-US" sz="900" i="0" baseline="0" dirty="0">
                          <a:solidFill>
                            <a:schemeClr val="tx1"/>
                          </a:solidFill>
                        </a:rPr>
                        <a:t> the </a:t>
                      </a:r>
                      <a:r>
                        <a:rPr lang="en-US" sz="900" i="0" dirty="0">
                          <a:solidFill>
                            <a:schemeClr val="tx1"/>
                          </a:solidFill>
                        </a:rPr>
                        <a:t>desert</a:t>
                      </a:r>
                      <a:r>
                        <a:rPr lang="en-US" sz="900" i="0" baseline="0" dirty="0">
                          <a:solidFill>
                            <a:schemeClr val="tx1"/>
                          </a:solidFill>
                        </a:rPr>
                        <a:t> for oil and gas.</a:t>
                      </a:r>
                      <a:endParaRPr lang="en-US" sz="900" i="0" dirty="0">
                        <a:solidFill>
                          <a:schemeClr val="tx1"/>
                        </a:solidFill>
                      </a:endParaRPr>
                    </a:p>
                    <a:p>
                      <a:r>
                        <a:rPr lang="en-US" sz="900" b="1" i="0" baseline="0" dirty="0">
                          <a:solidFill>
                            <a:schemeClr val="tx1"/>
                          </a:solidFill>
                        </a:rPr>
                        <a:t>Where</a:t>
                      </a:r>
                      <a:r>
                        <a:rPr lang="en-US" sz="900" i="0" baseline="0" dirty="0">
                          <a:solidFill>
                            <a:schemeClr val="tx1"/>
                          </a:solidFill>
                        </a:rPr>
                        <a:t>: </a:t>
                      </a:r>
                      <a:r>
                        <a:rPr lang="en-US" sz="900" i="0" baseline="0" dirty="0" err="1">
                          <a:solidFill>
                            <a:schemeClr val="tx1"/>
                          </a:solidFill>
                        </a:rPr>
                        <a:t>Hassi</a:t>
                      </a:r>
                      <a:r>
                        <a:rPr lang="en-US" sz="900" i="0" baseline="0" dirty="0">
                          <a:solidFill>
                            <a:schemeClr val="tx1"/>
                          </a:solidFill>
                        </a:rPr>
                        <a:t> </a:t>
                      </a:r>
                      <a:r>
                        <a:rPr lang="en-US" sz="900" i="0" baseline="0" dirty="0" err="1">
                          <a:solidFill>
                            <a:schemeClr val="tx1"/>
                          </a:solidFill>
                        </a:rPr>
                        <a:t>Messaoud</a:t>
                      </a:r>
                      <a:r>
                        <a:rPr lang="en-US" sz="900" i="0" baseline="0" dirty="0">
                          <a:solidFill>
                            <a:schemeClr val="tx1"/>
                          </a:solidFill>
                        </a:rPr>
                        <a:t> oilfield in Algeria, Sahara Desert, Northern Africa</a:t>
                      </a:r>
                    </a:p>
                    <a:p>
                      <a:r>
                        <a:rPr lang="en-US" sz="900" b="1" i="1" dirty="0">
                          <a:solidFill>
                            <a:srgbClr val="00B050"/>
                          </a:solidFill>
                        </a:rPr>
                        <a:t>Good</a:t>
                      </a:r>
                      <a:r>
                        <a:rPr lang="en-US" sz="900" i="1" dirty="0">
                          <a:solidFill>
                            <a:srgbClr val="00B050"/>
                          </a:solidFill>
                        </a:rPr>
                        <a:t>: ½</a:t>
                      </a:r>
                      <a:r>
                        <a:rPr lang="en-US" sz="900" i="1" baseline="0" dirty="0">
                          <a:solidFill>
                            <a:srgbClr val="00B050"/>
                          </a:solidFill>
                        </a:rPr>
                        <a:t> the money Algeria earns comes from oil and gas, </a:t>
                      </a:r>
                      <a:r>
                        <a:rPr lang="en-US" sz="900" i="1" baseline="0" dirty="0" err="1">
                          <a:solidFill>
                            <a:srgbClr val="00B050"/>
                          </a:solidFill>
                        </a:rPr>
                        <a:t>Hassi</a:t>
                      </a:r>
                      <a:r>
                        <a:rPr lang="en-US" sz="900" i="1" baseline="0" dirty="0">
                          <a:solidFill>
                            <a:srgbClr val="00B050"/>
                          </a:solidFill>
                        </a:rPr>
                        <a:t> </a:t>
                      </a:r>
                      <a:r>
                        <a:rPr lang="en-US" sz="900" i="1" baseline="0" dirty="0" err="1">
                          <a:solidFill>
                            <a:srgbClr val="00B050"/>
                          </a:solidFill>
                        </a:rPr>
                        <a:t>Messaoud</a:t>
                      </a:r>
                      <a:r>
                        <a:rPr lang="en-US" sz="900" i="1" baseline="0" dirty="0">
                          <a:solidFill>
                            <a:srgbClr val="00B050"/>
                          </a:solidFill>
                        </a:rPr>
                        <a:t> employs 40,000 people</a:t>
                      </a:r>
                      <a:endParaRPr lang="en-US" sz="900" i="1" dirty="0">
                        <a:solidFill>
                          <a:srgbClr val="00B050"/>
                        </a:solidFill>
                      </a:endParaRPr>
                    </a:p>
                    <a:p>
                      <a:r>
                        <a:rPr lang="en-US" sz="900" b="1" i="1" dirty="0">
                          <a:solidFill>
                            <a:srgbClr val="FF0000"/>
                          </a:solidFill>
                        </a:rPr>
                        <a:t>Bad</a:t>
                      </a:r>
                      <a:r>
                        <a:rPr lang="en-US" sz="900" i="1" dirty="0">
                          <a:solidFill>
                            <a:srgbClr val="FF0000"/>
                          </a:solidFill>
                        </a:rPr>
                        <a:t>: must</a:t>
                      </a:r>
                      <a:r>
                        <a:rPr lang="en-US" sz="900" i="1" baseline="0" dirty="0">
                          <a:solidFill>
                            <a:srgbClr val="FF0000"/>
                          </a:solidFill>
                        </a:rPr>
                        <a:t> fly 40,000 workers to the remote oilfield, fly out water and food reserves, difficult to drill hundreds of </a:t>
                      </a:r>
                      <a:r>
                        <a:rPr lang="en-US" sz="900" i="1" baseline="0" dirty="0" err="1">
                          <a:solidFill>
                            <a:srgbClr val="FF0000"/>
                          </a:solidFill>
                        </a:rPr>
                        <a:t>metres</a:t>
                      </a:r>
                      <a:r>
                        <a:rPr lang="en-US" sz="900" i="1" baseline="0" dirty="0">
                          <a:solidFill>
                            <a:srgbClr val="FF0000"/>
                          </a:solidFill>
                        </a:rPr>
                        <a:t> beneath desert and hard to construct pipelines 100s of </a:t>
                      </a:r>
                      <a:r>
                        <a:rPr lang="en-US" sz="900" i="1" baseline="0" dirty="0" err="1">
                          <a:solidFill>
                            <a:srgbClr val="FF0000"/>
                          </a:solidFill>
                        </a:rPr>
                        <a:t>kilometres</a:t>
                      </a:r>
                      <a:r>
                        <a:rPr lang="en-US" sz="900" i="1" baseline="0" dirty="0">
                          <a:solidFill>
                            <a:srgbClr val="FF0000"/>
                          </a:solidFill>
                        </a:rPr>
                        <a:t> across the desert to the coastline.</a:t>
                      </a:r>
                      <a:endParaRPr lang="en-US" sz="900" i="1" dirty="0">
                        <a:solidFill>
                          <a:srgbClr val="FF0000"/>
                        </a:solidFill>
                      </a:endParaRPr>
                    </a:p>
                  </a:txBody>
                  <a:tcPr>
                    <a:noFill/>
                  </a:tcPr>
                </a:tc>
                <a:extLst>
                  <a:ext uri="{0D108BD9-81ED-4DB2-BD59-A6C34878D82A}">
                    <a16:rowId xmlns:a16="http://schemas.microsoft.com/office/drawing/2014/main" val="10000"/>
                  </a:ext>
                </a:extLst>
              </a:tr>
              <a:tr h="484581">
                <a:tc>
                  <a:txBody>
                    <a:bodyPr/>
                    <a:lstStyle/>
                    <a:p>
                      <a:r>
                        <a:rPr lang="en-US" sz="900" b="1" dirty="0">
                          <a:solidFill>
                            <a:schemeClr val="tx1"/>
                          </a:solidFill>
                        </a:rPr>
                        <a:t>Solar</a:t>
                      </a:r>
                      <a:r>
                        <a:rPr lang="en-US" sz="900" b="1" baseline="0" dirty="0">
                          <a:solidFill>
                            <a:schemeClr val="tx1"/>
                          </a:solidFill>
                        </a:rPr>
                        <a:t> Panels</a:t>
                      </a:r>
                      <a:endParaRPr lang="en-US" sz="900" b="1" dirty="0">
                        <a:solidFill>
                          <a:schemeClr val="tx1"/>
                        </a:solidFill>
                      </a:endParaRPr>
                    </a:p>
                  </a:txBody>
                  <a:tcPr>
                    <a:noFill/>
                  </a:tcPr>
                </a:tc>
                <a:tc>
                  <a:txBody>
                    <a:bodyPr/>
                    <a:lstStyle/>
                    <a:p>
                      <a:r>
                        <a:rPr lang="en-US" sz="900" b="1" i="0" dirty="0">
                          <a:solidFill>
                            <a:schemeClr val="tx1"/>
                          </a:solidFill>
                        </a:rPr>
                        <a:t>What</a:t>
                      </a:r>
                      <a:r>
                        <a:rPr lang="en-US" sz="900" i="0" dirty="0">
                          <a:solidFill>
                            <a:schemeClr val="tx1"/>
                          </a:solidFill>
                        </a:rPr>
                        <a:t>: solar</a:t>
                      </a:r>
                      <a:r>
                        <a:rPr lang="en-US" sz="900" i="0" baseline="0" dirty="0">
                          <a:solidFill>
                            <a:schemeClr val="tx1"/>
                          </a:solidFill>
                        </a:rPr>
                        <a:t> panels are built to make use of the 12+ hours of bright sunshine in the desert</a:t>
                      </a:r>
                      <a:endParaRPr lang="en-US" sz="900" i="0" dirty="0">
                        <a:solidFill>
                          <a:schemeClr val="tx1"/>
                        </a:solidFill>
                      </a:endParaRPr>
                    </a:p>
                    <a:p>
                      <a:r>
                        <a:rPr lang="en-US" sz="900" b="1" i="0" baseline="0" dirty="0">
                          <a:solidFill>
                            <a:schemeClr val="tx1"/>
                          </a:solidFill>
                        </a:rPr>
                        <a:t>Where</a:t>
                      </a:r>
                      <a:r>
                        <a:rPr lang="en-US" sz="900" b="0" i="0" baseline="0" dirty="0">
                          <a:solidFill>
                            <a:schemeClr val="tx1"/>
                          </a:solidFill>
                        </a:rPr>
                        <a:t>: Algeria and Tunisia, Northern Africa</a:t>
                      </a:r>
                      <a:endParaRPr lang="en-US" sz="900" b="1" i="0" baseline="0" dirty="0">
                        <a:solidFill>
                          <a:schemeClr val="tx1"/>
                        </a:solidFill>
                      </a:endParaRPr>
                    </a:p>
                    <a:p>
                      <a:r>
                        <a:rPr lang="en-US" sz="900" b="1" i="1" dirty="0">
                          <a:solidFill>
                            <a:srgbClr val="00B050"/>
                          </a:solidFill>
                        </a:rPr>
                        <a:t>Good</a:t>
                      </a:r>
                      <a:r>
                        <a:rPr lang="en-US" sz="900" i="1" dirty="0">
                          <a:solidFill>
                            <a:srgbClr val="00B050"/>
                          </a:solidFill>
                        </a:rPr>
                        <a:t>: money</a:t>
                      </a:r>
                      <a:r>
                        <a:rPr lang="en-US" sz="900" i="1" baseline="0" dirty="0">
                          <a:solidFill>
                            <a:srgbClr val="00B050"/>
                          </a:solidFill>
                        </a:rPr>
                        <a:t> for development from sold energy, it is clean renewable energy.</a:t>
                      </a:r>
                      <a:endParaRPr lang="en-US" sz="900" i="1" dirty="0">
                        <a:solidFill>
                          <a:srgbClr val="00B050"/>
                        </a:solidFill>
                      </a:endParaRPr>
                    </a:p>
                    <a:p>
                      <a:r>
                        <a:rPr lang="en-US" sz="900" b="1" i="1" dirty="0">
                          <a:solidFill>
                            <a:srgbClr val="FF0000"/>
                          </a:solidFill>
                        </a:rPr>
                        <a:t>Bad</a:t>
                      </a:r>
                      <a:r>
                        <a:rPr lang="en-US" sz="900" i="1" dirty="0">
                          <a:solidFill>
                            <a:srgbClr val="FF0000"/>
                          </a:solidFill>
                        </a:rPr>
                        <a:t>: sandstorms</a:t>
                      </a:r>
                      <a:r>
                        <a:rPr lang="en-US" sz="900" i="1" baseline="0" dirty="0">
                          <a:solidFill>
                            <a:srgbClr val="FF0000"/>
                          </a:solidFill>
                        </a:rPr>
                        <a:t> destroy solar panels &amp; dusty conditions mean they need cleaning. This requires 10,300 gallons of water per day.</a:t>
                      </a:r>
                      <a:endParaRPr lang="en-US" sz="900" i="1" dirty="0">
                        <a:solidFill>
                          <a:srgbClr val="FF0000"/>
                        </a:solidFill>
                      </a:endParaRPr>
                    </a:p>
                  </a:txBody>
                  <a:tcPr>
                    <a:noFill/>
                  </a:tcPr>
                </a:tc>
                <a:extLst>
                  <a:ext uri="{0D108BD9-81ED-4DB2-BD59-A6C34878D82A}">
                    <a16:rowId xmlns:a16="http://schemas.microsoft.com/office/drawing/2014/main" val="10001"/>
                  </a:ext>
                </a:extLst>
              </a:tr>
              <a:tr h="484581">
                <a:tc>
                  <a:txBody>
                    <a:bodyPr/>
                    <a:lstStyle/>
                    <a:p>
                      <a:r>
                        <a:rPr lang="en-US" sz="900" b="1" dirty="0">
                          <a:solidFill>
                            <a:schemeClr val="tx1"/>
                          </a:solidFill>
                        </a:rPr>
                        <a:t>Agriculture</a:t>
                      </a:r>
                    </a:p>
                  </a:txBody>
                  <a:tcPr>
                    <a:noFill/>
                  </a:tcPr>
                </a:tc>
                <a:tc>
                  <a:txBody>
                    <a:bodyPr/>
                    <a:lstStyle/>
                    <a:p>
                      <a:r>
                        <a:rPr lang="en-US" sz="900" b="1" i="0" dirty="0">
                          <a:solidFill>
                            <a:schemeClr val="tx1"/>
                          </a:solidFill>
                        </a:rPr>
                        <a:t>What</a:t>
                      </a:r>
                      <a:r>
                        <a:rPr lang="en-US" sz="900" i="0" dirty="0">
                          <a:solidFill>
                            <a:schemeClr val="tx1"/>
                          </a:solidFill>
                        </a:rPr>
                        <a:t>: using the</a:t>
                      </a:r>
                      <a:r>
                        <a:rPr lang="en-US" sz="900" i="0" baseline="0" dirty="0">
                          <a:solidFill>
                            <a:schemeClr val="tx1"/>
                          </a:solidFill>
                        </a:rPr>
                        <a:t> River Nile to irrigate land and </a:t>
                      </a:r>
                      <a:r>
                        <a:rPr lang="en-US" sz="900" i="0" dirty="0">
                          <a:solidFill>
                            <a:schemeClr val="tx1"/>
                          </a:solidFill>
                        </a:rPr>
                        <a:t>grow crops (dates, figs</a:t>
                      </a:r>
                      <a:r>
                        <a:rPr lang="en-US" sz="900" i="0" baseline="0" dirty="0">
                          <a:solidFill>
                            <a:schemeClr val="tx1"/>
                          </a:solidFill>
                        </a:rPr>
                        <a:t> and fruit) to feed increasing population (20 to 79 million in last 25 years).</a:t>
                      </a:r>
                      <a:endParaRPr lang="en-US" sz="900" i="0" dirty="0">
                        <a:solidFill>
                          <a:schemeClr val="tx1"/>
                        </a:solidFill>
                      </a:endParaRPr>
                    </a:p>
                    <a:p>
                      <a:r>
                        <a:rPr lang="en-US" sz="900" b="1" i="0" baseline="0" dirty="0">
                          <a:solidFill>
                            <a:schemeClr val="tx1"/>
                          </a:solidFill>
                        </a:rPr>
                        <a:t>Where</a:t>
                      </a:r>
                      <a:r>
                        <a:rPr lang="en-US" sz="900" i="0" baseline="0" dirty="0">
                          <a:solidFill>
                            <a:schemeClr val="tx1"/>
                          </a:solidFill>
                        </a:rPr>
                        <a:t>: Next to the River Nile, Egypt, Northern Africa.</a:t>
                      </a:r>
                    </a:p>
                    <a:p>
                      <a:r>
                        <a:rPr lang="en-US" sz="900" b="1" i="1" dirty="0">
                          <a:solidFill>
                            <a:srgbClr val="00B050"/>
                          </a:solidFill>
                        </a:rPr>
                        <a:t>Good</a:t>
                      </a:r>
                      <a:r>
                        <a:rPr lang="en-US" sz="900" i="1" dirty="0">
                          <a:solidFill>
                            <a:srgbClr val="00B050"/>
                          </a:solidFill>
                        </a:rPr>
                        <a:t>: accounts for</a:t>
                      </a:r>
                      <a:r>
                        <a:rPr lang="en-US" sz="900" i="1" baseline="0" dirty="0">
                          <a:solidFill>
                            <a:srgbClr val="00B050"/>
                          </a:solidFill>
                        </a:rPr>
                        <a:t> </a:t>
                      </a:r>
                      <a:r>
                        <a:rPr lang="en-US" sz="900" i="1" dirty="0">
                          <a:solidFill>
                            <a:srgbClr val="00B050"/>
                          </a:solidFill>
                        </a:rPr>
                        <a:t>13% of Egypt’s income, employs</a:t>
                      </a:r>
                      <a:r>
                        <a:rPr lang="en-US" sz="900" i="1" baseline="0" dirty="0">
                          <a:solidFill>
                            <a:srgbClr val="00B050"/>
                          </a:solidFill>
                        </a:rPr>
                        <a:t> 32% of </a:t>
                      </a:r>
                      <a:r>
                        <a:rPr lang="en-US" sz="900" i="1" baseline="0" dirty="0" err="1">
                          <a:solidFill>
                            <a:srgbClr val="00B050"/>
                          </a:solidFill>
                        </a:rPr>
                        <a:t>labour</a:t>
                      </a:r>
                      <a:r>
                        <a:rPr lang="en-US" sz="900" i="1" baseline="0" dirty="0">
                          <a:solidFill>
                            <a:srgbClr val="00B050"/>
                          </a:solidFill>
                        </a:rPr>
                        <a:t> force.</a:t>
                      </a:r>
                      <a:endParaRPr lang="en-US" sz="900" i="1" dirty="0">
                        <a:solidFill>
                          <a:srgbClr val="00B050"/>
                        </a:solidFill>
                      </a:endParaRPr>
                    </a:p>
                    <a:p>
                      <a:r>
                        <a:rPr lang="en-US" sz="900" b="1" i="1" dirty="0">
                          <a:solidFill>
                            <a:srgbClr val="FF0000"/>
                          </a:solidFill>
                        </a:rPr>
                        <a:t>Bad</a:t>
                      </a:r>
                      <a:r>
                        <a:rPr lang="en-US" sz="900" i="1" dirty="0">
                          <a:solidFill>
                            <a:srgbClr val="FF0000"/>
                          </a:solidFill>
                        </a:rPr>
                        <a:t>: rapid</a:t>
                      </a:r>
                      <a:r>
                        <a:rPr lang="en-US" sz="900" i="1" baseline="0" dirty="0">
                          <a:solidFill>
                            <a:srgbClr val="FF0000"/>
                          </a:solidFill>
                        </a:rPr>
                        <a:t> evaporation of irrigation water, leaves salt crystals = salinity. </a:t>
                      </a:r>
                      <a:endParaRPr lang="en-US" sz="900" i="1" dirty="0">
                        <a:solidFill>
                          <a:srgbClr val="FF0000"/>
                        </a:solidFill>
                      </a:endParaRPr>
                    </a:p>
                  </a:txBody>
                  <a:tcPr>
                    <a:noFill/>
                  </a:tcPr>
                </a:tc>
                <a:extLst>
                  <a:ext uri="{0D108BD9-81ED-4DB2-BD59-A6C34878D82A}">
                    <a16:rowId xmlns:a16="http://schemas.microsoft.com/office/drawing/2014/main" val="10002"/>
                  </a:ext>
                </a:extLst>
              </a:tr>
              <a:tr h="484581">
                <a:tc>
                  <a:txBody>
                    <a:bodyPr/>
                    <a:lstStyle/>
                    <a:p>
                      <a:r>
                        <a:rPr lang="en-US" sz="900" b="1" dirty="0">
                          <a:solidFill>
                            <a:schemeClr val="tx1"/>
                          </a:solidFill>
                        </a:rPr>
                        <a:t>Tourism</a:t>
                      </a:r>
                    </a:p>
                  </a:txBody>
                  <a:tcPr>
                    <a:noFill/>
                  </a:tcPr>
                </a:tc>
                <a:tc>
                  <a:txBody>
                    <a:bodyPr/>
                    <a:lstStyle/>
                    <a:p>
                      <a:r>
                        <a:rPr lang="en-US" sz="900" b="1" i="0" dirty="0">
                          <a:solidFill>
                            <a:schemeClr val="tx1"/>
                          </a:solidFill>
                        </a:rPr>
                        <a:t>What</a:t>
                      </a:r>
                      <a:r>
                        <a:rPr lang="en-US" sz="900" i="0" dirty="0">
                          <a:solidFill>
                            <a:schemeClr val="tx1"/>
                          </a:solidFill>
                        </a:rPr>
                        <a:t>: visit</a:t>
                      </a:r>
                      <a:r>
                        <a:rPr lang="en-US" sz="900" i="0" baseline="0" dirty="0">
                          <a:solidFill>
                            <a:schemeClr val="tx1"/>
                          </a:solidFill>
                        </a:rPr>
                        <a:t> world’s largest desert, Egyptian culture, pyramids, camel treks.</a:t>
                      </a:r>
                      <a:endParaRPr lang="en-US" sz="900" i="0" dirty="0">
                        <a:solidFill>
                          <a:schemeClr val="tx1"/>
                        </a:solidFill>
                      </a:endParaRPr>
                    </a:p>
                    <a:p>
                      <a:r>
                        <a:rPr lang="en-US" sz="900" b="1" i="0" baseline="0" dirty="0">
                          <a:solidFill>
                            <a:schemeClr val="tx1"/>
                          </a:solidFill>
                        </a:rPr>
                        <a:t>Where:</a:t>
                      </a:r>
                      <a:r>
                        <a:rPr lang="en-US" sz="900" b="0" i="0" baseline="0" dirty="0">
                          <a:solidFill>
                            <a:schemeClr val="tx1"/>
                          </a:solidFill>
                        </a:rPr>
                        <a:t> Egypt, Northern Africa</a:t>
                      </a:r>
                      <a:endParaRPr lang="en-US" sz="900" b="1" i="0" baseline="0" dirty="0">
                        <a:solidFill>
                          <a:schemeClr val="tx1"/>
                        </a:solidFill>
                      </a:endParaRPr>
                    </a:p>
                    <a:p>
                      <a:r>
                        <a:rPr lang="en-US" sz="900" b="1" i="1" dirty="0">
                          <a:solidFill>
                            <a:srgbClr val="00B050"/>
                          </a:solidFill>
                        </a:rPr>
                        <a:t>Good</a:t>
                      </a:r>
                      <a:r>
                        <a:rPr lang="en-US" sz="900" i="1" dirty="0">
                          <a:solidFill>
                            <a:srgbClr val="00B050"/>
                          </a:solidFill>
                        </a:rPr>
                        <a:t>:</a:t>
                      </a:r>
                      <a:r>
                        <a:rPr lang="en-US" sz="900" i="1" baseline="0" dirty="0">
                          <a:solidFill>
                            <a:srgbClr val="00B050"/>
                          </a:solidFill>
                        </a:rPr>
                        <a:t> income for development, employment, development of transport and infrastructure.</a:t>
                      </a:r>
                      <a:endParaRPr lang="en-US" sz="900" i="1" dirty="0">
                        <a:solidFill>
                          <a:srgbClr val="00B050"/>
                        </a:solidFill>
                      </a:endParaRPr>
                    </a:p>
                    <a:p>
                      <a:r>
                        <a:rPr lang="en-US" sz="900" b="1" i="1" dirty="0">
                          <a:solidFill>
                            <a:srgbClr val="FF0000"/>
                          </a:solidFill>
                        </a:rPr>
                        <a:t>Bad</a:t>
                      </a:r>
                      <a:r>
                        <a:rPr lang="en-US" sz="900" i="1" dirty="0">
                          <a:solidFill>
                            <a:srgbClr val="FF0000"/>
                          </a:solidFill>
                        </a:rPr>
                        <a:t>: pollution from development,</a:t>
                      </a:r>
                      <a:r>
                        <a:rPr lang="en-US" sz="900" i="1" baseline="0" dirty="0">
                          <a:solidFill>
                            <a:srgbClr val="FF0000"/>
                          </a:solidFill>
                        </a:rPr>
                        <a:t> overuse of water, cultures are used as entertainment rather than tourists learning about their tradition, </a:t>
                      </a:r>
                      <a:endParaRPr lang="en-US" sz="900" i="1" dirty="0">
                        <a:solidFill>
                          <a:srgbClr val="FF0000"/>
                        </a:solidFill>
                      </a:endParaRPr>
                    </a:p>
                  </a:txBody>
                  <a:tcPr>
                    <a:noFill/>
                  </a:tcPr>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12"/>
          </p:nvPr>
        </p:nvSpPr>
        <p:spPr/>
        <p:txBody>
          <a:bodyPr/>
          <a:lstStyle/>
          <a:p>
            <a:fld id="{F232E450-7F35-46DE-B035-98CAF69D4EF5}" type="slidenum">
              <a:rPr lang="en-GB" smtClean="0"/>
              <a:t>8</a:t>
            </a:fld>
            <a:endParaRPr lang="en-GB"/>
          </a:p>
        </p:txBody>
      </p:sp>
    </p:spTree>
    <p:extLst>
      <p:ext uri="{BB962C8B-B14F-4D97-AF65-F5344CB8AC3E}">
        <p14:creationId xmlns:p14="http://schemas.microsoft.com/office/powerpoint/2010/main" val="1305813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p:nvPr/>
        </p:nvPicPr>
        <p:blipFill rotWithShape="1">
          <a:blip r:embed="rId3"/>
          <a:srcRect l="24341" t="32941" r="34386" b="11530"/>
          <a:stretch/>
        </p:blipFill>
        <p:spPr bwMode="auto">
          <a:xfrm>
            <a:off x="4606481" y="1939279"/>
            <a:ext cx="1522757" cy="2338144"/>
          </a:xfrm>
          <a:prstGeom prst="rect">
            <a:avLst/>
          </a:prstGeom>
          <a:ln>
            <a:noFill/>
          </a:ln>
          <a:extLst>
            <a:ext uri="{53640926-AAD7-44d8-BBD7-CCE9431645EC}">
              <a14:shadowObscured xmlns:a14="http://schemas.microsoft.com/office/drawing/2010/main" xmlns=""/>
            </a:ext>
          </a:extLst>
        </p:spPr>
      </p:pic>
      <p:sp>
        <p:nvSpPr>
          <p:cNvPr id="11" name="Rectangle 10"/>
          <p:cNvSpPr/>
          <p:nvPr/>
        </p:nvSpPr>
        <p:spPr>
          <a:xfrm rot="16200000">
            <a:off x="4443554" y="-4427329"/>
            <a:ext cx="264657" cy="9144000"/>
          </a:xfrm>
          <a:prstGeom prst="rect">
            <a:avLst/>
          </a:prstGeom>
          <a:solidFill>
            <a:srgbClr val="101A42"/>
          </a:solidFill>
          <a:ln w="254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0" name="Table 9"/>
          <p:cNvGraphicFramePr>
            <a:graphicFrameLocks noGrp="1"/>
          </p:cNvGraphicFramePr>
          <p:nvPr>
            <p:extLst>
              <p:ext uri="{D42A27DB-BD31-4B8C-83A1-F6EECF244321}">
                <p14:modId xmlns:p14="http://schemas.microsoft.com/office/powerpoint/2010/main" val="1111904081"/>
              </p:ext>
            </p:extLst>
          </p:nvPr>
        </p:nvGraphicFramePr>
        <p:xfrm>
          <a:off x="10157" y="330443"/>
          <a:ext cx="4598787" cy="2767704"/>
        </p:xfrm>
        <a:graphic>
          <a:graphicData uri="http://schemas.openxmlformats.org/drawingml/2006/table">
            <a:tbl>
              <a:tblPr firstRow="1" bandRow="1">
                <a:tableStyleId>{5940675A-B579-460E-94D1-54222C63F5DA}</a:tableStyleId>
              </a:tblPr>
              <a:tblGrid>
                <a:gridCol w="794429">
                  <a:extLst>
                    <a:ext uri="{9D8B030D-6E8A-4147-A177-3AD203B41FA5}">
                      <a16:colId xmlns:a16="http://schemas.microsoft.com/office/drawing/2014/main" val="20000"/>
                    </a:ext>
                  </a:extLst>
                </a:gridCol>
                <a:gridCol w="3804358">
                  <a:extLst>
                    <a:ext uri="{9D8B030D-6E8A-4147-A177-3AD203B41FA5}">
                      <a16:colId xmlns:a16="http://schemas.microsoft.com/office/drawing/2014/main" val="20001"/>
                    </a:ext>
                  </a:extLst>
                </a:gridCol>
              </a:tblGrid>
              <a:tr h="331480">
                <a:tc>
                  <a:txBody>
                    <a:bodyPr/>
                    <a:lstStyle/>
                    <a:p>
                      <a:r>
                        <a:rPr lang="en-US" sz="900" b="1" dirty="0">
                          <a:solidFill>
                            <a:schemeClr val="tx1"/>
                          </a:solidFill>
                        </a:rPr>
                        <a:t>Location</a:t>
                      </a:r>
                    </a:p>
                  </a:txBody>
                  <a:tcPr>
                    <a:noFill/>
                  </a:tcPr>
                </a:tc>
                <a:tc>
                  <a:txBody>
                    <a:bodyPr/>
                    <a:lstStyle/>
                    <a:p>
                      <a:r>
                        <a:rPr lang="en-US" sz="900" i="0" dirty="0">
                          <a:solidFill>
                            <a:schemeClr val="tx1"/>
                          </a:solidFill>
                        </a:rPr>
                        <a:t>Rainforests are located</a:t>
                      </a:r>
                      <a:r>
                        <a:rPr lang="en-US" sz="900" i="0" baseline="0" dirty="0">
                          <a:solidFill>
                            <a:schemeClr val="tx1"/>
                          </a:solidFill>
                        </a:rPr>
                        <a:t> along the </a:t>
                      </a:r>
                      <a:r>
                        <a:rPr lang="en-US" sz="900" i="0" baseline="0" dirty="0">
                          <a:solidFill>
                            <a:srgbClr val="0070C0"/>
                          </a:solidFill>
                        </a:rPr>
                        <a:t>e</a:t>
                      </a:r>
                      <a:r>
                        <a:rPr lang="en-US" sz="900" i="0" dirty="0">
                          <a:solidFill>
                            <a:srgbClr val="0070C0"/>
                          </a:solidFill>
                        </a:rPr>
                        <a:t>quator</a:t>
                      </a:r>
                      <a:r>
                        <a:rPr lang="en-US" sz="900" i="0" dirty="0">
                          <a:solidFill>
                            <a:schemeClr val="tx1"/>
                          </a:solidFill>
                        </a:rPr>
                        <a:t> (0</a:t>
                      </a:r>
                      <a:r>
                        <a:rPr lang="en-GB" sz="900" kern="1200" dirty="0">
                          <a:solidFill>
                            <a:schemeClr val="tx1"/>
                          </a:solidFill>
                          <a:effectLst/>
                          <a:latin typeface="+mn-lt"/>
                          <a:ea typeface="+mn-ea"/>
                          <a:cs typeface="+mn-cs"/>
                        </a:rPr>
                        <a:t>° </a:t>
                      </a:r>
                      <a:r>
                        <a:rPr lang="en-US" sz="900" i="0" baseline="0" dirty="0">
                          <a:solidFill>
                            <a:schemeClr val="tx1"/>
                          </a:solidFill>
                        </a:rPr>
                        <a:t>latitude). </a:t>
                      </a:r>
                    </a:p>
                    <a:p>
                      <a:r>
                        <a:rPr lang="en-US" sz="900" i="0" baseline="0" dirty="0">
                          <a:solidFill>
                            <a:schemeClr val="tx1"/>
                          </a:solidFill>
                        </a:rPr>
                        <a:t>Examples: South America (Brazil), Asia (Indonesia), Africa (Congo). </a:t>
                      </a:r>
                      <a:endParaRPr lang="en-US" sz="900" i="0" dirty="0">
                        <a:solidFill>
                          <a:schemeClr val="tx1"/>
                        </a:solidFill>
                      </a:endParaRPr>
                    </a:p>
                  </a:txBody>
                  <a:tcPr>
                    <a:noFill/>
                  </a:tcPr>
                </a:tc>
                <a:extLst>
                  <a:ext uri="{0D108BD9-81ED-4DB2-BD59-A6C34878D82A}">
                    <a16:rowId xmlns:a16="http://schemas.microsoft.com/office/drawing/2014/main" val="10000"/>
                  </a:ext>
                </a:extLst>
              </a:tr>
              <a:tr h="461704">
                <a:tc>
                  <a:txBody>
                    <a:bodyPr/>
                    <a:lstStyle/>
                    <a:p>
                      <a:r>
                        <a:rPr lang="en-US" sz="900" b="1" dirty="0">
                          <a:solidFill>
                            <a:schemeClr val="tx1"/>
                          </a:solidFill>
                        </a:rPr>
                        <a:t>Climate</a:t>
                      </a:r>
                    </a:p>
                  </a:txBody>
                  <a:tcPr>
                    <a:noFill/>
                  </a:tcPr>
                </a:tc>
                <a:tc>
                  <a:txBody>
                    <a:bodyPr/>
                    <a:lstStyle/>
                    <a:p>
                      <a:r>
                        <a:rPr lang="en-US" sz="900" i="0" dirty="0">
                          <a:solidFill>
                            <a:schemeClr val="tx1"/>
                          </a:solidFill>
                        </a:rPr>
                        <a:t>Hot and wet</a:t>
                      </a:r>
                      <a:r>
                        <a:rPr lang="en-US" sz="900" i="0" baseline="0" dirty="0">
                          <a:solidFill>
                            <a:schemeClr val="tx1"/>
                          </a:solidFill>
                        </a:rPr>
                        <a:t> (</a:t>
                      </a:r>
                      <a:r>
                        <a:rPr lang="en-US" sz="900" i="0" baseline="0" dirty="0">
                          <a:solidFill>
                            <a:srgbClr val="0070C0"/>
                          </a:solidFill>
                        </a:rPr>
                        <a:t>humid</a:t>
                      </a:r>
                      <a:r>
                        <a:rPr lang="en-US" sz="900" i="0" baseline="0" dirty="0">
                          <a:solidFill>
                            <a:schemeClr val="tx1"/>
                          </a:solidFill>
                        </a:rPr>
                        <a:t>). </a:t>
                      </a:r>
                    </a:p>
                    <a:p>
                      <a:r>
                        <a:rPr lang="en-US" sz="900" i="0" baseline="0" dirty="0">
                          <a:solidFill>
                            <a:schemeClr val="tx1"/>
                          </a:solidFill>
                        </a:rPr>
                        <a:t>No seasons</a:t>
                      </a:r>
                    </a:p>
                    <a:p>
                      <a:r>
                        <a:rPr lang="en-US" sz="900" i="0" baseline="0" dirty="0">
                          <a:solidFill>
                            <a:schemeClr val="tx1"/>
                          </a:solidFill>
                        </a:rPr>
                        <a:t>Temperature range: </a:t>
                      </a:r>
                      <a:r>
                        <a:rPr lang="en-GB" sz="900" kern="1200" dirty="0">
                          <a:solidFill>
                            <a:schemeClr val="tx1"/>
                          </a:solidFill>
                          <a:effectLst/>
                          <a:latin typeface="+mn-lt"/>
                          <a:ea typeface="+mn-ea"/>
                          <a:cs typeface="+mn-cs"/>
                        </a:rPr>
                        <a:t>20-30°C (due to direct sunlight</a:t>
                      </a:r>
                      <a:r>
                        <a:rPr lang="en-GB" sz="900" kern="1200" baseline="0" dirty="0">
                          <a:solidFill>
                            <a:schemeClr val="tx1"/>
                          </a:solidFill>
                          <a:effectLst/>
                          <a:latin typeface="+mn-lt"/>
                          <a:ea typeface="+mn-ea"/>
                          <a:cs typeface="+mn-cs"/>
                        </a:rPr>
                        <a:t> from the sun)</a:t>
                      </a:r>
                      <a:endParaRPr lang="en-GB" sz="900" kern="1200" dirty="0">
                        <a:solidFill>
                          <a:schemeClr val="tx1"/>
                        </a:solidFill>
                        <a:effectLst/>
                        <a:latin typeface="+mn-lt"/>
                        <a:ea typeface="+mn-ea"/>
                        <a:cs typeface="+mn-cs"/>
                      </a:endParaRPr>
                    </a:p>
                    <a:p>
                      <a:r>
                        <a:rPr lang="en-GB" sz="900" i="0" kern="1200" dirty="0">
                          <a:solidFill>
                            <a:schemeClr val="tx1"/>
                          </a:solidFill>
                          <a:effectLst/>
                          <a:latin typeface="+mn-lt"/>
                          <a:ea typeface="+mn-ea"/>
                          <a:cs typeface="+mn-cs"/>
                        </a:rPr>
                        <a:t>Precipitation range: 160</a:t>
                      </a:r>
                      <a:r>
                        <a:rPr lang="en-GB" sz="900" i="0" kern="1200" baseline="0" dirty="0">
                          <a:solidFill>
                            <a:schemeClr val="tx1"/>
                          </a:solidFill>
                          <a:effectLst/>
                          <a:latin typeface="+mn-lt"/>
                          <a:ea typeface="+mn-ea"/>
                          <a:cs typeface="+mn-cs"/>
                        </a:rPr>
                        <a:t> – 330mm/month or 2000mm per year</a:t>
                      </a:r>
                      <a:endParaRPr lang="en-US" sz="900" i="0" dirty="0">
                        <a:solidFill>
                          <a:schemeClr val="tx1"/>
                        </a:solidFill>
                      </a:endParaRPr>
                    </a:p>
                  </a:txBody>
                  <a:tcPr>
                    <a:noFill/>
                  </a:tcPr>
                </a:tc>
                <a:extLst>
                  <a:ext uri="{0D108BD9-81ED-4DB2-BD59-A6C34878D82A}">
                    <a16:rowId xmlns:a16="http://schemas.microsoft.com/office/drawing/2014/main" val="10001"/>
                  </a:ext>
                </a:extLst>
              </a:tr>
              <a:tr h="201256">
                <a:tc>
                  <a:txBody>
                    <a:bodyPr/>
                    <a:lstStyle/>
                    <a:p>
                      <a:r>
                        <a:rPr lang="en-US" sz="900" b="1" dirty="0">
                          <a:solidFill>
                            <a:schemeClr val="tx1"/>
                          </a:solidFill>
                        </a:rPr>
                        <a:t>Vegetation</a:t>
                      </a:r>
                    </a:p>
                  </a:txBody>
                  <a:tcPr>
                    <a:noFill/>
                  </a:tcPr>
                </a:tc>
                <a:tc>
                  <a:txBody>
                    <a:bodyPr/>
                    <a:lstStyle/>
                    <a:p>
                      <a:r>
                        <a:rPr lang="en-US" sz="900" i="0" dirty="0">
                          <a:solidFill>
                            <a:schemeClr val="tx1"/>
                          </a:solidFill>
                        </a:rPr>
                        <a:t>Very </a:t>
                      </a:r>
                      <a:r>
                        <a:rPr lang="en-US" sz="900" i="0" dirty="0">
                          <a:solidFill>
                            <a:srgbClr val="0070C0"/>
                          </a:solidFill>
                        </a:rPr>
                        <a:t>dense</a:t>
                      </a:r>
                      <a:r>
                        <a:rPr lang="en-US" sz="900" i="0" dirty="0">
                          <a:solidFill>
                            <a:schemeClr val="tx1"/>
                          </a:solidFill>
                        </a:rPr>
                        <a:t> and </a:t>
                      </a:r>
                      <a:r>
                        <a:rPr lang="en-US" sz="900" i="0" dirty="0">
                          <a:solidFill>
                            <a:srgbClr val="0070C0"/>
                          </a:solidFill>
                        </a:rPr>
                        <a:t>varied</a:t>
                      </a:r>
                      <a:r>
                        <a:rPr lang="en-US" sz="900" i="0" baseline="0" dirty="0">
                          <a:solidFill>
                            <a:schemeClr val="tx1"/>
                          </a:solidFill>
                        </a:rPr>
                        <a:t> (e.g. banana and rubber trees). </a:t>
                      </a:r>
                      <a:endParaRPr lang="en-US" sz="900" i="0" dirty="0">
                        <a:solidFill>
                          <a:schemeClr val="tx1"/>
                        </a:solidFill>
                      </a:endParaRPr>
                    </a:p>
                  </a:txBody>
                  <a:tcPr>
                    <a:noFill/>
                  </a:tcPr>
                </a:tc>
                <a:extLst>
                  <a:ext uri="{0D108BD9-81ED-4DB2-BD59-A6C34878D82A}">
                    <a16:rowId xmlns:a16="http://schemas.microsoft.com/office/drawing/2014/main" val="10002"/>
                  </a:ext>
                </a:extLst>
              </a:tr>
              <a:tr h="253104">
                <a:tc>
                  <a:txBody>
                    <a:bodyPr/>
                    <a:lstStyle/>
                    <a:p>
                      <a:r>
                        <a:rPr lang="en-US" sz="900" b="1" dirty="0">
                          <a:solidFill>
                            <a:schemeClr val="tx1"/>
                          </a:solidFill>
                        </a:rPr>
                        <a:t>Animals</a:t>
                      </a:r>
                    </a:p>
                  </a:txBody>
                  <a:tcPr>
                    <a:noFill/>
                  </a:tcPr>
                </a:tc>
                <a:tc>
                  <a:txBody>
                    <a:bodyPr/>
                    <a:lstStyle/>
                    <a:p>
                      <a:r>
                        <a:rPr lang="en-US" sz="900" i="0" dirty="0">
                          <a:solidFill>
                            <a:schemeClr val="tx1"/>
                          </a:solidFill>
                        </a:rPr>
                        <a:t>Very </a:t>
                      </a:r>
                      <a:r>
                        <a:rPr lang="en-US" sz="900" i="0" dirty="0">
                          <a:solidFill>
                            <a:srgbClr val="0070C0"/>
                          </a:solidFill>
                        </a:rPr>
                        <a:t>dense</a:t>
                      </a:r>
                      <a:r>
                        <a:rPr lang="en-US" sz="900" i="0" dirty="0">
                          <a:solidFill>
                            <a:schemeClr val="tx1"/>
                          </a:solidFill>
                        </a:rPr>
                        <a:t> and </a:t>
                      </a:r>
                      <a:r>
                        <a:rPr lang="en-US" sz="900" i="0" dirty="0">
                          <a:solidFill>
                            <a:srgbClr val="0070C0"/>
                          </a:solidFill>
                        </a:rPr>
                        <a:t>varied</a:t>
                      </a:r>
                      <a:r>
                        <a:rPr lang="en-US" sz="900" i="0" dirty="0">
                          <a:solidFill>
                            <a:schemeClr val="tx1"/>
                          </a:solidFill>
                        </a:rPr>
                        <a:t> (e.g. apes,</a:t>
                      </a:r>
                      <a:r>
                        <a:rPr lang="en-US" sz="900" i="0" baseline="0" dirty="0">
                          <a:solidFill>
                            <a:schemeClr val="tx1"/>
                          </a:solidFill>
                        </a:rPr>
                        <a:t> parrots, jaguars, insects)</a:t>
                      </a:r>
                      <a:endParaRPr lang="en-US" sz="900" i="0" dirty="0">
                        <a:solidFill>
                          <a:schemeClr val="tx1"/>
                        </a:solidFill>
                      </a:endParaRPr>
                    </a:p>
                  </a:txBody>
                  <a:tcPr>
                    <a:noFill/>
                  </a:tcPr>
                </a:tc>
                <a:extLst>
                  <a:ext uri="{0D108BD9-81ED-4DB2-BD59-A6C34878D82A}">
                    <a16:rowId xmlns:a16="http://schemas.microsoft.com/office/drawing/2014/main" val="10003"/>
                  </a:ext>
                </a:extLst>
              </a:tr>
              <a:tr h="253104">
                <a:tc>
                  <a:txBody>
                    <a:bodyPr/>
                    <a:lstStyle/>
                    <a:p>
                      <a:r>
                        <a:rPr lang="en-US" sz="900" b="1" dirty="0">
                          <a:solidFill>
                            <a:schemeClr val="tx1"/>
                          </a:solidFill>
                        </a:rPr>
                        <a:t>Soil</a:t>
                      </a:r>
                    </a:p>
                  </a:txBody>
                  <a:tcPr>
                    <a:noFill/>
                  </a:tcPr>
                </a:tc>
                <a:tc>
                  <a:txBody>
                    <a:bodyPr/>
                    <a:lstStyle/>
                    <a:p>
                      <a:r>
                        <a:rPr lang="en-US" sz="900" i="0" dirty="0">
                          <a:solidFill>
                            <a:schemeClr val="tx1"/>
                          </a:solidFill>
                        </a:rPr>
                        <a:t>Not</a:t>
                      </a:r>
                      <a:r>
                        <a:rPr lang="en-US" sz="900" i="0" baseline="0" dirty="0">
                          <a:solidFill>
                            <a:schemeClr val="tx1"/>
                          </a:solidFill>
                        </a:rPr>
                        <a:t> very fertile, as heavy rainfall washes nutrients away. This is known as </a:t>
                      </a:r>
                      <a:r>
                        <a:rPr lang="en-US" sz="900" i="0" baseline="0" dirty="0">
                          <a:solidFill>
                            <a:srgbClr val="0070C0"/>
                          </a:solidFill>
                        </a:rPr>
                        <a:t>leaching</a:t>
                      </a:r>
                      <a:r>
                        <a:rPr lang="en-US" sz="900" i="0" baseline="0" dirty="0">
                          <a:solidFill>
                            <a:schemeClr val="tx1"/>
                          </a:solidFill>
                        </a:rPr>
                        <a:t>.</a:t>
                      </a:r>
                    </a:p>
                    <a:p>
                      <a:r>
                        <a:rPr lang="en-US" sz="900" i="0" baseline="0" dirty="0">
                          <a:solidFill>
                            <a:schemeClr val="tx1"/>
                          </a:solidFill>
                        </a:rPr>
                        <a:t>Most nutrients are in the top layer of the soil due to nutrient cycling from the decayed leaves. </a:t>
                      </a:r>
                      <a:endParaRPr lang="en-US" sz="900" i="0" dirty="0">
                        <a:solidFill>
                          <a:schemeClr val="tx1"/>
                        </a:solidFill>
                      </a:endParaRPr>
                    </a:p>
                  </a:txBody>
                  <a:tcPr>
                    <a:noFill/>
                  </a:tcPr>
                </a:tc>
                <a:extLst>
                  <a:ext uri="{0D108BD9-81ED-4DB2-BD59-A6C34878D82A}">
                    <a16:rowId xmlns:a16="http://schemas.microsoft.com/office/drawing/2014/main" val="2141681786"/>
                  </a:ext>
                </a:extLst>
              </a:tr>
              <a:tr h="253104">
                <a:tc>
                  <a:txBody>
                    <a:bodyPr/>
                    <a:lstStyle/>
                    <a:p>
                      <a:r>
                        <a:rPr lang="en-US" sz="900" b="1" dirty="0">
                          <a:solidFill>
                            <a:schemeClr val="tx1"/>
                          </a:solidFill>
                        </a:rPr>
                        <a:t>People</a:t>
                      </a:r>
                    </a:p>
                  </a:txBody>
                  <a:tcPr>
                    <a:noFill/>
                  </a:tcPr>
                </a:tc>
                <a:tc>
                  <a:txBody>
                    <a:bodyPr/>
                    <a:lstStyle/>
                    <a:p>
                      <a:r>
                        <a:rPr lang="en-US" sz="900" i="0" dirty="0">
                          <a:solidFill>
                            <a:schemeClr val="tx1"/>
                          </a:solidFill>
                        </a:rPr>
                        <a:t>Tribes</a:t>
                      </a:r>
                      <a:r>
                        <a:rPr lang="en-US" sz="900" i="0" baseline="0" dirty="0">
                          <a:solidFill>
                            <a:schemeClr val="tx1"/>
                          </a:solidFill>
                        </a:rPr>
                        <a:t> have lived in rainforests for a long time (sustainable). </a:t>
                      </a:r>
                    </a:p>
                    <a:p>
                      <a:r>
                        <a:rPr lang="en-US" sz="900" i="0" baseline="0" dirty="0">
                          <a:solidFill>
                            <a:schemeClr val="tx1"/>
                          </a:solidFill>
                        </a:rPr>
                        <a:t>New groups of people and companies have arrived more recently, trying to make money from the rainforests through logging, energy, mining…</a:t>
                      </a:r>
                      <a:r>
                        <a:rPr lang="en-US" sz="900" i="0" baseline="0" dirty="0" err="1">
                          <a:solidFill>
                            <a:schemeClr val="tx1"/>
                          </a:solidFill>
                        </a:rPr>
                        <a:t>etc</a:t>
                      </a:r>
                      <a:r>
                        <a:rPr lang="en-US" sz="900" i="0" baseline="0" dirty="0">
                          <a:solidFill>
                            <a:schemeClr val="tx1"/>
                          </a:solidFill>
                        </a:rPr>
                        <a:t> (unsustainable)</a:t>
                      </a:r>
                      <a:endParaRPr lang="en-US" sz="900" i="0" dirty="0">
                        <a:solidFill>
                          <a:schemeClr val="tx1"/>
                        </a:solidFill>
                      </a:endParaRPr>
                    </a:p>
                  </a:txBody>
                  <a:tcPr>
                    <a:noFill/>
                  </a:tcPr>
                </a:tc>
                <a:extLst>
                  <a:ext uri="{0D108BD9-81ED-4DB2-BD59-A6C34878D82A}">
                    <a16:rowId xmlns:a16="http://schemas.microsoft.com/office/drawing/2014/main" val="1842448726"/>
                  </a:ext>
                </a:extLst>
              </a:tr>
            </a:tbl>
          </a:graphicData>
        </a:graphic>
      </p:graphicFrame>
      <p:sp>
        <p:nvSpPr>
          <p:cNvPr id="4" name="Rectangle 3"/>
          <p:cNvSpPr/>
          <p:nvPr/>
        </p:nvSpPr>
        <p:spPr>
          <a:xfrm>
            <a:off x="6100310" y="1711622"/>
            <a:ext cx="3043689" cy="2723823"/>
          </a:xfrm>
          <a:prstGeom prst="rect">
            <a:avLst/>
          </a:prstGeom>
        </p:spPr>
        <p:txBody>
          <a:bodyPr wrap="square">
            <a:spAutoFit/>
          </a:bodyPr>
          <a:lstStyle/>
          <a:p>
            <a:pPr marL="171450" indent="-171450">
              <a:spcAft>
                <a:spcPts val="0"/>
              </a:spcAft>
              <a:buFont typeface="Arial" panose="020B0604020202020204" pitchFamily="34" charset="0"/>
              <a:buChar char="•"/>
            </a:pPr>
            <a:r>
              <a:rPr lang="en-GB" sz="850" dirty="0">
                <a:latin typeface="+mj-lt"/>
                <a:ea typeface="Calibri" panose="020F0502020204030204" pitchFamily="34" charset="0"/>
                <a:cs typeface="Times New Roman" panose="02020603050405020304" pitchFamily="18" charset="0"/>
              </a:rPr>
              <a:t>The trees can grow to over 40 meters high in order to find sunlight.</a:t>
            </a:r>
          </a:p>
          <a:p>
            <a:pPr marL="171450" indent="-171450">
              <a:spcAft>
                <a:spcPts val="0"/>
              </a:spcAft>
              <a:buFont typeface="Arial" panose="020B0604020202020204" pitchFamily="34" charset="0"/>
              <a:buChar char="•"/>
            </a:pPr>
            <a:endParaRPr lang="en-GB" sz="300" dirty="0">
              <a:latin typeface="+mj-lt"/>
              <a:ea typeface="Calibri" panose="020F0502020204030204" pitchFamily="34" charset="0"/>
              <a:cs typeface="Times New Roman" panose="02020603050405020304" pitchFamily="18" charset="0"/>
            </a:endParaRPr>
          </a:p>
          <a:p>
            <a:pPr marL="171450" indent="-171450">
              <a:spcAft>
                <a:spcPts val="0"/>
              </a:spcAft>
              <a:buFont typeface="Arial" panose="020B0604020202020204" pitchFamily="34" charset="0"/>
              <a:buChar char="•"/>
            </a:pPr>
            <a:r>
              <a:rPr lang="en-GB" sz="850" dirty="0">
                <a:latin typeface="+mj-lt"/>
                <a:ea typeface="Calibri" panose="020F0502020204030204" pitchFamily="34" charset="0"/>
                <a:cs typeface="Times New Roman" panose="02020603050405020304" pitchFamily="18" charset="0"/>
              </a:rPr>
              <a:t>Lianas are woody vines that start at ground level and use trees to climb up to the upper canopy where they spread from tree to tree to get as much light as possible. </a:t>
            </a:r>
          </a:p>
          <a:p>
            <a:pPr marL="171450" indent="-171450">
              <a:spcAft>
                <a:spcPts val="0"/>
              </a:spcAft>
              <a:buFont typeface="Arial" panose="020B0604020202020204" pitchFamily="34" charset="0"/>
              <a:buChar char="•"/>
            </a:pPr>
            <a:endParaRPr lang="en-GB" sz="300" dirty="0">
              <a:latin typeface="+mj-lt"/>
              <a:ea typeface="Calibri" panose="020F0502020204030204" pitchFamily="34" charset="0"/>
              <a:cs typeface="Times New Roman" panose="02020603050405020304" pitchFamily="18" charset="0"/>
            </a:endParaRPr>
          </a:p>
          <a:p>
            <a:pPr marL="171450" indent="-171450">
              <a:spcAft>
                <a:spcPts val="0"/>
              </a:spcAft>
              <a:buFont typeface="Arial" panose="020B0604020202020204" pitchFamily="34" charset="0"/>
              <a:buChar char="•"/>
            </a:pPr>
            <a:r>
              <a:rPr lang="en-GB" sz="850" dirty="0">
                <a:latin typeface="+mj-lt"/>
                <a:ea typeface="Calibri" panose="020F0502020204030204" pitchFamily="34" charset="0"/>
                <a:cs typeface="Times New Roman" panose="02020603050405020304" pitchFamily="18" charset="0"/>
              </a:rPr>
              <a:t>The leaves have drip tips to shed heavy rain.</a:t>
            </a:r>
          </a:p>
          <a:p>
            <a:pPr marL="171450" indent="-171450">
              <a:buFont typeface="Arial" panose="020B0604020202020204" pitchFamily="34" charset="0"/>
              <a:buChar char="•"/>
            </a:pPr>
            <a:endParaRPr lang="en-GB" sz="300" dirty="0">
              <a:latin typeface="+mj-lt"/>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GB" sz="850" dirty="0">
                <a:latin typeface="+mj-lt"/>
                <a:ea typeface="Calibri" panose="020F0502020204030204" pitchFamily="34" charset="0"/>
                <a:cs typeface="Times New Roman" panose="02020603050405020304" pitchFamily="18" charset="0"/>
              </a:rPr>
              <a:t>Large buttress roots support the tall trees.</a:t>
            </a:r>
          </a:p>
          <a:p>
            <a:pPr marL="171450" indent="-171450">
              <a:buFont typeface="Arial" panose="020B0604020202020204" pitchFamily="34" charset="0"/>
              <a:buChar char="•"/>
            </a:pPr>
            <a:endParaRPr lang="en-GB" sz="300" dirty="0">
              <a:latin typeface="+mj-lt"/>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GB" sz="850" dirty="0">
                <a:latin typeface="+mj-lt"/>
                <a:ea typeface="Calibri" panose="020F0502020204030204" pitchFamily="34" charset="0"/>
                <a:cs typeface="Times New Roman" panose="02020603050405020304" pitchFamily="18" charset="0"/>
              </a:rPr>
              <a:t>Some plants have very large leaves so they can catch as much sunlight as possible. Plants, such as the fan palm, have large fan-shaped leaves which are segmented so that excess water drains away easily.</a:t>
            </a:r>
          </a:p>
          <a:p>
            <a:pPr marL="171450" indent="-171450">
              <a:spcAft>
                <a:spcPts val="0"/>
              </a:spcAft>
              <a:buFont typeface="Arial" panose="020B0604020202020204" pitchFamily="34" charset="0"/>
              <a:buChar char="•"/>
            </a:pPr>
            <a:endParaRPr lang="en-GB" sz="300" dirty="0">
              <a:latin typeface="+mj-lt"/>
              <a:ea typeface="Calibri" panose="020F0502020204030204" pitchFamily="34" charset="0"/>
              <a:cs typeface="Times New Roman" panose="02020603050405020304" pitchFamily="18" charset="0"/>
            </a:endParaRPr>
          </a:p>
          <a:p>
            <a:pPr marL="171450" indent="-171450">
              <a:spcAft>
                <a:spcPts val="0"/>
              </a:spcAft>
              <a:buFont typeface="Arial" panose="020B0604020202020204" pitchFamily="34" charset="0"/>
              <a:buChar char="•"/>
            </a:pPr>
            <a:r>
              <a:rPr lang="en-GB" sz="850" dirty="0">
                <a:latin typeface="+mj-lt"/>
                <a:ea typeface="Calibri" panose="020F0502020204030204" pitchFamily="34" charset="0"/>
                <a:cs typeface="Times New Roman" panose="02020603050405020304" pitchFamily="18" charset="0"/>
              </a:rPr>
              <a:t>The forest floor is very dark and damp. There is little growth here as the sunlight cannot reach this layer.</a:t>
            </a:r>
          </a:p>
          <a:p>
            <a:pPr marL="171450" indent="-171450">
              <a:buFont typeface="Arial" panose="020B0604020202020204" pitchFamily="34" charset="0"/>
              <a:buChar char="•"/>
            </a:pPr>
            <a:endParaRPr lang="en-GB" sz="300" dirty="0">
              <a:latin typeface="+mj-lt"/>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GB" sz="850" dirty="0">
                <a:latin typeface="+mj-lt"/>
                <a:ea typeface="Calibri" panose="020F0502020204030204" pitchFamily="34" charset="0"/>
                <a:cs typeface="Times New Roman" panose="02020603050405020304" pitchFamily="18" charset="0"/>
              </a:rPr>
              <a:t>Trees have shallow roots as there is only a shallow layer of fertile soil.</a:t>
            </a:r>
          </a:p>
          <a:p>
            <a:pPr marL="171450" indent="-171450">
              <a:buFont typeface="Arial" panose="020B0604020202020204" pitchFamily="34" charset="0"/>
              <a:buChar char="•"/>
            </a:pPr>
            <a:endParaRPr lang="en-US" sz="300" dirty="0">
              <a:latin typeface="+mj-lt"/>
            </a:endParaRPr>
          </a:p>
          <a:p>
            <a:pPr marL="171450" indent="-171450">
              <a:buFont typeface="Arial" panose="020B0604020202020204" pitchFamily="34" charset="0"/>
              <a:buChar char="•"/>
            </a:pPr>
            <a:r>
              <a:rPr lang="en-US" sz="850" dirty="0">
                <a:latin typeface="+mj-lt"/>
              </a:rPr>
              <a:t>Most trees are evergreen, meaning they don’t drop their leaves (green all year round).</a:t>
            </a:r>
          </a:p>
        </p:txBody>
      </p:sp>
      <p:sp>
        <p:nvSpPr>
          <p:cNvPr id="14" name="TextBox 13"/>
          <p:cNvSpPr txBox="1"/>
          <p:nvPr/>
        </p:nvSpPr>
        <p:spPr>
          <a:xfrm>
            <a:off x="2537397" y="12342"/>
            <a:ext cx="4595169" cy="276999"/>
          </a:xfrm>
          <a:prstGeom prst="rect">
            <a:avLst/>
          </a:prstGeom>
          <a:noFill/>
        </p:spPr>
        <p:txBody>
          <a:bodyPr wrap="none" rtlCol="0">
            <a:spAutoFit/>
          </a:bodyPr>
          <a:lstStyle/>
          <a:p>
            <a:r>
              <a:rPr lang="en-GB" sz="1200" dirty="0">
                <a:solidFill>
                  <a:schemeClr val="bg1"/>
                </a:solidFill>
              </a:rPr>
              <a:t>KS4 – The Geography Knowledge – THE TROPICAL RAINFOREST (part 4)</a:t>
            </a:r>
          </a:p>
        </p:txBody>
      </p:sp>
      <p:pic>
        <p:nvPicPr>
          <p:cNvPr id="15" name="Picture 14"/>
          <p:cNvPicPr>
            <a:picLocks noChangeAspect="1"/>
          </p:cNvPicPr>
          <p:nvPr/>
        </p:nvPicPr>
        <p:blipFill>
          <a:blip r:embed="rId4"/>
          <a:stretch>
            <a:fillRect/>
          </a:stretch>
        </p:blipFill>
        <p:spPr>
          <a:xfrm>
            <a:off x="5578764" y="316064"/>
            <a:ext cx="2161309" cy="1279918"/>
          </a:xfrm>
          <a:prstGeom prst="rect">
            <a:avLst/>
          </a:prstGeom>
        </p:spPr>
      </p:pic>
      <p:sp>
        <p:nvSpPr>
          <p:cNvPr id="21" name="Rectangle 20"/>
          <p:cNvSpPr/>
          <p:nvPr/>
        </p:nvSpPr>
        <p:spPr>
          <a:xfrm>
            <a:off x="4580558" y="4502074"/>
            <a:ext cx="2697697" cy="2416046"/>
          </a:xfrm>
          <a:prstGeom prst="rect">
            <a:avLst/>
          </a:prstGeom>
        </p:spPr>
        <p:txBody>
          <a:bodyPr wrap="square">
            <a:spAutoFit/>
          </a:bodyPr>
          <a:lstStyle/>
          <a:p>
            <a:pPr marL="171450" indent="-171450">
              <a:spcAft>
                <a:spcPts val="0"/>
              </a:spcAft>
              <a:buFont typeface="Arial" panose="020B0604020202020204" pitchFamily="34" charset="0"/>
              <a:buChar char="•"/>
            </a:pPr>
            <a:r>
              <a:rPr lang="en-GB" sz="850" dirty="0">
                <a:latin typeface="+mj-lt"/>
                <a:ea typeface="Calibri" panose="020F0502020204030204" pitchFamily="34" charset="0"/>
                <a:cs typeface="Times New Roman" panose="02020603050405020304" pitchFamily="18" charset="0"/>
              </a:rPr>
              <a:t>Camouflage: animals (e.g. chameleon and leaf-tailed gecko) can blend into their surroundings to hide from predators.</a:t>
            </a:r>
          </a:p>
          <a:p>
            <a:pPr marL="171450" indent="-171450">
              <a:spcAft>
                <a:spcPts val="0"/>
              </a:spcAft>
              <a:buFont typeface="Arial" panose="020B0604020202020204" pitchFamily="34" charset="0"/>
              <a:buChar char="•"/>
            </a:pPr>
            <a:endParaRPr lang="en-GB" sz="300" dirty="0">
              <a:latin typeface="+mj-lt"/>
              <a:ea typeface="Calibri" panose="020F0502020204030204" pitchFamily="34" charset="0"/>
              <a:cs typeface="Times New Roman" panose="02020603050405020304" pitchFamily="18" charset="0"/>
            </a:endParaRPr>
          </a:p>
          <a:p>
            <a:pPr marL="171450" indent="-171450">
              <a:spcAft>
                <a:spcPts val="0"/>
              </a:spcAft>
              <a:buFont typeface="Arial" panose="020B0604020202020204" pitchFamily="34" charset="0"/>
              <a:buChar char="•"/>
            </a:pPr>
            <a:r>
              <a:rPr lang="en-GB" sz="850" dirty="0">
                <a:latin typeface="+mj-lt"/>
                <a:ea typeface="Calibri" panose="020F0502020204030204" pitchFamily="34" charset="0"/>
                <a:cs typeface="Times New Roman" panose="02020603050405020304" pitchFamily="18" charset="0"/>
              </a:rPr>
              <a:t>Many animals in the rainforest can swim due to high rainfalls and many rivers (e.g. jaguar and anaconda).</a:t>
            </a:r>
          </a:p>
          <a:p>
            <a:pPr marL="171450" indent="-171450">
              <a:spcAft>
                <a:spcPts val="0"/>
              </a:spcAft>
              <a:buFont typeface="Arial" panose="020B0604020202020204" pitchFamily="34" charset="0"/>
              <a:buChar char="•"/>
            </a:pPr>
            <a:endParaRPr lang="en-GB" sz="300" dirty="0">
              <a:latin typeface="+mj-lt"/>
              <a:ea typeface="Calibri" panose="020F0502020204030204" pitchFamily="34" charset="0"/>
              <a:cs typeface="Times New Roman" panose="02020603050405020304" pitchFamily="18" charset="0"/>
            </a:endParaRPr>
          </a:p>
          <a:p>
            <a:pPr marL="171450" indent="-171450">
              <a:spcAft>
                <a:spcPts val="0"/>
              </a:spcAft>
              <a:buFont typeface="Arial" panose="020B0604020202020204" pitchFamily="34" charset="0"/>
              <a:buChar char="•"/>
            </a:pPr>
            <a:r>
              <a:rPr lang="en-GB" sz="850" dirty="0">
                <a:latin typeface="+mj-lt"/>
                <a:ea typeface="Calibri" panose="020F0502020204030204" pitchFamily="34" charset="0"/>
                <a:cs typeface="Times New Roman" panose="02020603050405020304" pitchFamily="18" charset="0"/>
              </a:rPr>
              <a:t>Some animals have suction cups on their feet and hands to help them climb up trees and leaves (e.g. red-eyed tree frog)</a:t>
            </a:r>
          </a:p>
          <a:p>
            <a:pPr marL="171450" indent="-171450">
              <a:buFont typeface="Arial" panose="020B0604020202020204" pitchFamily="34" charset="0"/>
              <a:buChar char="•"/>
            </a:pPr>
            <a:endParaRPr lang="en-GB" sz="300" dirty="0">
              <a:latin typeface="+mj-lt"/>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GB" sz="850" dirty="0">
                <a:latin typeface="+mj-lt"/>
                <a:ea typeface="Calibri" panose="020F0502020204030204" pitchFamily="34" charset="0"/>
                <a:cs typeface="Times New Roman" panose="02020603050405020304" pitchFamily="18" charset="0"/>
              </a:rPr>
              <a:t>Spider monkeys have long, strong arms and tails so they can swing between the trees in the upper canopy. Some animals spend their entire lives in the upper canopy. </a:t>
            </a:r>
          </a:p>
          <a:p>
            <a:pPr marL="171450" indent="-171450">
              <a:buFont typeface="Arial" panose="020B0604020202020204" pitchFamily="34" charset="0"/>
              <a:buChar char="•"/>
            </a:pPr>
            <a:endParaRPr lang="en-GB" sz="300" dirty="0">
              <a:latin typeface="+mj-lt"/>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GB" sz="850" dirty="0">
                <a:latin typeface="+mj-lt"/>
                <a:ea typeface="Calibri" panose="020F0502020204030204" pitchFamily="34" charset="0"/>
                <a:cs typeface="Times New Roman" panose="02020603050405020304" pitchFamily="18" charset="0"/>
              </a:rPr>
              <a:t>Some animals have adapted to the low light levels in the shrub and ground layer. Anteaters have a sharp sense of smell and hearing so they an detect predators without seeing them.</a:t>
            </a:r>
          </a:p>
          <a:p>
            <a:pPr marL="171450" indent="-171450">
              <a:spcAft>
                <a:spcPts val="0"/>
              </a:spcAft>
              <a:buFont typeface="Arial" panose="020B0604020202020204" pitchFamily="34" charset="0"/>
              <a:buChar char="•"/>
            </a:pPr>
            <a:endParaRPr lang="en-GB" sz="300" dirty="0">
              <a:latin typeface="+mj-lt"/>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rotWithShape="1">
          <a:blip r:embed="rId5"/>
          <a:srcRect t="17187" b="9297"/>
          <a:stretch/>
        </p:blipFill>
        <p:spPr>
          <a:xfrm>
            <a:off x="7212931" y="4347635"/>
            <a:ext cx="1111574" cy="750838"/>
          </a:xfrm>
          <a:prstGeom prst="rect">
            <a:avLst/>
          </a:prstGeom>
        </p:spPr>
      </p:pic>
      <p:pic>
        <p:nvPicPr>
          <p:cNvPr id="17" name="Picture 16"/>
          <p:cNvPicPr>
            <a:picLocks noChangeAspect="1"/>
          </p:cNvPicPr>
          <p:nvPr/>
        </p:nvPicPr>
        <p:blipFill>
          <a:blip r:embed="rId6"/>
          <a:stretch>
            <a:fillRect/>
          </a:stretch>
        </p:blipFill>
        <p:spPr>
          <a:xfrm>
            <a:off x="7960854" y="4941455"/>
            <a:ext cx="1183145" cy="784476"/>
          </a:xfrm>
          <a:prstGeom prst="rect">
            <a:avLst/>
          </a:prstGeom>
        </p:spPr>
      </p:pic>
      <p:pic>
        <p:nvPicPr>
          <p:cNvPr id="25" name="Picture 24"/>
          <p:cNvPicPr>
            <a:picLocks noChangeAspect="1"/>
          </p:cNvPicPr>
          <p:nvPr/>
        </p:nvPicPr>
        <p:blipFill>
          <a:blip r:embed="rId7"/>
          <a:stretch>
            <a:fillRect/>
          </a:stretch>
        </p:blipFill>
        <p:spPr>
          <a:xfrm>
            <a:off x="7117445" y="5490028"/>
            <a:ext cx="1150750" cy="767167"/>
          </a:xfrm>
          <a:prstGeom prst="rect">
            <a:avLst/>
          </a:prstGeom>
        </p:spPr>
      </p:pic>
      <p:pic>
        <p:nvPicPr>
          <p:cNvPr id="22" name="Picture 21"/>
          <p:cNvPicPr>
            <a:picLocks noChangeAspect="1"/>
          </p:cNvPicPr>
          <p:nvPr/>
        </p:nvPicPr>
        <p:blipFill rotWithShape="1">
          <a:blip r:embed="rId8"/>
          <a:srcRect l="9763" t="12707" r="6242" b="4439"/>
          <a:stretch/>
        </p:blipFill>
        <p:spPr>
          <a:xfrm>
            <a:off x="7954902" y="6117486"/>
            <a:ext cx="1189097" cy="741913"/>
          </a:xfrm>
          <a:prstGeom prst="rect">
            <a:avLst/>
          </a:prstGeom>
        </p:spPr>
      </p:pic>
      <p:graphicFrame>
        <p:nvGraphicFramePr>
          <p:cNvPr id="20" name="Table 19"/>
          <p:cNvGraphicFramePr>
            <a:graphicFrameLocks noGrp="1"/>
          </p:cNvGraphicFramePr>
          <p:nvPr>
            <p:extLst>
              <p:ext uri="{D42A27DB-BD31-4B8C-83A1-F6EECF244321}">
                <p14:modId xmlns:p14="http://schemas.microsoft.com/office/powerpoint/2010/main" val="421232485"/>
              </p:ext>
            </p:extLst>
          </p:nvPr>
        </p:nvGraphicFramePr>
        <p:xfrm>
          <a:off x="4606483" y="4304146"/>
          <a:ext cx="4537517" cy="2549236"/>
        </p:xfrm>
        <a:graphic>
          <a:graphicData uri="http://schemas.openxmlformats.org/drawingml/2006/table">
            <a:tbl>
              <a:tblPr firstRow="1" bandRow="1">
                <a:tableStyleId>{5940675A-B579-460E-94D1-54222C63F5DA}</a:tableStyleId>
              </a:tblPr>
              <a:tblGrid>
                <a:gridCol w="4537517">
                  <a:extLst>
                    <a:ext uri="{9D8B030D-6E8A-4147-A177-3AD203B41FA5}">
                      <a16:colId xmlns:a16="http://schemas.microsoft.com/office/drawing/2014/main" val="20000"/>
                    </a:ext>
                  </a:extLst>
                </a:gridCol>
              </a:tblGrid>
              <a:tr h="2549236">
                <a:tc>
                  <a:txBody>
                    <a:bodyPr/>
                    <a:lstStyle/>
                    <a:p>
                      <a:r>
                        <a:rPr lang="en-US" sz="900" b="1" baseline="0" dirty="0">
                          <a:solidFill>
                            <a:srgbClr val="00B050"/>
                          </a:solidFill>
                        </a:rPr>
                        <a:t>ANIMAL </a:t>
                      </a:r>
                      <a:r>
                        <a:rPr lang="en-US" sz="900" b="1" dirty="0">
                          <a:solidFill>
                            <a:srgbClr val="00B050"/>
                          </a:solidFill>
                        </a:rPr>
                        <a:t>ADAPTATIONS</a:t>
                      </a:r>
                    </a:p>
                    <a:p>
                      <a:endParaRPr lang="en-US" sz="900" b="1" dirty="0">
                        <a:solidFill>
                          <a:srgbClr val="00B050"/>
                        </a:solidFill>
                      </a:endParaRPr>
                    </a:p>
                    <a:p>
                      <a:endParaRPr lang="en-US" sz="900" b="1" dirty="0">
                        <a:solidFill>
                          <a:srgbClr val="00B050"/>
                        </a:solidFill>
                      </a:endParaRPr>
                    </a:p>
                  </a:txBody>
                  <a:tcPr>
                    <a:noFill/>
                  </a:tcPr>
                </a:tc>
                <a:extLst>
                  <a:ext uri="{0D108BD9-81ED-4DB2-BD59-A6C34878D82A}">
                    <a16:rowId xmlns:a16="http://schemas.microsoft.com/office/drawing/2014/main" val="10000"/>
                  </a:ext>
                </a:extLst>
              </a:tr>
            </a:tbl>
          </a:graphicData>
        </a:graphic>
      </p:graphicFrame>
      <p:graphicFrame>
        <p:nvGraphicFramePr>
          <p:cNvPr id="26" name="Table 25"/>
          <p:cNvGraphicFramePr>
            <a:graphicFrameLocks noGrp="1"/>
          </p:cNvGraphicFramePr>
          <p:nvPr>
            <p:extLst>
              <p:ext uri="{D42A27DB-BD31-4B8C-83A1-F6EECF244321}">
                <p14:modId xmlns:p14="http://schemas.microsoft.com/office/powerpoint/2010/main" val="25207306"/>
              </p:ext>
            </p:extLst>
          </p:nvPr>
        </p:nvGraphicFramePr>
        <p:xfrm>
          <a:off x="10157" y="4239408"/>
          <a:ext cx="4596322" cy="2613974"/>
        </p:xfrm>
        <a:graphic>
          <a:graphicData uri="http://schemas.openxmlformats.org/drawingml/2006/table">
            <a:tbl>
              <a:tblPr firstRow="1" bandRow="1">
                <a:tableStyleId>{5940675A-B579-460E-94D1-54222C63F5DA}</a:tableStyleId>
              </a:tblPr>
              <a:tblGrid>
                <a:gridCol w="4596322">
                  <a:extLst>
                    <a:ext uri="{9D8B030D-6E8A-4147-A177-3AD203B41FA5}">
                      <a16:colId xmlns:a16="http://schemas.microsoft.com/office/drawing/2014/main" val="20000"/>
                    </a:ext>
                  </a:extLst>
                </a:gridCol>
              </a:tblGrid>
              <a:tr h="2613974">
                <a:tc>
                  <a:txBody>
                    <a:bodyPr/>
                    <a:lstStyle/>
                    <a:p>
                      <a:pPr algn="ctr"/>
                      <a:r>
                        <a:rPr lang="en-US" sz="900" b="1" baseline="0" dirty="0">
                          <a:solidFill>
                            <a:srgbClr val="0070C0"/>
                          </a:solidFill>
                        </a:rPr>
                        <a:t>All parts of the rainforest ecosystem are linked together (climate, soil, water, animals, plants and people). If one of them changes, everything else is affected. </a:t>
                      </a:r>
                    </a:p>
                  </a:txBody>
                  <a:tcPr>
                    <a:noFill/>
                  </a:tcPr>
                </a:tc>
                <a:extLst>
                  <a:ext uri="{0D108BD9-81ED-4DB2-BD59-A6C34878D82A}">
                    <a16:rowId xmlns:a16="http://schemas.microsoft.com/office/drawing/2014/main" val="10000"/>
                  </a:ext>
                </a:extLst>
              </a:tr>
            </a:tbl>
          </a:graphicData>
        </a:graphic>
      </p:graphicFrame>
      <p:graphicFrame>
        <p:nvGraphicFramePr>
          <p:cNvPr id="27" name="Table 26"/>
          <p:cNvGraphicFramePr>
            <a:graphicFrameLocks noGrp="1"/>
          </p:cNvGraphicFramePr>
          <p:nvPr>
            <p:extLst>
              <p:ext uri="{D42A27DB-BD31-4B8C-83A1-F6EECF244321}">
                <p14:modId xmlns:p14="http://schemas.microsoft.com/office/powerpoint/2010/main" val="265337735"/>
              </p:ext>
            </p:extLst>
          </p:nvPr>
        </p:nvGraphicFramePr>
        <p:xfrm>
          <a:off x="10156" y="3101419"/>
          <a:ext cx="4596323" cy="1143000"/>
        </p:xfrm>
        <a:graphic>
          <a:graphicData uri="http://schemas.openxmlformats.org/drawingml/2006/table">
            <a:tbl>
              <a:tblPr firstRow="1" bandRow="1">
                <a:tableStyleId>{5940675A-B579-460E-94D1-54222C63F5DA}</a:tableStyleId>
              </a:tblPr>
              <a:tblGrid>
                <a:gridCol w="4596323">
                  <a:extLst>
                    <a:ext uri="{9D8B030D-6E8A-4147-A177-3AD203B41FA5}">
                      <a16:colId xmlns:a16="http://schemas.microsoft.com/office/drawing/2014/main" val="20000"/>
                    </a:ext>
                  </a:extLst>
                </a:gridCol>
              </a:tblGrid>
              <a:tr h="1095449">
                <a:tc>
                  <a:txBody>
                    <a:bodyPr/>
                    <a:lstStyle/>
                    <a:p>
                      <a:pPr algn="ctr"/>
                      <a:r>
                        <a:rPr lang="en-US" sz="900" b="1" baseline="0" dirty="0">
                          <a:solidFill>
                            <a:schemeClr val="tx1"/>
                          </a:solidFill>
                        </a:rPr>
                        <a:t>Rainforests have very high </a:t>
                      </a:r>
                      <a:r>
                        <a:rPr lang="en-US" sz="900" b="1" baseline="0" dirty="0">
                          <a:solidFill>
                            <a:srgbClr val="0070C0"/>
                          </a:solidFill>
                        </a:rPr>
                        <a:t>BIODIVERSITY</a:t>
                      </a:r>
                      <a:r>
                        <a:rPr lang="en-US" sz="900" b="1" baseline="0" dirty="0">
                          <a:solidFill>
                            <a:schemeClr val="tx1"/>
                          </a:solidFill>
                        </a:rPr>
                        <a:t>. </a:t>
                      </a:r>
                      <a:r>
                        <a:rPr lang="en-US" sz="900" b="1" baseline="0" dirty="0">
                          <a:solidFill>
                            <a:srgbClr val="0070C0"/>
                          </a:solidFill>
                        </a:rPr>
                        <a:t>Biodiversity is the variety of organisms living in a particular area (plants and animals)</a:t>
                      </a:r>
                      <a:endParaRPr lang="en-US" sz="900" b="0" baseline="0" dirty="0">
                        <a:solidFill>
                          <a:srgbClr val="0070C0"/>
                        </a:solidFill>
                      </a:endParaRPr>
                    </a:p>
                    <a:p>
                      <a:pPr algn="ctr"/>
                      <a:endParaRPr lang="en-US" sz="300" b="1" baseline="0" dirty="0">
                        <a:solidFill>
                          <a:srgbClr val="0070C0"/>
                        </a:solidFill>
                      </a:endParaRPr>
                    </a:p>
                    <a:p>
                      <a:pPr algn="ctr"/>
                      <a:r>
                        <a:rPr lang="en-US" sz="900" b="0" baseline="0" dirty="0">
                          <a:solidFill>
                            <a:schemeClr val="tx1"/>
                          </a:solidFill>
                        </a:rPr>
                        <a:t>Rainforests contain around </a:t>
                      </a:r>
                      <a:r>
                        <a:rPr lang="en-US" sz="900" b="0" baseline="0" dirty="0">
                          <a:solidFill>
                            <a:srgbClr val="0070C0"/>
                          </a:solidFill>
                        </a:rPr>
                        <a:t>50% of the world’s plants, animals and insect species</a:t>
                      </a:r>
                      <a:r>
                        <a:rPr lang="en-US" sz="900" b="0" baseline="0" dirty="0">
                          <a:solidFill>
                            <a:schemeClr val="tx1"/>
                          </a:solidFill>
                        </a:rPr>
                        <a:t>. Rainforests are stable and productive as animals and plants do not need to deal with changing climates (one season all year round).</a:t>
                      </a:r>
                    </a:p>
                    <a:p>
                      <a:pPr algn="ctr"/>
                      <a:endParaRPr lang="en-US" sz="300" b="0" baseline="0" dirty="0">
                        <a:solidFill>
                          <a:schemeClr val="tx1"/>
                        </a:solidFill>
                      </a:endParaRPr>
                    </a:p>
                    <a:p>
                      <a:pPr algn="ctr"/>
                      <a:r>
                        <a:rPr lang="en-US" sz="900" b="0" baseline="0" dirty="0">
                          <a:solidFill>
                            <a:schemeClr val="tx1"/>
                          </a:solidFill>
                        </a:rPr>
                        <a:t>Deforestation is causing a loss of biodiversity in the rainforest, as many animals and plants become endangered or extinct.</a:t>
                      </a:r>
                    </a:p>
                  </a:txBody>
                  <a:tcPr>
                    <a:noFill/>
                  </a:tcPr>
                </a:tc>
                <a:extLst>
                  <a:ext uri="{0D108BD9-81ED-4DB2-BD59-A6C34878D82A}">
                    <a16:rowId xmlns:a16="http://schemas.microsoft.com/office/drawing/2014/main" val="10000"/>
                  </a:ext>
                </a:extLst>
              </a:tr>
            </a:tbl>
          </a:graphicData>
        </a:graphic>
      </p:graphicFrame>
      <p:sp>
        <p:nvSpPr>
          <p:cNvPr id="28" name="Rectangle 27"/>
          <p:cNvSpPr/>
          <p:nvPr/>
        </p:nvSpPr>
        <p:spPr>
          <a:xfrm>
            <a:off x="0" y="4623593"/>
            <a:ext cx="3214411" cy="2262158"/>
          </a:xfrm>
          <a:prstGeom prst="rect">
            <a:avLst/>
          </a:prstGeom>
        </p:spPr>
        <p:txBody>
          <a:bodyPr wrap="square">
            <a:spAutoFit/>
          </a:bodyPr>
          <a:lstStyle/>
          <a:p>
            <a:pPr marL="171450" indent="-171450">
              <a:buFont typeface="Wingdings" panose="05000000000000000000" pitchFamily="2" charset="2"/>
              <a:buChar char="Ø"/>
            </a:pPr>
            <a:r>
              <a:rPr lang="en-US" sz="900" dirty="0">
                <a:latin typeface="+mj-lt"/>
              </a:rPr>
              <a:t>The humid climate = dead plants and animals decompose quickly by decomposers (fungi and bacteria) on the forest floor = the nutrients from the decaying plants/animals makes the top layer of the soil very nutrient rich = lots of plants can grow.</a:t>
            </a:r>
          </a:p>
          <a:p>
            <a:pPr marL="171450" indent="-171450">
              <a:buFont typeface="Wingdings" panose="05000000000000000000" pitchFamily="2" charset="2"/>
              <a:buChar char="Ø"/>
            </a:pPr>
            <a:endParaRPr lang="en-US" sz="200" dirty="0">
              <a:latin typeface="+mj-lt"/>
            </a:endParaRPr>
          </a:p>
          <a:p>
            <a:pPr marL="171450" indent="-171450">
              <a:buFont typeface="Wingdings" panose="05000000000000000000" pitchFamily="2" charset="2"/>
              <a:buChar char="Ø"/>
            </a:pPr>
            <a:r>
              <a:rPr lang="en-US" sz="900" dirty="0">
                <a:latin typeface="+mj-lt"/>
              </a:rPr>
              <a:t>Plants pass on their nutrients when they are eaten by animals. There is a lot of vegetation = lots of animals. </a:t>
            </a:r>
          </a:p>
          <a:p>
            <a:pPr marL="171450" indent="-171450">
              <a:buFont typeface="Wingdings" panose="05000000000000000000" pitchFamily="2" charset="2"/>
              <a:buChar char="Ø"/>
            </a:pPr>
            <a:endParaRPr lang="en-US" sz="200" dirty="0">
              <a:latin typeface="+mj-lt"/>
            </a:endParaRPr>
          </a:p>
          <a:p>
            <a:pPr marL="171450" indent="-171450">
              <a:buFont typeface="Wingdings" panose="05000000000000000000" pitchFamily="2" charset="2"/>
              <a:buChar char="Ø"/>
            </a:pPr>
            <a:r>
              <a:rPr lang="en-US" sz="900" dirty="0">
                <a:latin typeface="+mj-lt"/>
              </a:rPr>
              <a:t>People remove trees (deforestation) = less carbon dioxide is removed from the atmosphere = more greenhouse gases = more climate change.</a:t>
            </a:r>
          </a:p>
          <a:p>
            <a:pPr marL="171450" indent="-171450">
              <a:buFont typeface="Wingdings" panose="05000000000000000000" pitchFamily="2" charset="2"/>
              <a:buChar char="Ø"/>
            </a:pPr>
            <a:endParaRPr lang="en-US" sz="200" dirty="0">
              <a:latin typeface="+mj-lt"/>
            </a:endParaRPr>
          </a:p>
          <a:p>
            <a:pPr marL="171450" indent="-171450">
              <a:buFont typeface="Wingdings" panose="05000000000000000000" pitchFamily="2" charset="2"/>
              <a:buChar char="Ø"/>
            </a:pPr>
            <a:r>
              <a:rPr lang="en-US" sz="900" dirty="0">
                <a:latin typeface="+mj-lt"/>
              </a:rPr>
              <a:t>Trees absorb water = this water travels through the tree to the leaves = transpiration evaporates water from the trees’ leaves to the atmosphere = condensation in the atmosphere creates clouds = precipitation. The trees are one of the main reasons there is so much rainfall in the rainforest.</a:t>
            </a:r>
          </a:p>
        </p:txBody>
      </p:sp>
      <p:pic>
        <p:nvPicPr>
          <p:cNvPr id="29" name="Picture 28"/>
          <p:cNvPicPr>
            <a:picLocks noChangeAspect="1"/>
          </p:cNvPicPr>
          <p:nvPr/>
        </p:nvPicPr>
        <p:blipFill rotWithShape="1">
          <a:blip r:embed="rId9"/>
          <a:srcRect r="50192"/>
          <a:stretch/>
        </p:blipFill>
        <p:spPr>
          <a:xfrm>
            <a:off x="4606479" y="295221"/>
            <a:ext cx="1153769" cy="1321464"/>
          </a:xfrm>
          <a:prstGeom prst="rect">
            <a:avLst/>
          </a:prstGeom>
        </p:spPr>
      </p:pic>
      <p:pic>
        <p:nvPicPr>
          <p:cNvPr id="30" name="Picture 29"/>
          <p:cNvPicPr>
            <a:picLocks noChangeAspect="1"/>
          </p:cNvPicPr>
          <p:nvPr/>
        </p:nvPicPr>
        <p:blipFill rotWithShape="1">
          <a:blip r:embed="rId9"/>
          <a:srcRect l="49995"/>
          <a:stretch/>
        </p:blipFill>
        <p:spPr>
          <a:xfrm>
            <a:off x="3099020" y="4834744"/>
            <a:ext cx="1458950" cy="1870241"/>
          </a:xfrm>
          <a:prstGeom prst="rect">
            <a:avLst/>
          </a:prstGeom>
        </p:spPr>
      </p:pic>
      <p:graphicFrame>
        <p:nvGraphicFramePr>
          <p:cNvPr id="18" name="Table 17"/>
          <p:cNvGraphicFramePr>
            <a:graphicFrameLocks noGrp="1"/>
          </p:cNvGraphicFramePr>
          <p:nvPr>
            <p:extLst>
              <p:ext uri="{D42A27DB-BD31-4B8C-83A1-F6EECF244321}">
                <p14:modId xmlns:p14="http://schemas.microsoft.com/office/powerpoint/2010/main" val="2417863018"/>
              </p:ext>
            </p:extLst>
          </p:nvPr>
        </p:nvGraphicFramePr>
        <p:xfrm>
          <a:off x="4606482" y="1616685"/>
          <a:ext cx="4537517" cy="2687461"/>
        </p:xfrm>
        <a:graphic>
          <a:graphicData uri="http://schemas.openxmlformats.org/drawingml/2006/table">
            <a:tbl>
              <a:tblPr firstRow="1" bandRow="1">
                <a:tableStyleId>{5940675A-B579-460E-94D1-54222C63F5DA}</a:tableStyleId>
              </a:tblPr>
              <a:tblGrid>
                <a:gridCol w="4537517">
                  <a:extLst>
                    <a:ext uri="{9D8B030D-6E8A-4147-A177-3AD203B41FA5}">
                      <a16:colId xmlns:a16="http://schemas.microsoft.com/office/drawing/2014/main" val="20000"/>
                    </a:ext>
                  </a:extLst>
                </a:gridCol>
              </a:tblGrid>
              <a:tr h="2687461">
                <a:tc>
                  <a:txBody>
                    <a:bodyPr/>
                    <a:lstStyle/>
                    <a:p>
                      <a:r>
                        <a:rPr lang="en-US" sz="900" b="1" dirty="0">
                          <a:solidFill>
                            <a:srgbClr val="00B050"/>
                          </a:solidFill>
                        </a:rPr>
                        <a:t>VEGETATION</a:t>
                      </a:r>
                      <a:r>
                        <a:rPr lang="en-US" sz="900" b="1" baseline="0" dirty="0">
                          <a:solidFill>
                            <a:srgbClr val="00B050"/>
                          </a:solidFill>
                        </a:rPr>
                        <a:t> </a:t>
                      </a:r>
                      <a:r>
                        <a:rPr lang="en-US" sz="900" b="1" dirty="0">
                          <a:solidFill>
                            <a:srgbClr val="00B050"/>
                          </a:solidFill>
                        </a:rPr>
                        <a:t>ADAPTATIONS</a:t>
                      </a:r>
                    </a:p>
                  </a:txBody>
                  <a:tcPr>
                    <a:noFill/>
                  </a:tcPr>
                </a:tc>
                <a:extLst>
                  <a:ext uri="{0D108BD9-81ED-4DB2-BD59-A6C34878D82A}">
                    <a16:rowId xmlns:a16="http://schemas.microsoft.com/office/drawing/2014/main" val="10000"/>
                  </a:ext>
                </a:extLst>
              </a:tr>
            </a:tbl>
          </a:graphicData>
        </a:graphic>
      </p:graphicFrame>
      <p:pic>
        <p:nvPicPr>
          <p:cNvPr id="31" name="Picture 30"/>
          <p:cNvPicPr>
            <a:picLocks noChangeAspect="1"/>
          </p:cNvPicPr>
          <p:nvPr/>
        </p:nvPicPr>
        <p:blipFill rotWithShape="1">
          <a:blip r:embed="rId10"/>
          <a:srcRect r="26493"/>
          <a:stretch/>
        </p:blipFill>
        <p:spPr>
          <a:xfrm>
            <a:off x="7740073" y="297636"/>
            <a:ext cx="1403926" cy="1331897"/>
          </a:xfrm>
          <a:prstGeom prst="rect">
            <a:avLst/>
          </a:prstGeom>
        </p:spPr>
      </p:pic>
      <p:sp>
        <p:nvSpPr>
          <p:cNvPr id="2" name="Slide Number Placeholder 1"/>
          <p:cNvSpPr>
            <a:spLocks noGrp="1"/>
          </p:cNvSpPr>
          <p:nvPr>
            <p:ph type="sldNum" sz="quarter" idx="12"/>
          </p:nvPr>
        </p:nvSpPr>
        <p:spPr/>
        <p:txBody>
          <a:bodyPr/>
          <a:lstStyle/>
          <a:p>
            <a:fld id="{F232E450-7F35-46DE-B035-98CAF69D4EF5}" type="slidenum">
              <a:rPr lang="en-GB" smtClean="0"/>
              <a:t>9</a:t>
            </a:fld>
            <a:endParaRPr lang="en-GB"/>
          </a:p>
        </p:txBody>
      </p:sp>
    </p:spTree>
    <p:extLst>
      <p:ext uri="{BB962C8B-B14F-4D97-AF65-F5344CB8AC3E}">
        <p14:creationId xmlns:p14="http://schemas.microsoft.com/office/powerpoint/2010/main" val="218543355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A7190BD3433C4DB4244467E0F77BB4" ma:contentTypeVersion="2" ma:contentTypeDescription="Create a new document." ma:contentTypeScope="" ma:versionID="c2942541909bd1dd25af0f2561f8dd04">
  <xsd:schema xmlns:xsd="http://www.w3.org/2001/XMLSchema" xmlns:xs="http://www.w3.org/2001/XMLSchema" xmlns:p="http://schemas.microsoft.com/office/2006/metadata/properties" xmlns:ns2="1f10025f-bef4-4ac2-9883-7962bf15e5b9" targetNamespace="http://schemas.microsoft.com/office/2006/metadata/properties" ma:root="true" ma:fieldsID="14bfbe0c1fad83d8698fbaebd8ef995f" ns2:_="">
    <xsd:import namespace="1f10025f-bef4-4ac2-9883-7962bf15e5b9"/>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10025f-bef4-4ac2-9883-7962bf15e5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556D41-9074-4B65-86D0-C912859818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10025f-bef4-4ac2-9883-7962bf15e5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A20F1D2-D903-443D-A9DF-4A47B25DD9D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F1F4BB2-72F2-49B3-ADA7-9D0CCA82249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64629</TotalTime>
  <Words>29485</Words>
  <Application>Microsoft Office PowerPoint</Application>
  <PresentationFormat>On-screen Show (4:3)</PresentationFormat>
  <Paragraphs>2589</Paragraphs>
  <Slides>33</Slides>
  <Notes>33</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Alice Cairns</dc:creator>
  <cp:lastModifiedBy>Miss L Walton</cp:lastModifiedBy>
  <cp:revision>455</cp:revision>
  <cp:lastPrinted>2021-04-20T07:49:25Z</cp:lastPrinted>
  <dcterms:created xsi:type="dcterms:W3CDTF">2017-02-06T16:39:40Z</dcterms:created>
  <dcterms:modified xsi:type="dcterms:W3CDTF">2022-01-31T12:27:52Z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0x010100D8A7190BD3433C4DB4244467E0F77BB4</vt:lpwstr>
  </property>
</Properties>
</file>