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6" r:id="rId2"/>
    <p:sldId id="299" r:id="rId3"/>
    <p:sldId id="435" r:id="rId4"/>
    <p:sldId id="446" r:id="rId5"/>
    <p:sldId id="442" r:id="rId6"/>
    <p:sldId id="429" r:id="rId7"/>
    <p:sldId id="444" r:id="rId8"/>
    <p:sldId id="447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00DE00"/>
    <a:srgbClr val="2379C7"/>
    <a:srgbClr val="101A42"/>
    <a:srgbClr val="17245D"/>
    <a:srgbClr val="0D1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76573" autoAdjust="0"/>
  </p:normalViewPr>
  <p:slideViewPr>
    <p:cSldViewPr>
      <p:cViewPr varScale="1">
        <p:scale>
          <a:sx n="66" d="100"/>
          <a:sy n="66" d="100"/>
        </p:scale>
        <p:origin x="209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A9FE4-F79F-4CCC-9E81-294987E6B3A1}" type="datetime4">
              <a:rPr lang="en-GB" smtClean="0"/>
              <a:t>07 May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3AE09-3986-4F2C-9D75-96B70241D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946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5A2AC-6CDE-4F12-A08C-E372F4DB30B9}" type="datetime4">
              <a:rPr lang="en-GB" smtClean="0"/>
              <a:t>07 May 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8EC8F-A54A-4ADD-B8A2-7C44AEF67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446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8EC8F-A54A-4ADD-B8A2-7C44AEF67079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A7BE48-988B-446C-A23B-6F7AE9F44B06}" type="datetime4">
              <a:rPr lang="en-GB" smtClean="0"/>
              <a:t>07 May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4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8EC8F-A54A-4ADD-B8A2-7C44AEF67079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E6850F9-E10A-47C4-B069-42469D0E0761}" type="datetime4">
              <a:rPr lang="en-GB" smtClean="0"/>
              <a:t>07 May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9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8EC8F-A54A-4ADD-B8A2-7C44AEF67079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A68B30-2956-4DF0-8EF3-D3A3DFC468D1}" type="datetime4">
              <a:rPr lang="en-GB" smtClean="0"/>
              <a:t>07 May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8EC8F-A54A-4ADD-B8A2-7C44AEF67079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1391C9C-ED98-4A74-B5DC-1080E02236FD}" type="datetime4">
              <a:rPr lang="en-GB" smtClean="0"/>
              <a:t>07 May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93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5DBEC-4016-439F-B05B-069161827B14}" type="slidenum">
              <a:rPr lang="en-US"/>
              <a:pPr/>
              <a:t>7</a:t>
            </a:fld>
            <a:endParaRPr lang="en-US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3B281D-34DE-4080-BC64-45695B01D9D1}" type="slidenum">
              <a:rPr lang="en-GB" sz="1200">
                <a:latin typeface="Calibri" pitchFamily="34" charset="0"/>
              </a:rPr>
              <a:pPr algn="r"/>
              <a:t>7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5C1DEC-4550-4AD6-BBC9-C7FDE3EB9A11}" type="datetime4">
              <a:rPr lang="en-GB" smtClean="0"/>
              <a:t>07 May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6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5DBEC-4016-439F-B05B-069161827B14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3B281D-34DE-4080-BC64-45695B01D9D1}" type="slidenum">
              <a:rPr lang="en-GB" sz="1200">
                <a:latin typeface="Calibri" pitchFamily="34" charset="0"/>
              </a:rPr>
              <a:pPr algn="r"/>
              <a:t>8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5C1DEC-4550-4AD6-BBC9-C7FDE3EB9A11}" type="datetime4">
              <a:rPr lang="en-GB" smtClean="0"/>
              <a:t>07 May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6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08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51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7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54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1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4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0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8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8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2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0" y="1596"/>
            <a:ext cx="9144000" cy="6858000"/>
            <a:chOff x="0" y="-1"/>
            <a:chExt cx="9144000" cy="68580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0" y="-1"/>
              <a:ext cx="9144000" cy="6858000"/>
              <a:chOff x="0" y="0"/>
              <a:chExt cx="9144000" cy="685800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0" y="0"/>
                <a:ext cx="359279" cy="6858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4368958" y="-4368958"/>
                <a:ext cx="406084" cy="9144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43242" y="363671"/>
              <a:ext cx="277179" cy="152400"/>
            </a:xfrm>
            <a:prstGeom prst="rect">
              <a:avLst/>
            </a:prstGeom>
            <a:solidFill>
              <a:srgbClr val="101A42"/>
            </a:solidFill>
            <a:ln w="50800">
              <a:solidFill>
                <a:srgbClr val="101A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457200" y="1109730"/>
            <a:ext cx="8610600" cy="5595870"/>
          </a:xfrm>
          <a:prstGeom prst="wedgeRectCallout">
            <a:avLst>
              <a:gd name="adj1" fmla="val -49668"/>
              <a:gd name="adj2" fmla="val -8223"/>
            </a:avLst>
          </a:prstGeom>
          <a:solidFill>
            <a:srgbClr val="99CCFF"/>
          </a:solidFill>
          <a:ln w="28575" cmpd="sng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  <a:t>DO NOW</a:t>
            </a:r>
            <a:b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  <a:t>Complete the </a:t>
            </a:r>
            <a:r>
              <a:rPr lang="en-GB" sz="2400" b="1" dirty="0" err="1">
                <a:solidFill>
                  <a:srgbClr val="FF0000"/>
                </a:solidFill>
                <a:latin typeface="Calibri"/>
                <a:cs typeface="Calibri"/>
              </a:rPr>
              <a:t>wordsearch</a:t>
            </a:r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  <a:t>, it contains some of the keywords for this topic </a:t>
            </a:r>
          </a:p>
          <a:p>
            <a:endParaRPr lang="en-GB" sz="24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GB"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GB"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81000" y="533400"/>
            <a:ext cx="8686800" cy="461665"/>
          </a:xfrm>
          <a:prstGeom prst="rect">
            <a:avLst/>
          </a:prstGeom>
          <a:solidFill>
            <a:srgbClr val="00B0F0">
              <a:alpha val="11000"/>
            </a:srgbClr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50963" indent="-1350963" eaLnBrk="1" hangingPunct="1"/>
            <a:r>
              <a:rPr lang="en-GB" sz="2400" b="1" dirty="0">
                <a:latin typeface="Calibri"/>
                <a:cs typeface="Calibri"/>
              </a:rPr>
              <a:t>Objective: To identify different types of plastic and their uses.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52191C-CEFD-44CF-AAC8-79CA5965C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05000"/>
            <a:ext cx="3758076" cy="46927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C2A642-51D7-402E-B635-80A276E00DB6}"/>
              </a:ext>
            </a:extLst>
          </p:cNvPr>
          <p:cNvSpPr txBox="1"/>
          <p:nvPr/>
        </p:nvSpPr>
        <p:spPr>
          <a:xfrm>
            <a:off x="5897539" y="4843435"/>
            <a:ext cx="3017862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/>
              <a:t>Biodegrade</a:t>
            </a:r>
          </a:p>
          <a:p>
            <a:r>
              <a:rPr lang="en-GB" dirty="0"/>
              <a:t>Decompose</a:t>
            </a:r>
          </a:p>
          <a:p>
            <a:r>
              <a:rPr lang="en-GB" dirty="0"/>
              <a:t>Environment</a:t>
            </a:r>
          </a:p>
          <a:p>
            <a:r>
              <a:rPr lang="en-GB" dirty="0"/>
              <a:t>Ocean</a:t>
            </a:r>
          </a:p>
          <a:p>
            <a:r>
              <a:rPr lang="en-GB" dirty="0"/>
              <a:t>Plastic</a:t>
            </a:r>
          </a:p>
          <a:p>
            <a:r>
              <a:rPr lang="en-GB" dirty="0"/>
              <a:t>Pollution</a:t>
            </a:r>
          </a:p>
          <a:p>
            <a:r>
              <a:rPr lang="en-GB" dirty="0"/>
              <a:t>Recycle</a:t>
            </a:r>
          </a:p>
          <a:p>
            <a:r>
              <a:rPr lang="en-GB" dirty="0"/>
              <a:t>Reduce</a:t>
            </a:r>
          </a:p>
          <a:p>
            <a:r>
              <a:rPr lang="en-GB" dirty="0"/>
              <a:t>Reuse</a:t>
            </a:r>
          </a:p>
          <a:p>
            <a:r>
              <a:rPr lang="en-GB" dirty="0"/>
              <a:t>Single Use</a:t>
            </a:r>
          </a:p>
          <a:p>
            <a:r>
              <a:rPr lang="en-GB" dirty="0"/>
              <a:t>Waste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E69A2-5B88-4EF7-9AE3-BA6E89F7A28E}"/>
              </a:ext>
            </a:extLst>
          </p:cNvPr>
          <p:cNvSpPr txBox="1"/>
          <p:nvPr/>
        </p:nvSpPr>
        <p:spPr>
          <a:xfrm>
            <a:off x="6172200" y="2209800"/>
            <a:ext cx="2590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Challenge: Can you define the keywords?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5E334-E2EC-4381-A515-864E32E6A969}"/>
              </a:ext>
            </a:extLst>
          </p:cNvPr>
          <p:cNvSpPr txBox="1"/>
          <p:nvPr/>
        </p:nvSpPr>
        <p:spPr>
          <a:xfrm>
            <a:off x="320420" y="19972"/>
            <a:ext cx="539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Lesson One: What is Plastic?</a:t>
            </a:r>
          </a:p>
        </p:txBody>
      </p:sp>
    </p:spTree>
    <p:extLst>
      <p:ext uri="{BB962C8B-B14F-4D97-AF65-F5344CB8AC3E}">
        <p14:creationId xmlns:p14="http://schemas.microsoft.com/office/powerpoint/2010/main" val="394282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099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5099682"/>
            <a:ext cx="4083485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/>
              <a:t>Biodegrade</a:t>
            </a:r>
          </a:p>
          <a:p>
            <a:r>
              <a:rPr lang="en-GB" dirty="0"/>
              <a:t>Decompose</a:t>
            </a:r>
          </a:p>
          <a:p>
            <a:r>
              <a:rPr lang="en-GB" dirty="0"/>
              <a:t>Environment</a:t>
            </a:r>
          </a:p>
          <a:p>
            <a:r>
              <a:rPr lang="en-GB" dirty="0"/>
              <a:t>Ocean</a:t>
            </a:r>
          </a:p>
          <a:p>
            <a:r>
              <a:rPr lang="en-GB" dirty="0"/>
              <a:t>Plastic</a:t>
            </a:r>
          </a:p>
          <a:p>
            <a:r>
              <a:rPr lang="en-GB" dirty="0"/>
              <a:t>Pollution</a:t>
            </a:r>
          </a:p>
          <a:p>
            <a:r>
              <a:rPr lang="en-GB" dirty="0"/>
              <a:t>Recycle</a:t>
            </a:r>
          </a:p>
          <a:p>
            <a:r>
              <a:rPr lang="en-GB" dirty="0"/>
              <a:t>Reduce</a:t>
            </a:r>
          </a:p>
          <a:p>
            <a:r>
              <a:rPr lang="en-GB" dirty="0"/>
              <a:t>Reuse</a:t>
            </a:r>
          </a:p>
          <a:p>
            <a:r>
              <a:rPr lang="en-GB" dirty="0"/>
              <a:t>Single Use</a:t>
            </a:r>
          </a:p>
          <a:p>
            <a:r>
              <a:rPr lang="en-GB" dirty="0"/>
              <a:t>Waste</a:t>
            </a:r>
          </a:p>
        </p:txBody>
      </p:sp>
    </p:spTree>
    <p:extLst>
      <p:ext uri="{BB962C8B-B14F-4D97-AF65-F5344CB8AC3E}">
        <p14:creationId xmlns:p14="http://schemas.microsoft.com/office/powerpoint/2010/main" val="278320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0" y="-10998"/>
            <a:ext cx="9144000" cy="6858000"/>
            <a:chOff x="0" y="-1"/>
            <a:chExt cx="9144000" cy="68580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0" y="-1"/>
              <a:ext cx="9144000" cy="6858000"/>
              <a:chOff x="0" y="0"/>
              <a:chExt cx="9144000" cy="685800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0" y="0"/>
                <a:ext cx="359279" cy="6858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4368958" y="-4368958"/>
                <a:ext cx="406084" cy="9144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43242" y="363671"/>
              <a:ext cx="277179" cy="152400"/>
            </a:xfrm>
            <a:prstGeom prst="rect">
              <a:avLst/>
            </a:prstGeom>
            <a:solidFill>
              <a:srgbClr val="101A42"/>
            </a:solidFill>
            <a:ln w="50800">
              <a:solidFill>
                <a:srgbClr val="101A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81000" y="533400"/>
            <a:ext cx="8686800" cy="461665"/>
          </a:xfrm>
          <a:prstGeom prst="rect">
            <a:avLst/>
          </a:prstGeom>
          <a:solidFill>
            <a:srgbClr val="00B0F0">
              <a:alpha val="11000"/>
            </a:srgbClr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50963" indent="-1350963" eaLnBrk="1" hangingPunct="1"/>
            <a:r>
              <a:rPr lang="en-GB" sz="2400" b="1" dirty="0">
                <a:latin typeface="Calibri"/>
                <a:cs typeface="Calibri"/>
              </a:rPr>
              <a:t>Objective: To identify different types of plastic and their uses.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13DCD9-4607-45DA-BE9E-16826A78B03B}"/>
              </a:ext>
            </a:extLst>
          </p:cNvPr>
          <p:cNvSpPr/>
          <p:nvPr/>
        </p:nvSpPr>
        <p:spPr>
          <a:xfrm>
            <a:off x="410308" y="1121655"/>
            <a:ext cx="86574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 w="12700">
                  <a:solidFill>
                    <a:srgbClr val="297FD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97FD5"/>
                  </a:fgClr>
                  <a:bgClr>
                    <a:srgbClr val="297FD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97FD5">
                      <a:lumMod val="50000"/>
                    </a:srgbClr>
                  </a:innerShdw>
                </a:effectLst>
                <a:uLnTx/>
                <a:uFillTx/>
                <a:latin typeface="Comic Sans MS"/>
                <a:ea typeface="+mj-ea"/>
                <a:cs typeface="+mj-cs"/>
              </a:rPr>
              <a:t>TASK: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Look at the following pictures and write down: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you can see in the picture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ysClr val="windowText" lastClr="000000"/>
                </a:solidFill>
              </a:rPr>
              <a:t>How it makes you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the pictures have in common</a:t>
            </a:r>
          </a:p>
        </p:txBody>
      </p:sp>
      <p:pic>
        <p:nvPicPr>
          <p:cNvPr id="11" name="Picture 2" descr="Image result for plastic problem">
            <a:extLst>
              <a:ext uri="{FF2B5EF4-FFF2-40B4-BE49-F238E27FC236}">
                <a16:creationId xmlns:a16="http://schemas.microsoft.com/office/drawing/2014/main" id="{5969E356-BB79-4EF1-9566-0ED38071B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r="5544"/>
          <a:stretch/>
        </p:blipFill>
        <p:spPr bwMode="auto">
          <a:xfrm>
            <a:off x="6705600" y="5025309"/>
            <a:ext cx="2438400" cy="18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plastic problem">
            <a:extLst>
              <a:ext uri="{FF2B5EF4-FFF2-40B4-BE49-F238E27FC236}">
                <a16:creationId xmlns:a16="http://schemas.microsoft.com/office/drawing/2014/main" id="{2A92DEF2-B2B6-4C0C-B551-E42D711C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44196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plastic problem">
            <a:extLst>
              <a:ext uri="{FF2B5EF4-FFF2-40B4-BE49-F238E27FC236}">
                <a16:creationId xmlns:a16="http://schemas.microsoft.com/office/drawing/2014/main" id="{9FF46F1F-47C2-4F90-B8E5-F50C84E43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6605954" y="118138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plastic problem">
            <a:extLst>
              <a:ext uri="{FF2B5EF4-FFF2-40B4-BE49-F238E27FC236}">
                <a16:creationId xmlns:a16="http://schemas.microsoft.com/office/drawing/2014/main" id="{382EB258-83B6-486C-AD53-6F7549D1C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r="5568"/>
          <a:stretch/>
        </p:blipFill>
        <p:spPr bwMode="auto">
          <a:xfrm>
            <a:off x="5386754" y="3033633"/>
            <a:ext cx="2438400" cy="18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single use plastic">
            <a:extLst>
              <a:ext uri="{FF2B5EF4-FFF2-40B4-BE49-F238E27FC236}">
                <a16:creationId xmlns:a16="http://schemas.microsoft.com/office/drawing/2014/main" id="{C42BB737-49FD-4702-8E42-AEB4360BC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2994376" y="4993280"/>
            <a:ext cx="2443589" cy="18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7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single use plastic">
            <a:extLst>
              <a:ext uri="{FF2B5EF4-FFF2-40B4-BE49-F238E27FC236}">
                <a16:creationId xmlns:a16="http://schemas.microsoft.com/office/drawing/2014/main" id="{4A75E962-725D-4D27-95F6-E6A528E01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792661" y="643467"/>
            <a:ext cx="2998625" cy="22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 result for plastic problem">
            <a:extLst>
              <a:ext uri="{FF2B5EF4-FFF2-40B4-BE49-F238E27FC236}">
                <a16:creationId xmlns:a16="http://schemas.microsoft.com/office/drawing/2014/main" id="{A4F6ACED-E8F3-42D2-9BC4-95E418BAE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5343450" y="624312"/>
            <a:ext cx="3017150" cy="22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16306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4247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2707342" y="3197412"/>
            <a:ext cx="37170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2702052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400800" y="3994133"/>
            <a:ext cx="27432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plastic problem">
            <a:extLst>
              <a:ext uri="{FF2B5EF4-FFF2-40B4-BE49-F238E27FC236}">
                <a16:creationId xmlns:a16="http://schemas.microsoft.com/office/drawing/2014/main" id="{BC192ED8-28F6-4763-B962-24219BD46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4548733"/>
            <a:ext cx="1975655" cy="14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lastic problem">
            <a:extLst>
              <a:ext uri="{FF2B5EF4-FFF2-40B4-BE49-F238E27FC236}">
                <a16:creationId xmlns:a16="http://schemas.microsoft.com/office/drawing/2014/main" id="{1AA0BA5D-FC1B-437C-8552-C36272DC0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r="5544"/>
          <a:stretch/>
        </p:blipFill>
        <p:spPr bwMode="auto">
          <a:xfrm>
            <a:off x="2985247" y="3706110"/>
            <a:ext cx="3129803" cy="235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lastic problem">
            <a:extLst>
              <a:ext uri="{FF2B5EF4-FFF2-40B4-BE49-F238E27FC236}">
                <a16:creationId xmlns:a16="http://schemas.microsoft.com/office/drawing/2014/main" id="{E128CA8B-0D9E-439C-9596-2F6743711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r="5568"/>
          <a:stretch/>
        </p:blipFill>
        <p:spPr bwMode="auto">
          <a:xfrm>
            <a:off x="6655548" y="4512836"/>
            <a:ext cx="2005851" cy="15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5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0" y="-10998"/>
            <a:ext cx="9144000" cy="6858000"/>
            <a:chOff x="0" y="-1"/>
            <a:chExt cx="9144000" cy="68580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0" y="-1"/>
              <a:ext cx="9144000" cy="6858000"/>
              <a:chOff x="0" y="0"/>
              <a:chExt cx="9144000" cy="685800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0" y="0"/>
                <a:ext cx="359279" cy="6858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4368958" y="-4368958"/>
                <a:ext cx="406084" cy="9144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43242" y="363671"/>
              <a:ext cx="277179" cy="152400"/>
            </a:xfrm>
            <a:prstGeom prst="rect">
              <a:avLst/>
            </a:prstGeom>
            <a:solidFill>
              <a:srgbClr val="101A42"/>
            </a:solidFill>
            <a:ln w="50800">
              <a:solidFill>
                <a:srgbClr val="101A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81000" y="533400"/>
            <a:ext cx="8686800" cy="461665"/>
          </a:xfrm>
          <a:prstGeom prst="rect">
            <a:avLst/>
          </a:prstGeom>
          <a:solidFill>
            <a:srgbClr val="00B0F0">
              <a:alpha val="11000"/>
            </a:srgbClr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50963" indent="-1350963" eaLnBrk="1" hangingPunct="1"/>
            <a:r>
              <a:rPr lang="en-GB" sz="2400" b="1" dirty="0">
                <a:latin typeface="Calibri"/>
                <a:cs typeface="Calibri"/>
              </a:rPr>
              <a:t>Objective: To identify different types of plastic and their uses.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853DB67-E708-4152-A3F4-917148064C88}"/>
              </a:ext>
            </a:extLst>
          </p:cNvPr>
          <p:cNvSpPr txBox="1">
            <a:spLocks/>
          </p:cNvSpPr>
          <p:nvPr/>
        </p:nvSpPr>
        <p:spPr>
          <a:xfrm>
            <a:off x="404446" y="10032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 w="12700">
                  <a:solidFill>
                    <a:srgbClr val="297FD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97FD5"/>
                  </a:fgClr>
                  <a:bgClr>
                    <a:srgbClr val="297FD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97FD5">
                      <a:lumMod val="50000"/>
                    </a:srgbClr>
                  </a:innerShdw>
                </a:effectLst>
                <a:uLnTx/>
                <a:uFillTx/>
                <a:latin typeface="Comic Sans MS"/>
                <a:ea typeface="+mj-ea"/>
                <a:cs typeface="+mj-cs"/>
              </a:rPr>
              <a:t>Using Plastic</a:t>
            </a:r>
            <a:endParaRPr kumimoji="0" lang="en-GB" sz="4400" b="1" i="0" u="none" strike="noStrike" kern="1200" cap="none" spc="0" normalizeH="0" baseline="0" noProof="0" dirty="0">
              <a:ln w="12700">
                <a:solidFill>
                  <a:srgbClr val="297FD5">
                    <a:lumMod val="50000"/>
                  </a:srgbClr>
                </a:solidFill>
                <a:prstDash val="solid"/>
              </a:ln>
              <a:pattFill prst="narHorz">
                <a:fgClr>
                  <a:srgbClr val="297FD5"/>
                </a:fgClr>
                <a:bgClr>
                  <a:srgbClr val="297FD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297FD5">
                    <a:lumMod val="50000"/>
                  </a:srgbClr>
                </a:innerShdw>
              </a:effectLst>
              <a:uLnTx/>
              <a:uFillTx/>
              <a:latin typeface="Comic Sans MS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2C31B2-360C-479A-B82D-F83E921CCF82}"/>
              </a:ext>
            </a:extLst>
          </p:cNvPr>
          <p:cNvSpPr/>
          <p:nvPr/>
        </p:nvSpPr>
        <p:spPr>
          <a:xfrm>
            <a:off x="416169" y="203232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2400"/>
              </a:spcAft>
            </a:pPr>
            <a:r>
              <a:rPr lang="en-GB" sz="2400" dirty="0"/>
              <a:t>In what ways have you used plastic items this week?</a:t>
            </a:r>
          </a:p>
          <a:p>
            <a:pPr>
              <a:spcAft>
                <a:spcPts val="2400"/>
              </a:spcAft>
            </a:pPr>
            <a:r>
              <a:rPr lang="en-GB" sz="2400" dirty="0"/>
              <a:t>Draw a spider diagram with all the plastic items you have used- make your spider diagram colourful and include some pictures.</a:t>
            </a:r>
          </a:p>
          <a:p>
            <a:pPr>
              <a:spcAft>
                <a:spcPts val="2400"/>
              </a:spcAft>
            </a:pPr>
            <a:r>
              <a:rPr lang="en-GB" sz="2400" b="1" dirty="0">
                <a:solidFill>
                  <a:srgbClr val="FF6600"/>
                </a:solidFill>
              </a:rPr>
              <a:t>Challenge</a:t>
            </a:r>
            <a:r>
              <a:rPr lang="en-GB" sz="2400" dirty="0">
                <a:solidFill>
                  <a:srgbClr val="FF6600"/>
                </a:solidFill>
              </a:rPr>
              <a:t>: Which are examples of</a:t>
            </a:r>
            <a:br>
              <a:rPr lang="en-GB" sz="2400" dirty="0">
                <a:solidFill>
                  <a:srgbClr val="FF6600"/>
                </a:solidFill>
              </a:rPr>
            </a:br>
            <a:r>
              <a:rPr lang="en-GB" sz="2400" dirty="0">
                <a:solidFill>
                  <a:srgbClr val="FF6600"/>
                </a:solidFill>
              </a:rPr>
              <a:t>single use plastic items (something</a:t>
            </a:r>
            <a:br>
              <a:rPr lang="en-GB" sz="2400" dirty="0">
                <a:solidFill>
                  <a:srgbClr val="FF6600"/>
                </a:solidFill>
              </a:rPr>
            </a:br>
            <a:r>
              <a:rPr lang="en-GB" sz="2400" dirty="0">
                <a:solidFill>
                  <a:srgbClr val="FF6600"/>
                </a:solidFill>
              </a:rPr>
              <a:t>you use once and then throw away)?</a:t>
            </a:r>
          </a:p>
        </p:txBody>
      </p:sp>
      <p:pic>
        <p:nvPicPr>
          <p:cNvPr id="17" name="Picture 2" descr="Image result for plastic straws">
            <a:extLst>
              <a:ext uri="{FF2B5EF4-FFF2-40B4-BE49-F238E27FC236}">
                <a16:creationId xmlns:a16="http://schemas.microsoft.com/office/drawing/2014/main" id="{597FDB96-B058-4536-8BDC-053D46A0A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32931"/>
            <a:ext cx="2276272" cy="24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64BC529E-3776-4267-AE87-32633AB76646}"/>
              </a:ext>
            </a:extLst>
          </p:cNvPr>
          <p:cNvSpPr/>
          <p:nvPr/>
        </p:nvSpPr>
        <p:spPr>
          <a:xfrm>
            <a:off x="6112796" y="1598773"/>
            <a:ext cx="2276272" cy="1906427"/>
          </a:xfrm>
          <a:prstGeom prst="cloud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Using Plastic</a:t>
            </a:r>
          </a:p>
        </p:txBody>
      </p:sp>
    </p:spTree>
    <p:extLst>
      <p:ext uri="{BB962C8B-B14F-4D97-AF65-F5344CB8AC3E}">
        <p14:creationId xmlns:p14="http://schemas.microsoft.com/office/powerpoint/2010/main" val="161911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0" y="-10998"/>
            <a:ext cx="9144000" cy="6858000"/>
            <a:chOff x="0" y="-1"/>
            <a:chExt cx="9144000" cy="68580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0" y="-1"/>
              <a:ext cx="9144000" cy="6858000"/>
              <a:chOff x="0" y="0"/>
              <a:chExt cx="9144000" cy="685800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0" y="0"/>
                <a:ext cx="359279" cy="6858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4368958" y="-4368958"/>
                <a:ext cx="406084" cy="9144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43242" y="363671"/>
              <a:ext cx="277179" cy="152400"/>
            </a:xfrm>
            <a:prstGeom prst="rect">
              <a:avLst/>
            </a:prstGeom>
            <a:solidFill>
              <a:srgbClr val="101A42"/>
            </a:solidFill>
            <a:ln w="50800">
              <a:solidFill>
                <a:srgbClr val="101A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81000" y="533400"/>
            <a:ext cx="8686800" cy="461665"/>
          </a:xfrm>
          <a:prstGeom prst="rect">
            <a:avLst/>
          </a:prstGeom>
          <a:solidFill>
            <a:srgbClr val="00B0F0">
              <a:alpha val="11000"/>
            </a:srgbClr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50963" indent="-1350963" eaLnBrk="1" hangingPunct="1"/>
            <a:r>
              <a:rPr lang="en-GB" sz="2400" b="1" dirty="0">
                <a:latin typeface="Calibri"/>
                <a:cs typeface="Calibri"/>
              </a:rPr>
              <a:t>Objective: To identify different types of plastic and their uses.</a:t>
            </a:r>
          </a:p>
        </p:txBody>
      </p:sp>
      <p:pic>
        <p:nvPicPr>
          <p:cNvPr id="11" name="Picture 2" descr="Image result for plastic packaging">
            <a:extLst>
              <a:ext uri="{FF2B5EF4-FFF2-40B4-BE49-F238E27FC236}">
                <a16:creationId xmlns:a16="http://schemas.microsoft.com/office/drawing/2014/main" id="{71DA365B-4EA8-4110-9BB8-2ED2477A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9" b="22607"/>
          <a:stretch/>
        </p:blipFill>
        <p:spPr bwMode="auto">
          <a:xfrm>
            <a:off x="2580363" y="4526723"/>
            <a:ext cx="6563638" cy="23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082003-E601-42E4-97B1-CE0ADA437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400" dirty="0"/>
              <a:t>Collect up a range of plastic from around your house, using the Plastics Information Chart complete the complete the identifying plastics table, looking at: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/>
              <a:t>If there is symbol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/>
              <a:t>How see through it is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/>
              <a:t>How bendy it is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/>
              <a:t>How it cuts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/>
              <a:t>If it floats</a:t>
            </a:r>
          </a:p>
        </p:txBody>
      </p:sp>
    </p:spTree>
    <p:extLst>
      <p:ext uri="{BB962C8B-B14F-4D97-AF65-F5344CB8AC3E}">
        <p14:creationId xmlns:p14="http://schemas.microsoft.com/office/powerpoint/2010/main" val="380164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DC6622-D1B0-4299-9FF2-1B82C258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098042"/>
            <a:ext cx="8178799" cy="46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5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FE49A0C-0382-4D96-AD67-178BC0375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03272"/>
              </p:ext>
            </p:extLst>
          </p:nvPr>
        </p:nvGraphicFramePr>
        <p:xfrm>
          <a:off x="76200" y="88314"/>
          <a:ext cx="9067800" cy="6769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64308800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1568017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82533407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94144742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2756672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40486058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97065665"/>
                    </a:ext>
                  </a:extLst>
                </a:gridCol>
              </a:tblGrid>
              <a:tr h="1637246">
                <a:tc>
                  <a:txBody>
                    <a:bodyPr/>
                    <a:lstStyle/>
                    <a:p>
                      <a:r>
                        <a:rPr lang="en-GB" dirty="0"/>
                        <a:t>Item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 you see through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Does it float or sink?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it bendy?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Does it go white when cut?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Type of plastic (UPVC etc)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Draw the 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042823"/>
                  </a:ext>
                </a:extLst>
              </a:tr>
              <a:tr h="102648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241796"/>
                  </a:ext>
                </a:extLst>
              </a:tr>
              <a:tr h="102648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746715"/>
                  </a:ext>
                </a:extLst>
              </a:tr>
              <a:tr h="102648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00023"/>
                  </a:ext>
                </a:extLst>
              </a:tr>
              <a:tr h="102648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563338"/>
                  </a:ext>
                </a:extLst>
              </a:tr>
              <a:tr h="102648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75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38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31778</TotalTime>
  <Words>255</Words>
  <Application>Microsoft Office PowerPoint</Application>
  <PresentationFormat>On-screen Show (4:3)</PresentationFormat>
  <Paragraphs>69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Holmes</dc:creator>
  <cp:lastModifiedBy>Kathryn Morland</cp:lastModifiedBy>
  <cp:revision>501</cp:revision>
  <cp:lastPrinted>2013-10-17T09:32:45Z</cp:lastPrinted>
  <dcterms:created xsi:type="dcterms:W3CDTF">2011-09-25T18:30:23Z</dcterms:created>
  <dcterms:modified xsi:type="dcterms:W3CDTF">2020-05-07T13:51:26Z</dcterms:modified>
</cp:coreProperties>
</file>