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6" r:id="rId2"/>
    <p:sldId id="446" r:id="rId3"/>
    <p:sldId id="447" r:id="rId4"/>
    <p:sldId id="448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C1"/>
    <a:srgbClr val="00DE00"/>
    <a:srgbClr val="2379C7"/>
    <a:srgbClr val="101A42"/>
    <a:srgbClr val="17245D"/>
    <a:srgbClr val="0D1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76573" autoAdjust="0"/>
  </p:normalViewPr>
  <p:slideViewPr>
    <p:cSldViewPr>
      <p:cViewPr varScale="1">
        <p:scale>
          <a:sx n="66" d="100"/>
          <a:sy n="66" d="100"/>
        </p:scale>
        <p:origin x="209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A9FE4-F79F-4CCC-9E81-294987E6B3A1}" type="datetime4">
              <a:rPr lang="en-GB" smtClean="0"/>
              <a:t>07 May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3AE09-3986-4F2C-9D75-96B70241D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9946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5A2AC-6CDE-4F12-A08C-E372F4DB30B9}" type="datetime4">
              <a:rPr lang="en-GB" smtClean="0"/>
              <a:t>07 May 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8EC8F-A54A-4ADD-B8A2-7C44AEF67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446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8EC8F-A54A-4ADD-B8A2-7C44AEF67079}" type="slidenum">
              <a:rPr lang="en-GB" smtClean="0"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4A7BE48-988B-446C-A23B-6F7AE9F44B06}" type="datetime4">
              <a:rPr lang="en-GB" smtClean="0"/>
              <a:t>07 May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44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8EC8F-A54A-4ADD-B8A2-7C44AEF67079}" type="slidenum">
              <a:rPr lang="en-GB" smtClean="0"/>
              <a:t>2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4A7BE48-988B-446C-A23B-6F7AE9F44B06}" type="datetime4">
              <a:rPr lang="en-GB" smtClean="0"/>
              <a:t>07 May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255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8EC8F-A54A-4ADD-B8A2-7C44AEF67079}" type="slidenum">
              <a:rPr lang="en-GB" smtClean="0"/>
              <a:t>3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4A7BE48-988B-446C-A23B-6F7AE9F44B06}" type="datetime4">
              <a:rPr lang="en-GB" smtClean="0"/>
              <a:t>07 May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615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8EC8F-A54A-4ADD-B8A2-7C44AEF67079}" type="slidenum">
              <a:rPr lang="en-GB" smtClean="0"/>
              <a:t>4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4A7BE48-988B-446C-A23B-6F7AE9F44B06}" type="datetime4">
              <a:rPr lang="en-GB" smtClean="0"/>
              <a:t>07 May 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5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08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51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27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54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1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4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997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10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58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8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2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0742D-5045-49D9-AC47-A5B14A633AA2}" type="datetimeFigureOut">
              <a:rPr lang="en-GB" smtClean="0"/>
              <a:t>07/05/2020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B27BE-6E8F-4F4E-98A5-69A9F31AF7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54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I9z2jiYJzE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0" y="1596"/>
            <a:ext cx="9144000" cy="6858000"/>
            <a:chOff x="0" y="-1"/>
            <a:chExt cx="9144000" cy="6858000"/>
          </a:xfrm>
        </p:grpSpPr>
        <p:grpSp>
          <p:nvGrpSpPr>
            <p:cNvPr id="113" name="Group 112"/>
            <p:cNvGrpSpPr/>
            <p:nvPr/>
          </p:nvGrpSpPr>
          <p:grpSpPr>
            <a:xfrm>
              <a:off x="0" y="-1"/>
              <a:ext cx="9144000" cy="6858000"/>
              <a:chOff x="0" y="0"/>
              <a:chExt cx="9144000" cy="6858000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0" y="0"/>
                <a:ext cx="359279" cy="6858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rot="16200000">
                <a:off x="4368958" y="-4368958"/>
                <a:ext cx="406084" cy="9144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7" name="Rectangle 106"/>
            <p:cNvSpPr/>
            <p:nvPr/>
          </p:nvSpPr>
          <p:spPr>
            <a:xfrm>
              <a:off x="43242" y="363671"/>
              <a:ext cx="277179" cy="152400"/>
            </a:xfrm>
            <a:prstGeom prst="rect">
              <a:avLst/>
            </a:prstGeom>
            <a:solidFill>
              <a:srgbClr val="101A42"/>
            </a:solidFill>
            <a:ln w="50800">
              <a:solidFill>
                <a:srgbClr val="101A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457200" y="1109730"/>
            <a:ext cx="8610600" cy="5595870"/>
          </a:xfrm>
          <a:prstGeom prst="wedgeRectCallout">
            <a:avLst>
              <a:gd name="adj1" fmla="val -49668"/>
              <a:gd name="adj2" fmla="val -8223"/>
            </a:avLst>
          </a:prstGeom>
          <a:solidFill>
            <a:srgbClr val="99CCFF"/>
          </a:soli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r>
              <a:rPr lang="en-GB" sz="2400" b="1" dirty="0">
                <a:solidFill>
                  <a:srgbClr val="FF0000"/>
                </a:solidFill>
                <a:latin typeface="Calibri"/>
                <a:cs typeface="Calibri"/>
              </a:rPr>
              <a:t>DO NOW</a:t>
            </a:r>
            <a:br>
              <a:rPr lang="en-GB" sz="2400" b="1" dirty="0">
                <a:solidFill>
                  <a:srgbClr val="FF0000"/>
                </a:solidFill>
                <a:latin typeface="Calibri"/>
                <a:cs typeface="Calibri"/>
              </a:rPr>
            </a:br>
            <a:endParaRPr lang="en-GB" sz="24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r>
              <a:rPr lang="en-GB" sz="2400" b="1" dirty="0">
                <a:solidFill>
                  <a:srgbClr val="FF0000"/>
                </a:solidFill>
                <a:latin typeface="Calibri"/>
                <a:cs typeface="Calibri"/>
              </a:rPr>
              <a:t>What ways can you cut down on the plastic that you use?</a:t>
            </a:r>
            <a:endParaRPr lang="en-GB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81000" y="533400"/>
            <a:ext cx="8686800" cy="461665"/>
          </a:xfrm>
          <a:prstGeom prst="rect">
            <a:avLst/>
          </a:prstGeom>
          <a:solidFill>
            <a:srgbClr val="00B0F0">
              <a:alpha val="11000"/>
            </a:srgbClr>
          </a:soli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350963" indent="-1350963" eaLnBrk="1" hangingPunct="1"/>
            <a:r>
              <a:rPr lang="en-GB" sz="2400" b="1" dirty="0">
                <a:latin typeface="Calibri"/>
                <a:cs typeface="Calibri"/>
              </a:rPr>
              <a:t>Objective: </a:t>
            </a:r>
            <a:r>
              <a:rPr lang="en-GB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Describe some solutions to the plastic problem.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3242" y="-8963"/>
            <a:ext cx="9108001" cy="461665"/>
          </a:xfrm>
        </p:spPr>
        <p:txBody>
          <a:bodyPr/>
          <a:lstStyle/>
          <a:p>
            <a:r>
              <a:rPr lang="en-GB" sz="2400" b="1" dirty="0">
                <a:solidFill>
                  <a:schemeClr val="bg1"/>
                </a:solidFill>
              </a:rPr>
              <a:t>Lesson Five: What are the solutions for the plastic problem?</a:t>
            </a: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FCFB6420-46CD-4915-9FE1-5773CA833CF4}"/>
              </a:ext>
            </a:extLst>
          </p:cNvPr>
          <p:cNvSpPr/>
          <p:nvPr/>
        </p:nvSpPr>
        <p:spPr>
          <a:xfrm>
            <a:off x="3276600" y="2971800"/>
            <a:ext cx="2819399" cy="1526559"/>
          </a:xfrm>
          <a:prstGeom prst="cloud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Cut down on plastic use</a:t>
            </a:r>
          </a:p>
        </p:txBody>
      </p:sp>
    </p:spTree>
    <p:extLst>
      <p:ext uri="{BB962C8B-B14F-4D97-AF65-F5344CB8AC3E}">
        <p14:creationId xmlns:p14="http://schemas.microsoft.com/office/powerpoint/2010/main" val="3942829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0" y="1596"/>
            <a:ext cx="9144000" cy="6858000"/>
            <a:chOff x="0" y="-1"/>
            <a:chExt cx="9144000" cy="6858000"/>
          </a:xfrm>
        </p:grpSpPr>
        <p:grpSp>
          <p:nvGrpSpPr>
            <p:cNvPr id="113" name="Group 112"/>
            <p:cNvGrpSpPr/>
            <p:nvPr/>
          </p:nvGrpSpPr>
          <p:grpSpPr>
            <a:xfrm>
              <a:off x="0" y="-1"/>
              <a:ext cx="9144000" cy="6858000"/>
              <a:chOff x="0" y="0"/>
              <a:chExt cx="9144000" cy="6858000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0" y="0"/>
                <a:ext cx="359279" cy="6858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rot="16200000">
                <a:off x="4368958" y="-4368958"/>
                <a:ext cx="406084" cy="9144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7" name="Rectangle 106"/>
            <p:cNvSpPr/>
            <p:nvPr/>
          </p:nvSpPr>
          <p:spPr>
            <a:xfrm>
              <a:off x="43242" y="363671"/>
              <a:ext cx="277179" cy="152400"/>
            </a:xfrm>
            <a:prstGeom prst="rect">
              <a:avLst/>
            </a:prstGeom>
            <a:solidFill>
              <a:srgbClr val="101A42"/>
            </a:solidFill>
            <a:ln w="50800">
              <a:solidFill>
                <a:srgbClr val="101A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81000" y="533400"/>
            <a:ext cx="8686800" cy="461665"/>
          </a:xfrm>
          <a:prstGeom prst="rect">
            <a:avLst/>
          </a:prstGeom>
          <a:solidFill>
            <a:srgbClr val="00B0F0">
              <a:alpha val="11000"/>
            </a:srgbClr>
          </a:soli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350963" indent="-1350963" eaLnBrk="1" hangingPunct="1"/>
            <a:r>
              <a:rPr lang="en-GB" sz="2400" b="1" dirty="0">
                <a:latin typeface="Calibri"/>
                <a:cs typeface="Calibri"/>
              </a:rPr>
              <a:t>Objective: </a:t>
            </a:r>
            <a:r>
              <a:rPr lang="en-GB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Describe some solutions to the plastic problem.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62ED852-A19A-4AA2-95E0-6E76C897CDCF}"/>
              </a:ext>
            </a:extLst>
          </p:cNvPr>
          <p:cNvSpPr txBox="1">
            <a:spLocks/>
          </p:cNvSpPr>
          <p:nvPr/>
        </p:nvSpPr>
        <p:spPr>
          <a:xfrm>
            <a:off x="398585" y="10203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 w="12700">
                  <a:solidFill>
                    <a:srgbClr val="297FD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297FD5"/>
                  </a:fgClr>
                  <a:bgClr>
                    <a:srgbClr val="297FD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297FD5">
                      <a:lumMod val="50000"/>
                    </a:srgbClr>
                  </a:innerShdw>
                </a:effectLst>
                <a:uLnTx/>
                <a:uFillTx/>
                <a:latin typeface="Comic Sans MS"/>
                <a:ea typeface="+mj-ea"/>
                <a:cs typeface="+mj-cs"/>
              </a:rPr>
              <a:t>4R’s</a:t>
            </a:r>
            <a:endParaRPr kumimoji="0" lang="en-GB" sz="4400" b="1" i="0" u="none" strike="noStrike" kern="1200" cap="none" spc="0" normalizeH="0" baseline="0" noProof="0" dirty="0">
              <a:ln w="12700">
                <a:solidFill>
                  <a:srgbClr val="297FD5">
                    <a:lumMod val="50000"/>
                  </a:srgbClr>
                </a:solidFill>
                <a:prstDash val="solid"/>
              </a:ln>
              <a:pattFill prst="narHorz">
                <a:fgClr>
                  <a:srgbClr val="297FD5"/>
                </a:fgClr>
                <a:bgClr>
                  <a:srgbClr val="297FD5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297FD5">
                    <a:lumMod val="50000"/>
                  </a:srgbClr>
                </a:innerShdw>
              </a:effectLst>
              <a:uLnTx/>
              <a:uFillTx/>
              <a:latin typeface="Comic Sans MS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A6CBBD-E9DD-4617-89DC-9CA806E69F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5356"/>
          <a:stretch/>
        </p:blipFill>
        <p:spPr>
          <a:xfrm>
            <a:off x="398585" y="2371226"/>
            <a:ext cx="3696563" cy="15149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F4DE1C-D0FD-46F1-B5FE-54C451E6A38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43334"/>
          <a:stretch/>
        </p:blipFill>
        <p:spPr>
          <a:xfrm>
            <a:off x="381000" y="5238236"/>
            <a:ext cx="3696563" cy="157102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37A4CE-F173-4530-8EEF-2A74998631D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4051"/>
          <a:stretch/>
        </p:blipFill>
        <p:spPr>
          <a:xfrm>
            <a:off x="5413705" y="1900422"/>
            <a:ext cx="3730295" cy="18450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B07319-7457-41CE-93F5-B2AB3BEDE116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3846"/>
          <a:stretch/>
        </p:blipFill>
        <p:spPr>
          <a:xfrm>
            <a:off x="5413704" y="5286976"/>
            <a:ext cx="3730295" cy="15710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05D372-0424-49EF-9409-D849BC3D878D}"/>
              </a:ext>
            </a:extLst>
          </p:cNvPr>
          <p:cNvSpPr txBox="1"/>
          <p:nvPr/>
        </p:nvSpPr>
        <p:spPr>
          <a:xfrm>
            <a:off x="2853048" y="3452446"/>
            <a:ext cx="42001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Which of the 4R’s are you doing?</a:t>
            </a:r>
          </a:p>
          <a:p>
            <a:r>
              <a:rPr lang="en-GB" sz="2400" dirty="0"/>
              <a:t>Go back to your spider diagram and colour-code the things you put down, which R do you have most?</a:t>
            </a:r>
          </a:p>
        </p:txBody>
      </p:sp>
    </p:spTree>
    <p:extLst>
      <p:ext uri="{BB962C8B-B14F-4D97-AF65-F5344CB8AC3E}">
        <p14:creationId xmlns:p14="http://schemas.microsoft.com/office/powerpoint/2010/main" val="3385610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0" y="1596"/>
            <a:ext cx="9144000" cy="6858000"/>
            <a:chOff x="0" y="-1"/>
            <a:chExt cx="9144000" cy="6858000"/>
          </a:xfrm>
        </p:grpSpPr>
        <p:grpSp>
          <p:nvGrpSpPr>
            <p:cNvPr id="113" name="Group 112"/>
            <p:cNvGrpSpPr/>
            <p:nvPr/>
          </p:nvGrpSpPr>
          <p:grpSpPr>
            <a:xfrm>
              <a:off x="0" y="-1"/>
              <a:ext cx="9144000" cy="6858000"/>
              <a:chOff x="0" y="0"/>
              <a:chExt cx="9144000" cy="6858000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0" y="0"/>
                <a:ext cx="359279" cy="6858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rot="16200000">
                <a:off x="4368958" y="-4368958"/>
                <a:ext cx="406084" cy="9144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7" name="Rectangle 106"/>
            <p:cNvSpPr/>
            <p:nvPr/>
          </p:nvSpPr>
          <p:spPr>
            <a:xfrm>
              <a:off x="43242" y="363671"/>
              <a:ext cx="277179" cy="152400"/>
            </a:xfrm>
            <a:prstGeom prst="rect">
              <a:avLst/>
            </a:prstGeom>
            <a:solidFill>
              <a:srgbClr val="101A42"/>
            </a:solidFill>
            <a:ln w="50800">
              <a:solidFill>
                <a:srgbClr val="101A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81000" y="533400"/>
            <a:ext cx="8686800" cy="461665"/>
          </a:xfrm>
          <a:prstGeom prst="rect">
            <a:avLst/>
          </a:prstGeom>
          <a:solidFill>
            <a:srgbClr val="00B0F0">
              <a:alpha val="11000"/>
            </a:srgbClr>
          </a:soli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350963" indent="-1350963" eaLnBrk="1" hangingPunct="1"/>
            <a:r>
              <a:rPr lang="en-GB" sz="2400" b="1" dirty="0">
                <a:latin typeface="Calibri"/>
                <a:cs typeface="Calibri"/>
              </a:rPr>
              <a:t>Objective: </a:t>
            </a:r>
            <a:r>
              <a:rPr lang="en-GB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Describe some solutions to the plastic problem.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EC4000C-B2CE-4FB6-8810-E8881027086F}"/>
              </a:ext>
            </a:extLst>
          </p:cNvPr>
          <p:cNvSpPr txBox="1">
            <a:spLocks/>
          </p:cNvSpPr>
          <p:nvPr/>
        </p:nvSpPr>
        <p:spPr>
          <a:xfrm>
            <a:off x="628650" y="10373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2700">
                  <a:solidFill>
                    <a:srgbClr val="297FD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297FD5"/>
                  </a:fgClr>
                  <a:bgClr>
                    <a:srgbClr val="297FD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297FD5">
                      <a:lumMod val="50000"/>
                    </a:srgbClr>
                  </a:innerShdw>
                </a:effectLst>
                <a:uLnTx/>
                <a:uFillTx/>
                <a:latin typeface="Comic Sans MS"/>
                <a:ea typeface="+mj-ea"/>
                <a:cs typeface="+mj-cs"/>
              </a:rPr>
              <a:t>Ways to Reduce Plastic Use</a:t>
            </a:r>
          </a:p>
        </p:txBody>
      </p:sp>
      <p:pic>
        <p:nvPicPr>
          <p:cNvPr id="15" name="AI9z2jiYJzE">
            <a:extLst>
              <a:ext uri="{FF2B5EF4-FFF2-40B4-BE49-F238E27FC236}">
                <a16:creationId xmlns:a16="http://schemas.microsoft.com/office/drawing/2014/main" id="{3244EE6F-4218-4C4C-BD52-19250AF5383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28650" y="2067634"/>
            <a:ext cx="8392439" cy="472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97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/>
          <p:nvPr/>
        </p:nvGrpSpPr>
        <p:grpSpPr>
          <a:xfrm>
            <a:off x="0" y="1596"/>
            <a:ext cx="9144000" cy="6858000"/>
            <a:chOff x="0" y="-1"/>
            <a:chExt cx="9144000" cy="6858000"/>
          </a:xfrm>
        </p:grpSpPr>
        <p:grpSp>
          <p:nvGrpSpPr>
            <p:cNvPr id="113" name="Group 112"/>
            <p:cNvGrpSpPr/>
            <p:nvPr/>
          </p:nvGrpSpPr>
          <p:grpSpPr>
            <a:xfrm>
              <a:off x="0" y="-1"/>
              <a:ext cx="9144000" cy="6858000"/>
              <a:chOff x="0" y="0"/>
              <a:chExt cx="9144000" cy="6858000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0" y="0"/>
                <a:ext cx="359279" cy="6858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3" name="Rectangle 132"/>
              <p:cNvSpPr/>
              <p:nvPr/>
            </p:nvSpPr>
            <p:spPr>
              <a:xfrm rot="16200000">
                <a:off x="4368958" y="-4368958"/>
                <a:ext cx="406084" cy="9144000"/>
              </a:xfrm>
              <a:prstGeom prst="rect">
                <a:avLst/>
              </a:prstGeom>
              <a:solidFill>
                <a:srgbClr val="101A42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7" name="Rectangle 106"/>
            <p:cNvSpPr/>
            <p:nvPr/>
          </p:nvSpPr>
          <p:spPr>
            <a:xfrm>
              <a:off x="43242" y="363671"/>
              <a:ext cx="277179" cy="152400"/>
            </a:xfrm>
            <a:prstGeom prst="rect">
              <a:avLst/>
            </a:prstGeom>
            <a:solidFill>
              <a:srgbClr val="101A42"/>
            </a:solidFill>
            <a:ln w="50800">
              <a:solidFill>
                <a:srgbClr val="101A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381000" y="533400"/>
            <a:ext cx="8686800" cy="461665"/>
          </a:xfrm>
          <a:prstGeom prst="rect">
            <a:avLst/>
          </a:prstGeom>
          <a:solidFill>
            <a:srgbClr val="00B0F0">
              <a:alpha val="11000"/>
            </a:srgbClr>
          </a:soli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350963" indent="-1350963" eaLnBrk="1" hangingPunct="1"/>
            <a:r>
              <a:rPr lang="en-GB" sz="2400" b="1" dirty="0">
                <a:latin typeface="Calibri"/>
                <a:cs typeface="Calibri"/>
              </a:rPr>
              <a:t>Objective: </a:t>
            </a:r>
            <a:r>
              <a:rPr lang="en-GB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Describe some solutions to the plastic problem.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C8C04D1-5FE0-4D7B-BFED-4B8B109EF8DC}"/>
              </a:ext>
            </a:extLst>
          </p:cNvPr>
          <p:cNvSpPr txBox="1">
            <a:spLocks/>
          </p:cNvSpPr>
          <p:nvPr/>
        </p:nvSpPr>
        <p:spPr>
          <a:xfrm>
            <a:off x="533400" y="1020364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>
                <a:ln w="12700">
                  <a:solidFill>
                    <a:srgbClr val="297FD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297FD5"/>
                  </a:fgClr>
                  <a:bgClr>
                    <a:srgbClr val="297FD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297FD5">
                      <a:lumMod val="50000"/>
                    </a:srgbClr>
                  </a:innerShdw>
                </a:effectLst>
                <a:uLnTx/>
                <a:uFillTx/>
                <a:latin typeface="Comic Sans MS"/>
                <a:ea typeface="+mj-ea"/>
                <a:cs typeface="+mj-cs"/>
              </a:rPr>
              <a:t>TASK:</a:t>
            </a:r>
            <a:endParaRPr kumimoji="0" lang="en-GB" sz="4400" b="1" i="0" u="none" strike="noStrike" kern="1200" cap="none" spc="0" normalizeH="0" baseline="0" noProof="0" dirty="0">
              <a:ln w="12700">
                <a:solidFill>
                  <a:srgbClr val="297FD5">
                    <a:lumMod val="50000"/>
                  </a:srgbClr>
                </a:solidFill>
                <a:prstDash val="solid"/>
              </a:ln>
              <a:pattFill prst="narHorz">
                <a:fgClr>
                  <a:srgbClr val="297FD5"/>
                </a:fgClr>
                <a:bgClr>
                  <a:srgbClr val="297FD5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297FD5">
                    <a:lumMod val="50000"/>
                  </a:srgbClr>
                </a:innerShdw>
              </a:effectLst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6837AD4-A99D-4EB2-87D6-FDE26AFD5AAA}"/>
              </a:ext>
            </a:extLst>
          </p:cNvPr>
          <p:cNvSpPr txBox="1">
            <a:spLocks/>
          </p:cNvSpPr>
          <p:nvPr/>
        </p:nvSpPr>
        <p:spPr>
          <a:xfrm>
            <a:off x="628650" y="21336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Create a poster trying to get people to combat the plastic problem.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4285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03CA20E-F3BD-4D87-9205-6B17F0D9F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730724"/>
              </p:ext>
            </p:extLst>
          </p:nvPr>
        </p:nvGraphicFramePr>
        <p:xfrm>
          <a:off x="628650" y="2962753"/>
          <a:ext cx="78867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0674">
                  <a:extLst>
                    <a:ext uri="{9D8B030D-6E8A-4147-A177-3AD203B41FA5}">
                      <a16:colId xmlns:a16="http://schemas.microsoft.com/office/drawing/2014/main" val="1968682630"/>
                    </a:ext>
                  </a:extLst>
                </a:gridCol>
                <a:gridCol w="5866026">
                  <a:extLst>
                    <a:ext uri="{9D8B030D-6E8A-4147-A177-3AD203B41FA5}">
                      <a16:colId xmlns:a16="http://schemas.microsoft.com/office/drawing/2014/main" val="284301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n-lt"/>
                        </a:rPr>
                        <a:t>State ways in which we can all</a:t>
                      </a:r>
                      <a:r>
                        <a:rPr lang="en-GB" sz="2400" baseline="0" dirty="0">
                          <a:latin typeface="+mn-lt"/>
                        </a:rPr>
                        <a:t> cut down on plastic.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889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n-lt"/>
                        </a:rPr>
                        <a:t>Describe how we</a:t>
                      </a:r>
                      <a:r>
                        <a:rPr lang="en-GB" sz="2400" baseline="0" dirty="0">
                          <a:latin typeface="+mn-lt"/>
                        </a:rPr>
                        <a:t> can cut down on the plastic we use.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60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n-lt"/>
                        </a:rPr>
                        <a:t>Explain how cutting</a:t>
                      </a:r>
                      <a:r>
                        <a:rPr lang="en-GB" sz="2400" baseline="0" dirty="0">
                          <a:latin typeface="+mn-lt"/>
                        </a:rPr>
                        <a:t> down on the plastic we use can solve the plastic problem.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383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+mn-lt"/>
                        </a:rPr>
                        <a:t>Suggest large scale solutions</a:t>
                      </a:r>
                      <a:r>
                        <a:rPr lang="en-GB" sz="2400" baseline="0" dirty="0">
                          <a:latin typeface="+mn-lt"/>
                        </a:rPr>
                        <a:t> for the plastic problem- thinking about what big companies / governments can do.</a:t>
                      </a:r>
                      <a:endParaRPr lang="en-GB" sz="240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60032"/>
                  </a:ext>
                </a:extLst>
              </a:tr>
            </a:tbl>
          </a:graphicData>
        </a:graphic>
      </p:graphicFrame>
      <p:sp>
        <p:nvSpPr>
          <p:cNvPr id="2" name="Star: 5 Points 1">
            <a:extLst>
              <a:ext uri="{FF2B5EF4-FFF2-40B4-BE49-F238E27FC236}">
                <a16:creationId xmlns:a16="http://schemas.microsoft.com/office/drawing/2014/main" id="{AE705E8D-730D-44EE-8AEE-C128F1F333FF}"/>
              </a:ext>
            </a:extLst>
          </p:cNvPr>
          <p:cNvSpPr/>
          <p:nvPr/>
        </p:nvSpPr>
        <p:spPr>
          <a:xfrm>
            <a:off x="991323" y="5981569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4413A57E-EC9F-4FA8-B262-918B871AC33C}"/>
              </a:ext>
            </a:extLst>
          </p:cNvPr>
          <p:cNvSpPr/>
          <p:nvPr/>
        </p:nvSpPr>
        <p:spPr>
          <a:xfrm>
            <a:off x="1723904" y="3934067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6AF556C6-2F5B-47F0-9EAC-2567AACE7710}"/>
              </a:ext>
            </a:extLst>
          </p:cNvPr>
          <p:cNvSpPr/>
          <p:nvPr/>
        </p:nvSpPr>
        <p:spPr>
          <a:xfrm>
            <a:off x="836753" y="3938438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10765CBA-BF84-4EF5-8F5A-C3E37E9A7376}"/>
              </a:ext>
            </a:extLst>
          </p:cNvPr>
          <p:cNvSpPr/>
          <p:nvPr/>
        </p:nvSpPr>
        <p:spPr>
          <a:xfrm>
            <a:off x="653728" y="4767591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D58C2AC3-2960-4B1D-82FE-3883905DA659}"/>
              </a:ext>
            </a:extLst>
          </p:cNvPr>
          <p:cNvSpPr/>
          <p:nvPr/>
        </p:nvSpPr>
        <p:spPr>
          <a:xfrm>
            <a:off x="1347726" y="4756321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418AB391-FDFD-4963-87C7-D53A9944EE8D}"/>
              </a:ext>
            </a:extLst>
          </p:cNvPr>
          <p:cNvSpPr/>
          <p:nvPr/>
        </p:nvSpPr>
        <p:spPr>
          <a:xfrm>
            <a:off x="1959997" y="4756321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6726C105-EE7F-49D0-A490-AE26BF6219DE}"/>
              </a:ext>
            </a:extLst>
          </p:cNvPr>
          <p:cNvSpPr/>
          <p:nvPr/>
        </p:nvSpPr>
        <p:spPr>
          <a:xfrm>
            <a:off x="851462" y="5430188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D3406CAD-0460-431F-8895-82CC3CA648DF}"/>
              </a:ext>
            </a:extLst>
          </p:cNvPr>
          <p:cNvSpPr/>
          <p:nvPr/>
        </p:nvSpPr>
        <p:spPr>
          <a:xfrm>
            <a:off x="1871722" y="5438781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CAC9982A-E6C0-427E-9F71-97FE8D57A632}"/>
              </a:ext>
            </a:extLst>
          </p:cNvPr>
          <p:cNvSpPr/>
          <p:nvPr/>
        </p:nvSpPr>
        <p:spPr>
          <a:xfrm>
            <a:off x="1307697" y="3162300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FDFF2765-5EA7-4C22-8FAE-336FD86B54A4}"/>
              </a:ext>
            </a:extLst>
          </p:cNvPr>
          <p:cNvSpPr/>
          <p:nvPr/>
        </p:nvSpPr>
        <p:spPr>
          <a:xfrm>
            <a:off x="1723904" y="5969519"/>
            <a:ext cx="685800" cy="533400"/>
          </a:xfrm>
          <a:prstGeom prst="star5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846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31747</TotalTime>
  <Words>174</Words>
  <Application>Microsoft Office PowerPoint</Application>
  <PresentationFormat>On-screen Show (4:3)</PresentationFormat>
  <Paragraphs>26</Paragraphs>
  <Slides>4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Holmes</dc:creator>
  <cp:lastModifiedBy>Kathryn Morland</cp:lastModifiedBy>
  <cp:revision>499</cp:revision>
  <cp:lastPrinted>2013-10-17T09:32:45Z</cp:lastPrinted>
  <dcterms:created xsi:type="dcterms:W3CDTF">2011-09-25T18:30:23Z</dcterms:created>
  <dcterms:modified xsi:type="dcterms:W3CDTF">2020-05-07T18:25:10Z</dcterms:modified>
</cp:coreProperties>
</file>