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 styleId="{5940675A-B579-460E-94D1-54222C63F5D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D9F498-166E-402F-9883-263D22F19908}"/>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AF1DA00B-0BA4-4C31-B86B-140C40FDA1D3}"/>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8889D4A1-6CC7-4387-9014-D335143612D8}" type="datetime1">
              <a:rPr lang="en-GB"/>
              <a:pPr lvl="0"/>
              <a:t>13/07/2020</a:t>
            </a:fld>
            <a:endParaRPr lang="en-GB"/>
          </a:p>
        </p:txBody>
      </p:sp>
      <p:sp>
        <p:nvSpPr>
          <p:cNvPr id="4" name="Slide Image Placeholder 3">
            <a:extLst>
              <a:ext uri="{FF2B5EF4-FFF2-40B4-BE49-F238E27FC236}">
                <a16:creationId xmlns:a16="http://schemas.microsoft.com/office/drawing/2014/main" id="{B219BA28-06E2-4A80-8CF5-20909F3319A7}"/>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0ADDC72A-1490-40F6-9AEC-F751BCDFFFC8}"/>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C9B38FD5-1EEF-4A2E-A65D-87A867B60C3F}"/>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04B9DC1A-7BC2-4E33-9755-C89039064B0F}"/>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46636486-2FAB-4CD0-A0A1-0576F37E5286}" type="slidenum">
              <a:t>‹#›</a:t>
            </a:fld>
            <a:endParaRPr lang="en-GB"/>
          </a:p>
        </p:txBody>
      </p:sp>
    </p:spTree>
    <p:extLst>
      <p:ext uri="{BB962C8B-B14F-4D97-AF65-F5344CB8AC3E}">
        <p14:creationId xmlns:p14="http://schemas.microsoft.com/office/powerpoint/2010/main" val="339835187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668BD-CF87-4E21-87AD-C05AE8D46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C7F13-D495-418A-8C34-634DC81B6C4A}"/>
              </a:ext>
            </a:extLst>
          </p:cNvPr>
          <p:cNvSpPr txBox="1">
            <a:spLocks noGrp="1"/>
          </p:cNvSpPr>
          <p:nvPr>
            <p:ph type="body" sz="quarter" idx="1"/>
          </p:nvPr>
        </p:nvSpPr>
        <p:spPr/>
        <p:txBody>
          <a:bodyPr/>
          <a:lstStyle/>
          <a:p>
            <a:pPr lvl="0"/>
            <a:r>
              <a:rPr lang="en-US"/>
              <a:t>TEMPLATE</a:t>
            </a:r>
          </a:p>
        </p:txBody>
      </p:sp>
      <p:sp>
        <p:nvSpPr>
          <p:cNvPr id="4" name="Slide Number Placeholder 3">
            <a:extLst>
              <a:ext uri="{FF2B5EF4-FFF2-40B4-BE49-F238E27FC236}">
                <a16:creationId xmlns:a16="http://schemas.microsoft.com/office/drawing/2014/main" id="{D1DED48F-0629-47D2-B89B-7FCFD321B5D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C482A0-9334-4953-9E75-49AE3A51AC86}" type="slidenum">
              <a:t>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92FC8-4F4B-460F-9F1E-28C509935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B41058-AE21-4BBC-A743-8670FCCC76BD}"/>
              </a:ext>
            </a:extLst>
          </p:cNvPr>
          <p:cNvSpPr txBox="1">
            <a:spLocks noGrp="1"/>
          </p:cNvSpPr>
          <p:nvPr>
            <p:ph type="body" sz="quarter" idx="1"/>
          </p:nvPr>
        </p:nvSpPr>
        <p:spPr/>
        <p:txBody>
          <a:bodyPr/>
          <a:lstStyle/>
          <a:p>
            <a:pPr lvl="0"/>
            <a:r>
              <a:rPr lang="en-US"/>
              <a:t>TEMPLATE</a:t>
            </a:r>
          </a:p>
        </p:txBody>
      </p:sp>
      <p:sp>
        <p:nvSpPr>
          <p:cNvPr id="4" name="Slide Number Placeholder 3">
            <a:extLst>
              <a:ext uri="{FF2B5EF4-FFF2-40B4-BE49-F238E27FC236}">
                <a16:creationId xmlns:a16="http://schemas.microsoft.com/office/drawing/2014/main" id="{3E781AAB-B9EE-4B85-8370-22DC8C5A91A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96F793-4715-40A9-ABEE-19A7523ECDA3}"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2CDC2-AA52-406B-B2AC-73F8AF3B6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55120-D437-4B8E-8525-8A262A8AD247}"/>
              </a:ext>
            </a:extLst>
          </p:cNvPr>
          <p:cNvSpPr txBox="1">
            <a:spLocks noGrp="1"/>
          </p:cNvSpPr>
          <p:nvPr>
            <p:ph type="body" sz="quarter" idx="1"/>
          </p:nvPr>
        </p:nvSpPr>
        <p:spPr/>
        <p:txBody>
          <a:bodyPr/>
          <a:lstStyle/>
          <a:p>
            <a:pPr lvl="0"/>
            <a:r>
              <a:rPr lang="en-US"/>
              <a:t>TEMPLATE</a:t>
            </a:r>
          </a:p>
        </p:txBody>
      </p:sp>
      <p:sp>
        <p:nvSpPr>
          <p:cNvPr id="4" name="Slide Number Placeholder 3">
            <a:extLst>
              <a:ext uri="{FF2B5EF4-FFF2-40B4-BE49-F238E27FC236}">
                <a16:creationId xmlns:a16="http://schemas.microsoft.com/office/drawing/2014/main" id="{A5820A40-1E87-4B77-92DE-8E3AE4FD255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38B466-31F4-4B35-A097-B4B11B6A4D71}"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E2D85-66F0-46D9-85AE-1C7F2BF7E1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FEC71-2AD4-408E-9495-D26B6414FB6F}"/>
              </a:ext>
            </a:extLst>
          </p:cNvPr>
          <p:cNvSpPr txBox="1">
            <a:spLocks noGrp="1"/>
          </p:cNvSpPr>
          <p:nvPr>
            <p:ph type="body" sz="quarter" idx="1"/>
          </p:nvPr>
        </p:nvSpPr>
        <p:spPr/>
        <p:txBody>
          <a:bodyPr/>
          <a:lstStyle/>
          <a:p>
            <a:pPr lvl="0"/>
            <a:r>
              <a:rPr lang="en-US"/>
              <a:t>TEMPLATE</a:t>
            </a:r>
          </a:p>
        </p:txBody>
      </p:sp>
      <p:sp>
        <p:nvSpPr>
          <p:cNvPr id="4" name="Slide Number Placeholder 3">
            <a:extLst>
              <a:ext uri="{FF2B5EF4-FFF2-40B4-BE49-F238E27FC236}">
                <a16:creationId xmlns:a16="http://schemas.microsoft.com/office/drawing/2014/main" id="{6607E38A-9377-4D33-8021-F745236AEB6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33398C-AF11-4756-8655-814DDC6132C1}" type="slidenum">
              <a:t>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C571B-7BBB-455D-87C7-D2440A86A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FD1A86-309C-440E-B522-49668C2DB85D}"/>
              </a:ext>
            </a:extLst>
          </p:cNvPr>
          <p:cNvSpPr txBox="1">
            <a:spLocks noGrp="1"/>
          </p:cNvSpPr>
          <p:nvPr>
            <p:ph type="body" sz="quarter" idx="1"/>
          </p:nvPr>
        </p:nvSpPr>
        <p:spPr/>
        <p:txBody>
          <a:bodyPr/>
          <a:lstStyle/>
          <a:p>
            <a:pPr lvl="0"/>
            <a:r>
              <a:rPr lang="en-US"/>
              <a:t>TEMPLATE</a:t>
            </a:r>
          </a:p>
        </p:txBody>
      </p:sp>
      <p:sp>
        <p:nvSpPr>
          <p:cNvPr id="4" name="Slide Number Placeholder 3">
            <a:extLst>
              <a:ext uri="{FF2B5EF4-FFF2-40B4-BE49-F238E27FC236}">
                <a16:creationId xmlns:a16="http://schemas.microsoft.com/office/drawing/2014/main" id="{20206E4F-69CD-44D4-ABD9-7244226C95A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788925-2BF1-439F-8017-6B47CD17E54E}"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AD9A-4CA5-4C16-B71A-286BBF9D30D8}"/>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B1FEE3B7-A204-4D2B-9D0B-65AB97E9DC72}"/>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FA278F59-845E-43FC-B685-2D85304D2EE3}"/>
              </a:ext>
            </a:extLst>
          </p:cNvPr>
          <p:cNvSpPr txBox="1">
            <a:spLocks noGrp="1"/>
          </p:cNvSpPr>
          <p:nvPr>
            <p:ph type="dt" sz="half" idx="7"/>
          </p:nvPr>
        </p:nvSpPr>
        <p:spPr/>
        <p:txBody>
          <a:bodyPr/>
          <a:lstStyle>
            <a:lvl1pPr>
              <a:defRPr/>
            </a:lvl1pPr>
          </a:lstStyle>
          <a:p>
            <a:pPr lvl="0"/>
            <a:fld id="{3D23D6D0-0F31-4689-994F-A3AC76FFFBCB}" type="datetime1">
              <a:rPr lang="en-GB"/>
              <a:pPr lvl="0"/>
              <a:t>13/07/2020</a:t>
            </a:fld>
            <a:endParaRPr lang="en-GB"/>
          </a:p>
        </p:txBody>
      </p:sp>
      <p:sp>
        <p:nvSpPr>
          <p:cNvPr id="5" name="Footer Placeholder 4">
            <a:extLst>
              <a:ext uri="{FF2B5EF4-FFF2-40B4-BE49-F238E27FC236}">
                <a16:creationId xmlns:a16="http://schemas.microsoft.com/office/drawing/2014/main" id="{4E1F97E8-4745-4548-8728-44C8C61A56B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030D7C1A-8E7C-47FE-9C0D-60C551EE9A98}"/>
              </a:ext>
            </a:extLst>
          </p:cNvPr>
          <p:cNvSpPr txBox="1">
            <a:spLocks noGrp="1"/>
          </p:cNvSpPr>
          <p:nvPr>
            <p:ph type="sldNum" sz="quarter" idx="8"/>
          </p:nvPr>
        </p:nvSpPr>
        <p:spPr/>
        <p:txBody>
          <a:bodyPr/>
          <a:lstStyle>
            <a:lvl1pPr>
              <a:defRPr/>
            </a:lvl1pPr>
          </a:lstStyle>
          <a:p>
            <a:pPr lvl="0"/>
            <a:fld id="{ABABF5E9-4C66-45BB-8679-98471FC9F0E8}" type="slidenum">
              <a:t>‹#›</a:t>
            </a:fld>
            <a:endParaRPr lang="en-GB"/>
          </a:p>
        </p:txBody>
      </p:sp>
    </p:spTree>
    <p:extLst>
      <p:ext uri="{BB962C8B-B14F-4D97-AF65-F5344CB8AC3E}">
        <p14:creationId xmlns:p14="http://schemas.microsoft.com/office/powerpoint/2010/main" val="769707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CEC5-D256-40D7-A5F9-4487EE7F478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812E4B75-6EF2-4D6E-BCC9-3183C866778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FC3A1-F3EC-40F3-9606-52BFDC700310}"/>
              </a:ext>
            </a:extLst>
          </p:cNvPr>
          <p:cNvSpPr txBox="1">
            <a:spLocks noGrp="1"/>
          </p:cNvSpPr>
          <p:nvPr>
            <p:ph type="dt" sz="half" idx="7"/>
          </p:nvPr>
        </p:nvSpPr>
        <p:spPr/>
        <p:txBody>
          <a:bodyPr/>
          <a:lstStyle>
            <a:lvl1pPr>
              <a:defRPr/>
            </a:lvl1pPr>
          </a:lstStyle>
          <a:p>
            <a:pPr lvl="0"/>
            <a:fld id="{00782027-F0E4-4C17-A200-84B54B7A9ACF}" type="datetime1">
              <a:rPr lang="en-GB"/>
              <a:pPr lvl="0"/>
              <a:t>13/07/2020</a:t>
            </a:fld>
            <a:endParaRPr lang="en-GB"/>
          </a:p>
        </p:txBody>
      </p:sp>
      <p:sp>
        <p:nvSpPr>
          <p:cNvPr id="5" name="Footer Placeholder 4">
            <a:extLst>
              <a:ext uri="{FF2B5EF4-FFF2-40B4-BE49-F238E27FC236}">
                <a16:creationId xmlns:a16="http://schemas.microsoft.com/office/drawing/2014/main" id="{03AFC3F9-717B-40DF-8A9E-4A8C22BA56D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86DEE07-B774-4CEC-9FD5-13CEB51E81B6}"/>
              </a:ext>
            </a:extLst>
          </p:cNvPr>
          <p:cNvSpPr txBox="1">
            <a:spLocks noGrp="1"/>
          </p:cNvSpPr>
          <p:nvPr>
            <p:ph type="sldNum" sz="quarter" idx="8"/>
          </p:nvPr>
        </p:nvSpPr>
        <p:spPr/>
        <p:txBody>
          <a:bodyPr/>
          <a:lstStyle>
            <a:lvl1pPr>
              <a:defRPr/>
            </a:lvl1pPr>
          </a:lstStyle>
          <a:p>
            <a:pPr lvl="0"/>
            <a:fld id="{607B8F1E-357B-45AC-901A-F4DA6E5F31D0}" type="slidenum">
              <a:t>‹#›</a:t>
            </a:fld>
            <a:endParaRPr lang="en-GB"/>
          </a:p>
        </p:txBody>
      </p:sp>
    </p:spTree>
    <p:extLst>
      <p:ext uri="{BB962C8B-B14F-4D97-AF65-F5344CB8AC3E}">
        <p14:creationId xmlns:p14="http://schemas.microsoft.com/office/powerpoint/2010/main" val="259539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4D624-81F5-433E-8FDC-B1DBFB9CB30C}"/>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03E35E47-296B-4119-9054-C91AE8BA3824}"/>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7DAF2F-CA50-4809-A647-95C368300712}"/>
              </a:ext>
            </a:extLst>
          </p:cNvPr>
          <p:cNvSpPr txBox="1">
            <a:spLocks noGrp="1"/>
          </p:cNvSpPr>
          <p:nvPr>
            <p:ph type="dt" sz="half" idx="7"/>
          </p:nvPr>
        </p:nvSpPr>
        <p:spPr/>
        <p:txBody>
          <a:bodyPr/>
          <a:lstStyle>
            <a:lvl1pPr>
              <a:defRPr/>
            </a:lvl1pPr>
          </a:lstStyle>
          <a:p>
            <a:pPr lvl="0"/>
            <a:fld id="{5512F313-D981-42DD-A1D2-99DDC62ECFD4}" type="datetime1">
              <a:rPr lang="en-GB"/>
              <a:pPr lvl="0"/>
              <a:t>13/07/2020</a:t>
            </a:fld>
            <a:endParaRPr lang="en-GB"/>
          </a:p>
        </p:txBody>
      </p:sp>
      <p:sp>
        <p:nvSpPr>
          <p:cNvPr id="5" name="Footer Placeholder 4">
            <a:extLst>
              <a:ext uri="{FF2B5EF4-FFF2-40B4-BE49-F238E27FC236}">
                <a16:creationId xmlns:a16="http://schemas.microsoft.com/office/drawing/2014/main" id="{4983B2F4-D406-46A5-A897-DC7114EFA27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A710FE3-E1BE-465C-8850-D457392F2B99}"/>
              </a:ext>
            </a:extLst>
          </p:cNvPr>
          <p:cNvSpPr txBox="1">
            <a:spLocks noGrp="1"/>
          </p:cNvSpPr>
          <p:nvPr>
            <p:ph type="sldNum" sz="quarter" idx="8"/>
          </p:nvPr>
        </p:nvSpPr>
        <p:spPr/>
        <p:txBody>
          <a:bodyPr/>
          <a:lstStyle>
            <a:lvl1pPr>
              <a:defRPr/>
            </a:lvl1pPr>
          </a:lstStyle>
          <a:p>
            <a:pPr lvl="0"/>
            <a:fld id="{C389677F-D456-46E0-930C-3611CB3CF674}" type="slidenum">
              <a:t>‹#›</a:t>
            </a:fld>
            <a:endParaRPr lang="en-GB"/>
          </a:p>
        </p:txBody>
      </p:sp>
    </p:spTree>
    <p:extLst>
      <p:ext uri="{BB962C8B-B14F-4D97-AF65-F5344CB8AC3E}">
        <p14:creationId xmlns:p14="http://schemas.microsoft.com/office/powerpoint/2010/main" val="156126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C155-D2E4-4468-9713-C16C58D88B6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9EB82A48-84AE-44BB-B77B-02DA694520F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2685E0-8827-4BBB-AA26-562FA3AF2446}"/>
              </a:ext>
            </a:extLst>
          </p:cNvPr>
          <p:cNvSpPr txBox="1">
            <a:spLocks noGrp="1"/>
          </p:cNvSpPr>
          <p:nvPr>
            <p:ph type="dt" sz="half" idx="7"/>
          </p:nvPr>
        </p:nvSpPr>
        <p:spPr/>
        <p:txBody>
          <a:bodyPr/>
          <a:lstStyle>
            <a:lvl1pPr>
              <a:defRPr/>
            </a:lvl1pPr>
          </a:lstStyle>
          <a:p>
            <a:pPr lvl="0"/>
            <a:fld id="{FE258A2F-BD7E-412E-B30D-9ECC4F4EE407}" type="datetime1">
              <a:rPr lang="en-GB"/>
              <a:pPr lvl="0"/>
              <a:t>13/07/2020</a:t>
            </a:fld>
            <a:endParaRPr lang="en-GB"/>
          </a:p>
        </p:txBody>
      </p:sp>
      <p:sp>
        <p:nvSpPr>
          <p:cNvPr id="5" name="Footer Placeholder 4">
            <a:extLst>
              <a:ext uri="{FF2B5EF4-FFF2-40B4-BE49-F238E27FC236}">
                <a16:creationId xmlns:a16="http://schemas.microsoft.com/office/drawing/2014/main" id="{180D0871-5E06-4497-9739-90FB294D68D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55715E6-2B01-4D86-9EFC-1892F3BB68B2}"/>
              </a:ext>
            </a:extLst>
          </p:cNvPr>
          <p:cNvSpPr txBox="1">
            <a:spLocks noGrp="1"/>
          </p:cNvSpPr>
          <p:nvPr>
            <p:ph type="sldNum" sz="quarter" idx="8"/>
          </p:nvPr>
        </p:nvSpPr>
        <p:spPr/>
        <p:txBody>
          <a:bodyPr/>
          <a:lstStyle>
            <a:lvl1pPr>
              <a:defRPr/>
            </a:lvl1pPr>
          </a:lstStyle>
          <a:p>
            <a:pPr lvl="0"/>
            <a:fld id="{99105C5E-515C-4578-8B7B-BDAC6981725A}" type="slidenum">
              <a:t>‹#›</a:t>
            </a:fld>
            <a:endParaRPr lang="en-GB"/>
          </a:p>
        </p:txBody>
      </p:sp>
    </p:spTree>
    <p:extLst>
      <p:ext uri="{BB962C8B-B14F-4D97-AF65-F5344CB8AC3E}">
        <p14:creationId xmlns:p14="http://schemas.microsoft.com/office/powerpoint/2010/main" val="295814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FF94-8853-4CE9-85F1-5D9369587725}"/>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2DD683C-6ADA-4633-958D-492E9B851FBC}"/>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FCB5D69A-B784-4C95-AA4C-12C8F0BDD9E7}"/>
              </a:ext>
            </a:extLst>
          </p:cNvPr>
          <p:cNvSpPr txBox="1">
            <a:spLocks noGrp="1"/>
          </p:cNvSpPr>
          <p:nvPr>
            <p:ph type="dt" sz="half" idx="7"/>
          </p:nvPr>
        </p:nvSpPr>
        <p:spPr/>
        <p:txBody>
          <a:bodyPr/>
          <a:lstStyle>
            <a:lvl1pPr>
              <a:defRPr/>
            </a:lvl1pPr>
          </a:lstStyle>
          <a:p>
            <a:pPr lvl="0"/>
            <a:fld id="{EEFB4EAC-B28B-4772-958F-4E7C5A31396C}" type="datetime1">
              <a:rPr lang="en-GB"/>
              <a:pPr lvl="0"/>
              <a:t>13/07/2020</a:t>
            </a:fld>
            <a:endParaRPr lang="en-GB"/>
          </a:p>
        </p:txBody>
      </p:sp>
      <p:sp>
        <p:nvSpPr>
          <p:cNvPr id="5" name="Footer Placeholder 4">
            <a:extLst>
              <a:ext uri="{FF2B5EF4-FFF2-40B4-BE49-F238E27FC236}">
                <a16:creationId xmlns:a16="http://schemas.microsoft.com/office/drawing/2014/main" id="{E5394C50-760B-4AC4-9EFC-D904733431A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FF91FF1-1256-49C9-B3C9-A3B61FF1D033}"/>
              </a:ext>
            </a:extLst>
          </p:cNvPr>
          <p:cNvSpPr txBox="1">
            <a:spLocks noGrp="1"/>
          </p:cNvSpPr>
          <p:nvPr>
            <p:ph type="sldNum" sz="quarter" idx="8"/>
          </p:nvPr>
        </p:nvSpPr>
        <p:spPr/>
        <p:txBody>
          <a:bodyPr/>
          <a:lstStyle>
            <a:lvl1pPr>
              <a:defRPr/>
            </a:lvl1pPr>
          </a:lstStyle>
          <a:p>
            <a:pPr lvl="0"/>
            <a:fld id="{73E19C53-A1C9-4E44-986E-1BF233EA0BD1}" type="slidenum">
              <a:t>‹#›</a:t>
            </a:fld>
            <a:endParaRPr lang="en-GB"/>
          </a:p>
        </p:txBody>
      </p:sp>
    </p:spTree>
    <p:extLst>
      <p:ext uri="{BB962C8B-B14F-4D97-AF65-F5344CB8AC3E}">
        <p14:creationId xmlns:p14="http://schemas.microsoft.com/office/powerpoint/2010/main" val="86766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7146-3562-4D3A-9C14-F4AA7EBF4CE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8598E47-A9CA-4521-BCF7-47F55B2231A4}"/>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423109-AA01-463E-B224-269B0F5AB93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2F531D-A11F-4AA8-813F-C964E35014CC}"/>
              </a:ext>
            </a:extLst>
          </p:cNvPr>
          <p:cNvSpPr txBox="1">
            <a:spLocks noGrp="1"/>
          </p:cNvSpPr>
          <p:nvPr>
            <p:ph type="dt" sz="half" idx="7"/>
          </p:nvPr>
        </p:nvSpPr>
        <p:spPr/>
        <p:txBody>
          <a:bodyPr/>
          <a:lstStyle>
            <a:lvl1pPr>
              <a:defRPr/>
            </a:lvl1pPr>
          </a:lstStyle>
          <a:p>
            <a:pPr lvl="0"/>
            <a:fld id="{7B4801A4-6AC5-4BA7-BCE3-19A075052435}" type="datetime1">
              <a:rPr lang="en-GB"/>
              <a:pPr lvl="0"/>
              <a:t>13/07/2020</a:t>
            </a:fld>
            <a:endParaRPr lang="en-GB"/>
          </a:p>
        </p:txBody>
      </p:sp>
      <p:sp>
        <p:nvSpPr>
          <p:cNvPr id="6" name="Footer Placeholder 5">
            <a:extLst>
              <a:ext uri="{FF2B5EF4-FFF2-40B4-BE49-F238E27FC236}">
                <a16:creationId xmlns:a16="http://schemas.microsoft.com/office/drawing/2014/main" id="{F536F0E9-F6FF-4A12-9596-6AC6C5D0064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F6D9FC6D-4579-4102-9777-A6E4FFA2EECC}"/>
              </a:ext>
            </a:extLst>
          </p:cNvPr>
          <p:cNvSpPr txBox="1">
            <a:spLocks noGrp="1"/>
          </p:cNvSpPr>
          <p:nvPr>
            <p:ph type="sldNum" sz="quarter" idx="8"/>
          </p:nvPr>
        </p:nvSpPr>
        <p:spPr/>
        <p:txBody>
          <a:bodyPr/>
          <a:lstStyle>
            <a:lvl1pPr>
              <a:defRPr/>
            </a:lvl1pPr>
          </a:lstStyle>
          <a:p>
            <a:pPr lvl="0"/>
            <a:fld id="{7120B4FB-C764-4A11-A2BB-F194216BAC13}" type="slidenum">
              <a:t>‹#›</a:t>
            </a:fld>
            <a:endParaRPr lang="en-GB"/>
          </a:p>
        </p:txBody>
      </p:sp>
    </p:spTree>
    <p:extLst>
      <p:ext uri="{BB962C8B-B14F-4D97-AF65-F5344CB8AC3E}">
        <p14:creationId xmlns:p14="http://schemas.microsoft.com/office/powerpoint/2010/main" val="243817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EF1E-D42E-4293-B930-8C65A2D37AB7}"/>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18EEBE5-16FB-4708-9CC3-8320E4553834}"/>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02EDA5A6-81B7-4FEA-B236-C1B3A0786F6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2E0B42-0A51-44AA-82FC-D970243520A0}"/>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6E9F6175-A167-440F-967D-1F7B006D9BB9}"/>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FB46A6-776F-432D-9AE3-6F3DA5128A21}"/>
              </a:ext>
            </a:extLst>
          </p:cNvPr>
          <p:cNvSpPr txBox="1">
            <a:spLocks noGrp="1"/>
          </p:cNvSpPr>
          <p:nvPr>
            <p:ph type="dt" sz="half" idx="7"/>
          </p:nvPr>
        </p:nvSpPr>
        <p:spPr/>
        <p:txBody>
          <a:bodyPr/>
          <a:lstStyle>
            <a:lvl1pPr>
              <a:defRPr/>
            </a:lvl1pPr>
          </a:lstStyle>
          <a:p>
            <a:pPr lvl="0"/>
            <a:fld id="{4608ED9C-A87B-439A-8714-F37E778A061A}" type="datetime1">
              <a:rPr lang="en-GB"/>
              <a:pPr lvl="0"/>
              <a:t>13/07/2020</a:t>
            </a:fld>
            <a:endParaRPr lang="en-GB"/>
          </a:p>
        </p:txBody>
      </p:sp>
      <p:sp>
        <p:nvSpPr>
          <p:cNvPr id="8" name="Footer Placeholder 7">
            <a:extLst>
              <a:ext uri="{FF2B5EF4-FFF2-40B4-BE49-F238E27FC236}">
                <a16:creationId xmlns:a16="http://schemas.microsoft.com/office/drawing/2014/main" id="{78C33D4A-9CEB-4046-8540-7646B1BCB1DA}"/>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8FF8911D-33BE-48A3-9DB4-5981F5DD17DB}"/>
              </a:ext>
            </a:extLst>
          </p:cNvPr>
          <p:cNvSpPr txBox="1">
            <a:spLocks noGrp="1"/>
          </p:cNvSpPr>
          <p:nvPr>
            <p:ph type="sldNum" sz="quarter" idx="8"/>
          </p:nvPr>
        </p:nvSpPr>
        <p:spPr/>
        <p:txBody>
          <a:bodyPr/>
          <a:lstStyle>
            <a:lvl1pPr>
              <a:defRPr/>
            </a:lvl1pPr>
          </a:lstStyle>
          <a:p>
            <a:pPr lvl="0"/>
            <a:fld id="{A2DED743-E097-4159-B1CE-20912BA9F03D}" type="slidenum">
              <a:t>‹#›</a:t>
            </a:fld>
            <a:endParaRPr lang="en-GB"/>
          </a:p>
        </p:txBody>
      </p:sp>
    </p:spTree>
    <p:extLst>
      <p:ext uri="{BB962C8B-B14F-4D97-AF65-F5344CB8AC3E}">
        <p14:creationId xmlns:p14="http://schemas.microsoft.com/office/powerpoint/2010/main" val="175632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E8E3-1B5A-4507-9168-6EA26A52E80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16A52B85-EC46-4F9E-8D1A-18469C7ACB39}"/>
              </a:ext>
            </a:extLst>
          </p:cNvPr>
          <p:cNvSpPr txBox="1">
            <a:spLocks noGrp="1"/>
          </p:cNvSpPr>
          <p:nvPr>
            <p:ph type="dt" sz="half" idx="7"/>
          </p:nvPr>
        </p:nvSpPr>
        <p:spPr/>
        <p:txBody>
          <a:bodyPr/>
          <a:lstStyle>
            <a:lvl1pPr>
              <a:defRPr/>
            </a:lvl1pPr>
          </a:lstStyle>
          <a:p>
            <a:pPr lvl="0"/>
            <a:fld id="{BA0B5BF9-29DB-44F2-8618-9812B389DA63}" type="datetime1">
              <a:rPr lang="en-GB"/>
              <a:pPr lvl="0"/>
              <a:t>13/07/2020</a:t>
            </a:fld>
            <a:endParaRPr lang="en-GB"/>
          </a:p>
        </p:txBody>
      </p:sp>
      <p:sp>
        <p:nvSpPr>
          <p:cNvPr id="4" name="Footer Placeholder 3">
            <a:extLst>
              <a:ext uri="{FF2B5EF4-FFF2-40B4-BE49-F238E27FC236}">
                <a16:creationId xmlns:a16="http://schemas.microsoft.com/office/drawing/2014/main" id="{1897A996-6718-4E6A-952B-CDA0C484424A}"/>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D777F989-B611-46DD-9825-600EBAC2F604}"/>
              </a:ext>
            </a:extLst>
          </p:cNvPr>
          <p:cNvSpPr txBox="1">
            <a:spLocks noGrp="1"/>
          </p:cNvSpPr>
          <p:nvPr>
            <p:ph type="sldNum" sz="quarter" idx="8"/>
          </p:nvPr>
        </p:nvSpPr>
        <p:spPr/>
        <p:txBody>
          <a:bodyPr/>
          <a:lstStyle>
            <a:lvl1pPr>
              <a:defRPr/>
            </a:lvl1pPr>
          </a:lstStyle>
          <a:p>
            <a:pPr lvl="0"/>
            <a:fld id="{8990E13B-4536-4381-8A63-7EA078600950}" type="slidenum">
              <a:t>‹#›</a:t>
            </a:fld>
            <a:endParaRPr lang="en-GB"/>
          </a:p>
        </p:txBody>
      </p:sp>
    </p:spTree>
    <p:extLst>
      <p:ext uri="{BB962C8B-B14F-4D97-AF65-F5344CB8AC3E}">
        <p14:creationId xmlns:p14="http://schemas.microsoft.com/office/powerpoint/2010/main" val="243908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267CE4-EE06-460F-8114-D473623EF852}"/>
              </a:ext>
            </a:extLst>
          </p:cNvPr>
          <p:cNvSpPr txBox="1">
            <a:spLocks noGrp="1"/>
          </p:cNvSpPr>
          <p:nvPr>
            <p:ph type="dt" sz="half" idx="7"/>
          </p:nvPr>
        </p:nvSpPr>
        <p:spPr/>
        <p:txBody>
          <a:bodyPr/>
          <a:lstStyle>
            <a:lvl1pPr>
              <a:defRPr/>
            </a:lvl1pPr>
          </a:lstStyle>
          <a:p>
            <a:pPr lvl="0"/>
            <a:fld id="{0DFB2DBD-AEE2-4B5A-9497-B0B17AB23153}" type="datetime1">
              <a:rPr lang="en-GB"/>
              <a:pPr lvl="0"/>
              <a:t>13/07/2020</a:t>
            </a:fld>
            <a:endParaRPr lang="en-GB"/>
          </a:p>
        </p:txBody>
      </p:sp>
      <p:sp>
        <p:nvSpPr>
          <p:cNvPr id="3" name="Footer Placeholder 2">
            <a:extLst>
              <a:ext uri="{FF2B5EF4-FFF2-40B4-BE49-F238E27FC236}">
                <a16:creationId xmlns:a16="http://schemas.microsoft.com/office/drawing/2014/main" id="{3E651ACF-7BD3-4969-B5E3-5471D767A2D0}"/>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10CA721A-CC54-4611-BEE8-5B71B20EF8E5}"/>
              </a:ext>
            </a:extLst>
          </p:cNvPr>
          <p:cNvSpPr txBox="1">
            <a:spLocks noGrp="1"/>
          </p:cNvSpPr>
          <p:nvPr>
            <p:ph type="sldNum" sz="quarter" idx="8"/>
          </p:nvPr>
        </p:nvSpPr>
        <p:spPr/>
        <p:txBody>
          <a:bodyPr/>
          <a:lstStyle>
            <a:lvl1pPr>
              <a:defRPr/>
            </a:lvl1pPr>
          </a:lstStyle>
          <a:p>
            <a:pPr lvl="0"/>
            <a:fld id="{91ACDEA1-D069-4681-A98D-3CD5BDAC995B}" type="slidenum">
              <a:t>‹#›</a:t>
            </a:fld>
            <a:endParaRPr lang="en-GB"/>
          </a:p>
        </p:txBody>
      </p:sp>
    </p:spTree>
    <p:extLst>
      <p:ext uri="{BB962C8B-B14F-4D97-AF65-F5344CB8AC3E}">
        <p14:creationId xmlns:p14="http://schemas.microsoft.com/office/powerpoint/2010/main" val="133775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F97F-29DC-46B4-A2B3-81C124F57C95}"/>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8629E8F5-0ADB-452C-8B9E-D68ED209E82E}"/>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E9EA07-6E80-4F4C-B90D-9F8186DC0736}"/>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05D4D31B-651B-4B39-8828-006B3186711D}"/>
              </a:ext>
            </a:extLst>
          </p:cNvPr>
          <p:cNvSpPr txBox="1">
            <a:spLocks noGrp="1"/>
          </p:cNvSpPr>
          <p:nvPr>
            <p:ph type="dt" sz="half" idx="7"/>
          </p:nvPr>
        </p:nvSpPr>
        <p:spPr/>
        <p:txBody>
          <a:bodyPr/>
          <a:lstStyle>
            <a:lvl1pPr>
              <a:defRPr/>
            </a:lvl1pPr>
          </a:lstStyle>
          <a:p>
            <a:pPr lvl="0"/>
            <a:fld id="{97328D56-17E8-419D-95F7-19DD98283754}" type="datetime1">
              <a:rPr lang="en-GB"/>
              <a:pPr lvl="0"/>
              <a:t>13/07/2020</a:t>
            </a:fld>
            <a:endParaRPr lang="en-GB"/>
          </a:p>
        </p:txBody>
      </p:sp>
      <p:sp>
        <p:nvSpPr>
          <p:cNvPr id="6" name="Footer Placeholder 5">
            <a:extLst>
              <a:ext uri="{FF2B5EF4-FFF2-40B4-BE49-F238E27FC236}">
                <a16:creationId xmlns:a16="http://schemas.microsoft.com/office/drawing/2014/main" id="{64A4FC4C-3FEE-432F-A655-A62274147E80}"/>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13E77F6-64FE-4EA1-9605-27BB2259D5C3}"/>
              </a:ext>
            </a:extLst>
          </p:cNvPr>
          <p:cNvSpPr txBox="1">
            <a:spLocks noGrp="1"/>
          </p:cNvSpPr>
          <p:nvPr>
            <p:ph type="sldNum" sz="quarter" idx="8"/>
          </p:nvPr>
        </p:nvSpPr>
        <p:spPr/>
        <p:txBody>
          <a:bodyPr/>
          <a:lstStyle>
            <a:lvl1pPr>
              <a:defRPr/>
            </a:lvl1pPr>
          </a:lstStyle>
          <a:p>
            <a:pPr lvl="0"/>
            <a:fld id="{C21F1D8D-C452-4A7E-8E0D-457CBA21B958}" type="slidenum">
              <a:t>‹#›</a:t>
            </a:fld>
            <a:endParaRPr lang="en-GB"/>
          </a:p>
        </p:txBody>
      </p:sp>
    </p:spTree>
    <p:extLst>
      <p:ext uri="{BB962C8B-B14F-4D97-AF65-F5344CB8AC3E}">
        <p14:creationId xmlns:p14="http://schemas.microsoft.com/office/powerpoint/2010/main" val="371351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C383-C6A2-4530-9396-BA928CFC9F59}"/>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458E7AAD-9785-4C88-A792-5771803B3419}"/>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16A373A7-9F54-429B-8E47-F087067FA0EC}"/>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6642D61B-3CEA-4A1C-8F59-3EC7118A6738}"/>
              </a:ext>
            </a:extLst>
          </p:cNvPr>
          <p:cNvSpPr txBox="1">
            <a:spLocks noGrp="1"/>
          </p:cNvSpPr>
          <p:nvPr>
            <p:ph type="dt" sz="half" idx="7"/>
          </p:nvPr>
        </p:nvSpPr>
        <p:spPr/>
        <p:txBody>
          <a:bodyPr/>
          <a:lstStyle>
            <a:lvl1pPr>
              <a:defRPr/>
            </a:lvl1pPr>
          </a:lstStyle>
          <a:p>
            <a:pPr lvl="0"/>
            <a:fld id="{926496B0-0C62-4979-AFFD-4CD2F8BFAD38}" type="datetime1">
              <a:rPr lang="en-GB"/>
              <a:pPr lvl="0"/>
              <a:t>13/07/2020</a:t>
            </a:fld>
            <a:endParaRPr lang="en-GB"/>
          </a:p>
        </p:txBody>
      </p:sp>
      <p:sp>
        <p:nvSpPr>
          <p:cNvPr id="6" name="Footer Placeholder 5">
            <a:extLst>
              <a:ext uri="{FF2B5EF4-FFF2-40B4-BE49-F238E27FC236}">
                <a16:creationId xmlns:a16="http://schemas.microsoft.com/office/drawing/2014/main" id="{BE1B7C1D-D9E0-4F5A-A509-71DE7FDE4181}"/>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BE96861D-24E1-447F-8C85-B195979C6FC9}"/>
              </a:ext>
            </a:extLst>
          </p:cNvPr>
          <p:cNvSpPr txBox="1">
            <a:spLocks noGrp="1"/>
          </p:cNvSpPr>
          <p:nvPr>
            <p:ph type="sldNum" sz="quarter" idx="8"/>
          </p:nvPr>
        </p:nvSpPr>
        <p:spPr/>
        <p:txBody>
          <a:bodyPr/>
          <a:lstStyle>
            <a:lvl1pPr>
              <a:defRPr/>
            </a:lvl1pPr>
          </a:lstStyle>
          <a:p>
            <a:pPr lvl="0"/>
            <a:fld id="{856F9572-7DBF-4FB6-A6B2-1DBD9008BE8D}" type="slidenum">
              <a:t>‹#›</a:t>
            </a:fld>
            <a:endParaRPr lang="en-GB"/>
          </a:p>
        </p:txBody>
      </p:sp>
    </p:spTree>
    <p:extLst>
      <p:ext uri="{BB962C8B-B14F-4D97-AF65-F5344CB8AC3E}">
        <p14:creationId xmlns:p14="http://schemas.microsoft.com/office/powerpoint/2010/main" val="407131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DD7E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BE523C-FD5D-4E92-AED6-E060BFDD11E7}"/>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C6DA5C14-5995-4130-B36B-21481D92544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1DCC67-2D13-4425-B3FA-A9279E47A237}"/>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84B252FE-578E-4297-A082-7E461589EC03}" type="datetime1">
              <a:rPr lang="en-GB"/>
              <a:pPr lvl="0"/>
              <a:t>13/07/2020</a:t>
            </a:fld>
            <a:endParaRPr lang="en-GB"/>
          </a:p>
        </p:txBody>
      </p:sp>
      <p:sp>
        <p:nvSpPr>
          <p:cNvPr id="5" name="Footer Placeholder 4">
            <a:extLst>
              <a:ext uri="{FF2B5EF4-FFF2-40B4-BE49-F238E27FC236}">
                <a16:creationId xmlns:a16="http://schemas.microsoft.com/office/drawing/2014/main" id="{2C867134-1829-4B2E-A4DE-2304E54BC94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D6BC9ACE-3B9E-4F7F-8475-E445868BCA1B}"/>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65E6CB0-E2D4-4F13-A812-2D51A259DE61}"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E109-9896-4AC8-90A9-D2B5B5E36096}"/>
              </a:ext>
            </a:extLst>
          </p:cNvPr>
          <p:cNvSpPr txBox="1">
            <a:spLocks noGrp="1"/>
          </p:cNvSpPr>
          <p:nvPr>
            <p:ph type="ctrTitle"/>
          </p:nvPr>
        </p:nvSpPr>
        <p:spPr>
          <a:xfrm>
            <a:off x="1463040" y="842829"/>
            <a:ext cx="9144000" cy="1167359"/>
          </a:xfrm>
        </p:spPr>
        <p:txBody>
          <a:bodyPr/>
          <a:lstStyle/>
          <a:p>
            <a:pPr lvl="0"/>
            <a:r>
              <a:rPr lang="en-GB"/>
              <a:t>Yr10 (into Yr11)</a:t>
            </a:r>
          </a:p>
        </p:txBody>
      </p:sp>
      <p:sp>
        <p:nvSpPr>
          <p:cNvPr id="3" name="Subtitle 2">
            <a:extLst>
              <a:ext uri="{FF2B5EF4-FFF2-40B4-BE49-F238E27FC236}">
                <a16:creationId xmlns:a16="http://schemas.microsoft.com/office/drawing/2014/main" id="{F1DCC2F9-AF97-458D-B4CD-A8C5B1508D0B}"/>
              </a:ext>
            </a:extLst>
          </p:cNvPr>
          <p:cNvSpPr txBox="1">
            <a:spLocks noGrp="1"/>
          </p:cNvSpPr>
          <p:nvPr>
            <p:ph type="subTitle" idx="1"/>
          </p:nvPr>
        </p:nvSpPr>
        <p:spPr>
          <a:xfrm>
            <a:off x="1463040" y="2417673"/>
            <a:ext cx="9144000" cy="996092"/>
          </a:xfrm>
        </p:spPr>
        <p:txBody>
          <a:bodyPr>
            <a:noAutofit/>
          </a:bodyPr>
          <a:lstStyle/>
          <a:p>
            <a:pPr lvl="0"/>
            <a:r>
              <a:rPr lang="en-GB" sz="3600"/>
              <a:t>Geography Summer reading</a:t>
            </a:r>
          </a:p>
          <a:p>
            <a:pPr lvl="0"/>
            <a:r>
              <a:rPr lang="en-GB" sz="3600"/>
              <a:t>URBANISATION</a:t>
            </a:r>
          </a:p>
        </p:txBody>
      </p:sp>
      <p:pic>
        <p:nvPicPr>
          <p:cNvPr id="4" name="Picture 3">
            <a:extLst>
              <a:ext uri="{FF2B5EF4-FFF2-40B4-BE49-F238E27FC236}">
                <a16:creationId xmlns:a16="http://schemas.microsoft.com/office/drawing/2014/main" id="{47F12D6B-952E-4FBE-8DB4-EE59B780B9FB}"/>
              </a:ext>
            </a:extLst>
          </p:cNvPr>
          <p:cNvPicPr>
            <a:picLocks noChangeAspect="1"/>
          </p:cNvPicPr>
          <p:nvPr/>
        </p:nvPicPr>
        <p:blipFill>
          <a:blip r:embed="rId2"/>
          <a:stretch>
            <a:fillRect/>
          </a:stretch>
        </p:blipFill>
        <p:spPr>
          <a:xfrm>
            <a:off x="1115238" y="3790133"/>
            <a:ext cx="2628899" cy="1733546"/>
          </a:xfrm>
          <a:prstGeom prst="rect">
            <a:avLst/>
          </a:prstGeom>
          <a:noFill/>
          <a:ln cap="flat">
            <a:noFill/>
          </a:ln>
        </p:spPr>
      </p:pic>
      <p:pic>
        <p:nvPicPr>
          <p:cNvPr id="5" name="Picture 4">
            <a:extLst>
              <a:ext uri="{FF2B5EF4-FFF2-40B4-BE49-F238E27FC236}">
                <a16:creationId xmlns:a16="http://schemas.microsoft.com/office/drawing/2014/main" id="{FCD26913-C2D0-4079-B93C-0E1652EC64CB}"/>
              </a:ext>
            </a:extLst>
          </p:cNvPr>
          <p:cNvPicPr>
            <a:picLocks noChangeAspect="1"/>
          </p:cNvPicPr>
          <p:nvPr/>
        </p:nvPicPr>
        <p:blipFill>
          <a:blip r:embed="rId3"/>
          <a:stretch>
            <a:fillRect/>
          </a:stretch>
        </p:blipFill>
        <p:spPr>
          <a:xfrm>
            <a:off x="7879339" y="3821250"/>
            <a:ext cx="3041074" cy="1604186"/>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938B18F4-FBF7-4941-8697-E6760279197A}"/>
              </a:ext>
            </a:extLst>
          </p:cNvPr>
          <p:cNvGraphicFramePr>
            <a:graphicFrameLocks noGrp="1"/>
          </p:cNvGraphicFramePr>
          <p:nvPr/>
        </p:nvGraphicFramePr>
        <p:xfrm>
          <a:off x="1524003" y="331598"/>
          <a:ext cx="9144000" cy="2941323"/>
        </p:xfrm>
        <a:graphic>
          <a:graphicData uri="http://schemas.openxmlformats.org/drawingml/2006/table">
            <a:tbl>
              <a:tblPr firstRow="1" bandRow="1">
                <a:effectLst/>
                <a:tableStyleId>{5940675A-B579-460E-94D1-54222C63F5DA}</a:tableStyleId>
              </a:tblPr>
              <a:tblGrid>
                <a:gridCol w="9144000">
                  <a:extLst>
                    <a:ext uri="{9D8B030D-6E8A-4147-A177-3AD203B41FA5}">
                      <a16:colId xmlns:a16="http://schemas.microsoft.com/office/drawing/2014/main" val="3264331404"/>
                    </a:ext>
                  </a:extLst>
                </a:gridCol>
              </a:tblGrid>
              <a:tr h="2598029">
                <a:tc>
                  <a:txBody>
                    <a:bodyPr/>
                    <a:lstStyle/>
                    <a:p>
                      <a:pPr lvl="0"/>
                      <a:r>
                        <a:rPr lang="en-GB" sz="850" b="1">
                          <a:solidFill>
                            <a:srgbClr val="0070C0"/>
                          </a:solidFill>
                          <a:latin typeface="Calibri Light"/>
                        </a:rPr>
                        <a:t>URBANISATION</a:t>
                      </a:r>
                      <a:r>
                        <a:rPr lang="en-GB" sz="850" b="1" baseline="0">
                          <a:solidFill>
                            <a:srgbClr val="000000"/>
                          </a:solidFill>
                          <a:latin typeface="Calibri Light"/>
                        </a:rPr>
                        <a:t> is the increase in people living in towns and cities. This causes URBAN GROWTH which is the increase in land area covered by cities.</a:t>
                      </a:r>
                      <a:endParaRPr lang="en-GB" sz="850" b="1" kern="1200">
                        <a:solidFill>
                          <a:srgbClr val="000000"/>
                        </a:solidFill>
                        <a:latin typeface="Calibri Light"/>
                      </a:endParaRPr>
                    </a:p>
                    <a:p>
                      <a:pPr marL="171450" lvl="0" indent="-171450" algn="l">
                        <a:buSzPct val="100000"/>
                        <a:buFont typeface="Arial" pitchFamily="34"/>
                        <a:buChar char="•"/>
                      </a:pPr>
                      <a:r>
                        <a:rPr lang="en-GB" sz="850" b="1">
                          <a:latin typeface="Calibri Light"/>
                        </a:rPr>
                        <a:t>1950</a:t>
                      </a:r>
                      <a:r>
                        <a:rPr lang="en-GB" sz="850">
                          <a:latin typeface="Calibri Light"/>
                        </a:rPr>
                        <a:t>: &gt;33% of the world’s population lived in urban areas.</a:t>
                      </a:r>
                    </a:p>
                    <a:p>
                      <a:pPr marL="171450" lvl="0" indent="-171450" algn="l">
                        <a:buSzPct val="100000"/>
                        <a:buFont typeface="Arial" pitchFamily="34"/>
                        <a:buChar char="•"/>
                      </a:pPr>
                      <a:r>
                        <a:rPr lang="en-GB" sz="850" b="1">
                          <a:latin typeface="Calibri Light"/>
                        </a:rPr>
                        <a:t>2015</a:t>
                      </a:r>
                      <a:r>
                        <a:rPr lang="en-GB" sz="850">
                          <a:latin typeface="Calibri Light"/>
                        </a:rPr>
                        <a:t>: 55% of the world’s population lived in urban areas.</a:t>
                      </a:r>
                    </a:p>
                    <a:p>
                      <a:pPr marL="171450" lvl="0" indent="-171450" algn="l">
                        <a:buSzPct val="100000"/>
                        <a:buFont typeface="Arial" pitchFamily="34"/>
                        <a:buChar char="•"/>
                      </a:pPr>
                      <a:r>
                        <a:rPr lang="en-GB" sz="850" b="1">
                          <a:latin typeface="Calibri Light"/>
                        </a:rPr>
                        <a:t>2050</a:t>
                      </a:r>
                      <a:r>
                        <a:rPr lang="en-GB" sz="850">
                          <a:latin typeface="Calibri Light"/>
                        </a:rPr>
                        <a:t>: it is predicted 70% of the world’s population will live in urban areas.</a:t>
                      </a:r>
                    </a:p>
                    <a:p>
                      <a:pPr marL="0" lvl="0" indent="0">
                        <a:buNone/>
                      </a:pPr>
                      <a:r>
                        <a:rPr lang="en-GB" sz="850" b="1">
                          <a:solidFill>
                            <a:srgbClr val="000000"/>
                          </a:solidFill>
                          <a:latin typeface="Calibri Light"/>
                          <a:cs typeface="Calibri"/>
                        </a:rPr>
                        <a:t>WHY?</a:t>
                      </a:r>
                      <a:r>
                        <a:rPr lang="en-GB" sz="850" b="1" baseline="0">
                          <a:solidFill>
                            <a:srgbClr val="000000"/>
                          </a:solidFill>
                          <a:latin typeface="Calibri Light"/>
                          <a:cs typeface="Calibri"/>
                        </a:rPr>
                        <a:t> </a:t>
                      </a:r>
                    </a:p>
                    <a:p>
                      <a:pPr marL="171450" lvl="0" indent="-171450">
                        <a:buSzPct val="100000"/>
                        <a:buFont typeface="Arial" pitchFamily="34"/>
                        <a:buChar char="•"/>
                      </a:pPr>
                      <a:r>
                        <a:rPr lang="en-GB" sz="850" b="1" baseline="0">
                          <a:solidFill>
                            <a:srgbClr val="000000"/>
                          </a:solidFill>
                          <a:latin typeface="Calibri Light"/>
                          <a:cs typeface="Calibri"/>
                        </a:rPr>
                        <a:t>Natural increase</a:t>
                      </a:r>
                      <a:r>
                        <a:rPr lang="en-GB" sz="850" baseline="0">
                          <a:solidFill>
                            <a:srgbClr val="000000"/>
                          </a:solidFill>
                          <a:latin typeface="Calibri Light"/>
                          <a:cs typeface="Calibri"/>
                        </a:rPr>
                        <a:t>. If a country has a higher birth rate than death rate, the population will naturally increase. This type of population is often found in stages 2 and 3 of the DTM where there is a high number of young adults (18-35 years) who are having lots of children and few older people who are dying due to improved healthcare. Therefore urban growth is common in NEEs.</a:t>
                      </a:r>
                    </a:p>
                    <a:p>
                      <a:pPr marL="171450" lvl="0" indent="-171450">
                        <a:buSzPct val="100000"/>
                        <a:buFont typeface="Arial" pitchFamily="34"/>
                        <a:buChar char="•"/>
                      </a:pPr>
                      <a:r>
                        <a:rPr lang="en-GB" sz="850" b="1" baseline="0">
                          <a:solidFill>
                            <a:srgbClr val="000000"/>
                          </a:solidFill>
                          <a:latin typeface="Calibri Light"/>
                          <a:cs typeface="Calibri"/>
                        </a:rPr>
                        <a:t>Rural to urban migration</a:t>
                      </a:r>
                      <a:r>
                        <a:rPr lang="en-GB" sz="850" baseline="0">
                          <a:solidFill>
                            <a:srgbClr val="000000"/>
                          </a:solidFill>
                          <a:latin typeface="Calibri Light"/>
                          <a:cs typeface="Calibri"/>
                        </a:rPr>
                        <a:t>. The movement of people from the countryside to cities. It is caused by push factors (pushing people out of rural areas) and pull factors (pulling people to cities).</a:t>
                      </a:r>
                    </a:p>
                    <a:p>
                      <a:pPr marL="171450" lvl="0" indent="-171450">
                        <a:buSzPct val="100000"/>
                        <a:buFont typeface="Arial" pitchFamily="34"/>
                        <a:buChar char="•"/>
                      </a:pPr>
                      <a:endParaRPr lang="en-GB" sz="850" baseline="0">
                        <a:solidFill>
                          <a:srgbClr val="000000"/>
                        </a:solidFill>
                        <a:latin typeface="Calibri Light"/>
                        <a:cs typeface="Calibri"/>
                      </a:endParaRPr>
                    </a:p>
                    <a:p>
                      <a:pPr marL="171450" lvl="0" indent="-171450">
                        <a:buSzPct val="100000"/>
                        <a:buFont typeface="Arial" pitchFamily="34"/>
                        <a:buChar char="•"/>
                      </a:pPr>
                      <a:endParaRPr lang="en-GB" sz="850" baseline="0">
                        <a:solidFill>
                          <a:srgbClr val="000000"/>
                        </a:solidFill>
                        <a:latin typeface="Calibri Light"/>
                        <a:cs typeface="Calibri"/>
                      </a:endParaRPr>
                    </a:p>
                    <a:p>
                      <a:pPr marL="171450" lvl="0" indent="-171450">
                        <a:buSzPct val="100000"/>
                        <a:buFont typeface="Arial" pitchFamily="34"/>
                        <a:buChar char="•"/>
                      </a:pPr>
                      <a:endParaRPr lang="en-GB" sz="850" baseline="0">
                        <a:solidFill>
                          <a:srgbClr val="000000"/>
                        </a:solidFill>
                        <a:latin typeface="Calibri Light"/>
                        <a:cs typeface="Calibri"/>
                      </a:endParaRPr>
                    </a:p>
                    <a:p>
                      <a:pPr marL="171450" lvl="0" indent="-171450">
                        <a:buSzPct val="100000"/>
                        <a:buFont typeface="Arial" pitchFamily="34"/>
                        <a:buChar char="•"/>
                      </a:pPr>
                      <a:endParaRPr lang="en-GB" sz="850" baseline="0">
                        <a:solidFill>
                          <a:srgbClr val="000000"/>
                        </a:solidFill>
                        <a:latin typeface="Calibri Light"/>
                        <a:cs typeface="Calibri"/>
                      </a:endParaRPr>
                    </a:p>
                    <a:p>
                      <a:pPr marL="171450" lvl="0" indent="-171450">
                        <a:buSzPct val="100000"/>
                        <a:buFont typeface="Arial" pitchFamily="34"/>
                        <a:buChar char="•"/>
                      </a:pPr>
                      <a:endParaRPr lang="en-GB" sz="850" baseline="0">
                        <a:solidFill>
                          <a:srgbClr val="000000"/>
                        </a:solidFill>
                        <a:latin typeface="Calibri Light"/>
                        <a:cs typeface="Calibri"/>
                      </a:endParaRPr>
                    </a:p>
                    <a:p>
                      <a:pPr marL="171450" lvl="0" indent="-171450">
                        <a:buSzPct val="100000"/>
                        <a:buFont typeface="Arial" pitchFamily="34"/>
                        <a:buChar char="•"/>
                      </a:pPr>
                      <a:endParaRPr lang="en-GB" sz="850" baseline="0">
                        <a:solidFill>
                          <a:srgbClr val="000000"/>
                        </a:solidFill>
                        <a:latin typeface="Calibri Light"/>
                        <a:cs typeface="Calibri"/>
                      </a:endParaRPr>
                    </a:p>
                    <a:p>
                      <a:pPr marL="171450" lvl="0" indent="-171450">
                        <a:buSzPct val="100000"/>
                        <a:buFont typeface="Arial" pitchFamily="34"/>
                        <a:buChar char="•"/>
                      </a:pPr>
                      <a:endParaRPr lang="en-GB" sz="850" baseline="0">
                        <a:solidFill>
                          <a:srgbClr val="000000"/>
                        </a:solidFill>
                        <a:latin typeface="Calibri Light"/>
                        <a:cs typeface="Calibri"/>
                      </a:endParaRPr>
                    </a:p>
                    <a:p>
                      <a:pPr marL="171450" lvl="0" indent="-171450">
                        <a:buSzPct val="100000"/>
                        <a:buFont typeface="Arial" pitchFamily="34"/>
                        <a:buChar char="•"/>
                      </a:pPr>
                      <a:endParaRPr lang="en-GB" sz="850" baseline="0">
                        <a:solidFill>
                          <a:srgbClr val="000000"/>
                        </a:solidFill>
                        <a:latin typeface="Calibri Light"/>
                        <a:cs typeface="Calibri"/>
                      </a:endParaRPr>
                    </a:p>
                    <a:p>
                      <a:pPr marL="171450" lvl="0" indent="-171450">
                        <a:buSzPct val="100000"/>
                        <a:buFont typeface="Arial" pitchFamily="34"/>
                        <a:buChar char="•"/>
                      </a:pPr>
                      <a:endParaRPr lang="en-GB" sz="850" baseline="0">
                        <a:solidFill>
                          <a:srgbClr val="000000"/>
                        </a:solidFill>
                        <a:latin typeface="Calibri Light"/>
                        <a:cs typeface="Calibri"/>
                      </a:endParaRPr>
                    </a:p>
                    <a:p>
                      <a:pPr marL="171450" lvl="0" indent="-171450">
                        <a:buSzPct val="100000"/>
                        <a:buFont typeface="Arial" pitchFamily="34"/>
                        <a:buChar char="•"/>
                      </a:pPr>
                      <a:endParaRPr lang="en-GB" sz="850" baseline="0">
                        <a:solidFill>
                          <a:srgbClr val="000000"/>
                        </a:solidFill>
                        <a:latin typeface="Calibri Light"/>
                        <a:cs typeface="Calibri"/>
                      </a:endParaRPr>
                    </a:p>
                    <a:p>
                      <a:pPr marL="171450" lvl="0" indent="-171450">
                        <a:buSzPct val="100000"/>
                        <a:buFont typeface="Arial" pitchFamily="34"/>
                        <a:buChar char="•"/>
                      </a:pPr>
                      <a:endParaRPr lang="en-GB" sz="850" baseline="0">
                        <a:solidFill>
                          <a:srgbClr val="000000"/>
                        </a:solidFill>
                        <a:latin typeface="Calibri Light"/>
                        <a:cs typeface="Calibri"/>
                      </a:endParaRPr>
                    </a:p>
                    <a:p>
                      <a:pPr marL="171450" lvl="0" indent="-171450">
                        <a:buSzPct val="100000"/>
                        <a:buFont typeface="Arial" pitchFamily="34"/>
                        <a:buChar char="•"/>
                      </a:pPr>
                      <a:endParaRPr lang="en-GB" sz="850" baseline="0">
                        <a:solidFill>
                          <a:srgbClr val="000000"/>
                        </a:solidFill>
                        <a:latin typeface="Calibri Light"/>
                        <a:cs typeface="Calibri"/>
                      </a:endParaRPr>
                    </a:p>
                    <a:p>
                      <a:pPr marL="0" lvl="0" indent="0" algn="ctr">
                        <a:buNone/>
                      </a:pPr>
                      <a:r>
                        <a:rPr lang="en-GB" sz="850" baseline="0">
                          <a:solidFill>
                            <a:srgbClr val="000000"/>
                          </a:solidFill>
                          <a:latin typeface="Calibri Light"/>
                          <a:cs typeface="Calibri"/>
                        </a:rPr>
                        <a:t>High rates of urbanisation are leading to the growth of </a:t>
                      </a:r>
                      <a:r>
                        <a:rPr lang="en-GB" sz="850" b="1" baseline="0">
                          <a:solidFill>
                            <a:srgbClr val="0070C0"/>
                          </a:solidFill>
                          <a:latin typeface="Calibri Light"/>
                          <a:cs typeface="Calibri"/>
                        </a:rPr>
                        <a:t>megacities. A megacity is an urban area with over 10 million people living there</a:t>
                      </a:r>
                      <a:r>
                        <a:rPr lang="en-GB" sz="850" baseline="0">
                          <a:solidFill>
                            <a:srgbClr val="000000"/>
                          </a:solidFill>
                          <a:latin typeface="Calibri Light"/>
                          <a:cs typeface="Calibri"/>
                        </a:rPr>
                        <a:t> (e.g. Mumbai in India). There are now 34 megacities in the world, with more than 65% in LICs and NEEs. More megacities are expected to emerge in Asia and Africa by 2030.</a:t>
                      </a:r>
                    </a:p>
                  </a:txBody>
                  <a:tcPr/>
                </a:tc>
                <a:extLst>
                  <a:ext uri="{0D108BD9-81ED-4DB2-BD59-A6C34878D82A}">
                    <a16:rowId xmlns:a16="http://schemas.microsoft.com/office/drawing/2014/main" val="1950738309"/>
                  </a:ext>
                </a:extLst>
              </a:tr>
            </a:tbl>
          </a:graphicData>
        </a:graphic>
      </p:graphicFrame>
      <p:sp>
        <p:nvSpPr>
          <p:cNvPr id="3" name="Rectangle 10">
            <a:extLst>
              <a:ext uri="{FF2B5EF4-FFF2-40B4-BE49-F238E27FC236}">
                <a16:creationId xmlns:a16="http://schemas.microsoft.com/office/drawing/2014/main" id="{188E13D3-65CE-4C08-B9BF-32F2DF08E4A6}"/>
              </a:ext>
            </a:extLst>
          </p:cNvPr>
          <p:cNvSpPr/>
          <p:nvPr/>
        </p:nvSpPr>
        <p:spPr>
          <a:xfrm rot="16200004">
            <a:off x="5967553" y="-4427329"/>
            <a:ext cx="264654" cy="9144000"/>
          </a:xfrm>
          <a:prstGeom prst="rect">
            <a:avLst/>
          </a:prstGeom>
          <a:solidFill>
            <a:srgbClr val="101A42"/>
          </a:solidFill>
          <a:ln w="25402" cap="flat">
            <a:solidFill>
              <a:srgbClr val="222A3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Light"/>
            </a:endParaRPr>
          </a:p>
        </p:txBody>
      </p:sp>
      <p:sp>
        <p:nvSpPr>
          <p:cNvPr id="4" name="TextBox 2">
            <a:extLst>
              <a:ext uri="{FF2B5EF4-FFF2-40B4-BE49-F238E27FC236}">
                <a16:creationId xmlns:a16="http://schemas.microsoft.com/office/drawing/2014/main" id="{1709D542-8CFE-4C80-A660-E3E858931739}"/>
              </a:ext>
            </a:extLst>
          </p:cNvPr>
          <p:cNvSpPr txBox="1"/>
          <p:nvPr/>
        </p:nvSpPr>
        <p:spPr>
          <a:xfrm>
            <a:off x="3897273" y="-9345"/>
            <a:ext cx="3810341"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FFFFFF"/>
                </a:solidFill>
                <a:uFillTx/>
                <a:latin typeface="Calibri"/>
              </a:rPr>
              <a:t>KS4 – The Geography Knowledge – </a:t>
            </a:r>
            <a:r>
              <a:rPr lang="en-GB" sz="1200" b="0" i="0" u="none" strike="noStrike" kern="1200" cap="none" spc="0" baseline="0">
                <a:solidFill>
                  <a:srgbClr val="FFFFFF"/>
                </a:solidFill>
                <a:uFillTx/>
                <a:latin typeface="Calibri Light"/>
              </a:rPr>
              <a:t>URBANISATION (part 1)</a:t>
            </a:r>
          </a:p>
        </p:txBody>
      </p:sp>
      <p:graphicFrame>
        <p:nvGraphicFramePr>
          <p:cNvPr id="5" name="Table 4">
            <a:extLst>
              <a:ext uri="{FF2B5EF4-FFF2-40B4-BE49-F238E27FC236}">
                <a16:creationId xmlns:a16="http://schemas.microsoft.com/office/drawing/2014/main" id="{45784799-2EF2-4E12-83DD-3AFC012D8E9F}"/>
              </a:ext>
            </a:extLst>
          </p:cNvPr>
          <p:cNvGraphicFramePr>
            <a:graphicFrameLocks noGrp="1"/>
          </p:cNvGraphicFramePr>
          <p:nvPr/>
        </p:nvGraphicFramePr>
        <p:xfrm>
          <a:off x="1925991" y="1471315"/>
          <a:ext cx="4563999" cy="1370795"/>
        </p:xfrm>
        <a:graphic>
          <a:graphicData uri="http://schemas.openxmlformats.org/drawingml/2006/table">
            <a:tbl>
              <a:tblPr firstRow="1" bandRow="1">
                <a:effectLst/>
                <a:tableStyleId>{5C22544A-7EE6-4342-B048-85BDC9FD1C3A}</a:tableStyleId>
              </a:tblPr>
              <a:tblGrid>
                <a:gridCol w="2281994">
                  <a:extLst>
                    <a:ext uri="{9D8B030D-6E8A-4147-A177-3AD203B41FA5}">
                      <a16:colId xmlns:a16="http://schemas.microsoft.com/office/drawing/2014/main" val="3458637497"/>
                    </a:ext>
                  </a:extLst>
                </a:gridCol>
                <a:gridCol w="2281994">
                  <a:extLst>
                    <a:ext uri="{9D8B030D-6E8A-4147-A177-3AD203B41FA5}">
                      <a16:colId xmlns:a16="http://schemas.microsoft.com/office/drawing/2014/main" val="2233393648"/>
                    </a:ext>
                  </a:extLst>
                </a:gridCol>
              </a:tblGrid>
              <a:tr h="243038">
                <a:tc>
                  <a:txBody>
                    <a:bodyPr/>
                    <a:lstStyle/>
                    <a:p>
                      <a:pPr lvl="0" algn="ctr"/>
                      <a:r>
                        <a:rPr lang="en-GB" sz="850">
                          <a:solidFill>
                            <a:srgbClr val="000000"/>
                          </a:solidFill>
                          <a:latin typeface="Calibri Light"/>
                        </a:rPr>
                        <a:t>PUSH FACTORS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2F2F2"/>
                    </a:solidFill>
                  </a:tcPr>
                </a:tc>
                <a:tc>
                  <a:txBody>
                    <a:bodyPr/>
                    <a:lstStyle/>
                    <a:p>
                      <a:pPr lvl="0" algn="ctr"/>
                      <a:r>
                        <a:rPr lang="en-GB" sz="850">
                          <a:solidFill>
                            <a:srgbClr val="000000"/>
                          </a:solidFill>
                          <a:latin typeface="Calibri Light"/>
                        </a:rPr>
                        <a:t>PULL FACTORS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80720413"/>
                  </a:ext>
                </a:extLst>
              </a:tr>
              <a:tr h="812910">
                <a:tc>
                  <a:txBody>
                    <a:bodyPr/>
                    <a:lstStyle/>
                    <a:p>
                      <a:pPr marL="92070" lvl="0" indent="-92070" algn="l">
                        <a:buSzPct val="100000"/>
                        <a:buFont typeface="Arial" pitchFamily="34"/>
                        <a:buChar char="•"/>
                      </a:pPr>
                      <a:r>
                        <a:rPr lang="en-GB" sz="850" b="0">
                          <a:solidFill>
                            <a:srgbClr val="000000"/>
                          </a:solidFill>
                          <a:latin typeface="Calibri Light"/>
                        </a:rPr>
                        <a:t>Farming</a:t>
                      </a:r>
                      <a:r>
                        <a:rPr lang="en-GB" sz="850" b="0" baseline="0">
                          <a:solidFill>
                            <a:srgbClr val="000000"/>
                          </a:solidFill>
                          <a:latin typeface="Calibri Light"/>
                        </a:rPr>
                        <a:t> is hard and poorly paid</a:t>
                      </a:r>
                    </a:p>
                    <a:p>
                      <a:pPr marL="92070" lvl="0" indent="-92070" algn="l">
                        <a:buSzPct val="100000"/>
                        <a:buFont typeface="Arial" pitchFamily="34"/>
                        <a:buChar char="•"/>
                      </a:pPr>
                      <a:r>
                        <a:rPr lang="en-GB" sz="850" b="0" baseline="0">
                          <a:solidFill>
                            <a:srgbClr val="000000"/>
                          </a:solidFill>
                          <a:latin typeface="Calibri Light"/>
                        </a:rPr>
                        <a:t>Natural disasters (e.g. floods and earthquakes)</a:t>
                      </a:r>
                    </a:p>
                    <a:p>
                      <a:pPr marL="92070" marR="0" lvl="0" indent="-92070" algn="l" defTabSz="914400" rtl="0" fontAlgn="auto" hangingPunct="1">
                        <a:lnSpc>
                          <a:spcPct val="100000"/>
                        </a:lnSpc>
                        <a:spcBef>
                          <a:spcPts val="0"/>
                        </a:spcBef>
                        <a:spcAft>
                          <a:spcPts val="0"/>
                        </a:spcAft>
                        <a:buSzPct val="100000"/>
                        <a:buFont typeface="Arial" pitchFamily="34"/>
                        <a:buChar char="•"/>
                        <a:tabLst/>
                      </a:pPr>
                      <a:r>
                        <a:rPr lang="en-GB" sz="850" b="0">
                          <a:solidFill>
                            <a:srgbClr val="000000"/>
                          </a:solidFill>
                          <a:latin typeface="Calibri Light"/>
                        </a:rPr>
                        <a:t>Use</a:t>
                      </a:r>
                      <a:r>
                        <a:rPr lang="en-GB" sz="850" b="0" baseline="0">
                          <a:solidFill>
                            <a:srgbClr val="000000"/>
                          </a:solidFill>
                          <a:latin typeface="Calibri Light"/>
                        </a:rPr>
                        <a:t> of machinery in farming = less people needed to word = unemployment</a:t>
                      </a:r>
                    </a:p>
                    <a:p>
                      <a:pPr marL="92070" marR="0" lvl="0" indent="-92070" algn="l" defTabSz="914400" rtl="0" fontAlgn="auto" hangingPunct="1">
                        <a:lnSpc>
                          <a:spcPct val="100000"/>
                        </a:lnSpc>
                        <a:spcBef>
                          <a:spcPts val="0"/>
                        </a:spcBef>
                        <a:spcAft>
                          <a:spcPts val="0"/>
                        </a:spcAft>
                        <a:buSzPct val="100000"/>
                        <a:buFont typeface="Arial" pitchFamily="34"/>
                        <a:buChar char="•"/>
                        <a:tabLst/>
                      </a:pPr>
                      <a:r>
                        <a:rPr lang="en-GB" sz="850" b="0" baseline="0">
                          <a:solidFill>
                            <a:srgbClr val="000000"/>
                          </a:solidFill>
                          <a:latin typeface="Calibri Light"/>
                        </a:rPr>
                        <a:t>Dry land in rural areas caused by desertification = land cannot be farmed</a:t>
                      </a:r>
                      <a:endParaRPr lang="en-GB" sz="850" b="0">
                        <a:solidFill>
                          <a:srgbClr val="000000"/>
                        </a:solidFill>
                        <a:latin typeface="Calibri Light"/>
                      </a:endParaRPr>
                    </a:p>
                    <a:p>
                      <a:pPr marL="92070" marR="0" lvl="0" indent="-92070" algn="l" defTabSz="914400" rtl="0" fontAlgn="auto" hangingPunct="1">
                        <a:lnSpc>
                          <a:spcPct val="100000"/>
                        </a:lnSpc>
                        <a:spcBef>
                          <a:spcPts val="0"/>
                        </a:spcBef>
                        <a:spcAft>
                          <a:spcPts val="0"/>
                        </a:spcAft>
                        <a:buSzPct val="100000"/>
                        <a:buFont typeface="Arial" pitchFamily="34"/>
                        <a:buChar char="•"/>
                        <a:tabLst/>
                      </a:pPr>
                      <a:r>
                        <a:rPr lang="en-GB" sz="850" b="0">
                          <a:solidFill>
                            <a:srgbClr val="000000"/>
                          </a:solidFill>
                          <a:latin typeface="Calibri Light"/>
                        </a:rPr>
                        <a:t>Fewer doctors,</a:t>
                      </a:r>
                      <a:r>
                        <a:rPr lang="en-GB" sz="850" b="0" baseline="0">
                          <a:solidFill>
                            <a:srgbClr val="000000"/>
                          </a:solidFill>
                          <a:latin typeface="Calibri Light"/>
                        </a:rPr>
                        <a:t> hospitals, schools and </a:t>
                      </a:r>
                      <a:r>
                        <a:rPr lang="en-GB" sz="850" b="0">
                          <a:solidFill>
                            <a:srgbClr val="000000"/>
                          </a:solidFill>
                          <a:latin typeface="Calibri Light"/>
                        </a:rPr>
                        <a:t> transportation routes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71450" lvl="0" indent="-171450" algn="l">
                        <a:buSzPct val="100000"/>
                        <a:buFont typeface="Arial" pitchFamily="34"/>
                        <a:buChar char="•"/>
                      </a:pPr>
                      <a:r>
                        <a:rPr lang="en-GB" sz="850" b="0">
                          <a:solidFill>
                            <a:srgbClr val="000000"/>
                          </a:solidFill>
                          <a:latin typeface="Calibri Light"/>
                        </a:rPr>
                        <a:t>More</a:t>
                      </a:r>
                      <a:r>
                        <a:rPr lang="en-GB" sz="850" b="0" baseline="0">
                          <a:solidFill>
                            <a:srgbClr val="000000"/>
                          </a:solidFill>
                          <a:latin typeface="Calibri Light"/>
                        </a:rPr>
                        <a:t> highly skilled, better paid jobs</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a:solidFill>
                            <a:srgbClr val="000000"/>
                          </a:solidFill>
                          <a:latin typeface="Calibri Light"/>
                        </a:rPr>
                        <a:t>Range</a:t>
                      </a:r>
                      <a:r>
                        <a:rPr lang="en-GB" sz="850" b="0" baseline="0">
                          <a:solidFill>
                            <a:srgbClr val="000000"/>
                          </a:solidFill>
                          <a:latin typeface="Calibri Light"/>
                        </a:rPr>
                        <a:t> of entertainment opportunities</a:t>
                      </a:r>
                      <a:endParaRPr lang="en-GB" sz="850" b="0">
                        <a:solidFill>
                          <a:srgbClr val="000000"/>
                        </a:solidFill>
                        <a:latin typeface="Calibri Light"/>
                      </a:endParaRP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a:solidFill>
                            <a:srgbClr val="000000"/>
                          </a:solidFill>
                          <a:latin typeface="Calibri Light"/>
                        </a:rPr>
                        <a:t>Mor</a:t>
                      </a:r>
                      <a:r>
                        <a:rPr lang="en-GB" sz="850" b="0" baseline="0">
                          <a:solidFill>
                            <a:srgbClr val="000000"/>
                          </a:solidFill>
                          <a:latin typeface="Calibri Light"/>
                        </a:rPr>
                        <a:t>e and better doctors and hospitals</a:t>
                      </a:r>
                      <a:endParaRPr lang="en-GB" sz="850" b="0">
                        <a:solidFill>
                          <a:srgbClr val="000000"/>
                        </a:solidFill>
                        <a:latin typeface="Calibri Light"/>
                      </a:endParaRP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a:solidFill>
                            <a:srgbClr val="000000"/>
                          </a:solidFill>
                          <a:latin typeface="Calibri Light"/>
                        </a:rPr>
                        <a:t>More</a:t>
                      </a:r>
                      <a:r>
                        <a:rPr lang="en-GB" sz="850" b="0" baseline="0">
                          <a:solidFill>
                            <a:srgbClr val="000000"/>
                          </a:solidFill>
                          <a:latin typeface="Calibri Light"/>
                        </a:rPr>
                        <a:t> schools and better education</a:t>
                      </a:r>
                      <a:endParaRPr lang="en-GB" sz="850" b="0">
                        <a:solidFill>
                          <a:srgbClr val="000000"/>
                        </a:solidFill>
                        <a:latin typeface="Calibri Light"/>
                      </a:endParaRP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a:solidFill>
                            <a:srgbClr val="000000"/>
                          </a:solidFill>
                          <a:latin typeface="Calibri Light"/>
                        </a:rPr>
                        <a:t>Better</a:t>
                      </a:r>
                      <a:r>
                        <a:rPr lang="en-GB" sz="850" b="0" baseline="0">
                          <a:solidFill>
                            <a:srgbClr val="000000"/>
                          </a:solidFill>
                          <a:latin typeface="Calibri Light"/>
                        </a:rPr>
                        <a:t> transportation routes/public transport</a:t>
                      </a:r>
                      <a:endParaRPr lang="en-GB" sz="850" b="0">
                        <a:solidFill>
                          <a:srgbClr val="000000"/>
                        </a:solidFill>
                        <a:latin typeface="Calibri Light"/>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380260"/>
                  </a:ext>
                </a:extLst>
              </a:tr>
            </a:tbl>
          </a:graphicData>
        </a:graphic>
      </p:graphicFrame>
      <p:pic>
        <p:nvPicPr>
          <p:cNvPr id="6" name="Picture 3">
            <a:extLst>
              <a:ext uri="{FF2B5EF4-FFF2-40B4-BE49-F238E27FC236}">
                <a16:creationId xmlns:a16="http://schemas.microsoft.com/office/drawing/2014/main" id="{B941B1C9-C7C8-45D6-92FF-66557C579891}"/>
              </a:ext>
            </a:extLst>
          </p:cNvPr>
          <p:cNvPicPr>
            <a:picLocks noChangeAspect="1"/>
          </p:cNvPicPr>
          <p:nvPr/>
        </p:nvPicPr>
        <p:blipFill>
          <a:blip r:embed="rId3"/>
          <a:stretch>
            <a:fillRect/>
          </a:stretch>
        </p:blipFill>
        <p:spPr>
          <a:xfrm>
            <a:off x="8296442" y="1628738"/>
            <a:ext cx="1957666" cy="1055949"/>
          </a:xfrm>
          <a:prstGeom prst="rect">
            <a:avLst/>
          </a:prstGeom>
          <a:noFill/>
          <a:ln cap="flat">
            <a:noFill/>
          </a:ln>
        </p:spPr>
      </p:pic>
      <p:pic>
        <p:nvPicPr>
          <p:cNvPr id="7" name="Picture 6">
            <a:extLst>
              <a:ext uri="{FF2B5EF4-FFF2-40B4-BE49-F238E27FC236}">
                <a16:creationId xmlns:a16="http://schemas.microsoft.com/office/drawing/2014/main" id="{934B2917-C573-4205-B841-DA51D3A0CF68}"/>
              </a:ext>
            </a:extLst>
          </p:cNvPr>
          <p:cNvPicPr>
            <a:picLocks noChangeAspect="1"/>
          </p:cNvPicPr>
          <p:nvPr/>
        </p:nvPicPr>
        <p:blipFill>
          <a:blip r:embed="rId4"/>
          <a:stretch>
            <a:fillRect/>
          </a:stretch>
        </p:blipFill>
        <p:spPr>
          <a:xfrm>
            <a:off x="6958209" y="1630612"/>
            <a:ext cx="870015" cy="870015"/>
          </a:xfrm>
          <a:prstGeom prst="rect">
            <a:avLst/>
          </a:prstGeom>
          <a:noFill/>
          <a:ln cap="flat">
            <a:noFill/>
          </a:ln>
        </p:spPr>
      </p:pic>
      <p:graphicFrame>
        <p:nvGraphicFramePr>
          <p:cNvPr id="8" name="Table 9">
            <a:extLst>
              <a:ext uri="{FF2B5EF4-FFF2-40B4-BE49-F238E27FC236}">
                <a16:creationId xmlns:a16="http://schemas.microsoft.com/office/drawing/2014/main" id="{C359A0E1-BD40-4453-A631-CEE5BAAC78BB}"/>
              </a:ext>
            </a:extLst>
          </p:cNvPr>
          <p:cNvGraphicFramePr>
            <a:graphicFrameLocks noGrp="1"/>
          </p:cNvGraphicFramePr>
          <p:nvPr/>
        </p:nvGraphicFramePr>
        <p:xfrm>
          <a:off x="1524003" y="3272921"/>
          <a:ext cx="4618186" cy="3619496"/>
        </p:xfrm>
        <a:graphic>
          <a:graphicData uri="http://schemas.openxmlformats.org/drawingml/2006/table">
            <a:tbl>
              <a:tblPr firstRow="1" bandRow="1">
                <a:effectLst/>
                <a:tableStyleId>{5940675A-B579-460E-94D1-54222C63F5DA}</a:tableStyleId>
              </a:tblPr>
              <a:tblGrid>
                <a:gridCol w="4618186">
                  <a:extLst>
                    <a:ext uri="{9D8B030D-6E8A-4147-A177-3AD203B41FA5}">
                      <a16:colId xmlns:a16="http://schemas.microsoft.com/office/drawing/2014/main" val="1062153652"/>
                    </a:ext>
                  </a:extLst>
                </a:gridCol>
              </a:tblGrid>
              <a:tr h="3585078">
                <a:tc>
                  <a:txBody>
                    <a:bodyPr/>
                    <a:lstStyle/>
                    <a:p>
                      <a:pPr lvl="0"/>
                      <a:r>
                        <a:rPr lang="en-GB" sz="850" b="1">
                          <a:solidFill>
                            <a:srgbClr val="0070C0"/>
                          </a:solidFill>
                          <a:latin typeface="Calibri Light"/>
                        </a:rPr>
                        <a:t>Urban growth</a:t>
                      </a:r>
                      <a:r>
                        <a:rPr lang="en-GB" sz="850" b="1" baseline="0">
                          <a:solidFill>
                            <a:srgbClr val="0070C0"/>
                          </a:solidFill>
                          <a:latin typeface="Calibri Light"/>
                        </a:rPr>
                        <a:t> </a:t>
                      </a:r>
                      <a:r>
                        <a:rPr lang="en-GB" sz="850" b="1">
                          <a:solidFill>
                            <a:srgbClr val="0070C0"/>
                          </a:solidFill>
                          <a:latin typeface="Calibri Light"/>
                        </a:rPr>
                        <a:t>is currently</a:t>
                      </a:r>
                      <a:r>
                        <a:rPr lang="en-GB" sz="850" b="1" baseline="0">
                          <a:solidFill>
                            <a:srgbClr val="0070C0"/>
                          </a:solidFill>
                          <a:latin typeface="Calibri Light"/>
                        </a:rPr>
                        <a:t> occurring </a:t>
                      </a:r>
                      <a:r>
                        <a:rPr lang="en-GB" sz="850" b="1">
                          <a:solidFill>
                            <a:srgbClr val="0070C0"/>
                          </a:solidFill>
                          <a:latin typeface="Calibri Light"/>
                        </a:rPr>
                        <a:t>faster in LICs and NEEs</a:t>
                      </a:r>
                      <a:r>
                        <a:rPr lang="en-GB" sz="850" b="1" baseline="0">
                          <a:solidFill>
                            <a:srgbClr val="0070C0"/>
                          </a:solidFill>
                          <a:latin typeface="Calibri Light"/>
                        </a:rPr>
                        <a:t> and slower in HICs because…</a:t>
                      </a:r>
                    </a:p>
                    <a:p>
                      <a:pPr lvl="0"/>
                      <a:endParaRPr lang="en-GB" sz="850" b="1" baseline="0">
                        <a:solidFill>
                          <a:srgbClr val="0070C0"/>
                        </a:solidFill>
                        <a:latin typeface="Calibri Light"/>
                        <a:cs typeface="Calibri"/>
                      </a:endParaRPr>
                    </a:p>
                    <a:p>
                      <a:pPr marL="171450" lvl="0" indent="-171450">
                        <a:buSzPct val="100000"/>
                        <a:buFont typeface="Wingdings" pitchFamily="2"/>
                        <a:buChar char="Ø"/>
                      </a:pPr>
                      <a:r>
                        <a:rPr lang="en-GB" sz="850" b="0" baseline="0">
                          <a:solidFill>
                            <a:srgbClr val="000000"/>
                          </a:solidFill>
                          <a:latin typeface="Calibri Light"/>
                          <a:cs typeface="Calibri"/>
                        </a:rPr>
                        <a:t>As a country develops their economy changes from agriculture (primary) to manufacturing (secondary) and services (tertiary). This occurs during the industrial revolution. Most of the secondary and tertiary jobs are in towns and cities. When this occurs, lots of people move from rural to urban areas = rapid urbanisation. </a:t>
                      </a:r>
                    </a:p>
                    <a:p>
                      <a:pPr marL="347664" lvl="0" indent="-171450">
                        <a:buSzPct val="100000"/>
                        <a:buFont typeface="Arial" pitchFamily="34"/>
                        <a:buChar char="•"/>
                      </a:pPr>
                      <a:r>
                        <a:rPr lang="en-GB" sz="850" b="0" baseline="0">
                          <a:solidFill>
                            <a:srgbClr val="000000"/>
                          </a:solidFill>
                          <a:latin typeface="Calibri Light"/>
                          <a:cs typeface="Calibri"/>
                        </a:rPr>
                        <a:t>HICs went through their industrial revolution a long time ago, whereas LICs and NEEs are going through their industrial revolution now. As a result more people in LICs and NEEs are currently moving to urban areas. </a:t>
                      </a:r>
                    </a:p>
                    <a:p>
                      <a:pPr marL="0" lvl="0" indent="0">
                        <a:buNone/>
                      </a:pPr>
                      <a:endParaRPr lang="en-GB" sz="850" b="0" baseline="0">
                        <a:solidFill>
                          <a:srgbClr val="000000"/>
                        </a:solidFill>
                        <a:latin typeface="Calibri Light"/>
                        <a:cs typeface="Calibri"/>
                      </a:endParaRPr>
                    </a:p>
                    <a:p>
                      <a:pPr marL="171450" lvl="0" indent="-171450">
                        <a:buSzPct val="100000"/>
                        <a:buFont typeface="Wingdings" pitchFamily="2"/>
                        <a:buChar char="Ø"/>
                      </a:pPr>
                      <a:r>
                        <a:rPr lang="en-GB" sz="850" b="0" baseline="0">
                          <a:solidFill>
                            <a:srgbClr val="000000"/>
                          </a:solidFill>
                          <a:latin typeface="Calibri Light"/>
                          <a:cs typeface="Calibri"/>
                        </a:rPr>
                        <a:t>LICs and NEEs are in stages 2 and 3 of the demographic transition model. In these stages there is a high birth rate and lower death rate. As a result more people are being born than are dying = the population naturally increases. In HICs there is a low death rate and even lower birth rate = the population is declining. </a:t>
                      </a:r>
                    </a:p>
                    <a:p>
                      <a:pPr marL="171450" lvl="0" indent="-171450">
                        <a:buSzPct val="100000"/>
                        <a:buFont typeface="Wingdings" pitchFamily="2"/>
                        <a:buChar char="Ø"/>
                      </a:pPr>
                      <a:endParaRPr lang="en-GB" sz="850" b="0" baseline="0">
                        <a:solidFill>
                          <a:srgbClr val="000000"/>
                        </a:solidFill>
                        <a:latin typeface="Calibri Light"/>
                        <a:cs typeface="Calibri"/>
                      </a:endParaRPr>
                    </a:p>
                    <a:p>
                      <a:pPr marL="171450" lvl="0" indent="-171450">
                        <a:buSzPct val="100000"/>
                        <a:buFont typeface="Wingdings" pitchFamily="2"/>
                        <a:buChar char="Ø"/>
                      </a:pPr>
                      <a:r>
                        <a:rPr lang="en-GB" sz="850" b="0" baseline="0">
                          <a:solidFill>
                            <a:srgbClr val="000000"/>
                          </a:solidFill>
                          <a:latin typeface="Calibri Light"/>
                          <a:cs typeface="Calibri"/>
                        </a:rPr>
                        <a:t>In NEEs, a lot of economic development is happening  (e.g. Brazil, Mexico, China, India). This means lots of jobs are available in cities = people move to urban areas = urbanisation. </a:t>
                      </a:r>
                    </a:p>
                    <a:p>
                      <a:pPr marL="171450" lvl="0" indent="-171450">
                        <a:buSzPct val="100000"/>
                        <a:buFont typeface="Wingdings" pitchFamily="2"/>
                        <a:buChar char="Ø"/>
                      </a:pPr>
                      <a:endParaRPr lang="en-GB" sz="850" b="0" baseline="0">
                        <a:solidFill>
                          <a:srgbClr val="000000"/>
                        </a:solidFill>
                        <a:latin typeface="Calibri Light"/>
                        <a:cs typeface="Calibri"/>
                      </a:endParaRPr>
                    </a:p>
                    <a:p>
                      <a:pPr marL="171450" lvl="0" indent="-171450">
                        <a:buSzPct val="100000"/>
                        <a:buFont typeface="Wingdings" pitchFamily="2"/>
                        <a:buChar char="Ø"/>
                      </a:pPr>
                      <a:r>
                        <a:rPr lang="en-GB" sz="850" b="0" baseline="0">
                          <a:solidFill>
                            <a:srgbClr val="000000"/>
                          </a:solidFill>
                          <a:latin typeface="Calibri Light"/>
                          <a:cs typeface="Calibri"/>
                        </a:rPr>
                        <a:t>Counter-urbanisation in HICs is more common. People decide to leave cities and live in the surrounding countryside to get a better quality of life (less pollution, quieter, more space). They can commute to work due to improved transportation. </a:t>
                      </a:r>
                    </a:p>
                    <a:p>
                      <a:pPr marL="171450" lvl="0" indent="-171450">
                        <a:buSzPct val="100000"/>
                        <a:buFont typeface="Wingdings" pitchFamily="2"/>
                        <a:buChar char="Ø"/>
                      </a:pPr>
                      <a:endParaRPr lang="en-GB" sz="850" b="0" baseline="0">
                        <a:solidFill>
                          <a:srgbClr val="000000"/>
                        </a:solidFill>
                        <a:latin typeface="Calibri Light"/>
                        <a:cs typeface="Calibri"/>
                      </a:endParaRPr>
                    </a:p>
                    <a:p>
                      <a:pPr marL="0" marR="0" lvl="0" indent="0" algn="ctr" defTabSz="914400" rtl="0" fontAlgn="auto" hangingPunct="1">
                        <a:lnSpc>
                          <a:spcPct val="150000"/>
                        </a:lnSpc>
                        <a:spcBef>
                          <a:spcPts val="0"/>
                        </a:spcBef>
                        <a:spcAft>
                          <a:spcPts val="0"/>
                        </a:spcAft>
                        <a:buNone/>
                        <a:tabLst/>
                      </a:pPr>
                      <a:r>
                        <a:rPr lang="en-GB" sz="1200" b="1" kern="1200" baseline="0">
                          <a:solidFill>
                            <a:srgbClr val="000000"/>
                          </a:solidFill>
                          <a:latin typeface="Calibri Light"/>
                        </a:rPr>
                        <a:t>URBAN GROWTH IN AN LIC or NEE : RIO DE JANEIRO</a:t>
                      </a:r>
                    </a:p>
                    <a:p>
                      <a:pPr marL="0" marR="0" lvl="0" indent="0" algn="ctr" defTabSz="914400" rtl="0" fontAlgn="auto" hangingPunct="1">
                        <a:lnSpc>
                          <a:spcPct val="150000"/>
                        </a:lnSpc>
                        <a:spcBef>
                          <a:spcPts val="0"/>
                        </a:spcBef>
                        <a:spcAft>
                          <a:spcPts val="0"/>
                        </a:spcAft>
                        <a:buNone/>
                        <a:tabLst/>
                      </a:pPr>
                      <a:r>
                        <a:rPr lang="en-GB" sz="1200" b="1" kern="1200" baseline="0">
                          <a:solidFill>
                            <a:srgbClr val="000000"/>
                          </a:solidFill>
                          <a:latin typeface="Calibri Light"/>
                        </a:rPr>
                        <a:t>URBAN GROWTH IN THE UK : BRISTOL</a:t>
                      </a:r>
                      <a:endParaRPr lang="en-GB" sz="850" b="1" baseline="0">
                        <a:solidFill>
                          <a:srgbClr val="000000"/>
                        </a:solidFill>
                        <a:latin typeface="Calibri Light"/>
                        <a:cs typeface="Calibri"/>
                      </a:endParaRPr>
                    </a:p>
                    <a:p>
                      <a:pPr marL="171450" lvl="0" indent="-171450">
                        <a:buSzPct val="100000"/>
                        <a:buFont typeface="Wingdings" pitchFamily="2"/>
                        <a:buChar char="Ø"/>
                      </a:pPr>
                      <a:endParaRPr lang="en-GB" sz="850" b="0" baseline="0">
                        <a:solidFill>
                          <a:srgbClr val="000000"/>
                        </a:solidFill>
                        <a:latin typeface="Calibri Light"/>
                        <a:cs typeface="Calibri"/>
                      </a:endParaRPr>
                    </a:p>
                  </a:txBody>
                  <a:tcPr/>
                </a:tc>
                <a:extLst>
                  <a:ext uri="{0D108BD9-81ED-4DB2-BD59-A6C34878D82A}">
                    <a16:rowId xmlns:a16="http://schemas.microsoft.com/office/drawing/2014/main" val="379559226"/>
                  </a:ext>
                </a:extLst>
              </a:tr>
            </a:tbl>
          </a:graphicData>
        </a:graphic>
      </p:graphicFrame>
      <p:graphicFrame>
        <p:nvGraphicFramePr>
          <p:cNvPr id="9" name="Table 11">
            <a:extLst>
              <a:ext uri="{FF2B5EF4-FFF2-40B4-BE49-F238E27FC236}">
                <a16:creationId xmlns:a16="http://schemas.microsoft.com/office/drawing/2014/main" id="{712A6EA0-7024-4703-8A7A-26FC9733D403}"/>
              </a:ext>
            </a:extLst>
          </p:cNvPr>
          <p:cNvGraphicFramePr>
            <a:graphicFrameLocks noGrp="1"/>
          </p:cNvGraphicFramePr>
          <p:nvPr/>
        </p:nvGraphicFramePr>
        <p:xfrm>
          <a:off x="6140241" y="3272921"/>
          <a:ext cx="4529699" cy="3585078"/>
        </p:xfrm>
        <a:graphic>
          <a:graphicData uri="http://schemas.openxmlformats.org/drawingml/2006/table">
            <a:tbl>
              <a:tblPr firstRow="1" bandRow="1">
                <a:effectLst/>
                <a:tableStyleId>{5940675A-B579-460E-94D1-54222C63F5DA}</a:tableStyleId>
              </a:tblPr>
              <a:tblGrid>
                <a:gridCol w="4529699">
                  <a:extLst>
                    <a:ext uri="{9D8B030D-6E8A-4147-A177-3AD203B41FA5}">
                      <a16:colId xmlns:a16="http://schemas.microsoft.com/office/drawing/2014/main" val="3576421341"/>
                    </a:ext>
                  </a:extLst>
                </a:gridCol>
              </a:tblGrid>
              <a:tr h="3585078">
                <a:tc>
                  <a:txBody>
                    <a:bodyPr/>
                    <a:lstStyle/>
                    <a:p>
                      <a:pPr marL="0" marR="0" lvl="0" indent="0" algn="ctr" defTabSz="914400" rtl="0" fontAlgn="auto" hangingPunct="1">
                        <a:lnSpc>
                          <a:spcPct val="150000"/>
                        </a:lnSpc>
                        <a:spcBef>
                          <a:spcPts val="0"/>
                        </a:spcBef>
                        <a:spcAft>
                          <a:spcPts val="0"/>
                        </a:spcAft>
                        <a:buNone/>
                        <a:tabLst/>
                      </a:pPr>
                      <a:r>
                        <a:rPr lang="en-GB" sz="850" b="0" kern="1200" baseline="0">
                          <a:solidFill>
                            <a:srgbClr val="000000"/>
                          </a:solidFill>
                          <a:latin typeface="Calibri"/>
                        </a:rPr>
                        <a:t>…………………………………………………………………………………………………………………………………………………………………………………………………………………………………………………………………………………………………………………………………………………………………………………………………………………………………………………………………………………………………………………………………………………………………………………………………………………………………………………………………………………………………………………………………………………………………………………………………………………………………………………………………………………………………………………………………………………………………………………………………………………………………………………………………………………………………………………………………………………………………………………………………………………………………………………………………………………………………………………………………………………………………………………………………………………………………………………………………………………………………………………………………………………………………………………………………………………………………………………………………………………………………………………………………………………………………………………………………………………………………………………………………………………………………………………………………………………………………………………………………………………………………………………………………………………………………………………………………………………………………………………………………………………………………………………………………………………………………………………………………………………………………………………………………………………………………………………………………………………………………………………………………………………………………………</a:t>
                      </a:r>
                    </a:p>
                    <a:p>
                      <a:pPr marL="0" marR="0" lvl="0" indent="0" algn="ctr" defTabSz="914400" rtl="0" fontAlgn="auto" hangingPunct="1">
                        <a:lnSpc>
                          <a:spcPct val="150000"/>
                        </a:lnSpc>
                        <a:spcBef>
                          <a:spcPts val="0"/>
                        </a:spcBef>
                        <a:spcAft>
                          <a:spcPts val="0"/>
                        </a:spcAft>
                        <a:buNone/>
                        <a:tabLst/>
                      </a:pPr>
                      <a:r>
                        <a:rPr lang="en-GB" sz="850" b="0" kern="1200" baseline="0">
                          <a:solidFill>
                            <a:srgbClr val="000000"/>
                          </a:solidFill>
                          <a:latin typeface="Calibri"/>
                        </a:rPr>
                        <a:t>…………………………………………………………………………………………………………………………………………………………</a:t>
                      </a:r>
                    </a:p>
                    <a:p>
                      <a:pPr marL="0" marR="0" lvl="0" indent="0" algn="ctr" defTabSz="914400" rtl="0" fontAlgn="auto" hangingPunct="1">
                        <a:lnSpc>
                          <a:spcPct val="150000"/>
                        </a:lnSpc>
                        <a:spcBef>
                          <a:spcPts val="0"/>
                        </a:spcBef>
                        <a:spcAft>
                          <a:spcPts val="0"/>
                        </a:spcAft>
                        <a:buNone/>
                        <a:tabLst/>
                      </a:pPr>
                      <a:r>
                        <a:rPr lang="en-GB" sz="850" b="0" kern="1200" baseline="0">
                          <a:solidFill>
                            <a:srgbClr val="000000"/>
                          </a:solidFill>
                          <a:latin typeface="Calibri"/>
                        </a:rPr>
                        <a:t>…………………………………………………………………………………………………………………………………………………………</a:t>
                      </a:r>
                    </a:p>
                  </a:txBody>
                  <a:tcPr/>
                </a:tc>
                <a:extLst>
                  <a:ext uri="{0D108BD9-81ED-4DB2-BD59-A6C34878D82A}">
                    <a16:rowId xmlns:a16="http://schemas.microsoft.com/office/drawing/2014/main" val="2420062205"/>
                  </a:ext>
                </a:extLst>
              </a:tr>
            </a:tbl>
          </a:graphicData>
        </a:graphic>
      </p:graphicFrame>
      <p:sp>
        <p:nvSpPr>
          <p:cNvPr id="10" name="Slide Number Placeholder 1">
            <a:extLst>
              <a:ext uri="{FF2B5EF4-FFF2-40B4-BE49-F238E27FC236}">
                <a16:creationId xmlns:a16="http://schemas.microsoft.com/office/drawing/2014/main" id="{00511413-D5ED-49CD-A2D4-441DD502007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4A4589-B008-4DF5-B75D-41A1C6104F95}" type="slidenum">
              <a:t>2</a:t>
            </a:fld>
            <a:endParaRPr lang="en-GB" sz="1200" b="0" i="0" u="none" strike="noStrike" kern="1200" cap="none" spc="0" baseline="0">
              <a:solidFill>
                <a:srgbClr val="898989"/>
              </a:solidFill>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00082103-8EDF-4A00-8ECF-34F4272A6D51}"/>
              </a:ext>
            </a:extLst>
          </p:cNvPr>
          <p:cNvGraphicFramePr>
            <a:graphicFrameLocks noGrp="1"/>
          </p:cNvGraphicFramePr>
          <p:nvPr/>
        </p:nvGraphicFramePr>
        <p:xfrm>
          <a:off x="1524003" y="329824"/>
          <a:ext cx="4575886" cy="2034540"/>
        </p:xfrm>
        <a:graphic>
          <a:graphicData uri="http://schemas.openxmlformats.org/drawingml/2006/table">
            <a:tbl>
              <a:tblPr firstRow="1" bandRow="1">
                <a:effectLst/>
                <a:tableStyleId>{5940675A-B579-460E-94D1-54222C63F5DA}</a:tableStyleId>
              </a:tblPr>
              <a:tblGrid>
                <a:gridCol w="4575886">
                  <a:extLst>
                    <a:ext uri="{9D8B030D-6E8A-4147-A177-3AD203B41FA5}">
                      <a16:colId xmlns:a16="http://schemas.microsoft.com/office/drawing/2014/main" val="4183681902"/>
                    </a:ext>
                  </a:extLst>
                </a:gridCol>
              </a:tblGrid>
              <a:tr h="1788054">
                <a:tc>
                  <a:txBody>
                    <a:bodyPr/>
                    <a:lstStyle/>
                    <a:p>
                      <a:pPr marL="0" lvl="0" indent="0">
                        <a:buNone/>
                      </a:pPr>
                      <a:r>
                        <a:rPr lang="en-GB" sz="850" b="1" baseline="0">
                          <a:solidFill>
                            <a:srgbClr val="0070C0"/>
                          </a:solidFill>
                          <a:latin typeface="Calibri Light"/>
                          <a:cs typeface="Calibri"/>
                        </a:rPr>
                        <a:t>RIO DE JANEIRO </a:t>
                      </a:r>
                      <a:r>
                        <a:rPr lang="en-GB" sz="850" b="0" baseline="0">
                          <a:solidFill>
                            <a:srgbClr val="000000"/>
                          </a:solidFill>
                          <a:latin typeface="Calibri Light"/>
                          <a:cs typeface="Calibri"/>
                        </a:rPr>
                        <a:t>is located in Guanabara Bay, on the south-east coast of Brazil. It lies next to the Atlantic Ocean. It is the cultural capital of Brazil and 2</a:t>
                      </a:r>
                      <a:r>
                        <a:rPr lang="en-GB" sz="850" b="0" baseline="30000">
                          <a:solidFill>
                            <a:srgbClr val="000000"/>
                          </a:solidFill>
                          <a:latin typeface="Calibri Light"/>
                          <a:cs typeface="Calibri"/>
                        </a:rPr>
                        <a:t>nd</a:t>
                      </a:r>
                      <a:r>
                        <a:rPr lang="en-GB" sz="850" b="0" baseline="0">
                          <a:solidFill>
                            <a:srgbClr val="000000"/>
                          </a:solidFill>
                          <a:latin typeface="Calibri Light"/>
                          <a:cs typeface="Calibri"/>
                        </a:rPr>
                        <a:t> largest city, with a population of 12.5 million.</a:t>
                      </a:r>
                    </a:p>
                    <a:p>
                      <a:pPr marL="0" lvl="0" indent="0">
                        <a:buNone/>
                      </a:pPr>
                      <a:endParaRPr lang="en-GB" sz="850" b="0" baseline="0">
                        <a:solidFill>
                          <a:srgbClr val="000000"/>
                        </a:solidFill>
                        <a:latin typeface="Calibri Light"/>
                        <a:cs typeface="Calibri"/>
                      </a:endParaRPr>
                    </a:p>
                    <a:p>
                      <a:pPr marL="0" lvl="0" indent="0">
                        <a:buNone/>
                      </a:pPr>
                      <a:endParaRPr lang="en-GB" sz="850" b="0" baseline="0">
                        <a:solidFill>
                          <a:srgbClr val="000000"/>
                        </a:solidFill>
                        <a:latin typeface="Calibri Light"/>
                        <a:cs typeface="Calibri"/>
                      </a:endParaRPr>
                    </a:p>
                    <a:p>
                      <a:pPr marL="0" lvl="0" indent="0">
                        <a:buNone/>
                      </a:pPr>
                      <a:endParaRPr lang="en-GB" sz="850" b="0" baseline="0">
                        <a:solidFill>
                          <a:srgbClr val="000000"/>
                        </a:solidFill>
                        <a:latin typeface="Calibri Light"/>
                        <a:cs typeface="Calibri"/>
                      </a:endParaRPr>
                    </a:p>
                    <a:p>
                      <a:pPr marL="0" lvl="0" indent="0">
                        <a:buNone/>
                      </a:pPr>
                      <a:endParaRPr lang="en-GB" sz="850" b="0" baseline="0">
                        <a:solidFill>
                          <a:srgbClr val="000000"/>
                        </a:solidFill>
                        <a:latin typeface="Calibri Light"/>
                        <a:cs typeface="Calibri"/>
                      </a:endParaRPr>
                    </a:p>
                    <a:p>
                      <a:pPr marL="0" lvl="0" indent="0">
                        <a:buNone/>
                      </a:pPr>
                      <a:endParaRPr lang="en-GB" sz="850" b="0" baseline="0">
                        <a:solidFill>
                          <a:srgbClr val="000000"/>
                        </a:solidFill>
                        <a:latin typeface="Calibri Light"/>
                        <a:cs typeface="Calibri"/>
                      </a:endParaRPr>
                    </a:p>
                    <a:p>
                      <a:pPr marL="0" lvl="0" indent="0">
                        <a:buNone/>
                      </a:pPr>
                      <a:endParaRPr lang="en-GB" sz="850" b="0" baseline="0">
                        <a:solidFill>
                          <a:srgbClr val="000000"/>
                        </a:solidFill>
                        <a:latin typeface="Calibri Light"/>
                        <a:cs typeface="Calibri"/>
                      </a:endParaRPr>
                    </a:p>
                    <a:p>
                      <a:pPr marL="0" lvl="0" indent="0">
                        <a:buNone/>
                      </a:pPr>
                      <a:endParaRPr lang="en-GB" sz="850" b="0" baseline="0">
                        <a:solidFill>
                          <a:srgbClr val="000000"/>
                        </a:solidFill>
                        <a:latin typeface="Calibri Light"/>
                        <a:cs typeface="Calibri"/>
                      </a:endParaRPr>
                    </a:p>
                    <a:p>
                      <a:pPr marL="0" lvl="0" indent="0">
                        <a:buNone/>
                      </a:pPr>
                      <a:endParaRPr lang="en-GB" sz="850" b="0" baseline="0">
                        <a:solidFill>
                          <a:srgbClr val="000000"/>
                        </a:solidFill>
                        <a:latin typeface="Calibri Light"/>
                        <a:cs typeface="Calibri"/>
                      </a:endParaRPr>
                    </a:p>
                    <a:p>
                      <a:pPr marL="0" lvl="0" indent="0">
                        <a:buNone/>
                      </a:pPr>
                      <a:endParaRPr lang="en-GB" sz="850" b="0" baseline="0">
                        <a:solidFill>
                          <a:srgbClr val="000000"/>
                        </a:solidFill>
                        <a:latin typeface="Calibri Light"/>
                        <a:cs typeface="Calibri"/>
                      </a:endParaRPr>
                    </a:p>
                    <a:p>
                      <a:pPr marL="0" marR="0" lvl="0" indent="0" algn="l" defTabSz="914400" rtl="0" fontAlgn="auto" hangingPunct="1">
                        <a:lnSpc>
                          <a:spcPct val="100000"/>
                        </a:lnSpc>
                        <a:spcBef>
                          <a:spcPts val="0"/>
                        </a:spcBef>
                        <a:spcAft>
                          <a:spcPts val="0"/>
                        </a:spcAft>
                        <a:buNone/>
                        <a:tabLst/>
                      </a:pPr>
                      <a:r>
                        <a:rPr lang="en-GB" sz="850" b="0" kern="1200" baseline="0">
                          <a:solidFill>
                            <a:srgbClr val="000000"/>
                          </a:solidFill>
                          <a:latin typeface="Calibri Light"/>
                          <a:cs typeface="Calibri"/>
                        </a:rPr>
                        <a:t>It has a growing global importance as an industrial and finance centre. It hosted the 2014 World Cup, 2016 Olympics and annually the Rio Carnival. Many people have moved to Rio from rural Brazil and wider countries, including South Korea, China, UK, USA, Portugal (due to shared language), Argentina and Bolivia.</a:t>
                      </a:r>
                      <a:r>
                        <a:rPr lang="en-GB" sz="850" b="0" baseline="0">
                          <a:solidFill>
                            <a:srgbClr val="000000"/>
                          </a:solidFill>
                          <a:latin typeface="Calibri Light"/>
                          <a:cs typeface="Calibri"/>
                        </a:rPr>
                        <a:t> </a:t>
                      </a:r>
                    </a:p>
                  </a:txBody>
                  <a:tcPr/>
                </a:tc>
                <a:extLst>
                  <a:ext uri="{0D108BD9-81ED-4DB2-BD59-A6C34878D82A}">
                    <a16:rowId xmlns:a16="http://schemas.microsoft.com/office/drawing/2014/main" val="3900891099"/>
                  </a:ext>
                </a:extLst>
              </a:tr>
            </a:tbl>
          </a:graphicData>
        </a:graphic>
      </p:graphicFrame>
      <p:sp>
        <p:nvSpPr>
          <p:cNvPr id="3" name="Rectangle 10">
            <a:extLst>
              <a:ext uri="{FF2B5EF4-FFF2-40B4-BE49-F238E27FC236}">
                <a16:creationId xmlns:a16="http://schemas.microsoft.com/office/drawing/2014/main" id="{39AD8904-A2A8-480A-9CEB-88DC4CCE4381}"/>
              </a:ext>
            </a:extLst>
          </p:cNvPr>
          <p:cNvSpPr/>
          <p:nvPr/>
        </p:nvSpPr>
        <p:spPr>
          <a:xfrm rot="16200004">
            <a:off x="5967553" y="-4427329"/>
            <a:ext cx="264654" cy="9144000"/>
          </a:xfrm>
          <a:prstGeom prst="rect">
            <a:avLst/>
          </a:prstGeom>
          <a:solidFill>
            <a:srgbClr val="101A42"/>
          </a:solidFill>
          <a:ln w="25402" cap="flat">
            <a:solidFill>
              <a:srgbClr val="222A3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Light"/>
            </a:endParaRPr>
          </a:p>
        </p:txBody>
      </p:sp>
      <p:sp>
        <p:nvSpPr>
          <p:cNvPr id="4" name="TextBox 2">
            <a:extLst>
              <a:ext uri="{FF2B5EF4-FFF2-40B4-BE49-F238E27FC236}">
                <a16:creationId xmlns:a16="http://schemas.microsoft.com/office/drawing/2014/main" id="{70036555-19C8-45BD-978A-266C1EAB32B4}"/>
              </a:ext>
            </a:extLst>
          </p:cNvPr>
          <p:cNvSpPr txBox="1"/>
          <p:nvPr/>
        </p:nvSpPr>
        <p:spPr>
          <a:xfrm>
            <a:off x="3897273" y="-9345"/>
            <a:ext cx="4177427"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FFFFFF"/>
                </a:solidFill>
                <a:uFillTx/>
                <a:latin typeface="Calibri"/>
              </a:rPr>
              <a:t>KS4 – The Geography Knowledge –</a:t>
            </a:r>
            <a:r>
              <a:rPr lang="en-GB" sz="1200" b="0" i="0" u="none" strike="noStrike" kern="1200" cap="none" spc="0" baseline="0">
                <a:solidFill>
                  <a:srgbClr val="FFFFFF"/>
                </a:solidFill>
                <a:uFillTx/>
                <a:latin typeface="Calibri Light"/>
              </a:rPr>
              <a:t> URBANISATION – RIO (part 2)</a:t>
            </a:r>
          </a:p>
        </p:txBody>
      </p:sp>
      <p:graphicFrame>
        <p:nvGraphicFramePr>
          <p:cNvPr id="5" name="Table 16">
            <a:extLst>
              <a:ext uri="{FF2B5EF4-FFF2-40B4-BE49-F238E27FC236}">
                <a16:creationId xmlns:a16="http://schemas.microsoft.com/office/drawing/2014/main" id="{A3A41205-6D97-455D-851C-34E74C55F3B9}"/>
              </a:ext>
            </a:extLst>
          </p:cNvPr>
          <p:cNvGraphicFramePr>
            <a:graphicFrameLocks noGrp="1"/>
          </p:cNvGraphicFramePr>
          <p:nvPr/>
        </p:nvGraphicFramePr>
        <p:xfrm>
          <a:off x="1510049" y="2664488"/>
          <a:ext cx="4577879" cy="220983"/>
        </p:xfrm>
        <a:graphic>
          <a:graphicData uri="http://schemas.openxmlformats.org/drawingml/2006/table">
            <a:tbl>
              <a:tblPr firstRow="1" bandRow="1">
                <a:effectLst/>
                <a:tableStyleId>{5940675A-B579-460E-94D1-54222C63F5DA}</a:tableStyleId>
              </a:tblPr>
              <a:tblGrid>
                <a:gridCol w="4577879">
                  <a:extLst>
                    <a:ext uri="{9D8B030D-6E8A-4147-A177-3AD203B41FA5}">
                      <a16:colId xmlns:a16="http://schemas.microsoft.com/office/drawing/2014/main" val="3152404181"/>
                    </a:ext>
                  </a:extLst>
                </a:gridCol>
              </a:tblGrid>
              <a:tr h="211637">
                <a:tc>
                  <a:txBody>
                    <a:bodyPr/>
                    <a:lstStyle/>
                    <a:p>
                      <a:pPr marL="0" marR="0" lvl="0" indent="0" algn="ctr" defTabSz="914400" rtl="0" fontAlgn="auto" hangingPunct="1">
                        <a:lnSpc>
                          <a:spcPct val="100000"/>
                        </a:lnSpc>
                        <a:spcBef>
                          <a:spcPts val="0"/>
                        </a:spcBef>
                        <a:spcAft>
                          <a:spcPts val="0"/>
                        </a:spcAft>
                        <a:buNone/>
                        <a:tabLst/>
                      </a:pPr>
                      <a:r>
                        <a:rPr lang="en-GB" sz="850" b="1">
                          <a:solidFill>
                            <a:srgbClr val="0070C0"/>
                          </a:solidFill>
                          <a:latin typeface="Calibri Light"/>
                        </a:rPr>
                        <a:t>Urban</a:t>
                      </a:r>
                      <a:r>
                        <a:rPr lang="en-GB" sz="850" b="1" baseline="0">
                          <a:solidFill>
                            <a:srgbClr val="0070C0"/>
                          </a:solidFill>
                          <a:latin typeface="Calibri Light"/>
                        </a:rPr>
                        <a:t> growth in Rio de Janeiro has created many social and economic opportunities:</a:t>
                      </a:r>
                      <a:endParaRPr lang="en-GB" sz="850" b="1">
                        <a:solidFill>
                          <a:srgbClr val="0070C0"/>
                        </a:solidFill>
                        <a:latin typeface="Calibri Light"/>
                      </a:endParaRPr>
                    </a:p>
                  </a:txBody>
                  <a:tcPr/>
                </a:tc>
                <a:extLst>
                  <a:ext uri="{0D108BD9-81ED-4DB2-BD59-A6C34878D82A}">
                    <a16:rowId xmlns:a16="http://schemas.microsoft.com/office/drawing/2014/main" val="4081859071"/>
                  </a:ext>
                </a:extLst>
              </a:tr>
            </a:tbl>
          </a:graphicData>
        </a:graphic>
      </p:graphicFrame>
      <p:graphicFrame>
        <p:nvGraphicFramePr>
          <p:cNvPr id="6" name="Table 1">
            <a:extLst>
              <a:ext uri="{FF2B5EF4-FFF2-40B4-BE49-F238E27FC236}">
                <a16:creationId xmlns:a16="http://schemas.microsoft.com/office/drawing/2014/main" id="{65367930-9B52-4BC5-8C91-24AF14293628}"/>
              </a:ext>
            </a:extLst>
          </p:cNvPr>
          <p:cNvGraphicFramePr>
            <a:graphicFrameLocks noGrp="1"/>
          </p:cNvGraphicFramePr>
          <p:nvPr/>
        </p:nvGraphicFramePr>
        <p:xfrm>
          <a:off x="1512426" y="2885462"/>
          <a:ext cx="4573453" cy="3970023"/>
        </p:xfrm>
        <a:graphic>
          <a:graphicData uri="http://schemas.openxmlformats.org/drawingml/2006/table">
            <a:tbl>
              <a:tblPr firstRow="1" bandRow="1">
                <a:effectLst/>
                <a:tableStyleId>{5C22544A-7EE6-4342-B048-85BDC9FD1C3A}</a:tableStyleId>
              </a:tblPr>
              <a:tblGrid>
                <a:gridCol w="883127">
                  <a:extLst>
                    <a:ext uri="{9D8B030D-6E8A-4147-A177-3AD203B41FA5}">
                      <a16:colId xmlns:a16="http://schemas.microsoft.com/office/drawing/2014/main" val="1563911511"/>
                    </a:ext>
                  </a:extLst>
                </a:gridCol>
                <a:gridCol w="3690335">
                  <a:extLst>
                    <a:ext uri="{9D8B030D-6E8A-4147-A177-3AD203B41FA5}">
                      <a16:colId xmlns:a16="http://schemas.microsoft.com/office/drawing/2014/main" val="2858841851"/>
                    </a:ext>
                  </a:extLst>
                </a:gridCol>
              </a:tblGrid>
              <a:tr h="146642">
                <a:tc>
                  <a:txBody>
                    <a:bodyPr/>
                    <a:lstStyle/>
                    <a:p>
                      <a:pPr lvl="0" algn="ctr"/>
                      <a:r>
                        <a:rPr lang="en-GB" sz="850">
                          <a:solidFill>
                            <a:srgbClr val="000000"/>
                          </a:solidFill>
                          <a:latin typeface="Calibri Light"/>
                        </a:rPr>
                        <a:t>Opportunity</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2F2F2"/>
                    </a:solidFill>
                  </a:tcPr>
                </a:tc>
                <a:tc>
                  <a:txBody>
                    <a:bodyPr/>
                    <a:lstStyle/>
                    <a:p>
                      <a:pPr marL="0" lvl="0" indent="0" algn="ctr">
                        <a:buNone/>
                      </a:pPr>
                      <a:r>
                        <a:rPr lang="en-GB" sz="850">
                          <a:solidFill>
                            <a:srgbClr val="000000"/>
                          </a:solidFill>
                          <a:latin typeface="Calibri Light"/>
                        </a:rPr>
                        <a:t>Evidence in Rio</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82323312"/>
                  </a:ext>
                </a:extLst>
              </a:tr>
              <a:tr h="404539">
                <a:tc>
                  <a:txBody>
                    <a:bodyPr/>
                    <a:lstStyle/>
                    <a:p>
                      <a:pPr lvl="0" algn="l"/>
                      <a:r>
                        <a:rPr lang="en-GB" sz="850" b="1">
                          <a:solidFill>
                            <a:srgbClr val="7030A0"/>
                          </a:solidFill>
                          <a:latin typeface="Calibri Light"/>
                        </a:rPr>
                        <a:t>Jobs</a:t>
                      </a:r>
                    </a:p>
                    <a:p>
                      <a:pPr lvl="0" algn="l"/>
                      <a:endParaRPr lang="en-GB" sz="300" b="1">
                        <a:solidFill>
                          <a:srgbClr val="7030A0"/>
                        </a:solidFill>
                        <a:latin typeface="Calibri Light"/>
                      </a:endParaRPr>
                    </a:p>
                    <a:p>
                      <a:pPr lvl="0" algn="l"/>
                      <a:r>
                        <a:rPr lang="en-GB" sz="850" b="1">
                          <a:solidFill>
                            <a:srgbClr val="7030A0"/>
                          </a:solidFill>
                          <a:latin typeface="Calibri Light"/>
                        </a:rPr>
                        <a:t>Jobs</a:t>
                      </a:r>
                      <a:r>
                        <a:rPr lang="en-GB" sz="850" b="1" baseline="0">
                          <a:solidFill>
                            <a:srgbClr val="7030A0"/>
                          </a:solidFill>
                          <a:latin typeface="Calibri Light"/>
                        </a:rPr>
                        <a:t> with higher wages (tertiary)</a:t>
                      </a:r>
                      <a:endParaRPr lang="en-GB" sz="850" b="1">
                        <a:solidFill>
                          <a:srgbClr val="7030A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kern="1200" baseline="0">
                          <a:solidFill>
                            <a:srgbClr val="7030A0"/>
                          </a:solidFill>
                          <a:latin typeface="Calibri Light"/>
                        </a:rPr>
                        <a:t>Rio provides &gt;6% of all jobs in Brazil.</a:t>
                      </a:r>
                      <a:endParaRPr lang="en-GB" sz="850" kern="1200">
                        <a:solidFill>
                          <a:srgbClr val="7030A0"/>
                        </a:solidFill>
                        <a:latin typeface="Calibri Light"/>
                      </a:endParaRPr>
                    </a:p>
                    <a:p>
                      <a:pPr marL="171450" lvl="0" indent="-171450" algn="l">
                        <a:buSzPct val="100000"/>
                        <a:buFont typeface="Arial" pitchFamily="34"/>
                        <a:buChar char="•"/>
                      </a:pPr>
                      <a:r>
                        <a:rPr lang="en-GB" sz="850">
                          <a:solidFill>
                            <a:srgbClr val="7030A0"/>
                          </a:solidFill>
                          <a:latin typeface="Calibri Light"/>
                        </a:rPr>
                        <a:t>Rio</a:t>
                      </a:r>
                      <a:r>
                        <a:rPr lang="en-GB" sz="850" baseline="0">
                          <a:solidFill>
                            <a:srgbClr val="7030A0"/>
                          </a:solidFill>
                          <a:latin typeface="Calibri Light"/>
                        </a:rPr>
                        <a:t> is home to many </a:t>
                      </a:r>
                      <a:r>
                        <a:rPr lang="en-GB" sz="850" kern="1200">
                          <a:solidFill>
                            <a:srgbClr val="7030A0"/>
                          </a:solidFill>
                          <a:latin typeface="Calibri Light"/>
                        </a:rPr>
                        <a:t>manufacturing </a:t>
                      </a:r>
                      <a:r>
                        <a:rPr lang="en-GB" sz="850" kern="1200" baseline="0">
                          <a:solidFill>
                            <a:srgbClr val="7030A0"/>
                          </a:solidFill>
                          <a:latin typeface="Calibri Light"/>
                        </a:rPr>
                        <a:t>industries, (pharmaceuticals, clothing, furniture and processed foods) and service industries (banking, insurance). </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kern="1200">
                          <a:solidFill>
                            <a:srgbClr val="7030A0"/>
                          </a:solidFill>
                          <a:latin typeface="Calibri Light"/>
                        </a:rPr>
                        <a:t>As</a:t>
                      </a:r>
                      <a:r>
                        <a:rPr lang="en-GB" sz="850" kern="1200" baseline="0">
                          <a:solidFill>
                            <a:srgbClr val="7030A0"/>
                          </a:solidFill>
                          <a:latin typeface="Calibri Light"/>
                        </a:rPr>
                        <a:t> Rio grows there are many jobs in construction</a:t>
                      </a:r>
                      <a:endParaRPr lang="en-GB" sz="850">
                        <a:solidFill>
                          <a:srgbClr val="7030A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690840"/>
                  </a:ext>
                </a:extLst>
              </a:tr>
              <a:tr h="232605">
                <a:tc>
                  <a:txBody>
                    <a:bodyPr/>
                    <a:lstStyle/>
                    <a:p>
                      <a:pPr lvl="0" algn="l"/>
                      <a:r>
                        <a:rPr lang="en-GB" sz="850" b="1">
                          <a:solidFill>
                            <a:srgbClr val="7030A0"/>
                          </a:solidFill>
                          <a:latin typeface="Calibri Light"/>
                        </a:rPr>
                        <a:t>Economic growth</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a:solidFill>
                            <a:srgbClr val="7030A0"/>
                          </a:solidFill>
                          <a:latin typeface="Calibri Light"/>
                        </a:rPr>
                        <a:t>The</a:t>
                      </a:r>
                      <a:r>
                        <a:rPr lang="en-GB" sz="850" baseline="0">
                          <a:solidFill>
                            <a:srgbClr val="7030A0"/>
                          </a:solidFill>
                          <a:latin typeface="Calibri Light"/>
                        </a:rPr>
                        <a:t> growth of urban industrial areas can increase economic development. It will attract businesses to the area.</a:t>
                      </a:r>
                      <a:endParaRPr lang="en-GB" sz="850">
                        <a:solidFill>
                          <a:srgbClr val="7030A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95210"/>
                  </a:ext>
                </a:extLst>
              </a:tr>
              <a:tr h="232605">
                <a:tc>
                  <a:txBody>
                    <a:bodyPr/>
                    <a:lstStyle/>
                    <a:p>
                      <a:pPr lvl="0" algn="l"/>
                      <a:r>
                        <a:rPr lang="en-GB" sz="850" b="1" baseline="0">
                          <a:solidFill>
                            <a:srgbClr val="0070C0"/>
                          </a:solidFill>
                          <a:latin typeface="Calibri Light"/>
                        </a:rPr>
                        <a:t>Better access to education</a:t>
                      </a:r>
                      <a:endParaRPr lang="en-GB" sz="850" b="1">
                        <a:solidFill>
                          <a:srgbClr val="0070C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71450" lvl="0" indent="-171450" algn="l">
                        <a:buSzPct val="100000"/>
                        <a:buFont typeface="Arial" pitchFamily="34"/>
                        <a:buChar char="•"/>
                      </a:pPr>
                      <a:r>
                        <a:rPr lang="en-GB" sz="850">
                          <a:solidFill>
                            <a:srgbClr val="0070C0"/>
                          </a:solidFill>
                          <a:latin typeface="Calibri Light"/>
                        </a:rPr>
                        <a:t>Rio provide grants to poor families to encourage</a:t>
                      </a:r>
                      <a:r>
                        <a:rPr lang="en-GB" sz="850" baseline="0">
                          <a:solidFill>
                            <a:srgbClr val="0070C0"/>
                          </a:solidFill>
                          <a:latin typeface="Calibri Light"/>
                        </a:rPr>
                        <a:t> children to attend school.</a:t>
                      </a:r>
                    </a:p>
                    <a:p>
                      <a:pPr marL="171450" lvl="0" indent="-171450" algn="l">
                        <a:buSzPct val="100000"/>
                        <a:buFont typeface="Arial" pitchFamily="34"/>
                        <a:buChar char="•"/>
                      </a:pPr>
                      <a:r>
                        <a:rPr lang="en-GB" sz="850" baseline="0">
                          <a:solidFill>
                            <a:srgbClr val="0070C0"/>
                          </a:solidFill>
                          <a:latin typeface="Calibri Light"/>
                        </a:rPr>
                        <a:t>Rio have many volunteers who help in schools.</a:t>
                      </a:r>
                    </a:p>
                    <a:p>
                      <a:pPr marL="171450" lvl="0" indent="-171450" algn="l">
                        <a:buSzPct val="100000"/>
                        <a:buFont typeface="Arial" pitchFamily="34"/>
                        <a:buChar char="•"/>
                      </a:pPr>
                      <a:r>
                        <a:rPr lang="en-GB" sz="850" baseline="0">
                          <a:solidFill>
                            <a:srgbClr val="0070C0"/>
                          </a:solidFill>
                          <a:latin typeface="Calibri Light"/>
                        </a:rPr>
                        <a:t>There are adult classes to help adults gain skills = better jobs</a:t>
                      </a:r>
                      <a:endParaRPr lang="en-GB" sz="850">
                        <a:solidFill>
                          <a:srgbClr val="0070C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656245"/>
                  </a:ext>
                </a:extLst>
              </a:tr>
              <a:tr h="404539">
                <a:tc>
                  <a:txBody>
                    <a:bodyPr/>
                    <a:lstStyle/>
                    <a:p>
                      <a:pPr lvl="0" algn="l"/>
                      <a:r>
                        <a:rPr lang="en-GB" sz="850" b="1">
                          <a:solidFill>
                            <a:srgbClr val="0070C0"/>
                          </a:solidFill>
                          <a:latin typeface="Calibri Light"/>
                        </a:rPr>
                        <a:t>Better access to</a:t>
                      </a:r>
                      <a:r>
                        <a:rPr lang="en-GB" sz="850" b="1" baseline="0">
                          <a:solidFill>
                            <a:srgbClr val="0070C0"/>
                          </a:solidFill>
                          <a:latin typeface="Calibri Light"/>
                        </a:rPr>
                        <a:t> services</a:t>
                      </a:r>
                      <a:endParaRPr lang="en-GB" sz="850" b="1">
                        <a:solidFill>
                          <a:srgbClr val="0070C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71450" lvl="0" indent="-171450" algn="l">
                        <a:buSzPct val="100000"/>
                        <a:buFont typeface="Arial" pitchFamily="34"/>
                        <a:buChar char="•"/>
                      </a:pPr>
                      <a:r>
                        <a:rPr lang="en-GB" sz="850" kern="1200">
                          <a:solidFill>
                            <a:srgbClr val="0070C0"/>
                          </a:solidFill>
                          <a:latin typeface="Calibri Light"/>
                        </a:rPr>
                        <a:t>Rio has a</a:t>
                      </a:r>
                      <a:r>
                        <a:rPr lang="en-GB" sz="850" kern="1200" baseline="0">
                          <a:solidFill>
                            <a:srgbClr val="0070C0"/>
                          </a:solidFill>
                          <a:latin typeface="Calibri Light"/>
                        </a:rPr>
                        <a:t> new nuclear generator and hydro-electric power station = more energy produced.</a:t>
                      </a:r>
                    </a:p>
                    <a:p>
                      <a:pPr marL="171450" lvl="0" indent="-171450" algn="l">
                        <a:buSzPct val="100000"/>
                        <a:buFont typeface="Arial" pitchFamily="34"/>
                        <a:buChar char="•"/>
                      </a:pPr>
                      <a:r>
                        <a:rPr lang="en-GB" sz="850" kern="1200" baseline="0">
                          <a:solidFill>
                            <a:srgbClr val="0070C0"/>
                          </a:solidFill>
                          <a:latin typeface="Calibri Light"/>
                        </a:rPr>
                        <a:t>60km of new electricity lines = better access to energy</a:t>
                      </a:r>
                    </a:p>
                    <a:p>
                      <a:pPr marL="171450" lvl="0" indent="-171450" algn="l">
                        <a:buSzPct val="100000"/>
                        <a:buFont typeface="Arial" pitchFamily="34"/>
                        <a:buChar char="•"/>
                      </a:pPr>
                      <a:r>
                        <a:rPr lang="en-GB" sz="850" kern="1200" baseline="0">
                          <a:solidFill>
                            <a:srgbClr val="0070C0"/>
                          </a:solidFill>
                          <a:latin typeface="Calibri Light"/>
                        </a:rPr>
                        <a:t>By 2014, 95% of Rio had access to a mains water supply. This was due to 7 new water treatment plants and 300km of new water pipes being laid.</a:t>
                      </a:r>
                    </a:p>
                    <a:p>
                      <a:pPr marL="171450" lvl="0" indent="-171450" algn="l">
                        <a:buSzPct val="100000"/>
                        <a:buFont typeface="Arial" pitchFamily="34"/>
                        <a:buChar char="•"/>
                      </a:pPr>
                      <a:r>
                        <a:rPr lang="en-GB" sz="850" kern="1200" baseline="0">
                          <a:solidFill>
                            <a:srgbClr val="0070C0"/>
                          </a:solidFill>
                          <a:latin typeface="Calibri Light"/>
                        </a:rPr>
                        <a:t>12 new sewage works have been built and 5km of sewage pipes installed in badly polluted areas.</a:t>
                      </a:r>
                      <a:endParaRPr lang="en-GB" sz="850" kern="1200">
                        <a:solidFill>
                          <a:srgbClr val="0070C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572344"/>
                  </a:ext>
                </a:extLst>
              </a:tr>
              <a:tr h="318576">
                <a:tc>
                  <a:txBody>
                    <a:bodyPr/>
                    <a:lstStyle/>
                    <a:p>
                      <a:pPr marL="0" marR="0" lvl="0" indent="0" algn="l" defTabSz="914400" rtl="0" fontAlgn="auto" hangingPunct="1">
                        <a:lnSpc>
                          <a:spcPct val="100000"/>
                        </a:lnSpc>
                        <a:spcBef>
                          <a:spcPts val="0"/>
                        </a:spcBef>
                        <a:spcAft>
                          <a:spcPts val="0"/>
                        </a:spcAft>
                        <a:buNone/>
                        <a:tabLst/>
                      </a:pPr>
                      <a:r>
                        <a:rPr lang="en-GB" sz="850" b="1" kern="1200">
                          <a:solidFill>
                            <a:srgbClr val="0070C0"/>
                          </a:solidFill>
                          <a:latin typeface="Calibri Light"/>
                        </a:rPr>
                        <a:t>Better access</a:t>
                      </a:r>
                      <a:r>
                        <a:rPr lang="en-GB" sz="850" b="1" kern="1200" baseline="0">
                          <a:solidFill>
                            <a:srgbClr val="0070C0"/>
                          </a:solidFill>
                          <a:latin typeface="Calibri Light"/>
                        </a:rPr>
                        <a:t> to healthcare</a:t>
                      </a:r>
                      <a:endParaRPr lang="en-GB" sz="850" b="1" kern="1200">
                        <a:solidFill>
                          <a:srgbClr val="0070C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a:solidFill>
                            <a:srgbClr val="0070C0"/>
                          </a:solidFill>
                          <a:latin typeface="Calibri Light"/>
                        </a:rPr>
                        <a:t>Some areas in Brazil (</a:t>
                      </a:r>
                      <a:r>
                        <a:rPr lang="en-GB" sz="850" kern="1200" baseline="0">
                          <a:solidFill>
                            <a:srgbClr val="0070C0"/>
                          </a:solidFill>
                          <a:latin typeface="Calibri Light"/>
                        </a:rPr>
                        <a:t>Barra de Tijuna) </a:t>
                      </a:r>
                      <a:r>
                        <a:rPr lang="en-GB" sz="850" baseline="0">
                          <a:solidFill>
                            <a:srgbClr val="0070C0"/>
                          </a:solidFill>
                          <a:latin typeface="Calibri Light"/>
                        </a:rPr>
                        <a:t>have a life expectancy of 80 years old.</a:t>
                      </a:r>
                      <a:r>
                        <a:rPr lang="en-GB" sz="850" kern="1200" baseline="0">
                          <a:solidFill>
                            <a:srgbClr val="0070C0"/>
                          </a:solidFill>
                          <a:latin typeface="Calibri Light"/>
                        </a:rPr>
                        <a:t> Brazil (as a country) has an average life expectancy of 63 years.</a:t>
                      </a:r>
                      <a:r>
                        <a:rPr lang="en-GB" sz="850" baseline="0">
                          <a:solidFill>
                            <a:srgbClr val="0070C0"/>
                          </a:solidFill>
                          <a:latin typeface="Calibri Light"/>
                        </a:rPr>
                        <a:t> </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aseline="0">
                          <a:solidFill>
                            <a:srgbClr val="0070C0"/>
                          </a:solidFill>
                          <a:latin typeface="Calibri Light"/>
                        </a:rPr>
                        <a:t>Medical staff go into favelas and offer emergency medication to people’s homes.</a:t>
                      </a:r>
                      <a:endParaRPr lang="en-GB" sz="850">
                        <a:solidFill>
                          <a:srgbClr val="0070C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908759"/>
                  </a:ext>
                </a:extLst>
              </a:tr>
              <a:tr h="232605">
                <a:tc>
                  <a:txBody>
                    <a:bodyPr/>
                    <a:lstStyle/>
                    <a:p>
                      <a:pPr lvl="0" algn="l"/>
                      <a:r>
                        <a:rPr lang="en-GB" sz="850" b="1">
                          <a:solidFill>
                            <a:srgbClr val="0070C0"/>
                          </a:solidFill>
                          <a:latin typeface="Calibri Light"/>
                        </a:rPr>
                        <a:t>More entertainment</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a:solidFill>
                            <a:srgbClr val="0070C0"/>
                          </a:solidFill>
                          <a:latin typeface="Calibri Light"/>
                        </a:rPr>
                        <a:t>One</a:t>
                      </a:r>
                      <a:r>
                        <a:rPr lang="en-GB" sz="850" baseline="0">
                          <a:solidFill>
                            <a:srgbClr val="0070C0"/>
                          </a:solidFill>
                          <a:latin typeface="Calibri Light"/>
                        </a:rPr>
                        <a:t> of the world’s top tourist destinations - </a:t>
                      </a:r>
                      <a:r>
                        <a:rPr lang="en-GB" sz="850" kern="1200">
                          <a:solidFill>
                            <a:srgbClr val="0070C0"/>
                          </a:solidFill>
                          <a:latin typeface="Calibri Light"/>
                        </a:rPr>
                        <a:t>The Statue of Christ the Redeemer, stunning natural surroundings and entertainment.</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912997"/>
                  </a:ext>
                </a:extLst>
              </a:tr>
              <a:tr h="232605">
                <a:tc>
                  <a:txBody>
                    <a:bodyPr/>
                    <a:lstStyle/>
                    <a:p>
                      <a:pPr lvl="0" algn="l"/>
                      <a:r>
                        <a:rPr lang="en-GB" sz="850" b="1">
                          <a:solidFill>
                            <a:srgbClr val="0070C0"/>
                          </a:solidFill>
                          <a:latin typeface="Calibri Light"/>
                        </a:rPr>
                        <a:t>More transport</a:t>
                      </a:r>
                      <a:r>
                        <a:rPr lang="en-GB" sz="850" b="1" baseline="0">
                          <a:solidFill>
                            <a:srgbClr val="0070C0"/>
                          </a:solidFill>
                          <a:latin typeface="Calibri Light"/>
                        </a:rPr>
                        <a:t> options</a:t>
                      </a:r>
                      <a:endParaRPr lang="en-GB" sz="850" b="1">
                        <a:solidFill>
                          <a:srgbClr val="0070C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kern="1200">
                          <a:solidFill>
                            <a:srgbClr val="0070C0"/>
                          </a:solidFill>
                          <a:latin typeface="Calibri Light"/>
                        </a:rPr>
                        <a:t>It has two</a:t>
                      </a:r>
                      <a:r>
                        <a:rPr lang="en-GB" sz="850" kern="1200" baseline="0">
                          <a:solidFill>
                            <a:srgbClr val="0070C0"/>
                          </a:solidFill>
                          <a:latin typeface="Calibri Light"/>
                        </a:rPr>
                        <a:t> major airports and five shipping ports</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kern="1200" baseline="0">
                          <a:solidFill>
                            <a:srgbClr val="0070C0"/>
                          </a:solidFill>
                          <a:latin typeface="Calibri Light"/>
                        </a:rPr>
                        <a:t>Public transport, toll roads and one way systems to control traffic</a:t>
                      </a:r>
                      <a:endParaRPr lang="en-GB" sz="850" kern="1200">
                        <a:solidFill>
                          <a:srgbClr val="0070C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08184"/>
                  </a:ext>
                </a:extLst>
              </a:tr>
            </a:tbl>
          </a:graphicData>
        </a:graphic>
      </p:graphicFrame>
      <p:graphicFrame>
        <p:nvGraphicFramePr>
          <p:cNvPr id="7" name="Table 15">
            <a:extLst>
              <a:ext uri="{FF2B5EF4-FFF2-40B4-BE49-F238E27FC236}">
                <a16:creationId xmlns:a16="http://schemas.microsoft.com/office/drawing/2014/main" id="{61B88183-49B9-415B-ABE9-2E9E6FAD662A}"/>
              </a:ext>
            </a:extLst>
          </p:cNvPr>
          <p:cNvGraphicFramePr>
            <a:graphicFrameLocks noGrp="1"/>
          </p:cNvGraphicFramePr>
          <p:nvPr/>
        </p:nvGraphicFramePr>
        <p:xfrm>
          <a:off x="6091513" y="334469"/>
          <a:ext cx="4575886" cy="220983"/>
        </p:xfrm>
        <a:graphic>
          <a:graphicData uri="http://schemas.openxmlformats.org/drawingml/2006/table">
            <a:tbl>
              <a:tblPr firstRow="1" bandRow="1">
                <a:effectLst/>
                <a:tableStyleId>{5940675A-B579-460E-94D1-54222C63F5DA}</a:tableStyleId>
              </a:tblPr>
              <a:tblGrid>
                <a:gridCol w="4575886">
                  <a:extLst>
                    <a:ext uri="{9D8B030D-6E8A-4147-A177-3AD203B41FA5}">
                      <a16:colId xmlns:a16="http://schemas.microsoft.com/office/drawing/2014/main" val="2516389283"/>
                    </a:ext>
                  </a:extLst>
                </a:gridCol>
              </a:tblGrid>
              <a:tr h="211637">
                <a:tc>
                  <a:txBody>
                    <a:bodyPr/>
                    <a:lstStyle/>
                    <a:p>
                      <a:pPr marL="0" marR="0" lvl="0" indent="0" algn="ctr" defTabSz="914400" rtl="0" fontAlgn="auto" hangingPunct="1">
                        <a:lnSpc>
                          <a:spcPct val="100000"/>
                        </a:lnSpc>
                        <a:spcBef>
                          <a:spcPts val="0"/>
                        </a:spcBef>
                        <a:spcAft>
                          <a:spcPts val="0"/>
                        </a:spcAft>
                        <a:buNone/>
                        <a:tabLst/>
                      </a:pPr>
                      <a:r>
                        <a:rPr lang="en-GB" sz="850" b="1" kern="1200">
                          <a:solidFill>
                            <a:srgbClr val="0070C0"/>
                          </a:solidFill>
                          <a:latin typeface="Calibri Light"/>
                        </a:rPr>
                        <a:t>Urban</a:t>
                      </a:r>
                      <a:r>
                        <a:rPr lang="en-GB" sz="850" b="1" kern="1200" baseline="0">
                          <a:solidFill>
                            <a:srgbClr val="0070C0"/>
                          </a:solidFill>
                          <a:latin typeface="Calibri Light"/>
                        </a:rPr>
                        <a:t> growth in Rio has also created many social, </a:t>
                      </a:r>
                      <a:r>
                        <a:rPr lang="en-GB" sz="850" b="1" kern="1200" baseline="0">
                          <a:solidFill>
                            <a:srgbClr val="7030A0"/>
                          </a:solidFill>
                          <a:latin typeface="Calibri Light"/>
                        </a:rPr>
                        <a:t>economic</a:t>
                      </a:r>
                      <a:r>
                        <a:rPr lang="en-GB" sz="850" b="1" kern="1200" baseline="0">
                          <a:solidFill>
                            <a:srgbClr val="0070C0"/>
                          </a:solidFill>
                          <a:latin typeface="Calibri Light"/>
                        </a:rPr>
                        <a:t> &amp; </a:t>
                      </a:r>
                      <a:r>
                        <a:rPr lang="en-GB" sz="850" b="1" kern="1200" baseline="0">
                          <a:solidFill>
                            <a:srgbClr val="00B050"/>
                          </a:solidFill>
                          <a:latin typeface="Calibri Light"/>
                        </a:rPr>
                        <a:t>environmental</a:t>
                      </a:r>
                      <a:r>
                        <a:rPr lang="en-GB" sz="850" b="1" kern="1200" baseline="0">
                          <a:solidFill>
                            <a:srgbClr val="0070C0"/>
                          </a:solidFill>
                          <a:latin typeface="Calibri Light"/>
                        </a:rPr>
                        <a:t> challenges</a:t>
                      </a:r>
                      <a:endParaRPr lang="en-GB" sz="850" b="1" kern="1200">
                        <a:solidFill>
                          <a:srgbClr val="0070C0"/>
                        </a:solidFill>
                        <a:latin typeface="Calibri Light"/>
                      </a:endParaRPr>
                    </a:p>
                  </a:txBody>
                  <a:tcPr/>
                </a:tc>
                <a:extLst>
                  <a:ext uri="{0D108BD9-81ED-4DB2-BD59-A6C34878D82A}">
                    <a16:rowId xmlns:a16="http://schemas.microsoft.com/office/drawing/2014/main" val="863223808"/>
                  </a:ext>
                </a:extLst>
              </a:tr>
            </a:tbl>
          </a:graphicData>
        </a:graphic>
      </p:graphicFrame>
      <p:pic>
        <p:nvPicPr>
          <p:cNvPr id="8" name="Picture 5">
            <a:extLst>
              <a:ext uri="{FF2B5EF4-FFF2-40B4-BE49-F238E27FC236}">
                <a16:creationId xmlns:a16="http://schemas.microsoft.com/office/drawing/2014/main" id="{BEA61515-5B60-4A99-916C-9572E31901F8}"/>
              </a:ext>
            </a:extLst>
          </p:cNvPr>
          <p:cNvPicPr>
            <a:picLocks noChangeAspect="1"/>
          </p:cNvPicPr>
          <p:nvPr/>
        </p:nvPicPr>
        <p:blipFill>
          <a:blip r:embed="rId3"/>
          <a:srcRect l="10157" t="21175" r="774"/>
          <a:stretch>
            <a:fillRect/>
          </a:stretch>
        </p:blipFill>
        <p:spPr>
          <a:xfrm>
            <a:off x="1530906" y="690884"/>
            <a:ext cx="1784415" cy="1016072"/>
          </a:xfrm>
          <a:prstGeom prst="rect">
            <a:avLst/>
          </a:prstGeom>
          <a:noFill/>
          <a:ln cap="flat">
            <a:noFill/>
          </a:ln>
        </p:spPr>
      </p:pic>
      <p:pic>
        <p:nvPicPr>
          <p:cNvPr id="9" name="Picture 6">
            <a:extLst>
              <a:ext uri="{FF2B5EF4-FFF2-40B4-BE49-F238E27FC236}">
                <a16:creationId xmlns:a16="http://schemas.microsoft.com/office/drawing/2014/main" id="{C56A74E1-68CC-48E7-B643-6B67B876F653}"/>
              </a:ext>
            </a:extLst>
          </p:cNvPr>
          <p:cNvPicPr>
            <a:picLocks noChangeAspect="1"/>
          </p:cNvPicPr>
          <p:nvPr/>
        </p:nvPicPr>
        <p:blipFill>
          <a:blip r:embed="rId4"/>
          <a:stretch>
            <a:fillRect/>
          </a:stretch>
        </p:blipFill>
        <p:spPr>
          <a:xfrm>
            <a:off x="3168423" y="688396"/>
            <a:ext cx="1290062" cy="1018815"/>
          </a:xfrm>
          <a:prstGeom prst="rect">
            <a:avLst/>
          </a:prstGeom>
          <a:noFill/>
          <a:ln cap="flat">
            <a:noFill/>
          </a:ln>
        </p:spPr>
      </p:pic>
      <p:graphicFrame>
        <p:nvGraphicFramePr>
          <p:cNvPr id="10" name="Table 17">
            <a:extLst>
              <a:ext uri="{FF2B5EF4-FFF2-40B4-BE49-F238E27FC236}">
                <a16:creationId xmlns:a16="http://schemas.microsoft.com/office/drawing/2014/main" id="{E31D5AB7-253F-475C-8F8C-9FE04332A2E6}"/>
              </a:ext>
            </a:extLst>
          </p:cNvPr>
          <p:cNvGraphicFramePr>
            <a:graphicFrameLocks noGrp="1"/>
          </p:cNvGraphicFramePr>
          <p:nvPr/>
        </p:nvGraphicFramePr>
        <p:xfrm>
          <a:off x="6098426" y="524097"/>
          <a:ext cx="4569576" cy="3992782"/>
        </p:xfrm>
        <a:graphic>
          <a:graphicData uri="http://schemas.openxmlformats.org/drawingml/2006/table">
            <a:tbl>
              <a:tblPr firstRow="1" bandRow="1">
                <a:effectLst/>
                <a:tableStyleId>{5C22544A-7EE6-4342-B048-85BDC9FD1C3A}</a:tableStyleId>
              </a:tblPr>
              <a:tblGrid>
                <a:gridCol w="1142798">
                  <a:extLst>
                    <a:ext uri="{9D8B030D-6E8A-4147-A177-3AD203B41FA5}">
                      <a16:colId xmlns:a16="http://schemas.microsoft.com/office/drawing/2014/main" val="3248427162"/>
                    </a:ext>
                  </a:extLst>
                </a:gridCol>
                <a:gridCol w="3426778">
                  <a:extLst>
                    <a:ext uri="{9D8B030D-6E8A-4147-A177-3AD203B41FA5}">
                      <a16:colId xmlns:a16="http://schemas.microsoft.com/office/drawing/2014/main" val="2023743269"/>
                    </a:ext>
                  </a:extLst>
                </a:gridCol>
              </a:tblGrid>
              <a:tr h="0">
                <a:tc>
                  <a:txBody>
                    <a:bodyPr/>
                    <a:lstStyle/>
                    <a:p>
                      <a:pPr lvl="0" algn="ctr"/>
                      <a:r>
                        <a:rPr lang="en-GB" sz="850">
                          <a:solidFill>
                            <a:srgbClr val="000000"/>
                          </a:solidFill>
                          <a:latin typeface="Calibri Light"/>
                        </a:rPr>
                        <a:t>Challenge</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2F2F2"/>
                    </a:solidFill>
                  </a:tcPr>
                </a:tc>
                <a:tc>
                  <a:txBody>
                    <a:bodyPr/>
                    <a:lstStyle/>
                    <a:p>
                      <a:pPr marL="0" lvl="0" indent="0" algn="ctr">
                        <a:buNone/>
                      </a:pPr>
                      <a:r>
                        <a:rPr lang="en-GB" sz="850">
                          <a:solidFill>
                            <a:srgbClr val="000000"/>
                          </a:solidFill>
                          <a:latin typeface="Calibri Light"/>
                        </a:rPr>
                        <a:t>Evidence in Rio</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43574285"/>
                  </a:ext>
                </a:extLst>
              </a:tr>
              <a:tr h="277264">
                <a:tc>
                  <a:txBody>
                    <a:bodyPr/>
                    <a:lstStyle/>
                    <a:p>
                      <a:pPr lvl="0" algn="l"/>
                      <a:r>
                        <a:rPr lang="en-GB" sz="850" b="1" kern="1200">
                          <a:solidFill>
                            <a:srgbClr val="0070C0"/>
                          </a:solidFill>
                          <a:latin typeface="Calibri Light"/>
                        </a:rPr>
                        <a:t>Lack</a:t>
                      </a:r>
                      <a:r>
                        <a:rPr lang="en-GB" sz="850" b="1" kern="1200" baseline="0">
                          <a:solidFill>
                            <a:srgbClr val="0070C0"/>
                          </a:solidFill>
                          <a:latin typeface="Calibri Light"/>
                        </a:rPr>
                        <a:t> of healthcare</a:t>
                      </a:r>
                      <a:endParaRPr lang="en-GB" sz="850" b="1">
                        <a:solidFill>
                          <a:srgbClr val="0070C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850" b="0" kern="1200" baseline="0">
                          <a:solidFill>
                            <a:srgbClr val="0070C0"/>
                          </a:solidFill>
                          <a:latin typeface="Calibri Light"/>
                        </a:rPr>
                        <a:t>In 2013 only 55% of the city had a local family health clinic.</a:t>
                      </a:r>
                      <a:endParaRPr lang="en-GB" sz="850">
                        <a:solidFill>
                          <a:srgbClr val="0070C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467054"/>
                  </a:ext>
                </a:extLst>
              </a:tr>
              <a:tr h="249960">
                <a:tc>
                  <a:txBody>
                    <a:bodyPr/>
                    <a:lstStyle/>
                    <a:p>
                      <a:pPr lvl="0" algn="l"/>
                      <a:r>
                        <a:rPr lang="en-GB" sz="850" b="1" kern="1200">
                          <a:solidFill>
                            <a:srgbClr val="0070C0"/>
                          </a:solidFill>
                          <a:latin typeface="Calibri Light"/>
                        </a:rPr>
                        <a:t>Lack</a:t>
                      </a:r>
                      <a:r>
                        <a:rPr lang="en-GB" sz="850" b="1" kern="1200" baseline="0">
                          <a:solidFill>
                            <a:srgbClr val="0070C0"/>
                          </a:solidFill>
                          <a:latin typeface="Calibri Light"/>
                        </a:rPr>
                        <a:t> of education</a:t>
                      </a:r>
                      <a:endParaRPr lang="en-GB" sz="850" b="1">
                        <a:solidFill>
                          <a:srgbClr val="0070C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l"/>
                      <a:r>
                        <a:rPr lang="en-GB" sz="850" b="0" baseline="0">
                          <a:solidFill>
                            <a:srgbClr val="0070C0"/>
                          </a:solidFill>
                          <a:latin typeface="Calibri Light"/>
                        </a:rPr>
                        <a:t>N</a:t>
                      </a:r>
                      <a:r>
                        <a:rPr lang="en-GB" sz="850" b="0">
                          <a:solidFill>
                            <a:srgbClr val="0070C0"/>
                          </a:solidFill>
                          <a:latin typeface="Calibri Light"/>
                        </a:rPr>
                        <a:t>ot enough schools, teachers or funding for education.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780701"/>
                  </a:ext>
                </a:extLst>
              </a:tr>
              <a:tr h="249960">
                <a:tc>
                  <a:txBody>
                    <a:bodyPr/>
                    <a:lstStyle/>
                    <a:p>
                      <a:pPr lvl="0" algn="l"/>
                      <a:r>
                        <a:rPr lang="en-GB" sz="850" b="1" kern="1200">
                          <a:solidFill>
                            <a:srgbClr val="0070C0"/>
                          </a:solidFill>
                          <a:latin typeface="Calibri Light"/>
                        </a:rPr>
                        <a:t>Lack</a:t>
                      </a:r>
                      <a:r>
                        <a:rPr lang="en-GB" sz="850" b="1" kern="1200" baseline="0">
                          <a:solidFill>
                            <a:srgbClr val="0070C0"/>
                          </a:solidFill>
                          <a:latin typeface="Calibri Light"/>
                        </a:rPr>
                        <a:t> of w</a:t>
                      </a:r>
                      <a:r>
                        <a:rPr lang="en-GB" sz="850" b="1" kern="1200">
                          <a:solidFill>
                            <a:srgbClr val="0070C0"/>
                          </a:solidFill>
                          <a:latin typeface="Calibri Light"/>
                        </a:rPr>
                        <a:t>ater supply</a:t>
                      </a:r>
                      <a:endParaRPr lang="en-GB" sz="850" b="1">
                        <a:solidFill>
                          <a:srgbClr val="0070C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l"/>
                      <a:r>
                        <a:rPr lang="en-GB" sz="850" b="0" baseline="0">
                          <a:solidFill>
                            <a:srgbClr val="0070C0"/>
                          </a:solidFill>
                          <a:latin typeface="Calibri Light"/>
                        </a:rPr>
                        <a:t>Around 12% of Rio does not have access to running water.</a:t>
                      </a:r>
                      <a:endParaRPr lang="en-GB" sz="850" b="0">
                        <a:solidFill>
                          <a:srgbClr val="0070C0"/>
                        </a:solidFill>
                        <a:latin typeface="Calibri Light"/>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768224"/>
                  </a:ext>
                </a:extLst>
              </a:tr>
              <a:tr h="277264">
                <a:tc>
                  <a:txBody>
                    <a:bodyPr/>
                    <a:lstStyle/>
                    <a:p>
                      <a:pPr lvl="0" algn="l"/>
                      <a:r>
                        <a:rPr lang="en-GB" sz="850" b="1" kern="1200">
                          <a:solidFill>
                            <a:srgbClr val="0070C0"/>
                          </a:solidFill>
                          <a:latin typeface="Calibri Light"/>
                        </a:rPr>
                        <a:t>Lack</a:t>
                      </a:r>
                      <a:r>
                        <a:rPr lang="en-GB" sz="850" b="1" kern="1200" baseline="0">
                          <a:solidFill>
                            <a:srgbClr val="0070C0"/>
                          </a:solidFill>
                          <a:latin typeface="Calibri Light"/>
                        </a:rPr>
                        <a:t> of e</a:t>
                      </a:r>
                      <a:r>
                        <a:rPr lang="en-GB" sz="850" b="1" kern="1200">
                          <a:solidFill>
                            <a:srgbClr val="0070C0"/>
                          </a:solidFill>
                          <a:latin typeface="Calibri Light"/>
                        </a:rPr>
                        <a:t>nergy</a:t>
                      </a:r>
                      <a:r>
                        <a:rPr lang="en-GB" sz="850" b="1" kern="1200" baseline="0">
                          <a:solidFill>
                            <a:srgbClr val="0070C0"/>
                          </a:solidFill>
                          <a:latin typeface="Calibri Light"/>
                        </a:rPr>
                        <a:t> </a:t>
                      </a:r>
                      <a:endParaRPr lang="en-GB" sz="850" b="1">
                        <a:solidFill>
                          <a:srgbClr val="0070C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l"/>
                      <a:r>
                        <a:rPr lang="en-GB" sz="850" b="0" baseline="0">
                          <a:solidFill>
                            <a:srgbClr val="0070C0"/>
                          </a:solidFill>
                          <a:latin typeface="Calibri Light"/>
                        </a:rPr>
                        <a:t>Due to illegal tapping onto electricity lines = blackouts.</a:t>
                      </a:r>
                      <a:endParaRPr lang="en-GB" sz="850" b="0">
                        <a:solidFill>
                          <a:srgbClr val="0070C0"/>
                        </a:solidFill>
                        <a:latin typeface="Calibri Light"/>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685512"/>
                  </a:ext>
                </a:extLst>
              </a:tr>
              <a:tr h="249960">
                <a:tc>
                  <a:txBody>
                    <a:bodyPr/>
                    <a:lstStyle/>
                    <a:p>
                      <a:pPr marL="0" marR="0" lvl="0" indent="0" algn="l" defTabSz="914400" rtl="0" fontAlgn="auto" hangingPunct="1">
                        <a:lnSpc>
                          <a:spcPct val="100000"/>
                        </a:lnSpc>
                        <a:spcBef>
                          <a:spcPts val="0"/>
                        </a:spcBef>
                        <a:spcAft>
                          <a:spcPts val="0"/>
                        </a:spcAft>
                        <a:buNone/>
                        <a:tabLst/>
                      </a:pPr>
                      <a:r>
                        <a:rPr lang="en-GB" sz="850" b="1" kern="1200">
                          <a:solidFill>
                            <a:srgbClr val="7030A0"/>
                          </a:solidFill>
                          <a:latin typeface="Calibri Light"/>
                        </a:rPr>
                        <a:t>Unemployment</a:t>
                      </a:r>
                      <a:r>
                        <a:rPr lang="en-GB" sz="850" b="1" kern="1200" baseline="0">
                          <a:solidFill>
                            <a:srgbClr val="7030A0"/>
                          </a:solidFill>
                          <a:latin typeface="Calibri Light"/>
                        </a:rPr>
                        <a:t> and informal sector jobs </a:t>
                      </a:r>
                      <a:endParaRPr lang="en-GB" sz="850" b="1" kern="1200">
                        <a:solidFill>
                          <a:srgbClr val="7030A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l"/>
                      <a:r>
                        <a:rPr lang="en-GB" sz="850" b="0" baseline="0">
                          <a:solidFill>
                            <a:srgbClr val="7030A0"/>
                          </a:solidFill>
                          <a:latin typeface="Calibri Light"/>
                        </a:rPr>
                        <a:t>Many people are unemployed or work in the informal sector (e.g. street vendor), which are poorly paid, no contract, no taxes paid.</a:t>
                      </a:r>
                      <a:endParaRPr lang="en-GB" sz="850" b="0">
                        <a:solidFill>
                          <a:srgbClr val="7030A0"/>
                        </a:solidFill>
                        <a:latin typeface="Calibri Light"/>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227207"/>
                  </a:ext>
                </a:extLst>
              </a:tr>
              <a:tr h="249960">
                <a:tc>
                  <a:txBody>
                    <a:bodyPr/>
                    <a:lstStyle/>
                    <a:p>
                      <a:pPr lvl="0" algn="l"/>
                      <a:r>
                        <a:rPr lang="en-GB" sz="850" b="1" kern="1200">
                          <a:solidFill>
                            <a:srgbClr val="00B050"/>
                          </a:solidFill>
                          <a:latin typeface="Calibri Light"/>
                        </a:rPr>
                        <a:t>Air pollution</a:t>
                      </a:r>
                      <a:r>
                        <a:rPr lang="en-GB" sz="850" b="1" kern="1200" baseline="0">
                          <a:solidFill>
                            <a:srgbClr val="00B050"/>
                          </a:solidFill>
                          <a:latin typeface="Calibri Light"/>
                        </a:rPr>
                        <a:t> </a:t>
                      </a:r>
                      <a:endParaRPr lang="en-GB" sz="850" b="1">
                        <a:solidFill>
                          <a:srgbClr val="00B05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l"/>
                      <a:r>
                        <a:rPr lang="en-GB" sz="850" b="0" baseline="0">
                          <a:solidFill>
                            <a:srgbClr val="00B050"/>
                          </a:solidFill>
                          <a:latin typeface="Calibri Light"/>
                        </a:rPr>
                        <a:t>caused by too many cars and growth of factories = 5000 deaths per year.</a:t>
                      </a:r>
                      <a:endParaRPr lang="en-GB" sz="850" b="0">
                        <a:solidFill>
                          <a:srgbClr val="00B050"/>
                        </a:solidFill>
                        <a:latin typeface="Calibri Light"/>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365946"/>
                  </a:ext>
                </a:extLst>
              </a:tr>
              <a:tr h="249960">
                <a:tc>
                  <a:txBody>
                    <a:bodyPr/>
                    <a:lstStyle/>
                    <a:p>
                      <a:pPr lvl="0" algn="l"/>
                      <a:r>
                        <a:rPr lang="en-GB" sz="850" b="1" kern="1200">
                          <a:solidFill>
                            <a:srgbClr val="00B050"/>
                          </a:solidFill>
                          <a:latin typeface="Calibri Light"/>
                        </a:rPr>
                        <a:t>Water pollution </a:t>
                      </a:r>
                      <a:endParaRPr lang="en-GB" sz="850" b="1">
                        <a:solidFill>
                          <a:srgbClr val="00B05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l"/>
                      <a:r>
                        <a:rPr lang="en-GB" sz="850" b="0">
                          <a:solidFill>
                            <a:srgbClr val="00B050"/>
                          </a:solidFill>
                          <a:latin typeface="Calibri Light"/>
                        </a:rPr>
                        <a:t>caused by sewage</a:t>
                      </a:r>
                      <a:r>
                        <a:rPr lang="en-GB" sz="850" b="0" baseline="0">
                          <a:solidFill>
                            <a:srgbClr val="00B050"/>
                          </a:solidFill>
                          <a:latin typeface="Calibri Light"/>
                        </a:rPr>
                        <a:t> running into rivers (200 tonnes/day) and industrial waste from factories and oil spills.</a:t>
                      </a:r>
                      <a:endParaRPr lang="en-GB" sz="850" b="0">
                        <a:solidFill>
                          <a:srgbClr val="00B050"/>
                        </a:solidFill>
                        <a:latin typeface="Calibri Light"/>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890741"/>
                  </a:ext>
                </a:extLst>
              </a:tr>
              <a:tr h="249960">
                <a:tc>
                  <a:txBody>
                    <a:bodyPr/>
                    <a:lstStyle/>
                    <a:p>
                      <a:pPr lvl="0" algn="l"/>
                      <a:r>
                        <a:rPr lang="en-GB" sz="850" b="1" kern="1200">
                          <a:solidFill>
                            <a:srgbClr val="00B050"/>
                          </a:solidFill>
                          <a:latin typeface="Calibri Light"/>
                        </a:rPr>
                        <a:t>Waste pollution</a:t>
                      </a:r>
                      <a:endParaRPr lang="en-GB" sz="850" b="1">
                        <a:solidFill>
                          <a:srgbClr val="00B05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l"/>
                      <a:r>
                        <a:rPr lang="en-GB" sz="850" b="0" baseline="0">
                          <a:solidFill>
                            <a:srgbClr val="00B050"/>
                          </a:solidFill>
                          <a:latin typeface="Calibri Light"/>
                        </a:rPr>
                        <a:t>a lack of waste disposal = rubbish on streets.</a:t>
                      </a:r>
                      <a:endParaRPr lang="en-GB" sz="850" b="0">
                        <a:solidFill>
                          <a:srgbClr val="00B050"/>
                        </a:solidFill>
                        <a:latin typeface="Calibri Light"/>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41257"/>
                  </a:ext>
                </a:extLst>
              </a:tr>
              <a:tr h="249960">
                <a:tc>
                  <a:txBody>
                    <a:bodyPr/>
                    <a:lstStyle/>
                    <a:p>
                      <a:pPr lvl="0" algn="l"/>
                      <a:r>
                        <a:rPr lang="en-GB" sz="850" b="1">
                          <a:solidFill>
                            <a:srgbClr val="0070C0"/>
                          </a:solidFill>
                          <a:latin typeface="Calibri Light"/>
                        </a:rPr>
                        <a:t>Creation of squatter settlements (favelas)</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850" b="0" i="0" kern="1200">
                          <a:solidFill>
                            <a:srgbClr val="0070C0"/>
                          </a:solidFill>
                          <a:latin typeface="Calibri Light"/>
                        </a:rPr>
                        <a:t>These are illegal settlements on the outskirts</a:t>
                      </a:r>
                      <a:r>
                        <a:rPr lang="en-GB" sz="850" b="0" i="0" kern="1200" baseline="0">
                          <a:solidFill>
                            <a:srgbClr val="0070C0"/>
                          </a:solidFill>
                          <a:latin typeface="Calibri Light"/>
                        </a:rPr>
                        <a:t> of cities </a:t>
                      </a:r>
                      <a:r>
                        <a:rPr lang="en-GB" sz="850" b="0" i="0" kern="1200">
                          <a:solidFill>
                            <a:srgbClr val="0070C0"/>
                          </a:solidFill>
                          <a:latin typeface="Calibri Light"/>
                        </a:rPr>
                        <a:t>where people have built homes on land they do not own</a:t>
                      </a:r>
                      <a:r>
                        <a:rPr lang="en-GB" sz="850" b="0" i="1" kern="1200">
                          <a:solidFill>
                            <a:srgbClr val="0070C0"/>
                          </a:solidFill>
                          <a:latin typeface="Calibri Light"/>
                        </a:rPr>
                        <a:t>.</a:t>
                      </a:r>
                      <a:r>
                        <a:rPr lang="en-GB" sz="850" b="0" i="1" kern="1200" baseline="0">
                          <a:solidFill>
                            <a:srgbClr val="0070C0"/>
                          </a:solidFill>
                          <a:latin typeface="Calibri Light"/>
                        </a:rPr>
                        <a:t> </a:t>
                      </a:r>
                      <a:r>
                        <a:rPr lang="en-GB" sz="850" b="0" i="0" kern="1200">
                          <a:solidFill>
                            <a:srgbClr val="0070C0"/>
                          </a:solidFill>
                          <a:latin typeface="Calibri Light"/>
                        </a:rPr>
                        <a:t>Characteristics:</a:t>
                      </a:r>
                      <a:endParaRPr lang="en-GB" sz="850" b="0" i="0" kern="1200" baseline="0">
                        <a:solidFill>
                          <a:srgbClr val="0070C0"/>
                        </a:solidFill>
                        <a:latin typeface="Calibri Light"/>
                      </a:endParaRPr>
                    </a:p>
                    <a:p>
                      <a:pPr marL="85725" marR="0" lvl="0" indent="-85725" algn="l" defTabSz="914400" rtl="0" fontAlgn="auto" hangingPunct="1">
                        <a:lnSpc>
                          <a:spcPct val="100000"/>
                        </a:lnSpc>
                        <a:spcBef>
                          <a:spcPts val="0"/>
                        </a:spcBef>
                        <a:spcAft>
                          <a:spcPts val="0"/>
                        </a:spcAft>
                        <a:buSzPct val="100000"/>
                        <a:buFont typeface="Arial" pitchFamily="34"/>
                        <a:buChar char="•"/>
                        <a:tabLst/>
                      </a:pPr>
                      <a:r>
                        <a:rPr lang="en-GB" sz="850" b="0" i="0" kern="1200" baseline="0">
                          <a:solidFill>
                            <a:srgbClr val="0070C0"/>
                          </a:solidFill>
                          <a:latin typeface="Calibri Light"/>
                        </a:rPr>
                        <a:t>Poorly built homes using basic materials </a:t>
                      </a:r>
                    </a:p>
                    <a:p>
                      <a:pPr marL="85725" marR="0" lvl="0" indent="-85725" algn="l" defTabSz="914400" rtl="0" fontAlgn="auto" hangingPunct="1">
                        <a:lnSpc>
                          <a:spcPct val="100000"/>
                        </a:lnSpc>
                        <a:spcBef>
                          <a:spcPts val="0"/>
                        </a:spcBef>
                        <a:spcAft>
                          <a:spcPts val="0"/>
                        </a:spcAft>
                        <a:buSzPct val="100000"/>
                        <a:buFont typeface="Arial" pitchFamily="34"/>
                        <a:buChar char="•"/>
                        <a:tabLst/>
                      </a:pPr>
                      <a:r>
                        <a:rPr lang="en-GB" sz="850" b="0" i="0" kern="1200" baseline="0">
                          <a:solidFill>
                            <a:srgbClr val="0070C0"/>
                          </a:solidFill>
                          <a:latin typeface="Calibri Light"/>
                        </a:rPr>
                        <a:t>Houses built on steep slopes = landslides (e.g. 2010: 224 killed and 13,000 lost their homes) and</a:t>
                      </a:r>
                      <a:r>
                        <a:rPr lang="en-GB" sz="850" i="0" kern="1200" baseline="0">
                          <a:solidFill>
                            <a:srgbClr val="0070C0"/>
                          </a:solidFill>
                          <a:latin typeface="Calibri Light"/>
                        </a:rPr>
                        <a:t> limited road access</a:t>
                      </a:r>
                    </a:p>
                    <a:p>
                      <a:pPr marL="85725" lvl="0" indent="-85725">
                        <a:buSzPct val="100000"/>
                        <a:buFont typeface="Arial" pitchFamily="34"/>
                        <a:buChar char="•"/>
                      </a:pPr>
                      <a:r>
                        <a:rPr lang="en-GB" sz="850" b="0" kern="1200" baseline="0">
                          <a:solidFill>
                            <a:srgbClr val="0070C0"/>
                          </a:solidFill>
                          <a:latin typeface="Calibri Light"/>
                        </a:rPr>
                        <a:t>30% no electricity, 50% no sewage system and 12% no running water. </a:t>
                      </a:r>
                    </a:p>
                    <a:p>
                      <a:pPr marL="85725" lvl="0" indent="-85725">
                        <a:buSzPct val="100000"/>
                        <a:buFont typeface="Arial" pitchFamily="34"/>
                        <a:buChar char="•"/>
                      </a:pPr>
                      <a:r>
                        <a:rPr lang="en-GB" sz="850" b="0" kern="1200" baseline="0">
                          <a:solidFill>
                            <a:srgbClr val="0070C0"/>
                          </a:solidFill>
                          <a:latin typeface="Calibri Light"/>
                        </a:rPr>
                        <a:t>20% are unemployed. Those who are, are employed in informal sector </a:t>
                      </a:r>
                    </a:p>
                    <a:p>
                      <a:pPr marL="85725" lvl="0" indent="-85725">
                        <a:buSzPct val="100000"/>
                        <a:buFont typeface="Arial" pitchFamily="34"/>
                        <a:buChar char="•"/>
                      </a:pPr>
                      <a:r>
                        <a:rPr lang="en-GB" sz="850" b="0" kern="1200" baseline="0">
                          <a:solidFill>
                            <a:srgbClr val="0070C0"/>
                          </a:solidFill>
                          <a:latin typeface="Calibri Light"/>
                        </a:rPr>
                        <a:t>Drug gangs are common &amp; police is rare</a:t>
                      </a:r>
                      <a:r>
                        <a:rPr lang="en-GB" sz="850" b="0" kern="1200" baseline="0">
                          <a:solidFill>
                            <a:srgbClr val="0070C0"/>
                          </a:solidFill>
                          <a:latin typeface="Calibri Light"/>
                          <a:cs typeface="Calibri"/>
                        </a:rPr>
                        <a:t> (murder rate is 20 per 1000ppl)</a:t>
                      </a:r>
                    </a:p>
                    <a:p>
                      <a:pPr marL="85725" lvl="0" indent="-85725">
                        <a:buSzPct val="100000"/>
                        <a:buFont typeface="Arial" pitchFamily="34"/>
                        <a:buChar char="•"/>
                      </a:pPr>
                      <a:r>
                        <a:rPr lang="en-GB" sz="850" b="0" kern="1200" baseline="0">
                          <a:solidFill>
                            <a:srgbClr val="0070C0"/>
                          </a:solidFill>
                          <a:latin typeface="Calibri Light"/>
                        </a:rPr>
                        <a:t>Infant mortality rate: 50 per 1000 people due to high population densities (37,000 per km²), lack of waste disposal, spread of disease and lack of health care.</a:t>
                      </a:r>
                      <a:endParaRPr lang="en-GB" sz="850" b="0" kern="1200" baseline="0">
                        <a:solidFill>
                          <a:srgbClr val="0070C0"/>
                        </a:solidFill>
                        <a:latin typeface="Calibri Light"/>
                        <a:cs typeface="Calibri"/>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086710"/>
                  </a:ext>
                </a:extLst>
              </a:tr>
            </a:tbl>
          </a:graphicData>
        </a:graphic>
      </p:graphicFrame>
      <p:graphicFrame>
        <p:nvGraphicFramePr>
          <p:cNvPr id="11" name="Table 14">
            <a:extLst>
              <a:ext uri="{FF2B5EF4-FFF2-40B4-BE49-F238E27FC236}">
                <a16:creationId xmlns:a16="http://schemas.microsoft.com/office/drawing/2014/main" id="{904B49E7-0EBB-4BFE-87A7-6D43452592A9}"/>
              </a:ext>
            </a:extLst>
          </p:cNvPr>
          <p:cNvGraphicFramePr>
            <a:graphicFrameLocks noGrp="1"/>
          </p:cNvGraphicFramePr>
          <p:nvPr/>
        </p:nvGraphicFramePr>
        <p:xfrm>
          <a:off x="6097831" y="4470428"/>
          <a:ext cx="4580065" cy="2385056"/>
        </p:xfrm>
        <a:graphic>
          <a:graphicData uri="http://schemas.openxmlformats.org/drawingml/2006/table">
            <a:tbl>
              <a:tblPr firstRow="1" bandRow="1">
                <a:effectLst/>
                <a:tableStyleId>{5940675A-B579-460E-94D1-54222C63F5DA}</a:tableStyleId>
              </a:tblPr>
              <a:tblGrid>
                <a:gridCol w="4580065">
                  <a:extLst>
                    <a:ext uri="{9D8B030D-6E8A-4147-A177-3AD203B41FA5}">
                      <a16:colId xmlns:a16="http://schemas.microsoft.com/office/drawing/2014/main" val="2734706364"/>
                    </a:ext>
                  </a:extLst>
                </a:gridCol>
              </a:tblGrid>
              <a:tr h="1281705">
                <a:tc>
                  <a:txBody>
                    <a:bodyPr/>
                    <a:lstStyle/>
                    <a:p>
                      <a:pPr marL="895353" lvl="0" indent="-895353"/>
                      <a:r>
                        <a:rPr lang="en-GB" sz="850" b="1">
                          <a:latin typeface="Calibri Light"/>
                        </a:rPr>
                        <a:t>URBAN</a:t>
                      </a:r>
                      <a:r>
                        <a:rPr lang="en-GB" sz="850" b="1" baseline="0">
                          <a:latin typeface="Calibri Light"/>
                        </a:rPr>
                        <a:t> PLANNING: improving quality of life in favelas.</a:t>
                      </a:r>
                      <a:endParaRPr lang="en-GB" sz="850" b="1" i="1">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850" b="1" i="0" baseline="0">
                          <a:latin typeface="Calibri Light"/>
                        </a:rPr>
                        <a:t>Favela Bairro Project is a site and service scheme that improves quality of life in Complexo de Alemao (favela in north Rio).</a:t>
                      </a:r>
                      <a:endParaRPr lang="en-GB" sz="850" i="0" baseline="0">
                        <a:latin typeface="Calibri Light"/>
                      </a:endParaRPr>
                    </a:p>
                    <a:p>
                      <a:pPr marL="85725" lvl="0" indent="-85725">
                        <a:buSzPct val="100000"/>
                        <a:buFont typeface="Arial" pitchFamily="34"/>
                        <a:buChar char="•"/>
                      </a:pPr>
                      <a:r>
                        <a:rPr lang="en-GB" sz="850" b="0" kern="1200" baseline="0">
                          <a:solidFill>
                            <a:srgbClr val="000000"/>
                          </a:solidFill>
                          <a:latin typeface="Calibri Light"/>
                        </a:rPr>
                        <a:t>Roads have been improved and paved</a:t>
                      </a:r>
                    </a:p>
                    <a:p>
                      <a:pPr marL="85725" lvl="0" indent="-85725">
                        <a:buSzPct val="100000"/>
                        <a:buFont typeface="Arial" pitchFamily="34"/>
                        <a:buChar char="•"/>
                      </a:pPr>
                      <a:r>
                        <a:rPr lang="en-GB" sz="850" b="0" kern="1200" baseline="0">
                          <a:solidFill>
                            <a:srgbClr val="000000"/>
                          </a:solidFill>
                          <a:latin typeface="Calibri Light"/>
                        </a:rPr>
                        <a:t>Improved access to water pipes and sanitation</a:t>
                      </a:r>
                    </a:p>
                    <a:p>
                      <a:pPr marL="85725" lvl="0" indent="-85725">
                        <a:buSzPct val="100000"/>
                        <a:buFont typeface="Arial" pitchFamily="34"/>
                        <a:buChar char="•"/>
                      </a:pPr>
                      <a:r>
                        <a:rPr lang="en-GB" sz="850" b="0" kern="1200" baseline="0">
                          <a:solidFill>
                            <a:srgbClr val="000000"/>
                          </a:solidFill>
                          <a:latin typeface="Calibri Light"/>
                        </a:rPr>
                        <a:t>Hillsides strengthened to prevent landslides</a:t>
                      </a:r>
                    </a:p>
                    <a:p>
                      <a:pPr marL="85725" lvl="0" indent="-85725">
                        <a:buSzPct val="100000"/>
                        <a:buFont typeface="Arial" pitchFamily="34"/>
                        <a:buChar char="•"/>
                      </a:pPr>
                      <a:r>
                        <a:rPr lang="en-GB" sz="850" b="0" kern="1200" baseline="0">
                          <a:solidFill>
                            <a:srgbClr val="000000"/>
                          </a:solidFill>
                          <a:latin typeface="Calibri Light"/>
                          <a:cs typeface="Calibri"/>
                        </a:rPr>
                        <a:t>New healthcare, leisure and education facilities</a:t>
                      </a:r>
                    </a:p>
                    <a:p>
                      <a:pPr marL="85725" lvl="0" indent="-85725">
                        <a:buSzPct val="100000"/>
                        <a:buFont typeface="Arial" pitchFamily="34"/>
                        <a:buChar char="•"/>
                      </a:pPr>
                      <a:r>
                        <a:rPr lang="en-GB" sz="850" b="0" kern="1200" baseline="0">
                          <a:solidFill>
                            <a:srgbClr val="000000"/>
                          </a:solidFill>
                          <a:latin typeface="Calibri Light"/>
                          <a:cs typeface="Calibri"/>
                        </a:rPr>
                        <a:t>Cable car has been installed that connects favela to centre of Ipanema (central Rio). Favela residents given free return daily ticket.</a:t>
                      </a:r>
                    </a:p>
                    <a:p>
                      <a:pPr marL="85725" lvl="0" indent="-85725">
                        <a:buSzPct val="100000"/>
                        <a:buFont typeface="Arial" pitchFamily="34"/>
                        <a:buChar char="•"/>
                      </a:pPr>
                      <a:r>
                        <a:rPr lang="en-GB" sz="850" b="0" kern="1200" baseline="0">
                          <a:solidFill>
                            <a:srgbClr val="000000"/>
                          </a:solidFill>
                          <a:latin typeface="Calibri Light"/>
                          <a:cs typeface="Calibri"/>
                        </a:rPr>
                        <a:t>100% mortgages provided for locals to buy homes</a:t>
                      </a:r>
                    </a:p>
                    <a:p>
                      <a:pPr marL="85725" lvl="0" indent="-85725">
                        <a:buSzPct val="100000"/>
                        <a:buFont typeface="Arial" pitchFamily="34"/>
                        <a:buChar char="•"/>
                      </a:pPr>
                      <a:r>
                        <a:rPr lang="en-GB" sz="850" b="0" kern="1200" baseline="0">
                          <a:solidFill>
                            <a:srgbClr val="000000"/>
                          </a:solidFill>
                          <a:latin typeface="Calibri Light"/>
                          <a:cs typeface="Calibri"/>
                        </a:rPr>
                        <a:t>A Pacifying Police Unit (UPP) was set up = less crime</a:t>
                      </a:r>
                    </a:p>
                    <a:p>
                      <a:pPr marL="85725" lvl="0" indent="-85725">
                        <a:buSzPct val="100000"/>
                        <a:buFont typeface="Arial" pitchFamily="34"/>
                        <a:buChar char="•"/>
                      </a:pPr>
                      <a:endParaRPr lang="en-GB" sz="300" b="0" kern="1200" baseline="0">
                        <a:solidFill>
                          <a:srgbClr val="000000"/>
                        </a:solidFill>
                        <a:latin typeface="Calibri Light"/>
                        <a:cs typeface="Calibri"/>
                      </a:endParaRPr>
                    </a:p>
                    <a:p>
                      <a:pPr marL="0" lvl="0" indent="0">
                        <a:buNone/>
                      </a:pPr>
                      <a:r>
                        <a:rPr lang="en-GB" sz="850" b="1" kern="1200" baseline="0">
                          <a:solidFill>
                            <a:srgbClr val="00B050"/>
                          </a:solidFill>
                          <a:latin typeface="Calibri Light"/>
                          <a:cs typeface="Calibri"/>
                        </a:rPr>
                        <a:t>Successful because: access/mobility is better = access to jobs in city centre, improved healthcare, education, access to services, 100% mortgages = more people can buy homes, less crime, fewer landslides. </a:t>
                      </a:r>
                    </a:p>
                    <a:p>
                      <a:pPr marL="0" lvl="0" indent="0">
                        <a:buNone/>
                      </a:pPr>
                      <a:endParaRPr lang="en-GB" sz="300" b="1" kern="1200" baseline="0">
                        <a:solidFill>
                          <a:srgbClr val="00B050"/>
                        </a:solidFill>
                        <a:latin typeface="Calibri Light"/>
                        <a:cs typeface="Calibri"/>
                      </a:endParaRPr>
                    </a:p>
                    <a:p>
                      <a:pPr marL="0" lvl="0" indent="0">
                        <a:buNone/>
                      </a:pPr>
                      <a:r>
                        <a:rPr lang="en-GB" sz="850" b="1" kern="1200" baseline="0">
                          <a:solidFill>
                            <a:srgbClr val="FF0000"/>
                          </a:solidFill>
                          <a:latin typeface="Calibri Light"/>
                          <a:cs typeface="Calibri"/>
                        </a:rPr>
                        <a:t>Unsuccessful because: new infrastructure not maintained and residents did not have skills to fix it, area improved = increase in demand to live there = increase in rent = poorest had to move, budget of US$1 billion could not help all favelas.</a:t>
                      </a:r>
                    </a:p>
                  </a:txBody>
                  <a:tcPr anchor="ctr">
                    <a:solidFill>
                      <a:srgbClr val="FFFFFF"/>
                    </a:solidFill>
                  </a:tcPr>
                </a:tc>
                <a:extLst>
                  <a:ext uri="{0D108BD9-81ED-4DB2-BD59-A6C34878D82A}">
                    <a16:rowId xmlns:a16="http://schemas.microsoft.com/office/drawing/2014/main" val="2577692468"/>
                  </a:ext>
                </a:extLst>
              </a:tr>
            </a:tbl>
          </a:graphicData>
        </a:graphic>
      </p:graphicFrame>
      <p:pic>
        <p:nvPicPr>
          <p:cNvPr id="12" name="Picture 18">
            <a:extLst>
              <a:ext uri="{FF2B5EF4-FFF2-40B4-BE49-F238E27FC236}">
                <a16:creationId xmlns:a16="http://schemas.microsoft.com/office/drawing/2014/main" id="{F033BD5C-1A70-40A9-B2B8-A56D8A8FE854}"/>
              </a:ext>
            </a:extLst>
          </p:cNvPr>
          <p:cNvPicPr>
            <a:picLocks noChangeAspect="1"/>
          </p:cNvPicPr>
          <p:nvPr/>
        </p:nvPicPr>
        <p:blipFill>
          <a:blip r:embed="rId5"/>
          <a:stretch>
            <a:fillRect/>
          </a:stretch>
        </p:blipFill>
        <p:spPr>
          <a:xfrm>
            <a:off x="9464122" y="4763987"/>
            <a:ext cx="1203277" cy="669148"/>
          </a:xfrm>
          <a:prstGeom prst="rect">
            <a:avLst/>
          </a:prstGeom>
          <a:noFill/>
          <a:ln cap="flat">
            <a:noFill/>
          </a:ln>
        </p:spPr>
      </p:pic>
      <p:pic>
        <p:nvPicPr>
          <p:cNvPr id="13" name="Picture 9">
            <a:extLst>
              <a:ext uri="{FF2B5EF4-FFF2-40B4-BE49-F238E27FC236}">
                <a16:creationId xmlns:a16="http://schemas.microsoft.com/office/drawing/2014/main" id="{7A7A2657-F5D5-45F6-9119-97B9AC870738}"/>
              </a:ext>
            </a:extLst>
          </p:cNvPr>
          <p:cNvPicPr>
            <a:picLocks noChangeAspect="1"/>
          </p:cNvPicPr>
          <p:nvPr/>
        </p:nvPicPr>
        <p:blipFill>
          <a:blip r:embed="rId6"/>
          <a:stretch>
            <a:fillRect/>
          </a:stretch>
        </p:blipFill>
        <p:spPr>
          <a:xfrm>
            <a:off x="4458486" y="692639"/>
            <a:ext cx="1631408" cy="1014142"/>
          </a:xfrm>
          <a:prstGeom prst="rect">
            <a:avLst/>
          </a:prstGeom>
          <a:noFill/>
          <a:ln cap="flat">
            <a:noFill/>
          </a:ln>
        </p:spPr>
      </p:pic>
      <p:sp>
        <p:nvSpPr>
          <p:cNvPr id="14" name="Slide Number Placeholder 3">
            <a:extLst>
              <a:ext uri="{FF2B5EF4-FFF2-40B4-BE49-F238E27FC236}">
                <a16:creationId xmlns:a16="http://schemas.microsoft.com/office/drawing/2014/main" id="{910191BE-DA1D-48AC-A965-F5B9FB99C8F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C8EACD-4F8F-4FEA-B089-6E9253ACC6E4}" type="slidenum">
              <a:t>3</a:t>
            </a:fld>
            <a:endParaRPr lang="en-GB" sz="1200" b="0" i="0" u="none" strike="noStrike" kern="1200" cap="none" spc="0" baseline="0">
              <a:solidFill>
                <a:srgbClr val="898989"/>
              </a:solidFill>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DA66CF3D-9ECE-433A-9DE8-E1ACFED7F9F5}"/>
              </a:ext>
            </a:extLst>
          </p:cNvPr>
          <p:cNvSpPr/>
          <p:nvPr/>
        </p:nvSpPr>
        <p:spPr>
          <a:xfrm rot="16200004">
            <a:off x="5967553" y="-4427329"/>
            <a:ext cx="264654" cy="9144000"/>
          </a:xfrm>
          <a:prstGeom prst="rect">
            <a:avLst/>
          </a:prstGeom>
          <a:solidFill>
            <a:srgbClr val="101A42"/>
          </a:solidFill>
          <a:ln w="25402" cap="flat">
            <a:solidFill>
              <a:srgbClr val="222A3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Light"/>
            </a:endParaRPr>
          </a:p>
        </p:txBody>
      </p:sp>
      <p:sp>
        <p:nvSpPr>
          <p:cNvPr id="3" name="TextBox 2">
            <a:extLst>
              <a:ext uri="{FF2B5EF4-FFF2-40B4-BE49-F238E27FC236}">
                <a16:creationId xmlns:a16="http://schemas.microsoft.com/office/drawing/2014/main" id="{51A1B637-0078-439F-985C-90D87AECFF21}"/>
              </a:ext>
            </a:extLst>
          </p:cNvPr>
          <p:cNvSpPr txBox="1"/>
          <p:nvPr/>
        </p:nvSpPr>
        <p:spPr>
          <a:xfrm>
            <a:off x="3630204" y="-13057"/>
            <a:ext cx="4460708"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FFFFFF"/>
                </a:solidFill>
                <a:uFillTx/>
                <a:latin typeface="Calibri"/>
              </a:rPr>
              <a:t>KS4 – The Geography Knowledge – </a:t>
            </a:r>
            <a:r>
              <a:rPr lang="en-GB" sz="1200" b="0" i="0" u="none" strike="noStrike" kern="1200" cap="none" spc="0" baseline="0">
                <a:solidFill>
                  <a:srgbClr val="FFFFFF"/>
                </a:solidFill>
                <a:uFillTx/>
                <a:latin typeface="Calibri Light"/>
              </a:rPr>
              <a:t>URBANISATION – BRISTOL (part 3)</a:t>
            </a:r>
          </a:p>
        </p:txBody>
      </p:sp>
      <p:graphicFrame>
        <p:nvGraphicFramePr>
          <p:cNvPr id="4" name="Table 4">
            <a:extLst>
              <a:ext uri="{FF2B5EF4-FFF2-40B4-BE49-F238E27FC236}">
                <a16:creationId xmlns:a16="http://schemas.microsoft.com/office/drawing/2014/main" id="{32E2AA20-09A9-42B9-9CF7-029CC38B0913}"/>
              </a:ext>
            </a:extLst>
          </p:cNvPr>
          <p:cNvGraphicFramePr>
            <a:graphicFrameLocks noGrp="1"/>
          </p:cNvGraphicFramePr>
          <p:nvPr/>
        </p:nvGraphicFramePr>
        <p:xfrm>
          <a:off x="3912653" y="320040"/>
          <a:ext cx="2185233" cy="6537959"/>
        </p:xfrm>
        <a:graphic>
          <a:graphicData uri="http://schemas.openxmlformats.org/drawingml/2006/table">
            <a:tbl>
              <a:tblPr firstRow="1" bandRow="1">
                <a:effectLst/>
                <a:tableStyleId>{5940675A-B579-460E-94D1-54222C63F5DA}</a:tableStyleId>
              </a:tblPr>
              <a:tblGrid>
                <a:gridCol w="2185233">
                  <a:extLst>
                    <a:ext uri="{9D8B030D-6E8A-4147-A177-3AD203B41FA5}">
                      <a16:colId xmlns:a16="http://schemas.microsoft.com/office/drawing/2014/main" val="597689680"/>
                    </a:ext>
                  </a:extLst>
                </a:gridCol>
              </a:tblGrid>
              <a:tr h="6537959">
                <a:tc>
                  <a:txBody>
                    <a:bodyPr/>
                    <a:lstStyle/>
                    <a:p>
                      <a:pPr lvl="0"/>
                      <a:r>
                        <a:rPr lang="en-GB" sz="850" b="1" baseline="0">
                          <a:solidFill>
                            <a:srgbClr val="000000"/>
                          </a:solidFill>
                          <a:latin typeface="Calibri Light"/>
                          <a:cs typeface="Calibri"/>
                        </a:rPr>
                        <a:t>The UK’s population is unevenly distributed.</a:t>
                      </a:r>
                    </a:p>
                    <a:p>
                      <a:pPr marL="93661" lvl="0" indent="-93661">
                        <a:buSzPct val="100000"/>
                        <a:buFont typeface="Arial" pitchFamily="34"/>
                        <a:buChar char="•"/>
                      </a:pPr>
                      <a:r>
                        <a:rPr lang="en-GB" sz="850" i="1">
                          <a:latin typeface="Calibri Light"/>
                        </a:rPr>
                        <a:t>82% of people live in urban areas</a:t>
                      </a:r>
                    </a:p>
                    <a:p>
                      <a:pPr marL="93661" lvl="0" indent="-93661">
                        <a:buSzPct val="100000"/>
                        <a:buFont typeface="Arial" pitchFamily="34"/>
                        <a:buChar char="•"/>
                      </a:pPr>
                      <a:r>
                        <a:rPr lang="en-GB" sz="850" i="1">
                          <a:latin typeface="Calibri Light"/>
                        </a:rPr>
                        <a:t>32% live in London and the South East</a:t>
                      </a:r>
                    </a:p>
                    <a:p>
                      <a:pPr marL="93661" lvl="0" indent="-93661">
                        <a:buSzPct val="100000"/>
                        <a:buFont typeface="Arial" pitchFamily="34"/>
                        <a:buChar char="•"/>
                      </a:pPr>
                      <a:r>
                        <a:rPr lang="en-GB" sz="850" i="1">
                          <a:latin typeface="Calibri Light"/>
                        </a:rPr>
                        <a:t>Sparse populations – Scotland and Wales</a:t>
                      </a:r>
                    </a:p>
                    <a:p>
                      <a:pPr marL="0" lvl="0" indent="0">
                        <a:buNone/>
                      </a:pPr>
                      <a:endParaRPr lang="en-GB" sz="300" b="1" baseline="0">
                        <a:solidFill>
                          <a:srgbClr val="000000"/>
                        </a:solidFill>
                        <a:latin typeface="Calibri Light"/>
                        <a:cs typeface="Calibri"/>
                      </a:endParaRPr>
                    </a:p>
                    <a:p>
                      <a:pPr marL="0" lvl="0" indent="0">
                        <a:buNone/>
                      </a:pPr>
                      <a:r>
                        <a:rPr lang="en-GB" sz="850" b="1" baseline="0">
                          <a:solidFill>
                            <a:srgbClr val="000000"/>
                          </a:solidFill>
                          <a:latin typeface="Calibri Light"/>
                          <a:cs typeface="Calibri"/>
                        </a:rPr>
                        <a:t>Why do more people live in urban areas?</a:t>
                      </a:r>
                    </a:p>
                    <a:p>
                      <a:pPr marL="171450" lvl="0" indent="-171450">
                        <a:buSzPct val="100000"/>
                        <a:buFont typeface="Arial" pitchFamily="34"/>
                        <a:buChar char="•"/>
                      </a:pPr>
                      <a:r>
                        <a:rPr lang="en-GB" sz="850" b="0" i="1" baseline="0">
                          <a:solidFill>
                            <a:srgbClr val="000000"/>
                          </a:solidFill>
                          <a:latin typeface="Calibri Light"/>
                          <a:cs typeface="Calibri"/>
                        </a:rPr>
                        <a:t>Higher paid jobs and better working conditions in tertiary and quaternary sector, more entertainment options, better transport, more housing, better healthcare and education.</a:t>
                      </a:r>
                    </a:p>
                    <a:p>
                      <a:pPr marL="0" lvl="0" indent="0">
                        <a:buNone/>
                      </a:pPr>
                      <a:endParaRPr lang="en-GB" sz="300" b="1" baseline="0">
                        <a:solidFill>
                          <a:srgbClr val="000000"/>
                        </a:solidFill>
                        <a:latin typeface="Calibri Light"/>
                        <a:cs typeface="Calibri"/>
                      </a:endParaRPr>
                    </a:p>
                    <a:p>
                      <a:pPr marL="0" lvl="0" indent="0">
                        <a:buNone/>
                      </a:pPr>
                      <a:r>
                        <a:rPr lang="en-GB" sz="850" b="1" baseline="0">
                          <a:solidFill>
                            <a:srgbClr val="000000"/>
                          </a:solidFill>
                          <a:latin typeface="Calibri Light"/>
                          <a:cs typeface="Calibri"/>
                        </a:rPr>
                        <a:t>Why do more people live in the south-east?</a:t>
                      </a:r>
                    </a:p>
                    <a:p>
                      <a:pPr marL="171450" lvl="0" indent="-171450">
                        <a:buSzPct val="100000"/>
                        <a:buFont typeface="Arial" pitchFamily="34"/>
                        <a:buChar char="•"/>
                      </a:pPr>
                      <a:r>
                        <a:rPr lang="en-GB" sz="850" b="0" i="1" baseline="0">
                          <a:solidFill>
                            <a:srgbClr val="000000"/>
                          </a:solidFill>
                          <a:latin typeface="Calibri Light"/>
                          <a:cs typeface="Calibri"/>
                        </a:rPr>
                        <a:t>Warmer, less rainfall, flatter land in the SE. In central Scotland and Wales its is colder, more rainfall and mountainous. </a:t>
                      </a:r>
                    </a:p>
                    <a:p>
                      <a:pPr marL="0" lvl="0" indent="0">
                        <a:buNone/>
                      </a:pPr>
                      <a:endParaRPr lang="en-GB" sz="850" b="0" i="1" baseline="0">
                        <a:solidFill>
                          <a:srgbClr val="000000"/>
                        </a:solidFill>
                        <a:latin typeface="Calibri Light"/>
                        <a:cs typeface="Calibri"/>
                      </a:endParaRPr>
                    </a:p>
                    <a:p>
                      <a:pPr marL="0" lvl="0" indent="0">
                        <a:buNone/>
                      </a:pPr>
                      <a:r>
                        <a:rPr lang="en-GB" sz="850" b="1" i="0" baseline="0">
                          <a:solidFill>
                            <a:srgbClr val="0070C0"/>
                          </a:solidFill>
                          <a:latin typeface="Calibri Light"/>
                          <a:cs typeface="Calibri"/>
                        </a:rPr>
                        <a:t>Bristol</a:t>
                      </a:r>
                      <a:r>
                        <a:rPr lang="en-GB" sz="850" b="0" i="0" baseline="0">
                          <a:solidFill>
                            <a:srgbClr val="000000"/>
                          </a:solidFill>
                          <a:latin typeface="Calibri Light"/>
                          <a:cs typeface="Calibri"/>
                        </a:rPr>
                        <a:t> is located in the south-west of England. It’s population is 440,500 people, which is expected to grow to 500,000 by 2029.</a:t>
                      </a:r>
                    </a:p>
                    <a:p>
                      <a:pPr marL="0" lvl="0" indent="0">
                        <a:buNone/>
                      </a:pPr>
                      <a:endParaRPr lang="en-GB" sz="300" b="0" i="0" baseline="0">
                        <a:solidFill>
                          <a:srgbClr val="000000"/>
                        </a:solidFill>
                        <a:latin typeface="Calibri Light"/>
                        <a:cs typeface="Calibri"/>
                      </a:endParaRPr>
                    </a:p>
                    <a:p>
                      <a:pPr marL="0" lvl="0" indent="0">
                        <a:buNone/>
                      </a:pPr>
                      <a:r>
                        <a:rPr lang="en-GB" sz="850" b="1" i="0" baseline="0">
                          <a:solidFill>
                            <a:srgbClr val="000000"/>
                          </a:solidFill>
                          <a:latin typeface="Calibri Light"/>
                          <a:cs typeface="Calibri"/>
                        </a:rPr>
                        <a:t>International migration </a:t>
                      </a:r>
                      <a:r>
                        <a:rPr lang="en-GB" sz="850" b="0" i="0" baseline="0">
                          <a:solidFill>
                            <a:srgbClr val="000000"/>
                          </a:solidFill>
                          <a:latin typeface="Calibri Light"/>
                          <a:cs typeface="Calibri"/>
                        </a:rPr>
                        <a:t>has accounted for 50% of Bristol’s population growth. There are 50 countries represented in its population. </a:t>
                      </a:r>
                    </a:p>
                    <a:p>
                      <a:pPr marL="0" lvl="0" indent="0">
                        <a:buNone/>
                      </a:pPr>
                      <a:endParaRPr lang="en-GB" sz="300" b="0" i="0" baseline="0">
                        <a:solidFill>
                          <a:srgbClr val="000000"/>
                        </a:solidFill>
                        <a:latin typeface="Calibri Light"/>
                        <a:cs typeface="Calibri"/>
                      </a:endParaRPr>
                    </a:p>
                    <a:p>
                      <a:pPr marL="0" lvl="0" indent="0">
                        <a:buNone/>
                      </a:pPr>
                      <a:r>
                        <a:rPr lang="en-GB" sz="850" b="0" i="0" baseline="0">
                          <a:solidFill>
                            <a:srgbClr val="000000"/>
                          </a:solidFill>
                          <a:latin typeface="Calibri Light"/>
                          <a:cs typeface="Calibri"/>
                        </a:rPr>
                        <a:t>High levels of international migration have had many positive and negative impacts:</a:t>
                      </a:r>
                    </a:p>
                    <a:p>
                      <a:pPr marL="171450" lvl="0" indent="-171450">
                        <a:buSzPct val="100000"/>
                        <a:buFont typeface="Wingdings" pitchFamily="2"/>
                        <a:buChar char="Ø"/>
                      </a:pPr>
                      <a:r>
                        <a:rPr lang="en-GB" sz="850" b="0" i="0" baseline="0">
                          <a:solidFill>
                            <a:srgbClr val="00B050"/>
                          </a:solidFill>
                          <a:latin typeface="Calibri Light"/>
                          <a:cs typeface="Calibri"/>
                        </a:rPr>
                        <a:t>Hard working workforce that bring new skills = contribute to local/national economy</a:t>
                      </a:r>
                    </a:p>
                    <a:p>
                      <a:pPr marL="171450" lvl="0" indent="-171450">
                        <a:buSzPct val="100000"/>
                        <a:buFont typeface="Wingdings" pitchFamily="2"/>
                        <a:buChar char="Ø"/>
                      </a:pPr>
                      <a:r>
                        <a:rPr lang="en-GB" sz="850" b="0" i="0" baseline="0">
                          <a:solidFill>
                            <a:srgbClr val="00B050"/>
                          </a:solidFill>
                          <a:latin typeface="Calibri Light"/>
                          <a:cs typeface="Calibri"/>
                        </a:rPr>
                        <a:t>Enrich the culture of the city (food, music)</a:t>
                      </a:r>
                    </a:p>
                    <a:p>
                      <a:pPr marL="171450" lvl="0" indent="-171450">
                        <a:buSzPct val="100000"/>
                        <a:buFont typeface="Wingdings" pitchFamily="2"/>
                        <a:buChar char="Ø"/>
                      </a:pPr>
                      <a:r>
                        <a:rPr lang="en-GB" sz="850" b="0" i="0" baseline="0">
                          <a:solidFill>
                            <a:srgbClr val="00B050"/>
                          </a:solidFill>
                          <a:latin typeface="Calibri Light"/>
                          <a:cs typeface="Calibri"/>
                        </a:rPr>
                        <a:t>Young migrants balance aging population</a:t>
                      </a:r>
                    </a:p>
                    <a:p>
                      <a:pPr marL="171450" lvl="0" indent="-171450">
                        <a:buSzPct val="100000"/>
                        <a:buFont typeface="Wingdings" pitchFamily="2"/>
                        <a:buChar char="Ø"/>
                      </a:pPr>
                      <a:r>
                        <a:rPr lang="en-GB" sz="850" b="0" i="0" baseline="0">
                          <a:solidFill>
                            <a:srgbClr val="FF0000"/>
                          </a:solidFill>
                          <a:latin typeface="Calibri Light"/>
                          <a:cs typeface="Calibri"/>
                        </a:rPr>
                        <a:t>Pressure on housing, healthcare and education</a:t>
                      </a:r>
                    </a:p>
                    <a:p>
                      <a:pPr marL="171450" lvl="0" indent="-171450">
                        <a:buSzPct val="100000"/>
                        <a:buFont typeface="Wingdings" pitchFamily="2"/>
                        <a:buChar char="Ø"/>
                      </a:pPr>
                      <a:r>
                        <a:rPr lang="en-GB" sz="850" b="0" i="0" baseline="0">
                          <a:solidFill>
                            <a:srgbClr val="FF0000"/>
                          </a:solidFill>
                          <a:latin typeface="Calibri Light"/>
                          <a:cs typeface="Calibri"/>
                        </a:rPr>
                        <a:t>Language barrier and different religions= challenge to integrate into wider community</a:t>
                      </a:r>
                    </a:p>
                    <a:p>
                      <a:pPr marL="171450" lvl="0" indent="-171450">
                        <a:buSzPct val="100000"/>
                        <a:buFont typeface="Wingdings" pitchFamily="2"/>
                        <a:buChar char="Ø"/>
                      </a:pPr>
                      <a:endParaRPr lang="en-GB" sz="300" b="0" i="0" baseline="0">
                        <a:solidFill>
                          <a:srgbClr val="FF0000"/>
                        </a:solidFill>
                        <a:latin typeface="Calibri Light"/>
                        <a:cs typeface="Calibri"/>
                      </a:endParaRPr>
                    </a:p>
                    <a:p>
                      <a:pPr marL="0" lvl="0" indent="0">
                        <a:buNone/>
                      </a:pPr>
                      <a:r>
                        <a:rPr lang="en-GB" sz="850" b="1" i="0" baseline="0">
                          <a:solidFill>
                            <a:srgbClr val="000000"/>
                          </a:solidFill>
                          <a:latin typeface="Calibri Light"/>
                          <a:cs typeface="Calibri"/>
                        </a:rPr>
                        <a:t>Why do people migrate to Bristol?</a:t>
                      </a:r>
                    </a:p>
                    <a:p>
                      <a:pPr marL="171450" lvl="0" indent="-171450">
                        <a:buSzPct val="100000"/>
                        <a:buFont typeface="Arial" pitchFamily="34"/>
                        <a:buChar char="•"/>
                      </a:pPr>
                      <a:r>
                        <a:rPr lang="en-GB" sz="850" b="0" i="0" baseline="0">
                          <a:solidFill>
                            <a:srgbClr val="000000"/>
                          </a:solidFill>
                          <a:latin typeface="Calibri Light"/>
                          <a:cs typeface="Calibri"/>
                        </a:rPr>
                        <a:t>Culture/entertainment– sport venues, theatres, music venues, cathedrals</a:t>
                      </a:r>
                    </a:p>
                    <a:p>
                      <a:pPr marL="171450" lvl="0" indent="-171450">
                        <a:buSzPct val="100000"/>
                        <a:buFont typeface="Arial" pitchFamily="34"/>
                        <a:buChar char="•"/>
                      </a:pPr>
                      <a:r>
                        <a:rPr lang="en-GB" sz="850" b="0" i="0" baseline="0">
                          <a:solidFill>
                            <a:srgbClr val="000000"/>
                          </a:solidFill>
                          <a:latin typeface="Calibri Light"/>
                          <a:cs typeface="Calibri"/>
                        </a:rPr>
                        <a:t>Two cathedrals – religious importance</a:t>
                      </a:r>
                    </a:p>
                    <a:p>
                      <a:pPr marL="171450" lvl="0" indent="-171450">
                        <a:buSzPct val="100000"/>
                        <a:buFont typeface="Arial" pitchFamily="34"/>
                        <a:buChar char="•"/>
                      </a:pPr>
                      <a:r>
                        <a:rPr lang="en-GB" sz="850" b="0" i="0" baseline="0">
                          <a:solidFill>
                            <a:srgbClr val="000000"/>
                          </a:solidFill>
                          <a:latin typeface="Calibri Light"/>
                          <a:cs typeface="Calibri"/>
                        </a:rPr>
                        <a:t>Two universities – higher education</a:t>
                      </a:r>
                    </a:p>
                    <a:p>
                      <a:pPr marL="171450" lvl="0" indent="-171450">
                        <a:buSzPct val="100000"/>
                        <a:buFont typeface="Arial" pitchFamily="34"/>
                        <a:buChar char="•"/>
                      </a:pPr>
                      <a:r>
                        <a:rPr lang="en-GB" sz="850" b="0" i="0" baseline="0">
                          <a:solidFill>
                            <a:srgbClr val="000000"/>
                          </a:solidFill>
                          <a:latin typeface="Calibri Light"/>
                          <a:cs typeface="Calibri"/>
                        </a:rPr>
                        <a:t>Transport (M4, M5, rail) link Bristol to UK</a:t>
                      </a:r>
                    </a:p>
                    <a:p>
                      <a:pPr marL="171450" lvl="0" indent="-171450">
                        <a:buSzPct val="100000"/>
                        <a:buFont typeface="Arial" pitchFamily="34"/>
                        <a:buChar char="•"/>
                      </a:pPr>
                      <a:r>
                        <a:rPr lang="en-GB" sz="850" b="0" i="0" baseline="0">
                          <a:solidFill>
                            <a:srgbClr val="000000"/>
                          </a:solidFill>
                          <a:latin typeface="Calibri Light"/>
                          <a:cs typeface="Calibri"/>
                        </a:rPr>
                        <a:t>Transport (ports/airports) link Bristol to Europe and USA.</a:t>
                      </a:r>
                    </a:p>
                    <a:p>
                      <a:pPr marL="171450" lvl="0" indent="-171450">
                        <a:buSzPct val="100000"/>
                        <a:buFont typeface="Arial" pitchFamily="34"/>
                        <a:buChar char="•"/>
                      </a:pPr>
                      <a:r>
                        <a:rPr lang="en-GB" sz="850" b="0" i="0" baseline="0">
                          <a:solidFill>
                            <a:srgbClr val="000000"/>
                          </a:solidFill>
                          <a:latin typeface="Calibri Light"/>
                          <a:cs typeface="Calibri"/>
                        </a:rPr>
                        <a:t>Economic growth – in tertiary and quaternary industries = jobs (finance, technology, aerospace, media, defence)</a:t>
                      </a:r>
                    </a:p>
                    <a:p>
                      <a:pPr marL="171450" lvl="0" indent="-171450">
                        <a:buSzPct val="100000"/>
                        <a:buFont typeface="Arial" pitchFamily="34"/>
                        <a:buChar char="•"/>
                      </a:pPr>
                      <a:r>
                        <a:rPr lang="en-GB" sz="850" b="0" i="0" baseline="0">
                          <a:solidFill>
                            <a:srgbClr val="000000"/>
                          </a:solidFill>
                          <a:latin typeface="Calibri Light"/>
                          <a:cs typeface="Calibri"/>
                        </a:rPr>
                        <a:t>Economic growth due to inward investment from companies such as airbus (France) and BMW (Germany).</a:t>
                      </a:r>
                    </a:p>
                  </a:txBody>
                  <a:tcPr anchor="ctr"/>
                </a:tc>
                <a:extLst>
                  <a:ext uri="{0D108BD9-81ED-4DB2-BD59-A6C34878D82A}">
                    <a16:rowId xmlns:a16="http://schemas.microsoft.com/office/drawing/2014/main" val="2046518473"/>
                  </a:ext>
                </a:extLst>
              </a:tr>
            </a:tbl>
          </a:graphicData>
        </a:graphic>
      </p:graphicFrame>
      <p:graphicFrame>
        <p:nvGraphicFramePr>
          <p:cNvPr id="5" name="Table 16">
            <a:extLst>
              <a:ext uri="{FF2B5EF4-FFF2-40B4-BE49-F238E27FC236}">
                <a16:creationId xmlns:a16="http://schemas.microsoft.com/office/drawing/2014/main" id="{E9A4994C-04EC-4E6D-B63B-848567DEC581}"/>
              </a:ext>
            </a:extLst>
          </p:cNvPr>
          <p:cNvGraphicFramePr>
            <a:graphicFrameLocks noGrp="1"/>
          </p:cNvGraphicFramePr>
          <p:nvPr/>
        </p:nvGraphicFramePr>
        <p:xfrm>
          <a:off x="6099880" y="320040"/>
          <a:ext cx="4575886" cy="6537959"/>
        </p:xfrm>
        <a:graphic>
          <a:graphicData uri="http://schemas.openxmlformats.org/drawingml/2006/table">
            <a:tbl>
              <a:tblPr firstRow="1" bandRow="1">
                <a:effectLst/>
                <a:tableStyleId>{5940675A-B579-460E-94D1-54222C63F5DA}</a:tableStyleId>
              </a:tblPr>
              <a:tblGrid>
                <a:gridCol w="4575886">
                  <a:extLst>
                    <a:ext uri="{9D8B030D-6E8A-4147-A177-3AD203B41FA5}">
                      <a16:colId xmlns:a16="http://schemas.microsoft.com/office/drawing/2014/main" val="3892846132"/>
                    </a:ext>
                  </a:extLst>
                </a:gridCol>
              </a:tblGrid>
              <a:tr h="6537959">
                <a:tc>
                  <a:txBody>
                    <a:bodyPr/>
                    <a:lstStyle/>
                    <a:p>
                      <a:pPr marL="0" marR="0" lvl="0" indent="0" algn="ctr" defTabSz="914400" rtl="0" fontAlgn="auto" hangingPunct="1">
                        <a:lnSpc>
                          <a:spcPct val="100000"/>
                        </a:lnSpc>
                        <a:spcBef>
                          <a:spcPts val="0"/>
                        </a:spcBef>
                        <a:spcAft>
                          <a:spcPts val="0"/>
                        </a:spcAft>
                        <a:buNone/>
                        <a:tabLst/>
                      </a:pPr>
                      <a:r>
                        <a:rPr lang="en-GB" sz="1000" b="1" baseline="0">
                          <a:solidFill>
                            <a:srgbClr val="0070C0"/>
                          </a:solidFill>
                          <a:latin typeface="Calibri Light"/>
                        </a:rPr>
                        <a:t>OPPORTUNITIES IN BRISTOL</a:t>
                      </a:r>
                    </a:p>
                    <a:p>
                      <a:pPr marL="0" marR="0" lvl="0" indent="0" algn="l" defTabSz="914400" rtl="0" fontAlgn="auto" hangingPunct="1">
                        <a:lnSpc>
                          <a:spcPct val="100000"/>
                        </a:lnSpc>
                        <a:spcBef>
                          <a:spcPts val="0"/>
                        </a:spcBef>
                        <a:spcAft>
                          <a:spcPts val="0"/>
                        </a:spcAft>
                        <a:buNone/>
                        <a:tabLst/>
                      </a:pPr>
                      <a:endParaRPr lang="en-GB" sz="300" b="1" baseline="0">
                        <a:solidFill>
                          <a:srgbClr val="0070C0"/>
                        </a:solidFill>
                        <a:latin typeface="Calibri Light"/>
                      </a:endParaRPr>
                    </a:p>
                    <a:p>
                      <a:pPr marL="0" marR="0" lvl="0" indent="0" algn="ctr" defTabSz="914400" rtl="0" fontAlgn="auto" hangingPunct="1">
                        <a:lnSpc>
                          <a:spcPct val="100000"/>
                        </a:lnSpc>
                        <a:spcBef>
                          <a:spcPts val="0"/>
                        </a:spcBef>
                        <a:spcAft>
                          <a:spcPts val="0"/>
                        </a:spcAft>
                        <a:buNone/>
                        <a:tabLst/>
                      </a:pPr>
                      <a:r>
                        <a:rPr lang="en-GB" sz="850" b="1" baseline="0">
                          <a:solidFill>
                            <a:srgbClr val="000000"/>
                          </a:solidFill>
                          <a:latin typeface="Calibri Light"/>
                        </a:rPr>
                        <a:t>Bristol is constantly changing as it grows (</a:t>
                      </a:r>
                      <a:r>
                        <a:rPr lang="en-GB" sz="850" b="1" i="1" baseline="0">
                          <a:solidFill>
                            <a:srgbClr val="000000"/>
                          </a:solidFill>
                          <a:latin typeface="Calibri Light"/>
                        </a:rPr>
                        <a:t>population, economy, industrialisation, de-industrialisation, regeneration</a:t>
                      </a:r>
                      <a:r>
                        <a:rPr lang="en-GB" sz="850" b="1" baseline="0">
                          <a:solidFill>
                            <a:srgbClr val="000000"/>
                          </a:solidFill>
                          <a:latin typeface="Calibri Light"/>
                        </a:rPr>
                        <a:t>)  . These changes create a number of social, economic &amp; environmental opportunities. </a:t>
                      </a:r>
                    </a:p>
                    <a:p>
                      <a:pPr marL="0" marR="0" lvl="0" indent="0" algn="l" defTabSz="914400" rtl="0" fontAlgn="auto" hangingPunct="1">
                        <a:lnSpc>
                          <a:spcPct val="100000"/>
                        </a:lnSpc>
                        <a:spcBef>
                          <a:spcPts val="0"/>
                        </a:spcBef>
                        <a:spcAft>
                          <a:spcPts val="0"/>
                        </a:spcAft>
                        <a:buNone/>
                        <a:tabLst/>
                      </a:pPr>
                      <a:endParaRPr lang="en-GB" sz="300" b="1" baseline="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850" b="1" baseline="0">
                          <a:solidFill>
                            <a:srgbClr val="0070C0"/>
                          </a:solidFill>
                          <a:latin typeface="Calibri Light"/>
                        </a:rPr>
                        <a:t>SOCIAL OPPORTUNITIES </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baseline="0">
                          <a:solidFill>
                            <a:srgbClr val="000000"/>
                          </a:solidFill>
                          <a:latin typeface="Calibri Light"/>
                        </a:rPr>
                        <a:t>Increase in migration = diverse population = range of food, </a:t>
                      </a:r>
                      <a:r>
                        <a:rPr lang="en-GB" sz="850" b="0" baseline="0">
                          <a:solidFill>
                            <a:srgbClr val="0070C0"/>
                          </a:solidFill>
                          <a:latin typeface="Calibri Light"/>
                        </a:rPr>
                        <a:t>festivals and cultural experiences</a:t>
                      </a:r>
                      <a:r>
                        <a:rPr lang="en-GB" sz="850" b="0" baseline="0">
                          <a:solidFill>
                            <a:srgbClr val="000000"/>
                          </a:solidFill>
                          <a:latin typeface="Calibri Light"/>
                        </a:rPr>
                        <a:t>.</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baseline="0">
                          <a:solidFill>
                            <a:srgbClr val="0070C0"/>
                          </a:solidFill>
                          <a:latin typeface="Calibri Light"/>
                        </a:rPr>
                        <a:t>Entertainment</a:t>
                      </a:r>
                      <a:r>
                        <a:rPr lang="en-GB" sz="850" b="0" baseline="0">
                          <a:solidFill>
                            <a:srgbClr val="000000"/>
                          </a:solidFill>
                          <a:latin typeface="Calibri Light"/>
                        </a:rPr>
                        <a:t>: new theatres and music venues (</a:t>
                      </a:r>
                      <a:r>
                        <a:rPr lang="en-GB" sz="850" b="0" kern="1200" baseline="0">
                          <a:solidFill>
                            <a:srgbClr val="000000"/>
                          </a:solidFill>
                          <a:latin typeface="Calibri Light"/>
                        </a:rPr>
                        <a:t>the </a:t>
                      </a:r>
                      <a:r>
                        <a:rPr lang="en-GB" sz="850" b="0" i="1" kern="1200" baseline="0">
                          <a:solidFill>
                            <a:srgbClr val="000000"/>
                          </a:solidFill>
                          <a:latin typeface="Calibri Light"/>
                        </a:rPr>
                        <a:t>Old Vic, Bristol Arena</a:t>
                      </a:r>
                      <a:r>
                        <a:rPr lang="en-GB" sz="850" b="0" kern="1200" baseline="0">
                          <a:solidFill>
                            <a:srgbClr val="000000"/>
                          </a:solidFill>
                          <a:latin typeface="Calibri Light"/>
                        </a:rPr>
                        <a:t> and </a:t>
                      </a:r>
                      <a:r>
                        <a:rPr lang="en-GB" sz="850" b="0" i="1" kern="1200" baseline="0">
                          <a:solidFill>
                            <a:srgbClr val="000000"/>
                          </a:solidFill>
                          <a:latin typeface="Calibri Light"/>
                        </a:rPr>
                        <a:t>Tobacco Factory</a:t>
                      </a:r>
                      <a:r>
                        <a:rPr lang="en-GB" sz="850" b="0" kern="1200" baseline="0">
                          <a:solidFill>
                            <a:srgbClr val="000000"/>
                          </a:solidFill>
                          <a:latin typeface="Calibri Light"/>
                        </a:rPr>
                        <a:t>)</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kern="1200" baseline="0">
                          <a:solidFill>
                            <a:srgbClr val="0070C0"/>
                          </a:solidFill>
                          <a:latin typeface="Calibri Light"/>
                        </a:rPr>
                        <a:t>Recreation</a:t>
                      </a:r>
                      <a:r>
                        <a:rPr lang="en-GB" sz="850" b="0" kern="1200" baseline="0">
                          <a:solidFill>
                            <a:srgbClr val="000000"/>
                          </a:solidFill>
                          <a:latin typeface="Calibri Light"/>
                        </a:rPr>
                        <a:t>: lots of sport teams (rugby, cricket, football) are developing their opportunities for people in Bristol. </a:t>
                      </a:r>
                      <a:r>
                        <a:rPr lang="en-GB" sz="850" b="0" i="1" kern="1200" baseline="0">
                          <a:solidFill>
                            <a:srgbClr val="000000"/>
                          </a:solidFill>
                          <a:latin typeface="Calibri Light"/>
                        </a:rPr>
                        <a:t>Bristol Rovers are building new football stadium on the outskirts of the city</a:t>
                      </a:r>
                      <a:r>
                        <a:rPr lang="en-GB" sz="850" b="0" kern="1200" baseline="0">
                          <a:solidFill>
                            <a:srgbClr val="000000"/>
                          </a:solidFill>
                          <a:latin typeface="Calibri Light"/>
                        </a:rPr>
                        <a:t>.</a:t>
                      </a:r>
                      <a:endParaRPr lang="en-GB" sz="850" b="0" kern="1200">
                        <a:solidFill>
                          <a:srgbClr val="000000"/>
                        </a:solidFill>
                        <a:latin typeface="Calibri Light"/>
                      </a:endParaRP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baseline="0">
                          <a:solidFill>
                            <a:srgbClr val="0070C0"/>
                          </a:solidFill>
                          <a:latin typeface="Calibri Light"/>
                        </a:rPr>
                        <a:t>New shopping centres</a:t>
                      </a:r>
                      <a:r>
                        <a:rPr lang="en-GB" sz="850" b="0" baseline="0">
                          <a:solidFill>
                            <a:srgbClr val="000000"/>
                          </a:solidFill>
                          <a:latin typeface="Calibri Light"/>
                        </a:rPr>
                        <a:t>: </a:t>
                      </a:r>
                      <a:r>
                        <a:rPr lang="en-GB" sz="850" b="0" i="1" baseline="0">
                          <a:solidFill>
                            <a:srgbClr val="000000"/>
                          </a:solidFill>
                          <a:latin typeface="Calibri Light"/>
                        </a:rPr>
                        <a:t>Cabot’s Circus </a:t>
                      </a:r>
                      <a:r>
                        <a:rPr lang="en-GB" sz="850" b="0" baseline="0">
                          <a:solidFill>
                            <a:srgbClr val="000000"/>
                          </a:solidFill>
                          <a:latin typeface="Calibri Light"/>
                        </a:rPr>
                        <a:t>in the city centre and </a:t>
                      </a:r>
                      <a:r>
                        <a:rPr lang="en-GB" sz="850" b="0" i="1" baseline="0">
                          <a:solidFill>
                            <a:srgbClr val="000000"/>
                          </a:solidFill>
                          <a:latin typeface="Calibri Light"/>
                        </a:rPr>
                        <a:t>Cribbs Causeway </a:t>
                      </a:r>
                      <a:r>
                        <a:rPr lang="en-GB" sz="850" b="0" baseline="0">
                          <a:solidFill>
                            <a:srgbClr val="000000"/>
                          </a:solidFill>
                          <a:latin typeface="Calibri Light"/>
                        </a:rPr>
                        <a:t>on the outskirts of the city offer residents shops, cinemas, restaurants, accommodation, jobs…etc.</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baseline="0">
                          <a:solidFill>
                            <a:srgbClr val="0070C0"/>
                          </a:solidFill>
                          <a:latin typeface="Calibri Light"/>
                        </a:rPr>
                        <a:t>Improved transportation links </a:t>
                      </a:r>
                      <a:r>
                        <a:rPr lang="en-GB" sz="850" b="0" baseline="0">
                          <a:solidFill>
                            <a:srgbClr val="000000"/>
                          </a:solidFill>
                          <a:latin typeface="Calibri Light"/>
                        </a:rPr>
                        <a:t>(e.g. an </a:t>
                      </a:r>
                      <a:r>
                        <a:rPr lang="en-GB" sz="850" b="0" i="1" baseline="0">
                          <a:solidFill>
                            <a:srgbClr val="000000"/>
                          </a:solidFill>
                          <a:latin typeface="Calibri Light"/>
                        </a:rPr>
                        <a:t>integrated transport system</a:t>
                      </a:r>
                      <a:r>
                        <a:rPr lang="en-GB" sz="850" b="0" baseline="0">
                          <a:solidFill>
                            <a:srgbClr val="000000"/>
                          </a:solidFill>
                          <a:latin typeface="Calibri Light"/>
                        </a:rPr>
                        <a:t>, </a:t>
                      </a:r>
                      <a:r>
                        <a:rPr lang="en-GB" sz="850" b="0" i="1" baseline="0">
                          <a:solidFill>
                            <a:srgbClr val="000000"/>
                          </a:solidFill>
                          <a:latin typeface="Calibri Light"/>
                        </a:rPr>
                        <a:t>metrobus</a:t>
                      </a:r>
                      <a:r>
                        <a:rPr lang="en-GB" sz="850" b="0" baseline="0">
                          <a:solidFill>
                            <a:srgbClr val="000000"/>
                          </a:solidFill>
                          <a:latin typeface="Calibri Light"/>
                        </a:rPr>
                        <a:t>, electrification of the trains to London and improved public transport) = people can get around Bristol faster and the air is cleaner (due to less cars = less pollution).</a:t>
                      </a:r>
                    </a:p>
                    <a:p>
                      <a:pPr marL="0" marR="0" lvl="0" indent="0" algn="l" defTabSz="914400" rtl="0" fontAlgn="auto" hangingPunct="1">
                        <a:lnSpc>
                          <a:spcPct val="100000"/>
                        </a:lnSpc>
                        <a:spcBef>
                          <a:spcPts val="0"/>
                        </a:spcBef>
                        <a:spcAft>
                          <a:spcPts val="0"/>
                        </a:spcAft>
                        <a:buNone/>
                        <a:tabLst/>
                      </a:pPr>
                      <a:endParaRPr lang="en-GB" sz="300" b="0" baseline="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850" b="1" kern="1200" baseline="0">
                          <a:solidFill>
                            <a:srgbClr val="7030A0"/>
                          </a:solidFill>
                          <a:latin typeface="Calibri Light"/>
                        </a:rPr>
                        <a:t>ECONOMIC OPPORTUNITIES </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kern="1200" baseline="0">
                          <a:solidFill>
                            <a:srgbClr val="7030A0"/>
                          </a:solidFill>
                          <a:latin typeface="Calibri Light"/>
                        </a:rPr>
                        <a:t>Growth in tertiary and quaternary industries</a:t>
                      </a:r>
                      <a:r>
                        <a:rPr lang="en-GB" sz="850" b="0" kern="1200" baseline="0">
                          <a:solidFill>
                            <a:srgbClr val="000000"/>
                          </a:solidFill>
                          <a:latin typeface="Calibri Light"/>
                        </a:rPr>
                        <a:t> = employment opportunities (85% of jobs are in tertiary, 6% in quaternary, 8% in secondary and 1% in primary).</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kern="1200" baseline="0">
                          <a:solidFill>
                            <a:srgbClr val="7030A0"/>
                          </a:solidFill>
                          <a:latin typeface="Calibri Light"/>
                        </a:rPr>
                        <a:t>Redevelopment of brownfield sites </a:t>
                      </a:r>
                      <a:r>
                        <a:rPr lang="en-GB" sz="850" b="0" kern="1200" baseline="0">
                          <a:solidFill>
                            <a:srgbClr val="000000"/>
                          </a:solidFill>
                          <a:latin typeface="Calibri Light"/>
                        </a:rPr>
                        <a:t>(e.g. the Temple Quarter) has attracted new tertiary and quaternary companies = jobs = higher disposable income = money spent in local area and therefore reinvested into the area = further economic development.</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kern="1200" baseline="0">
                          <a:solidFill>
                            <a:srgbClr val="7030A0"/>
                          </a:solidFill>
                          <a:latin typeface="Calibri Light"/>
                        </a:rPr>
                        <a:t>Growth of high-tech industries </a:t>
                      </a:r>
                      <a:r>
                        <a:rPr lang="en-GB" sz="850" b="0" kern="1200" baseline="0">
                          <a:solidFill>
                            <a:srgbClr val="000000"/>
                          </a:solidFill>
                          <a:latin typeface="Calibri Light"/>
                        </a:rPr>
                        <a:t>due to </a:t>
                      </a:r>
                      <a:r>
                        <a:rPr lang="en-GB" sz="850" b="0" i="1" kern="1200" baseline="0">
                          <a:solidFill>
                            <a:srgbClr val="000000"/>
                          </a:solidFill>
                          <a:latin typeface="Calibri Light"/>
                        </a:rPr>
                        <a:t>access to highly skilled university graduates, research facilities, clean non-polluted environment, cheaper land, superfast broadband speeds (the government gave £100million to create a super connected city).</a:t>
                      </a:r>
                      <a:r>
                        <a:rPr lang="en-GB" sz="850" b="0" i="0" kern="1200" baseline="0">
                          <a:solidFill>
                            <a:srgbClr val="000000"/>
                          </a:solidFill>
                          <a:latin typeface="Calibri Light"/>
                        </a:rPr>
                        <a:t> Companies include: </a:t>
                      </a:r>
                      <a:r>
                        <a:rPr lang="en-GB" sz="850" b="0" kern="1200">
                          <a:solidFill>
                            <a:srgbClr val="000000"/>
                          </a:solidFill>
                          <a:latin typeface="Calibri Light"/>
                        </a:rPr>
                        <a:t>Hewlett-Packard, Toshiba,</a:t>
                      </a:r>
                      <a:r>
                        <a:rPr lang="en-GB" sz="850" b="0" kern="1200" baseline="0">
                          <a:solidFill>
                            <a:srgbClr val="000000"/>
                          </a:solidFill>
                          <a:latin typeface="Calibri Light"/>
                        </a:rPr>
                        <a:t> Aardman Animations (clay films), Defence Procurement Agency (DPA) (employs 10,000 people to make army and navy products) and aerospace (14 of the 15 main aircraft companies are in Bristol (e.g. Rolls Royce and Airbus) who produce aircraft parts and navigation/communication systems.</a:t>
                      </a:r>
                    </a:p>
                    <a:p>
                      <a:pPr marL="0" marR="0" lvl="0" indent="0" algn="l" defTabSz="914400" rtl="0" fontAlgn="auto" hangingPunct="1">
                        <a:lnSpc>
                          <a:spcPct val="100000"/>
                        </a:lnSpc>
                        <a:spcBef>
                          <a:spcPts val="0"/>
                        </a:spcBef>
                        <a:spcAft>
                          <a:spcPts val="0"/>
                        </a:spcAft>
                        <a:buNone/>
                        <a:tabLst/>
                      </a:pPr>
                      <a:endParaRPr lang="en-GB" sz="300" b="0" kern="1200" baseline="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850" b="1" kern="1200" baseline="0">
                          <a:solidFill>
                            <a:srgbClr val="00B050"/>
                          </a:solidFill>
                          <a:latin typeface="Calibri Light"/>
                        </a:rPr>
                        <a:t>ENVIRONMENTAL OPPORTUNITIES </a:t>
                      </a:r>
                    </a:p>
                    <a:p>
                      <a:pPr marL="0" marR="0" lvl="0" indent="0" algn="l" defTabSz="914400" rtl="0" fontAlgn="auto" hangingPunct="1">
                        <a:lnSpc>
                          <a:spcPct val="100000"/>
                        </a:lnSpc>
                        <a:spcBef>
                          <a:spcPts val="0"/>
                        </a:spcBef>
                        <a:spcAft>
                          <a:spcPts val="0"/>
                        </a:spcAft>
                        <a:buNone/>
                        <a:tabLst/>
                      </a:pPr>
                      <a:endParaRPr lang="en-GB" sz="100" b="0" kern="1200" baseline="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850" b="0" kern="1200" baseline="0">
                          <a:solidFill>
                            <a:srgbClr val="00B050"/>
                          </a:solidFill>
                          <a:latin typeface="Calibri Light"/>
                        </a:rPr>
                        <a:t>As the city has grown, Bristol has created transport systems to reduce traffic congestion</a:t>
                      </a:r>
                      <a:r>
                        <a:rPr lang="en-GB" sz="850" b="1" kern="1200" baseline="0">
                          <a:solidFill>
                            <a:srgbClr val="000000"/>
                          </a:solidFill>
                          <a:latin typeface="Calibri Light"/>
                        </a:rPr>
                        <a:t>.</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kern="1200">
                          <a:solidFill>
                            <a:srgbClr val="000000"/>
                          </a:solidFill>
                          <a:latin typeface="Calibri Light"/>
                        </a:rPr>
                        <a:t>Bristol’s </a:t>
                      </a:r>
                      <a:r>
                        <a:rPr lang="en-GB" sz="850" b="1" i="1" kern="1200">
                          <a:solidFill>
                            <a:srgbClr val="00B050"/>
                          </a:solidFill>
                          <a:latin typeface="Calibri Light"/>
                        </a:rPr>
                        <a:t>Integrated</a:t>
                      </a:r>
                      <a:r>
                        <a:rPr lang="en-GB" sz="850" b="1" i="1" kern="1200" baseline="0">
                          <a:solidFill>
                            <a:srgbClr val="00B050"/>
                          </a:solidFill>
                          <a:latin typeface="Calibri Light"/>
                        </a:rPr>
                        <a:t> Transport System</a:t>
                      </a:r>
                      <a:r>
                        <a:rPr lang="en-GB" sz="850" b="1" i="1" kern="1200">
                          <a:solidFill>
                            <a:srgbClr val="00B050"/>
                          </a:solidFill>
                          <a:latin typeface="Calibri Light"/>
                        </a:rPr>
                        <a:t> </a:t>
                      </a:r>
                      <a:r>
                        <a:rPr lang="en-GB" sz="850" b="0" kern="1200">
                          <a:solidFill>
                            <a:srgbClr val="000000"/>
                          </a:solidFill>
                          <a:latin typeface="Calibri Light"/>
                        </a:rPr>
                        <a:t>links different forms of public</a:t>
                      </a:r>
                      <a:r>
                        <a:rPr lang="en-GB" sz="850" b="0" kern="1200" baseline="0">
                          <a:solidFill>
                            <a:srgbClr val="000000"/>
                          </a:solidFill>
                          <a:latin typeface="Calibri Light"/>
                        </a:rPr>
                        <a:t> transport. (e.g. part of the ITS is the </a:t>
                      </a:r>
                      <a:r>
                        <a:rPr lang="en-GB" sz="850" b="0" i="1" kern="1200" baseline="0">
                          <a:solidFill>
                            <a:srgbClr val="000000"/>
                          </a:solidFill>
                          <a:latin typeface="Calibri Light"/>
                        </a:rPr>
                        <a:t>Rapid Transit Network </a:t>
                      </a:r>
                      <a:r>
                        <a:rPr lang="en-GB" sz="850" b="0" kern="1200" baseline="0">
                          <a:solidFill>
                            <a:srgbClr val="000000"/>
                          </a:solidFill>
                          <a:latin typeface="Calibri Light"/>
                        </a:rPr>
                        <a:t>which connects three bus routes, the Temple Meads railway station and park and ride network).</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kern="1200" baseline="0">
                          <a:solidFill>
                            <a:srgbClr val="000000"/>
                          </a:solidFill>
                          <a:latin typeface="Calibri Light"/>
                        </a:rPr>
                        <a:t>They have also improved the </a:t>
                      </a:r>
                      <a:r>
                        <a:rPr lang="en-GB" sz="850" b="0" kern="1200" baseline="0">
                          <a:solidFill>
                            <a:srgbClr val="00B050"/>
                          </a:solidFill>
                          <a:latin typeface="Calibri Light"/>
                        </a:rPr>
                        <a:t>rail links </a:t>
                      </a:r>
                      <a:r>
                        <a:rPr lang="en-GB" sz="850" b="0" kern="1200" baseline="0">
                          <a:solidFill>
                            <a:srgbClr val="000000"/>
                          </a:solidFill>
                          <a:latin typeface="Calibri Light"/>
                        </a:rPr>
                        <a:t>through </a:t>
                      </a:r>
                      <a:r>
                        <a:rPr lang="en-GB" sz="850" b="0" kern="1200" baseline="0">
                          <a:solidFill>
                            <a:srgbClr val="00B050"/>
                          </a:solidFill>
                          <a:latin typeface="Calibri Light"/>
                        </a:rPr>
                        <a:t>electrification</a:t>
                      </a:r>
                      <a:r>
                        <a:rPr lang="en-GB" sz="850" b="0" kern="1200" baseline="0">
                          <a:solidFill>
                            <a:srgbClr val="000000"/>
                          </a:solidFill>
                          <a:latin typeface="Calibri Light"/>
                        </a:rPr>
                        <a:t> of the line to London = greener energy and faster connection to London.</a:t>
                      </a:r>
                      <a:endParaRPr lang="en-GB" sz="850" b="0" kern="120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endParaRPr lang="en-GB" sz="100" b="0" kern="1200" baseline="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850" b="0" kern="1200" baseline="0">
                          <a:solidFill>
                            <a:srgbClr val="00B050"/>
                          </a:solidFill>
                          <a:latin typeface="Calibri Light"/>
                        </a:rPr>
                        <a:t>As the city has grown and redeveloped, Bristol has focused on </a:t>
                      </a:r>
                      <a:r>
                        <a:rPr lang="en-GB" sz="850" b="1" i="1" kern="1200" baseline="0">
                          <a:solidFill>
                            <a:srgbClr val="00B050"/>
                          </a:solidFill>
                          <a:latin typeface="Calibri Light"/>
                        </a:rPr>
                        <a:t>urban greening</a:t>
                      </a:r>
                      <a:r>
                        <a:rPr lang="en-GB" sz="850" b="0" kern="1200" baseline="0">
                          <a:solidFill>
                            <a:srgbClr val="00B050"/>
                          </a:solidFill>
                          <a:latin typeface="Calibri Light"/>
                        </a:rPr>
                        <a:t>, to increase and preserve open green spaces. </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kern="1200" baseline="0">
                          <a:solidFill>
                            <a:srgbClr val="00B050"/>
                          </a:solidFill>
                          <a:latin typeface="Calibri Light"/>
                        </a:rPr>
                        <a:t>Urban Greening</a:t>
                      </a:r>
                      <a:r>
                        <a:rPr lang="en-GB" sz="850" b="0" kern="1200" baseline="0">
                          <a:solidFill>
                            <a:srgbClr val="000000"/>
                          </a:solidFill>
                          <a:latin typeface="Calibri Light"/>
                        </a:rPr>
                        <a:t>: </a:t>
                      </a:r>
                      <a:r>
                        <a:rPr lang="en-GB" sz="850" b="0" kern="1200">
                          <a:solidFill>
                            <a:srgbClr val="000000"/>
                          </a:solidFill>
                          <a:latin typeface="Calibri Light"/>
                        </a:rPr>
                        <a:t>Bristol</a:t>
                      </a:r>
                      <a:r>
                        <a:rPr lang="en-GB" sz="850" b="0" kern="1200" baseline="0">
                          <a:solidFill>
                            <a:srgbClr val="000000"/>
                          </a:solidFill>
                          <a:latin typeface="Calibri Light"/>
                        </a:rPr>
                        <a:t> has worked and its continuing to work very hard. Currently in Bristol:</a:t>
                      </a:r>
                    </a:p>
                    <a:p>
                      <a:pPr marL="446090" marR="0" lvl="0" indent="-171450" algn="l" defTabSz="914400" rtl="0" fontAlgn="auto" hangingPunct="1">
                        <a:lnSpc>
                          <a:spcPct val="100000"/>
                        </a:lnSpc>
                        <a:spcBef>
                          <a:spcPts val="0"/>
                        </a:spcBef>
                        <a:spcAft>
                          <a:spcPts val="0"/>
                        </a:spcAft>
                        <a:buSzPct val="100000"/>
                        <a:buFont typeface="Wingdings" pitchFamily="2"/>
                        <a:buChar char="ü"/>
                        <a:tabLst/>
                      </a:pPr>
                      <a:r>
                        <a:rPr lang="en-GB" sz="850" b="0" kern="1200" baseline="0">
                          <a:solidFill>
                            <a:srgbClr val="000000"/>
                          </a:solidFill>
                          <a:latin typeface="Calibri Light"/>
                        </a:rPr>
                        <a:t>90% of people live within 350m of parkland with 300 parks in the city</a:t>
                      </a:r>
                    </a:p>
                    <a:p>
                      <a:pPr marL="446090" marR="0" lvl="0" indent="-171450" algn="l" defTabSz="914400" rtl="0" fontAlgn="auto" hangingPunct="1">
                        <a:lnSpc>
                          <a:spcPct val="100000"/>
                        </a:lnSpc>
                        <a:spcBef>
                          <a:spcPts val="0"/>
                        </a:spcBef>
                        <a:spcAft>
                          <a:spcPts val="0"/>
                        </a:spcAft>
                        <a:buSzPct val="100000"/>
                        <a:buFont typeface="Wingdings" pitchFamily="2"/>
                        <a:buChar char="ü"/>
                        <a:tabLst/>
                      </a:pPr>
                      <a:r>
                        <a:rPr lang="en-GB" sz="850" b="0" kern="1200" baseline="0">
                          <a:solidFill>
                            <a:srgbClr val="000000"/>
                          </a:solidFill>
                          <a:latin typeface="Calibri Light"/>
                        </a:rPr>
                        <a:t>27% of the city is part of a wildlife network and  3</a:t>
                      </a:r>
                      <a:r>
                        <a:rPr lang="en-GB" sz="850" b="0" i="0" kern="1200">
                          <a:solidFill>
                            <a:srgbClr val="000000"/>
                          </a:solidFill>
                          <a:latin typeface="Calibri Light"/>
                        </a:rPr>
                        <a:t>0% of the city is covered in trees</a:t>
                      </a:r>
                    </a:p>
                    <a:p>
                      <a:pPr marL="446090" marR="0" lvl="0" indent="-171450" algn="l" defTabSz="914400" rtl="0" fontAlgn="auto" hangingPunct="1">
                        <a:lnSpc>
                          <a:spcPct val="100000"/>
                        </a:lnSpc>
                        <a:spcBef>
                          <a:spcPts val="0"/>
                        </a:spcBef>
                        <a:spcAft>
                          <a:spcPts val="0"/>
                        </a:spcAft>
                        <a:buSzPct val="100000"/>
                        <a:buFont typeface="Wingdings" pitchFamily="2"/>
                        <a:buChar char="ü"/>
                        <a:tabLst/>
                      </a:pPr>
                      <a:r>
                        <a:rPr lang="en-GB" sz="850" b="0" i="0" kern="1200">
                          <a:solidFill>
                            <a:srgbClr val="000000"/>
                          </a:solidFill>
                          <a:latin typeface="Calibri Light"/>
                        </a:rPr>
                        <a:t>Brownfield</a:t>
                      </a:r>
                      <a:r>
                        <a:rPr lang="en-GB" sz="850" b="0" i="0" kern="1200" baseline="0">
                          <a:solidFill>
                            <a:srgbClr val="000000"/>
                          </a:solidFill>
                          <a:latin typeface="Calibri Light"/>
                        </a:rPr>
                        <a:t> sites are turned into green spaces </a:t>
                      </a:r>
                      <a:r>
                        <a:rPr lang="en-GB" sz="850" b="0" i="1" kern="1200" baseline="0">
                          <a:solidFill>
                            <a:srgbClr val="000000"/>
                          </a:solidFill>
                          <a:latin typeface="Calibri Light"/>
                        </a:rPr>
                        <a:t>(Queen Square was a dual-carriageway)</a:t>
                      </a:r>
                    </a:p>
                    <a:p>
                      <a:pPr marL="0" marR="0" lvl="0" indent="0" algn="l" defTabSz="914400" rtl="0" fontAlgn="auto" hangingPunct="1">
                        <a:lnSpc>
                          <a:spcPct val="100000"/>
                        </a:lnSpc>
                        <a:spcBef>
                          <a:spcPts val="0"/>
                        </a:spcBef>
                        <a:spcAft>
                          <a:spcPts val="0"/>
                        </a:spcAft>
                        <a:buNone/>
                        <a:tabLst/>
                      </a:pPr>
                      <a:endParaRPr lang="en-GB" sz="850" kern="120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850" b="1" kern="1200">
                          <a:solidFill>
                            <a:srgbClr val="000000"/>
                          </a:solidFill>
                          <a:latin typeface="Calibri Light"/>
                        </a:rPr>
                        <a:t>EXAMPLE</a:t>
                      </a:r>
                      <a:r>
                        <a:rPr lang="en-GB" sz="850" kern="1200">
                          <a:solidFill>
                            <a:srgbClr val="000000"/>
                          </a:solidFill>
                          <a:latin typeface="Calibri Light"/>
                        </a:rPr>
                        <a:t>:</a:t>
                      </a:r>
                      <a:r>
                        <a:rPr lang="en-GB" sz="850" kern="1200" baseline="0">
                          <a:solidFill>
                            <a:srgbClr val="000000"/>
                          </a:solidFill>
                          <a:latin typeface="Calibri Light"/>
                        </a:rPr>
                        <a:t> </a:t>
                      </a:r>
                      <a:r>
                        <a:rPr lang="en-GB" sz="850" kern="1200">
                          <a:solidFill>
                            <a:srgbClr val="000000"/>
                          </a:solidFill>
                          <a:latin typeface="Calibri Light"/>
                        </a:rPr>
                        <a:t>In 2015 Bristol became the 1</a:t>
                      </a:r>
                      <a:r>
                        <a:rPr lang="en-GB" sz="850" kern="1200" baseline="30000">
                          <a:solidFill>
                            <a:srgbClr val="000000"/>
                          </a:solidFill>
                          <a:latin typeface="Calibri Light"/>
                        </a:rPr>
                        <a:t>st</a:t>
                      </a:r>
                      <a:r>
                        <a:rPr lang="en-GB" sz="850" kern="1200">
                          <a:solidFill>
                            <a:srgbClr val="000000"/>
                          </a:solidFill>
                          <a:latin typeface="Calibri Light"/>
                        </a:rPr>
                        <a:t> UK city to be awarded the status of: </a:t>
                      </a:r>
                      <a:r>
                        <a:rPr lang="en-GB" sz="850" b="1" kern="1200">
                          <a:solidFill>
                            <a:srgbClr val="000000"/>
                          </a:solidFill>
                          <a:latin typeface="Calibri Light"/>
                        </a:rPr>
                        <a:t>European Green Capital</a:t>
                      </a:r>
                      <a:r>
                        <a:rPr lang="en-GB" sz="850" b="0" kern="1200" baseline="0">
                          <a:solidFill>
                            <a:srgbClr val="000000"/>
                          </a:solidFill>
                          <a:latin typeface="Calibri Light"/>
                        </a:rPr>
                        <a:t>. </a:t>
                      </a:r>
                    </a:p>
                    <a:p>
                      <a:pPr marL="0" marR="0" lvl="0" indent="0" algn="l" defTabSz="914400" rtl="0" fontAlgn="auto" hangingPunct="1">
                        <a:lnSpc>
                          <a:spcPct val="100000"/>
                        </a:lnSpc>
                        <a:spcBef>
                          <a:spcPts val="0"/>
                        </a:spcBef>
                        <a:spcAft>
                          <a:spcPts val="0"/>
                        </a:spcAft>
                        <a:buNone/>
                        <a:tabLst/>
                      </a:pPr>
                      <a:r>
                        <a:rPr lang="en-GB" sz="850" b="0" kern="1200" baseline="0">
                          <a:solidFill>
                            <a:srgbClr val="000000"/>
                          </a:solidFill>
                          <a:latin typeface="Calibri Light"/>
                        </a:rPr>
                        <a:t>Their current goals and achievements include:</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b="0" kern="1200" baseline="0">
                          <a:solidFill>
                            <a:srgbClr val="000000"/>
                          </a:solidFill>
                          <a:latin typeface="Calibri Light"/>
                        </a:rPr>
                        <a:t>To </a:t>
                      </a:r>
                      <a:r>
                        <a:rPr lang="en-GB" sz="850" b="1" i="1" kern="1200">
                          <a:solidFill>
                            <a:srgbClr val="000000"/>
                          </a:solidFill>
                          <a:latin typeface="Calibri Light"/>
                        </a:rPr>
                        <a:t>reduce energy use by 30% </a:t>
                      </a:r>
                      <a:r>
                        <a:rPr lang="en-GB" sz="850" i="1" kern="1200">
                          <a:solidFill>
                            <a:srgbClr val="000000"/>
                          </a:solidFill>
                          <a:latin typeface="Calibri Light"/>
                        </a:rPr>
                        <a:t>and </a:t>
                      </a:r>
                      <a:r>
                        <a:rPr lang="en-GB" sz="850" b="1" i="1" kern="1200">
                          <a:solidFill>
                            <a:srgbClr val="000000"/>
                          </a:solidFill>
                          <a:latin typeface="Calibri Light"/>
                        </a:rPr>
                        <a:t>CO</a:t>
                      </a:r>
                      <a:r>
                        <a:rPr lang="en-GB" sz="850" b="1" i="1" kern="1200" baseline="-25000">
                          <a:solidFill>
                            <a:srgbClr val="000000"/>
                          </a:solidFill>
                          <a:latin typeface="Calibri Light"/>
                        </a:rPr>
                        <a:t>2</a:t>
                      </a:r>
                      <a:r>
                        <a:rPr lang="en-GB" sz="850" b="1" i="1" kern="1200">
                          <a:solidFill>
                            <a:srgbClr val="000000"/>
                          </a:solidFill>
                          <a:latin typeface="Calibri Light"/>
                        </a:rPr>
                        <a:t> emissions by 40% </a:t>
                      </a:r>
                      <a:r>
                        <a:rPr lang="en-GB" sz="850" i="1" kern="1200">
                          <a:solidFill>
                            <a:srgbClr val="000000"/>
                          </a:solidFill>
                          <a:latin typeface="Calibri Light"/>
                        </a:rPr>
                        <a:t>by 2020;</a:t>
                      </a:r>
                      <a:r>
                        <a:rPr lang="en-GB" sz="850" i="1" kern="1200" baseline="0">
                          <a:solidFill>
                            <a:srgbClr val="000000"/>
                          </a:solidFill>
                          <a:latin typeface="Calibri Light"/>
                        </a:rPr>
                        <a:t> </a:t>
                      </a:r>
                      <a:r>
                        <a:rPr lang="en-GB" sz="850" i="1" kern="1200">
                          <a:solidFill>
                            <a:srgbClr val="000000"/>
                          </a:solidFill>
                          <a:latin typeface="Calibri Light"/>
                        </a:rPr>
                        <a:t>In 2015 </a:t>
                      </a:r>
                      <a:r>
                        <a:rPr lang="en-GB" sz="850" b="1" i="1" kern="1200">
                          <a:solidFill>
                            <a:srgbClr val="000000"/>
                          </a:solidFill>
                          <a:latin typeface="Calibri Light"/>
                        </a:rPr>
                        <a:t>100 electric car</a:t>
                      </a:r>
                      <a:r>
                        <a:rPr lang="en-GB" sz="850" i="1" kern="1200">
                          <a:solidFill>
                            <a:srgbClr val="000000"/>
                          </a:solidFill>
                          <a:latin typeface="Calibri Light"/>
                        </a:rPr>
                        <a:t> charging points were installed.</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i="1" kern="1200">
                          <a:solidFill>
                            <a:srgbClr val="000000"/>
                          </a:solidFill>
                          <a:latin typeface="Calibri Light"/>
                        </a:rPr>
                        <a:t>Increase the use of </a:t>
                      </a:r>
                      <a:r>
                        <a:rPr lang="en-GB" sz="850" b="1" i="1" kern="1200">
                          <a:solidFill>
                            <a:srgbClr val="000000"/>
                          </a:solidFill>
                          <a:latin typeface="Calibri Light"/>
                        </a:rPr>
                        <a:t>brownfield sites </a:t>
                      </a:r>
                      <a:r>
                        <a:rPr lang="en-GB" sz="850" i="1" kern="1200">
                          <a:solidFill>
                            <a:srgbClr val="000000"/>
                          </a:solidFill>
                          <a:latin typeface="Calibri Light"/>
                        </a:rPr>
                        <a:t>for businesses and housing.</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i="1" kern="1200">
                          <a:solidFill>
                            <a:srgbClr val="000000"/>
                          </a:solidFill>
                          <a:latin typeface="Calibri Light"/>
                        </a:rPr>
                        <a:t>In 2015 every primary pupil in Bristol </a:t>
                      </a:r>
                      <a:r>
                        <a:rPr lang="en-GB" sz="850" b="1" i="1" kern="1200">
                          <a:solidFill>
                            <a:srgbClr val="000000"/>
                          </a:solidFill>
                          <a:latin typeface="Calibri Light"/>
                        </a:rPr>
                        <a:t>planted a tree</a:t>
                      </a:r>
                      <a:r>
                        <a:rPr lang="en-GB" sz="850" i="1" kern="1200">
                          <a:solidFill>
                            <a:srgbClr val="000000"/>
                          </a:solidFill>
                          <a:latin typeface="Calibri Light"/>
                        </a:rPr>
                        <a:t> to increase Bristol’s green coverage.</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i="1" kern="1200">
                          <a:solidFill>
                            <a:srgbClr val="000000"/>
                          </a:solidFill>
                          <a:latin typeface="Calibri Light"/>
                        </a:rPr>
                        <a:t>Increase the use of </a:t>
                      </a:r>
                      <a:r>
                        <a:rPr lang="en-GB" sz="850" b="1" i="1" kern="1200">
                          <a:solidFill>
                            <a:srgbClr val="000000"/>
                          </a:solidFill>
                          <a:latin typeface="Calibri Light"/>
                        </a:rPr>
                        <a:t>renewable energies</a:t>
                      </a:r>
                      <a:r>
                        <a:rPr lang="en-GB" sz="850" i="1" kern="1200">
                          <a:solidFill>
                            <a:srgbClr val="000000"/>
                          </a:solidFill>
                          <a:latin typeface="Calibri Light"/>
                        </a:rPr>
                        <a:t> from 2%.</a:t>
                      </a:r>
                      <a:r>
                        <a:rPr lang="en-GB" sz="850" kern="1200" baseline="0">
                          <a:solidFill>
                            <a:srgbClr val="000000"/>
                          </a:solidFill>
                          <a:latin typeface="Calibri Light"/>
                        </a:rPr>
                        <a:t> </a:t>
                      </a:r>
                      <a:endParaRPr lang="en-GB" sz="850" i="1" kern="1200">
                        <a:solidFill>
                          <a:srgbClr val="000000"/>
                        </a:solidFill>
                        <a:latin typeface="Calibri Light"/>
                      </a:endParaRPr>
                    </a:p>
                  </a:txBody>
                  <a:tcPr anchor="ctr"/>
                </a:tc>
                <a:extLst>
                  <a:ext uri="{0D108BD9-81ED-4DB2-BD59-A6C34878D82A}">
                    <a16:rowId xmlns:a16="http://schemas.microsoft.com/office/drawing/2014/main" val="2322277882"/>
                  </a:ext>
                </a:extLst>
              </a:tr>
            </a:tbl>
          </a:graphicData>
        </a:graphic>
      </p:graphicFrame>
      <p:graphicFrame>
        <p:nvGraphicFramePr>
          <p:cNvPr id="6" name="Table 15">
            <a:extLst>
              <a:ext uri="{FF2B5EF4-FFF2-40B4-BE49-F238E27FC236}">
                <a16:creationId xmlns:a16="http://schemas.microsoft.com/office/drawing/2014/main" id="{4ECA11B0-E0F9-4B63-BCAE-0C4859EF0D58}"/>
              </a:ext>
            </a:extLst>
          </p:cNvPr>
          <p:cNvGraphicFramePr>
            <a:graphicFrameLocks noGrp="1"/>
          </p:cNvGraphicFramePr>
          <p:nvPr/>
        </p:nvGraphicFramePr>
        <p:xfrm>
          <a:off x="1524003" y="320040"/>
          <a:ext cx="2380887" cy="6537959"/>
        </p:xfrm>
        <a:graphic>
          <a:graphicData uri="http://schemas.openxmlformats.org/drawingml/2006/table">
            <a:tbl>
              <a:tblPr firstRow="1" bandRow="1">
                <a:effectLst/>
                <a:tableStyleId>{5940675A-B579-460E-94D1-54222C63F5DA}</a:tableStyleId>
              </a:tblPr>
              <a:tblGrid>
                <a:gridCol w="973013">
                  <a:extLst>
                    <a:ext uri="{9D8B030D-6E8A-4147-A177-3AD203B41FA5}">
                      <a16:colId xmlns:a16="http://schemas.microsoft.com/office/drawing/2014/main" val="800886955"/>
                    </a:ext>
                  </a:extLst>
                </a:gridCol>
                <a:gridCol w="1407874">
                  <a:extLst>
                    <a:ext uri="{9D8B030D-6E8A-4147-A177-3AD203B41FA5}">
                      <a16:colId xmlns:a16="http://schemas.microsoft.com/office/drawing/2014/main" val="2402694387"/>
                    </a:ext>
                  </a:extLst>
                </a:gridCol>
              </a:tblGrid>
              <a:tr h="350965">
                <a:tc>
                  <a:txBody>
                    <a:bodyPr/>
                    <a:lstStyle/>
                    <a:p>
                      <a:pPr lvl="0"/>
                      <a:r>
                        <a:rPr lang="en-US" sz="850" b="1">
                          <a:solidFill>
                            <a:srgbClr val="000000"/>
                          </a:solidFill>
                          <a:latin typeface="Calibri Light"/>
                        </a:rPr>
                        <a:t>Populatio</a:t>
                      </a:r>
                      <a:r>
                        <a:rPr lang="en-US" sz="850" b="1" baseline="0">
                          <a:solidFill>
                            <a:srgbClr val="000000"/>
                          </a:solidFill>
                          <a:latin typeface="Calibri Light"/>
                        </a:rPr>
                        <a:t>n Distribution</a:t>
                      </a:r>
                      <a:endParaRPr lang="en-US" sz="850" b="1">
                        <a:solidFill>
                          <a:srgbClr val="000000"/>
                        </a:solidFill>
                        <a:latin typeface="Calibri Light"/>
                      </a:endParaRPr>
                    </a:p>
                  </a:txBody>
                  <a:tcPr/>
                </a:tc>
                <a:tc>
                  <a:txBody>
                    <a:bodyPr/>
                    <a:lstStyle/>
                    <a:p>
                      <a:pPr lvl="0"/>
                      <a:r>
                        <a:rPr lang="en-US" sz="850" i="0">
                          <a:solidFill>
                            <a:srgbClr val="000000"/>
                          </a:solidFill>
                          <a:latin typeface="Calibri Light"/>
                        </a:rPr>
                        <a:t>The</a:t>
                      </a:r>
                      <a:r>
                        <a:rPr lang="en-US" sz="850" i="0" baseline="0">
                          <a:solidFill>
                            <a:srgbClr val="000000"/>
                          </a:solidFill>
                          <a:latin typeface="Calibri Light"/>
                        </a:rPr>
                        <a:t> way something is spread out over an area.</a:t>
                      </a:r>
                      <a:endParaRPr lang="en-US" sz="850" i="0">
                        <a:solidFill>
                          <a:srgbClr val="000000"/>
                        </a:solidFill>
                        <a:latin typeface="Calibri Light"/>
                      </a:endParaRPr>
                    </a:p>
                  </a:txBody>
                  <a:tcPr/>
                </a:tc>
                <a:extLst>
                  <a:ext uri="{0D108BD9-81ED-4DB2-BD59-A6C34878D82A}">
                    <a16:rowId xmlns:a16="http://schemas.microsoft.com/office/drawing/2014/main" val="2907963087"/>
                  </a:ext>
                </a:extLst>
              </a:tr>
              <a:tr h="350965">
                <a:tc>
                  <a:txBody>
                    <a:bodyPr/>
                    <a:lstStyle/>
                    <a:p>
                      <a:pPr lvl="0"/>
                      <a:r>
                        <a:rPr lang="en-US" sz="850" b="1">
                          <a:solidFill>
                            <a:srgbClr val="000000"/>
                          </a:solidFill>
                          <a:latin typeface="Calibri Light"/>
                        </a:rPr>
                        <a:t>Industrial</a:t>
                      </a:r>
                      <a:r>
                        <a:rPr lang="en-US" sz="850" b="1" baseline="0">
                          <a:solidFill>
                            <a:srgbClr val="000000"/>
                          </a:solidFill>
                          <a:latin typeface="Calibri Light"/>
                        </a:rPr>
                        <a:t>isation</a:t>
                      </a:r>
                      <a:endParaRPr lang="en-US" sz="850" b="1">
                        <a:solidFill>
                          <a:srgbClr val="000000"/>
                        </a:solidFill>
                        <a:latin typeface="Calibri Light"/>
                      </a:endParaRPr>
                    </a:p>
                  </a:txBody>
                  <a:tcPr/>
                </a:tc>
                <a:tc>
                  <a:txBody>
                    <a:bodyPr/>
                    <a:lstStyle/>
                    <a:p>
                      <a:pPr lvl="0"/>
                      <a:r>
                        <a:rPr lang="en-US" sz="850" i="0">
                          <a:solidFill>
                            <a:srgbClr val="000000"/>
                          </a:solidFill>
                          <a:latin typeface="Calibri Light"/>
                        </a:rPr>
                        <a:t>Growth</a:t>
                      </a:r>
                      <a:r>
                        <a:rPr lang="en-US" sz="850" i="0" baseline="0">
                          <a:solidFill>
                            <a:srgbClr val="000000"/>
                          </a:solidFill>
                          <a:latin typeface="Calibri Light"/>
                        </a:rPr>
                        <a:t> of secondary manufacturing</a:t>
                      </a:r>
                      <a:endParaRPr lang="en-US" sz="850" i="0">
                        <a:solidFill>
                          <a:srgbClr val="000000"/>
                        </a:solidFill>
                        <a:latin typeface="Calibri Light"/>
                      </a:endParaRPr>
                    </a:p>
                  </a:txBody>
                  <a:tcPr/>
                </a:tc>
                <a:extLst>
                  <a:ext uri="{0D108BD9-81ED-4DB2-BD59-A6C34878D82A}">
                    <a16:rowId xmlns:a16="http://schemas.microsoft.com/office/drawing/2014/main" val="2095910315"/>
                  </a:ext>
                </a:extLst>
              </a:tr>
              <a:tr h="350965">
                <a:tc>
                  <a:txBody>
                    <a:bodyPr/>
                    <a:lstStyle/>
                    <a:p>
                      <a:pPr lvl="0"/>
                      <a:r>
                        <a:rPr lang="en-US" sz="850" b="1">
                          <a:solidFill>
                            <a:srgbClr val="000000"/>
                          </a:solidFill>
                          <a:latin typeface="Calibri Light"/>
                        </a:rPr>
                        <a:t>De-industrialisation</a:t>
                      </a:r>
                      <a:endParaRPr lang="en-US" sz="850" b="1" baseline="0">
                        <a:solidFill>
                          <a:srgbClr val="000000"/>
                        </a:solidFill>
                        <a:latin typeface="Calibri Light"/>
                      </a:endParaRPr>
                    </a:p>
                  </a:txBody>
                  <a:tcPr/>
                </a:tc>
                <a:tc>
                  <a:txBody>
                    <a:bodyPr/>
                    <a:lstStyle/>
                    <a:p>
                      <a:pPr lvl="0"/>
                      <a:r>
                        <a:rPr lang="en-US" sz="850" i="0">
                          <a:solidFill>
                            <a:srgbClr val="000000"/>
                          </a:solidFill>
                          <a:latin typeface="Calibri Light"/>
                        </a:rPr>
                        <a:t>Decline of secondary manufacturing</a:t>
                      </a:r>
                    </a:p>
                  </a:txBody>
                  <a:tcPr/>
                </a:tc>
                <a:extLst>
                  <a:ext uri="{0D108BD9-81ED-4DB2-BD59-A6C34878D82A}">
                    <a16:rowId xmlns:a16="http://schemas.microsoft.com/office/drawing/2014/main" val="111780524"/>
                  </a:ext>
                </a:extLst>
              </a:tr>
              <a:tr h="350965">
                <a:tc>
                  <a:txBody>
                    <a:bodyPr/>
                    <a:lstStyle/>
                    <a:p>
                      <a:pPr lvl="0"/>
                      <a:r>
                        <a:rPr lang="en-US" sz="850" b="1" baseline="0">
                          <a:solidFill>
                            <a:srgbClr val="000000"/>
                          </a:solidFill>
                          <a:latin typeface="Calibri Light"/>
                        </a:rPr>
                        <a:t>Post industrial economy</a:t>
                      </a:r>
                    </a:p>
                  </a:txBody>
                  <a:tcPr/>
                </a:tc>
                <a:tc>
                  <a:txBody>
                    <a:bodyPr/>
                    <a:lstStyle/>
                    <a:p>
                      <a:pPr lvl="0"/>
                      <a:r>
                        <a:rPr lang="en-US" sz="850" i="0">
                          <a:solidFill>
                            <a:srgbClr val="000000"/>
                          </a:solidFill>
                          <a:latin typeface="Calibri Light"/>
                        </a:rPr>
                        <a:t>Economy</a:t>
                      </a:r>
                      <a:r>
                        <a:rPr lang="en-US" sz="850" i="0" baseline="0">
                          <a:solidFill>
                            <a:srgbClr val="000000"/>
                          </a:solidFill>
                          <a:latin typeface="Calibri Light"/>
                        </a:rPr>
                        <a:t> is mainly tertiary and quaternary industries</a:t>
                      </a:r>
                      <a:endParaRPr lang="en-US" sz="850" i="0">
                        <a:solidFill>
                          <a:srgbClr val="000000"/>
                        </a:solidFill>
                        <a:latin typeface="Calibri Light"/>
                      </a:endParaRPr>
                    </a:p>
                  </a:txBody>
                  <a:tcPr/>
                </a:tc>
                <a:extLst>
                  <a:ext uri="{0D108BD9-81ED-4DB2-BD59-A6C34878D82A}">
                    <a16:rowId xmlns:a16="http://schemas.microsoft.com/office/drawing/2014/main" val="2522888407"/>
                  </a:ext>
                </a:extLst>
              </a:tr>
              <a:tr h="350965">
                <a:tc>
                  <a:txBody>
                    <a:bodyPr/>
                    <a:lstStyle/>
                    <a:p>
                      <a:pPr lvl="0"/>
                      <a:r>
                        <a:rPr lang="en-US" sz="850" b="1" baseline="0">
                          <a:solidFill>
                            <a:srgbClr val="000000"/>
                          </a:solidFill>
                          <a:latin typeface="Calibri Light"/>
                        </a:rPr>
                        <a:t>Brownfield site</a:t>
                      </a:r>
                    </a:p>
                  </a:txBody>
                  <a:tcPr/>
                </a:tc>
                <a:tc>
                  <a:txBody>
                    <a:bodyPr/>
                    <a:lstStyle/>
                    <a:p>
                      <a:pPr lvl="0"/>
                      <a:r>
                        <a:rPr lang="en-US" sz="850" i="0">
                          <a:solidFill>
                            <a:srgbClr val="000000"/>
                          </a:solidFill>
                          <a:latin typeface="Calibri Light"/>
                        </a:rPr>
                        <a:t>Land that has previously been built on</a:t>
                      </a:r>
                    </a:p>
                  </a:txBody>
                  <a:tcPr/>
                </a:tc>
                <a:extLst>
                  <a:ext uri="{0D108BD9-81ED-4DB2-BD59-A6C34878D82A}">
                    <a16:rowId xmlns:a16="http://schemas.microsoft.com/office/drawing/2014/main" val="4234173809"/>
                  </a:ext>
                </a:extLst>
              </a:tr>
              <a:tr h="350965">
                <a:tc>
                  <a:txBody>
                    <a:bodyPr/>
                    <a:lstStyle/>
                    <a:p>
                      <a:pPr lvl="0"/>
                      <a:r>
                        <a:rPr lang="en-US" sz="850" b="1" baseline="0">
                          <a:solidFill>
                            <a:srgbClr val="000000"/>
                          </a:solidFill>
                          <a:latin typeface="Calibri Light"/>
                        </a:rPr>
                        <a:t>Greenfield site</a:t>
                      </a:r>
                    </a:p>
                  </a:txBody>
                  <a:tcPr/>
                </a:tc>
                <a:tc>
                  <a:txBody>
                    <a:bodyPr/>
                    <a:lstStyle/>
                    <a:p>
                      <a:pPr lvl="0"/>
                      <a:r>
                        <a:rPr lang="en-US" sz="850" i="0">
                          <a:solidFill>
                            <a:srgbClr val="000000"/>
                          </a:solidFill>
                          <a:latin typeface="Calibri Light"/>
                        </a:rPr>
                        <a:t>Land that</a:t>
                      </a:r>
                      <a:r>
                        <a:rPr lang="en-US" sz="850" i="0" baseline="0">
                          <a:solidFill>
                            <a:srgbClr val="000000"/>
                          </a:solidFill>
                          <a:latin typeface="Calibri Light"/>
                        </a:rPr>
                        <a:t> has never previously been built on</a:t>
                      </a:r>
                      <a:endParaRPr lang="en-US" sz="850" i="0">
                        <a:solidFill>
                          <a:srgbClr val="000000"/>
                        </a:solidFill>
                        <a:latin typeface="Calibri Light"/>
                      </a:endParaRPr>
                    </a:p>
                  </a:txBody>
                  <a:tcPr/>
                </a:tc>
                <a:extLst>
                  <a:ext uri="{0D108BD9-81ED-4DB2-BD59-A6C34878D82A}">
                    <a16:rowId xmlns:a16="http://schemas.microsoft.com/office/drawing/2014/main" val="3170013070"/>
                  </a:ext>
                </a:extLst>
              </a:tr>
              <a:tr h="350965">
                <a:tc>
                  <a:txBody>
                    <a:bodyPr/>
                    <a:lstStyle/>
                    <a:p>
                      <a:pPr lvl="0"/>
                      <a:r>
                        <a:rPr lang="en-US" sz="850" b="1" baseline="0">
                          <a:solidFill>
                            <a:srgbClr val="000000"/>
                          </a:solidFill>
                          <a:latin typeface="Calibri Light"/>
                        </a:rPr>
                        <a:t>International Migration</a:t>
                      </a:r>
                    </a:p>
                  </a:txBody>
                  <a:tcPr/>
                </a:tc>
                <a:tc>
                  <a:txBody>
                    <a:bodyPr/>
                    <a:lstStyle/>
                    <a:p>
                      <a:pPr lvl="0"/>
                      <a:r>
                        <a:rPr lang="en-US" sz="850" i="0">
                          <a:solidFill>
                            <a:srgbClr val="000000"/>
                          </a:solidFill>
                          <a:latin typeface="Calibri Light"/>
                        </a:rPr>
                        <a:t>The movement</a:t>
                      </a:r>
                      <a:r>
                        <a:rPr lang="en-US" sz="850" i="0" baseline="0">
                          <a:solidFill>
                            <a:srgbClr val="000000"/>
                          </a:solidFill>
                          <a:latin typeface="Calibri Light"/>
                        </a:rPr>
                        <a:t> of people across countries.</a:t>
                      </a:r>
                      <a:endParaRPr lang="en-US" sz="850" i="0">
                        <a:solidFill>
                          <a:srgbClr val="000000"/>
                        </a:solidFill>
                        <a:latin typeface="Calibri Light"/>
                      </a:endParaRPr>
                    </a:p>
                  </a:txBody>
                  <a:tcPr/>
                </a:tc>
                <a:extLst>
                  <a:ext uri="{0D108BD9-81ED-4DB2-BD59-A6C34878D82A}">
                    <a16:rowId xmlns:a16="http://schemas.microsoft.com/office/drawing/2014/main" val="915519430"/>
                  </a:ext>
                </a:extLst>
              </a:tr>
              <a:tr h="480672">
                <a:tc>
                  <a:txBody>
                    <a:bodyPr/>
                    <a:lstStyle/>
                    <a:p>
                      <a:pPr lvl="0"/>
                      <a:r>
                        <a:rPr lang="en-US" sz="850" b="1" baseline="0">
                          <a:solidFill>
                            <a:srgbClr val="000000"/>
                          </a:solidFill>
                          <a:latin typeface="Calibri Light"/>
                        </a:rPr>
                        <a:t>Urban Growth</a:t>
                      </a:r>
                    </a:p>
                  </a:txBody>
                  <a:tcPr/>
                </a:tc>
                <a:tc>
                  <a:txBody>
                    <a:bodyPr/>
                    <a:lstStyle/>
                    <a:p>
                      <a:pPr lvl="0"/>
                      <a:r>
                        <a:rPr lang="en-US" sz="850" i="0">
                          <a:solidFill>
                            <a:srgbClr val="000000"/>
                          </a:solidFill>
                          <a:latin typeface="Calibri Light"/>
                        </a:rPr>
                        <a:t>The increase in the proportion of people living in urban areas.</a:t>
                      </a:r>
                    </a:p>
                  </a:txBody>
                  <a:tcPr/>
                </a:tc>
                <a:extLst>
                  <a:ext uri="{0D108BD9-81ED-4DB2-BD59-A6C34878D82A}">
                    <a16:rowId xmlns:a16="http://schemas.microsoft.com/office/drawing/2014/main" val="724097837"/>
                  </a:ext>
                </a:extLst>
              </a:tr>
              <a:tr h="480672">
                <a:tc>
                  <a:txBody>
                    <a:bodyPr/>
                    <a:lstStyle/>
                    <a:p>
                      <a:pPr lvl="0"/>
                      <a:r>
                        <a:rPr lang="en-US" sz="850" b="1" baseline="0">
                          <a:solidFill>
                            <a:srgbClr val="000000"/>
                          </a:solidFill>
                          <a:latin typeface="Calibri Light"/>
                        </a:rPr>
                        <a:t>Urban Sprawl</a:t>
                      </a:r>
                    </a:p>
                  </a:txBody>
                  <a:tcPr/>
                </a:tc>
                <a:tc>
                  <a:txBody>
                    <a:bodyPr/>
                    <a:lstStyle/>
                    <a:p>
                      <a:pPr lvl="0"/>
                      <a:r>
                        <a:rPr lang="en-US" sz="850" i="0">
                          <a:solidFill>
                            <a:srgbClr val="000000"/>
                          </a:solidFill>
                          <a:latin typeface="Calibri Light"/>
                        </a:rPr>
                        <a:t>Unplanned growth of urban areas into</a:t>
                      </a:r>
                      <a:r>
                        <a:rPr lang="en-US" sz="850" i="0" baseline="0">
                          <a:solidFill>
                            <a:srgbClr val="000000"/>
                          </a:solidFill>
                          <a:latin typeface="Calibri Light"/>
                        </a:rPr>
                        <a:t> the surrounding rural area</a:t>
                      </a:r>
                      <a:endParaRPr lang="en-US" sz="850" i="0">
                        <a:solidFill>
                          <a:srgbClr val="000000"/>
                        </a:solidFill>
                        <a:latin typeface="Calibri Light"/>
                      </a:endParaRPr>
                    </a:p>
                  </a:txBody>
                  <a:tcPr/>
                </a:tc>
                <a:extLst>
                  <a:ext uri="{0D108BD9-81ED-4DB2-BD59-A6C34878D82A}">
                    <a16:rowId xmlns:a16="http://schemas.microsoft.com/office/drawing/2014/main" val="1116833714"/>
                  </a:ext>
                </a:extLst>
              </a:tr>
              <a:tr h="350965">
                <a:tc>
                  <a:txBody>
                    <a:bodyPr/>
                    <a:lstStyle/>
                    <a:p>
                      <a:pPr lvl="0"/>
                      <a:r>
                        <a:rPr lang="en-US" sz="850" b="1" baseline="0">
                          <a:solidFill>
                            <a:srgbClr val="000000"/>
                          </a:solidFill>
                          <a:latin typeface="Calibri Light"/>
                        </a:rPr>
                        <a:t>Urban Greening</a:t>
                      </a:r>
                    </a:p>
                  </a:txBody>
                  <a:tcPr/>
                </a:tc>
                <a:tc>
                  <a:txBody>
                    <a:bodyPr/>
                    <a:lstStyle/>
                    <a:p>
                      <a:pPr marL="0" marR="0" lvl="0" indent="0" algn="l" defTabSz="914400" rtl="0" fontAlgn="auto" hangingPunct="1">
                        <a:lnSpc>
                          <a:spcPct val="100000"/>
                        </a:lnSpc>
                        <a:spcBef>
                          <a:spcPts val="0"/>
                        </a:spcBef>
                        <a:spcAft>
                          <a:spcPts val="0"/>
                        </a:spcAft>
                        <a:buNone/>
                        <a:tabLst/>
                      </a:pPr>
                      <a:r>
                        <a:rPr lang="en-US" sz="850" i="0">
                          <a:solidFill>
                            <a:srgbClr val="000000"/>
                          </a:solidFill>
                          <a:latin typeface="Calibri Light"/>
                        </a:rPr>
                        <a:t>Increasing the amount of green space in a city.</a:t>
                      </a:r>
                    </a:p>
                  </a:txBody>
                  <a:tcPr/>
                </a:tc>
                <a:extLst>
                  <a:ext uri="{0D108BD9-81ED-4DB2-BD59-A6C34878D82A}">
                    <a16:rowId xmlns:a16="http://schemas.microsoft.com/office/drawing/2014/main" val="3484183036"/>
                  </a:ext>
                </a:extLst>
              </a:tr>
              <a:tr h="350965">
                <a:tc>
                  <a:txBody>
                    <a:bodyPr/>
                    <a:lstStyle/>
                    <a:p>
                      <a:pPr lvl="0"/>
                      <a:r>
                        <a:rPr lang="en-US" sz="850" b="1" baseline="0">
                          <a:solidFill>
                            <a:srgbClr val="000000"/>
                          </a:solidFill>
                          <a:latin typeface="Calibri Light"/>
                        </a:rPr>
                        <a:t>Social Inequalities </a:t>
                      </a:r>
                    </a:p>
                  </a:txBody>
                  <a:tcPr/>
                </a:tc>
                <a:tc>
                  <a:txBody>
                    <a:bodyPr/>
                    <a:lstStyle/>
                    <a:p>
                      <a:pPr lvl="0"/>
                      <a:r>
                        <a:rPr lang="en-US" sz="850" i="0">
                          <a:solidFill>
                            <a:srgbClr val="000000"/>
                          </a:solidFill>
                          <a:latin typeface="Calibri Light"/>
                        </a:rPr>
                        <a:t>Some areas have more opportunities than</a:t>
                      </a:r>
                      <a:r>
                        <a:rPr lang="en-US" sz="850" i="0" baseline="0">
                          <a:solidFill>
                            <a:srgbClr val="000000"/>
                          </a:solidFill>
                          <a:latin typeface="Calibri Light"/>
                        </a:rPr>
                        <a:t> others</a:t>
                      </a:r>
                      <a:r>
                        <a:rPr lang="en-US" sz="850" i="0">
                          <a:solidFill>
                            <a:srgbClr val="000000"/>
                          </a:solidFill>
                          <a:latin typeface="Calibri Light"/>
                        </a:rPr>
                        <a:t>.</a:t>
                      </a:r>
                    </a:p>
                  </a:txBody>
                  <a:tcPr/>
                </a:tc>
                <a:extLst>
                  <a:ext uri="{0D108BD9-81ED-4DB2-BD59-A6C34878D82A}">
                    <a16:rowId xmlns:a16="http://schemas.microsoft.com/office/drawing/2014/main" val="3937518104"/>
                  </a:ext>
                </a:extLst>
              </a:tr>
              <a:tr h="480672">
                <a:tc>
                  <a:txBody>
                    <a:bodyPr/>
                    <a:lstStyle/>
                    <a:p>
                      <a:pPr lvl="0"/>
                      <a:r>
                        <a:rPr lang="en-US" sz="850" b="1" baseline="0">
                          <a:solidFill>
                            <a:srgbClr val="000000"/>
                          </a:solidFill>
                          <a:latin typeface="Calibri Light"/>
                        </a:rPr>
                        <a:t>Rural-urban Fringe</a:t>
                      </a:r>
                    </a:p>
                  </a:txBody>
                  <a:tcPr/>
                </a:tc>
                <a:tc>
                  <a:txBody>
                    <a:bodyPr/>
                    <a:lstStyle/>
                    <a:p>
                      <a:pPr marL="0" marR="0" lvl="0" indent="0" algn="l" defTabSz="914400" rtl="0" fontAlgn="auto" hangingPunct="1">
                        <a:lnSpc>
                          <a:spcPct val="100000"/>
                        </a:lnSpc>
                        <a:spcBef>
                          <a:spcPts val="0"/>
                        </a:spcBef>
                        <a:spcAft>
                          <a:spcPts val="0"/>
                        </a:spcAft>
                        <a:buNone/>
                        <a:tabLst/>
                      </a:pPr>
                      <a:r>
                        <a:rPr lang="en-US" sz="850" i="0">
                          <a:solidFill>
                            <a:srgbClr val="000000"/>
                          </a:solidFill>
                          <a:latin typeface="Calibri Light"/>
                        </a:rPr>
                        <a:t>The area on the edge of a city,</a:t>
                      </a:r>
                      <a:r>
                        <a:rPr lang="en-US" sz="850" i="0" baseline="0">
                          <a:solidFill>
                            <a:srgbClr val="000000"/>
                          </a:solidFill>
                          <a:latin typeface="Calibri Light"/>
                        </a:rPr>
                        <a:t> where it meets the countryside.</a:t>
                      </a:r>
                      <a:endParaRPr lang="en-US" sz="850" i="0">
                        <a:solidFill>
                          <a:srgbClr val="000000"/>
                        </a:solidFill>
                        <a:latin typeface="Calibri Light"/>
                      </a:endParaRPr>
                    </a:p>
                  </a:txBody>
                  <a:tcPr/>
                </a:tc>
                <a:extLst>
                  <a:ext uri="{0D108BD9-81ED-4DB2-BD59-A6C34878D82A}">
                    <a16:rowId xmlns:a16="http://schemas.microsoft.com/office/drawing/2014/main" val="595137534"/>
                  </a:ext>
                </a:extLst>
              </a:tr>
              <a:tr h="480672">
                <a:tc>
                  <a:txBody>
                    <a:bodyPr/>
                    <a:lstStyle/>
                    <a:p>
                      <a:pPr lvl="0"/>
                      <a:r>
                        <a:rPr lang="en-US" sz="850" b="1" baseline="0">
                          <a:solidFill>
                            <a:srgbClr val="000000"/>
                          </a:solidFill>
                          <a:latin typeface="Calibri Light"/>
                        </a:rPr>
                        <a:t>Green Belt</a:t>
                      </a:r>
                    </a:p>
                  </a:txBody>
                  <a:tcPr/>
                </a:tc>
                <a:tc>
                  <a:txBody>
                    <a:bodyPr/>
                    <a:lstStyle/>
                    <a:p>
                      <a:pPr marL="0" marR="0" lvl="0" indent="0" algn="l" defTabSz="914400" rtl="0" fontAlgn="auto" hangingPunct="1">
                        <a:lnSpc>
                          <a:spcPct val="100000"/>
                        </a:lnSpc>
                        <a:spcBef>
                          <a:spcPts val="0"/>
                        </a:spcBef>
                        <a:spcAft>
                          <a:spcPts val="0"/>
                        </a:spcAft>
                        <a:buNone/>
                        <a:tabLst/>
                      </a:pPr>
                      <a:r>
                        <a:rPr lang="en-US" sz="850" i="0">
                          <a:solidFill>
                            <a:srgbClr val="000000"/>
                          </a:solidFill>
                          <a:latin typeface="Calibri Light"/>
                        </a:rPr>
                        <a:t>Protected land at the rural-urban fringe</a:t>
                      </a:r>
                      <a:r>
                        <a:rPr lang="en-US" sz="850" i="0" baseline="0">
                          <a:solidFill>
                            <a:srgbClr val="000000"/>
                          </a:solidFill>
                          <a:latin typeface="Calibri Light"/>
                        </a:rPr>
                        <a:t> where building is restricted.</a:t>
                      </a:r>
                      <a:endParaRPr lang="en-US" sz="850" i="0">
                        <a:solidFill>
                          <a:srgbClr val="000000"/>
                        </a:solidFill>
                        <a:latin typeface="Calibri Light"/>
                      </a:endParaRPr>
                    </a:p>
                  </a:txBody>
                  <a:tcPr/>
                </a:tc>
                <a:extLst>
                  <a:ext uri="{0D108BD9-81ED-4DB2-BD59-A6C34878D82A}">
                    <a16:rowId xmlns:a16="http://schemas.microsoft.com/office/drawing/2014/main" val="414595973"/>
                  </a:ext>
                </a:extLst>
              </a:tr>
              <a:tr h="350965">
                <a:tc>
                  <a:txBody>
                    <a:bodyPr/>
                    <a:lstStyle/>
                    <a:p>
                      <a:pPr lvl="0"/>
                      <a:r>
                        <a:rPr lang="en-US" sz="850" b="1" baseline="0">
                          <a:solidFill>
                            <a:srgbClr val="000000"/>
                          </a:solidFill>
                          <a:latin typeface="Calibri Light"/>
                        </a:rPr>
                        <a:t>Dereliction</a:t>
                      </a:r>
                    </a:p>
                  </a:txBody>
                  <a:tcPr/>
                </a:tc>
                <a:tc>
                  <a:txBody>
                    <a:bodyPr/>
                    <a:lstStyle/>
                    <a:p>
                      <a:pPr lvl="0"/>
                      <a:r>
                        <a:rPr lang="en-US" sz="850" i="0">
                          <a:solidFill>
                            <a:srgbClr val="000000"/>
                          </a:solidFill>
                          <a:latin typeface="Calibri Light"/>
                        </a:rPr>
                        <a:t>Areas</a:t>
                      </a:r>
                      <a:r>
                        <a:rPr lang="en-US" sz="850" i="0" baseline="0">
                          <a:solidFill>
                            <a:srgbClr val="000000"/>
                          </a:solidFill>
                          <a:latin typeface="Calibri Light"/>
                        </a:rPr>
                        <a:t> that are abandoned and become run down</a:t>
                      </a:r>
                      <a:endParaRPr lang="en-US" sz="850" i="0">
                        <a:solidFill>
                          <a:srgbClr val="000000"/>
                        </a:solidFill>
                        <a:latin typeface="Calibri Light"/>
                      </a:endParaRPr>
                    </a:p>
                  </a:txBody>
                  <a:tcPr/>
                </a:tc>
                <a:extLst>
                  <a:ext uri="{0D108BD9-81ED-4DB2-BD59-A6C34878D82A}">
                    <a16:rowId xmlns:a16="http://schemas.microsoft.com/office/drawing/2014/main" val="446358032"/>
                  </a:ext>
                </a:extLst>
              </a:tr>
              <a:tr h="610380">
                <a:tc>
                  <a:txBody>
                    <a:bodyPr/>
                    <a:lstStyle/>
                    <a:p>
                      <a:pPr lvl="0"/>
                      <a:r>
                        <a:rPr lang="en-US" sz="850" b="1" baseline="0">
                          <a:solidFill>
                            <a:srgbClr val="000000"/>
                          </a:solidFill>
                          <a:latin typeface="Calibri Light"/>
                        </a:rPr>
                        <a:t>Urban Regeneration</a:t>
                      </a:r>
                    </a:p>
                  </a:txBody>
                  <a:tcPr/>
                </a:tc>
                <a:tc>
                  <a:txBody>
                    <a:bodyPr/>
                    <a:lstStyle/>
                    <a:p>
                      <a:pPr lvl="0"/>
                      <a:r>
                        <a:rPr lang="en-US" sz="850" i="0">
                          <a:solidFill>
                            <a:srgbClr val="000000"/>
                          </a:solidFill>
                          <a:latin typeface="Calibri Light"/>
                        </a:rPr>
                        <a:t>The reversal</a:t>
                      </a:r>
                      <a:r>
                        <a:rPr lang="en-US" sz="850" i="0" baseline="0">
                          <a:solidFill>
                            <a:srgbClr val="000000"/>
                          </a:solidFill>
                          <a:latin typeface="Calibri Light"/>
                        </a:rPr>
                        <a:t> of urban decline through redevelopment, aiming to improve the local economy</a:t>
                      </a:r>
                      <a:endParaRPr lang="en-US" sz="850" i="0">
                        <a:solidFill>
                          <a:srgbClr val="000000"/>
                        </a:solidFill>
                        <a:latin typeface="Calibri Light"/>
                      </a:endParaRPr>
                    </a:p>
                  </a:txBody>
                  <a:tcPr/>
                </a:tc>
                <a:extLst>
                  <a:ext uri="{0D108BD9-81ED-4DB2-BD59-A6C34878D82A}">
                    <a16:rowId xmlns:a16="http://schemas.microsoft.com/office/drawing/2014/main" val="454576716"/>
                  </a:ext>
                </a:extLst>
              </a:tr>
              <a:tr h="495239">
                <a:tc>
                  <a:txBody>
                    <a:bodyPr/>
                    <a:lstStyle/>
                    <a:p>
                      <a:pPr lvl="0"/>
                      <a:r>
                        <a:rPr lang="en-US" sz="850" b="1" baseline="0">
                          <a:solidFill>
                            <a:srgbClr val="000000"/>
                          </a:solidFill>
                          <a:latin typeface="Calibri Light"/>
                        </a:rPr>
                        <a:t>Social Deprivation</a:t>
                      </a:r>
                    </a:p>
                  </a:txBody>
                  <a:tcPr/>
                </a:tc>
                <a:tc>
                  <a:txBody>
                    <a:bodyPr/>
                    <a:lstStyle/>
                    <a:p>
                      <a:pPr lvl="0"/>
                      <a:r>
                        <a:rPr lang="en-US" sz="850" i="0">
                          <a:solidFill>
                            <a:srgbClr val="000000"/>
                          </a:solidFill>
                          <a:latin typeface="Calibri Light"/>
                        </a:rPr>
                        <a:t>When</a:t>
                      </a:r>
                      <a:r>
                        <a:rPr lang="en-US" sz="850" i="0" baseline="0">
                          <a:solidFill>
                            <a:srgbClr val="000000"/>
                          </a:solidFill>
                          <a:latin typeface="Calibri Light"/>
                        </a:rPr>
                        <a:t> a person or area is deprived of services and amenities.</a:t>
                      </a:r>
                      <a:endParaRPr lang="en-US" sz="850" i="0">
                        <a:solidFill>
                          <a:srgbClr val="000000"/>
                        </a:solidFill>
                        <a:latin typeface="Calibri Light"/>
                      </a:endParaRPr>
                    </a:p>
                  </a:txBody>
                  <a:tcPr/>
                </a:tc>
                <a:extLst>
                  <a:ext uri="{0D108BD9-81ED-4DB2-BD59-A6C34878D82A}">
                    <a16:rowId xmlns:a16="http://schemas.microsoft.com/office/drawing/2014/main" val="1412276309"/>
                  </a:ext>
                </a:extLst>
              </a:tr>
            </a:tbl>
          </a:graphicData>
        </a:graphic>
      </p:graphicFrame>
      <p:sp>
        <p:nvSpPr>
          <p:cNvPr id="7" name="Slide Number Placeholder 1">
            <a:extLst>
              <a:ext uri="{FF2B5EF4-FFF2-40B4-BE49-F238E27FC236}">
                <a16:creationId xmlns:a16="http://schemas.microsoft.com/office/drawing/2014/main" id="{5DE19B8A-78C7-4E9F-A69F-7D46A11B32C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E69313-F542-4DA0-BD7F-70C693AB0B57}" type="slidenum">
              <a:t>4</a:t>
            </a:fld>
            <a:endParaRPr lang="en-GB" sz="1200" b="0" i="0" u="none" strike="noStrike" kern="1200" cap="none" spc="0" baseline="0">
              <a:solidFill>
                <a:srgbClr val="898989"/>
              </a:solidFill>
              <a:uFillTx/>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graphicFrame>
        <p:nvGraphicFramePr>
          <p:cNvPr id="2" name="Table 16">
            <a:extLst>
              <a:ext uri="{FF2B5EF4-FFF2-40B4-BE49-F238E27FC236}">
                <a16:creationId xmlns:a16="http://schemas.microsoft.com/office/drawing/2014/main" id="{B2AD5161-4B58-47AC-89A7-1E8C6CAF1AF0}"/>
              </a:ext>
            </a:extLst>
          </p:cNvPr>
          <p:cNvGraphicFramePr>
            <a:graphicFrameLocks noGrp="1"/>
          </p:cNvGraphicFramePr>
          <p:nvPr/>
        </p:nvGraphicFramePr>
        <p:xfrm>
          <a:off x="1532360" y="287240"/>
          <a:ext cx="9139519" cy="6576172"/>
        </p:xfrm>
        <a:graphic>
          <a:graphicData uri="http://schemas.openxmlformats.org/drawingml/2006/table">
            <a:tbl>
              <a:tblPr firstRow="1" bandRow="1">
                <a:effectLst/>
                <a:tableStyleId>{5940675A-B579-460E-94D1-54222C63F5DA}</a:tableStyleId>
              </a:tblPr>
              <a:tblGrid>
                <a:gridCol w="9139519">
                  <a:extLst>
                    <a:ext uri="{9D8B030D-6E8A-4147-A177-3AD203B41FA5}">
                      <a16:colId xmlns:a16="http://schemas.microsoft.com/office/drawing/2014/main" val="2320414143"/>
                    </a:ext>
                  </a:extLst>
                </a:gridCol>
              </a:tblGrid>
              <a:tr h="6576172">
                <a:tc>
                  <a:txBody>
                    <a:bodyPr/>
                    <a:lstStyle/>
                    <a:p>
                      <a:pPr marL="0" marR="0" lvl="0" indent="0" algn="ctr" defTabSz="914400" rtl="0" fontAlgn="auto" hangingPunct="1">
                        <a:lnSpc>
                          <a:spcPct val="100000"/>
                        </a:lnSpc>
                        <a:spcBef>
                          <a:spcPts val="0"/>
                        </a:spcBef>
                        <a:spcAft>
                          <a:spcPts val="0"/>
                        </a:spcAft>
                        <a:buNone/>
                        <a:tabLst/>
                      </a:pPr>
                      <a:r>
                        <a:rPr lang="en-GB" sz="900" b="1" baseline="0">
                          <a:solidFill>
                            <a:srgbClr val="0070C0"/>
                          </a:solidFill>
                          <a:latin typeface="Calibri Light"/>
                        </a:rPr>
                        <a:t>CHALLENGES IN BRISTOL</a:t>
                      </a:r>
                    </a:p>
                    <a:p>
                      <a:pPr marL="0" marR="0" lvl="0" indent="0" algn="ctr" defTabSz="914400" rtl="0" fontAlgn="auto" hangingPunct="1">
                        <a:lnSpc>
                          <a:spcPct val="100000"/>
                        </a:lnSpc>
                        <a:spcBef>
                          <a:spcPts val="0"/>
                        </a:spcBef>
                        <a:spcAft>
                          <a:spcPts val="0"/>
                        </a:spcAft>
                        <a:buNone/>
                        <a:tabLst/>
                      </a:pPr>
                      <a:endParaRPr lang="en-GB" sz="200" b="1" baseline="0">
                        <a:solidFill>
                          <a:srgbClr val="0070C0"/>
                        </a:solidFill>
                        <a:latin typeface="Calibri Light"/>
                      </a:endParaRPr>
                    </a:p>
                    <a:p>
                      <a:pPr marL="0" marR="0" lvl="0" indent="0" algn="ctr" defTabSz="914400" rtl="0" fontAlgn="auto" hangingPunct="1">
                        <a:lnSpc>
                          <a:spcPct val="100000"/>
                        </a:lnSpc>
                        <a:spcBef>
                          <a:spcPts val="0"/>
                        </a:spcBef>
                        <a:spcAft>
                          <a:spcPts val="0"/>
                        </a:spcAft>
                        <a:buNone/>
                        <a:tabLst/>
                      </a:pPr>
                      <a:r>
                        <a:rPr lang="en-GB" sz="900" b="1" baseline="0">
                          <a:solidFill>
                            <a:srgbClr val="000000"/>
                          </a:solidFill>
                          <a:latin typeface="Calibri Light"/>
                        </a:rPr>
                        <a:t>Bristol is constantly growing. These changes have created a number of challenges in Bristol, such as urban sprawl, derelict buildings, waste disposal, air pollution, social inequalities and housing pressure on the rural-urban fringe.</a:t>
                      </a:r>
                    </a:p>
                    <a:p>
                      <a:pPr marL="0" marR="0" lvl="0" indent="0" algn="l" defTabSz="914400" rtl="0" fontAlgn="auto" hangingPunct="1">
                        <a:lnSpc>
                          <a:spcPct val="100000"/>
                        </a:lnSpc>
                        <a:spcBef>
                          <a:spcPts val="0"/>
                        </a:spcBef>
                        <a:spcAft>
                          <a:spcPts val="0"/>
                        </a:spcAft>
                        <a:buNone/>
                        <a:tabLst/>
                      </a:pPr>
                      <a:endParaRPr lang="en-GB" sz="900" b="1" baseline="0">
                        <a:solidFill>
                          <a:srgbClr val="000000"/>
                        </a:solidFill>
                        <a:latin typeface="Calibri Light"/>
                      </a:endParaRPr>
                    </a:p>
                  </a:txBody>
                  <a:tcPr>
                    <a:solidFill>
                      <a:srgbClr val="FFFFFF"/>
                    </a:solidFill>
                  </a:tcPr>
                </a:tc>
                <a:extLst>
                  <a:ext uri="{0D108BD9-81ED-4DB2-BD59-A6C34878D82A}">
                    <a16:rowId xmlns:a16="http://schemas.microsoft.com/office/drawing/2014/main" val="162239620"/>
                  </a:ext>
                </a:extLst>
              </a:tr>
            </a:tbl>
          </a:graphicData>
        </a:graphic>
      </p:graphicFrame>
      <p:sp>
        <p:nvSpPr>
          <p:cNvPr id="3" name="Rectangle 10">
            <a:extLst>
              <a:ext uri="{FF2B5EF4-FFF2-40B4-BE49-F238E27FC236}">
                <a16:creationId xmlns:a16="http://schemas.microsoft.com/office/drawing/2014/main" id="{C435A390-CC53-4986-AE71-7D02B79FE7A5}"/>
              </a:ext>
            </a:extLst>
          </p:cNvPr>
          <p:cNvSpPr/>
          <p:nvPr/>
        </p:nvSpPr>
        <p:spPr>
          <a:xfrm rot="16200004">
            <a:off x="5967553" y="-4427329"/>
            <a:ext cx="264654" cy="9144000"/>
          </a:xfrm>
          <a:prstGeom prst="rect">
            <a:avLst/>
          </a:prstGeom>
          <a:solidFill>
            <a:srgbClr val="101A42"/>
          </a:solidFill>
          <a:ln w="25402" cap="flat">
            <a:solidFill>
              <a:srgbClr val="222A3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Light"/>
            </a:endParaRPr>
          </a:p>
        </p:txBody>
      </p:sp>
      <p:sp>
        <p:nvSpPr>
          <p:cNvPr id="4" name="TextBox 2">
            <a:extLst>
              <a:ext uri="{FF2B5EF4-FFF2-40B4-BE49-F238E27FC236}">
                <a16:creationId xmlns:a16="http://schemas.microsoft.com/office/drawing/2014/main" id="{3C5AEA8A-E919-4AA2-AF79-B08C6BABC331}"/>
              </a:ext>
            </a:extLst>
          </p:cNvPr>
          <p:cNvSpPr txBox="1"/>
          <p:nvPr/>
        </p:nvSpPr>
        <p:spPr>
          <a:xfrm>
            <a:off x="3630204" y="-13057"/>
            <a:ext cx="4460708"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FFFFFF"/>
                </a:solidFill>
                <a:uFillTx/>
                <a:latin typeface="Calibri"/>
              </a:rPr>
              <a:t>KS4 – The Geography Knowledge –</a:t>
            </a:r>
            <a:r>
              <a:rPr lang="en-GB" sz="1200" b="0" i="0" u="none" strike="noStrike" kern="1200" cap="none" spc="0" baseline="0">
                <a:solidFill>
                  <a:srgbClr val="FFFFFF"/>
                </a:solidFill>
                <a:uFillTx/>
                <a:latin typeface="Calibri Light"/>
              </a:rPr>
              <a:t> URBANISATION – BRISTOL (part 4)</a:t>
            </a:r>
          </a:p>
        </p:txBody>
      </p:sp>
      <p:graphicFrame>
        <p:nvGraphicFramePr>
          <p:cNvPr id="5" name="Table 5">
            <a:extLst>
              <a:ext uri="{FF2B5EF4-FFF2-40B4-BE49-F238E27FC236}">
                <a16:creationId xmlns:a16="http://schemas.microsoft.com/office/drawing/2014/main" id="{E039A1F4-4A5B-4FA2-8D11-D3BCC04D1745}"/>
              </a:ext>
            </a:extLst>
          </p:cNvPr>
          <p:cNvGraphicFramePr>
            <a:graphicFrameLocks noGrp="1"/>
          </p:cNvGraphicFramePr>
          <p:nvPr/>
        </p:nvGraphicFramePr>
        <p:xfrm>
          <a:off x="1532360" y="838221"/>
          <a:ext cx="9131161" cy="4129796"/>
        </p:xfrm>
        <a:graphic>
          <a:graphicData uri="http://schemas.openxmlformats.org/drawingml/2006/table">
            <a:tbl>
              <a:tblPr firstRow="1" bandRow="1">
                <a:effectLst/>
                <a:tableStyleId>{5C22544A-7EE6-4342-B048-85BDC9FD1C3A}</a:tableStyleId>
              </a:tblPr>
              <a:tblGrid>
                <a:gridCol w="2745348">
                  <a:extLst>
                    <a:ext uri="{9D8B030D-6E8A-4147-A177-3AD203B41FA5}">
                      <a16:colId xmlns:a16="http://schemas.microsoft.com/office/drawing/2014/main" val="2050594354"/>
                    </a:ext>
                  </a:extLst>
                </a:gridCol>
                <a:gridCol w="2858816">
                  <a:extLst>
                    <a:ext uri="{9D8B030D-6E8A-4147-A177-3AD203B41FA5}">
                      <a16:colId xmlns:a16="http://schemas.microsoft.com/office/drawing/2014/main" val="3806876175"/>
                    </a:ext>
                  </a:extLst>
                </a:gridCol>
                <a:gridCol w="3526996">
                  <a:extLst>
                    <a:ext uri="{9D8B030D-6E8A-4147-A177-3AD203B41FA5}">
                      <a16:colId xmlns:a16="http://schemas.microsoft.com/office/drawing/2014/main" val="44039424"/>
                    </a:ext>
                  </a:extLst>
                </a:gridCol>
              </a:tblGrid>
              <a:tr h="2191213">
                <a:tc>
                  <a:txBody>
                    <a:bodyPr/>
                    <a:lstStyle/>
                    <a:p>
                      <a:pPr marL="0" marR="0" lvl="0" indent="0" algn="l" defTabSz="914400" rtl="0" fontAlgn="auto" hangingPunct="1">
                        <a:lnSpc>
                          <a:spcPct val="100000"/>
                        </a:lnSpc>
                        <a:spcBef>
                          <a:spcPts val="0"/>
                        </a:spcBef>
                        <a:spcAft>
                          <a:spcPts val="0"/>
                        </a:spcAft>
                        <a:buNone/>
                        <a:tabLst/>
                      </a:pPr>
                      <a:r>
                        <a:rPr lang="en-GB" sz="900" b="1" i="0" kern="1200">
                          <a:solidFill>
                            <a:srgbClr val="000000"/>
                          </a:solidFill>
                          <a:latin typeface="Calibri Light"/>
                        </a:rPr>
                        <a:t>CHALLENGE: RISE IN DERELICT AREAS: </a:t>
                      </a:r>
                    </a:p>
                    <a:p>
                      <a:pPr marL="0" marR="0" lvl="0" indent="0" algn="l" defTabSz="914400" rtl="0" fontAlgn="auto" hangingPunct="1">
                        <a:lnSpc>
                          <a:spcPct val="100000"/>
                        </a:lnSpc>
                        <a:spcBef>
                          <a:spcPts val="0"/>
                        </a:spcBef>
                        <a:spcAft>
                          <a:spcPts val="0"/>
                        </a:spcAft>
                        <a:buNone/>
                        <a:tabLst/>
                      </a:pPr>
                      <a:endParaRPr lang="en-GB" sz="300" b="1" i="0" kern="120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900" b="0" i="0" kern="1200">
                          <a:solidFill>
                            <a:srgbClr val="000000"/>
                          </a:solidFill>
                          <a:latin typeface="Calibri Light"/>
                        </a:rPr>
                        <a:t>Industrial</a:t>
                      </a:r>
                      <a:r>
                        <a:rPr lang="en-GB" sz="900" b="0" i="0" kern="1200" baseline="0">
                          <a:solidFill>
                            <a:srgbClr val="000000"/>
                          </a:solidFill>
                          <a:latin typeface="Calibri Light"/>
                        </a:rPr>
                        <a:t> decline in the 20</a:t>
                      </a:r>
                      <a:r>
                        <a:rPr lang="en-GB" sz="900" b="0" i="0" kern="1200" baseline="30000">
                          <a:solidFill>
                            <a:srgbClr val="000000"/>
                          </a:solidFill>
                          <a:latin typeface="Calibri Light"/>
                        </a:rPr>
                        <a:t>th</a:t>
                      </a:r>
                      <a:r>
                        <a:rPr lang="en-GB" sz="900" b="0" i="0" kern="1200" baseline="0">
                          <a:solidFill>
                            <a:srgbClr val="000000"/>
                          </a:solidFill>
                          <a:latin typeface="Calibri Light"/>
                        </a:rPr>
                        <a:t> century was caused due to an increase in manufacturing abroad, closure of many inner city ports and rise in tertiary and quaternary industries. As a result many inner city areas, such as Stokes Croft, became abandoned, run-down and deprived. </a:t>
                      </a:r>
                      <a:endParaRPr lang="en-GB" sz="900" b="0" i="0" kern="120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endParaRPr lang="en-GB" sz="850" b="0" i="1">
                        <a:solidFill>
                          <a:srgbClr val="00B050"/>
                        </a:solidFill>
                        <a:latin typeface="Calibri Light"/>
                      </a:endParaRPr>
                    </a:p>
                    <a:p>
                      <a:pPr marL="0" marR="0" lvl="0" indent="0" algn="l" defTabSz="914400" rtl="0" fontAlgn="auto" hangingPunct="1">
                        <a:lnSpc>
                          <a:spcPct val="100000"/>
                        </a:lnSpc>
                        <a:spcBef>
                          <a:spcPts val="0"/>
                        </a:spcBef>
                        <a:spcAft>
                          <a:spcPts val="0"/>
                        </a:spcAft>
                        <a:buNone/>
                        <a:tabLst/>
                      </a:pPr>
                      <a:r>
                        <a:rPr lang="en-GB" sz="800" b="1" i="1">
                          <a:solidFill>
                            <a:srgbClr val="00B050"/>
                          </a:solidFill>
                          <a:latin typeface="Calibri Light"/>
                        </a:rPr>
                        <a:t>Plans to fix the challenge of derelict areas.</a:t>
                      </a:r>
                    </a:p>
                    <a:p>
                      <a:pPr marL="84133" marR="0" lvl="0" indent="-84133" algn="l" defTabSz="914400" rtl="0" fontAlgn="auto" hangingPunct="1">
                        <a:lnSpc>
                          <a:spcPct val="100000"/>
                        </a:lnSpc>
                        <a:spcBef>
                          <a:spcPts val="0"/>
                        </a:spcBef>
                        <a:spcAft>
                          <a:spcPts val="0"/>
                        </a:spcAft>
                        <a:buSzPct val="100000"/>
                        <a:buFont typeface="Arial" pitchFamily="34"/>
                        <a:buChar char="•"/>
                        <a:tabLst/>
                      </a:pPr>
                      <a:r>
                        <a:rPr lang="en-GB" sz="800" b="0" i="1" baseline="0">
                          <a:solidFill>
                            <a:srgbClr val="00B050"/>
                          </a:solidFill>
                          <a:latin typeface="Calibri Light"/>
                        </a:rPr>
                        <a:t>Lottery grants have helped improve the area of Stokes Croft. The money has been used to redevelop buildings, attract new businesses and create green spaces.</a:t>
                      </a:r>
                    </a:p>
                    <a:p>
                      <a:pPr marL="84133" marR="0" lvl="0" indent="-84133" algn="l" defTabSz="914400" rtl="0" fontAlgn="auto" hangingPunct="1">
                        <a:lnSpc>
                          <a:spcPct val="100000"/>
                        </a:lnSpc>
                        <a:spcBef>
                          <a:spcPts val="0"/>
                        </a:spcBef>
                        <a:spcAft>
                          <a:spcPts val="0"/>
                        </a:spcAft>
                        <a:buSzPct val="100000"/>
                        <a:buFont typeface="Arial" pitchFamily="34"/>
                        <a:buChar char="•"/>
                        <a:tabLst/>
                      </a:pPr>
                      <a:r>
                        <a:rPr lang="en-GB" sz="800" b="0" i="1" baseline="0">
                          <a:solidFill>
                            <a:srgbClr val="00B050"/>
                          </a:solidFill>
                          <a:latin typeface="Calibri Light"/>
                        </a:rPr>
                        <a:t>Artists are used public to make the area more appealing</a:t>
                      </a:r>
                    </a:p>
                    <a:p>
                      <a:pPr marL="84133" marR="0" lvl="0" indent="-84133" algn="l" defTabSz="914400" rtl="0" fontAlgn="auto" hangingPunct="1">
                        <a:lnSpc>
                          <a:spcPct val="100000"/>
                        </a:lnSpc>
                        <a:spcBef>
                          <a:spcPts val="0"/>
                        </a:spcBef>
                        <a:spcAft>
                          <a:spcPts val="0"/>
                        </a:spcAft>
                        <a:buSzPct val="100000"/>
                        <a:buFont typeface="Arial" pitchFamily="34"/>
                        <a:buChar char="•"/>
                        <a:tabLst/>
                      </a:pPr>
                      <a:r>
                        <a:rPr lang="en-GB" sz="800" b="0" i="1" kern="1200" baseline="0">
                          <a:solidFill>
                            <a:srgbClr val="00B050"/>
                          </a:solidFill>
                          <a:latin typeface="Calibri Light"/>
                        </a:rPr>
                        <a:t>New music venues, independent shops and nightclubs have opened in the area = improving the area’s environment.</a:t>
                      </a:r>
                      <a:endParaRPr lang="en-GB" sz="800" b="0" i="1" baseline="0">
                        <a:solidFill>
                          <a:srgbClr val="00B050"/>
                        </a:solidFill>
                        <a:latin typeface="Calibri Light"/>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900" b="1" i="0" kern="1200">
                          <a:solidFill>
                            <a:srgbClr val="000000"/>
                          </a:solidFill>
                          <a:latin typeface="Calibri Light"/>
                        </a:rPr>
                        <a:t>CHALLENGE: URBAN SPRAWL</a:t>
                      </a:r>
                    </a:p>
                    <a:p>
                      <a:pPr marL="0" marR="0" lvl="0" indent="0" algn="l" defTabSz="914400" rtl="0" fontAlgn="auto" hangingPunct="1">
                        <a:lnSpc>
                          <a:spcPct val="100000"/>
                        </a:lnSpc>
                        <a:spcBef>
                          <a:spcPts val="0"/>
                        </a:spcBef>
                        <a:spcAft>
                          <a:spcPts val="0"/>
                        </a:spcAft>
                        <a:buNone/>
                        <a:tabLst/>
                      </a:pPr>
                      <a:endParaRPr lang="en-GB" sz="200" b="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900" b="0">
                          <a:solidFill>
                            <a:srgbClr val="000000"/>
                          </a:solidFill>
                          <a:latin typeface="Calibri Light"/>
                        </a:rPr>
                        <a:t>Urban sprawl is caused by a rise in population and lack of housing</a:t>
                      </a:r>
                      <a:r>
                        <a:rPr lang="en-GB" sz="900" b="0" baseline="0">
                          <a:solidFill>
                            <a:srgbClr val="000000"/>
                          </a:solidFill>
                          <a:latin typeface="Calibri Light"/>
                        </a:rPr>
                        <a:t> (4000 homes were damaged/destroyed in WW2).</a:t>
                      </a:r>
                    </a:p>
                    <a:p>
                      <a:pPr marL="0" marR="0" lvl="0" indent="0" algn="l" defTabSz="914400" rtl="0" fontAlgn="auto" hangingPunct="1">
                        <a:lnSpc>
                          <a:spcPct val="100000"/>
                        </a:lnSpc>
                        <a:spcBef>
                          <a:spcPts val="0"/>
                        </a:spcBef>
                        <a:spcAft>
                          <a:spcPts val="0"/>
                        </a:spcAft>
                        <a:buNone/>
                        <a:tabLst/>
                      </a:pPr>
                      <a:endParaRPr lang="en-GB" sz="200" b="0" i="0" kern="1200" baseline="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900" b="0" i="0" kern="1200" baseline="0">
                          <a:solidFill>
                            <a:srgbClr val="000000"/>
                          </a:solidFill>
                          <a:latin typeface="Calibri Light"/>
                        </a:rPr>
                        <a:t>The demand for new housing has resulted in many people moving to the suburbs (outskirts of the city). This puts pressure on the rural-urban fringe for new housing = development of greenfield sites.</a:t>
                      </a:r>
                    </a:p>
                    <a:p>
                      <a:pPr marL="0" marR="0" lvl="0" indent="0" algn="l" defTabSz="914400" rtl="0" fontAlgn="auto" hangingPunct="1">
                        <a:lnSpc>
                          <a:spcPct val="100000"/>
                        </a:lnSpc>
                        <a:spcBef>
                          <a:spcPts val="0"/>
                        </a:spcBef>
                        <a:spcAft>
                          <a:spcPts val="0"/>
                        </a:spcAft>
                        <a:buNone/>
                        <a:tabLst/>
                      </a:pPr>
                      <a:endParaRPr lang="en-GB" sz="200" b="0" i="0" kern="1200" baseline="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900" b="0" i="1" kern="1200" baseline="0">
                          <a:solidFill>
                            <a:srgbClr val="000000"/>
                          </a:solidFill>
                          <a:latin typeface="Calibri Light"/>
                        </a:rPr>
                        <a:t>e.g. Bradley Stokes and Harry Stokes are examples of new developments on greenfield sites. 1200 new homes have been built at Harry Stokes, with 2000 more planned.</a:t>
                      </a:r>
                    </a:p>
                    <a:p>
                      <a:pPr marL="0" marR="0" lvl="0" indent="0" algn="l" defTabSz="914400" rtl="0" fontAlgn="auto" hangingPunct="1">
                        <a:lnSpc>
                          <a:spcPct val="100000"/>
                        </a:lnSpc>
                        <a:spcBef>
                          <a:spcPts val="0"/>
                        </a:spcBef>
                        <a:spcAft>
                          <a:spcPts val="0"/>
                        </a:spcAft>
                        <a:buNone/>
                        <a:tabLst/>
                      </a:pPr>
                      <a:endParaRPr lang="en-GB" sz="200" b="0" i="1" kern="1200" baseline="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900" b="0" i="0" kern="1200" baseline="0">
                          <a:solidFill>
                            <a:srgbClr val="000000"/>
                          </a:solidFill>
                          <a:latin typeface="Calibri Light"/>
                        </a:rPr>
                        <a:t>Building on greenfield sites is cheaper and buyers like it due to the clean environment, however it results in congestion, air pollution, loss of farmland and habitats, loss of green space and increases the risk of flooding.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800" b="1" i="1" kern="1200">
                          <a:solidFill>
                            <a:srgbClr val="00B050"/>
                          </a:solidFill>
                          <a:latin typeface="Calibri Light"/>
                        </a:rPr>
                        <a:t>Plans to reduce urban sprawl</a:t>
                      </a:r>
                    </a:p>
                    <a:p>
                      <a:pPr marL="0" marR="0" lvl="0" indent="0" algn="l" defTabSz="914400" rtl="0" fontAlgn="auto" hangingPunct="1">
                        <a:lnSpc>
                          <a:spcPct val="100000"/>
                        </a:lnSpc>
                        <a:spcBef>
                          <a:spcPts val="0"/>
                        </a:spcBef>
                        <a:spcAft>
                          <a:spcPts val="0"/>
                        </a:spcAft>
                        <a:buNone/>
                        <a:tabLst/>
                      </a:pPr>
                      <a:endParaRPr lang="en-GB" sz="300" b="0" i="1" kern="1200" baseline="0">
                        <a:solidFill>
                          <a:srgbClr val="00B050"/>
                        </a:solidFill>
                        <a:latin typeface="Calibri Light"/>
                      </a:endParaRPr>
                    </a:p>
                    <a:p>
                      <a:pPr marL="0" marR="0" lvl="0" indent="0" algn="l" defTabSz="914400" rtl="0" fontAlgn="auto" hangingPunct="1">
                        <a:lnSpc>
                          <a:spcPct val="100000"/>
                        </a:lnSpc>
                        <a:spcBef>
                          <a:spcPts val="0"/>
                        </a:spcBef>
                        <a:spcAft>
                          <a:spcPts val="0"/>
                        </a:spcAft>
                        <a:buNone/>
                        <a:tabLst/>
                      </a:pPr>
                      <a:r>
                        <a:rPr lang="en-GB" sz="800" b="0" i="1" kern="1200" baseline="0">
                          <a:solidFill>
                            <a:srgbClr val="00B050"/>
                          </a:solidFill>
                          <a:latin typeface="Calibri Light"/>
                        </a:rPr>
                        <a:t>Focus on building new homes on brownfield sites. Between 2006 – 2013 only 6% of new housing developments were on greenfield sites. By 2026, over 30,000 new homes are planned on brownfield sites.</a:t>
                      </a:r>
                      <a:r>
                        <a:rPr lang="en-GB" sz="800" b="0" i="1" kern="1200">
                          <a:solidFill>
                            <a:srgbClr val="00B050"/>
                          </a:solidFill>
                          <a:latin typeface="Calibri Light"/>
                        </a:rPr>
                        <a:t> Redeveloping brownfield sites is more expensive as land must be cleared and decontaminated from previous industrial use. However, it is the best option. </a:t>
                      </a:r>
                    </a:p>
                    <a:p>
                      <a:pPr marL="0" marR="0" lvl="0" indent="0" algn="l" defTabSz="914400" rtl="0" fontAlgn="auto" hangingPunct="1">
                        <a:lnSpc>
                          <a:spcPct val="100000"/>
                        </a:lnSpc>
                        <a:spcBef>
                          <a:spcPts val="0"/>
                        </a:spcBef>
                        <a:spcAft>
                          <a:spcPts val="0"/>
                        </a:spcAft>
                        <a:buNone/>
                        <a:tabLst/>
                      </a:pPr>
                      <a:endParaRPr lang="en-GB" sz="300" b="0" i="1" kern="1200" baseline="0">
                        <a:solidFill>
                          <a:srgbClr val="00B050"/>
                        </a:solidFill>
                        <a:latin typeface="Calibri Light"/>
                      </a:endParaRPr>
                    </a:p>
                    <a:p>
                      <a:pPr marL="84133" marR="0" lvl="0" indent="-84133" algn="l" defTabSz="914400" rtl="0" fontAlgn="auto" hangingPunct="1">
                        <a:lnSpc>
                          <a:spcPct val="100000"/>
                        </a:lnSpc>
                        <a:spcBef>
                          <a:spcPts val="0"/>
                        </a:spcBef>
                        <a:spcAft>
                          <a:spcPts val="0"/>
                        </a:spcAft>
                        <a:buSzPct val="100000"/>
                        <a:buFont typeface="Arial" pitchFamily="34"/>
                        <a:buChar char="•"/>
                        <a:tabLst/>
                      </a:pPr>
                      <a:r>
                        <a:rPr lang="en-GB" sz="800" b="0" i="1" kern="1200" baseline="0">
                          <a:solidFill>
                            <a:srgbClr val="00B050"/>
                          </a:solidFill>
                          <a:latin typeface="Calibri Light"/>
                        </a:rPr>
                        <a:t>Bristol’s Harbourside was a derelict area in Bristol city centre. They have spent 40 years redeveloping the area, building flats and culture and leisure facilities. </a:t>
                      </a:r>
                    </a:p>
                    <a:p>
                      <a:pPr marL="84133" marR="0" lvl="0" indent="-84133" algn="l" defTabSz="914400" rtl="0" fontAlgn="auto" hangingPunct="1">
                        <a:lnSpc>
                          <a:spcPct val="100000"/>
                        </a:lnSpc>
                        <a:spcBef>
                          <a:spcPts val="0"/>
                        </a:spcBef>
                        <a:spcAft>
                          <a:spcPts val="0"/>
                        </a:spcAft>
                        <a:buSzPct val="100000"/>
                        <a:buFont typeface="Arial" pitchFamily="34"/>
                        <a:buChar char="•"/>
                        <a:tabLst/>
                      </a:pPr>
                      <a:endParaRPr lang="en-GB" sz="300" b="0" i="1" kern="1200" baseline="0">
                        <a:solidFill>
                          <a:srgbClr val="00B050"/>
                        </a:solidFill>
                        <a:latin typeface="Calibri Light"/>
                      </a:endParaRPr>
                    </a:p>
                    <a:p>
                      <a:pPr marL="84133" marR="0" lvl="0" indent="-84133" algn="l" defTabSz="914400" rtl="0" fontAlgn="auto" hangingPunct="1">
                        <a:lnSpc>
                          <a:spcPct val="100000"/>
                        </a:lnSpc>
                        <a:spcBef>
                          <a:spcPts val="0"/>
                        </a:spcBef>
                        <a:spcAft>
                          <a:spcPts val="0"/>
                        </a:spcAft>
                        <a:buSzPct val="100000"/>
                        <a:buFont typeface="Arial" pitchFamily="34"/>
                        <a:buChar char="•"/>
                        <a:tabLst/>
                      </a:pPr>
                      <a:r>
                        <a:rPr lang="en-GB" sz="800" b="0" i="1" kern="1200" baseline="0">
                          <a:solidFill>
                            <a:srgbClr val="00B050"/>
                          </a:solidFill>
                          <a:latin typeface="Calibri Light"/>
                        </a:rPr>
                        <a:t>Finzels Reach is a </a:t>
                      </a:r>
                      <a:r>
                        <a:rPr lang="en-GB" sz="800" b="0" i="1" kern="1200">
                          <a:solidFill>
                            <a:srgbClr val="00B050"/>
                          </a:solidFill>
                          <a:latin typeface="Calibri Light"/>
                        </a:rPr>
                        <a:t>2 hectare brownfield site near the CBD. The abandoned factories and warehouses were redeveloped to create new offices, shops and 400 apartments.</a:t>
                      </a:r>
                      <a:endParaRPr lang="en-GB" sz="800" b="0" i="1" kern="1200" baseline="0">
                        <a:solidFill>
                          <a:srgbClr val="00B050"/>
                        </a:solidFill>
                        <a:latin typeface="Calibri Light"/>
                      </a:endParaRPr>
                    </a:p>
                    <a:p>
                      <a:pPr marL="84133" marR="0" lvl="0" indent="-84133" algn="l" defTabSz="914400" rtl="0" fontAlgn="auto" hangingPunct="1">
                        <a:lnSpc>
                          <a:spcPct val="100000"/>
                        </a:lnSpc>
                        <a:spcBef>
                          <a:spcPts val="0"/>
                        </a:spcBef>
                        <a:spcAft>
                          <a:spcPts val="0"/>
                        </a:spcAft>
                        <a:buSzPct val="100000"/>
                        <a:buFont typeface="Arial" pitchFamily="34"/>
                        <a:buChar char="•"/>
                        <a:tabLst/>
                      </a:pPr>
                      <a:endParaRPr lang="en-GB" sz="850" b="0" i="1" kern="1200" baseline="0">
                        <a:solidFill>
                          <a:srgbClr val="00B050"/>
                        </a:solidFill>
                        <a:latin typeface="Calibri Light"/>
                      </a:endParaRPr>
                    </a:p>
                    <a:p>
                      <a:pPr marL="84133" marR="0" lvl="0" indent="-84133" algn="l" defTabSz="914400" rtl="0" fontAlgn="auto" hangingPunct="1">
                        <a:lnSpc>
                          <a:spcPct val="100000"/>
                        </a:lnSpc>
                        <a:spcBef>
                          <a:spcPts val="0"/>
                        </a:spcBef>
                        <a:spcAft>
                          <a:spcPts val="0"/>
                        </a:spcAft>
                        <a:buSzPct val="100000"/>
                        <a:buFont typeface="Arial" pitchFamily="34"/>
                        <a:buChar char="•"/>
                        <a:tabLst/>
                      </a:pPr>
                      <a:endParaRPr lang="en-GB" sz="850" b="0" i="1" kern="1200" baseline="0">
                        <a:solidFill>
                          <a:srgbClr val="00B050"/>
                        </a:solidFill>
                        <a:latin typeface="Calibri Light"/>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395229"/>
                  </a:ext>
                </a:extLst>
              </a:tr>
              <a:tr h="1938582">
                <a:tc>
                  <a:txBody>
                    <a:bodyPr/>
                    <a:lstStyle/>
                    <a:p>
                      <a:pPr marL="0" marR="0" lvl="0" indent="0" algn="l" defTabSz="914400" rtl="0" fontAlgn="auto" hangingPunct="1">
                        <a:lnSpc>
                          <a:spcPct val="100000"/>
                        </a:lnSpc>
                        <a:spcBef>
                          <a:spcPts val="0"/>
                        </a:spcBef>
                        <a:spcAft>
                          <a:spcPts val="0"/>
                        </a:spcAft>
                        <a:buNone/>
                        <a:tabLst/>
                      </a:pPr>
                      <a:r>
                        <a:rPr lang="en-GB" sz="900" b="1" i="0" kern="1200">
                          <a:solidFill>
                            <a:srgbClr val="000000"/>
                          </a:solidFill>
                          <a:latin typeface="Calibri Light"/>
                        </a:rPr>
                        <a:t>CHALLENGE: WASTE DISPOSAL</a:t>
                      </a:r>
                    </a:p>
                    <a:p>
                      <a:pPr marL="0" marR="0" lvl="0" indent="0" algn="l" defTabSz="914400" rtl="0" fontAlgn="auto" hangingPunct="1">
                        <a:lnSpc>
                          <a:spcPct val="100000"/>
                        </a:lnSpc>
                        <a:spcBef>
                          <a:spcPts val="0"/>
                        </a:spcBef>
                        <a:spcAft>
                          <a:spcPts val="0"/>
                        </a:spcAft>
                        <a:buNone/>
                        <a:tabLst/>
                      </a:pPr>
                      <a:endParaRPr lang="en-GB" sz="300" i="0">
                        <a:latin typeface="Calibri Light"/>
                      </a:endParaRPr>
                    </a:p>
                    <a:p>
                      <a:pPr marL="0" marR="0" lvl="0" indent="0" algn="l" defTabSz="914400" rtl="0" fontAlgn="auto" hangingPunct="1">
                        <a:lnSpc>
                          <a:spcPct val="100000"/>
                        </a:lnSpc>
                        <a:spcBef>
                          <a:spcPts val="0"/>
                        </a:spcBef>
                        <a:spcAft>
                          <a:spcPts val="0"/>
                        </a:spcAft>
                        <a:buNone/>
                        <a:tabLst/>
                      </a:pPr>
                      <a:r>
                        <a:rPr lang="en-GB" sz="900" i="0">
                          <a:latin typeface="Calibri Light"/>
                        </a:rPr>
                        <a:t>Bristol produces 500,000 tonnes of waste/year</a:t>
                      </a:r>
                      <a:r>
                        <a:rPr lang="en-GB" sz="900" i="0" baseline="0">
                          <a:latin typeface="Calibri Light"/>
                        </a:rPr>
                        <a:t> and is currently produces the most food waste in the UK.</a:t>
                      </a:r>
                      <a:endParaRPr lang="en-GB" sz="900" b="0" i="0" kern="120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endParaRPr lang="en-GB" sz="300" b="1" i="1" kern="1200">
                        <a:solidFill>
                          <a:srgbClr val="00B050"/>
                        </a:solidFill>
                        <a:latin typeface="Calibri Light"/>
                      </a:endParaRPr>
                    </a:p>
                    <a:p>
                      <a:pPr marL="0" marR="0" lvl="0" indent="0" algn="l" defTabSz="914400" rtl="0" fontAlgn="auto" hangingPunct="1">
                        <a:lnSpc>
                          <a:spcPct val="100000"/>
                        </a:lnSpc>
                        <a:spcBef>
                          <a:spcPts val="0"/>
                        </a:spcBef>
                        <a:spcAft>
                          <a:spcPts val="0"/>
                        </a:spcAft>
                        <a:buNone/>
                        <a:tabLst/>
                      </a:pPr>
                      <a:r>
                        <a:rPr lang="en-GB" sz="800" b="1" i="1" kern="1200">
                          <a:solidFill>
                            <a:srgbClr val="00B050"/>
                          </a:solidFill>
                          <a:latin typeface="Calibri Light"/>
                        </a:rPr>
                        <a:t>Plans to reduce issues with waste</a:t>
                      </a:r>
                      <a:r>
                        <a:rPr lang="en-GB" sz="800" b="1" i="1" kern="1200" baseline="0">
                          <a:solidFill>
                            <a:srgbClr val="00B050"/>
                          </a:solidFill>
                          <a:latin typeface="Calibri Light"/>
                        </a:rPr>
                        <a:t> disposal</a:t>
                      </a:r>
                      <a:r>
                        <a:rPr lang="en-GB" sz="800" b="1" i="1" kern="1200">
                          <a:solidFill>
                            <a:srgbClr val="00B050"/>
                          </a:solidFill>
                          <a:latin typeface="Calibri Light"/>
                        </a:rPr>
                        <a:t>:</a:t>
                      </a:r>
                    </a:p>
                    <a:p>
                      <a:pPr marL="84133" marR="0" lvl="0" indent="-84133" algn="l" defTabSz="914400" rtl="0" fontAlgn="auto" hangingPunct="1">
                        <a:lnSpc>
                          <a:spcPct val="100000"/>
                        </a:lnSpc>
                        <a:spcBef>
                          <a:spcPts val="0"/>
                        </a:spcBef>
                        <a:spcAft>
                          <a:spcPts val="0"/>
                        </a:spcAft>
                        <a:buSzPct val="100000"/>
                        <a:buFont typeface="Arial" pitchFamily="34"/>
                        <a:buChar char="•"/>
                        <a:tabLst/>
                      </a:pPr>
                      <a:r>
                        <a:rPr lang="en-GB" sz="800" b="0" i="1" kern="1200" baseline="0">
                          <a:solidFill>
                            <a:srgbClr val="00B050"/>
                          </a:solidFill>
                          <a:latin typeface="Calibri Light"/>
                        </a:rPr>
                        <a:t>Reduce the waste sent to landfill sites. In 2004/05 88% of waste was sent to landfills. In 2012/13 it was only 27%.</a:t>
                      </a:r>
                    </a:p>
                    <a:p>
                      <a:pPr marL="84133" marR="0" lvl="0" indent="-84133" algn="l" defTabSz="914400" rtl="0" fontAlgn="auto" hangingPunct="1">
                        <a:lnSpc>
                          <a:spcPct val="100000"/>
                        </a:lnSpc>
                        <a:spcBef>
                          <a:spcPts val="0"/>
                        </a:spcBef>
                        <a:spcAft>
                          <a:spcPts val="0"/>
                        </a:spcAft>
                        <a:buSzPct val="100000"/>
                        <a:buFont typeface="Arial" pitchFamily="34"/>
                        <a:buChar char="•"/>
                        <a:tabLst/>
                      </a:pPr>
                      <a:r>
                        <a:rPr lang="en-GB" sz="800" b="0" i="1" kern="1200" baseline="0">
                          <a:solidFill>
                            <a:srgbClr val="00B050"/>
                          </a:solidFill>
                          <a:latin typeface="Calibri Light"/>
                        </a:rPr>
                        <a:t>Increase recycling by making it easier to recycle by using roadside collections. In 2004/o5 12% of waste was recycled. In 2012/13 it was 51%.</a:t>
                      </a:r>
                    </a:p>
                    <a:p>
                      <a:pPr marL="84133" marR="0" lvl="0" indent="-84133" algn="l" defTabSz="914400" rtl="0" fontAlgn="auto" hangingPunct="1">
                        <a:lnSpc>
                          <a:spcPct val="100000"/>
                        </a:lnSpc>
                        <a:spcBef>
                          <a:spcPts val="0"/>
                        </a:spcBef>
                        <a:spcAft>
                          <a:spcPts val="0"/>
                        </a:spcAft>
                        <a:buSzPct val="100000"/>
                        <a:buFont typeface="Arial" pitchFamily="34"/>
                        <a:buChar char="•"/>
                        <a:tabLst/>
                      </a:pPr>
                      <a:r>
                        <a:rPr lang="en-GB" sz="800" b="0" i="1" kern="1200" baseline="0">
                          <a:solidFill>
                            <a:srgbClr val="00B050"/>
                          </a:solidFill>
                          <a:latin typeface="Calibri Light"/>
                        </a:rPr>
                        <a:t>Increase the amount of waste that is sent to waste treatment plants where the waste is used to generate energy. (e.g. Avonmouth treatment plant makes electricity for 25,000 homes).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900" b="1" i="0" kern="1200">
                          <a:solidFill>
                            <a:srgbClr val="000000"/>
                          </a:solidFill>
                          <a:latin typeface="Calibri Light"/>
                        </a:rPr>
                        <a:t>CHALLENGE: AIR POLLUTION</a:t>
                      </a:r>
                    </a:p>
                    <a:p>
                      <a:pPr marL="0" marR="0" lvl="0" indent="0" algn="l" defTabSz="914400" rtl="0" fontAlgn="auto" hangingPunct="1">
                        <a:lnSpc>
                          <a:spcPct val="100000"/>
                        </a:lnSpc>
                        <a:spcBef>
                          <a:spcPts val="0"/>
                        </a:spcBef>
                        <a:spcAft>
                          <a:spcPts val="0"/>
                        </a:spcAft>
                        <a:buNone/>
                        <a:tabLst/>
                      </a:pPr>
                      <a:endParaRPr lang="en-GB" sz="300" i="0">
                        <a:latin typeface="Calibri Light"/>
                      </a:endParaRPr>
                    </a:p>
                    <a:p>
                      <a:pPr marL="0" marR="0" lvl="0" indent="0" algn="l" defTabSz="914400" rtl="0" fontAlgn="auto" hangingPunct="1">
                        <a:lnSpc>
                          <a:spcPct val="100000"/>
                        </a:lnSpc>
                        <a:spcBef>
                          <a:spcPts val="0"/>
                        </a:spcBef>
                        <a:spcAft>
                          <a:spcPts val="0"/>
                        </a:spcAft>
                        <a:buNone/>
                        <a:tabLst/>
                      </a:pPr>
                      <a:r>
                        <a:rPr lang="en-GB" sz="900" i="0">
                          <a:latin typeface="Calibri Light"/>
                        </a:rPr>
                        <a:t>Bristol is the most congested city in England</a:t>
                      </a:r>
                      <a:r>
                        <a:rPr lang="en-GB" sz="900" i="0" baseline="0">
                          <a:latin typeface="Calibri Light"/>
                        </a:rPr>
                        <a:t> = air pollution = 200 deaths per year. </a:t>
                      </a:r>
                    </a:p>
                    <a:p>
                      <a:pPr marL="0" marR="0" lvl="0" indent="0" algn="l" defTabSz="914400" rtl="0" fontAlgn="auto" hangingPunct="1">
                        <a:lnSpc>
                          <a:spcPct val="100000"/>
                        </a:lnSpc>
                        <a:spcBef>
                          <a:spcPts val="0"/>
                        </a:spcBef>
                        <a:spcAft>
                          <a:spcPts val="0"/>
                        </a:spcAft>
                        <a:buNone/>
                        <a:tabLst/>
                      </a:pPr>
                      <a:r>
                        <a:rPr lang="en-GB" sz="900" i="0" baseline="0">
                          <a:latin typeface="Calibri Light"/>
                        </a:rPr>
                        <a:t>The prevailing winds from the south-west blow pollution from t</a:t>
                      </a:r>
                      <a:r>
                        <a:rPr lang="en-GB" sz="900" i="0">
                          <a:latin typeface="Calibri Light"/>
                        </a:rPr>
                        <a:t>he industrial area at Avonmouth over the city.</a:t>
                      </a:r>
                    </a:p>
                    <a:p>
                      <a:pPr marL="0" marR="0" lvl="0" indent="0" algn="l" defTabSz="914400" rtl="0" fontAlgn="auto" hangingPunct="1">
                        <a:lnSpc>
                          <a:spcPct val="100000"/>
                        </a:lnSpc>
                        <a:spcBef>
                          <a:spcPts val="0"/>
                        </a:spcBef>
                        <a:spcAft>
                          <a:spcPts val="0"/>
                        </a:spcAft>
                        <a:buNone/>
                        <a:tabLst/>
                      </a:pPr>
                      <a:endParaRPr lang="en-GB" sz="850" i="0">
                        <a:latin typeface="Calibri Light"/>
                      </a:endParaRPr>
                    </a:p>
                    <a:p>
                      <a:pPr marL="0" marR="0" lvl="0" indent="0" algn="l" defTabSz="914400" rtl="0" fontAlgn="auto" hangingPunct="1">
                        <a:lnSpc>
                          <a:spcPct val="100000"/>
                        </a:lnSpc>
                        <a:spcBef>
                          <a:spcPts val="0"/>
                        </a:spcBef>
                        <a:spcAft>
                          <a:spcPts val="0"/>
                        </a:spcAft>
                        <a:buNone/>
                        <a:tabLst/>
                      </a:pPr>
                      <a:r>
                        <a:rPr lang="en-GB" sz="800" b="1" i="1" kern="1200">
                          <a:solidFill>
                            <a:srgbClr val="00B050"/>
                          </a:solidFill>
                          <a:latin typeface="Calibri Light"/>
                        </a:rPr>
                        <a:t>Plans to reduce air pollution:</a:t>
                      </a:r>
                    </a:p>
                    <a:p>
                      <a:pPr marL="84133" marR="0" lvl="0" indent="-84133" algn="l" defTabSz="914400" rtl="0" fontAlgn="auto" hangingPunct="1">
                        <a:lnSpc>
                          <a:spcPct val="100000"/>
                        </a:lnSpc>
                        <a:spcBef>
                          <a:spcPts val="0"/>
                        </a:spcBef>
                        <a:spcAft>
                          <a:spcPts val="0"/>
                        </a:spcAft>
                        <a:buSzPct val="100000"/>
                        <a:buFont typeface="Arial" pitchFamily="34"/>
                        <a:buChar char="•"/>
                        <a:tabLst/>
                      </a:pPr>
                      <a:r>
                        <a:rPr lang="en-GB" sz="800" b="0" i="1" kern="1200" baseline="0">
                          <a:solidFill>
                            <a:srgbClr val="00B050"/>
                          </a:solidFill>
                          <a:latin typeface="Calibri Light"/>
                        </a:rPr>
                        <a:t>Integrated Transport Network</a:t>
                      </a:r>
                    </a:p>
                    <a:p>
                      <a:pPr marL="84133" marR="0" lvl="0" indent="-84133" algn="l" defTabSz="914400" rtl="0" fontAlgn="auto" hangingPunct="1">
                        <a:lnSpc>
                          <a:spcPct val="100000"/>
                        </a:lnSpc>
                        <a:spcBef>
                          <a:spcPts val="0"/>
                        </a:spcBef>
                        <a:spcAft>
                          <a:spcPts val="0"/>
                        </a:spcAft>
                        <a:buSzPct val="100000"/>
                        <a:buFont typeface="Arial" pitchFamily="34"/>
                        <a:buChar char="•"/>
                        <a:tabLst/>
                      </a:pPr>
                      <a:r>
                        <a:rPr lang="en-GB" sz="800" b="0" i="1" kern="1200" baseline="0">
                          <a:solidFill>
                            <a:srgbClr val="00B050"/>
                          </a:solidFill>
                          <a:latin typeface="Calibri Light"/>
                        </a:rPr>
                        <a:t>Frome Gateway: a walking/cycling route to the city centre.</a:t>
                      </a:r>
                    </a:p>
                    <a:p>
                      <a:pPr marL="84133" marR="0" lvl="0" indent="-84133" algn="l" defTabSz="914400" rtl="0" fontAlgn="auto" hangingPunct="1">
                        <a:lnSpc>
                          <a:spcPct val="100000"/>
                        </a:lnSpc>
                        <a:spcBef>
                          <a:spcPts val="0"/>
                        </a:spcBef>
                        <a:spcAft>
                          <a:spcPts val="0"/>
                        </a:spcAft>
                        <a:buSzPct val="100000"/>
                        <a:buFont typeface="Arial" pitchFamily="34"/>
                        <a:buChar char="•"/>
                        <a:tabLst/>
                      </a:pPr>
                      <a:r>
                        <a:rPr lang="en-GB" sz="800" b="0" i="1" kern="1200" baseline="0">
                          <a:solidFill>
                            <a:srgbClr val="00B050"/>
                          </a:solidFill>
                          <a:latin typeface="Calibri Light"/>
                        </a:rPr>
                        <a:t>Electrical vehicle charging points in 40 car parks</a:t>
                      </a:r>
                    </a:p>
                    <a:p>
                      <a:pPr marL="84133" marR="0" lvl="0" indent="-84133" algn="l" defTabSz="914400" rtl="0" fontAlgn="auto" hangingPunct="1">
                        <a:lnSpc>
                          <a:spcPct val="100000"/>
                        </a:lnSpc>
                        <a:spcBef>
                          <a:spcPts val="0"/>
                        </a:spcBef>
                        <a:spcAft>
                          <a:spcPts val="0"/>
                        </a:spcAft>
                        <a:buSzPct val="100000"/>
                        <a:buFont typeface="Arial" pitchFamily="34"/>
                        <a:buChar char="•"/>
                        <a:tabLst/>
                      </a:pPr>
                      <a:r>
                        <a:rPr lang="en-GB" sz="800" b="0" i="1" kern="1200" baseline="0">
                          <a:solidFill>
                            <a:srgbClr val="00B050"/>
                          </a:solidFill>
                          <a:latin typeface="Calibri Light"/>
                        </a:rPr>
                        <a:t>Poo bus: buses between Bath and Bristol Airport will fun on bio-methane gas produced from human waste.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900" b="1" i="0" kern="1200">
                          <a:solidFill>
                            <a:srgbClr val="000000"/>
                          </a:solidFill>
                          <a:latin typeface="Calibri Light"/>
                        </a:rPr>
                        <a:t>CHALLENGE: SOCIAL</a:t>
                      </a:r>
                      <a:r>
                        <a:rPr lang="en-GB" sz="900" b="1" i="0" kern="1200" baseline="0">
                          <a:solidFill>
                            <a:srgbClr val="000000"/>
                          </a:solidFill>
                          <a:latin typeface="Calibri Light"/>
                        </a:rPr>
                        <a:t> INEQUALITY</a:t>
                      </a:r>
                      <a:endParaRPr lang="en-GB" sz="900" b="1" i="0" kern="120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endParaRPr lang="en-GB" sz="300" i="0" kern="1200">
                        <a:solidFill>
                          <a:srgbClr val="000000"/>
                        </a:solidFill>
                        <a:latin typeface="Calibri Light"/>
                      </a:endParaRPr>
                    </a:p>
                    <a:p>
                      <a:pPr lvl="0"/>
                      <a:r>
                        <a:rPr lang="en-GB" sz="900">
                          <a:latin typeface="Calibri Light"/>
                        </a:rPr>
                        <a:t>Some</a:t>
                      </a:r>
                      <a:r>
                        <a:rPr lang="en-GB" sz="900" baseline="0">
                          <a:latin typeface="Calibri Light"/>
                        </a:rPr>
                        <a:t> areas in Bristol are more deprived than others. T</a:t>
                      </a:r>
                      <a:r>
                        <a:rPr lang="en-GB" sz="900">
                          <a:latin typeface="Calibri Light"/>
                        </a:rPr>
                        <a:t>his is</a:t>
                      </a:r>
                      <a:r>
                        <a:rPr lang="en-GB" sz="900" baseline="0">
                          <a:latin typeface="Calibri Light"/>
                        </a:rPr>
                        <a:t> know as </a:t>
                      </a:r>
                      <a:r>
                        <a:rPr lang="en-GB" sz="900" b="1" i="1">
                          <a:latin typeface="Calibri Light"/>
                        </a:rPr>
                        <a:t>social inequalities. </a:t>
                      </a:r>
                      <a:r>
                        <a:rPr lang="en-GB" sz="900" b="0" i="0">
                          <a:latin typeface="Calibri Light"/>
                        </a:rPr>
                        <a:t>It</a:t>
                      </a:r>
                      <a:r>
                        <a:rPr lang="en-GB" sz="900" b="0" i="0" baseline="0">
                          <a:latin typeface="Calibri Light"/>
                        </a:rPr>
                        <a:t> is due to a lack of investment from the government. </a:t>
                      </a:r>
                      <a:endParaRPr lang="en-GB" sz="900" b="1" i="1">
                        <a:latin typeface="Calibri Light"/>
                      </a:endParaRPr>
                    </a:p>
                    <a:p>
                      <a:pPr marL="0" marR="0" lvl="0" indent="0" algn="l" defTabSz="914400" rtl="0" fontAlgn="auto" hangingPunct="1">
                        <a:lnSpc>
                          <a:spcPct val="100000"/>
                        </a:lnSpc>
                        <a:spcBef>
                          <a:spcPts val="0"/>
                        </a:spcBef>
                        <a:spcAft>
                          <a:spcPts val="0"/>
                        </a:spcAft>
                        <a:buNone/>
                        <a:tabLst/>
                      </a:pPr>
                      <a:endParaRPr lang="en-GB" sz="900" b="0" i="1" kern="1200" baseline="0">
                        <a:solidFill>
                          <a:srgbClr val="00B050"/>
                        </a:solidFill>
                        <a:latin typeface="Calibri Light"/>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82970"/>
                  </a:ext>
                </a:extLst>
              </a:tr>
            </a:tbl>
          </a:graphicData>
        </a:graphic>
      </p:graphicFrame>
      <p:graphicFrame>
        <p:nvGraphicFramePr>
          <p:cNvPr id="6" name="Table 17">
            <a:extLst>
              <a:ext uri="{FF2B5EF4-FFF2-40B4-BE49-F238E27FC236}">
                <a16:creationId xmlns:a16="http://schemas.microsoft.com/office/drawing/2014/main" id="{53C5D49B-4E42-409C-AFE6-E94FF885E493}"/>
              </a:ext>
            </a:extLst>
          </p:cNvPr>
          <p:cNvGraphicFramePr>
            <a:graphicFrameLocks noGrp="1"/>
          </p:cNvGraphicFramePr>
          <p:nvPr/>
        </p:nvGraphicFramePr>
        <p:xfrm>
          <a:off x="7191426" y="3565940"/>
          <a:ext cx="3408480" cy="1402076"/>
        </p:xfrm>
        <a:graphic>
          <a:graphicData uri="http://schemas.openxmlformats.org/drawingml/2006/table">
            <a:tbl>
              <a:tblPr firstRow="1" bandRow="1">
                <a:effectLst/>
                <a:tableStyleId>{5C22544A-7EE6-4342-B048-85BDC9FD1C3A}</a:tableStyleId>
              </a:tblPr>
              <a:tblGrid>
                <a:gridCol w="1704240">
                  <a:extLst>
                    <a:ext uri="{9D8B030D-6E8A-4147-A177-3AD203B41FA5}">
                      <a16:colId xmlns:a16="http://schemas.microsoft.com/office/drawing/2014/main" val="1817348450"/>
                    </a:ext>
                  </a:extLst>
                </a:gridCol>
                <a:gridCol w="1704240">
                  <a:extLst>
                    <a:ext uri="{9D8B030D-6E8A-4147-A177-3AD203B41FA5}">
                      <a16:colId xmlns:a16="http://schemas.microsoft.com/office/drawing/2014/main" val="2579976824"/>
                    </a:ext>
                  </a:extLst>
                </a:gridCol>
              </a:tblGrid>
              <a:tr h="0">
                <a:tc>
                  <a:txBody>
                    <a:bodyPr/>
                    <a:lstStyle/>
                    <a:p>
                      <a:pPr marL="0" marR="0" lvl="0" indent="0" algn="ctr" defTabSz="914400" rtl="0" fontAlgn="auto" hangingPunct="1">
                        <a:lnSpc>
                          <a:spcPct val="100000"/>
                        </a:lnSpc>
                        <a:spcBef>
                          <a:spcPts val="0"/>
                        </a:spcBef>
                        <a:spcAft>
                          <a:spcPts val="0"/>
                        </a:spcAft>
                        <a:buNone/>
                        <a:tabLst/>
                      </a:pPr>
                      <a:r>
                        <a:rPr lang="en-GB" sz="800" b="1" i="0" baseline="0">
                          <a:solidFill>
                            <a:srgbClr val="000000"/>
                          </a:solidFill>
                          <a:latin typeface="Calibri Light"/>
                        </a:rPr>
                        <a:t>FILWOOD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800" b="1" i="0" kern="1200" baseline="0">
                          <a:solidFill>
                            <a:srgbClr val="000000"/>
                          </a:solidFill>
                          <a:latin typeface="Calibri Light"/>
                        </a:rPr>
                        <a:t>STOKE BISHOP</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4272209"/>
                  </a:ext>
                </a:extLst>
              </a:tr>
              <a:tr h="925958">
                <a:tc>
                  <a:txBody>
                    <a:bodyPr/>
                    <a:lstStyle/>
                    <a:p>
                      <a:pPr marL="87316" marR="0" lvl="0" indent="-87316" algn="l" defTabSz="914400" rtl="0" fontAlgn="auto" hangingPunct="1">
                        <a:lnSpc>
                          <a:spcPct val="100000"/>
                        </a:lnSpc>
                        <a:spcBef>
                          <a:spcPts val="0"/>
                        </a:spcBef>
                        <a:spcAft>
                          <a:spcPts val="0"/>
                        </a:spcAft>
                        <a:buSzPct val="100000"/>
                        <a:buFont typeface="Wingdings" pitchFamily="2"/>
                        <a:buChar char="Ø"/>
                        <a:tabLst/>
                      </a:pPr>
                      <a:r>
                        <a:rPr lang="en-GB" sz="800" b="0" i="0" kern="1200" baseline="0">
                          <a:solidFill>
                            <a:srgbClr val="000000"/>
                          </a:solidFill>
                          <a:latin typeface="Calibri Light"/>
                        </a:rPr>
                        <a:t>1/3 of people live in low-income homes</a:t>
                      </a:r>
                    </a:p>
                    <a:p>
                      <a:pPr marL="87316" marR="0" lvl="0" indent="-87316" algn="l" defTabSz="914400" rtl="0" fontAlgn="auto" hangingPunct="1">
                        <a:lnSpc>
                          <a:spcPct val="100000"/>
                        </a:lnSpc>
                        <a:spcBef>
                          <a:spcPts val="0"/>
                        </a:spcBef>
                        <a:spcAft>
                          <a:spcPts val="0"/>
                        </a:spcAft>
                        <a:buSzPct val="100000"/>
                        <a:buFont typeface="Wingdings" pitchFamily="2"/>
                        <a:buChar char="Ø"/>
                        <a:tabLst/>
                      </a:pPr>
                      <a:r>
                        <a:rPr lang="en-GB" sz="800" b="0" i="0" kern="1200" baseline="0">
                          <a:solidFill>
                            <a:srgbClr val="000000"/>
                          </a:solidFill>
                          <a:latin typeface="Calibri Light"/>
                        </a:rPr>
                        <a:t>Over 1300 crimes per year</a:t>
                      </a:r>
                    </a:p>
                    <a:p>
                      <a:pPr marL="87316" marR="0" lvl="0" indent="-87316" algn="l" defTabSz="914400" rtl="0" fontAlgn="auto" hangingPunct="1">
                        <a:lnSpc>
                          <a:spcPct val="100000"/>
                        </a:lnSpc>
                        <a:spcBef>
                          <a:spcPts val="0"/>
                        </a:spcBef>
                        <a:spcAft>
                          <a:spcPts val="0"/>
                        </a:spcAft>
                        <a:buSzPct val="100000"/>
                        <a:buFont typeface="Wingdings" pitchFamily="2"/>
                        <a:buChar char="Ø"/>
                        <a:tabLst/>
                      </a:pPr>
                      <a:r>
                        <a:rPr lang="en-GB" sz="800" b="0" i="0" kern="1200" baseline="0">
                          <a:solidFill>
                            <a:srgbClr val="000000"/>
                          </a:solidFill>
                          <a:latin typeface="Calibri Light"/>
                        </a:rPr>
                        <a:t>36% of students get top GCSEs</a:t>
                      </a:r>
                    </a:p>
                    <a:p>
                      <a:pPr marL="87316" marR="0" lvl="0" indent="-87316" algn="l" defTabSz="914400" rtl="0" fontAlgn="auto" hangingPunct="1">
                        <a:lnSpc>
                          <a:spcPct val="100000"/>
                        </a:lnSpc>
                        <a:spcBef>
                          <a:spcPts val="0"/>
                        </a:spcBef>
                        <a:spcAft>
                          <a:spcPts val="0"/>
                        </a:spcAft>
                        <a:buSzPct val="100000"/>
                        <a:buFont typeface="Wingdings" pitchFamily="2"/>
                        <a:buChar char="Ø"/>
                        <a:tabLst/>
                      </a:pPr>
                      <a:r>
                        <a:rPr lang="en-GB" sz="800" b="0" i="0" kern="1200" baseline="0">
                          <a:solidFill>
                            <a:srgbClr val="000000"/>
                          </a:solidFill>
                          <a:latin typeface="Calibri Light"/>
                        </a:rPr>
                        <a:t>Life expectancy is 78 years old</a:t>
                      </a:r>
                    </a:p>
                    <a:p>
                      <a:pPr marL="87316" marR="0" lvl="0" indent="-87316" algn="l" defTabSz="914400" rtl="0" fontAlgn="auto" hangingPunct="1">
                        <a:lnSpc>
                          <a:spcPct val="100000"/>
                        </a:lnSpc>
                        <a:spcBef>
                          <a:spcPts val="0"/>
                        </a:spcBef>
                        <a:spcAft>
                          <a:spcPts val="0"/>
                        </a:spcAft>
                        <a:buSzPct val="100000"/>
                        <a:buFont typeface="Wingdings" pitchFamily="2"/>
                        <a:buChar char="Ø"/>
                        <a:tabLst/>
                      </a:pPr>
                      <a:r>
                        <a:rPr lang="en-GB" sz="800" b="0" i="0" kern="1200" baseline="0">
                          <a:solidFill>
                            <a:srgbClr val="000000"/>
                          </a:solidFill>
                          <a:latin typeface="Calibri Light"/>
                        </a:rPr>
                        <a:t>1/3 of people aged 16-24 are unemployed</a:t>
                      </a:r>
                    </a:p>
                    <a:p>
                      <a:pPr marL="87316" marR="0" lvl="0" indent="-87316" algn="l" defTabSz="914400" rtl="0" fontAlgn="auto" hangingPunct="1">
                        <a:lnSpc>
                          <a:spcPct val="100000"/>
                        </a:lnSpc>
                        <a:spcBef>
                          <a:spcPts val="0"/>
                        </a:spcBef>
                        <a:spcAft>
                          <a:spcPts val="0"/>
                        </a:spcAft>
                        <a:buSzPct val="100000"/>
                        <a:buFont typeface="Wingdings" pitchFamily="2"/>
                        <a:buChar char="Ø"/>
                        <a:tabLst/>
                      </a:pPr>
                      <a:r>
                        <a:rPr lang="en-GB" sz="800" b="0" i="0" kern="1200" baseline="0">
                          <a:solidFill>
                            <a:srgbClr val="000000"/>
                          </a:solidFill>
                          <a:latin typeface="Calibri Light"/>
                        </a:rPr>
                        <a:t>Poor access to fresh fruit &amp; veg.</a:t>
                      </a:r>
                    </a:p>
                    <a:p>
                      <a:pPr marL="87316" marR="0" lvl="0" indent="-87316" algn="l" defTabSz="914400" rtl="0" fontAlgn="auto" hangingPunct="1">
                        <a:lnSpc>
                          <a:spcPct val="100000"/>
                        </a:lnSpc>
                        <a:spcBef>
                          <a:spcPts val="0"/>
                        </a:spcBef>
                        <a:spcAft>
                          <a:spcPts val="0"/>
                        </a:spcAft>
                        <a:buSzPct val="100000"/>
                        <a:buFont typeface="Wingdings" pitchFamily="2"/>
                        <a:buChar char="Ø"/>
                        <a:tabLst/>
                      </a:pPr>
                      <a:r>
                        <a:rPr lang="en-GB" sz="800" b="0" i="0" kern="1200" baseline="0">
                          <a:solidFill>
                            <a:srgbClr val="000000"/>
                          </a:solidFill>
                          <a:latin typeface="Calibri Light"/>
                        </a:rPr>
                        <a:t>62% of people feel unsafe at night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marR="0" lvl="0" indent="-171450" algn="l" defTabSz="914400" rtl="0" fontAlgn="auto" hangingPunct="1">
                        <a:lnSpc>
                          <a:spcPct val="100000"/>
                        </a:lnSpc>
                        <a:spcBef>
                          <a:spcPts val="0"/>
                        </a:spcBef>
                        <a:spcAft>
                          <a:spcPts val="0"/>
                        </a:spcAft>
                        <a:buSzPct val="100000"/>
                        <a:buFont typeface="Wingdings" pitchFamily="2"/>
                        <a:buChar char="Ø"/>
                        <a:tabLst/>
                      </a:pPr>
                      <a:r>
                        <a:rPr lang="en-GB" sz="800" b="0" i="0" kern="1200" baseline="0">
                          <a:solidFill>
                            <a:srgbClr val="000000"/>
                          </a:solidFill>
                          <a:latin typeface="Calibri Light"/>
                        </a:rPr>
                        <a:t>Fewer than 4% live in poverty</a:t>
                      </a:r>
                    </a:p>
                    <a:p>
                      <a:pPr marL="171450" marR="0" lvl="0" indent="-171450" algn="l" defTabSz="914400" rtl="0" fontAlgn="auto" hangingPunct="1">
                        <a:lnSpc>
                          <a:spcPct val="100000"/>
                        </a:lnSpc>
                        <a:spcBef>
                          <a:spcPts val="0"/>
                        </a:spcBef>
                        <a:spcAft>
                          <a:spcPts val="0"/>
                        </a:spcAft>
                        <a:buSzPct val="100000"/>
                        <a:buFont typeface="Wingdings" pitchFamily="2"/>
                        <a:buChar char="Ø"/>
                        <a:tabLst/>
                      </a:pPr>
                      <a:endParaRPr lang="en-GB" sz="800" b="0" i="0" kern="1200" baseline="0">
                        <a:solidFill>
                          <a:srgbClr val="000000"/>
                        </a:solidFill>
                        <a:latin typeface="Calibri Light"/>
                      </a:endParaRPr>
                    </a:p>
                    <a:p>
                      <a:pPr marL="171450" marR="0" lvl="0" indent="-171450" algn="l" defTabSz="914400" rtl="0" fontAlgn="auto" hangingPunct="1">
                        <a:lnSpc>
                          <a:spcPct val="100000"/>
                        </a:lnSpc>
                        <a:spcBef>
                          <a:spcPts val="0"/>
                        </a:spcBef>
                        <a:spcAft>
                          <a:spcPts val="0"/>
                        </a:spcAft>
                        <a:buSzPct val="100000"/>
                        <a:buFont typeface="Wingdings" pitchFamily="2"/>
                        <a:buChar char="Ø"/>
                        <a:tabLst/>
                      </a:pPr>
                      <a:r>
                        <a:rPr lang="en-GB" sz="800" b="0" i="0" kern="1200" baseline="0">
                          <a:solidFill>
                            <a:srgbClr val="000000"/>
                          </a:solidFill>
                          <a:latin typeface="Calibri Light"/>
                        </a:rPr>
                        <a:t>Less than 30 crimes per year</a:t>
                      </a:r>
                    </a:p>
                    <a:p>
                      <a:pPr marL="171450" marR="0" lvl="0" indent="-171450" algn="l" defTabSz="914400" rtl="0" fontAlgn="auto" hangingPunct="1">
                        <a:lnSpc>
                          <a:spcPct val="100000"/>
                        </a:lnSpc>
                        <a:spcBef>
                          <a:spcPts val="0"/>
                        </a:spcBef>
                        <a:spcAft>
                          <a:spcPts val="0"/>
                        </a:spcAft>
                        <a:buSzPct val="100000"/>
                        <a:buFont typeface="Wingdings" pitchFamily="2"/>
                        <a:buChar char="Ø"/>
                        <a:tabLst/>
                      </a:pPr>
                      <a:r>
                        <a:rPr lang="en-GB" sz="800" b="0" i="0" kern="1200" baseline="0">
                          <a:solidFill>
                            <a:srgbClr val="000000"/>
                          </a:solidFill>
                          <a:latin typeface="Calibri Light"/>
                        </a:rPr>
                        <a:t>94% of students get top GCSEs and 50% have a degree</a:t>
                      </a:r>
                    </a:p>
                    <a:p>
                      <a:pPr marL="171450" marR="0" lvl="0" indent="-171450" algn="l" defTabSz="914400" rtl="0" fontAlgn="auto" hangingPunct="1">
                        <a:lnSpc>
                          <a:spcPct val="100000"/>
                        </a:lnSpc>
                        <a:spcBef>
                          <a:spcPts val="0"/>
                        </a:spcBef>
                        <a:spcAft>
                          <a:spcPts val="0"/>
                        </a:spcAft>
                        <a:buSzPct val="100000"/>
                        <a:buFont typeface="Wingdings" pitchFamily="2"/>
                        <a:buChar char="Ø"/>
                        <a:tabLst/>
                      </a:pPr>
                      <a:r>
                        <a:rPr lang="en-GB" sz="800" b="0" i="0" kern="1200" baseline="0">
                          <a:solidFill>
                            <a:srgbClr val="000000"/>
                          </a:solidFill>
                          <a:latin typeface="Calibri Light"/>
                        </a:rPr>
                        <a:t>Life expectancy is 83 years old</a:t>
                      </a:r>
                    </a:p>
                    <a:p>
                      <a:pPr marL="171450" marR="0" lvl="0" indent="-171450" algn="l" defTabSz="914400" rtl="0" fontAlgn="auto" hangingPunct="1">
                        <a:lnSpc>
                          <a:spcPct val="100000"/>
                        </a:lnSpc>
                        <a:spcBef>
                          <a:spcPts val="0"/>
                        </a:spcBef>
                        <a:spcAft>
                          <a:spcPts val="0"/>
                        </a:spcAft>
                        <a:buSzPct val="100000"/>
                        <a:buFont typeface="Wingdings" pitchFamily="2"/>
                        <a:buChar char="Ø"/>
                        <a:tabLst/>
                      </a:pPr>
                      <a:r>
                        <a:rPr lang="en-GB" sz="800" b="0" i="0" kern="1200" baseline="0">
                          <a:solidFill>
                            <a:srgbClr val="000000"/>
                          </a:solidFill>
                          <a:latin typeface="Calibri Light"/>
                        </a:rPr>
                        <a:t>3% of people are unemployed</a:t>
                      </a:r>
                    </a:p>
                    <a:p>
                      <a:pPr marL="171450" marR="0" lvl="0" indent="-171450" algn="l" defTabSz="914400" rtl="0" fontAlgn="auto" hangingPunct="1">
                        <a:lnSpc>
                          <a:spcPct val="100000"/>
                        </a:lnSpc>
                        <a:spcBef>
                          <a:spcPts val="0"/>
                        </a:spcBef>
                        <a:spcAft>
                          <a:spcPts val="0"/>
                        </a:spcAft>
                        <a:buSzPct val="100000"/>
                        <a:buFont typeface="Wingdings" pitchFamily="2"/>
                        <a:buChar char="Ø"/>
                        <a:tabLst/>
                      </a:pPr>
                      <a:r>
                        <a:rPr lang="en-GB" sz="800" b="0" i="0" kern="1200" baseline="0">
                          <a:solidFill>
                            <a:srgbClr val="000000"/>
                          </a:solidFill>
                          <a:latin typeface="Calibri Light"/>
                        </a:rPr>
                        <a:t>Highest level of car ownership in the city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8083448"/>
                  </a:ext>
                </a:extLst>
              </a:tr>
            </a:tbl>
          </a:graphicData>
        </a:graphic>
      </p:graphicFrame>
      <p:graphicFrame>
        <p:nvGraphicFramePr>
          <p:cNvPr id="7" name="Table 23">
            <a:extLst>
              <a:ext uri="{FF2B5EF4-FFF2-40B4-BE49-F238E27FC236}">
                <a16:creationId xmlns:a16="http://schemas.microsoft.com/office/drawing/2014/main" id="{A18B21BB-E3E9-4776-B6E8-55AADE6EAB87}"/>
              </a:ext>
            </a:extLst>
          </p:cNvPr>
          <p:cNvGraphicFramePr>
            <a:graphicFrameLocks noGrp="1"/>
          </p:cNvGraphicFramePr>
          <p:nvPr/>
        </p:nvGraphicFramePr>
        <p:xfrm>
          <a:off x="1524003" y="4981084"/>
          <a:ext cx="9144000" cy="1876915"/>
        </p:xfrm>
        <a:graphic>
          <a:graphicData uri="http://schemas.openxmlformats.org/drawingml/2006/table">
            <a:tbl>
              <a:tblPr firstRow="1" bandRow="1">
                <a:effectLst/>
                <a:tableStyleId>{5940675A-B579-460E-94D1-54222C63F5DA}</a:tableStyleId>
              </a:tblPr>
              <a:tblGrid>
                <a:gridCol w="9144000">
                  <a:extLst>
                    <a:ext uri="{9D8B030D-6E8A-4147-A177-3AD203B41FA5}">
                      <a16:colId xmlns:a16="http://schemas.microsoft.com/office/drawing/2014/main" val="513573907"/>
                    </a:ext>
                  </a:extLst>
                </a:gridCol>
              </a:tblGrid>
              <a:tr h="1876915">
                <a:tc>
                  <a:txBody>
                    <a:bodyPr/>
                    <a:lstStyle/>
                    <a:p>
                      <a:pPr lvl="0"/>
                      <a:r>
                        <a:rPr lang="en-GB" sz="900" b="1">
                          <a:solidFill>
                            <a:srgbClr val="000000"/>
                          </a:solidFill>
                          <a:latin typeface="Calibri Light"/>
                        </a:rPr>
                        <a:t>EXAMPLE OF REGENERATION:</a:t>
                      </a:r>
                      <a:r>
                        <a:rPr lang="en-GB" sz="900" b="1" baseline="0">
                          <a:solidFill>
                            <a:srgbClr val="000000"/>
                          </a:solidFill>
                          <a:latin typeface="Calibri Light"/>
                        </a:rPr>
                        <a:t> THE TEMPLE QUARTER, BRISTOL.</a:t>
                      </a:r>
                    </a:p>
                    <a:p>
                      <a:pPr lvl="0"/>
                      <a:endParaRPr lang="en-US" sz="900" b="1">
                        <a:solidFill>
                          <a:srgbClr val="000000"/>
                        </a:solidFill>
                        <a:latin typeface="Calibri Light"/>
                      </a:endParaRPr>
                    </a:p>
                  </a:txBody>
                  <a:tcPr/>
                </a:tc>
                <a:extLst>
                  <a:ext uri="{0D108BD9-81ED-4DB2-BD59-A6C34878D82A}">
                    <a16:rowId xmlns:a16="http://schemas.microsoft.com/office/drawing/2014/main" val="3788000499"/>
                  </a:ext>
                </a:extLst>
              </a:tr>
            </a:tbl>
          </a:graphicData>
        </a:graphic>
      </p:graphicFrame>
      <p:sp>
        <p:nvSpPr>
          <p:cNvPr id="8" name="Rectangle 27">
            <a:extLst>
              <a:ext uri="{FF2B5EF4-FFF2-40B4-BE49-F238E27FC236}">
                <a16:creationId xmlns:a16="http://schemas.microsoft.com/office/drawing/2014/main" id="{3DE726C9-9554-4E86-B77F-998B36A9B74E}"/>
              </a:ext>
            </a:extLst>
          </p:cNvPr>
          <p:cNvSpPr/>
          <p:nvPr/>
        </p:nvSpPr>
        <p:spPr>
          <a:xfrm>
            <a:off x="1524003" y="5196270"/>
            <a:ext cx="2465798" cy="162351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50" b="0" i="0" u="none" strike="noStrike" kern="1200" cap="none" spc="0" baseline="0">
                <a:solidFill>
                  <a:srgbClr val="000000"/>
                </a:solidFill>
                <a:uFillTx/>
                <a:latin typeface="Calibri Light"/>
              </a:rPr>
              <a:t>The Temple Quarter is located in central Bristol. It is the first part of the city that visitors see when driving from the south/south-east or arriving by train.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00" b="0" i="0" u="none" strike="noStrike" kern="1200" cap="none" spc="0" baseline="0">
              <a:solidFill>
                <a:srgbClr val="000000"/>
              </a:solidFill>
              <a:uFillTx/>
              <a:latin typeface="Calibri Light"/>
            </a:endParaRPr>
          </a:p>
          <a:p>
            <a:pPr marL="0" marR="0" lvl="0" indent="0" algn="l" defTabSz="914400" rtl="0" fontAlgn="auto" hangingPunct="1">
              <a:lnSpc>
                <a:spcPct val="100000"/>
              </a:lnSpc>
              <a:spcBef>
                <a:spcPts val="0"/>
              </a:spcBef>
              <a:spcAft>
                <a:spcPts val="0"/>
              </a:spcAft>
              <a:buNone/>
              <a:tabLst>
                <a:tab pos="2420938" algn="l"/>
              </a:tabLst>
              <a:defRPr sz="1800" b="0" i="0" u="none" strike="noStrike" kern="0" cap="none" spc="0" baseline="0">
                <a:solidFill>
                  <a:srgbClr val="000000"/>
                </a:solidFill>
                <a:uFillTx/>
              </a:defRPr>
            </a:pPr>
            <a:r>
              <a:rPr lang="en-GB" sz="850" b="0" i="0" u="none" strike="noStrike" kern="1200" cap="none" spc="0" baseline="0">
                <a:solidFill>
                  <a:srgbClr val="000000"/>
                </a:solidFill>
                <a:uFillTx/>
                <a:latin typeface="Calibri Light"/>
              </a:rPr>
              <a:t>It was developed in the 18</a:t>
            </a:r>
            <a:r>
              <a:rPr lang="en-GB" sz="850" b="0" i="0" u="none" strike="noStrike" kern="1200" cap="none" spc="0" baseline="30000">
                <a:solidFill>
                  <a:srgbClr val="000000"/>
                </a:solidFill>
                <a:uFillTx/>
                <a:latin typeface="Calibri Light"/>
              </a:rPr>
              <a:t>th</a:t>
            </a:r>
            <a:r>
              <a:rPr lang="en-GB" sz="850" b="0" i="0" u="none" strike="noStrike" kern="1200" cap="none" spc="0" baseline="0">
                <a:solidFill>
                  <a:srgbClr val="000000"/>
                </a:solidFill>
                <a:uFillTx/>
                <a:latin typeface="Calibri Light"/>
              </a:rPr>
              <a:t> century as a industrial area (glassworks, gasworks, ironworks, lighting). In 1841 a railway line was added. Extra lines were added until they covered 40% of the area.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00" b="0" i="0" u="none" strike="noStrike" kern="1200" cap="none" spc="0" baseline="0">
              <a:solidFill>
                <a:srgbClr val="000000"/>
              </a:solidFill>
              <a:uFillTx/>
              <a:latin typeface="Calibri Ligh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50" b="0" i="0" u="none" strike="noStrike" kern="1200" cap="none" spc="0" baseline="0">
                <a:solidFill>
                  <a:srgbClr val="000000"/>
                </a:solidFill>
                <a:uFillTx/>
                <a:latin typeface="Calibri Light"/>
              </a:rPr>
              <a:t>The closing of the city port and growth of tertiary and quaternary industries = many factories closed and people moved away. The area became rundown, abandoned and derelict.</a:t>
            </a:r>
          </a:p>
        </p:txBody>
      </p:sp>
      <p:sp>
        <p:nvSpPr>
          <p:cNvPr id="9" name="Rectangle 28">
            <a:extLst>
              <a:ext uri="{FF2B5EF4-FFF2-40B4-BE49-F238E27FC236}">
                <a16:creationId xmlns:a16="http://schemas.microsoft.com/office/drawing/2014/main" id="{9BC7625B-1089-4C80-B45F-60561A2083A7}"/>
              </a:ext>
            </a:extLst>
          </p:cNvPr>
          <p:cNvSpPr/>
          <p:nvPr/>
        </p:nvSpPr>
        <p:spPr>
          <a:xfrm>
            <a:off x="4268071" y="5248463"/>
            <a:ext cx="2017129" cy="1446553"/>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50" b="0" i="0" u="none" strike="noStrike" kern="1200" cap="none" spc="0" baseline="0">
                <a:solidFill>
                  <a:srgbClr val="000000"/>
                </a:solidFill>
                <a:uFillTx/>
                <a:latin typeface="Calibri Light"/>
              </a:rPr>
              <a:t>The government decided to do something and began a massive </a:t>
            </a:r>
            <a:r>
              <a:rPr lang="en-GB" sz="850" b="1" i="0" u="none" strike="noStrike" kern="1200" cap="none" spc="0" baseline="0">
                <a:solidFill>
                  <a:srgbClr val="0070C0"/>
                </a:solidFill>
                <a:uFillTx/>
                <a:latin typeface="Calibri Light"/>
              </a:rPr>
              <a:t>Urban Regeneration project</a:t>
            </a:r>
            <a:r>
              <a:rPr lang="en-GB" sz="850" b="0" i="0" u="none" strike="noStrike" kern="1200" cap="none" spc="0" baseline="0">
                <a:solidFill>
                  <a:srgbClr val="000000"/>
                </a:solidFill>
                <a:uFillTx/>
                <a:latin typeface="Calibri Light"/>
              </a:rPr>
              <a:t>. Successful urban regeneration must improve an area socially economically and environmentally.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00" b="0" i="0" u="none" strike="noStrike" kern="1200" cap="none" spc="0" baseline="0">
              <a:solidFill>
                <a:srgbClr val="000000"/>
              </a:solidFill>
              <a:uFillTx/>
              <a:latin typeface="Calibri Light"/>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50" b="0" i="0" u="none" strike="noStrike" kern="1200" cap="none" spc="0" baseline="0">
                <a:solidFill>
                  <a:srgbClr val="000000"/>
                </a:solidFill>
                <a:uFillTx/>
                <a:latin typeface="Calibri Light"/>
              </a:rPr>
              <a:t>Redeveloping brownfield sites is often more expensive as the land must be cleared first and it might be contaminated from previous industrial use. However, it is always the preferred option. </a:t>
            </a:r>
          </a:p>
        </p:txBody>
      </p:sp>
      <p:sp>
        <p:nvSpPr>
          <p:cNvPr id="10" name="Rectangle 29">
            <a:extLst>
              <a:ext uri="{FF2B5EF4-FFF2-40B4-BE49-F238E27FC236}">
                <a16:creationId xmlns:a16="http://schemas.microsoft.com/office/drawing/2014/main" id="{9C48AFE7-F523-4282-B3B3-EB1CDFD539E1}"/>
              </a:ext>
            </a:extLst>
          </p:cNvPr>
          <p:cNvSpPr/>
          <p:nvPr/>
        </p:nvSpPr>
        <p:spPr>
          <a:xfrm>
            <a:off x="6563471" y="4991325"/>
            <a:ext cx="4100050" cy="192360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50" b="1" i="0" u="none" strike="noStrike" kern="1200" cap="none" spc="0" baseline="0">
                <a:solidFill>
                  <a:srgbClr val="0070C0"/>
                </a:solidFill>
                <a:uFillTx/>
                <a:latin typeface="Calibri Light"/>
              </a:rPr>
              <a:t>Social improvements:</a:t>
            </a:r>
          </a:p>
          <a:p>
            <a:pPr marL="92070" marR="0" lvl="0" indent="-9207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850" b="0" i="0" u="none" strike="noStrike" kern="1200" cap="none" spc="0" baseline="0">
                <a:solidFill>
                  <a:srgbClr val="0070C0"/>
                </a:solidFill>
                <a:uFillTx/>
                <a:latin typeface="Calibri Light"/>
              </a:rPr>
              <a:t>New transport links </a:t>
            </a:r>
            <a:r>
              <a:rPr lang="en-GB" sz="850" b="0" i="0" u="none" strike="noStrike" kern="1200" cap="none" spc="0" baseline="0">
                <a:solidFill>
                  <a:srgbClr val="000000"/>
                </a:solidFill>
                <a:uFillTx/>
                <a:latin typeface="Calibri Light"/>
              </a:rPr>
              <a:t>(e.g. new bridge across the River Avon to the Bristol Arena)</a:t>
            </a:r>
          </a:p>
          <a:p>
            <a:pPr marL="92070" marR="0" lvl="0" indent="-9207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850" b="0" i="0" u="none" strike="noStrike" kern="1200" cap="none" spc="0" baseline="0">
                <a:solidFill>
                  <a:srgbClr val="0070C0"/>
                </a:solidFill>
                <a:uFillTx/>
                <a:latin typeface="Calibri Light"/>
              </a:rPr>
              <a:t>Improved transport links </a:t>
            </a:r>
            <a:r>
              <a:rPr lang="en-GB" sz="850" b="0" i="0" u="none" strike="noStrike" kern="1200" cap="none" spc="0" baseline="0">
                <a:solidFill>
                  <a:srgbClr val="000000"/>
                </a:solidFill>
                <a:uFillTx/>
                <a:latin typeface="Calibri Light"/>
              </a:rPr>
              <a:t>(e.g. electrification of the rail link to London = faster)</a:t>
            </a:r>
          </a:p>
          <a:p>
            <a:pPr marL="92070" marR="0" lvl="0" indent="-9207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850" b="0" i="0" u="none" strike="noStrike" kern="1200" cap="none" spc="0" baseline="0">
                <a:solidFill>
                  <a:srgbClr val="0070C0"/>
                </a:solidFill>
                <a:uFillTx/>
                <a:latin typeface="Calibri Light"/>
              </a:rPr>
              <a:t>Improved public transport </a:t>
            </a:r>
            <a:r>
              <a:rPr lang="en-GB" sz="850" b="0" i="0" u="none" strike="noStrike" kern="1200" cap="none" spc="0" baseline="0">
                <a:solidFill>
                  <a:srgbClr val="000000"/>
                </a:solidFill>
                <a:uFillTx/>
                <a:latin typeface="Calibri Light"/>
              </a:rPr>
              <a:t>– ITS and rapid transit network</a:t>
            </a:r>
          </a:p>
          <a:p>
            <a:pPr marL="92070" marR="0" lvl="0" indent="-9207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850" b="0" i="0" u="none" strike="noStrike" kern="1200" cap="none" spc="0" baseline="0">
                <a:solidFill>
                  <a:srgbClr val="0070C0"/>
                </a:solidFill>
                <a:uFillTx/>
                <a:latin typeface="Calibri Light"/>
              </a:rPr>
              <a:t>New entertainment</a:t>
            </a:r>
            <a:r>
              <a:rPr lang="en-GB" sz="850" b="0" i="0" u="none" strike="noStrike" kern="1200" cap="none" spc="0" baseline="0">
                <a:solidFill>
                  <a:srgbClr val="000000"/>
                </a:solidFill>
                <a:uFillTx/>
                <a:latin typeface="Calibri Light"/>
              </a:rPr>
              <a:t>: Bristol Arena: theatre that seats 4000 people for conventions, exhibitions and concerts. It also can host sporting events for 12,000 people.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50" b="1" i="0" u="none" strike="noStrike" kern="1200" cap="none" spc="0" baseline="0">
                <a:solidFill>
                  <a:srgbClr val="7030A0"/>
                </a:solidFill>
                <a:uFillTx/>
                <a:latin typeface="Calibri Light"/>
              </a:rPr>
              <a:t>Economic improvements:</a:t>
            </a:r>
          </a:p>
          <a:p>
            <a:pPr marL="92070" marR="0" lvl="0" indent="-9207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850" b="0" i="0" u="none" strike="noStrike" kern="1200" cap="none" spc="0" baseline="0">
                <a:solidFill>
                  <a:srgbClr val="7030A0"/>
                </a:solidFill>
                <a:uFillTx/>
                <a:latin typeface="Calibri Light"/>
              </a:rPr>
              <a:t>Jobs</a:t>
            </a:r>
            <a:r>
              <a:rPr lang="en-GB" sz="850" b="0" i="0" u="none" strike="noStrike" kern="1200" cap="none" spc="0" baseline="0">
                <a:solidFill>
                  <a:srgbClr val="000000"/>
                </a:solidFill>
                <a:uFillTx/>
                <a:latin typeface="Calibri Light"/>
              </a:rPr>
              <a:t>: Enterprise Zones offer incentives (e.g. low rent) to businesses to move to the area</a:t>
            </a:r>
          </a:p>
          <a:p>
            <a:pPr marL="92070" marR="0" lvl="0" indent="-9207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850" b="0" i="0" u="none" strike="noStrike" kern="1200" cap="none" spc="0" baseline="0">
                <a:solidFill>
                  <a:srgbClr val="7030A0"/>
                </a:solidFill>
                <a:uFillTx/>
                <a:latin typeface="Calibri Light"/>
              </a:rPr>
              <a:t>Jobs</a:t>
            </a:r>
            <a:r>
              <a:rPr lang="en-GB" sz="850" b="0" i="0" u="none" strike="noStrike" kern="1200" cap="none" spc="0" baseline="0">
                <a:solidFill>
                  <a:srgbClr val="000000"/>
                </a:solidFill>
                <a:uFillTx/>
                <a:latin typeface="Calibri Light"/>
              </a:rPr>
              <a:t>: Engine Shed – high tech hub attracts quaternary industries</a:t>
            </a:r>
          </a:p>
          <a:p>
            <a:pPr marL="92070" marR="0" lvl="0" indent="-9207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850" b="0" i="0" u="none" strike="noStrike" kern="1200" cap="none" spc="0" baseline="0">
                <a:solidFill>
                  <a:srgbClr val="7030A0"/>
                </a:solidFill>
                <a:uFillTx/>
                <a:latin typeface="Calibri Light"/>
              </a:rPr>
              <a:t>Jobs</a:t>
            </a:r>
            <a:r>
              <a:rPr lang="en-GB" sz="850" b="0" i="0" u="none" strike="noStrike" kern="1200" cap="none" spc="0" baseline="0">
                <a:solidFill>
                  <a:srgbClr val="000000"/>
                </a:solidFill>
                <a:uFillTx/>
                <a:latin typeface="Calibri Light"/>
              </a:rPr>
              <a:t>: New office developments such as Glass Wharf and Temple Studios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50" b="1" i="0" u="none" strike="noStrike" kern="1200" cap="none" spc="0" baseline="0">
                <a:solidFill>
                  <a:srgbClr val="00B050"/>
                </a:solidFill>
                <a:uFillTx/>
                <a:latin typeface="Calibri Light"/>
              </a:rPr>
              <a:t>Environmental improvements: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850" b="0" i="0" u="none" strike="noStrike" kern="1200" cap="none" spc="0" baseline="0">
                <a:solidFill>
                  <a:srgbClr val="00B050"/>
                </a:solidFill>
                <a:uFillTx/>
                <a:latin typeface="Calibri Light"/>
              </a:rPr>
              <a:t>Improved public transport </a:t>
            </a:r>
            <a:r>
              <a:rPr lang="en-GB" sz="850" b="0" i="0" u="none" strike="noStrike" kern="1200" cap="none" spc="0" baseline="0">
                <a:solidFill>
                  <a:srgbClr val="000000"/>
                </a:solidFill>
                <a:uFillTx/>
                <a:latin typeface="Calibri Light"/>
              </a:rPr>
              <a:t>(ITS, RTN, improved Temple Meads station) = encourages people to use it and not drive = less air, noise and visual pollution.</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850" b="0" i="0" u="none" strike="noStrike" kern="1200" cap="none" spc="0" baseline="0">
                <a:solidFill>
                  <a:srgbClr val="00B050"/>
                </a:solidFill>
                <a:uFillTx/>
                <a:latin typeface="Calibri Light"/>
              </a:rPr>
              <a:t>Electrification of the line </a:t>
            </a:r>
            <a:r>
              <a:rPr lang="en-GB" sz="850" b="0" i="0" u="none" strike="noStrike" kern="1200" cap="none" spc="0" baseline="0">
                <a:solidFill>
                  <a:srgbClr val="000000"/>
                </a:solidFill>
                <a:uFillTx/>
                <a:latin typeface="Calibri Light"/>
              </a:rPr>
              <a:t>between London and Bristol = greener (less pollution)</a:t>
            </a:r>
          </a:p>
        </p:txBody>
      </p:sp>
      <p:sp>
        <p:nvSpPr>
          <p:cNvPr id="11" name="Right Arrow 1">
            <a:extLst>
              <a:ext uri="{FF2B5EF4-FFF2-40B4-BE49-F238E27FC236}">
                <a16:creationId xmlns:a16="http://schemas.microsoft.com/office/drawing/2014/main" id="{9647A4B0-5659-4320-A49B-5B19CA212613}"/>
              </a:ext>
            </a:extLst>
          </p:cNvPr>
          <p:cNvSpPr/>
          <p:nvPr/>
        </p:nvSpPr>
        <p:spPr>
          <a:xfrm>
            <a:off x="3928591" y="5822752"/>
            <a:ext cx="400690" cy="193587"/>
          </a:xfrm>
          <a:custGeom>
            <a:avLst>
              <a:gd name="f0" fmla="val 1638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ED7D31"/>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2" name="Right Arrow 19">
            <a:extLst>
              <a:ext uri="{FF2B5EF4-FFF2-40B4-BE49-F238E27FC236}">
                <a16:creationId xmlns:a16="http://schemas.microsoft.com/office/drawing/2014/main" id="{3138272F-E363-48BD-9E57-E34AA507E161}"/>
              </a:ext>
            </a:extLst>
          </p:cNvPr>
          <p:cNvSpPr/>
          <p:nvPr/>
        </p:nvSpPr>
        <p:spPr>
          <a:xfrm>
            <a:off x="6194045" y="5874946"/>
            <a:ext cx="400690" cy="193587"/>
          </a:xfrm>
          <a:custGeom>
            <a:avLst>
              <a:gd name="f0" fmla="val 1638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ED7D31"/>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Right Arrow 18">
            <a:extLst>
              <a:ext uri="{FF2B5EF4-FFF2-40B4-BE49-F238E27FC236}">
                <a16:creationId xmlns:a16="http://schemas.microsoft.com/office/drawing/2014/main" id="{2DB94450-21EF-4E5A-B67B-BB81F04FF328}"/>
              </a:ext>
            </a:extLst>
          </p:cNvPr>
          <p:cNvSpPr/>
          <p:nvPr/>
        </p:nvSpPr>
        <p:spPr>
          <a:xfrm>
            <a:off x="6790736" y="1715386"/>
            <a:ext cx="400690" cy="193587"/>
          </a:xfrm>
          <a:custGeom>
            <a:avLst>
              <a:gd name="f0" fmla="val 1638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ED7D31"/>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4" name="Slide Number Placeholder 3">
            <a:extLst>
              <a:ext uri="{FF2B5EF4-FFF2-40B4-BE49-F238E27FC236}">
                <a16:creationId xmlns:a16="http://schemas.microsoft.com/office/drawing/2014/main" id="{92E4EF0D-D65C-4774-BAE6-DA3AF13EBDD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B29FEC-F8D8-498E-B6E1-F43EAF0100F0}" type="slidenum">
              <a:t>5</a:t>
            </a:fld>
            <a:endParaRPr lang="en-GB" sz="1200" b="0" i="0" u="none" strike="noStrike" kern="1200" cap="none" spc="0" baseline="0">
              <a:solidFill>
                <a:srgbClr val="898989"/>
              </a:solidFill>
              <a:uFillTx/>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graphicFrame>
        <p:nvGraphicFramePr>
          <p:cNvPr id="2" name="Table 16">
            <a:extLst>
              <a:ext uri="{FF2B5EF4-FFF2-40B4-BE49-F238E27FC236}">
                <a16:creationId xmlns:a16="http://schemas.microsoft.com/office/drawing/2014/main" id="{BE41E199-B295-4513-8874-018C7BBB18D0}"/>
              </a:ext>
            </a:extLst>
          </p:cNvPr>
          <p:cNvGraphicFramePr>
            <a:graphicFrameLocks noGrp="1"/>
          </p:cNvGraphicFramePr>
          <p:nvPr/>
        </p:nvGraphicFramePr>
        <p:xfrm>
          <a:off x="1532360" y="287240"/>
          <a:ext cx="9139519" cy="6576172"/>
        </p:xfrm>
        <a:graphic>
          <a:graphicData uri="http://schemas.openxmlformats.org/drawingml/2006/table">
            <a:tbl>
              <a:tblPr firstRow="1" bandRow="1">
                <a:effectLst/>
                <a:tableStyleId>{5940675A-B579-460E-94D1-54222C63F5DA}</a:tableStyleId>
              </a:tblPr>
              <a:tblGrid>
                <a:gridCol w="9139519">
                  <a:extLst>
                    <a:ext uri="{9D8B030D-6E8A-4147-A177-3AD203B41FA5}">
                      <a16:colId xmlns:a16="http://schemas.microsoft.com/office/drawing/2014/main" val="3874017972"/>
                    </a:ext>
                  </a:extLst>
                </a:gridCol>
              </a:tblGrid>
              <a:tr h="6576172">
                <a:tc>
                  <a:txBody>
                    <a:bodyPr/>
                    <a:lstStyle/>
                    <a:p>
                      <a:pPr marL="0" marR="0" lvl="0" indent="0" algn="ctr" defTabSz="914400" rtl="0" fontAlgn="auto" hangingPunct="1">
                        <a:lnSpc>
                          <a:spcPct val="100000"/>
                        </a:lnSpc>
                        <a:spcBef>
                          <a:spcPts val="0"/>
                        </a:spcBef>
                        <a:spcAft>
                          <a:spcPts val="0"/>
                        </a:spcAft>
                        <a:buNone/>
                        <a:tabLst/>
                      </a:pPr>
                      <a:r>
                        <a:rPr lang="en-GB" sz="1000" b="1" baseline="0">
                          <a:solidFill>
                            <a:srgbClr val="0070C0"/>
                          </a:solidFill>
                          <a:latin typeface="Calibri Light"/>
                        </a:rPr>
                        <a:t>SUSTAINABLE URBAN PLANNING</a:t>
                      </a:r>
                    </a:p>
                    <a:p>
                      <a:pPr marL="0" marR="0" lvl="0" indent="0" algn="l" defTabSz="914400" rtl="0" fontAlgn="auto" hangingPunct="1">
                        <a:lnSpc>
                          <a:spcPct val="100000"/>
                        </a:lnSpc>
                        <a:spcBef>
                          <a:spcPts val="0"/>
                        </a:spcBef>
                        <a:spcAft>
                          <a:spcPts val="0"/>
                        </a:spcAft>
                        <a:buNone/>
                        <a:tabLst/>
                      </a:pPr>
                      <a:endParaRPr lang="en-GB" sz="300" b="1" baseline="0">
                        <a:solidFill>
                          <a:srgbClr val="0070C0"/>
                        </a:solidFill>
                        <a:latin typeface="Calibri Light"/>
                      </a:endParaRPr>
                    </a:p>
                    <a:p>
                      <a:pPr marL="0" marR="0" lvl="0" indent="0" algn="ctr" defTabSz="914400" rtl="0" fontAlgn="auto" hangingPunct="1">
                        <a:lnSpc>
                          <a:spcPct val="100000"/>
                        </a:lnSpc>
                        <a:spcBef>
                          <a:spcPts val="0"/>
                        </a:spcBef>
                        <a:spcAft>
                          <a:spcPts val="0"/>
                        </a:spcAft>
                        <a:buNone/>
                        <a:tabLst/>
                      </a:pPr>
                      <a:r>
                        <a:rPr lang="en-GB" sz="850" b="1" baseline="0">
                          <a:solidFill>
                            <a:srgbClr val="000000"/>
                          </a:solidFill>
                          <a:latin typeface="Calibri Light"/>
                        </a:rPr>
                        <a:t>Sustainable cities are cities that meet the needs of the people who live in them today, without meaning that future generations do not have their needs met. Basically it means behaving in a way that does not irreversibly damage the environment or use up resources faster than they can be replaced. There are many things that cities can do to be more sustainable.</a:t>
                      </a:r>
                    </a:p>
                    <a:p>
                      <a:pPr marL="0" marR="0" lvl="0" indent="0" algn="l" defTabSz="914400" rtl="0" fontAlgn="auto" hangingPunct="1">
                        <a:lnSpc>
                          <a:spcPct val="100000"/>
                        </a:lnSpc>
                        <a:spcBef>
                          <a:spcPts val="0"/>
                        </a:spcBef>
                        <a:spcAft>
                          <a:spcPts val="0"/>
                        </a:spcAft>
                        <a:buNone/>
                        <a:tabLst/>
                      </a:pPr>
                      <a:endParaRPr lang="en-GB" sz="300" b="1" baseline="0">
                        <a:solidFill>
                          <a:srgbClr val="000000"/>
                        </a:solidFill>
                        <a:latin typeface="Calibri Light"/>
                      </a:endParaRPr>
                    </a:p>
                  </a:txBody>
                  <a:tcPr>
                    <a:solidFill>
                      <a:srgbClr val="FFFFFF"/>
                    </a:solidFill>
                  </a:tcPr>
                </a:tc>
                <a:extLst>
                  <a:ext uri="{0D108BD9-81ED-4DB2-BD59-A6C34878D82A}">
                    <a16:rowId xmlns:a16="http://schemas.microsoft.com/office/drawing/2014/main" val="2387640793"/>
                  </a:ext>
                </a:extLst>
              </a:tr>
            </a:tbl>
          </a:graphicData>
        </a:graphic>
      </p:graphicFrame>
      <p:sp>
        <p:nvSpPr>
          <p:cNvPr id="3" name="Rectangle 10">
            <a:extLst>
              <a:ext uri="{FF2B5EF4-FFF2-40B4-BE49-F238E27FC236}">
                <a16:creationId xmlns:a16="http://schemas.microsoft.com/office/drawing/2014/main" id="{72D83890-B104-4E5F-9078-2BA76D6C21CA}"/>
              </a:ext>
            </a:extLst>
          </p:cNvPr>
          <p:cNvSpPr/>
          <p:nvPr/>
        </p:nvSpPr>
        <p:spPr>
          <a:xfrm rot="16200004">
            <a:off x="5967553" y="-4427329"/>
            <a:ext cx="264654" cy="9144000"/>
          </a:xfrm>
          <a:prstGeom prst="rect">
            <a:avLst/>
          </a:prstGeom>
          <a:solidFill>
            <a:srgbClr val="101A42"/>
          </a:solidFill>
          <a:ln w="25402" cap="flat">
            <a:solidFill>
              <a:srgbClr val="222A3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Light"/>
            </a:endParaRPr>
          </a:p>
        </p:txBody>
      </p:sp>
      <p:sp>
        <p:nvSpPr>
          <p:cNvPr id="4" name="TextBox 2">
            <a:extLst>
              <a:ext uri="{FF2B5EF4-FFF2-40B4-BE49-F238E27FC236}">
                <a16:creationId xmlns:a16="http://schemas.microsoft.com/office/drawing/2014/main" id="{A8213C58-DFD5-4261-AD02-BBDEC8FCF603}"/>
              </a:ext>
            </a:extLst>
          </p:cNvPr>
          <p:cNvSpPr txBox="1"/>
          <p:nvPr/>
        </p:nvSpPr>
        <p:spPr>
          <a:xfrm>
            <a:off x="3630204" y="-13057"/>
            <a:ext cx="4460708" cy="27699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FFFFFF"/>
                </a:solidFill>
                <a:uFillTx/>
                <a:latin typeface="Calibri"/>
              </a:rPr>
              <a:t>KS4 – The Geography Knowledge –</a:t>
            </a:r>
            <a:r>
              <a:rPr lang="en-GB" sz="1200" b="0" i="0" u="none" strike="noStrike" kern="1200" cap="none" spc="0" baseline="0">
                <a:solidFill>
                  <a:srgbClr val="FFFFFF"/>
                </a:solidFill>
                <a:uFillTx/>
                <a:latin typeface="Calibri Light"/>
              </a:rPr>
              <a:t> URBANISATION – BRISTOL (part 5)</a:t>
            </a:r>
          </a:p>
        </p:txBody>
      </p:sp>
      <p:graphicFrame>
        <p:nvGraphicFramePr>
          <p:cNvPr id="5" name="Table 17">
            <a:extLst>
              <a:ext uri="{FF2B5EF4-FFF2-40B4-BE49-F238E27FC236}">
                <a16:creationId xmlns:a16="http://schemas.microsoft.com/office/drawing/2014/main" id="{117FB70C-B6F1-4DAD-AF2A-3C0CFC576222}"/>
              </a:ext>
            </a:extLst>
          </p:cNvPr>
          <p:cNvGraphicFramePr>
            <a:graphicFrameLocks noGrp="1"/>
          </p:cNvGraphicFramePr>
          <p:nvPr/>
        </p:nvGraphicFramePr>
        <p:xfrm>
          <a:off x="1532360" y="866128"/>
          <a:ext cx="9135642" cy="5997284"/>
        </p:xfrm>
        <a:graphic>
          <a:graphicData uri="http://schemas.openxmlformats.org/drawingml/2006/table">
            <a:tbl>
              <a:tblPr firstRow="1" bandRow="1">
                <a:effectLst/>
                <a:tableStyleId>{5C22544A-7EE6-4342-B048-85BDC9FD1C3A}</a:tableStyleId>
              </a:tblPr>
              <a:tblGrid>
                <a:gridCol w="4567821">
                  <a:extLst>
                    <a:ext uri="{9D8B030D-6E8A-4147-A177-3AD203B41FA5}">
                      <a16:colId xmlns:a16="http://schemas.microsoft.com/office/drawing/2014/main" val="661418375"/>
                    </a:ext>
                  </a:extLst>
                </a:gridCol>
                <a:gridCol w="4567821">
                  <a:extLst>
                    <a:ext uri="{9D8B030D-6E8A-4147-A177-3AD203B41FA5}">
                      <a16:colId xmlns:a16="http://schemas.microsoft.com/office/drawing/2014/main" val="2643654610"/>
                    </a:ext>
                  </a:extLst>
                </a:gridCol>
              </a:tblGrid>
              <a:tr h="265532">
                <a:tc>
                  <a:txBody>
                    <a:bodyPr/>
                    <a:lstStyle/>
                    <a:p>
                      <a:pPr marL="0" marR="0" lvl="0" indent="0" algn="ctr" defTabSz="914400" rtl="0" fontAlgn="auto" hangingPunct="1">
                        <a:lnSpc>
                          <a:spcPct val="100000"/>
                        </a:lnSpc>
                        <a:spcBef>
                          <a:spcPts val="0"/>
                        </a:spcBef>
                        <a:spcAft>
                          <a:spcPts val="0"/>
                        </a:spcAft>
                        <a:buNone/>
                        <a:tabLst/>
                      </a:pPr>
                      <a:r>
                        <a:rPr lang="en-GB" sz="850" b="1" i="0" baseline="0">
                          <a:solidFill>
                            <a:srgbClr val="000000"/>
                          </a:solidFill>
                          <a:latin typeface="Calibri Light"/>
                        </a:rPr>
                        <a:t>FREIBERG: A SUSTAINABLE CITY</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850" b="1" i="0" kern="1200" baseline="0">
                          <a:solidFill>
                            <a:srgbClr val="000000"/>
                          </a:solidFill>
                          <a:latin typeface="Calibri Light"/>
                        </a:rPr>
                        <a:t>TRAFFIC MANAGEMENT STRATEGIES</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5377059"/>
                  </a:ext>
                </a:extLst>
              </a:tr>
              <a:tr h="5731751">
                <a:tc>
                  <a:txBody>
                    <a:bodyPr/>
                    <a:lstStyle/>
                    <a:p>
                      <a:pPr marL="0" marR="0" lvl="0" indent="0" algn="l" defTabSz="914400" rtl="0" fontAlgn="auto" hangingPunct="1">
                        <a:lnSpc>
                          <a:spcPct val="100000"/>
                        </a:lnSpc>
                        <a:spcBef>
                          <a:spcPts val="0"/>
                        </a:spcBef>
                        <a:spcAft>
                          <a:spcPts val="0"/>
                        </a:spcAft>
                        <a:buNone/>
                        <a:tabLst/>
                      </a:pPr>
                      <a:r>
                        <a:rPr lang="en-GB" sz="850" b="0" i="0" kern="1200" baseline="0">
                          <a:solidFill>
                            <a:srgbClr val="000000"/>
                          </a:solidFill>
                          <a:latin typeface="Calibri Light"/>
                        </a:rPr>
                        <a:t>Freiburg is located in the south-west of Germany. In 1970 is set a goal to become a sustainable urban area.</a:t>
                      </a:r>
                    </a:p>
                    <a:p>
                      <a:pPr marL="0" marR="0" lvl="0" indent="0" algn="l" defTabSz="914400" rtl="0" fontAlgn="auto" hangingPunct="1">
                        <a:lnSpc>
                          <a:spcPct val="100000"/>
                        </a:lnSpc>
                        <a:spcBef>
                          <a:spcPts val="0"/>
                        </a:spcBef>
                        <a:spcAft>
                          <a:spcPts val="0"/>
                        </a:spcAft>
                        <a:buNone/>
                        <a:tabLst/>
                      </a:pPr>
                      <a:endParaRPr lang="en-GB" sz="300" b="0" i="0" kern="1200" baseline="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850" b="1" i="0" kern="1200" baseline="0">
                          <a:solidFill>
                            <a:srgbClr val="0070C0"/>
                          </a:solidFill>
                          <a:latin typeface="Calibri Light"/>
                        </a:rPr>
                        <a:t>Preventing the overuse of water: water conservation – </a:t>
                      </a:r>
                      <a:r>
                        <a:rPr lang="en-GB" sz="850" b="1">
                          <a:solidFill>
                            <a:srgbClr val="0070C0"/>
                          </a:solidFill>
                          <a:latin typeface="Calibri Light"/>
                        </a:rPr>
                        <a:t>collecting and recycling water to prevent overuse.</a:t>
                      </a:r>
                    </a:p>
                    <a:p>
                      <a:pPr marL="0" marR="0" lvl="0" indent="0" algn="l" defTabSz="914400" rtl="0" fontAlgn="auto" hangingPunct="1">
                        <a:lnSpc>
                          <a:spcPct val="100000"/>
                        </a:lnSpc>
                        <a:spcBef>
                          <a:spcPts val="0"/>
                        </a:spcBef>
                        <a:spcAft>
                          <a:spcPts val="0"/>
                        </a:spcAft>
                        <a:buNone/>
                        <a:tabLst/>
                      </a:pPr>
                      <a:endParaRPr lang="en-GB" sz="300" b="1">
                        <a:solidFill>
                          <a:srgbClr val="0070C0"/>
                        </a:solidFill>
                        <a:latin typeface="Calibri Light"/>
                      </a:endParaRPr>
                    </a:p>
                    <a:p>
                      <a:pPr marL="0" marR="0" lvl="0" indent="0" algn="l" defTabSz="914400" rtl="0" fontAlgn="auto" hangingPunct="1">
                        <a:lnSpc>
                          <a:spcPct val="100000"/>
                        </a:lnSpc>
                        <a:spcBef>
                          <a:spcPts val="0"/>
                        </a:spcBef>
                        <a:spcAft>
                          <a:spcPts val="0"/>
                        </a:spcAft>
                        <a:buNone/>
                        <a:tabLst/>
                      </a:pPr>
                      <a:r>
                        <a:rPr lang="en-GB" sz="850" b="1">
                          <a:latin typeface="Calibri Light"/>
                        </a:rPr>
                        <a:t>Collecting and recycling</a:t>
                      </a:r>
                      <a:r>
                        <a:rPr lang="en-GB" sz="850" b="1" baseline="0">
                          <a:latin typeface="Calibri Light"/>
                        </a:rPr>
                        <a:t> water: </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a:latin typeface="Calibri Light"/>
                        </a:rPr>
                        <a:t>Green roof gardens</a:t>
                      </a:r>
                      <a:r>
                        <a:rPr lang="en-GB" sz="850" baseline="0">
                          <a:latin typeface="Calibri Light"/>
                        </a:rPr>
                        <a:t> with </a:t>
                      </a:r>
                      <a:r>
                        <a:rPr lang="en-GB" sz="850">
                          <a:latin typeface="Calibri Light"/>
                        </a:rPr>
                        <a:t>water harvesting systems,</a:t>
                      </a:r>
                      <a:r>
                        <a:rPr lang="en-GB" sz="850" baseline="0">
                          <a:latin typeface="Calibri Light"/>
                        </a:rPr>
                        <a:t> which </a:t>
                      </a:r>
                      <a:r>
                        <a:rPr lang="en-GB" sz="850">
                          <a:latin typeface="Calibri Light"/>
                        </a:rPr>
                        <a:t>collect rainwater</a:t>
                      </a:r>
                      <a:r>
                        <a:rPr lang="en-GB" sz="850" baseline="0">
                          <a:latin typeface="Calibri Light"/>
                        </a:rPr>
                        <a:t> to reuse.</a:t>
                      </a:r>
                      <a:endParaRPr lang="en-GB" sz="850">
                        <a:latin typeface="Calibri Light"/>
                      </a:endParaRPr>
                    </a:p>
                    <a:p>
                      <a:pPr marL="180978" lvl="0" indent="-90489">
                        <a:buSzPct val="100000"/>
                        <a:buFont typeface="Arial" pitchFamily="34"/>
                        <a:buChar char="•"/>
                      </a:pPr>
                      <a:r>
                        <a:rPr lang="en-GB" sz="850">
                          <a:latin typeface="Calibri Light"/>
                        </a:rPr>
                        <a:t>Inhabitants are given incentives to use less water.</a:t>
                      </a:r>
                    </a:p>
                    <a:p>
                      <a:pPr marL="180978" lvl="0" indent="-90489">
                        <a:buSzPct val="100000"/>
                        <a:buFont typeface="Arial" pitchFamily="34"/>
                        <a:buChar char="•"/>
                      </a:pPr>
                      <a:r>
                        <a:rPr lang="en-GB" sz="850">
                          <a:latin typeface="Calibri Light"/>
                        </a:rPr>
                        <a:t>Waste water systems</a:t>
                      </a:r>
                      <a:r>
                        <a:rPr lang="en-GB" sz="850" baseline="0">
                          <a:latin typeface="Calibri Light"/>
                        </a:rPr>
                        <a:t> </a:t>
                      </a:r>
                      <a:r>
                        <a:rPr lang="en-GB" sz="850">
                          <a:latin typeface="Calibri Light"/>
                        </a:rPr>
                        <a:t>allows rainwater to be retained, reused or to seep back into the ground</a:t>
                      </a:r>
                      <a:r>
                        <a:rPr lang="en-GB" sz="850" baseline="0">
                          <a:latin typeface="Calibri Light"/>
                        </a:rPr>
                        <a:t> (e.g. permeable pavements).</a:t>
                      </a:r>
                      <a:endParaRPr lang="en-GB" sz="850">
                        <a:latin typeface="Calibri Light"/>
                      </a:endParaRPr>
                    </a:p>
                    <a:p>
                      <a:pPr marL="180978" lvl="0" indent="-90489">
                        <a:buSzPct val="100000"/>
                        <a:buFont typeface="Arial" pitchFamily="34"/>
                        <a:buChar char="•"/>
                      </a:pPr>
                      <a:r>
                        <a:rPr lang="en-GB" sz="850">
                          <a:latin typeface="Calibri Light"/>
                        </a:rPr>
                        <a:t>Water in the River Dreisam, which flows through Freiburg, is managed using flood retention basins. These reduce the danger of flooding by storing excess water, which is used in the city. </a:t>
                      </a:r>
                    </a:p>
                    <a:p>
                      <a:pPr marL="0" marR="0" lvl="0" indent="0" algn="l" defTabSz="914400" rtl="0" fontAlgn="auto" hangingPunct="1">
                        <a:lnSpc>
                          <a:spcPct val="100000"/>
                        </a:lnSpc>
                        <a:spcBef>
                          <a:spcPts val="0"/>
                        </a:spcBef>
                        <a:spcAft>
                          <a:spcPts val="0"/>
                        </a:spcAft>
                        <a:buNone/>
                        <a:tabLst/>
                      </a:pPr>
                      <a:endParaRPr lang="en-GB" sz="300" b="1" kern="120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850" b="1" kern="1200">
                          <a:solidFill>
                            <a:srgbClr val="000000"/>
                          </a:solidFill>
                          <a:latin typeface="Calibri Light"/>
                        </a:rPr>
                        <a:t>Prevent overuse</a:t>
                      </a:r>
                      <a:r>
                        <a:rPr lang="en-GB" sz="850" b="1" kern="1200" baseline="0">
                          <a:solidFill>
                            <a:srgbClr val="000000"/>
                          </a:solidFill>
                          <a:latin typeface="Calibri Light"/>
                        </a:rPr>
                        <a:t> of water</a:t>
                      </a:r>
                      <a:r>
                        <a:rPr lang="en-GB" sz="850" kern="1200" baseline="0">
                          <a:solidFill>
                            <a:srgbClr val="000000"/>
                          </a:solidFill>
                          <a:latin typeface="Calibri Light"/>
                        </a:rPr>
                        <a:t>: </a:t>
                      </a:r>
                    </a:p>
                    <a:p>
                      <a:pPr marL="180978" lvl="0" indent="-90489">
                        <a:buSzPct val="100000"/>
                        <a:buFont typeface="Arial" pitchFamily="34"/>
                        <a:buChar char="•"/>
                      </a:pPr>
                      <a:r>
                        <a:rPr lang="en-GB" sz="850" kern="1200">
                          <a:solidFill>
                            <a:srgbClr val="000000"/>
                          </a:solidFill>
                          <a:latin typeface="Calibri Light"/>
                        </a:rPr>
                        <a:t>Toilets installed that use less water to flush</a:t>
                      </a:r>
                      <a:r>
                        <a:rPr lang="en-GB" sz="850" kern="1200" baseline="0">
                          <a:solidFill>
                            <a:srgbClr val="000000"/>
                          </a:solidFill>
                          <a:latin typeface="Calibri Light"/>
                        </a:rPr>
                        <a:t> = people use less water.</a:t>
                      </a:r>
                      <a:endParaRPr lang="en-GB" sz="850" kern="1200">
                        <a:solidFill>
                          <a:srgbClr val="000000"/>
                        </a:solidFill>
                        <a:latin typeface="Calibri Light"/>
                      </a:endParaRPr>
                    </a:p>
                    <a:p>
                      <a:pPr marL="180978" lvl="0" indent="-90489">
                        <a:buSzPct val="100000"/>
                        <a:buFont typeface="Arial" pitchFamily="34"/>
                        <a:buChar char="•"/>
                      </a:pPr>
                      <a:r>
                        <a:rPr lang="en-GB" sz="850" kern="1200">
                          <a:solidFill>
                            <a:srgbClr val="000000"/>
                          </a:solidFill>
                          <a:latin typeface="Calibri Light"/>
                        </a:rPr>
                        <a:t>Water meters that remind residents how much water they are using</a:t>
                      </a:r>
                      <a:r>
                        <a:rPr lang="en-GB" sz="850" kern="1200" baseline="0">
                          <a:solidFill>
                            <a:srgbClr val="000000"/>
                          </a:solidFill>
                          <a:latin typeface="Calibri Light"/>
                        </a:rPr>
                        <a:t> = people use less water</a:t>
                      </a:r>
                      <a:endParaRPr lang="en-GB" sz="850" kern="1200">
                        <a:solidFill>
                          <a:srgbClr val="000000"/>
                        </a:solidFill>
                        <a:latin typeface="Calibri Light"/>
                      </a:endParaRPr>
                    </a:p>
                    <a:p>
                      <a:pPr lvl="0" algn="ctr"/>
                      <a:endParaRPr lang="en-GB" sz="850">
                        <a:solidFill>
                          <a:srgbClr val="0070C0"/>
                        </a:solidFill>
                        <a:latin typeface="Calibri Light"/>
                      </a:endParaRPr>
                    </a:p>
                    <a:p>
                      <a:pPr lvl="0" algn="l"/>
                      <a:r>
                        <a:rPr lang="en-GB" sz="850" b="1">
                          <a:solidFill>
                            <a:srgbClr val="0070C0"/>
                          </a:solidFill>
                          <a:latin typeface="Calibri Light"/>
                        </a:rPr>
                        <a:t>Preventing the overuse of energy</a:t>
                      </a:r>
                      <a:r>
                        <a:rPr lang="en-GB" sz="850" b="1" baseline="0">
                          <a:solidFill>
                            <a:srgbClr val="0070C0"/>
                          </a:solidFill>
                          <a:latin typeface="Calibri Light"/>
                        </a:rPr>
                        <a:t> and increasing the production of energy from renewable sources. </a:t>
                      </a:r>
                      <a:endParaRPr lang="en-GB" sz="850" b="1">
                        <a:solidFill>
                          <a:srgbClr val="0070C0"/>
                        </a:solidFill>
                        <a:latin typeface="Calibri Light"/>
                      </a:endParaRPr>
                    </a:p>
                    <a:p>
                      <a:pPr lvl="0" algn="l"/>
                      <a:endParaRPr lang="en-GB" sz="300">
                        <a:latin typeface="Calibri Light"/>
                      </a:endParaRPr>
                    </a:p>
                    <a:p>
                      <a:pPr lvl="0" algn="l"/>
                      <a:r>
                        <a:rPr lang="en-GB" sz="850">
                          <a:latin typeface="Calibri Light"/>
                        </a:rPr>
                        <a:t>Freiburg plans to be 100% powered by renewable energy by 2050. This will require many residents to half their current use of energy.</a:t>
                      </a:r>
                    </a:p>
                    <a:p>
                      <a:pPr lvl="0" algn="l"/>
                      <a:endParaRPr lang="en-GB" sz="200">
                        <a:latin typeface="Calibri Light"/>
                      </a:endParaRPr>
                    </a:p>
                    <a:p>
                      <a:pPr marL="0" marR="0" lvl="0" indent="0" algn="l" defTabSz="914400" rtl="0" fontAlgn="auto" hangingPunct="1">
                        <a:lnSpc>
                          <a:spcPct val="100000"/>
                        </a:lnSpc>
                        <a:spcBef>
                          <a:spcPts val="0"/>
                        </a:spcBef>
                        <a:spcAft>
                          <a:spcPts val="0"/>
                        </a:spcAft>
                        <a:buNone/>
                        <a:tabLst/>
                      </a:pPr>
                      <a:r>
                        <a:rPr lang="en-GB" sz="850" b="1">
                          <a:latin typeface="Calibri Light"/>
                        </a:rPr>
                        <a:t>Renewable</a:t>
                      </a:r>
                      <a:r>
                        <a:rPr lang="en-GB" sz="850" b="1" baseline="0">
                          <a:latin typeface="Calibri Light"/>
                        </a:rPr>
                        <a:t> energies</a:t>
                      </a:r>
                      <a:r>
                        <a:rPr lang="en-GB" sz="850" baseline="0">
                          <a:latin typeface="Calibri Light"/>
                        </a:rPr>
                        <a:t> </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a:latin typeface="Calibri Light"/>
                        </a:rPr>
                        <a:t>It is one of the sunniest cities in Germany so solar power is used. There are approximately 400 solar panels installations in the city, including at the railway station and football stadium. These produce 10 million kilowatts of electricity per year. </a:t>
                      </a:r>
                      <a:r>
                        <a:rPr lang="en-GB" sz="850" i="1" kern="1200">
                          <a:solidFill>
                            <a:srgbClr val="000000"/>
                          </a:solidFill>
                          <a:latin typeface="Calibri Light"/>
                        </a:rPr>
                        <a:t>Freiburg’s solar valley employs 1000 people in solar technology, in the production of solar panels, developing solar technology, such as solar cooling technology. </a:t>
                      </a:r>
                    </a:p>
                    <a:p>
                      <a:pPr marL="171450" marR="0" lvl="0" indent="-171450" algn="l" defTabSz="914400" rtl="0" fontAlgn="auto" hangingPunct="1">
                        <a:lnSpc>
                          <a:spcPct val="100000"/>
                        </a:lnSpc>
                        <a:spcBef>
                          <a:spcPts val="0"/>
                        </a:spcBef>
                        <a:spcAft>
                          <a:spcPts val="0"/>
                        </a:spcAft>
                        <a:buSzPct val="100000"/>
                        <a:buFont typeface="Arial" pitchFamily="34"/>
                        <a:buChar char="•"/>
                        <a:tabLst/>
                      </a:pPr>
                      <a:r>
                        <a:rPr lang="en-GB" sz="850">
                          <a:latin typeface="Calibri Light"/>
                        </a:rPr>
                        <a:t>Other renewable energies that Freiburg uses include biomass and biogas.</a:t>
                      </a:r>
                    </a:p>
                    <a:p>
                      <a:pPr lvl="0" algn="l"/>
                      <a:endParaRPr lang="en-GB" sz="200">
                        <a:latin typeface="Calibri Light"/>
                      </a:endParaRPr>
                    </a:p>
                    <a:p>
                      <a:pPr lvl="0" algn="l"/>
                      <a:endParaRPr lang="en-GB" sz="200">
                        <a:latin typeface="Calibri Light"/>
                      </a:endParaRPr>
                    </a:p>
                    <a:p>
                      <a:pPr marL="0" lvl="0" indent="0" algn="l">
                        <a:buNone/>
                      </a:pPr>
                      <a:r>
                        <a:rPr lang="en-GB" sz="850" b="1">
                          <a:latin typeface="Calibri Light"/>
                        </a:rPr>
                        <a:t>Prevent overuse</a:t>
                      </a:r>
                      <a:r>
                        <a:rPr lang="en-GB" sz="850" b="1" baseline="0">
                          <a:latin typeface="Calibri Light"/>
                        </a:rPr>
                        <a:t> of energy</a:t>
                      </a:r>
                      <a:r>
                        <a:rPr lang="en-GB" sz="850" baseline="0">
                          <a:latin typeface="Calibri Light"/>
                        </a:rPr>
                        <a:t>: </a:t>
                      </a:r>
                    </a:p>
                    <a:p>
                      <a:pPr marL="171450" lvl="0" indent="-171450" algn="l">
                        <a:buSzPct val="100000"/>
                        <a:buFont typeface="Arial" pitchFamily="34"/>
                        <a:buChar char="•"/>
                      </a:pPr>
                      <a:r>
                        <a:rPr lang="en-GB" sz="850">
                          <a:latin typeface="Calibri Light"/>
                        </a:rPr>
                        <a:t>The government provide incentives to encourage people to become more energy efficient, by allowing homeowners to sell any excess energy to the national grid. </a:t>
                      </a:r>
                    </a:p>
                    <a:p>
                      <a:pPr lvl="0" algn="l"/>
                      <a:endParaRPr lang="en-GB" sz="850">
                        <a:latin typeface="Calibri Light"/>
                      </a:endParaRPr>
                    </a:p>
                    <a:p>
                      <a:pPr marL="0" marR="0" lvl="0" indent="0" algn="l" defTabSz="914400" rtl="0" fontAlgn="auto" hangingPunct="1">
                        <a:lnSpc>
                          <a:spcPct val="100000"/>
                        </a:lnSpc>
                        <a:spcBef>
                          <a:spcPts val="0"/>
                        </a:spcBef>
                        <a:spcAft>
                          <a:spcPts val="0"/>
                        </a:spcAft>
                        <a:buNone/>
                        <a:tabLst/>
                      </a:pPr>
                      <a:r>
                        <a:rPr lang="en-GB" sz="850" b="1">
                          <a:solidFill>
                            <a:srgbClr val="0070C0"/>
                          </a:solidFill>
                          <a:latin typeface="Calibri Light"/>
                        </a:rPr>
                        <a:t>Increasing</a:t>
                      </a:r>
                      <a:r>
                        <a:rPr lang="en-GB" sz="850" b="1" baseline="0">
                          <a:solidFill>
                            <a:srgbClr val="0070C0"/>
                          </a:solidFill>
                          <a:latin typeface="Calibri Light"/>
                        </a:rPr>
                        <a:t> the amount of green spaces. Green spaces ar</a:t>
                      </a:r>
                      <a:r>
                        <a:rPr lang="en-GB" sz="850" b="1">
                          <a:solidFill>
                            <a:srgbClr val="0070C0"/>
                          </a:solidFill>
                          <a:latin typeface="Calibri Light"/>
                        </a:rPr>
                        <a:t>e environmentally sustainable as they provide clean air, habitats and prevent flooding during intense rainfall. They are also socially sustainable as they create a calm, relaxing space for people to spend time and encourage exercise.</a:t>
                      </a:r>
                    </a:p>
                    <a:p>
                      <a:pPr lvl="0" algn="l"/>
                      <a:endParaRPr lang="en-GB" sz="300" kern="1200">
                        <a:solidFill>
                          <a:srgbClr val="000000"/>
                        </a:solidFill>
                        <a:latin typeface="Calibri Light"/>
                      </a:endParaRPr>
                    </a:p>
                    <a:p>
                      <a:pPr marL="171450" lvl="0" indent="-171450" algn="l">
                        <a:buSzPct val="100000"/>
                        <a:buFont typeface="Arial" pitchFamily="34"/>
                        <a:buChar char="•"/>
                      </a:pPr>
                      <a:r>
                        <a:rPr lang="en-GB" sz="850" kern="1200">
                          <a:solidFill>
                            <a:srgbClr val="000000"/>
                          </a:solidFill>
                          <a:latin typeface="Calibri Light"/>
                        </a:rPr>
                        <a:t>Afforestation – 75% of the deforested trees are re-grown every year.</a:t>
                      </a:r>
                    </a:p>
                    <a:p>
                      <a:pPr marL="171450" lvl="0" indent="-171450" algn="l">
                        <a:buSzPct val="100000"/>
                        <a:buFont typeface="Arial" pitchFamily="34"/>
                        <a:buChar char="•"/>
                      </a:pPr>
                      <a:r>
                        <a:rPr lang="en-GB" sz="850" kern="1200" baseline="0">
                          <a:solidFill>
                            <a:srgbClr val="000000"/>
                          </a:solidFill>
                          <a:latin typeface="Calibri Light"/>
                        </a:rPr>
                        <a:t>River Dreisam does not have any flood management strategies and provides natural habitats for animals and vegetation.</a:t>
                      </a:r>
                    </a:p>
                    <a:p>
                      <a:pPr marL="171450" lvl="0" indent="-171450" algn="l">
                        <a:buSzPct val="100000"/>
                        <a:buFont typeface="Arial" pitchFamily="34"/>
                        <a:buChar char="•"/>
                      </a:pPr>
                      <a:r>
                        <a:rPr lang="en-GB" sz="850" kern="1200" baseline="0">
                          <a:solidFill>
                            <a:srgbClr val="000000"/>
                          </a:solidFill>
                          <a:latin typeface="Calibri Light"/>
                        </a:rPr>
                        <a:t>44,000 trees have been planted in the city = </a:t>
                      </a:r>
                      <a:r>
                        <a:rPr lang="en-GB" sz="850" kern="1200">
                          <a:solidFill>
                            <a:srgbClr val="000000"/>
                          </a:solidFill>
                          <a:latin typeface="Calibri Light"/>
                        </a:rPr>
                        <a:t>40% of the city</a:t>
                      </a:r>
                      <a:r>
                        <a:rPr lang="en-GB" sz="850" kern="1200" baseline="0">
                          <a:solidFill>
                            <a:srgbClr val="000000"/>
                          </a:solidFill>
                          <a:latin typeface="Calibri Light"/>
                        </a:rPr>
                        <a:t> is forested. Of these areas, 56% are nature conservation areas.</a:t>
                      </a:r>
                    </a:p>
                    <a:p>
                      <a:pPr marL="171450" lvl="0" indent="-171450" algn="l">
                        <a:buSzPct val="100000"/>
                        <a:buFont typeface="Arial" pitchFamily="34"/>
                        <a:buChar char="•"/>
                      </a:pPr>
                      <a:r>
                        <a:rPr lang="en-GB" sz="850" kern="1200" baseline="0">
                          <a:solidFill>
                            <a:srgbClr val="000000"/>
                          </a:solidFill>
                          <a:latin typeface="Calibri Light"/>
                        </a:rPr>
                        <a:t>In the Riselfield District, 78 hectares are built on and 240 hectares are open space. </a:t>
                      </a:r>
                    </a:p>
                    <a:p>
                      <a:pPr marL="171450" lvl="0" indent="-171450" algn="l">
                        <a:buSzPct val="100000"/>
                        <a:buFont typeface="Arial" pitchFamily="34"/>
                        <a:buChar char="•"/>
                      </a:pPr>
                      <a:endParaRPr lang="en-GB" sz="850" i="1">
                        <a:latin typeface="Calibri Light"/>
                      </a:endParaRPr>
                    </a:p>
                    <a:p>
                      <a:pPr marL="0" marR="0" lvl="0" indent="0" algn="l" defTabSz="914400" rtl="0" fontAlgn="auto" hangingPunct="1">
                        <a:lnSpc>
                          <a:spcPct val="100000"/>
                        </a:lnSpc>
                        <a:spcBef>
                          <a:spcPts val="0"/>
                        </a:spcBef>
                        <a:spcAft>
                          <a:spcPts val="0"/>
                        </a:spcAft>
                        <a:buNone/>
                        <a:tabLst/>
                      </a:pPr>
                      <a:endParaRPr lang="en-GB" sz="850" b="0" i="0" kern="1200" baseline="0">
                        <a:solidFill>
                          <a:srgbClr val="00000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l"/>
                      <a:r>
                        <a:rPr lang="en-GB" sz="850">
                          <a:latin typeface="Calibri Light"/>
                        </a:rPr>
                        <a:t>Traffic congestion can lead to a number of problems: </a:t>
                      </a:r>
                    </a:p>
                    <a:p>
                      <a:pPr marL="171450" lvl="0" indent="-171450" algn="l">
                        <a:buSzPct val="100000"/>
                        <a:buFont typeface="Arial" pitchFamily="34"/>
                        <a:buChar char="•"/>
                      </a:pPr>
                      <a:r>
                        <a:rPr lang="en-GB" sz="850" i="1">
                          <a:latin typeface="Calibri Light"/>
                        </a:rPr>
                        <a:t>Air pollution, health problems (e.g. asthma), higher fuel consumption, accidents, increased journey times, noise and visual pollution, loss of habitats, cost of maintaining roads…etc.</a:t>
                      </a:r>
                      <a:endParaRPr lang="en-GB" sz="850">
                        <a:latin typeface="Calibri Light"/>
                      </a:endParaRPr>
                    </a:p>
                    <a:p>
                      <a:pPr marL="0" marR="0" lvl="0" indent="0" algn="l" defTabSz="914400" rtl="0" fontAlgn="auto" hangingPunct="1">
                        <a:lnSpc>
                          <a:spcPct val="100000"/>
                        </a:lnSpc>
                        <a:spcBef>
                          <a:spcPts val="0"/>
                        </a:spcBef>
                        <a:spcAft>
                          <a:spcPts val="0"/>
                        </a:spcAft>
                        <a:buNone/>
                        <a:tabLst/>
                      </a:pPr>
                      <a:endParaRPr lang="en-GB" sz="850" b="0" i="0" kern="1200" baseline="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850">
                          <a:latin typeface="Calibri Light"/>
                        </a:rPr>
                        <a:t>There are many </a:t>
                      </a:r>
                      <a:r>
                        <a:rPr lang="en-GB" sz="850" b="1">
                          <a:latin typeface="Calibri Light"/>
                        </a:rPr>
                        <a:t>traffic management strategies </a:t>
                      </a:r>
                      <a:r>
                        <a:rPr lang="en-GB" sz="850">
                          <a:latin typeface="Calibri Light"/>
                        </a:rPr>
                        <a:t>to reduce the issue of traffic congestion.</a:t>
                      </a:r>
                    </a:p>
                    <a:p>
                      <a:pPr marL="0" marR="0" lvl="0" indent="0" algn="l" defTabSz="914400" rtl="0" fontAlgn="auto" hangingPunct="1">
                        <a:lnSpc>
                          <a:spcPct val="100000"/>
                        </a:lnSpc>
                        <a:spcBef>
                          <a:spcPts val="0"/>
                        </a:spcBef>
                        <a:spcAft>
                          <a:spcPts val="0"/>
                        </a:spcAft>
                        <a:buNone/>
                        <a:tabLst/>
                      </a:pPr>
                      <a:endParaRPr lang="en-GB" sz="850" b="0" i="0" kern="1200" baseline="0">
                        <a:solidFill>
                          <a:srgbClr val="000000"/>
                        </a:solidFill>
                        <a:latin typeface="Calibri Light"/>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4838502"/>
                  </a:ext>
                </a:extLst>
              </a:tr>
            </a:tbl>
          </a:graphicData>
        </a:graphic>
      </p:graphicFrame>
      <p:graphicFrame>
        <p:nvGraphicFramePr>
          <p:cNvPr id="6" name="Table 3">
            <a:extLst>
              <a:ext uri="{FF2B5EF4-FFF2-40B4-BE49-F238E27FC236}">
                <a16:creationId xmlns:a16="http://schemas.microsoft.com/office/drawing/2014/main" id="{2B2FFBFB-2A22-447B-8C43-D2FAFB2C078A}"/>
              </a:ext>
            </a:extLst>
          </p:cNvPr>
          <p:cNvGraphicFramePr>
            <a:graphicFrameLocks noGrp="1"/>
          </p:cNvGraphicFramePr>
          <p:nvPr/>
        </p:nvGraphicFramePr>
        <p:xfrm>
          <a:off x="6100181" y="1891436"/>
          <a:ext cx="4567821" cy="4962293"/>
        </p:xfrm>
        <a:graphic>
          <a:graphicData uri="http://schemas.openxmlformats.org/drawingml/2006/table">
            <a:tbl>
              <a:tblPr firstRow="1" bandRow="1">
                <a:effectLst/>
                <a:tableStyleId>{5C22544A-7EE6-4342-B048-85BDC9FD1C3A}</a:tableStyleId>
              </a:tblPr>
              <a:tblGrid>
                <a:gridCol w="4567821">
                  <a:extLst>
                    <a:ext uri="{9D8B030D-6E8A-4147-A177-3AD203B41FA5}">
                      <a16:colId xmlns:a16="http://schemas.microsoft.com/office/drawing/2014/main" val="560815978"/>
                    </a:ext>
                  </a:extLst>
                </a:gridCol>
              </a:tblGrid>
              <a:tr h="906984">
                <a:tc>
                  <a:txBody>
                    <a:bodyPr/>
                    <a:lstStyle/>
                    <a:p>
                      <a:pPr marL="0" marR="0" lvl="0" indent="0" algn="l" defTabSz="914400" rtl="0" fontAlgn="auto" hangingPunct="1">
                        <a:lnSpc>
                          <a:spcPct val="100000"/>
                        </a:lnSpc>
                        <a:spcBef>
                          <a:spcPts val="0"/>
                        </a:spcBef>
                        <a:spcAft>
                          <a:spcPts val="0"/>
                        </a:spcAft>
                        <a:buNone/>
                        <a:tabLst/>
                      </a:pPr>
                      <a:r>
                        <a:rPr lang="en-GB" sz="850" b="1" kern="1200">
                          <a:solidFill>
                            <a:srgbClr val="000000"/>
                          </a:solidFill>
                          <a:latin typeface="Calibri Light"/>
                        </a:rPr>
                        <a:t>CYCLE ROUTES </a:t>
                      </a:r>
                      <a:r>
                        <a:rPr lang="en-GB" sz="850" b="0" kern="1200">
                          <a:solidFill>
                            <a:srgbClr val="000000"/>
                          </a:solidFill>
                          <a:latin typeface="Calibri Light"/>
                        </a:rPr>
                        <a:t>are </a:t>
                      </a:r>
                      <a:r>
                        <a:rPr lang="en-US" sz="850" b="0" kern="1200">
                          <a:solidFill>
                            <a:srgbClr val="000000"/>
                          </a:solidFill>
                          <a:latin typeface="Calibri Light"/>
                        </a:rPr>
                        <a:t>often provided alongside existing main roads, with some new cycle paths that exclude cars. There</a:t>
                      </a:r>
                      <a:r>
                        <a:rPr lang="en-US" sz="850" b="0" kern="1200" baseline="0">
                          <a:solidFill>
                            <a:srgbClr val="000000"/>
                          </a:solidFill>
                          <a:latin typeface="Calibri Light"/>
                        </a:rPr>
                        <a:t> are many benefits of cycling.</a:t>
                      </a:r>
                    </a:p>
                    <a:p>
                      <a:pPr marL="171450" marR="0" lvl="0" indent="-82552" algn="l" defTabSz="914400" rtl="0" fontAlgn="auto" hangingPunct="1">
                        <a:lnSpc>
                          <a:spcPct val="100000"/>
                        </a:lnSpc>
                        <a:spcBef>
                          <a:spcPts val="0"/>
                        </a:spcBef>
                        <a:spcAft>
                          <a:spcPts val="0"/>
                        </a:spcAft>
                        <a:buSzPct val="100000"/>
                        <a:buFont typeface="Arial" pitchFamily="34"/>
                        <a:buChar char="•"/>
                        <a:tabLst/>
                      </a:pPr>
                      <a:r>
                        <a:rPr lang="en-US" sz="850" b="0" i="1" kern="1200" baseline="0">
                          <a:solidFill>
                            <a:srgbClr val="000000"/>
                          </a:solidFill>
                          <a:latin typeface="Calibri Light"/>
                        </a:rPr>
                        <a:t>Increase exercise, improve health, reduce air pollution, reduce stress, reduce congestion</a:t>
                      </a:r>
                      <a:r>
                        <a:rPr lang="en-US" sz="850" b="0" kern="1200" baseline="0">
                          <a:solidFill>
                            <a:srgbClr val="000000"/>
                          </a:solidFill>
                          <a:latin typeface="Calibri Light"/>
                        </a:rPr>
                        <a:t>.</a:t>
                      </a:r>
                      <a:endParaRPr lang="en-US" sz="850" b="0" kern="120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endParaRPr lang="en-US" sz="200" b="0" kern="120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US" sz="850" b="0" kern="1200">
                          <a:solidFill>
                            <a:srgbClr val="000000"/>
                          </a:solidFill>
                          <a:latin typeface="Calibri Light"/>
                        </a:rPr>
                        <a:t>The</a:t>
                      </a:r>
                      <a:r>
                        <a:rPr lang="en-US" sz="850" b="0" kern="1200" baseline="0">
                          <a:solidFill>
                            <a:srgbClr val="000000"/>
                          </a:solidFill>
                          <a:latin typeface="Calibri Light"/>
                        </a:rPr>
                        <a:t> number of people cycling in Bristol has doubled in the last 10 years. To encourage even more people Bristol has: </a:t>
                      </a:r>
                      <a:r>
                        <a:rPr lang="en-US" sz="850" b="0" i="1" kern="1200" baseline="0">
                          <a:solidFill>
                            <a:srgbClr val="000000"/>
                          </a:solidFill>
                          <a:latin typeface="Calibri Light"/>
                        </a:rPr>
                        <a:t>made 20mph speed limits, increased cycle routes, installed cycle maps and signs and increased bike parking zones.</a:t>
                      </a:r>
                      <a:endParaRPr lang="en-US" sz="850" b="0" i="1" kern="1200">
                        <a:solidFill>
                          <a:srgbClr val="000000"/>
                        </a:solidFill>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8568183"/>
                  </a:ext>
                </a:extLst>
              </a:tr>
              <a:tr h="1037651">
                <a:tc>
                  <a:txBody>
                    <a:bodyPr/>
                    <a:lstStyle/>
                    <a:p>
                      <a:pPr marL="0" marR="0" lvl="0" indent="0" algn="l" defTabSz="914400" rtl="0" fontAlgn="auto" hangingPunct="1">
                        <a:lnSpc>
                          <a:spcPct val="100000"/>
                        </a:lnSpc>
                        <a:spcBef>
                          <a:spcPts val="0"/>
                        </a:spcBef>
                        <a:spcAft>
                          <a:spcPts val="0"/>
                        </a:spcAft>
                        <a:buNone/>
                        <a:tabLst/>
                      </a:pPr>
                      <a:r>
                        <a:rPr lang="en-GB" sz="850" b="1">
                          <a:solidFill>
                            <a:srgbClr val="000000"/>
                          </a:solidFill>
                          <a:latin typeface="Calibri Light"/>
                        </a:rPr>
                        <a:t>METROBUS i</a:t>
                      </a:r>
                      <a:r>
                        <a:rPr lang="en-GB" sz="850" b="0">
                          <a:solidFill>
                            <a:srgbClr val="000000"/>
                          </a:solidFill>
                          <a:latin typeface="Calibri Light"/>
                        </a:rPr>
                        <a:t>s a new express bus service</a:t>
                      </a:r>
                      <a:r>
                        <a:rPr lang="en-GB" sz="850" b="0" baseline="0">
                          <a:solidFill>
                            <a:srgbClr val="000000"/>
                          </a:solidFill>
                          <a:latin typeface="Calibri Light"/>
                        </a:rPr>
                        <a:t> in Bristol. It is made up of three routes that link key areas in Bristol.  It will encourage more people to use public transport by improving the service it provides.</a:t>
                      </a:r>
                    </a:p>
                    <a:p>
                      <a:pPr marL="171450" marR="0" lvl="0" indent="-82552" algn="l" defTabSz="914400" rtl="0" fontAlgn="auto" hangingPunct="1">
                        <a:lnSpc>
                          <a:spcPct val="100000"/>
                        </a:lnSpc>
                        <a:spcBef>
                          <a:spcPts val="0"/>
                        </a:spcBef>
                        <a:spcAft>
                          <a:spcPts val="0"/>
                        </a:spcAft>
                        <a:buSzPct val="100000"/>
                        <a:buFont typeface="Arial" pitchFamily="34"/>
                        <a:buChar char="•"/>
                        <a:tabLst/>
                      </a:pPr>
                      <a:r>
                        <a:rPr lang="en-GB" sz="850" b="0" i="1" baseline="0">
                          <a:solidFill>
                            <a:srgbClr val="000000"/>
                          </a:solidFill>
                          <a:latin typeface="Calibri Light"/>
                        </a:rPr>
                        <a:t>Faster and more reliable than current buses, next stop announcements, bus stops with real time information and full accessibility</a:t>
                      </a:r>
                      <a:r>
                        <a:rPr lang="en-GB" sz="850" b="0" baseline="0">
                          <a:solidFill>
                            <a:srgbClr val="000000"/>
                          </a:solidFill>
                          <a:latin typeface="Calibri Light"/>
                        </a:rPr>
                        <a:t>.</a:t>
                      </a:r>
                    </a:p>
                    <a:p>
                      <a:pPr marL="0" marR="0" lvl="0" indent="0" algn="l" defTabSz="914400" rtl="0" fontAlgn="auto" hangingPunct="1">
                        <a:lnSpc>
                          <a:spcPct val="100000"/>
                        </a:lnSpc>
                        <a:spcBef>
                          <a:spcPts val="0"/>
                        </a:spcBef>
                        <a:spcAft>
                          <a:spcPts val="0"/>
                        </a:spcAft>
                        <a:buNone/>
                        <a:tabLst/>
                      </a:pPr>
                      <a:endParaRPr lang="en-GB" sz="200" b="0" i="0" kern="1200" baseline="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GB" sz="850" b="0" i="0" kern="1200" baseline="0">
                          <a:solidFill>
                            <a:srgbClr val="000000"/>
                          </a:solidFill>
                          <a:latin typeface="Calibri Light"/>
                        </a:rPr>
                        <a:t>In Bristol the MetroBus is made up of 3 routes that link key areas of Bristol. They have priority over other transport = quicker journey times. </a:t>
                      </a:r>
                      <a:r>
                        <a:rPr lang="en-GB" sz="850" b="0" i="1" kern="1200" baseline="0">
                          <a:solidFill>
                            <a:srgbClr val="000000"/>
                          </a:solidFill>
                          <a:latin typeface="Calibri Light"/>
                        </a:rPr>
                        <a:t>e.g. </a:t>
                      </a:r>
                      <a:r>
                        <a:rPr lang="en-US" sz="850" i="1">
                          <a:latin typeface="Calibri Light"/>
                        </a:rPr>
                        <a:t>Long Ashton Park and Ride to Hengrove currently takes 50 minutes. The MetroBus will take 12 minutes.</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5246001"/>
                  </a:ext>
                </a:extLst>
              </a:tr>
              <a:tr h="953097">
                <a:tc>
                  <a:txBody>
                    <a:bodyPr/>
                    <a:lstStyle/>
                    <a:p>
                      <a:pPr lvl="0"/>
                      <a:r>
                        <a:rPr lang="en-GB" sz="850" b="1">
                          <a:solidFill>
                            <a:srgbClr val="000000"/>
                          </a:solidFill>
                          <a:latin typeface="Calibri Light"/>
                        </a:rPr>
                        <a:t>PARK AND RIDE:</a:t>
                      </a:r>
                      <a:r>
                        <a:rPr lang="en-GB" sz="850" b="1" baseline="0">
                          <a:solidFill>
                            <a:srgbClr val="000000"/>
                          </a:solidFill>
                          <a:latin typeface="Calibri Light"/>
                        </a:rPr>
                        <a:t> </a:t>
                      </a:r>
                      <a:r>
                        <a:rPr lang="en-US" sz="850" b="0">
                          <a:solidFill>
                            <a:srgbClr val="000000"/>
                          </a:solidFill>
                          <a:latin typeface="Calibri Light"/>
                        </a:rPr>
                        <a:t>Free car parks are available on the outskirts of the city. People then take the bus into the city centre.</a:t>
                      </a:r>
                      <a:r>
                        <a:rPr lang="en-US" sz="850" b="0" baseline="0">
                          <a:solidFill>
                            <a:srgbClr val="000000"/>
                          </a:solidFill>
                          <a:latin typeface="Calibri Light"/>
                        </a:rPr>
                        <a:t> </a:t>
                      </a:r>
                      <a:r>
                        <a:rPr lang="en-US" sz="850">
                          <a:latin typeface="Calibri Light"/>
                        </a:rPr>
                        <a:t>One bus with 40 passengers causes less congestion than 20 cars with 2 people in each</a:t>
                      </a:r>
                      <a:r>
                        <a:rPr lang="en-US" sz="850" baseline="0">
                          <a:latin typeface="Calibri Light"/>
                        </a:rPr>
                        <a:t> </a:t>
                      </a:r>
                    </a:p>
                    <a:p>
                      <a:pPr lvl="0"/>
                      <a:endParaRPr lang="en-US" sz="300">
                        <a:latin typeface="Calibri Light"/>
                      </a:endParaRPr>
                    </a:p>
                    <a:p>
                      <a:pPr lvl="0"/>
                      <a:r>
                        <a:rPr lang="en-US" sz="850">
                          <a:latin typeface="Calibri Light"/>
                        </a:rPr>
                        <a:t>They have</a:t>
                      </a:r>
                      <a:r>
                        <a:rPr lang="en-US" sz="850" baseline="0">
                          <a:latin typeface="Calibri Light"/>
                        </a:rPr>
                        <a:t> social, economic and environmental impacts: </a:t>
                      </a:r>
                      <a:r>
                        <a:rPr lang="en-US" sz="850" i="1" baseline="0">
                          <a:latin typeface="Calibri Light"/>
                        </a:rPr>
                        <a:t>L</a:t>
                      </a:r>
                      <a:r>
                        <a:rPr lang="en-US" sz="850" i="1">
                          <a:latin typeface="Calibri Light"/>
                        </a:rPr>
                        <a:t>ess cars in the city = less congestions = less pollution (air, visual, noise), less time wasted in traffic, less accidents, less space needed in the city centre for car parks.</a:t>
                      </a:r>
                    </a:p>
                    <a:p>
                      <a:pPr marL="125409" lvl="1" indent="0">
                        <a:buNone/>
                      </a:pPr>
                      <a:endParaRPr lang="en-US" sz="200">
                        <a:latin typeface="Calibri Light"/>
                      </a:endParaRPr>
                    </a:p>
                    <a:p>
                      <a:pPr marL="0" lvl="1" indent="0">
                        <a:buNone/>
                      </a:pPr>
                      <a:r>
                        <a:rPr lang="en-US" sz="850">
                          <a:latin typeface="Calibri Light"/>
                        </a:rPr>
                        <a:t>Bristol has three Park and Ride Schemes around the city.</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0758337"/>
                  </a:ext>
                </a:extLst>
              </a:tr>
              <a:tr h="876232">
                <a:tc>
                  <a:txBody>
                    <a:bodyPr/>
                    <a:lstStyle/>
                    <a:p>
                      <a:pPr marL="0" marR="0" lvl="0" indent="0" algn="l" defTabSz="914400" rtl="0" fontAlgn="auto" hangingPunct="1">
                        <a:lnSpc>
                          <a:spcPct val="100000"/>
                        </a:lnSpc>
                        <a:spcBef>
                          <a:spcPts val="0"/>
                        </a:spcBef>
                        <a:spcAft>
                          <a:spcPts val="0"/>
                        </a:spcAft>
                        <a:buNone/>
                        <a:tabLst/>
                      </a:pPr>
                      <a:r>
                        <a:rPr lang="en-GB" sz="850" b="1">
                          <a:solidFill>
                            <a:srgbClr val="000000"/>
                          </a:solidFill>
                          <a:latin typeface="Calibri Light"/>
                        </a:rPr>
                        <a:t>AN </a:t>
                      </a:r>
                      <a:r>
                        <a:rPr lang="en-GB" sz="850" b="1" kern="1200">
                          <a:solidFill>
                            <a:srgbClr val="000000"/>
                          </a:solidFill>
                          <a:latin typeface="Calibri Light"/>
                        </a:rPr>
                        <a:t>INTEGRATED TRANSPORT NETWORK</a:t>
                      </a:r>
                      <a:r>
                        <a:rPr lang="en-GB" sz="850" b="1" kern="1200" baseline="0">
                          <a:solidFill>
                            <a:srgbClr val="000000"/>
                          </a:solidFill>
                          <a:latin typeface="Calibri Light"/>
                        </a:rPr>
                        <a:t> </a:t>
                      </a:r>
                      <a:r>
                        <a:rPr lang="en-GB" sz="850" b="0" kern="1200" baseline="0">
                          <a:solidFill>
                            <a:srgbClr val="000000"/>
                          </a:solidFill>
                          <a:latin typeface="Calibri Light"/>
                        </a:rPr>
                        <a:t>is </a:t>
                      </a:r>
                      <a:r>
                        <a:rPr lang="en-US" sz="850" b="0" kern="1200">
                          <a:solidFill>
                            <a:srgbClr val="000000"/>
                          </a:solidFill>
                          <a:latin typeface="Calibri Light"/>
                        </a:rPr>
                        <a:t>a system that links different forms of public transport within the city and the surrounding area to make journeys smoother and easier. It is a sustainable transport system that reduces congestion</a:t>
                      </a:r>
                      <a:r>
                        <a:rPr lang="en-US" sz="850" b="0" kern="1200" baseline="0">
                          <a:solidFill>
                            <a:srgbClr val="000000"/>
                          </a:solidFill>
                          <a:latin typeface="Calibri Light"/>
                        </a:rPr>
                        <a:t> as more people are travelling by public transport by making it easier and more convenient. </a:t>
                      </a:r>
                      <a:endParaRPr lang="en-US" sz="850" b="0" kern="1200">
                        <a:solidFill>
                          <a:srgbClr val="000000"/>
                        </a:solidFill>
                        <a:latin typeface="Calibri Light"/>
                      </a:endParaRPr>
                    </a:p>
                    <a:p>
                      <a:pPr marL="0" marR="0" lvl="0" indent="0" algn="l" defTabSz="914400" rtl="0" fontAlgn="auto" hangingPunct="1">
                        <a:lnSpc>
                          <a:spcPct val="100000"/>
                        </a:lnSpc>
                        <a:spcBef>
                          <a:spcPts val="0"/>
                        </a:spcBef>
                        <a:spcAft>
                          <a:spcPts val="0"/>
                        </a:spcAft>
                        <a:buNone/>
                        <a:tabLst/>
                      </a:pPr>
                      <a:r>
                        <a:rPr lang="en-US" sz="850" i="1">
                          <a:latin typeface="Calibri Light"/>
                        </a:rPr>
                        <a:t>e.g. The MetroBus is a Rapid Transit Network and part of the ITS. It connects 3 bus routes, the Temple Meads railway station and Park and Long Ashton Park and Ride.</a:t>
                      </a:r>
                      <a:endParaRPr lang="en-US" sz="850">
                        <a:latin typeface="Calibri Light"/>
                      </a:endParaRP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2929036"/>
                  </a:ext>
                </a:extLst>
              </a:tr>
              <a:tr h="484238">
                <a:tc>
                  <a:txBody>
                    <a:bodyPr/>
                    <a:lstStyle/>
                    <a:p>
                      <a:pPr marL="0" marR="0" lvl="0" indent="0" algn="l" defTabSz="914400" rtl="0" fontAlgn="auto" hangingPunct="1">
                        <a:lnSpc>
                          <a:spcPct val="100000"/>
                        </a:lnSpc>
                        <a:spcBef>
                          <a:spcPts val="0"/>
                        </a:spcBef>
                        <a:spcAft>
                          <a:spcPts val="0"/>
                        </a:spcAft>
                        <a:buNone/>
                        <a:tabLst/>
                      </a:pPr>
                      <a:r>
                        <a:rPr lang="en-GB" sz="850" b="1" i="0" kern="1200" baseline="0">
                          <a:solidFill>
                            <a:srgbClr val="000000"/>
                          </a:solidFill>
                          <a:latin typeface="Calibri Light"/>
                        </a:rPr>
                        <a:t>Congestion Charge </a:t>
                      </a:r>
                      <a:r>
                        <a:rPr lang="en-GB" sz="850" b="0" i="0" kern="1200" baseline="0">
                          <a:solidFill>
                            <a:srgbClr val="000000"/>
                          </a:solidFill>
                          <a:latin typeface="Calibri Light"/>
                        </a:rPr>
                        <a:t>– motorists pay £11.50 to drive the centre of London. This means more people are likely going to use public transport as it is cheaper. It dramatically reduced the number of cars in London (by 21% in just 3 years). It has also reduced accidents, pollution and shortened journey times.</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9643727"/>
                  </a:ext>
                </a:extLst>
              </a:tr>
              <a:tr h="353571">
                <a:tc>
                  <a:txBody>
                    <a:bodyPr/>
                    <a:lstStyle/>
                    <a:p>
                      <a:pPr marL="0" marR="0" lvl="0" indent="0" algn="l" defTabSz="914400" rtl="0" fontAlgn="auto" hangingPunct="1">
                        <a:lnSpc>
                          <a:spcPct val="100000"/>
                        </a:lnSpc>
                        <a:spcBef>
                          <a:spcPts val="0"/>
                        </a:spcBef>
                        <a:spcAft>
                          <a:spcPts val="0"/>
                        </a:spcAft>
                        <a:buNone/>
                        <a:tabLst/>
                      </a:pPr>
                      <a:r>
                        <a:rPr lang="en-GB" sz="850" b="1" i="0" kern="1200" baseline="0">
                          <a:solidFill>
                            <a:srgbClr val="000000"/>
                          </a:solidFill>
                          <a:latin typeface="Calibri Light"/>
                        </a:rPr>
                        <a:t>Oyster Cards </a:t>
                      </a:r>
                      <a:r>
                        <a:rPr lang="en-GB" sz="850" b="0" i="0" kern="1200" baseline="0">
                          <a:solidFill>
                            <a:srgbClr val="000000"/>
                          </a:solidFill>
                          <a:latin typeface="Calibri Light"/>
                        </a:rPr>
                        <a:t>– integrated payment cards that can be used on a variety of different types of public transport. This encourages people to use public transport as it is easier and more convenient. </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7759968"/>
                  </a:ext>
                </a:extLst>
              </a:tr>
              <a:tr h="333637">
                <a:tc>
                  <a:txBody>
                    <a:bodyPr/>
                    <a:lstStyle/>
                    <a:p>
                      <a:pPr marL="0" marR="0" lvl="0" indent="0" algn="l" defTabSz="914400" rtl="0" fontAlgn="auto" hangingPunct="1">
                        <a:lnSpc>
                          <a:spcPct val="100000"/>
                        </a:lnSpc>
                        <a:spcBef>
                          <a:spcPts val="0"/>
                        </a:spcBef>
                        <a:spcAft>
                          <a:spcPts val="0"/>
                        </a:spcAft>
                        <a:buNone/>
                        <a:tabLst/>
                      </a:pPr>
                      <a:r>
                        <a:rPr lang="en-GB" sz="850" b="1" i="0" kern="1200" baseline="0">
                          <a:solidFill>
                            <a:srgbClr val="000000"/>
                          </a:solidFill>
                          <a:latin typeface="Calibri Light"/>
                        </a:rPr>
                        <a:t>Car Pool </a:t>
                      </a:r>
                      <a:r>
                        <a:rPr lang="en-GB" sz="850" b="0" i="0" kern="1200" baseline="0">
                          <a:solidFill>
                            <a:srgbClr val="000000"/>
                          </a:solidFill>
                          <a:latin typeface="Calibri Light"/>
                        </a:rPr>
                        <a:t>– people are encouraged to share car journeys together. Benefits include cheaper fuel, less congestion, less pollution and reduced overall car service costs (as you will be using your car less).</a:t>
                      </a:r>
                    </a:p>
                  </a:txBody>
                  <a:tcPr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5976275"/>
                  </a:ext>
                </a:extLst>
              </a:tr>
            </a:tbl>
          </a:graphicData>
        </a:graphic>
      </p:graphicFrame>
      <p:sp>
        <p:nvSpPr>
          <p:cNvPr id="7" name="Slide Number Placeholder 1">
            <a:extLst>
              <a:ext uri="{FF2B5EF4-FFF2-40B4-BE49-F238E27FC236}">
                <a16:creationId xmlns:a16="http://schemas.microsoft.com/office/drawing/2014/main" id="{3C03614B-8BFA-42C5-9DBD-1B388D35FF95}"/>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31377B-8220-42D0-9E06-DC1AE5E69336}" type="slidenum">
              <a:t>6</a:t>
            </a:fld>
            <a:endParaRPr lang="en-GB" sz="1200" b="0" i="0" u="none" strike="noStrike" kern="1200" cap="none" spc="0" baseline="0">
              <a:solidFill>
                <a:srgbClr val="898989"/>
              </a:solidFill>
              <a:uFillTx/>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4955</Words>
  <Application>Microsoft Office PowerPoint</Application>
  <PresentationFormat>Widescreen</PresentationFormat>
  <Paragraphs>390</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Yr10 (into Yr11)</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Yr10 (into Yr11)</dc:title>
  <dc:creator>Miss L Walton</dc:creator>
  <cp:lastModifiedBy>Mr W House</cp:lastModifiedBy>
  <cp:revision>1</cp:revision>
  <dcterms:created xsi:type="dcterms:W3CDTF">2020-07-11T11:00:14Z</dcterms:created>
  <dcterms:modified xsi:type="dcterms:W3CDTF">2020-07-13T07:56:53Z</dcterms:modified>
</cp:coreProperties>
</file>