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6"/>
  </p:notesMasterIdLst>
  <p:handoutMasterIdLst>
    <p:handoutMasterId r:id="rId27"/>
  </p:handoutMasterIdLst>
  <p:sldIdLst>
    <p:sldId id="260" r:id="rId2"/>
    <p:sldId id="261" r:id="rId3"/>
    <p:sldId id="268" r:id="rId4"/>
    <p:sldId id="287" r:id="rId5"/>
    <p:sldId id="270" r:id="rId6"/>
    <p:sldId id="271" r:id="rId7"/>
    <p:sldId id="288"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9" r:id="rId24"/>
    <p:sldId id="26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lear Sans" panose="020B0604020202020204" charset="0"/>
      <p:regular r:id="rId32"/>
      <p:bold r:id="rId33"/>
      <p:italic r:id="rId34"/>
      <p:boldItalic r:id="rId35"/>
    </p:embeddedFont>
    <p:embeddedFont>
      <p:font typeface="Sassoon Infant Rg" panose="02000503030000020003" charset="0"/>
      <p:regular r:id="rId36"/>
      <p:bold r:id="rId37"/>
    </p:embeddedFont>
    <p:embeddedFont>
      <p:font typeface="Twinkl Light" charset="0"/>
      <p:regular r:id="rId38"/>
    </p:embeddedFont>
    <p:embeddedFont>
      <p:font typeface="Twinkl SemiBold" charset="0"/>
      <p:bold r:id="rId39"/>
    </p:embeddedFont>
  </p:embeddedFontLst>
  <p:defaultTextStyle>
    <a:defPPr>
      <a:defRPr lang="en-US"/>
    </a:defPPr>
    <a:lvl1pPr algn="l" rtl="0" eaLnBrk="0" fontAlgn="base" hangingPunct="0">
      <a:spcBef>
        <a:spcPct val="0"/>
      </a:spcBef>
      <a:spcAft>
        <a:spcPct val="0"/>
      </a:spcAft>
      <a:defRPr kern="1200">
        <a:solidFill>
          <a:schemeClr val="tx1"/>
        </a:solidFill>
        <a:latin typeface="Twinkl Light" pitchFamily="2" charset="0"/>
        <a:ea typeface="+mn-ea"/>
        <a:cs typeface="+mn-cs"/>
      </a:defRPr>
    </a:lvl1pPr>
    <a:lvl2pPr marL="457200" algn="l" rtl="0" eaLnBrk="0" fontAlgn="base" hangingPunct="0">
      <a:spcBef>
        <a:spcPct val="0"/>
      </a:spcBef>
      <a:spcAft>
        <a:spcPct val="0"/>
      </a:spcAft>
      <a:defRPr kern="1200">
        <a:solidFill>
          <a:schemeClr val="tx1"/>
        </a:solidFill>
        <a:latin typeface="Twinkl Light" pitchFamily="2" charset="0"/>
        <a:ea typeface="+mn-ea"/>
        <a:cs typeface="+mn-cs"/>
      </a:defRPr>
    </a:lvl2pPr>
    <a:lvl3pPr marL="914400" algn="l" rtl="0" eaLnBrk="0" fontAlgn="base" hangingPunct="0">
      <a:spcBef>
        <a:spcPct val="0"/>
      </a:spcBef>
      <a:spcAft>
        <a:spcPct val="0"/>
      </a:spcAft>
      <a:defRPr kern="1200">
        <a:solidFill>
          <a:schemeClr val="tx1"/>
        </a:solidFill>
        <a:latin typeface="Twinkl Light" pitchFamily="2" charset="0"/>
        <a:ea typeface="+mn-ea"/>
        <a:cs typeface="+mn-cs"/>
      </a:defRPr>
    </a:lvl3pPr>
    <a:lvl4pPr marL="1371600" algn="l" rtl="0" eaLnBrk="0" fontAlgn="base" hangingPunct="0">
      <a:spcBef>
        <a:spcPct val="0"/>
      </a:spcBef>
      <a:spcAft>
        <a:spcPct val="0"/>
      </a:spcAft>
      <a:defRPr kern="1200">
        <a:solidFill>
          <a:schemeClr val="tx1"/>
        </a:solidFill>
        <a:latin typeface="Twinkl Light" pitchFamily="2" charset="0"/>
        <a:ea typeface="+mn-ea"/>
        <a:cs typeface="+mn-cs"/>
      </a:defRPr>
    </a:lvl4pPr>
    <a:lvl5pPr marL="1828800" algn="l" rtl="0" eaLnBrk="0" fontAlgn="base" hangingPunct="0">
      <a:spcBef>
        <a:spcPct val="0"/>
      </a:spcBef>
      <a:spcAft>
        <a:spcPct val="0"/>
      </a:spcAft>
      <a:defRPr kern="1200">
        <a:solidFill>
          <a:schemeClr val="tx1"/>
        </a:solidFill>
        <a:latin typeface="Twinkl Light" pitchFamily="2" charset="0"/>
        <a:ea typeface="+mn-ea"/>
        <a:cs typeface="+mn-cs"/>
      </a:defRPr>
    </a:lvl5pPr>
    <a:lvl6pPr marL="2286000" algn="l" defTabSz="914400" rtl="0" eaLnBrk="1" latinLnBrk="0" hangingPunct="1">
      <a:defRPr kern="1200">
        <a:solidFill>
          <a:schemeClr val="tx1"/>
        </a:solidFill>
        <a:latin typeface="Twinkl Light" pitchFamily="2" charset="0"/>
        <a:ea typeface="+mn-ea"/>
        <a:cs typeface="+mn-cs"/>
      </a:defRPr>
    </a:lvl6pPr>
    <a:lvl7pPr marL="2743200" algn="l" defTabSz="914400" rtl="0" eaLnBrk="1" latinLnBrk="0" hangingPunct="1">
      <a:defRPr kern="1200">
        <a:solidFill>
          <a:schemeClr val="tx1"/>
        </a:solidFill>
        <a:latin typeface="Twinkl Light" pitchFamily="2" charset="0"/>
        <a:ea typeface="+mn-ea"/>
        <a:cs typeface="+mn-cs"/>
      </a:defRPr>
    </a:lvl7pPr>
    <a:lvl8pPr marL="3200400" algn="l" defTabSz="914400" rtl="0" eaLnBrk="1" latinLnBrk="0" hangingPunct="1">
      <a:defRPr kern="1200">
        <a:solidFill>
          <a:schemeClr val="tx1"/>
        </a:solidFill>
        <a:latin typeface="Twinkl Light" pitchFamily="2" charset="0"/>
        <a:ea typeface="+mn-ea"/>
        <a:cs typeface="+mn-cs"/>
      </a:defRPr>
    </a:lvl8pPr>
    <a:lvl9pPr marL="3657600" algn="l" defTabSz="914400" rtl="0" eaLnBrk="1" latinLnBrk="0" hangingPunct="1">
      <a:defRPr kern="1200">
        <a:solidFill>
          <a:schemeClr val="tx1"/>
        </a:solidFill>
        <a:latin typeface="Twinkl Ligh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1E86"/>
    <a:srgbClr val="CC45D5"/>
    <a:srgbClr val="0954E9"/>
    <a:srgbClr val="0041F3"/>
    <a:srgbClr val="4628F8"/>
    <a:srgbClr val="3400FA"/>
    <a:srgbClr val="A15D70"/>
    <a:srgbClr val="5A3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94660"/>
  </p:normalViewPr>
  <p:slideViewPr>
    <p:cSldViewPr snapToGrid="0">
      <p:cViewPr varScale="1">
        <p:scale>
          <a:sx n="86" d="100"/>
          <a:sy n="86" d="100"/>
        </p:scale>
        <p:origin x="773" y="58"/>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1CB2E9-263A-4BFE-92CD-D1F81C04F9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53A1E91-EBBD-486D-B44F-9A7B5ECBF5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D6AB46-C57C-4A3E-9058-AECC1FBBFFD4}" type="datetimeFigureOut">
              <a:rPr lang="en-GB"/>
              <a:pPr>
                <a:defRPr/>
              </a:pPr>
              <a:t>07/06/2020</a:t>
            </a:fld>
            <a:endParaRPr lang="en-GB"/>
          </a:p>
        </p:txBody>
      </p:sp>
      <p:sp>
        <p:nvSpPr>
          <p:cNvPr id="4" name="Footer Placeholder 3">
            <a:extLst>
              <a:ext uri="{FF2B5EF4-FFF2-40B4-BE49-F238E27FC236}">
                <a16:creationId xmlns:a16="http://schemas.microsoft.com/office/drawing/2014/main" id="{8D24576C-0A3F-4167-8365-AB1055685E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775B0B52-BA89-4995-828F-A8B62B2A92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6A6FD6B-8B77-47B1-A246-3D4C982F6C0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683827-2E6B-443E-A719-BEDA02DA25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F92C130-F5F6-498A-A9C6-1B46AF12C3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77BCC08-6CF3-4DEC-83CE-05C47CE141CA}" type="datetimeFigureOut">
              <a:rPr lang="en-GB"/>
              <a:pPr>
                <a:defRPr/>
              </a:pPr>
              <a:t>07/06/2020</a:t>
            </a:fld>
            <a:endParaRPr lang="en-GB"/>
          </a:p>
        </p:txBody>
      </p:sp>
      <p:sp>
        <p:nvSpPr>
          <p:cNvPr id="4" name="Slide Image Placeholder 3">
            <a:extLst>
              <a:ext uri="{FF2B5EF4-FFF2-40B4-BE49-F238E27FC236}">
                <a16:creationId xmlns:a16="http://schemas.microsoft.com/office/drawing/2014/main" id="{865A528D-3F0A-4D52-B656-435E2FFF137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99AA8F3-5B50-42F1-85EB-A15C3609DC1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A77FCC1-853B-4D97-A619-65EF3C028BB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B9EF3AF-F70D-44FD-8930-039BAADF9D9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BE9C58-995B-457D-9612-78F935EDF82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4D01E-EEFE-4AB5-A9FF-415997CCC2EF}"/>
              </a:ext>
            </a:extLst>
          </p:cNvPr>
          <p:cNvSpPr/>
          <p:nvPr userDrawn="1"/>
        </p:nvSpPr>
        <p:spPr>
          <a:xfrm>
            <a:off x="4238625" y="5718175"/>
            <a:ext cx="615950" cy="209550"/>
          </a:xfrm>
          <a:prstGeom prst="rect">
            <a:avLst/>
          </a:prstGeom>
          <a:solidFill>
            <a:srgbClr val="0139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a:extLst>
              <a:ext uri="{FF2B5EF4-FFF2-40B4-BE49-F238E27FC236}">
                <a16:creationId xmlns:a16="http://schemas.microsoft.com/office/drawing/2014/main" id="{D1BCDA82-EA08-46E6-9BFB-2347A83F95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AF46D13-0B34-4156-A5A3-2B6F2BE78E39}"/>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l="6172" t="21548" r="6172" b="21043"/>
          <a:stretch>
            <a:fillRect/>
          </a:stretch>
        </p:blipFill>
        <p:spPr bwMode="auto">
          <a:xfrm>
            <a:off x="4164013" y="5567363"/>
            <a:ext cx="8159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977B7927-FFF8-4F05-853A-5D29BF17DE7E}"/>
              </a:ext>
            </a:extLst>
          </p:cNvPr>
          <p:cNvSpPr>
            <a:spLocks noChangeArrowheads="1"/>
          </p:cNvSpPr>
          <p:nvPr userDrawn="1"/>
        </p:nvSpPr>
        <p:spPr bwMode="auto">
          <a:xfrm>
            <a:off x="2506445" y="6509059"/>
            <a:ext cx="4131108" cy="169277"/>
          </a:xfrm>
          <a:prstGeom prst="rect">
            <a:avLst/>
          </a:prstGeom>
          <a:noFill/>
          <a:ln>
            <a:noFill/>
          </a:ln>
          <a:effectLst>
            <a:softEdge rad="63500"/>
          </a:effectLst>
        </p:spPr>
        <p:txBody>
          <a:bodyPr>
            <a:spAutoFit/>
          </a:bodyPr>
          <a:lstStyle>
            <a:lvl1pPr>
              <a:defRPr>
                <a:solidFill>
                  <a:schemeClr val="tx1"/>
                </a:solidFill>
                <a:latin typeface="Clear Sans Light" panose="020B0303030202020304" pitchFamily="34" charset="0"/>
              </a:defRPr>
            </a:lvl1pPr>
            <a:lvl2pPr marL="742950" indent="-285750">
              <a:defRPr>
                <a:solidFill>
                  <a:schemeClr val="tx1"/>
                </a:solidFill>
                <a:latin typeface="Clear Sans Light" panose="020B0303030202020304" pitchFamily="34" charset="0"/>
              </a:defRPr>
            </a:lvl2pPr>
            <a:lvl3pPr marL="1143000" indent="-228600">
              <a:defRPr>
                <a:solidFill>
                  <a:schemeClr val="tx1"/>
                </a:solidFill>
                <a:latin typeface="Clear Sans Light" panose="020B0303030202020304" pitchFamily="34" charset="0"/>
              </a:defRPr>
            </a:lvl3pPr>
            <a:lvl4pPr marL="1600200" indent="-228600">
              <a:defRPr>
                <a:solidFill>
                  <a:schemeClr val="tx1"/>
                </a:solidFill>
                <a:latin typeface="Clear Sans Light" panose="020B0303030202020304" pitchFamily="34" charset="0"/>
              </a:defRPr>
            </a:lvl4pPr>
            <a:lvl5pPr marL="2057400" indent="-228600">
              <a:defRPr>
                <a:solidFill>
                  <a:schemeClr val="tx1"/>
                </a:solidFill>
                <a:latin typeface="Clear Sans Light" panose="020B03030302020203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defRPr>
            </a:lvl9pPr>
          </a:lstStyle>
          <a:p>
            <a:pPr algn="ctr" eaLnBrk="1" fontAlgn="auto" hangingPunct="1">
              <a:spcBef>
                <a:spcPts val="0"/>
              </a:spcBef>
              <a:spcAft>
                <a:spcPts val="0"/>
              </a:spcAft>
              <a:defRPr/>
            </a:pPr>
            <a:r>
              <a:rPr lang="en-GB" sz="500" dirty="0">
                <a:solidFill>
                  <a:prstClr val="white">
                    <a:lumMod val="65000"/>
                  </a:prstClr>
                </a:solidFill>
                <a:latin typeface="Arial" panose="020B0604020202020204" pitchFamily="34" charset="0"/>
                <a:cs typeface="Arial" panose="020B0604020202020204" pitchFamily="34" charset="0"/>
              </a:rPr>
              <a:t>Photo courtesy of Yann </a:t>
            </a:r>
            <a:r>
              <a:rPr lang="en-GB" sz="500" dirty="0" err="1">
                <a:solidFill>
                  <a:prstClr val="white">
                    <a:lumMod val="65000"/>
                  </a:prstClr>
                </a:solidFill>
                <a:latin typeface="Arial" panose="020B0604020202020204" pitchFamily="34" charset="0"/>
                <a:cs typeface="Arial" panose="020B0604020202020204" pitchFamily="34" charset="0"/>
              </a:rPr>
              <a:t>Caradec</a:t>
            </a:r>
            <a:r>
              <a:rPr lang="en-GB" sz="500" dirty="0">
                <a:solidFill>
                  <a:prstClr val="white">
                    <a:lumMod val="65000"/>
                  </a:prstClr>
                </a:solidFill>
                <a:latin typeface="Arial" panose="020B0604020202020204" pitchFamily="34" charset="0"/>
                <a:cs typeface="Arial" panose="020B0604020202020204" pitchFamily="34" charset="0"/>
              </a:rPr>
              <a:t> (via </a:t>
            </a:r>
            <a:r>
              <a:rPr lang="en-GB" sz="500" dirty="0" err="1">
                <a:solidFill>
                  <a:prstClr val="white">
                    <a:lumMod val="65000"/>
                  </a:prstClr>
                </a:solidFill>
                <a:latin typeface="Arial" panose="020B0604020202020204" pitchFamily="34" charset="0"/>
                <a:cs typeface="Arial" panose="020B0604020202020204" pitchFamily="34" charset="0"/>
              </a:rPr>
              <a:t>wikimedia</a:t>
            </a:r>
            <a:r>
              <a:rPr lang="en-GB" sz="500" dirty="0">
                <a:solidFill>
                  <a:prstClr val="white">
                    <a:lumMod val="65000"/>
                  </a:prstClr>
                </a:solidFill>
                <a:latin typeface="Arial" panose="020B0604020202020204" pitchFamily="34" charset="0"/>
                <a:cs typeface="Arial" panose="020B0604020202020204" pitchFamily="34" charset="0"/>
              </a:rPr>
              <a:t> commons) granted under creative commons licence</a:t>
            </a:r>
            <a:endParaRPr lang="en-GB" altLang="en-US" sz="500" dirty="0">
              <a:solidFill>
                <a:prstClr val="white">
                  <a:lumMod val="65000"/>
                </a:prstClr>
              </a:solidFill>
              <a:latin typeface="Arial" panose="020B0604020202020204" pitchFamily="34" charset="0"/>
              <a:cs typeface="Clear Sans Light" panose="020B0303030202020304" pitchFamily="34" charset="0"/>
            </a:endParaRPr>
          </a:p>
        </p:txBody>
      </p:sp>
    </p:spTree>
    <p:extLst>
      <p:ext uri="{BB962C8B-B14F-4D97-AF65-F5344CB8AC3E}">
        <p14:creationId xmlns:p14="http://schemas.microsoft.com/office/powerpoint/2010/main" val="267374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5DB5D3A-8619-40EE-B29D-B540759318C5}"/>
              </a:ext>
            </a:extLst>
          </p:cNvPr>
          <p:cNvSpPr/>
          <p:nvPr userDrawn="1"/>
        </p:nvSpPr>
        <p:spPr bwMode="auto">
          <a:xfrm>
            <a:off x="479425" y="728663"/>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3" name="Rounded Rectangle 2">
            <a:extLst>
              <a:ext uri="{FF2B5EF4-FFF2-40B4-BE49-F238E27FC236}">
                <a16:creationId xmlns:a16="http://schemas.microsoft.com/office/drawing/2014/main" id="{0A8B22CE-A922-41B3-98E7-6D6C4B68C11A}"/>
              </a:ext>
            </a:extLst>
          </p:cNvPr>
          <p:cNvSpPr/>
          <p:nvPr userDrawn="1"/>
        </p:nvSpPr>
        <p:spPr bwMode="auto">
          <a:xfrm>
            <a:off x="479425" y="2806700"/>
            <a:ext cx="8196263" cy="3478213"/>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142983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95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51C4A454-3623-4E90-A24D-46D39009F68D}"/>
              </a:ext>
            </a:extLst>
          </p:cNvPr>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237251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3F4F3-769B-4880-AB0E-07AA9E480EEE}"/>
              </a:ext>
            </a:extLst>
          </p:cNvPr>
          <p:cNvSpPr/>
          <p:nvPr userDrawn="1"/>
        </p:nvSpPr>
        <p:spPr>
          <a:xfrm>
            <a:off x="4248150" y="3308350"/>
            <a:ext cx="631825" cy="215900"/>
          </a:xfrm>
          <a:prstGeom prst="rect">
            <a:avLst/>
          </a:prstGeom>
          <a:solidFill>
            <a:srgbClr val="5A3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a:extLst>
              <a:ext uri="{FF2B5EF4-FFF2-40B4-BE49-F238E27FC236}">
                <a16:creationId xmlns:a16="http://schemas.microsoft.com/office/drawing/2014/main" id="{FA3D4904-AF05-480D-A2B1-1E050B1A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271BD6F3-560A-4393-9C31-128D3FFAA65B}"/>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l="6172" t="21548" r="6172" b="21043"/>
          <a:stretch>
            <a:fillRect/>
          </a:stretch>
        </p:blipFill>
        <p:spPr bwMode="auto">
          <a:xfrm>
            <a:off x="4164013" y="3162300"/>
            <a:ext cx="815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787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0" r:id="rId3"/>
    <p:sldLayoutId id="2147483703" r:id="rId4"/>
    <p:sldLayoutId id="2147483704" r:id="rId5"/>
  </p:sldLayoutIdLst>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Twinkl SemiBold" pitchFamily="2" charset="0"/>
        </a:defRPr>
      </a:lvl2pPr>
      <a:lvl3pPr algn="l" rtl="0" eaLnBrk="0" fontAlgn="base" hangingPunct="0">
        <a:lnSpc>
          <a:spcPct val="90000"/>
        </a:lnSpc>
        <a:spcBef>
          <a:spcPct val="0"/>
        </a:spcBef>
        <a:spcAft>
          <a:spcPct val="0"/>
        </a:spcAft>
        <a:defRPr sz="4000" b="1">
          <a:solidFill>
            <a:srgbClr val="6F8183"/>
          </a:solidFill>
          <a:latin typeface="Twinkl SemiBold" pitchFamily="2" charset="0"/>
        </a:defRPr>
      </a:lvl3pPr>
      <a:lvl4pPr algn="l" rtl="0" eaLnBrk="0" fontAlgn="base" hangingPunct="0">
        <a:lnSpc>
          <a:spcPct val="90000"/>
        </a:lnSpc>
        <a:spcBef>
          <a:spcPct val="0"/>
        </a:spcBef>
        <a:spcAft>
          <a:spcPct val="0"/>
        </a:spcAft>
        <a:defRPr sz="4000" b="1">
          <a:solidFill>
            <a:srgbClr val="6F8183"/>
          </a:solidFill>
          <a:latin typeface="Twinkl SemiBold" pitchFamily="2" charset="0"/>
        </a:defRPr>
      </a:lvl4pPr>
      <a:lvl5pPr algn="l" rtl="0" eaLnBrk="0" fontAlgn="base" hangingPunct="0">
        <a:lnSpc>
          <a:spcPct val="90000"/>
        </a:lnSpc>
        <a:spcBef>
          <a:spcPct val="0"/>
        </a:spcBef>
        <a:spcAft>
          <a:spcPct val="0"/>
        </a:spcAft>
        <a:defRPr sz="4000" b="1">
          <a:solidFill>
            <a:srgbClr val="6F8183"/>
          </a:solidFill>
          <a:latin typeface="Twinkl SemiBold" pitchFamily="2" charset="0"/>
        </a:defRPr>
      </a:lvl5pPr>
      <a:lvl6pPr marL="4572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6pPr>
      <a:lvl7pPr marL="9144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7pPr>
      <a:lvl8pPr marL="13716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8pPr>
      <a:lvl9pPr marL="18288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5.m4a"/><Relationship Id="rId7" Type="http://schemas.openxmlformats.org/officeDocument/2006/relationships/image" Target="../media/image15.jpe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4.jpeg"/><Relationship Id="rId5" Type="http://schemas.openxmlformats.org/officeDocument/2006/relationships/slideLayout" Target="../slideLayouts/slideLayout4.xml"/><Relationship Id="rId4" Type="http://schemas.openxmlformats.org/officeDocument/2006/relationships/audio" Target="../media/media25.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7.m4a"/><Relationship Id="rId1" Type="http://schemas.microsoft.com/office/2007/relationships/media" Target="../media/media27.m4a"/><Relationship Id="rId5" Type="http://schemas.openxmlformats.org/officeDocument/2006/relationships/image" Target="../media/image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1.m4a"/><Relationship Id="rId1" Type="http://schemas.microsoft.com/office/2007/relationships/media" Target="../media/media31.m4a"/><Relationship Id="rId5"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3.m4a"/><Relationship Id="rId1" Type="http://schemas.microsoft.com/office/2007/relationships/media" Target="../media/media33.m4a"/><Relationship Id="rId5" Type="http://schemas.openxmlformats.org/officeDocument/2006/relationships/image" Target="../media/image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4.m4a"/><Relationship Id="rId1" Type="http://schemas.microsoft.com/office/2007/relationships/media" Target="../media/media34.m4a"/><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5.m4a"/><Relationship Id="rId1" Type="http://schemas.microsoft.com/office/2007/relationships/media" Target="../media/media35.m4a"/><Relationship Id="rId5" Type="http://schemas.openxmlformats.org/officeDocument/2006/relationships/image" Target="../media/image4.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6.m4a"/><Relationship Id="rId1" Type="http://schemas.microsoft.com/office/2007/relationships/media" Target="../media/media36.m4a"/><Relationship Id="rId5" Type="http://schemas.openxmlformats.org/officeDocument/2006/relationships/image" Target="../media/image4.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7.m4a"/><Relationship Id="rId1" Type="http://schemas.microsoft.com/office/2007/relationships/media" Target="../media/media37.m4a"/><Relationship Id="rId5" Type="http://schemas.openxmlformats.org/officeDocument/2006/relationships/image" Target="../media/image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image" Target="../media/image6.png"/><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5.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slideLayout" Target="../slideLayouts/slideLayout4.xml"/><Relationship Id="rId5" Type="http://schemas.microsoft.com/office/2007/relationships/media" Target="../media/media4.m4a"/><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audio" Target="../media/media10.m4a"/><Relationship Id="rId3" Type="http://schemas.microsoft.com/office/2007/relationships/media" Target="../media/media8.m4a"/><Relationship Id="rId7" Type="http://schemas.microsoft.com/office/2007/relationships/media" Target="../media/media10.m4a"/><Relationship Id="rId12"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8.jpeg"/><Relationship Id="rId5" Type="http://schemas.microsoft.com/office/2007/relationships/media" Target="../media/media9.m4a"/><Relationship Id="rId10" Type="http://schemas.openxmlformats.org/officeDocument/2006/relationships/image" Target="../media/image7.jpeg"/><Relationship Id="rId4" Type="http://schemas.openxmlformats.org/officeDocument/2006/relationships/audio" Target="../media/media8.m4a"/><Relationship Id="rId9"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audio" Target="../media/media14.m4a"/><Relationship Id="rId13" Type="http://schemas.openxmlformats.org/officeDocument/2006/relationships/slideLayout" Target="../slideLayouts/slideLayout4.xml"/><Relationship Id="rId3" Type="http://schemas.microsoft.com/office/2007/relationships/media" Target="../media/media12.m4a"/><Relationship Id="rId7" Type="http://schemas.microsoft.com/office/2007/relationships/media" Target="../media/media14.m4a"/><Relationship Id="rId12" Type="http://schemas.openxmlformats.org/officeDocument/2006/relationships/audio" Target="../media/media16.m4a"/><Relationship Id="rId2" Type="http://schemas.openxmlformats.org/officeDocument/2006/relationships/audio" Target="../media/media11.m4a"/><Relationship Id="rId16" Type="http://schemas.openxmlformats.org/officeDocument/2006/relationships/image" Target="../media/image4.png"/><Relationship Id="rId1" Type="http://schemas.microsoft.com/office/2007/relationships/media" Target="../media/media11.m4a"/><Relationship Id="rId6" Type="http://schemas.openxmlformats.org/officeDocument/2006/relationships/audio" Target="../media/media13.m4a"/><Relationship Id="rId11" Type="http://schemas.microsoft.com/office/2007/relationships/media" Target="../media/media16.m4a"/><Relationship Id="rId5" Type="http://schemas.microsoft.com/office/2007/relationships/media" Target="../media/media13.m4a"/><Relationship Id="rId15" Type="http://schemas.openxmlformats.org/officeDocument/2006/relationships/image" Target="../media/image10.jpeg"/><Relationship Id="rId10" Type="http://schemas.openxmlformats.org/officeDocument/2006/relationships/audio" Target="../media/media15.m4a"/><Relationship Id="rId4" Type="http://schemas.openxmlformats.org/officeDocument/2006/relationships/audio" Target="../media/media12.m4a"/><Relationship Id="rId9" Type="http://schemas.microsoft.com/office/2007/relationships/media" Target="../media/media15.m4a"/><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audio" Target="../media/media20.m4a"/><Relationship Id="rId3" Type="http://schemas.microsoft.com/office/2007/relationships/media" Target="../media/media18.m4a"/><Relationship Id="rId7" Type="http://schemas.microsoft.com/office/2007/relationships/media" Target="../media/media20.m4a"/><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4.png"/><Relationship Id="rId5" Type="http://schemas.microsoft.com/office/2007/relationships/media" Target="../media/media19.m4a"/><Relationship Id="rId10" Type="http://schemas.openxmlformats.org/officeDocument/2006/relationships/image" Target="../media/image11.jpg"/><Relationship Id="rId4" Type="http://schemas.openxmlformats.org/officeDocument/2006/relationships/audio" Target="../media/media18.m4a"/><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2.m4a"/><Relationship Id="rId7" Type="http://schemas.openxmlformats.org/officeDocument/2006/relationships/slideLayout" Target="../slideLayouts/slideLayout4.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5" Type="http://schemas.microsoft.com/office/2007/relationships/media" Target="../media/media23.m4a"/><Relationship Id="rId10" Type="http://schemas.openxmlformats.org/officeDocument/2006/relationships/image" Target="../media/image4.png"/><Relationship Id="rId4" Type="http://schemas.openxmlformats.org/officeDocument/2006/relationships/audio" Target="../media/media22.m4a"/><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515422-AB1D-4869-9057-6B86D98D8958}"/>
              </a:ext>
            </a:extLst>
          </p:cNvPr>
          <p:cNvSpPr/>
          <p:nvPr/>
        </p:nvSpPr>
        <p:spPr>
          <a:xfrm>
            <a:off x="473075" y="690563"/>
            <a:ext cx="8196263" cy="1816100"/>
          </a:xfrm>
          <a:prstGeom prst="rect">
            <a:avLst/>
          </a:prstGeom>
          <a:solidFill>
            <a:srgbClr val="CC45D5">
              <a:alpha val="8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7171" name="Title 7">
            <a:extLst>
              <a:ext uri="{FF2B5EF4-FFF2-40B4-BE49-F238E27FC236}">
                <a16:creationId xmlns:a16="http://schemas.microsoft.com/office/drawing/2014/main" id="{0AF09C63-1E90-47FA-B73A-5FE0ACB82338}"/>
              </a:ext>
            </a:extLst>
          </p:cNvPr>
          <p:cNvSpPr>
            <a:spLocks/>
          </p:cNvSpPr>
          <p:nvPr/>
        </p:nvSpPr>
        <p:spPr bwMode="auto">
          <a:xfrm>
            <a:off x="698500" y="796925"/>
            <a:ext cx="7761288"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4400" dirty="0">
                <a:solidFill>
                  <a:srgbClr val="FFFFFF"/>
                </a:solidFill>
                <a:cs typeface="Clear Sans Light" panose="020B0604020202020204" pitchFamily="34" charset="0"/>
              </a:rPr>
              <a:t>La fête </a:t>
            </a:r>
            <a:r>
              <a:rPr lang="en-GB" altLang="en-US" sz="4400" dirty="0" err="1">
                <a:solidFill>
                  <a:srgbClr val="FFFFFF"/>
                </a:solidFill>
                <a:cs typeface="Clear Sans Light" panose="020B0604020202020204" pitchFamily="34" charset="0"/>
              </a:rPr>
              <a:t>nationale</a:t>
            </a:r>
            <a:r>
              <a:rPr lang="en-GB" altLang="en-US" sz="4400" dirty="0">
                <a:solidFill>
                  <a:srgbClr val="FFFFFF"/>
                </a:solidFill>
                <a:cs typeface="Clear Sans Light" panose="020B0604020202020204" pitchFamily="34" charset="0"/>
              </a:rPr>
              <a:t> </a:t>
            </a:r>
            <a:r>
              <a:rPr lang="en-GB" altLang="en-US" sz="4400" dirty="0" err="1">
                <a:solidFill>
                  <a:srgbClr val="FFFFFF"/>
                </a:solidFill>
                <a:cs typeface="Clear Sans Light" panose="020B0604020202020204" pitchFamily="34" charset="0"/>
              </a:rPr>
              <a:t>française</a:t>
            </a:r>
            <a:r>
              <a:rPr lang="en-GB" altLang="en-US" sz="4400" dirty="0">
                <a:solidFill>
                  <a:srgbClr val="FFFFFF"/>
                </a:solidFill>
                <a:cs typeface="Clear Sans Light" panose="020B0604020202020204" pitchFamily="34" charset="0"/>
              </a:rPr>
              <a:t> </a:t>
            </a:r>
          </a:p>
          <a:p>
            <a:pPr algn="ctr" eaLnBrk="1" hangingPunct="1"/>
            <a:r>
              <a:rPr lang="en-GB" altLang="en-US" sz="4400" b="1" dirty="0">
                <a:solidFill>
                  <a:srgbClr val="FFFFFF"/>
                </a:solidFill>
                <a:cs typeface="Clear Sans Light" panose="020B0604020202020204" pitchFamily="34" charset="0"/>
              </a:rPr>
              <a:t>Le 14 </a:t>
            </a:r>
            <a:r>
              <a:rPr lang="en-GB" altLang="en-US" sz="4400" b="1" dirty="0" err="1">
                <a:solidFill>
                  <a:srgbClr val="FFFFFF"/>
                </a:solidFill>
                <a:cs typeface="Clear Sans Light" panose="020B0604020202020204" pitchFamily="34" charset="0"/>
              </a:rPr>
              <a:t>juillet</a:t>
            </a:r>
            <a:br>
              <a:rPr lang="en-GB" altLang="en-US" sz="4400" b="1" dirty="0">
                <a:solidFill>
                  <a:srgbClr val="FFFFFF"/>
                </a:solidFill>
                <a:cs typeface="Clear Sans Medium" pitchFamily="34" charset="0"/>
              </a:rPr>
            </a:br>
            <a:endParaRPr lang="en-GB" altLang="en-US" sz="4400" dirty="0">
              <a:solidFill>
                <a:srgbClr val="E1DDD1"/>
              </a:solidFill>
              <a:latin typeface="Twinkl SemiBold" pitchFamily="2" charset="0"/>
              <a:cs typeface="Clear Sans" panose="020B0604020202020204" pitchFamily="34" charset="0"/>
            </a:endParaRPr>
          </a:p>
        </p:txBody>
      </p:sp>
      <p:pic>
        <p:nvPicPr>
          <p:cNvPr id="2" name="Recorded Sound">
            <a:hlinkClick r:id="" action="ppaction://media"/>
            <a:extLst>
              <a:ext uri="{FF2B5EF4-FFF2-40B4-BE49-F238E27FC236}">
                <a16:creationId xmlns:a16="http://schemas.microsoft.com/office/drawing/2014/main" id="{645D41F4-0E98-41F5-8280-ACB5B896A8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21676" y="1598612"/>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B17EB-7BDB-4583-905D-54725BA96926}"/>
              </a:ext>
            </a:extLst>
          </p:cNvPr>
          <p:cNvSpPr/>
          <p:nvPr/>
        </p:nvSpPr>
        <p:spPr>
          <a:xfrm>
            <a:off x="692150" y="1115219"/>
            <a:ext cx="7775575" cy="401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Le 14 juillet à Paris</a:t>
            </a:r>
          </a:p>
        </p:txBody>
      </p:sp>
      <p:sp>
        <p:nvSpPr>
          <p:cNvPr id="2" name="Rectangle 1">
            <a:extLst>
              <a:ext uri="{FF2B5EF4-FFF2-40B4-BE49-F238E27FC236}">
                <a16:creationId xmlns:a16="http://schemas.microsoft.com/office/drawing/2014/main" id="{DCFB1151-CAD5-4E28-A646-6B3904E287F1}"/>
              </a:ext>
            </a:extLst>
          </p:cNvPr>
          <p:cNvSpPr>
            <a:spLocks noChangeArrowheads="1"/>
          </p:cNvSpPr>
          <p:nvPr/>
        </p:nvSpPr>
        <p:spPr bwMode="auto">
          <a:xfrm>
            <a:off x="667544" y="1650044"/>
            <a:ext cx="4743450" cy="21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dirty="0">
                <a:solidFill>
                  <a:srgbClr val="0D0D0D"/>
                </a:solidFill>
                <a:cs typeface="Clear Sans Light" panose="020B0604020202020204" pitchFamily="34" charset="0"/>
              </a:rPr>
              <a:t>À Paris, on peut assister à un grand défilé militaire sur la célèbre avenue des </a:t>
            </a:r>
            <a:r>
              <a:rPr lang="fr-FR" altLang="en-US" dirty="0">
                <a:solidFill>
                  <a:srgbClr val="00B050"/>
                </a:solidFill>
                <a:effectLst>
                  <a:outerShdw blurRad="38100" dist="38100" dir="2700000" algn="tl">
                    <a:srgbClr val="000000">
                      <a:alpha val="43137"/>
                    </a:srgbClr>
                  </a:outerShdw>
                </a:effectLst>
                <a:cs typeface="Clear Sans Light" panose="020B0604020202020204" pitchFamily="34" charset="0"/>
              </a:rPr>
              <a:t>Champs Élysées </a:t>
            </a:r>
            <a:r>
              <a:rPr lang="fr-FR" altLang="en-US" dirty="0">
                <a:solidFill>
                  <a:srgbClr val="0D0D0D"/>
                </a:solidFill>
                <a:cs typeface="Clear Sans Light" panose="020B0604020202020204" pitchFamily="34" charset="0"/>
              </a:rPr>
              <a:t>et voir </a:t>
            </a:r>
            <a:r>
              <a:rPr lang="fr-FR" altLang="en-US" dirty="0">
                <a:solidFill>
                  <a:srgbClr val="00B050"/>
                </a:solidFill>
                <a:effectLst>
                  <a:outerShdw blurRad="38100" dist="38100" dir="2700000" algn="tl">
                    <a:srgbClr val="000000">
                      <a:alpha val="43137"/>
                    </a:srgbClr>
                  </a:outerShdw>
                </a:effectLst>
                <a:cs typeface="Clear Sans Light" panose="020B0604020202020204" pitchFamily="34" charset="0"/>
              </a:rPr>
              <a:t>la patrouille </a:t>
            </a:r>
            <a:r>
              <a:rPr lang="fr-FR" altLang="en-US" dirty="0">
                <a:solidFill>
                  <a:srgbClr val="0D0D0D"/>
                </a:solidFill>
                <a:cs typeface="Clear Sans Light" panose="020B0604020202020204" pitchFamily="34" charset="0"/>
              </a:rPr>
              <a:t>de France.</a:t>
            </a:r>
          </a:p>
          <a:p>
            <a:pPr eaLnBrk="1" hangingPunct="1"/>
            <a:endParaRPr lang="en-US" altLang="en-US" i="1" dirty="0">
              <a:solidFill>
                <a:srgbClr val="0D0D0D"/>
              </a:solidFill>
              <a:cs typeface="Clear Sans Light" panose="020B0604020202020204" pitchFamily="34" charset="0"/>
            </a:endParaRPr>
          </a:p>
          <a:p>
            <a:pPr eaLnBrk="1" hangingPunct="1"/>
            <a:r>
              <a:rPr lang="en-US" altLang="en-US" i="1" dirty="0">
                <a:solidFill>
                  <a:srgbClr val="0D0D0D"/>
                </a:solidFill>
                <a:cs typeface="Clear Sans Light" panose="020B0604020202020204" pitchFamily="34" charset="0"/>
              </a:rPr>
              <a:t>In Paris, you can attend a large military parade on the famous Champs Elysees avenue and see the French patrol.</a:t>
            </a:r>
            <a:endParaRPr lang="fr-FR" altLang="en-US" i="1" dirty="0">
              <a:solidFill>
                <a:srgbClr val="0D0D0D"/>
              </a:solidFill>
              <a:cs typeface="Clear Sans Light" panose="020B0604020202020204" pitchFamily="34" charset="0"/>
            </a:endParaRPr>
          </a:p>
        </p:txBody>
      </p:sp>
      <p:sp>
        <p:nvSpPr>
          <p:cNvPr id="14340" name="Rectangle 8">
            <a:extLst>
              <a:ext uri="{FF2B5EF4-FFF2-40B4-BE49-F238E27FC236}">
                <a16:creationId xmlns:a16="http://schemas.microsoft.com/office/drawing/2014/main" id="{77C3410B-0F85-4AE3-801C-CDC3F08CAB04}"/>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La fête nationale</a:t>
            </a:r>
            <a:endParaRPr lang="en-GB" altLang="en-US" sz="3600">
              <a:solidFill>
                <a:srgbClr val="CC45D5"/>
              </a:solidFill>
              <a:latin typeface="Twinkl SemiBold" pitchFamily="2" charset="0"/>
              <a:cs typeface="Clear Sans Light" panose="020B0604020202020204" pitchFamily="34" charset="0"/>
            </a:endParaRPr>
          </a:p>
        </p:txBody>
      </p:sp>
      <p:sp>
        <p:nvSpPr>
          <p:cNvPr id="14341" name="Rectangle 5">
            <a:extLst>
              <a:ext uri="{FF2B5EF4-FFF2-40B4-BE49-F238E27FC236}">
                <a16:creationId xmlns:a16="http://schemas.microsoft.com/office/drawing/2014/main" id="{59DB28E4-0E28-4E1E-BBF4-AD16C9DEE2BE}"/>
              </a:ext>
            </a:extLst>
          </p:cNvPr>
          <p:cNvSpPr>
            <a:spLocks noChangeArrowheads="1"/>
          </p:cNvSpPr>
          <p:nvPr/>
        </p:nvSpPr>
        <p:spPr bwMode="auto">
          <a:xfrm>
            <a:off x="684212" y="6220618"/>
            <a:ext cx="30146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sz="600" dirty="0">
                <a:solidFill>
                  <a:srgbClr val="7F7F7F"/>
                </a:solidFill>
                <a:latin typeface="Tuffy" pitchFamily="34" charset="0"/>
                <a:ea typeface="Calibri" panose="020F0502020204030204" pitchFamily="34" charset="0"/>
                <a:cs typeface="Tuffy" pitchFamily="34" charset="0"/>
              </a:rPr>
              <a:t>Photo courtesy of </a:t>
            </a:r>
            <a:r>
              <a:rPr lang="en-GB" altLang="en-US" sz="600" dirty="0" err="1">
                <a:solidFill>
                  <a:srgbClr val="7F7F7F"/>
                </a:solidFill>
                <a:latin typeface="Tuffy" pitchFamily="34" charset="0"/>
                <a:ea typeface="Calibri" panose="020F0502020204030204" pitchFamily="34" charset="0"/>
                <a:cs typeface="Tuffy" pitchFamily="34" charset="0"/>
              </a:rPr>
              <a:t>Airwolfhound</a:t>
            </a:r>
            <a:r>
              <a:rPr lang="en-GB" altLang="en-US" sz="600" dirty="0">
                <a:solidFill>
                  <a:srgbClr val="7F7F7F"/>
                </a:solidFill>
                <a:latin typeface="Tuffy" pitchFamily="34" charset="0"/>
                <a:ea typeface="Calibri" panose="020F0502020204030204" pitchFamily="34" charset="0"/>
                <a:cs typeface="Tuffy" pitchFamily="34" charset="0"/>
              </a:rPr>
              <a:t> (@flickr.com) - granted under creative commons licence</a:t>
            </a:r>
            <a:endParaRPr lang="en-GB" altLang="en-US" sz="600" dirty="0">
              <a:ea typeface="Calibri" panose="020F0502020204030204" pitchFamily="34" charset="0"/>
              <a:cs typeface="Tuffy" pitchFamily="34" charset="0"/>
            </a:endParaRPr>
          </a:p>
        </p:txBody>
      </p:sp>
      <p:pic>
        <p:nvPicPr>
          <p:cNvPr id="14342" name="Picture 2">
            <a:extLst>
              <a:ext uri="{FF2B5EF4-FFF2-40B4-BE49-F238E27FC236}">
                <a16:creationId xmlns:a16="http://schemas.microsoft.com/office/drawing/2014/main" id="{09BE0AC6-02CE-42A9-8AD1-6E2108C05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388" y="1447800"/>
            <a:ext cx="3073400" cy="4254500"/>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pic>
        <p:nvPicPr>
          <p:cNvPr id="14343" name="Picture 4">
            <a:extLst>
              <a:ext uri="{FF2B5EF4-FFF2-40B4-BE49-F238E27FC236}">
                <a16:creationId xmlns:a16="http://schemas.microsoft.com/office/drawing/2014/main" id="{3005A7A8-B8FD-48C2-8AE2-0F55797D312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4111" y="4678532"/>
            <a:ext cx="2244660" cy="14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cap="sq">
                <a:solidFill>
                  <a:srgbClr val="000000"/>
                </a:solidFill>
                <a:miter lim="800000"/>
                <a:headEnd/>
                <a:tailEnd/>
              </a14:hiddenLine>
            </a:ext>
          </a:extLst>
        </p:spPr>
      </p:pic>
      <p:sp>
        <p:nvSpPr>
          <p:cNvPr id="14344" name="Rectangle 6">
            <a:extLst>
              <a:ext uri="{FF2B5EF4-FFF2-40B4-BE49-F238E27FC236}">
                <a16:creationId xmlns:a16="http://schemas.microsoft.com/office/drawing/2014/main" id="{FA5D5D04-F144-45A1-88B0-3373E8B021ED}"/>
              </a:ext>
            </a:extLst>
          </p:cNvPr>
          <p:cNvSpPr>
            <a:spLocks noChangeArrowheads="1"/>
          </p:cNvSpPr>
          <p:nvPr/>
        </p:nvSpPr>
        <p:spPr bwMode="auto">
          <a:xfrm>
            <a:off x="5111750" y="5757863"/>
            <a:ext cx="35147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107000"/>
              </a:lnSpc>
              <a:spcAft>
                <a:spcPts val="800"/>
              </a:spcAft>
            </a:pPr>
            <a:r>
              <a:rPr lang="en-GB" altLang="en-US" sz="600">
                <a:solidFill>
                  <a:srgbClr val="7F7F7F"/>
                </a:solidFill>
                <a:latin typeface="Tuffy" pitchFamily="34" charset="0"/>
                <a:ea typeface="Calibri" panose="020F0502020204030204" pitchFamily="34" charset="0"/>
                <a:cs typeface="Times New Roman" panose="02020603050405020304" pitchFamily="18" charset="0"/>
              </a:rPr>
              <a:t>Photo courtesy of Marie-Lan Nguyen (via wikimedia commons) granted under creative commons licence</a:t>
            </a:r>
            <a:endParaRPr lang="en-GB" alt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C3B4628-B94D-4C2E-99CB-CBFFD7FD7674}"/>
              </a:ext>
            </a:extLst>
          </p:cNvPr>
          <p:cNvSpPr txBox="1"/>
          <p:nvPr/>
        </p:nvSpPr>
        <p:spPr>
          <a:xfrm>
            <a:off x="667544" y="3829355"/>
            <a:ext cx="4252712" cy="1477328"/>
          </a:xfrm>
          <a:prstGeom prst="rect">
            <a:avLst/>
          </a:prstGeom>
          <a:noFill/>
        </p:spPr>
        <p:txBody>
          <a:bodyPr wrap="square" rtlCol="0">
            <a:spAutoFit/>
          </a:bodyPr>
          <a:lstStyle/>
          <a:p>
            <a:r>
              <a:rPr lang="en-US" b="1" u="sng" dirty="0">
                <a:solidFill>
                  <a:srgbClr val="FF0000"/>
                </a:solidFill>
                <a:latin typeface="+mn-lt"/>
              </a:rPr>
              <a:t>Find the words for:</a:t>
            </a:r>
          </a:p>
          <a:p>
            <a:pPr marL="342900" indent="-342900">
              <a:buFont typeface="+mj-lt"/>
              <a:buAutoNum type="arabicPeriod"/>
            </a:pPr>
            <a:r>
              <a:rPr lang="en-US" dirty="0">
                <a:solidFill>
                  <a:srgbClr val="FF0000"/>
                </a:solidFill>
                <a:latin typeface="+mn-lt"/>
              </a:rPr>
              <a:t>We can attend</a:t>
            </a:r>
          </a:p>
          <a:p>
            <a:pPr marL="342900" indent="-342900">
              <a:buFont typeface="+mj-lt"/>
              <a:buAutoNum type="arabicPeriod"/>
            </a:pPr>
            <a:r>
              <a:rPr lang="en-US" dirty="0">
                <a:solidFill>
                  <a:srgbClr val="FF0000"/>
                </a:solidFill>
                <a:latin typeface="+mn-lt"/>
              </a:rPr>
              <a:t>Parade</a:t>
            </a:r>
          </a:p>
          <a:p>
            <a:pPr marL="342900" indent="-342900">
              <a:buFont typeface="+mj-lt"/>
              <a:buAutoNum type="arabicPeriod"/>
            </a:pPr>
            <a:r>
              <a:rPr lang="en-US" dirty="0">
                <a:solidFill>
                  <a:srgbClr val="FF0000"/>
                </a:solidFill>
                <a:latin typeface="+mn-lt"/>
              </a:rPr>
              <a:t>see</a:t>
            </a:r>
          </a:p>
          <a:p>
            <a:endParaRPr lang="en-GB" dirty="0">
              <a:latin typeface="+mn-lt"/>
            </a:endParaRPr>
          </a:p>
        </p:txBody>
      </p:sp>
      <p:pic>
        <p:nvPicPr>
          <p:cNvPr id="5" name="Recorded Sound">
            <a:hlinkClick r:id="" action="ppaction://media"/>
            <a:extLst>
              <a:ext uri="{FF2B5EF4-FFF2-40B4-BE49-F238E27FC236}">
                <a16:creationId xmlns:a16="http://schemas.microsoft.com/office/drawing/2014/main" id="{BE5CCEF6-D970-4B9B-B4A1-E01D585485A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134769" y="1745572"/>
            <a:ext cx="487363" cy="487363"/>
          </a:xfrm>
          <a:prstGeom prst="rect">
            <a:avLst/>
          </a:prstGeom>
          <a:solidFill>
            <a:srgbClr val="00B050"/>
          </a:solidFill>
        </p:spPr>
      </p:pic>
      <p:pic>
        <p:nvPicPr>
          <p:cNvPr id="6" name="Recorded Sound">
            <a:hlinkClick r:id="" action="ppaction://media"/>
            <a:extLst>
              <a:ext uri="{FF2B5EF4-FFF2-40B4-BE49-F238E27FC236}">
                <a16:creationId xmlns:a16="http://schemas.microsoft.com/office/drawing/2014/main" id="{0E4B739D-F6AD-4C7C-918B-BC82168A59A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017690" y="2374990"/>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63" fill="hold"/>
                                        <p:tgtEl>
                                          <p:spTgt spid="5"/>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0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6751DE-1655-40BF-92E7-35670AB65AF8}"/>
              </a:ext>
            </a:extLst>
          </p:cNvPr>
          <p:cNvSpPr/>
          <p:nvPr/>
        </p:nvSpPr>
        <p:spPr>
          <a:xfrm>
            <a:off x="2429669" y="1316038"/>
            <a:ext cx="3757613" cy="1893887"/>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endParaRPr lang="fr-FR" altLang="fr-FR" dirty="0">
              <a:solidFill>
                <a:schemeClr val="tx1"/>
              </a:solidFill>
            </a:endParaRP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En quelle année est-ce que la Révolution française a eu lieu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In what year did the French Revolution take place?
  </a:t>
            </a:r>
            <a:r>
              <a:rPr lang="en-US" altLang="fr-FR" dirty="0">
                <a:solidFill>
                  <a:schemeClr val="tx1"/>
                </a:solidFill>
              </a:rPr>
              <a:t>
</a:t>
            </a:r>
            <a:endParaRPr lang="fr-FR" altLang="fr-FR" dirty="0">
              <a:solidFill>
                <a:schemeClr val="tx1"/>
              </a:solidFill>
            </a:endParaRPr>
          </a:p>
          <a:p>
            <a:pPr eaLnBrk="1" fontAlgn="auto" hangingPunct="1">
              <a:spcAft>
                <a:spcPts val="0"/>
              </a:spcAft>
              <a:defRPr/>
            </a:pPr>
            <a:r>
              <a:rPr lang="en-US" altLang="en-US" dirty="0">
                <a:solidFill>
                  <a:schemeClr val="tx1"/>
                </a:solidFill>
                <a:latin typeface="Arial" panose="020B0604020202020204" pitchFamily="34" charset="0"/>
                <a:cs typeface="Arial" panose="020B0604020202020204" pitchFamily="34" charset="0"/>
              </a:rPr>
              <a:t>
</a:t>
            </a:r>
            <a:r>
              <a:rPr lang="en-GB" altLang="en-US" dirty="0">
                <a:solidFill>
                  <a:schemeClr val="tx1"/>
                </a:solidFill>
                <a:latin typeface="Arial" panose="020B0604020202020204" pitchFamily="34" charset="0"/>
                <a:cs typeface="Arial" panose="020B0604020202020204" pitchFamily="34" charset="0"/>
              </a:rPr>
              <a:t>  </a:t>
            </a:r>
          </a:p>
        </p:txBody>
      </p:sp>
      <p:pic>
        <p:nvPicPr>
          <p:cNvPr id="15363" name="Picture 12">
            <a:extLst>
              <a:ext uri="{FF2B5EF4-FFF2-40B4-BE49-F238E27FC236}">
                <a16:creationId xmlns:a16="http://schemas.microsoft.com/office/drawing/2014/main" id="{14887297-E048-45DC-95CF-7BBEC42C79C9}"/>
              </a:ext>
            </a:extLst>
          </p:cNvPr>
          <p:cNvPicPr>
            <a:picLocks noChangeAspect="1"/>
          </p:cNvPicPr>
          <p:nvPr/>
        </p:nvPicPr>
        <p:blipFill>
          <a:blip r:embed="rId4">
            <a:extLst>
              <a:ext uri="{28A0092B-C50C-407E-A947-70E740481C1C}">
                <a14:useLocalDpi xmlns:a14="http://schemas.microsoft.com/office/drawing/2010/main" val="0"/>
              </a:ext>
            </a:extLst>
          </a:blip>
          <a:srcRect b="57993"/>
          <a:stretch>
            <a:fillRect/>
          </a:stretch>
        </p:blipFill>
        <p:spPr bwMode="auto">
          <a:xfrm>
            <a:off x="6475413" y="1535113"/>
            <a:ext cx="11414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8">
            <a:extLst>
              <a:ext uri="{FF2B5EF4-FFF2-40B4-BE49-F238E27FC236}">
                <a16:creationId xmlns:a16="http://schemas.microsoft.com/office/drawing/2014/main" id="{10E8E845-0077-4490-8FD8-4C4D2BE5B319}"/>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4C7F1932-F6DB-4527-995F-FDBEE57C7AEC}"/>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1515</a:t>
            </a:r>
          </a:p>
        </p:txBody>
      </p:sp>
      <p:sp>
        <p:nvSpPr>
          <p:cNvPr id="14" name="Rectangle 13">
            <a:extLst>
              <a:ext uri="{FF2B5EF4-FFF2-40B4-BE49-F238E27FC236}">
                <a16:creationId xmlns:a16="http://schemas.microsoft.com/office/drawing/2014/main" id="{CCE416B4-2B2A-4A8A-B889-577A2CD05531}"/>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1492</a:t>
            </a:r>
          </a:p>
        </p:txBody>
      </p:sp>
      <p:sp>
        <p:nvSpPr>
          <p:cNvPr id="16" name="Rectangle 15">
            <a:extLst>
              <a:ext uri="{FF2B5EF4-FFF2-40B4-BE49-F238E27FC236}">
                <a16:creationId xmlns:a16="http://schemas.microsoft.com/office/drawing/2014/main" id="{68E163EB-165F-4045-BD99-DF0A78651A1C}"/>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1789</a:t>
            </a:r>
          </a:p>
        </p:txBody>
      </p:sp>
      <p:sp>
        <p:nvSpPr>
          <p:cNvPr id="17" name="Rectangle 16">
            <a:extLst>
              <a:ext uri="{FF2B5EF4-FFF2-40B4-BE49-F238E27FC236}">
                <a16:creationId xmlns:a16="http://schemas.microsoft.com/office/drawing/2014/main" id="{D3C74DDD-5894-4589-AAA4-EE05E1D4956C}"/>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D) 1793</a:t>
            </a:r>
          </a:p>
        </p:txBody>
      </p:sp>
      <p:sp>
        <p:nvSpPr>
          <p:cNvPr id="20" name="Oval 19">
            <a:extLst>
              <a:ext uri="{FF2B5EF4-FFF2-40B4-BE49-F238E27FC236}">
                <a16:creationId xmlns:a16="http://schemas.microsoft.com/office/drawing/2014/main" id="{6314B329-F284-4C97-8EA1-EC94DE45914F}"/>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1</a:t>
            </a:r>
          </a:p>
        </p:txBody>
      </p:sp>
      <p:pic>
        <p:nvPicPr>
          <p:cNvPr id="2" name="Recorded Sound">
            <a:hlinkClick r:id="" action="ppaction://media"/>
            <a:extLst>
              <a:ext uri="{FF2B5EF4-FFF2-40B4-BE49-F238E27FC236}">
                <a16:creationId xmlns:a16="http://schemas.microsoft.com/office/drawing/2014/main" id="{42205021-53E0-4580-9A14-0F392671C4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1947"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4"/>
                                        </p:tgtEl>
                                        <p:attrNameLst>
                                          <p:attrName>fillcolor</p:attrName>
                                        </p:attrNameLst>
                                      </p:cBhvr>
                                      <p:to>
                                        <a:srgbClr val="C00000"/>
                                      </p:to>
                                    </p:animClr>
                                    <p:set>
                                      <p:cBhvr>
                                        <p:cTn id="12" dur="250" fill="hold"/>
                                        <p:tgtEl>
                                          <p:spTgt spid="14"/>
                                        </p:tgtEl>
                                        <p:attrNameLst>
                                          <p:attrName>fill.type</p:attrName>
                                        </p:attrNameLst>
                                      </p:cBhvr>
                                      <p:to>
                                        <p:strVal val="solid"/>
                                      </p:to>
                                    </p:set>
                                    <p:set>
                                      <p:cBhvr>
                                        <p:cTn id="13"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grpId="0" nodeType="clickEffect">
                                  <p:stCondLst>
                                    <p:cond delay="0"/>
                                  </p:stCondLst>
                                  <p:childTnLst>
                                    <p:animClr clrSpc="rgb" dir="cw">
                                      <p:cBhvr>
                                        <p:cTn id="18" dur="250" fill="hold"/>
                                        <p:tgtEl>
                                          <p:spTgt spid="10"/>
                                        </p:tgtEl>
                                        <p:attrNameLst>
                                          <p:attrName>fillcolor</p:attrName>
                                        </p:attrNameLst>
                                      </p:cBhvr>
                                      <p:to>
                                        <a:srgbClr val="C00000"/>
                                      </p:to>
                                    </p:animClr>
                                    <p:set>
                                      <p:cBhvr>
                                        <p:cTn id="19" dur="250" fill="hold"/>
                                        <p:tgtEl>
                                          <p:spTgt spid="10"/>
                                        </p:tgtEl>
                                        <p:attrNameLst>
                                          <p:attrName>fill.type</p:attrName>
                                        </p:attrNameLst>
                                      </p:cBhvr>
                                      <p:to>
                                        <p:strVal val="solid"/>
                                      </p:to>
                                    </p:set>
                                    <p:set>
                                      <p:cBhvr>
                                        <p:cTn id="20"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6"/>
                                        </p:tgtEl>
                                        <p:attrNameLst>
                                          <p:attrName>fillcolor</p:attrName>
                                        </p:attrNameLst>
                                      </p:cBhvr>
                                      <p:to>
                                        <a:srgbClr val="00B050"/>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2">
            <a:extLst>
              <a:ext uri="{FF2B5EF4-FFF2-40B4-BE49-F238E27FC236}">
                <a16:creationId xmlns:a16="http://schemas.microsoft.com/office/drawing/2014/main" id="{715C0AB9-1450-4B6D-B5B6-D43F927D4079}"/>
              </a:ext>
            </a:extLst>
          </p:cNvPr>
          <p:cNvPicPr>
            <a:picLocks noChangeAspect="1"/>
          </p:cNvPicPr>
          <p:nvPr/>
        </p:nvPicPr>
        <p:blipFill>
          <a:blip r:embed="rId4">
            <a:extLst>
              <a:ext uri="{28A0092B-C50C-407E-A947-70E740481C1C}">
                <a14:useLocalDpi xmlns:a14="http://schemas.microsoft.com/office/drawing/2010/main" val="0"/>
              </a:ext>
            </a:extLst>
          </a:blip>
          <a:srcRect b="54564"/>
          <a:stretch>
            <a:fillRect/>
          </a:stretch>
        </p:blipFill>
        <p:spPr bwMode="auto">
          <a:xfrm>
            <a:off x="6154738" y="1344613"/>
            <a:ext cx="20447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FA5476E9-B923-4E88-B25D-7E95B758BD8F}"/>
              </a:ext>
            </a:extLst>
          </p:cNvPr>
          <p:cNvSpPr/>
          <p:nvPr/>
        </p:nvSpPr>
        <p:spPr>
          <a:xfrm>
            <a:off x="2397125" y="1229361"/>
            <a:ext cx="3757613" cy="1723390"/>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s’appelle l’hymne national français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What is the name of the French national anthem?</a:t>
            </a:r>
            <a:r>
              <a:rPr lang="en-US" altLang="en-US" dirty="0">
                <a:solidFill>
                  <a:schemeClr val="tx1"/>
                </a:solidFill>
                <a:latin typeface="Arial" panose="020B0604020202020204" pitchFamily="34" charset="0"/>
                <a:cs typeface="Arial" panose="020B0604020202020204" pitchFamily="34" charset="0"/>
              </a:rPr>
              <a:t>
</a:t>
            </a:r>
            <a:endParaRPr lang="en-GB" altLang="en-US" dirty="0">
              <a:solidFill>
                <a:schemeClr val="tx1"/>
              </a:solidFill>
              <a:latin typeface="Arial" panose="020B0604020202020204" pitchFamily="34" charset="0"/>
              <a:cs typeface="Arial" panose="020B0604020202020204" pitchFamily="34" charset="0"/>
            </a:endParaRPr>
          </a:p>
        </p:txBody>
      </p:sp>
      <p:sp>
        <p:nvSpPr>
          <p:cNvPr id="16388" name="Rectangle 8">
            <a:extLst>
              <a:ext uri="{FF2B5EF4-FFF2-40B4-BE49-F238E27FC236}">
                <a16:creationId xmlns:a16="http://schemas.microsoft.com/office/drawing/2014/main" id="{0AF6522F-AA2B-4AFE-979B-AC22DB70E27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64CC77F3-9827-4E8B-9816-B6364233ED22}"/>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La </a:t>
            </a:r>
            <a:r>
              <a:rPr lang="en-GB" b="1" dirty="0" err="1">
                <a:solidFill>
                  <a:schemeClr val="bg1"/>
                </a:solidFill>
                <a:cs typeface="Arial" panose="020B0604020202020204" pitchFamily="34" charset="0"/>
              </a:rPr>
              <a:t>Parisienne</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2DF0D5ED-20F2-4127-AF1A-7304F3FFCAAE}"/>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La Marseillaise</a:t>
            </a:r>
          </a:p>
        </p:txBody>
      </p:sp>
      <p:sp>
        <p:nvSpPr>
          <p:cNvPr id="16" name="Rectangle 15">
            <a:extLst>
              <a:ext uri="{FF2B5EF4-FFF2-40B4-BE49-F238E27FC236}">
                <a16:creationId xmlns:a16="http://schemas.microsoft.com/office/drawing/2014/main" id="{A5D839E9-FF59-405A-B1A3-5CEC3A16B0A5}"/>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Aux </a:t>
            </a:r>
            <a:r>
              <a:rPr lang="en-GB" b="1" dirty="0" err="1">
                <a:solidFill>
                  <a:schemeClr val="bg1"/>
                </a:solidFill>
                <a:cs typeface="Arial" panose="020B0604020202020204" pitchFamily="34" charset="0"/>
              </a:rPr>
              <a:t>armes</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citoyens</a:t>
            </a:r>
            <a:r>
              <a:rPr lang="en-GB" b="1" dirty="0">
                <a:solidFill>
                  <a:schemeClr val="bg1"/>
                </a:solidFill>
                <a:cs typeface="Arial" panose="020B0604020202020204" pitchFamily="34" charset="0"/>
              </a:rPr>
              <a:t> !</a:t>
            </a:r>
          </a:p>
        </p:txBody>
      </p:sp>
      <p:sp>
        <p:nvSpPr>
          <p:cNvPr id="17" name="Rectangle 16">
            <a:extLst>
              <a:ext uri="{FF2B5EF4-FFF2-40B4-BE49-F238E27FC236}">
                <a16:creationId xmlns:a16="http://schemas.microsoft.com/office/drawing/2014/main" id="{B3558977-0F59-420B-A28C-4E8CE8C4E093}"/>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Le Chant de la Liberté</a:t>
            </a:r>
          </a:p>
        </p:txBody>
      </p:sp>
      <p:sp>
        <p:nvSpPr>
          <p:cNvPr id="20" name="Oval 19">
            <a:extLst>
              <a:ext uri="{FF2B5EF4-FFF2-40B4-BE49-F238E27FC236}">
                <a16:creationId xmlns:a16="http://schemas.microsoft.com/office/drawing/2014/main" id="{C7AA877B-100E-45AE-A692-1FCF78229DB2}"/>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2</a:t>
            </a:r>
          </a:p>
        </p:txBody>
      </p:sp>
      <p:sp>
        <p:nvSpPr>
          <p:cNvPr id="2" name="TextBox 1">
            <a:extLst>
              <a:ext uri="{FF2B5EF4-FFF2-40B4-BE49-F238E27FC236}">
                <a16:creationId xmlns:a16="http://schemas.microsoft.com/office/drawing/2014/main" id="{34D5D337-3C6C-451B-A311-0AD0791B58ED}"/>
              </a:ext>
            </a:extLst>
          </p:cNvPr>
          <p:cNvSpPr txBox="1"/>
          <p:nvPr/>
        </p:nvSpPr>
        <p:spPr>
          <a:xfrm>
            <a:off x="958788" y="5628443"/>
            <a:ext cx="5637321" cy="646331"/>
          </a:xfrm>
          <a:prstGeom prst="rect">
            <a:avLst/>
          </a:prstGeom>
          <a:noFill/>
        </p:spPr>
        <p:txBody>
          <a:bodyPr wrap="square" rtlCol="0">
            <a:spAutoFit/>
          </a:bodyPr>
          <a:lstStyle/>
          <a:p>
            <a:r>
              <a:rPr lang="en-GB" dirty="0">
                <a:latin typeface="+mn-lt"/>
              </a:rPr>
              <a:t>Listen to the French National anthem here</a:t>
            </a:r>
          </a:p>
          <a:p>
            <a:r>
              <a:rPr lang="en-GB" dirty="0">
                <a:latin typeface="+mn-lt"/>
              </a:rPr>
              <a:t>https://youtu.be/4K1q9Ntcr5g</a:t>
            </a:r>
          </a:p>
        </p:txBody>
      </p:sp>
      <p:pic>
        <p:nvPicPr>
          <p:cNvPr id="3" name="Recorded Sound">
            <a:hlinkClick r:id="" action="ppaction://media"/>
            <a:extLst>
              <a:ext uri="{FF2B5EF4-FFF2-40B4-BE49-F238E27FC236}">
                <a16:creationId xmlns:a16="http://schemas.microsoft.com/office/drawing/2014/main" id="{324FF6B2-3659-4935-B2C8-04E8996B63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8466"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00B05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A33248-20E4-4F9F-A609-FCB79BF9B597}"/>
              </a:ext>
            </a:extLst>
          </p:cNvPr>
          <p:cNvSpPr/>
          <p:nvPr/>
        </p:nvSpPr>
        <p:spPr>
          <a:xfrm>
            <a:off x="2397125" y="1107440"/>
            <a:ext cx="4084955" cy="2042161"/>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Comment s’appelait la célèbre prison prise d’assaut par le peuple le 14 juillet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What was the name of the famous prison stormed by the people on the 14th July?</a:t>
            </a:r>
            <a:r>
              <a:rPr lang="en-US" altLang="en-US" dirty="0">
                <a:solidFill>
                  <a:schemeClr val="tx1"/>
                </a:solidFill>
                <a:cs typeface="Arial" panose="020B0604020202020204" pitchFamily="34" charset="0"/>
              </a:rPr>
              <a:t>
</a:t>
            </a:r>
            <a:endParaRPr lang="en-GB" altLang="en-US" dirty="0">
              <a:solidFill>
                <a:schemeClr val="tx1"/>
              </a:solidFill>
              <a:cs typeface="Arial" panose="020B0604020202020204" pitchFamily="34" charset="0"/>
            </a:endParaRPr>
          </a:p>
        </p:txBody>
      </p:sp>
      <p:sp>
        <p:nvSpPr>
          <p:cNvPr id="17411" name="Rectangle 8">
            <a:extLst>
              <a:ext uri="{FF2B5EF4-FFF2-40B4-BE49-F238E27FC236}">
                <a16:creationId xmlns:a16="http://schemas.microsoft.com/office/drawing/2014/main" id="{E454200E-7D43-49B5-84C2-EE9F068B1A8C}"/>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09DD848E-23DC-40EC-90C1-2108B2695D17}"/>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Fort </a:t>
            </a:r>
            <a:r>
              <a:rPr lang="en-GB" b="1" dirty="0" err="1">
                <a:solidFill>
                  <a:schemeClr val="bg1"/>
                </a:solidFill>
                <a:cs typeface="Arial" panose="020B0604020202020204" pitchFamily="34" charset="0"/>
              </a:rPr>
              <a:t>Boyard</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BFE867FF-19B6-4140-BCD7-2191764B02B5}"/>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Alcatraz</a:t>
            </a:r>
          </a:p>
        </p:txBody>
      </p:sp>
      <p:sp>
        <p:nvSpPr>
          <p:cNvPr id="16" name="Rectangle 15">
            <a:extLst>
              <a:ext uri="{FF2B5EF4-FFF2-40B4-BE49-F238E27FC236}">
                <a16:creationId xmlns:a16="http://schemas.microsoft.com/office/drawing/2014/main" id="{A33DD34F-9DD4-464E-86F6-962CF62F78B6}"/>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Versailles</a:t>
            </a:r>
          </a:p>
        </p:txBody>
      </p:sp>
      <p:sp>
        <p:nvSpPr>
          <p:cNvPr id="17" name="Rectangle 16">
            <a:extLst>
              <a:ext uri="{FF2B5EF4-FFF2-40B4-BE49-F238E27FC236}">
                <a16:creationId xmlns:a16="http://schemas.microsoft.com/office/drawing/2014/main" id="{D4EEDE65-C1B1-424E-ACF6-79A38CB8930D}"/>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La Bastille</a:t>
            </a:r>
          </a:p>
        </p:txBody>
      </p:sp>
      <p:sp>
        <p:nvSpPr>
          <p:cNvPr id="20" name="Oval 19">
            <a:extLst>
              <a:ext uri="{FF2B5EF4-FFF2-40B4-BE49-F238E27FC236}">
                <a16:creationId xmlns:a16="http://schemas.microsoft.com/office/drawing/2014/main" id="{3E9B0DF2-1244-4174-9750-7C32A787CB82}"/>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3</a:t>
            </a:r>
          </a:p>
        </p:txBody>
      </p:sp>
      <p:pic>
        <p:nvPicPr>
          <p:cNvPr id="17417" name="Picture 1">
            <a:extLst>
              <a:ext uri="{FF2B5EF4-FFF2-40B4-BE49-F238E27FC236}">
                <a16:creationId xmlns:a16="http://schemas.microsoft.com/office/drawing/2014/main" id="{13CE28AB-7F80-450F-8CC4-E6C158A9C67E}"/>
              </a:ext>
            </a:extLst>
          </p:cNvPr>
          <p:cNvPicPr>
            <a:picLocks noChangeAspect="1"/>
          </p:cNvPicPr>
          <p:nvPr/>
        </p:nvPicPr>
        <p:blipFill>
          <a:blip r:embed="rId4">
            <a:extLst>
              <a:ext uri="{28A0092B-C50C-407E-A947-70E740481C1C}">
                <a14:useLocalDpi xmlns:a14="http://schemas.microsoft.com/office/drawing/2010/main" val="0"/>
              </a:ext>
            </a:extLst>
          </a:blip>
          <a:srcRect b="56020"/>
          <a:stretch>
            <a:fillRect/>
          </a:stretch>
        </p:blipFill>
        <p:spPr bwMode="auto">
          <a:xfrm>
            <a:off x="6354763" y="1270000"/>
            <a:ext cx="152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6C66C92E-63DE-4EDA-80AC-7A55C30C92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5024"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4"/>
                                        </p:tgtEl>
                                        <p:attrNameLst>
                                          <p:attrName>fillcolor</p:attrName>
                                        </p:attrNameLst>
                                      </p:cBhvr>
                                      <p:to>
                                        <a:srgbClr val="C00000"/>
                                      </p:to>
                                    </p:animClr>
                                    <p:set>
                                      <p:cBhvr>
                                        <p:cTn id="26" dur="250" fill="hold"/>
                                        <p:tgtEl>
                                          <p:spTgt spid="14"/>
                                        </p:tgtEl>
                                        <p:attrNameLst>
                                          <p:attrName>fill.type</p:attrName>
                                        </p:attrNameLst>
                                      </p:cBhvr>
                                      <p:to>
                                        <p:strVal val="solid"/>
                                      </p:to>
                                    </p:set>
                                    <p:set>
                                      <p:cBhvr>
                                        <p:cTn id="27"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7"/>
                                        </p:tgtEl>
                                        <p:attrNameLst>
                                          <p:attrName>fillcolor</p:attrName>
                                        </p:attrNameLst>
                                      </p:cBhvr>
                                      <p:to>
                                        <a:srgbClr val="00B050"/>
                                      </p:to>
                                    </p:animClr>
                                    <p:set>
                                      <p:cBhvr>
                                        <p:cTn id="33" dur="250" fill="hold"/>
                                        <p:tgtEl>
                                          <p:spTgt spid="17"/>
                                        </p:tgtEl>
                                        <p:attrNameLst>
                                          <p:attrName>fill.type</p:attrName>
                                        </p:attrNameLst>
                                      </p:cBhvr>
                                      <p:to>
                                        <p:strVal val="solid"/>
                                      </p:to>
                                    </p:set>
                                    <p:set>
                                      <p:cBhvr>
                                        <p:cTn id="3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1534F23-68AE-4331-B3AF-2DAC1D1613D7}"/>
              </a:ext>
            </a:extLst>
          </p:cNvPr>
          <p:cNvSpPr/>
          <p:nvPr/>
        </p:nvSpPr>
        <p:spPr>
          <a:xfrm>
            <a:off x="2388247" y="1270000"/>
            <a:ext cx="3757613" cy="193992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Comment s’appelle la figure de la République qui se trouve sur les timbres français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What is the name of the figure of the Republic on the French stamps?</a:t>
            </a:r>
            <a:r>
              <a:rPr lang="en-US" altLang="fr-FR" dirty="0">
                <a:solidFill>
                  <a:schemeClr val="tx1"/>
                </a:solidFill>
              </a:rPr>
              <a:t>
</a:t>
            </a:r>
            <a:endParaRPr lang="fr-FR" altLang="fr-FR" dirty="0">
              <a:solidFill>
                <a:schemeClr val="tx1"/>
              </a:solidFill>
            </a:endParaRPr>
          </a:p>
          <a:p>
            <a:pPr eaLnBrk="1" fontAlgn="auto" hangingPunct="1">
              <a:spcAft>
                <a:spcPts val="0"/>
              </a:spcAft>
              <a:defRPr/>
            </a:pPr>
            <a:endParaRPr lang="fr-FR" altLang="en-US"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endParaRPr lang="en-GB" altLang="en-US" dirty="0">
              <a:solidFill>
                <a:schemeClr val="tx1"/>
              </a:solidFill>
              <a:latin typeface="Arial" panose="020B0604020202020204" pitchFamily="34" charset="0"/>
              <a:cs typeface="Arial" panose="020B0604020202020204" pitchFamily="34" charset="0"/>
            </a:endParaRPr>
          </a:p>
        </p:txBody>
      </p:sp>
      <p:sp>
        <p:nvSpPr>
          <p:cNvPr id="18435" name="Rectangle 8">
            <a:extLst>
              <a:ext uri="{FF2B5EF4-FFF2-40B4-BE49-F238E27FC236}">
                <a16:creationId xmlns:a16="http://schemas.microsoft.com/office/drawing/2014/main" id="{A604B60A-6963-4A3F-AB4B-9DF3F810747D}"/>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2D09AE83-BF18-4D37-9552-16779189F2E3}"/>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Marie-France</a:t>
            </a:r>
          </a:p>
        </p:txBody>
      </p:sp>
      <p:sp>
        <p:nvSpPr>
          <p:cNvPr id="14" name="Rectangle 13">
            <a:extLst>
              <a:ext uri="{FF2B5EF4-FFF2-40B4-BE49-F238E27FC236}">
                <a16:creationId xmlns:a16="http://schemas.microsoft.com/office/drawing/2014/main" id="{7806B84E-A362-4A69-B236-C174C85D3A24}"/>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Marianne</a:t>
            </a:r>
          </a:p>
        </p:txBody>
      </p:sp>
      <p:sp>
        <p:nvSpPr>
          <p:cNvPr id="16" name="Rectangle 15">
            <a:extLst>
              <a:ext uri="{FF2B5EF4-FFF2-40B4-BE49-F238E27FC236}">
                <a16:creationId xmlns:a16="http://schemas.microsoft.com/office/drawing/2014/main" id="{77DD722D-06B6-4BED-91C2-15EE4659D6EE}"/>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Christine</a:t>
            </a:r>
          </a:p>
        </p:txBody>
      </p:sp>
      <p:sp>
        <p:nvSpPr>
          <p:cNvPr id="17" name="Rectangle 16">
            <a:extLst>
              <a:ext uri="{FF2B5EF4-FFF2-40B4-BE49-F238E27FC236}">
                <a16:creationId xmlns:a16="http://schemas.microsoft.com/office/drawing/2014/main" id="{55063E58-0B09-40C5-9462-E288630E8946}"/>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Jeanne</a:t>
            </a:r>
          </a:p>
        </p:txBody>
      </p:sp>
      <p:sp>
        <p:nvSpPr>
          <p:cNvPr id="20" name="Oval 19">
            <a:extLst>
              <a:ext uri="{FF2B5EF4-FFF2-40B4-BE49-F238E27FC236}">
                <a16:creationId xmlns:a16="http://schemas.microsoft.com/office/drawing/2014/main" id="{2A275CF4-7BA3-49A4-A062-B2B73D1D4028}"/>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4</a:t>
            </a:r>
          </a:p>
        </p:txBody>
      </p:sp>
      <p:pic>
        <p:nvPicPr>
          <p:cNvPr id="18441" name="Picture 2">
            <a:extLst>
              <a:ext uri="{FF2B5EF4-FFF2-40B4-BE49-F238E27FC236}">
                <a16:creationId xmlns:a16="http://schemas.microsoft.com/office/drawing/2014/main" id="{A98C7C00-2C1D-473D-9DBA-163ECA6D0724}"/>
              </a:ext>
            </a:extLst>
          </p:cNvPr>
          <p:cNvPicPr>
            <a:picLocks noChangeAspect="1"/>
          </p:cNvPicPr>
          <p:nvPr/>
        </p:nvPicPr>
        <p:blipFill>
          <a:blip r:embed="rId4">
            <a:extLst>
              <a:ext uri="{28A0092B-C50C-407E-A947-70E740481C1C}">
                <a14:useLocalDpi xmlns:a14="http://schemas.microsoft.com/office/drawing/2010/main" val="0"/>
              </a:ext>
            </a:extLst>
          </a:blip>
          <a:srcRect t="2" b="47635"/>
          <a:stretch>
            <a:fillRect/>
          </a:stretch>
        </p:blipFill>
        <p:spPr bwMode="auto">
          <a:xfrm>
            <a:off x="6064250" y="1270000"/>
            <a:ext cx="21050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2DB13942-98ED-48F4-8ABF-2D73195F15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6146" y="5783955"/>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00B05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78FFBD-D271-4F2A-8DCF-7B673555CB7D}"/>
              </a:ext>
            </a:extLst>
          </p:cNvPr>
          <p:cNvSpPr/>
          <p:nvPr/>
        </p:nvSpPr>
        <p:spPr>
          <a:xfrm>
            <a:off x="2397125" y="1219200"/>
            <a:ext cx="4206875" cy="1733551"/>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s’appelle la déclaration qui a aboli les privilèges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What is the name of the declaration that abolished privileges?</a:t>
            </a:r>
            <a:endParaRPr lang="fr-FR" altLang="fr-FR" i="1" dirty="0">
              <a:solidFill>
                <a:schemeClr val="tx1"/>
              </a:solidFill>
            </a:endParaRPr>
          </a:p>
          <a:p>
            <a:pPr eaLnBrk="1" fontAlgn="auto" hangingPunct="1">
              <a:spcAft>
                <a:spcPts val="0"/>
              </a:spcAft>
              <a:defRPr/>
            </a:pPr>
            <a:endParaRPr lang="en-GB" altLang="en-US" dirty="0">
              <a:solidFill>
                <a:schemeClr val="tx1"/>
              </a:solidFill>
              <a:latin typeface="Arial" panose="020B0604020202020204" pitchFamily="34" charset="0"/>
              <a:cs typeface="Arial" panose="020B0604020202020204" pitchFamily="34" charset="0"/>
            </a:endParaRPr>
          </a:p>
        </p:txBody>
      </p:sp>
      <p:pic>
        <p:nvPicPr>
          <p:cNvPr id="19459" name="Picture 12">
            <a:extLst>
              <a:ext uri="{FF2B5EF4-FFF2-40B4-BE49-F238E27FC236}">
                <a16:creationId xmlns:a16="http://schemas.microsoft.com/office/drawing/2014/main" id="{39673482-46DD-441D-A073-FF020C61C798}"/>
              </a:ext>
            </a:extLst>
          </p:cNvPr>
          <p:cNvPicPr>
            <a:picLocks noChangeAspect="1"/>
          </p:cNvPicPr>
          <p:nvPr/>
        </p:nvPicPr>
        <p:blipFill>
          <a:blip r:embed="rId4">
            <a:extLst>
              <a:ext uri="{28A0092B-C50C-407E-A947-70E740481C1C}">
                <a14:useLocalDpi xmlns:a14="http://schemas.microsoft.com/office/drawing/2010/main" val="0"/>
              </a:ext>
            </a:extLst>
          </a:blip>
          <a:srcRect b="57993"/>
          <a:stretch>
            <a:fillRect/>
          </a:stretch>
        </p:blipFill>
        <p:spPr bwMode="auto">
          <a:xfrm>
            <a:off x="6475413" y="1535113"/>
            <a:ext cx="11414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8">
            <a:extLst>
              <a:ext uri="{FF2B5EF4-FFF2-40B4-BE49-F238E27FC236}">
                <a16:creationId xmlns:a16="http://schemas.microsoft.com/office/drawing/2014/main" id="{554C9055-65EF-49CA-B1AE-B447DC62E16E}"/>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DD71925B-E644-43FC-A9B0-A0C4413DFE93}"/>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A) La Déclaration des Droits Humains</a:t>
            </a:r>
          </a:p>
        </p:txBody>
      </p:sp>
      <p:sp>
        <p:nvSpPr>
          <p:cNvPr id="14" name="Rectangle 13">
            <a:extLst>
              <a:ext uri="{FF2B5EF4-FFF2-40B4-BE49-F238E27FC236}">
                <a16:creationId xmlns:a16="http://schemas.microsoft.com/office/drawing/2014/main" id="{E8E93313-D55A-4F90-88EE-A0E8CB6BCDC4}"/>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La Déclaration des Droits de l’Homme et de la Femme</a:t>
            </a:r>
          </a:p>
        </p:txBody>
      </p:sp>
      <p:sp>
        <p:nvSpPr>
          <p:cNvPr id="16" name="Rectangle 15">
            <a:extLst>
              <a:ext uri="{FF2B5EF4-FFF2-40B4-BE49-F238E27FC236}">
                <a16:creationId xmlns:a16="http://schemas.microsoft.com/office/drawing/2014/main" id="{A0DADFCD-3B9D-4DC0-A227-9C3F04AC6A1A}"/>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B) La Déclaration des Droits de l’Homme et du Citoyen</a:t>
            </a:r>
          </a:p>
        </p:txBody>
      </p:sp>
      <p:sp>
        <p:nvSpPr>
          <p:cNvPr id="17" name="Rectangle 16">
            <a:extLst>
              <a:ext uri="{FF2B5EF4-FFF2-40B4-BE49-F238E27FC236}">
                <a16:creationId xmlns:a16="http://schemas.microsoft.com/office/drawing/2014/main" id="{15504B95-27BF-45AB-A2D2-0FD99C92D275}"/>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La Déclaration des Droits du Peuple</a:t>
            </a:r>
          </a:p>
        </p:txBody>
      </p:sp>
      <p:sp>
        <p:nvSpPr>
          <p:cNvPr id="20" name="Oval 19">
            <a:extLst>
              <a:ext uri="{FF2B5EF4-FFF2-40B4-BE49-F238E27FC236}">
                <a16:creationId xmlns:a16="http://schemas.microsoft.com/office/drawing/2014/main" id="{EF278C02-F6FD-4623-A0C4-492DED0AB686}"/>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5</a:t>
            </a:r>
          </a:p>
        </p:txBody>
      </p:sp>
      <p:pic>
        <p:nvPicPr>
          <p:cNvPr id="2" name="Recorded Sound">
            <a:hlinkClick r:id="" action="ppaction://media"/>
            <a:extLst>
              <a:ext uri="{FF2B5EF4-FFF2-40B4-BE49-F238E27FC236}">
                <a16:creationId xmlns:a16="http://schemas.microsoft.com/office/drawing/2014/main" id="{85F72721-CB61-4358-8503-066E2AF927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2425" y="5792833"/>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4"/>
                                        </p:tgtEl>
                                        <p:attrNameLst>
                                          <p:attrName>fillcolor</p:attrName>
                                        </p:attrNameLst>
                                      </p:cBhvr>
                                      <p:to>
                                        <a:srgbClr val="C00000"/>
                                      </p:to>
                                    </p:animClr>
                                    <p:set>
                                      <p:cBhvr>
                                        <p:cTn id="19" dur="250" fill="hold"/>
                                        <p:tgtEl>
                                          <p:spTgt spid="14"/>
                                        </p:tgtEl>
                                        <p:attrNameLst>
                                          <p:attrName>fill.type</p:attrName>
                                        </p:attrNameLst>
                                      </p:cBhvr>
                                      <p:to>
                                        <p:strVal val="solid"/>
                                      </p:to>
                                    </p:set>
                                    <p:set>
                                      <p:cBhvr>
                                        <p:cTn id="20"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6"/>
                                        </p:tgtEl>
                                        <p:attrNameLst>
                                          <p:attrName>fillcolor</p:attrName>
                                        </p:attrNameLst>
                                      </p:cBhvr>
                                      <p:to>
                                        <a:srgbClr val="00B050"/>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2">
            <a:extLst>
              <a:ext uri="{FF2B5EF4-FFF2-40B4-BE49-F238E27FC236}">
                <a16:creationId xmlns:a16="http://schemas.microsoft.com/office/drawing/2014/main" id="{321694DB-5963-472F-94DF-58E365C56352}"/>
              </a:ext>
            </a:extLst>
          </p:cNvPr>
          <p:cNvPicPr>
            <a:picLocks noChangeAspect="1"/>
          </p:cNvPicPr>
          <p:nvPr/>
        </p:nvPicPr>
        <p:blipFill>
          <a:blip r:embed="rId4">
            <a:extLst>
              <a:ext uri="{28A0092B-C50C-407E-A947-70E740481C1C}">
                <a14:useLocalDpi xmlns:a14="http://schemas.microsoft.com/office/drawing/2010/main" val="0"/>
              </a:ext>
            </a:extLst>
          </a:blip>
          <a:srcRect b="54564"/>
          <a:stretch>
            <a:fillRect/>
          </a:stretch>
        </p:blipFill>
        <p:spPr bwMode="auto">
          <a:xfrm>
            <a:off x="6154738" y="1344613"/>
            <a:ext cx="20447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AFDA3C58-1EDF-4F8E-884D-D7B97B183819}"/>
              </a:ext>
            </a:extLst>
          </p:cNvPr>
          <p:cNvSpPr/>
          <p:nvPr/>
        </p:nvSpPr>
        <p:spPr>
          <a:xfrm>
            <a:off x="2462212" y="1316038"/>
            <a:ext cx="3757613" cy="1684337"/>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Qui était roi à l’époque de la Révolution française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Who was king at the time of the French Revolution?</a:t>
            </a:r>
            <a:r>
              <a:rPr lang="en-US" altLang="en-US" dirty="0">
                <a:solidFill>
                  <a:schemeClr val="tx1"/>
                </a:solidFill>
                <a:latin typeface="Arial" panose="020B0604020202020204" pitchFamily="34" charset="0"/>
                <a:cs typeface="Arial" panose="020B0604020202020204" pitchFamily="34" charset="0"/>
              </a:rPr>
              <a:t>
</a:t>
            </a:r>
            <a:endParaRPr lang="en-GB" altLang="en-US" dirty="0">
              <a:solidFill>
                <a:schemeClr val="tx1"/>
              </a:solidFill>
              <a:latin typeface="Arial" panose="020B0604020202020204" pitchFamily="34" charset="0"/>
              <a:cs typeface="Arial" panose="020B0604020202020204" pitchFamily="34" charset="0"/>
            </a:endParaRPr>
          </a:p>
        </p:txBody>
      </p:sp>
      <p:sp>
        <p:nvSpPr>
          <p:cNvPr id="20484" name="Rectangle 8">
            <a:extLst>
              <a:ext uri="{FF2B5EF4-FFF2-40B4-BE49-F238E27FC236}">
                <a16:creationId xmlns:a16="http://schemas.microsoft.com/office/drawing/2014/main" id="{42569B4B-30D1-4023-9B7F-617F77DBA4E1}"/>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0EA40CF6-C659-4F9E-8B75-E22B752D2B46}"/>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François 1er</a:t>
            </a:r>
          </a:p>
        </p:txBody>
      </p:sp>
      <p:sp>
        <p:nvSpPr>
          <p:cNvPr id="14" name="Rectangle 13">
            <a:extLst>
              <a:ext uri="{FF2B5EF4-FFF2-40B4-BE49-F238E27FC236}">
                <a16:creationId xmlns:a16="http://schemas.microsoft.com/office/drawing/2014/main" id="{F0987CDF-5A5A-4028-AB7C-6A41FEB36A01}"/>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Louis XIV</a:t>
            </a:r>
          </a:p>
        </p:txBody>
      </p:sp>
      <p:sp>
        <p:nvSpPr>
          <p:cNvPr id="16" name="Rectangle 15">
            <a:extLst>
              <a:ext uri="{FF2B5EF4-FFF2-40B4-BE49-F238E27FC236}">
                <a16:creationId xmlns:a16="http://schemas.microsoft.com/office/drawing/2014/main" id="{3384177D-7DD8-492C-9CC0-658862634245}"/>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Henri IV</a:t>
            </a:r>
          </a:p>
        </p:txBody>
      </p:sp>
      <p:sp>
        <p:nvSpPr>
          <p:cNvPr id="17" name="Rectangle 16">
            <a:extLst>
              <a:ext uri="{FF2B5EF4-FFF2-40B4-BE49-F238E27FC236}">
                <a16:creationId xmlns:a16="http://schemas.microsoft.com/office/drawing/2014/main" id="{07CCAB50-779E-42D9-A9CB-C498F5088881}"/>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Louis XVI</a:t>
            </a:r>
          </a:p>
        </p:txBody>
      </p:sp>
      <p:sp>
        <p:nvSpPr>
          <p:cNvPr id="20" name="Oval 19">
            <a:extLst>
              <a:ext uri="{FF2B5EF4-FFF2-40B4-BE49-F238E27FC236}">
                <a16:creationId xmlns:a16="http://schemas.microsoft.com/office/drawing/2014/main" id="{789F812F-B83F-4C7B-A795-3CC7737E5EFD}"/>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6</a:t>
            </a:r>
          </a:p>
        </p:txBody>
      </p:sp>
      <p:pic>
        <p:nvPicPr>
          <p:cNvPr id="2" name="Recorded Sound">
            <a:hlinkClick r:id="" action="ppaction://media"/>
            <a:extLst>
              <a:ext uri="{FF2B5EF4-FFF2-40B4-BE49-F238E27FC236}">
                <a16:creationId xmlns:a16="http://schemas.microsoft.com/office/drawing/2014/main" id="{94AFEF6B-D0DA-4503-B120-1372149BFE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00B05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C0000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0B80E9D4-EA61-4281-83B0-E4E3C248090D}"/>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7D1F21BA-3125-43C9-9B31-946BC123E63E}"/>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Il </a:t>
            </a:r>
            <a:r>
              <a:rPr lang="en-GB" b="1" dirty="0" err="1">
                <a:solidFill>
                  <a:schemeClr val="bg1"/>
                </a:solidFill>
                <a:cs typeface="Arial" panose="020B0604020202020204" pitchFamily="34" charset="0"/>
              </a:rPr>
              <a:t>est</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guillotiné</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DFB328EC-9FD7-4914-8F8C-7379741BD978}"/>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Il devient Président de la République</a:t>
            </a:r>
          </a:p>
        </p:txBody>
      </p:sp>
      <p:sp>
        <p:nvSpPr>
          <p:cNvPr id="16" name="Rectangle 15">
            <a:extLst>
              <a:ext uri="{FF2B5EF4-FFF2-40B4-BE49-F238E27FC236}">
                <a16:creationId xmlns:a16="http://schemas.microsoft.com/office/drawing/2014/main" id="{FEE6DDC5-46CB-4E4F-A9D3-CF60EB3B2D23}"/>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Il </a:t>
            </a:r>
            <a:r>
              <a:rPr lang="en-GB" b="1" dirty="0" err="1">
                <a:solidFill>
                  <a:schemeClr val="bg1"/>
                </a:solidFill>
                <a:cs typeface="Arial" panose="020B0604020202020204" pitchFamily="34" charset="0"/>
              </a:rPr>
              <a:t>est</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poignardé</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F6467DA0-3F45-438A-8627-5A03293733F7}"/>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Il est emprisonné</a:t>
            </a:r>
          </a:p>
        </p:txBody>
      </p:sp>
      <p:sp>
        <p:nvSpPr>
          <p:cNvPr id="20" name="Oval 19">
            <a:extLst>
              <a:ext uri="{FF2B5EF4-FFF2-40B4-BE49-F238E27FC236}">
                <a16:creationId xmlns:a16="http://schemas.microsoft.com/office/drawing/2014/main" id="{6DE3BB76-5137-4F12-8FE0-A23C4D27207C}"/>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7</a:t>
            </a:r>
          </a:p>
        </p:txBody>
      </p:sp>
      <p:pic>
        <p:nvPicPr>
          <p:cNvPr id="21512" name="Picture 1">
            <a:extLst>
              <a:ext uri="{FF2B5EF4-FFF2-40B4-BE49-F238E27FC236}">
                <a16:creationId xmlns:a16="http://schemas.microsoft.com/office/drawing/2014/main" id="{65F99D19-88AF-450E-B56A-F0D2C8C340A4}"/>
              </a:ext>
            </a:extLst>
          </p:cNvPr>
          <p:cNvPicPr>
            <a:picLocks noChangeAspect="1"/>
          </p:cNvPicPr>
          <p:nvPr/>
        </p:nvPicPr>
        <p:blipFill>
          <a:blip r:embed="rId4">
            <a:extLst>
              <a:ext uri="{28A0092B-C50C-407E-A947-70E740481C1C}">
                <a14:useLocalDpi xmlns:a14="http://schemas.microsoft.com/office/drawing/2010/main" val="0"/>
              </a:ext>
            </a:extLst>
          </a:blip>
          <a:srcRect b="56020"/>
          <a:stretch>
            <a:fillRect/>
          </a:stretch>
        </p:blipFill>
        <p:spPr bwMode="auto">
          <a:xfrm>
            <a:off x="6354763" y="1270000"/>
            <a:ext cx="152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E35CBF8-9AEE-4309-ABC3-79030FF14266}"/>
              </a:ext>
            </a:extLst>
          </p:cNvPr>
          <p:cNvSpPr/>
          <p:nvPr/>
        </p:nvSpPr>
        <p:spPr>
          <a:xfrm>
            <a:off x="2397125" y="1270000"/>
            <a:ext cx="3757613" cy="1682751"/>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se termine la Révolution pour le Roi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How does the Revolution end for the King?</a:t>
            </a:r>
            <a:r>
              <a:rPr lang="en-US" altLang="fr-FR" dirty="0">
                <a:solidFill>
                  <a:schemeClr val="tx1"/>
                </a:solidFill>
              </a:rPr>
              <a:t>
</a:t>
            </a:r>
            <a:endParaRPr lang="fr-FR" altLang="fr-FR" dirty="0">
              <a:solidFill>
                <a:schemeClr val="tx1"/>
              </a:solidFill>
            </a:endParaRPr>
          </a:p>
        </p:txBody>
      </p:sp>
      <p:pic>
        <p:nvPicPr>
          <p:cNvPr id="2" name="Recorded Sound">
            <a:hlinkClick r:id="" action="ppaction://media"/>
            <a:extLst>
              <a:ext uri="{FF2B5EF4-FFF2-40B4-BE49-F238E27FC236}">
                <a16:creationId xmlns:a16="http://schemas.microsoft.com/office/drawing/2014/main" id="{56966B27-5012-4B29-8DEE-D706EF4759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2955" y="5742988"/>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00B05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4"/>
                                        </p:tgtEl>
                                        <p:attrNameLst>
                                          <p:attrName>fillcolor</p:attrName>
                                        </p:attrNameLst>
                                      </p:cBhvr>
                                      <p:to>
                                        <a:srgbClr val="C00000"/>
                                      </p:to>
                                    </p:animClr>
                                    <p:set>
                                      <p:cBhvr>
                                        <p:cTn id="26" dur="250" fill="hold"/>
                                        <p:tgtEl>
                                          <p:spTgt spid="14"/>
                                        </p:tgtEl>
                                        <p:attrNameLst>
                                          <p:attrName>fill.type</p:attrName>
                                        </p:attrNameLst>
                                      </p:cBhvr>
                                      <p:to>
                                        <p:strVal val="solid"/>
                                      </p:to>
                                    </p:set>
                                    <p:set>
                                      <p:cBhvr>
                                        <p:cTn id="27"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7"/>
                                        </p:tgtEl>
                                        <p:attrNameLst>
                                          <p:attrName>fillcolor</p:attrName>
                                        </p:attrNameLst>
                                      </p:cBhvr>
                                      <p:to>
                                        <a:srgbClr val="C00000"/>
                                      </p:to>
                                    </p:animClr>
                                    <p:set>
                                      <p:cBhvr>
                                        <p:cTn id="33" dur="250" fill="hold"/>
                                        <p:tgtEl>
                                          <p:spTgt spid="17"/>
                                        </p:tgtEl>
                                        <p:attrNameLst>
                                          <p:attrName>fill.type</p:attrName>
                                        </p:attrNameLst>
                                      </p:cBhvr>
                                      <p:to>
                                        <p:strVal val="solid"/>
                                      </p:to>
                                    </p:set>
                                    <p:set>
                                      <p:cBhvr>
                                        <p:cTn id="3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a:extLst>
              <a:ext uri="{FF2B5EF4-FFF2-40B4-BE49-F238E27FC236}">
                <a16:creationId xmlns:a16="http://schemas.microsoft.com/office/drawing/2014/main" id="{92BA8C1C-8FA8-4958-BA63-4238161C7B66}"/>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ABDCBEF4-3E62-469A-9CB8-1E535340FE29}"/>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a:t>
            </a:r>
            <a:r>
              <a:rPr lang="en-GB" b="1" dirty="0" err="1">
                <a:solidFill>
                  <a:schemeClr val="bg1"/>
                </a:solidFill>
                <a:cs typeface="Arial" panose="020B0604020202020204" pitchFamily="34" charset="0"/>
              </a:rPr>
              <a:t>Pouvoir</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Richesse</a:t>
            </a:r>
            <a:r>
              <a:rPr lang="en-GB" b="1" dirty="0">
                <a:solidFill>
                  <a:schemeClr val="bg1"/>
                </a:solidFill>
                <a:cs typeface="Arial" panose="020B0604020202020204" pitchFamily="34" charset="0"/>
              </a:rPr>
              <a:t> Bonheur</a:t>
            </a:r>
          </a:p>
        </p:txBody>
      </p:sp>
      <p:sp>
        <p:nvSpPr>
          <p:cNvPr id="14" name="Rectangle 13">
            <a:extLst>
              <a:ext uri="{FF2B5EF4-FFF2-40B4-BE49-F238E27FC236}">
                <a16:creationId xmlns:a16="http://schemas.microsoft.com/office/drawing/2014/main" id="{E9EF9D16-A808-4BCD-BA7D-38DF6262AB1D}"/>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a:t>
            </a:r>
            <a:r>
              <a:rPr lang="en-GB" b="1" dirty="0" err="1">
                <a:solidFill>
                  <a:schemeClr val="bg1"/>
                </a:solidFill>
                <a:cs typeface="Arial" panose="020B0604020202020204" pitchFamily="34" charset="0"/>
              </a:rPr>
              <a:t>Liberté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Égalité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Famille</a:t>
            </a:r>
            <a:endParaRPr lang="en-GB"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id="{53CEB98D-280A-431F-990E-0DC9A70D70C8}"/>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a:t>
            </a:r>
            <a:r>
              <a:rPr lang="en-GB" b="1" dirty="0" err="1">
                <a:solidFill>
                  <a:schemeClr val="bg1"/>
                </a:solidFill>
                <a:cs typeface="Arial" panose="020B0604020202020204" pitchFamily="34" charset="0"/>
              </a:rPr>
              <a:t>Liberté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Égalité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Fraternité</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D07343E4-47D7-4C73-8B25-42891AF9DE9A}"/>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Bonheur Liberté Famille</a:t>
            </a:r>
          </a:p>
        </p:txBody>
      </p:sp>
      <p:sp>
        <p:nvSpPr>
          <p:cNvPr id="20" name="Oval 19">
            <a:extLst>
              <a:ext uri="{FF2B5EF4-FFF2-40B4-BE49-F238E27FC236}">
                <a16:creationId xmlns:a16="http://schemas.microsoft.com/office/drawing/2014/main" id="{1E945315-4BCD-48C6-84A7-595EEF57700C}"/>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8</a:t>
            </a:r>
          </a:p>
        </p:txBody>
      </p:sp>
      <p:sp>
        <p:nvSpPr>
          <p:cNvPr id="11" name="Rectangle 10">
            <a:extLst>
              <a:ext uri="{FF2B5EF4-FFF2-40B4-BE49-F238E27FC236}">
                <a16:creationId xmlns:a16="http://schemas.microsoft.com/office/drawing/2014/main" id="{4C1899BC-2CA9-41C7-888C-BB3ED1819523}"/>
              </a:ext>
            </a:extLst>
          </p:cNvPr>
          <p:cNvSpPr/>
          <p:nvPr/>
        </p:nvSpPr>
        <p:spPr>
          <a:xfrm>
            <a:off x="2397125" y="1270001"/>
            <a:ext cx="3757613" cy="1682750"/>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Quelle est la devise de la France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i="1" dirty="0" err="1">
                <a:solidFill>
                  <a:schemeClr val="tx1"/>
                </a:solidFill>
              </a:rPr>
              <a:t>What</a:t>
            </a:r>
            <a:r>
              <a:rPr lang="fr-FR" altLang="fr-FR" i="1" dirty="0">
                <a:solidFill>
                  <a:schemeClr val="tx1"/>
                </a:solidFill>
              </a:rPr>
              <a:t> </a:t>
            </a:r>
            <a:r>
              <a:rPr lang="fr-FR" altLang="fr-FR" i="1" dirty="0" err="1">
                <a:solidFill>
                  <a:schemeClr val="tx1"/>
                </a:solidFill>
              </a:rPr>
              <a:t>is</a:t>
            </a:r>
            <a:r>
              <a:rPr lang="fr-FR" altLang="fr-FR" i="1" dirty="0">
                <a:solidFill>
                  <a:schemeClr val="tx1"/>
                </a:solidFill>
              </a:rPr>
              <a:t> </a:t>
            </a:r>
            <a:r>
              <a:rPr lang="fr-FR" altLang="fr-FR" i="1" dirty="0" err="1">
                <a:solidFill>
                  <a:schemeClr val="tx1"/>
                </a:solidFill>
              </a:rPr>
              <a:t>France's</a:t>
            </a:r>
            <a:r>
              <a:rPr lang="fr-FR" altLang="fr-FR" i="1" dirty="0">
                <a:solidFill>
                  <a:schemeClr val="tx1"/>
                </a:solidFill>
              </a:rPr>
              <a:t> </a:t>
            </a:r>
            <a:r>
              <a:rPr lang="fr-FR" altLang="fr-FR" i="1" dirty="0" err="1">
                <a:solidFill>
                  <a:schemeClr val="tx1"/>
                </a:solidFill>
              </a:rPr>
              <a:t>motto</a:t>
            </a:r>
            <a:r>
              <a:rPr lang="fr-FR" altLang="fr-FR" i="1" dirty="0">
                <a:solidFill>
                  <a:schemeClr val="tx1"/>
                </a:solidFill>
              </a:rPr>
              <a:t>? </a:t>
            </a:r>
            <a:r>
              <a:rPr lang="fr-FR" altLang="fr-FR" dirty="0">
                <a:solidFill>
                  <a:schemeClr val="tx1"/>
                </a:solidFill>
              </a:rPr>
              <a:t>
 </a:t>
            </a:r>
          </a:p>
        </p:txBody>
      </p:sp>
      <p:pic>
        <p:nvPicPr>
          <p:cNvPr id="22537" name="Picture 2">
            <a:extLst>
              <a:ext uri="{FF2B5EF4-FFF2-40B4-BE49-F238E27FC236}">
                <a16:creationId xmlns:a16="http://schemas.microsoft.com/office/drawing/2014/main" id="{F65F4332-4836-4E23-BE84-8895810DEE6E}"/>
              </a:ext>
            </a:extLst>
          </p:cNvPr>
          <p:cNvPicPr>
            <a:picLocks noChangeAspect="1"/>
          </p:cNvPicPr>
          <p:nvPr/>
        </p:nvPicPr>
        <p:blipFill>
          <a:blip r:embed="rId4">
            <a:extLst>
              <a:ext uri="{28A0092B-C50C-407E-A947-70E740481C1C}">
                <a14:useLocalDpi xmlns:a14="http://schemas.microsoft.com/office/drawing/2010/main" val="0"/>
              </a:ext>
            </a:extLst>
          </a:blip>
          <a:srcRect t="2" b="47635"/>
          <a:stretch>
            <a:fillRect/>
          </a:stretch>
        </p:blipFill>
        <p:spPr bwMode="auto">
          <a:xfrm>
            <a:off x="6064250" y="1270000"/>
            <a:ext cx="21050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1F4B3CAD-41F6-41A9-BF82-EDDE19F15A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5024" y="589221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00B05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C0000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2238F91-8B87-49C4-B729-B92DF4F730E4}"/>
              </a:ext>
            </a:extLst>
          </p:cNvPr>
          <p:cNvSpPr/>
          <p:nvPr/>
        </p:nvSpPr>
        <p:spPr>
          <a:xfrm>
            <a:off x="2397125" y="1316038"/>
            <a:ext cx="4078288" cy="1665287"/>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s’appelle le régime politique qui donne le pouvoir au peuple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What is the name of the political regime that gives power to the people?</a:t>
            </a:r>
            <a:r>
              <a:rPr lang="en-US" altLang="en-US" dirty="0">
                <a:solidFill>
                  <a:schemeClr val="tx1"/>
                </a:solidFill>
                <a:cs typeface="Arial" panose="020B0604020202020204" pitchFamily="34" charset="0"/>
              </a:rPr>
              <a:t>
</a:t>
            </a:r>
            <a:endParaRPr lang="en-GB" altLang="en-US" dirty="0">
              <a:solidFill>
                <a:schemeClr val="tx1"/>
              </a:solidFill>
              <a:cs typeface="Arial" panose="020B0604020202020204" pitchFamily="34" charset="0"/>
            </a:endParaRPr>
          </a:p>
        </p:txBody>
      </p:sp>
      <p:pic>
        <p:nvPicPr>
          <p:cNvPr id="23555" name="Picture 12">
            <a:extLst>
              <a:ext uri="{FF2B5EF4-FFF2-40B4-BE49-F238E27FC236}">
                <a16:creationId xmlns:a16="http://schemas.microsoft.com/office/drawing/2014/main" id="{3820B10A-2D70-4C85-925E-D49FE20E3DEA}"/>
              </a:ext>
            </a:extLst>
          </p:cNvPr>
          <p:cNvPicPr>
            <a:picLocks noChangeAspect="1"/>
          </p:cNvPicPr>
          <p:nvPr/>
        </p:nvPicPr>
        <p:blipFill>
          <a:blip r:embed="rId4">
            <a:extLst>
              <a:ext uri="{28A0092B-C50C-407E-A947-70E740481C1C}">
                <a14:useLocalDpi xmlns:a14="http://schemas.microsoft.com/office/drawing/2010/main" val="0"/>
              </a:ext>
            </a:extLst>
          </a:blip>
          <a:srcRect b="57993"/>
          <a:stretch>
            <a:fillRect/>
          </a:stretch>
        </p:blipFill>
        <p:spPr bwMode="auto">
          <a:xfrm>
            <a:off x="6475413" y="1535113"/>
            <a:ext cx="11414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8">
            <a:extLst>
              <a:ext uri="{FF2B5EF4-FFF2-40B4-BE49-F238E27FC236}">
                <a16:creationId xmlns:a16="http://schemas.microsoft.com/office/drawing/2014/main" id="{1883D31A-F5C6-41CA-AFC4-1DD9E335E03B}"/>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4CBFDAAB-1D25-46F5-9C14-451481A6EBCE}"/>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A) La monarchie</a:t>
            </a:r>
          </a:p>
        </p:txBody>
      </p:sp>
      <p:sp>
        <p:nvSpPr>
          <p:cNvPr id="14" name="Rectangle 13">
            <a:extLst>
              <a:ext uri="{FF2B5EF4-FFF2-40B4-BE49-F238E27FC236}">
                <a16:creationId xmlns:a16="http://schemas.microsoft.com/office/drawing/2014/main" id="{FFDEEA2C-50DC-4980-B779-C0673439157A}"/>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La dictature</a:t>
            </a:r>
          </a:p>
        </p:txBody>
      </p:sp>
      <p:sp>
        <p:nvSpPr>
          <p:cNvPr id="16" name="Rectangle 15">
            <a:extLst>
              <a:ext uri="{FF2B5EF4-FFF2-40B4-BE49-F238E27FC236}">
                <a16:creationId xmlns:a16="http://schemas.microsoft.com/office/drawing/2014/main" id="{C4D084AA-147F-4B27-8313-0FCA99EDDBBA}"/>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B) La démocratie</a:t>
            </a:r>
          </a:p>
        </p:txBody>
      </p:sp>
      <p:sp>
        <p:nvSpPr>
          <p:cNvPr id="17" name="Rectangle 16">
            <a:extLst>
              <a:ext uri="{FF2B5EF4-FFF2-40B4-BE49-F238E27FC236}">
                <a16:creationId xmlns:a16="http://schemas.microsoft.com/office/drawing/2014/main" id="{F3829A88-8B69-4EB2-BDC2-2B73B9D06C39}"/>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La révolution</a:t>
            </a:r>
          </a:p>
        </p:txBody>
      </p:sp>
      <p:sp>
        <p:nvSpPr>
          <p:cNvPr id="20" name="Oval 19">
            <a:extLst>
              <a:ext uri="{FF2B5EF4-FFF2-40B4-BE49-F238E27FC236}">
                <a16:creationId xmlns:a16="http://schemas.microsoft.com/office/drawing/2014/main" id="{AC1AE231-7232-425E-B257-92EBA788980A}"/>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9</a:t>
            </a:r>
          </a:p>
        </p:txBody>
      </p:sp>
      <p:pic>
        <p:nvPicPr>
          <p:cNvPr id="2" name="Recorded Sound">
            <a:hlinkClick r:id="" action="ppaction://media"/>
            <a:extLst>
              <a:ext uri="{FF2B5EF4-FFF2-40B4-BE49-F238E27FC236}">
                <a16:creationId xmlns:a16="http://schemas.microsoft.com/office/drawing/2014/main" id="{58C34265-AFBA-4293-909F-F2D85461D1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2779"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4"/>
                                        </p:tgtEl>
                                        <p:attrNameLst>
                                          <p:attrName>fillcolor</p:attrName>
                                        </p:attrNameLst>
                                      </p:cBhvr>
                                      <p:to>
                                        <a:srgbClr val="C00000"/>
                                      </p:to>
                                    </p:animClr>
                                    <p:set>
                                      <p:cBhvr>
                                        <p:cTn id="19" dur="250" fill="hold"/>
                                        <p:tgtEl>
                                          <p:spTgt spid="14"/>
                                        </p:tgtEl>
                                        <p:attrNameLst>
                                          <p:attrName>fill.type</p:attrName>
                                        </p:attrNameLst>
                                      </p:cBhvr>
                                      <p:to>
                                        <p:strVal val="solid"/>
                                      </p:to>
                                    </p:set>
                                    <p:set>
                                      <p:cBhvr>
                                        <p:cTn id="20"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6"/>
                                        </p:tgtEl>
                                        <p:attrNameLst>
                                          <p:attrName>fillcolor</p:attrName>
                                        </p:attrNameLst>
                                      </p:cBhvr>
                                      <p:to>
                                        <a:srgbClr val="00B050"/>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5">
            <a:extLst>
              <a:ext uri="{FF2B5EF4-FFF2-40B4-BE49-F238E27FC236}">
                <a16:creationId xmlns:a16="http://schemas.microsoft.com/office/drawing/2014/main" id="{0741FAEB-78D4-46C2-9CEF-37EC70662F3A}"/>
              </a:ext>
            </a:extLst>
          </p:cNvPr>
          <p:cNvSpPr txBox="1">
            <a:spLocks/>
          </p:cNvSpPr>
          <p:nvPr/>
        </p:nvSpPr>
        <p:spPr bwMode="auto">
          <a:xfrm>
            <a:off x="684213" y="3763963"/>
            <a:ext cx="77755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I can talk about the origins of “la fête nationale”</a:t>
            </a:r>
          </a:p>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I can explain what happens during “la fête nationale”</a:t>
            </a:r>
          </a:p>
        </p:txBody>
      </p:sp>
      <p:sp>
        <p:nvSpPr>
          <p:cNvPr id="8195" name="Content Placeholder 15">
            <a:extLst>
              <a:ext uri="{FF2B5EF4-FFF2-40B4-BE49-F238E27FC236}">
                <a16:creationId xmlns:a16="http://schemas.microsoft.com/office/drawing/2014/main" id="{FEEB2C40-BA46-4365-BF3E-75F153D1E6BB}"/>
              </a:ext>
            </a:extLst>
          </p:cNvPr>
          <p:cNvSpPr txBox="1">
            <a:spLocks/>
          </p:cNvSpPr>
          <p:nvPr/>
        </p:nvSpPr>
        <p:spPr bwMode="auto">
          <a:xfrm>
            <a:off x="684213" y="1703388"/>
            <a:ext cx="77755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a:solidFill>
                  <a:srgbClr val="1C1C1C"/>
                </a:solidFill>
                <a:cs typeface="Arial" panose="020B0604020202020204" pitchFamily="34" charset="0"/>
              </a:rPr>
              <a:t>To be able to talk about “la fête nationale”.</a:t>
            </a:r>
          </a:p>
        </p:txBody>
      </p:sp>
      <p:sp>
        <p:nvSpPr>
          <p:cNvPr id="8196" name="Content Placeholder 15">
            <a:extLst>
              <a:ext uri="{FF2B5EF4-FFF2-40B4-BE49-F238E27FC236}">
                <a16:creationId xmlns:a16="http://schemas.microsoft.com/office/drawing/2014/main" id="{DF4400A6-E853-4548-87BF-76AB9FB3049E}"/>
              </a:ext>
            </a:extLst>
          </p:cNvPr>
          <p:cNvSpPr txBox="1">
            <a:spLocks/>
          </p:cNvSpPr>
          <p:nvPr/>
        </p:nvSpPr>
        <p:spPr bwMode="auto">
          <a:xfrm>
            <a:off x="479425" y="728663"/>
            <a:ext cx="81962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CC45D5"/>
                </a:solidFill>
                <a:latin typeface="Twinkl SemiBold" pitchFamily="2" charset="0"/>
                <a:cs typeface="Sassoon Infant Rg" panose="02000503030000020003" pitchFamily="2" charset="0"/>
              </a:rPr>
              <a:t>Learning Objective</a:t>
            </a:r>
          </a:p>
        </p:txBody>
      </p:sp>
      <p:sp>
        <p:nvSpPr>
          <p:cNvPr id="8197" name="Content Placeholder 15">
            <a:extLst>
              <a:ext uri="{FF2B5EF4-FFF2-40B4-BE49-F238E27FC236}">
                <a16:creationId xmlns:a16="http://schemas.microsoft.com/office/drawing/2014/main" id="{3D79A5A8-457E-4173-9EF0-079EF393736F}"/>
              </a:ext>
            </a:extLst>
          </p:cNvPr>
          <p:cNvSpPr txBox="1">
            <a:spLocks/>
          </p:cNvSpPr>
          <p:nvPr/>
        </p:nvSpPr>
        <p:spPr bwMode="auto">
          <a:xfrm>
            <a:off x="479425" y="2789238"/>
            <a:ext cx="8196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CC45D5"/>
                </a:solidFill>
                <a:latin typeface="Twinkl SemiBold" pitchFamily="2" charset="0"/>
                <a:cs typeface="Sassoon Infant Rg" panose="02000503030000020003" pitchFamily="2" charset="0"/>
              </a:rPr>
              <a:t>Success Criteria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a:extLst>
              <a:ext uri="{FF2B5EF4-FFF2-40B4-BE49-F238E27FC236}">
                <a16:creationId xmlns:a16="http://schemas.microsoft.com/office/drawing/2014/main" id="{DE21988D-3761-4EE5-8000-A7544CB2AED9}"/>
              </a:ext>
            </a:extLst>
          </p:cNvPr>
          <p:cNvPicPr>
            <a:picLocks noChangeAspect="1"/>
          </p:cNvPicPr>
          <p:nvPr/>
        </p:nvPicPr>
        <p:blipFill>
          <a:blip r:embed="rId4">
            <a:extLst>
              <a:ext uri="{28A0092B-C50C-407E-A947-70E740481C1C}">
                <a14:useLocalDpi xmlns:a14="http://schemas.microsoft.com/office/drawing/2010/main" val="0"/>
              </a:ext>
            </a:extLst>
          </a:blip>
          <a:srcRect b="54564"/>
          <a:stretch>
            <a:fillRect/>
          </a:stretch>
        </p:blipFill>
        <p:spPr bwMode="auto">
          <a:xfrm>
            <a:off x="6154738" y="1344613"/>
            <a:ext cx="20447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104CE5DC-E63B-410D-8800-F553B675016C}"/>
              </a:ext>
            </a:extLst>
          </p:cNvPr>
          <p:cNvSpPr/>
          <p:nvPr/>
        </p:nvSpPr>
        <p:spPr>
          <a:xfrm>
            <a:off x="2397125" y="1117600"/>
            <a:ext cx="3757613" cy="211137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Quel adjectif décrit le mieux le roi de France à l’époque de la Révolution ?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Which adjective best describes the King of France at the time of the Revolution? </a:t>
            </a:r>
            <a:endParaRPr lang="en-GB" altLang="en-US" dirty="0">
              <a:solidFill>
                <a:schemeClr val="tx1"/>
              </a:solidFill>
              <a:cs typeface="Arial" panose="020B0604020202020204" pitchFamily="34" charset="0"/>
            </a:endParaRPr>
          </a:p>
        </p:txBody>
      </p:sp>
      <p:sp>
        <p:nvSpPr>
          <p:cNvPr id="24580" name="Rectangle 8">
            <a:extLst>
              <a:ext uri="{FF2B5EF4-FFF2-40B4-BE49-F238E27FC236}">
                <a16:creationId xmlns:a16="http://schemas.microsoft.com/office/drawing/2014/main" id="{782ECBBF-52B7-4CD4-9059-9D9794B7238B}"/>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B0D33619-48DE-48F5-B726-A5801D873258}"/>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a:t>
            </a:r>
            <a:r>
              <a:rPr lang="en-GB" b="1" dirty="0" err="1">
                <a:solidFill>
                  <a:schemeClr val="bg1"/>
                </a:solidFill>
                <a:cs typeface="Arial" panose="020B0604020202020204" pitchFamily="34" charset="0"/>
              </a:rPr>
              <a:t>Juste</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4D321296-30F6-4050-B5D0-1941B0759133}"/>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a:t>
            </a:r>
            <a:r>
              <a:rPr lang="en-GB" b="1" dirty="0" err="1">
                <a:solidFill>
                  <a:schemeClr val="bg1"/>
                </a:solidFill>
                <a:cs typeface="Arial" panose="020B0604020202020204" pitchFamily="34" charset="0"/>
              </a:rPr>
              <a:t>Respecté</a:t>
            </a:r>
            <a:endParaRPr lang="en-GB"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id="{2B4F38A9-A467-4788-A155-71E050051625}"/>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a:t>
            </a:r>
            <a:r>
              <a:rPr lang="en-GB" b="1" dirty="0" err="1">
                <a:solidFill>
                  <a:schemeClr val="bg1"/>
                </a:solidFill>
                <a:cs typeface="Arial" panose="020B0604020202020204" pitchFamily="34" charset="0"/>
              </a:rPr>
              <a:t>Généreux</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F579F0CE-002E-45C8-BA29-6638AAD961BC}"/>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Totalitaire</a:t>
            </a:r>
          </a:p>
        </p:txBody>
      </p:sp>
      <p:sp>
        <p:nvSpPr>
          <p:cNvPr id="20" name="Oval 19">
            <a:extLst>
              <a:ext uri="{FF2B5EF4-FFF2-40B4-BE49-F238E27FC236}">
                <a16:creationId xmlns:a16="http://schemas.microsoft.com/office/drawing/2014/main" id="{024DE373-01C3-4A01-B249-677418A14275}"/>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b="1" dirty="0"/>
              <a:t>10</a:t>
            </a:r>
          </a:p>
        </p:txBody>
      </p:sp>
      <p:pic>
        <p:nvPicPr>
          <p:cNvPr id="2" name="Recorded Sound">
            <a:hlinkClick r:id="" action="ppaction://media"/>
            <a:extLst>
              <a:ext uri="{FF2B5EF4-FFF2-40B4-BE49-F238E27FC236}">
                <a16:creationId xmlns:a16="http://schemas.microsoft.com/office/drawing/2014/main" id="{369E0349-6074-4216-AFEE-8748803B96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5756"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00B05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C0000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E1EA97B6-947A-4975-83D6-3C5FBE8F3BA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CB13ECC1-E32D-4F5F-AF03-E8FFE2D29680}"/>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La noblesse</a:t>
            </a:r>
          </a:p>
        </p:txBody>
      </p:sp>
      <p:sp>
        <p:nvSpPr>
          <p:cNvPr id="14" name="Rectangle 13">
            <a:extLst>
              <a:ext uri="{FF2B5EF4-FFF2-40B4-BE49-F238E27FC236}">
                <a16:creationId xmlns:a16="http://schemas.microsoft.com/office/drawing/2014/main" id="{AE6D95E0-F0CF-40BF-9CDD-A54E91491A54}"/>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Les </a:t>
            </a:r>
            <a:r>
              <a:rPr lang="fr-FR" altLang="en-US" b="1" dirty="0">
                <a:solidFill>
                  <a:schemeClr val="bg1"/>
                </a:solidFill>
                <a:cs typeface="Clear Sans Light" panose="020B0604020202020204" pitchFamily="34" charset="0"/>
              </a:rPr>
              <a:t>paysans, artisans, bourgeois</a:t>
            </a:r>
            <a:endParaRPr lang="fr-FR"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id="{52A11840-2827-44DA-8FA6-42215718348E}"/>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Les </a:t>
            </a:r>
            <a:r>
              <a:rPr lang="en-GB" b="1" dirty="0" err="1">
                <a:solidFill>
                  <a:schemeClr val="bg1"/>
                </a:solidFill>
                <a:cs typeface="Arial" panose="020B0604020202020204" pitchFamily="34" charset="0"/>
              </a:rPr>
              <a:t>seigneurs</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25508CCE-8C8B-4E1B-A22D-0A45446F07FE}"/>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L’Église </a:t>
            </a:r>
          </a:p>
        </p:txBody>
      </p:sp>
      <p:sp>
        <p:nvSpPr>
          <p:cNvPr id="20" name="Oval 19">
            <a:extLst>
              <a:ext uri="{FF2B5EF4-FFF2-40B4-BE49-F238E27FC236}">
                <a16:creationId xmlns:a16="http://schemas.microsoft.com/office/drawing/2014/main" id="{914DAB4F-E143-47E0-B7BC-DF3FC2450AE1}"/>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b="1" dirty="0"/>
              <a:t>11</a:t>
            </a:r>
          </a:p>
        </p:txBody>
      </p:sp>
      <p:pic>
        <p:nvPicPr>
          <p:cNvPr id="25608" name="Picture 1">
            <a:extLst>
              <a:ext uri="{FF2B5EF4-FFF2-40B4-BE49-F238E27FC236}">
                <a16:creationId xmlns:a16="http://schemas.microsoft.com/office/drawing/2014/main" id="{1300DA28-BB88-467B-A896-2193FBC9EBB6}"/>
              </a:ext>
            </a:extLst>
          </p:cNvPr>
          <p:cNvPicPr>
            <a:picLocks noChangeAspect="1"/>
          </p:cNvPicPr>
          <p:nvPr/>
        </p:nvPicPr>
        <p:blipFill>
          <a:blip r:embed="rId4">
            <a:extLst>
              <a:ext uri="{28A0092B-C50C-407E-A947-70E740481C1C}">
                <a14:useLocalDpi xmlns:a14="http://schemas.microsoft.com/office/drawing/2010/main" val="0"/>
              </a:ext>
            </a:extLst>
          </a:blip>
          <a:srcRect b="56020"/>
          <a:stretch>
            <a:fillRect/>
          </a:stretch>
        </p:blipFill>
        <p:spPr bwMode="auto">
          <a:xfrm>
            <a:off x="6354763" y="1270000"/>
            <a:ext cx="152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1A79B4C-A5BC-4878-AC1F-58F9796D5C2C}"/>
              </a:ext>
            </a:extLst>
          </p:cNvPr>
          <p:cNvSpPr/>
          <p:nvPr/>
        </p:nvSpPr>
        <p:spPr>
          <a:xfrm>
            <a:off x="2462212" y="1316039"/>
            <a:ext cx="3757613" cy="963612"/>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Qu’est-ce que le Tiers-États ?</a:t>
            </a:r>
          </a:p>
          <a:p>
            <a:pPr eaLnBrk="1" fontAlgn="auto" hangingPunct="1">
              <a:spcAft>
                <a:spcPts val="0"/>
              </a:spcAft>
              <a:defRPr/>
            </a:pPr>
            <a:r>
              <a:rPr lang="en-US" altLang="fr-FR" i="1" dirty="0">
                <a:solidFill>
                  <a:schemeClr val="tx1"/>
                </a:solidFill>
              </a:rPr>
              <a:t>What is the Third States?</a:t>
            </a:r>
            <a:r>
              <a:rPr lang="en-US" altLang="fr-FR" dirty="0">
                <a:solidFill>
                  <a:schemeClr val="tx1"/>
                </a:solidFill>
              </a:rPr>
              <a:t>
</a:t>
            </a:r>
            <a:endParaRPr lang="fr-FR" altLang="fr-FR" dirty="0">
              <a:solidFill>
                <a:schemeClr val="tx1"/>
              </a:solidFill>
            </a:endParaRPr>
          </a:p>
        </p:txBody>
      </p:sp>
      <p:pic>
        <p:nvPicPr>
          <p:cNvPr id="2" name="Recorded Sound">
            <a:hlinkClick r:id="" action="ppaction://media"/>
            <a:extLst>
              <a:ext uri="{FF2B5EF4-FFF2-40B4-BE49-F238E27FC236}">
                <a16:creationId xmlns:a16="http://schemas.microsoft.com/office/drawing/2014/main" id="{99C6DF68-ABFB-4357-9555-19FC93FB32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2425"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4"/>
                                        </p:tgtEl>
                                        <p:attrNameLst>
                                          <p:attrName>fillcolor</p:attrName>
                                        </p:attrNameLst>
                                      </p:cBhvr>
                                      <p:to>
                                        <a:srgbClr val="00B050"/>
                                      </p:to>
                                    </p:animClr>
                                    <p:set>
                                      <p:cBhvr>
                                        <p:cTn id="26" dur="250" fill="hold"/>
                                        <p:tgtEl>
                                          <p:spTgt spid="14"/>
                                        </p:tgtEl>
                                        <p:attrNameLst>
                                          <p:attrName>fill.type</p:attrName>
                                        </p:attrNameLst>
                                      </p:cBhvr>
                                      <p:to>
                                        <p:strVal val="solid"/>
                                      </p:to>
                                    </p:set>
                                    <p:set>
                                      <p:cBhvr>
                                        <p:cTn id="27"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7"/>
                                        </p:tgtEl>
                                        <p:attrNameLst>
                                          <p:attrName>fillcolor</p:attrName>
                                        </p:attrNameLst>
                                      </p:cBhvr>
                                      <p:to>
                                        <a:srgbClr val="C00000"/>
                                      </p:to>
                                    </p:animClr>
                                    <p:set>
                                      <p:cBhvr>
                                        <p:cTn id="33" dur="250" fill="hold"/>
                                        <p:tgtEl>
                                          <p:spTgt spid="17"/>
                                        </p:tgtEl>
                                        <p:attrNameLst>
                                          <p:attrName>fill.type</p:attrName>
                                        </p:attrNameLst>
                                      </p:cBhvr>
                                      <p:to>
                                        <p:strVal val="solid"/>
                                      </p:to>
                                    </p:set>
                                    <p:set>
                                      <p:cBhvr>
                                        <p:cTn id="3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C7FE531B-49F7-4AC9-91FA-6B4AEC6D52D6}"/>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B1F0FF75-B67B-4BC4-A28B-98F8F5730B57}"/>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1789</a:t>
            </a:r>
          </a:p>
        </p:txBody>
      </p:sp>
      <p:sp>
        <p:nvSpPr>
          <p:cNvPr id="14" name="Rectangle 13">
            <a:extLst>
              <a:ext uri="{FF2B5EF4-FFF2-40B4-BE49-F238E27FC236}">
                <a16:creationId xmlns:a16="http://schemas.microsoft.com/office/drawing/2014/main" id="{1BDFD176-F7FD-491C-A51A-6E05398020ED}"/>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1880</a:t>
            </a:r>
          </a:p>
        </p:txBody>
      </p:sp>
      <p:sp>
        <p:nvSpPr>
          <p:cNvPr id="16" name="Rectangle 15">
            <a:extLst>
              <a:ext uri="{FF2B5EF4-FFF2-40B4-BE49-F238E27FC236}">
                <a16:creationId xmlns:a16="http://schemas.microsoft.com/office/drawing/2014/main" id="{D4E14AE8-39FA-4BF1-A334-6A5D3AD0DB49}"/>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1780</a:t>
            </a:r>
          </a:p>
        </p:txBody>
      </p:sp>
      <p:sp>
        <p:nvSpPr>
          <p:cNvPr id="17" name="Rectangle 16">
            <a:extLst>
              <a:ext uri="{FF2B5EF4-FFF2-40B4-BE49-F238E27FC236}">
                <a16:creationId xmlns:a16="http://schemas.microsoft.com/office/drawing/2014/main" id="{8F849EBB-50FA-46BE-8320-163A03D26345}"/>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1980</a:t>
            </a:r>
          </a:p>
        </p:txBody>
      </p:sp>
      <p:sp>
        <p:nvSpPr>
          <p:cNvPr id="20" name="Oval 19">
            <a:extLst>
              <a:ext uri="{FF2B5EF4-FFF2-40B4-BE49-F238E27FC236}">
                <a16:creationId xmlns:a16="http://schemas.microsoft.com/office/drawing/2014/main" id="{92B28082-32D1-452B-8F2B-00D6152CA69B}"/>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t>12</a:t>
            </a:r>
          </a:p>
        </p:txBody>
      </p:sp>
      <p:sp>
        <p:nvSpPr>
          <p:cNvPr id="11" name="Rectangle 10">
            <a:extLst>
              <a:ext uri="{FF2B5EF4-FFF2-40B4-BE49-F238E27FC236}">
                <a16:creationId xmlns:a16="http://schemas.microsoft.com/office/drawing/2014/main" id="{993A54D3-E41C-4D96-9D28-B9352A8A1325}"/>
              </a:ext>
            </a:extLst>
          </p:cNvPr>
          <p:cNvSpPr/>
          <p:nvPr/>
        </p:nvSpPr>
        <p:spPr>
          <a:xfrm>
            <a:off x="2448718" y="1019175"/>
            <a:ext cx="3757613" cy="237807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En quelle année est-ce que le 14 juillet est officiellement devenu la date de la fête nationale française ?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In what year did July 14 officially become the date of the French national holiday? </a:t>
            </a:r>
            <a:endParaRPr lang="fr-FR" altLang="fr-FR" dirty="0">
              <a:solidFill>
                <a:schemeClr val="tx1"/>
              </a:solidFill>
            </a:endParaRPr>
          </a:p>
        </p:txBody>
      </p:sp>
      <p:pic>
        <p:nvPicPr>
          <p:cNvPr id="26633" name="Picture 2">
            <a:extLst>
              <a:ext uri="{FF2B5EF4-FFF2-40B4-BE49-F238E27FC236}">
                <a16:creationId xmlns:a16="http://schemas.microsoft.com/office/drawing/2014/main" id="{BBECEDC7-0060-462E-A1DB-A5430049C15E}"/>
              </a:ext>
            </a:extLst>
          </p:cNvPr>
          <p:cNvPicPr>
            <a:picLocks noChangeAspect="1"/>
          </p:cNvPicPr>
          <p:nvPr/>
        </p:nvPicPr>
        <p:blipFill>
          <a:blip r:embed="rId4">
            <a:extLst>
              <a:ext uri="{28A0092B-C50C-407E-A947-70E740481C1C}">
                <a14:useLocalDpi xmlns:a14="http://schemas.microsoft.com/office/drawing/2010/main" val="0"/>
              </a:ext>
            </a:extLst>
          </a:blip>
          <a:srcRect t="2" b="47635"/>
          <a:stretch>
            <a:fillRect/>
          </a:stretch>
        </p:blipFill>
        <p:spPr bwMode="auto">
          <a:xfrm>
            <a:off x="6064250" y="1270000"/>
            <a:ext cx="21050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B7E12BA0-2B19-46E4-B468-1C76D84C30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9275"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00B05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C7FE531B-49F7-4AC9-91FA-6B4AEC6D52D6}"/>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dirty="0">
                <a:solidFill>
                  <a:srgbClr val="CC45D5"/>
                </a:solidFill>
                <a:latin typeface="Twinkl SemiBold" pitchFamily="2" charset="0"/>
                <a:cs typeface="Clear Sans Light" panose="020B0604020202020204" pitchFamily="34" charset="0"/>
              </a:rPr>
              <a:t>End of </a:t>
            </a:r>
            <a:r>
              <a:rPr lang="fr-FR" altLang="en-US" sz="3600" dirty="0" err="1">
                <a:solidFill>
                  <a:srgbClr val="CC45D5"/>
                </a:solidFill>
                <a:latin typeface="Twinkl SemiBold" pitchFamily="2" charset="0"/>
                <a:cs typeface="Clear Sans Light" panose="020B0604020202020204" pitchFamily="34" charset="0"/>
              </a:rPr>
              <a:t>Year</a:t>
            </a:r>
            <a:r>
              <a:rPr lang="fr-FR" altLang="en-US" sz="3600" dirty="0">
                <a:solidFill>
                  <a:srgbClr val="CC45D5"/>
                </a:solidFill>
                <a:latin typeface="Twinkl SemiBold" pitchFamily="2" charset="0"/>
                <a:cs typeface="Clear Sans Light" panose="020B0604020202020204" pitchFamily="34" charset="0"/>
              </a:rPr>
              <a:t> Quiz</a:t>
            </a:r>
          </a:p>
        </p:txBody>
      </p:sp>
      <p:sp>
        <p:nvSpPr>
          <p:cNvPr id="11" name="Rectangle 10">
            <a:extLst>
              <a:ext uri="{FF2B5EF4-FFF2-40B4-BE49-F238E27FC236}">
                <a16:creationId xmlns:a16="http://schemas.microsoft.com/office/drawing/2014/main" id="{993A54D3-E41C-4D96-9D28-B9352A8A1325}"/>
              </a:ext>
            </a:extLst>
          </p:cNvPr>
          <p:cNvSpPr/>
          <p:nvPr/>
        </p:nvSpPr>
        <p:spPr>
          <a:xfrm>
            <a:off x="2462212" y="1238568"/>
            <a:ext cx="3757613" cy="237807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US" altLang="fr-FR" dirty="0">
                <a:solidFill>
                  <a:schemeClr val="tx1"/>
                </a:solidFill>
              </a:rPr>
              <a:t>There will be a quiz on the 10</a:t>
            </a:r>
            <a:r>
              <a:rPr lang="en-US" altLang="fr-FR" baseline="30000" dirty="0">
                <a:solidFill>
                  <a:schemeClr val="tx1"/>
                </a:solidFill>
              </a:rPr>
              <a:t>th</a:t>
            </a:r>
            <a:r>
              <a:rPr lang="en-US" altLang="fr-FR" dirty="0">
                <a:solidFill>
                  <a:schemeClr val="tx1"/>
                </a:solidFill>
              </a:rPr>
              <a:t> July which will include some of the words you have found on this topic</a:t>
            </a:r>
            <a:endParaRPr lang="fr-FR" altLang="fr-FR" dirty="0">
              <a:solidFill>
                <a:schemeClr val="tx1"/>
              </a:solidFill>
            </a:endParaRPr>
          </a:p>
        </p:txBody>
      </p:sp>
    </p:spTree>
    <p:extLst>
      <p:ext uri="{BB962C8B-B14F-4D97-AF65-F5344CB8AC3E}">
        <p14:creationId xmlns:p14="http://schemas.microsoft.com/office/powerpoint/2010/main" val="418180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2FF0E620-1E9C-4954-A9EC-4764F353F276}"/>
              </a:ext>
            </a:extLst>
          </p:cNvPr>
          <p:cNvSpPr>
            <a:spLocks noChangeArrowheads="1"/>
          </p:cNvSpPr>
          <p:nvPr/>
        </p:nvSpPr>
        <p:spPr bwMode="auto">
          <a:xfrm>
            <a:off x="2506445" y="6509059"/>
            <a:ext cx="4131108" cy="169277"/>
          </a:xfrm>
          <a:prstGeom prst="rect">
            <a:avLst/>
          </a:prstGeom>
          <a:noFill/>
          <a:ln>
            <a:noFill/>
          </a:ln>
          <a:effectLst>
            <a:softEdge rad="63500"/>
          </a:effectLst>
        </p:spPr>
        <p:txBody>
          <a:bodyPr>
            <a:spAutoFit/>
          </a:bodyPr>
          <a:lstStyle>
            <a:lvl1pPr>
              <a:defRPr>
                <a:solidFill>
                  <a:schemeClr val="tx1"/>
                </a:solidFill>
                <a:latin typeface="Clear Sans Light" panose="020B0303030202020304" pitchFamily="34" charset="0"/>
              </a:defRPr>
            </a:lvl1pPr>
            <a:lvl2pPr marL="742950" indent="-285750">
              <a:defRPr>
                <a:solidFill>
                  <a:schemeClr val="tx1"/>
                </a:solidFill>
                <a:latin typeface="Clear Sans Light" panose="020B0303030202020304" pitchFamily="34" charset="0"/>
              </a:defRPr>
            </a:lvl2pPr>
            <a:lvl3pPr marL="1143000" indent="-228600">
              <a:defRPr>
                <a:solidFill>
                  <a:schemeClr val="tx1"/>
                </a:solidFill>
                <a:latin typeface="Clear Sans Light" panose="020B0303030202020304" pitchFamily="34" charset="0"/>
              </a:defRPr>
            </a:lvl3pPr>
            <a:lvl4pPr marL="1600200" indent="-228600">
              <a:defRPr>
                <a:solidFill>
                  <a:schemeClr val="tx1"/>
                </a:solidFill>
                <a:latin typeface="Clear Sans Light" panose="020B0303030202020304" pitchFamily="34" charset="0"/>
              </a:defRPr>
            </a:lvl4pPr>
            <a:lvl5pPr marL="2057400" indent="-228600">
              <a:defRPr>
                <a:solidFill>
                  <a:schemeClr val="tx1"/>
                </a:solidFill>
                <a:latin typeface="Clear Sans Light" panose="020B03030302020203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defRPr>
            </a:lvl9pPr>
          </a:lstStyle>
          <a:p>
            <a:pPr algn="ctr" eaLnBrk="1" fontAlgn="auto" hangingPunct="1">
              <a:spcBef>
                <a:spcPts val="0"/>
              </a:spcBef>
              <a:spcAft>
                <a:spcPts val="0"/>
              </a:spcAft>
              <a:defRPr/>
            </a:pPr>
            <a:r>
              <a:rPr lang="en-GB" sz="500" dirty="0">
                <a:solidFill>
                  <a:prstClr val="white">
                    <a:lumMod val="65000"/>
                  </a:prstClr>
                </a:solidFill>
                <a:latin typeface="Arial" panose="020B0604020202020204" pitchFamily="34" charset="0"/>
                <a:cs typeface="Arial" panose="020B0604020202020204" pitchFamily="34" charset="0"/>
              </a:rPr>
              <a:t>Photo courtesy of Yann </a:t>
            </a:r>
            <a:r>
              <a:rPr lang="en-GB" sz="500" dirty="0" err="1">
                <a:solidFill>
                  <a:prstClr val="white">
                    <a:lumMod val="65000"/>
                  </a:prstClr>
                </a:solidFill>
                <a:latin typeface="Arial" panose="020B0604020202020204" pitchFamily="34" charset="0"/>
                <a:cs typeface="Arial" panose="020B0604020202020204" pitchFamily="34" charset="0"/>
              </a:rPr>
              <a:t>Caradec</a:t>
            </a:r>
            <a:r>
              <a:rPr lang="en-GB" sz="500" dirty="0">
                <a:solidFill>
                  <a:prstClr val="white">
                    <a:lumMod val="65000"/>
                  </a:prstClr>
                </a:solidFill>
                <a:latin typeface="Arial" panose="020B0604020202020204" pitchFamily="34" charset="0"/>
                <a:cs typeface="Arial" panose="020B0604020202020204" pitchFamily="34" charset="0"/>
              </a:rPr>
              <a:t> (via </a:t>
            </a:r>
            <a:r>
              <a:rPr lang="en-GB" sz="500" dirty="0" err="1">
                <a:solidFill>
                  <a:prstClr val="white">
                    <a:lumMod val="65000"/>
                  </a:prstClr>
                </a:solidFill>
                <a:latin typeface="Arial" panose="020B0604020202020204" pitchFamily="34" charset="0"/>
                <a:cs typeface="Arial" panose="020B0604020202020204" pitchFamily="34" charset="0"/>
              </a:rPr>
              <a:t>wikimedia</a:t>
            </a:r>
            <a:r>
              <a:rPr lang="en-GB" sz="500" dirty="0">
                <a:solidFill>
                  <a:prstClr val="white">
                    <a:lumMod val="65000"/>
                  </a:prstClr>
                </a:solidFill>
                <a:latin typeface="Arial" panose="020B0604020202020204" pitchFamily="34" charset="0"/>
                <a:cs typeface="Arial" panose="020B0604020202020204" pitchFamily="34" charset="0"/>
              </a:rPr>
              <a:t> commons) granted under creative commons licence</a:t>
            </a:r>
            <a:endParaRPr lang="en-GB" altLang="en-US" sz="500" dirty="0">
              <a:solidFill>
                <a:prstClr val="white">
                  <a:lumMod val="65000"/>
                </a:prstClr>
              </a:solidFill>
              <a:latin typeface="Arial" panose="020B0604020202020204" pitchFamily="34" charset="0"/>
              <a:cs typeface="Clear Sans Light" panose="020B03030302020203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72A00E-B886-4D3D-9C7C-3E4C2C8DDAED}"/>
              </a:ext>
            </a:extLst>
          </p:cNvPr>
          <p:cNvSpPr/>
          <p:nvPr/>
        </p:nvSpPr>
        <p:spPr>
          <a:xfrm>
            <a:off x="577681" y="3529386"/>
            <a:ext cx="7775575"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Que veut le peuple français ?</a:t>
            </a:r>
          </a:p>
        </p:txBody>
      </p:sp>
      <p:sp>
        <p:nvSpPr>
          <p:cNvPr id="3" name="Rectangle 2">
            <a:extLst>
              <a:ext uri="{FF2B5EF4-FFF2-40B4-BE49-F238E27FC236}">
                <a16:creationId xmlns:a16="http://schemas.microsoft.com/office/drawing/2014/main" id="{599EBC9E-2B16-4704-874B-B1C6FCABFE94}"/>
              </a:ext>
            </a:extLst>
          </p:cNvPr>
          <p:cNvSpPr/>
          <p:nvPr/>
        </p:nvSpPr>
        <p:spPr>
          <a:xfrm>
            <a:off x="684213" y="1450975"/>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b="1" dirty="0">
                <a:solidFill>
                  <a:schemeClr val="bg1"/>
                </a:solidFill>
                <a:cs typeface="Clear Sans Light" panose="020B0303030202020304" pitchFamily="34" charset="0"/>
              </a:rPr>
              <a:t>La situation de la France en 1789</a:t>
            </a:r>
          </a:p>
        </p:txBody>
      </p:sp>
      <p:sp>
        <p:nvSpPr>
          <p:cNvPr id="2" name="Rectangle 1">
            <a:extLst>
              <a:ext uri="{FF2B5EF4-FFF2-40B4-BE49-F238E27FC236}">
                <a16:creationId xmlns:a16="http://schemas.microsoft.com/office/drawing/2014/main" id="{7844222C-F347-4181-8DBD-B487AD3FACB4}"/>
              </a:ext>
            </a:extLst>
          </p:cNvPr>
          <p:cNvSpPr>
            <a:spLocks noChangeArrowheads="1"/>
          </p:cNvSpPr>
          <p:nvPr/>
        </p:nvSpPr>
        <p:spPr bwMode="auto">
          <a:xfrm>
            <a:off x="684213" y="1306513"/>
            <a:ext cx="5540375"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endParaRPr lang="fr-FR" altLang="en-US" dirty="0">
              <a:solidFill>
                <a:srgbClr val="0D0D0D"/>
              </a:solidFill>
              <a:cs typeface="Clear Sans Light" panose="020B0604020202020204" pitchFamily="34" charset="0"/>
            </a:endParaRPr>
          </a:p>
          <a:p>
            <a:pPr eaLnBrk="1" hangingPunct="1"/>
            <a:endParaRPr lang="fr-FR" altLang="en-US" dirty="0">
              <a:solidFill>
                <a:srgbClr val="0D0D0D"/>
              </a:solidFill>
              <a:cs typeface="Clear Sans Light" panose="020B0604020202020204" pitchFamily="34" charset="0"/>
            </a:endParaRPr>
          </a:p>
          <a:p>
            <a:pPr eaLnBrk="1" hangingPunct="1"/>
            <a:r>
              <a:rPr lang="fr-FR" altLang="en-US" sz="1600" dirty="0">
                <a:solidFill>
                  <a:srgbClr val="0D0D0D"/>
                </a:solidFill>
                <a:cs typeface="Clear Sans Light" panose="020B0604020202020204" pitchFamily="34" charset="0"/>
              </a:rPr>
              <a:t>En 1789, la France est sous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la domination</a:t>
            </a:r>
            <a:r>
              <a:rPr lang="fr-FR" altLang="en-US" sz="1600" dirty="0">
                <a:solidFill>
                  <a:srgbClr val="0D0D0D"/>
                </a:solidFill>
                <a:cs typeface="Clear Sans Light" panose="020B0604020202020204" pitchFamily="34" charset="0"/>
              </a:rPr>
              <a:t> de la monarchie. La population est affamée et croule sous les impôts alors que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la monarchie </a:t>
            </a:r>
            <a:r>
              <a:rPr lang="fr-FR" altLang="en-US" sz="1600" dirty="0">
                <a:solidFill>
                  <a:srgbClr val="0D0D0D"/>
                </a:solidFill>
                <a:cs typeface="Clear Sans Light" panose="020B0604020202020204" pitchFamily="34" charset="0"/>
              </a:rPr>
              <a:t>ne manque de rien. Dans cette période de troubles, le mécontentement et la colère du peuple s’intensifient.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Le roi Louis XVI </a:t>
            </a:r>
            <a:r>
              <a:rPr lang="fr-FR" altLang="en-US" sz="1600" dirty="0">
                <a:solidFill>
                  <a:srgbClr val="0D0D0D"/>
                </a:solidFill>
                <a:cs typeface="Clear Sans Light" panose="020B0604020202020204" pitchFamily="34" charset="0"/>
              </a:rPr>
              <a:t>n’est plus apprécié de ses sujets pour des raisons politiques, économiques et sociales.</a:t>
            </a:r>
          </a:p>
        </p:txBody>
      </p:sp>
      <p:sp>
        <p:nvSpPr>
          <p:cNvPr id="9221" name="Rectangle 8">
            <a:extLst>
              <a:ext uri="{FF2B5EF4-FFF2-40B4-BE49-F238E27FC236}">
                <a16:creationId xmlns:a16="http://schemas.microsoft.com/office/drawing/2014/main" id="{3BADBAC0-F7AC-4DF9-9E35-39425AF12C7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9222" name="Picture 2">
            <a:extLst>
              <a:ext uri="{FF2B5EF4-FFF2-40B4-BE49-F238E27FC236}">
                <a16:creationId xmlns:a16="http://schemas.microsoft.com/office/drawing/2014/main" id="{25C41C9A-2B49-4999-B566-8939BB6196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37646" y="1229462"/>
            <a:ext cx="1215609" cy="1614048"/>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8" name="Rectangle 7">
            <a:extLst>
              <a:ext uri="{FF2B5EF4-FFF2-40B4-BE49-F238E27FC236}">
                <a16:creationId xmlns:a16="http://schemas.microsoft.com/office/drawing/2014/main" id="{14CFBF97-9004-4D69-BB63-2923E403AAEA}"/>
              </a:ext>
            </a:extLst>
          </p:cNvPr>
          <p:cNvSpPr>
            <a:spLocks noChangeArrowheads="1"/>
          </p:cNvSpPr>
          <p:nvPr/>
        </p:nvSpPr>
        <p:spPr bwMode="auto">
          <a:xfrm>
            <a:off x="585618" y="3958011"/>
            <a:ext cx="7767638"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Les membres </a:t>
            </a:r>
            <a:r>
              <a:rPr lang="fr-FR" altLang="en-US" sz="1600" dirty="0">
                <a:solidFill>
                  <a:srgbClr val="0D0D0D"/>
                </a:solidFill>
                <a:cs typeface="Clear Sans Light" panose="020B0604020202020204" pitchFamily="34" charset="0"/>
              </a:rPr>
              <a:t>du ‘Tiers-États’ (paysans, artisans, bourgeois), veulent mettre fin aux inégalités et demandent une Constitution pour donner au peuple davantage de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liberté</a:t>
            </a:r>
            <a:r>
              <a:rPr lang="fr-FR" altLang="en-US" sz="1600" dirty="0">
                <a:solidFill>
                  <a:srgbClr val="0D0D0D"/>
                </a:solidFill>
                <a:cs typeface="Clear Sans Light" panose="020B0604020202020204" pitchFamily="34" charset="0"/>
              </a:rPr>
              <a:t>. Ils souhaitent l'abolition des privilèges de la noblesse et du clergé (L’Église). Louis XVI s’y oppose par la force.</a:t>
            </a:r>
          </a:p>
        </p:txBody>
      </p:sp>
      <p:pic>
        <p:nvPicPr>
          <p:cNvPr id="9224" name="Picture 3">
            <a:extLst>
              <a:ext uri="{FF2B5EF4-FFF2-40B4-BE49-F238E27FC236}">
                <a16:creationId xmlns:a16="http://schemas.microsoft.com/office/drawing/2014/main" id="{71B07172-6B3F-4BB7-BE5D-DDBA97352F0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478063">
            <a:off x="6912752" y="2754427"/>
            <a:ext cx="912788" cy="40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690B186-D252-479F-932F-8A00651448AB}"/>
              </a:ext>
            </a:extLst>
          </p:cNvPr>
          <p:cNvSpPr txBox="1"/>
          <p:nvPr/>
        </p:nvSpPr>
        <p:spPr>
          <a:xfrm>
            <a:off x="2633813" y="4757852"/>
            <a:ext cx="5540375" cy="2585323"/>
          </a:xfrm>
          <a:prstGeom prst="rect">
            <a:avLst/>
          </a:prstGeom>
          <a:noFill/>
        </p:spPr>
        <p:txBody>
          <a:bodyPr wrap="square" rtlCol="0">
            <a:spAutoFit/>
          </a:bodyPr>
          <a:lstStyle/>
          <a:p>
            <a:r>
              <a:rPr lang="en-US" b="1" u="sng" dirty="0">
                <a:solidFill>
                  <a:srgbClr val="FF0000"/>
                </a:solidFill>
                <a:latin typeface="+mn-lt"/>
              </a:rPr>
              <a:t>Find the words for:</a:t>
            </a:r>
          </a:p>
          <a:p>
            <a:pPr marL="342900" indent="-342900">
              <a:buFont typeface="+mj-lt"/>
              <a:buAutoNum type="arabicPeriod"/>
            </a:pPr>
            <a:r>
              <a:rPr lang="en-US" dirty="0">
                <a:solidFill>
                  <a:srgbClr val="FF0000"/>
                </a:solidFill>
                <a:latin typeface="+mn-lt"/>
              </a:rPr>
              <a:t>under the rule</a:t>
            </a:r>
          </a:p>
          <a:p>
            <a:pPr marL="342900" indent="-342900">
              <a:buFont typeface="+mj-lt"/>
              <a:buAutoNum type="arabicPeriod"/>
            </a:pPr>
            <a:r>
              <a:rPr lang="en-US" dirty="0">
                <a:solidFill>
                  <a:srgbClr val="FF0000"/>
                </a:solidFill>
                <a:latin typeface="+mn-lt"/>
              </a:rPr>
              <a:t>Is starving</a:t>
            </a:r>
          </a:p>
          <a:p>
            <a:pPr marL="342900" indent="-342900">
              <a:buFont typeface="+mj-lt"/>
              <a:buAutoNum type="arabicPeriod"/>
            </a:pPr>
            <a:r>
              <a:rPr lang="en-US" dirty="0">
                <a:solidFill>
                  <a:srgbClr val="FF0000"/>
                </a:solidFill>
                <a:latin typeface="+mn-lt"/>
              </a:rPr>
              <a:t>The anger</a:t>
            </a:r>
          </a:p>
          <a:p>
            <a:pPr marL="342900" indent="-342900">
              <a:buFont typeface="+mj-lt"/>
              <a:buAutoNum type="arabicPeriod"/>
            </a:pPr>
            <a:r>
              <a:rPr lang="en-US" dirty="0">
                <a:solidFill>
                  <a:srgbClr val="FF0000"/>
                </a:solidFill>
                <a:latin typeface="+mn-lt"/>
              </a:rPr>
              <a:t>More</a:t>
            </a:r>
          </a:p>
          <a:p>
            <a:pPr marL="342900" indent="-342900">
              <a:buFont typeface="+mj-lt"/>
              <a:buAutoNum type="arabicPeriod"/>
            </a:pPr>
            <a:r>
              <a:rPr lang="en-US" dirty="0">
                <a:solidFill>
                  <a:srgbClr val="FF0000"/>
                </a:solidFill>
                <a:latin typeface="+mn-lt"/>
              </a:rPr>
              <a:t>Freedom</a:t>
            </a:r>
          </a:p>
          <a:p>
            <a:pPr marL="342900" indent="-342900">
              <a:buFont typeface="+mj-lt"/>
              <a:buAutoNum type="arabicPeriod"/>
            </a:pPr>
            <a:endParaRPr lang="en-US" dirty="0">
              <a:solidFill>
                <a:srgbClr val="FF0000"/>
              </a:solidFill>
              <a:latin typeface="+mn-lt"/>
            </a:endParaRPr>
          </a:p>
          <a:p>
            <a:pPr marL="342900" indent="-342900">
              <a:buFont typeface="+mj-lt"/>
              <a:buAutoNum type="arabicPeriod"/>
            </a:pPr>
            <a:endParaRPr lang="en-US" dirty="0">
              <a:latin typeface="+mn-lt"/>
            </a:endParaRPr>
          </a:p>
          <a:p>
            <a:endParaRPr lang="en-GB" dirty="0">
              <a:latin typeface="+mn-lt"/>
            </a:endParaRPr>
          </a:p>
        </p:txBody>
      </p:sp>
      <p:pic>
        <p:nvPicPr>
          <p:cNvPr id="5" name="Recorded Sound">
            <a:hlinkClick r:id="" action="ppaction://media"/>
            <a:extLst>
              <a:ext uri="{FF2B5EF4-FFF2-40B4-BE49-F238E27FC236}">
                <a16:creationId xmlns:a16="http://schemas.microsoft.com/office/drawing/2014/main" id="{EC0DF492-E2F5-4EB5-882B-A13EAC089FD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84212" y="1015419"/>
            <a:ext cx="487363" cy="487363"/>
          </a:xfrm>
          <a:prstGeom prst="rect">
            <a:avLst/>
          </a:prstGeom>
          <a:solidFill>
            <a:srgbClr val="00B050"/>
          </a:solidFill>
        </p:spPr>
      </p:pic>
      <p:pic>
        <p:nvPicPr>
          <p:cNvPr id="6" name="Recorded Sound">
            <a:hlinkClick r:id="" action="ppaction://media"/>
            <a:extLst>
              <a:ext uri="{FF2B5EF4-FFF2-40B4-BE49-F238E27FC236}">
                <a16:creationId xmlns:a16="http://schemas.microsoft.com/office/drawing/2014/main" id="{298F617B-08D9-4B8E-BA68-D1EDD388958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087438" y="2370931"/>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DF773780-7D80-4388-B9A4-0060E12DCA9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6224588" y="3035218"/>
            <a:ext cx="487363" cy="487363"/>
          </a:xfrm>
          <a:prstGeom prst="rect">
            <a:avLst/>
          </a:prstGeom>
          <a:solidFill>
            <a:srgbClr val="00B050"/>
          </a:solidFill>
        </p:spPr>
      </p:pic>
      <p:pic>
        <p:nvPicPr>
          <p:cNvPr id="10" name="Recorded Sound">
            <a:hlinkClick r:id="" action="ppaction://media"/>
            <a:extLst>
              <a:ext uri="{FF2B5EF4-FFF2-40B4-BE49-F238E27FC236}">
                <a16:creationId xmlns:a16="http://schemas.microsoft.com/office/drawing/2014/main" id="{0A450DCF-B8D1-4EB7-9C8D-AB9C64EF5D68}"/>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547062" y="5050288"/>
            <a:ext cx="487363" cy="487363"/>
          </a:xfrm>
          <a:prstGeom prst="rect">
            <a:avLst/>
          </a:prstGeom>
          <a:solidFill>
            <a:srgbClr val="00B050"/>
          </a:solidFill>
        </p:spPr>
      </p:pic>
      <p:pic>
        <p:nvPicPr>
          <p:cNvPr id="11" name="Recorded Sound">
            <a:hlinkClick r:id="" action="ppaction://media"/>
            <a:extLst>
              <a:ext uri="{FF2B5EF4-FFF2-40B4-BE49-F238E27FC236}">
                <a16:creationId xmlns:a16="http://schemas.microsoft.com/office/drawing/2014/main" id="{2AF27BCA-A3A3-4746-B9AF-4FFC54D8CE0B}"/>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7900609" y="4806606"/>
            <a:ext cx="487363" cy="487363"/>
          </a:xfrm>
          <a:prstGeom prst="rect">
            <a:avLst/>
          </a:prstGeom>
          <a:solidFill>
            <a:srgbClr val="00B050"/>
          </a:solidFill>
        </p:spPr>
      </p:pic>
      <p:sp>
        <p:nvSpPr>
          <p:cNvPr id="12" name="TextBox 11">
            <a:extLst>
              <a:ext uri="{FF2B5EF4-FFF2-40B4-BE49-F238E27FC236}">
                <a16:creationId xmlns:a16="http://schemas.microsoft.com/office/drawing/2014/main" id="{9A8501DE-F823-432E-BE55-FE8255F0F49C}"/>
              </a:ext>
            </a:extLst>
          </p:cNvPr>
          <p:cNvSpPr txBox="1"/>
          <p:nvPr/>
        </p:nvSpPr>
        <p:spPr>
          <a:xfrm>
            <a:off x="4955194" y="4918879"/>
            <a:ext cx="3364945" cy="1754326"/>
          </a:xfrm>
          <a:prstGeom prst="rect">
            <a:avLst/>
          </a:prstGeom>
          <a:noFill/>
        </p:spPr>
        <p:txBody>
          <a:bodyPr wrap="square" rtlCol="0">
            <a:spAutoFit/>
          </a:bodyPr>
          <a:lstStyle/>
          <a:p>
            <a:r>
              <a:rPr lang="en-US" b="1" u="sng" dirty="0">
                <a:solidFill>
                  <a:srgbClr val="0070C0"/>
                </a:solidFill>
                <a:latin typeface="+mn-lt"/>
              </a:rPr>
              <a:t>True or False:</a:t>
            </a:r>
          </a:p>
          <a:p>
            <a:pPr marL="342900" indent="-342900">
              <a:buFont typeface="+mj-lt"/>
              <a:buAutoNum type="arabicPeriod"/>
            </a:pPr>
            <a:r>
              <a:rPr lang="en-US" dirty="0">
                <a:solidFill>
                  <a:srgbClr val="0070C0"/>
                </a:solidFill>
                <a:latin typeface="+mn-lt"/>
              </a:rPr>
              <a:t>La population a beaucoup </a:t>
            </a:r>
            <a:r>
              <a:rPr lang="en-US" dirty="0" err="1">
                <a:solidFill>
                  <a:srgbClr val="0070C0"/>
                </a:solidFill>
                <a:latin typeface="+mn-lt"/>
              </a:rPr>
              <a:t>d’argent</a:t>
            </a:r>
            <a:endParaRPr lang="en-US" dirty="0">
              <a:solidFill>
                <a:srgbClr val="0070C0"/>
              </a:solidFill>
              <a:latin typeface="+mn-lt"/>
            </a:endParaRPr>
          </a:p>
          <a:p>
            <a:pPr marL="342900" indent="-342900">
              <a:buFont typeface="+mj-lt"/>
              <a:buAutoNum type="arabicPeriod"/>
            </a:pPr>
            <a:r>
              <a:rPr lang="en-US" dirty="0">
                <a:solidFill>
                  <a:srgbClr val="0070C0"/>
                </a:solidFill>
                <a:latin typeface="+mn-lt"/>
              </a:rPr>
              <a:t>Le people </a:t>
            </a:r>
            <a:r>
              <a:rPr lang="en-US" dirty="0" err="1">
                <a:solidFill>
                  <a:srgbClr val="0070C0"/>
                </a:solidFill>
                <a:latin typeface="+mn-lt"/>
              </a:rPr>
              <a:t>veut</a:t>
            </a:r>
            <a:r>
              <a:rPr lang="en-US" dirty="0">
                <a:solidFill>
                  <a:srgbClr val="0070C0"/>
                </a:solidFill>
                <a:latin typeface="+mn-lt"/>
              </a:rPr>
              <a:t> </a:t>
            </a:r>
            <a:r>
              <a:rPr lang="en-US" dirty="0" err="1">
                <a:solidFill>
                  <a:srgbClr val="0070C0"/>
                </a:solidFill>
                <a:latin typeface="+mn-lt"/>
              </a:rPr>
              <a:t>moins</a:t>
            </a:r>
            <a:r>
              <a:rPr lang="en-US" dirty="0">
                <a:solidFill>
                  <a:srgbClr val="0070C0"/>
                </a:solidFill>
                <a:latin typeface="+mn-lt"/>
              </a:rPr>
              <a:t> de </a:t>
            </a:r>
            <a:r>
              <a:rPr lang="en-US" dirty="0" err="1">
                <a:solidFill>
                  <a:srgbClr val="0070C0"/>
                </a:solidFill>
                <a:latin typeface="+mn-lt"/>
              </a:rPr>
              <a:t>liberté</a:t>
            </a:r>
            <a:r>
              <a:rPr lang="en-US" dirty="0">
                <a:solidFill>
                  <a:srgbClr val="0070C0"/>
                </a:solidFill>
                <a:latin typeface="+mn-lt"/>
              </a:rPr>
              <a:t>.</a:t>
            </a:r>
          </a:p>
          <a:p>
            <a:pPr marL="342900" indent="-342900">
              <a:buFont typeface="+mj-lt"/>
              <a:buAutoNum type="arabicPeriod"/>
            </a:pP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204" fill="hold"/>
                                        <p:tgtEl>
                                          <p:spTgt spid="5"/>
                                        </p:tgtEl>
                                      </p:cBhvr>
                                    </p:cmd>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063"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736" fill="hold"/>
                                        <p:tgtEl>
                                          <p:spTgt spid="9"/>
                                        </p:tgtEl>
                                      </p:cBhvr>
                                    </p:cmd>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551" fill="hold"/>
                                        <p:tgtEl>
                                          <p:spTgt spid="10"/>
                                        </p:tgtEl>
                                      </p:cBhvr>
                                    </p:cmd>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9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5"/>
                </p:tgtEl>
              </p:cMediaNode>
            </p:audio>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1"/>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72A00E-B886-4D3D-9C7C-3E4C2C8DDAED}"/>
              </a:ext>
            </a:extLst>
          </p:cNvPr>
          <p:cNvSpPr/>
          <p:nvPr/>
        </p:nvSpPr>
        <p:spPr>
          <a:xfrm>
            <a:off x="684213" y="4068763"/>
            <a:ext cx="7775575"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What does the French people want?
</a:t>
            </a:r>
            <a:endParaRPr lang="fr-FR" altLang="fr-FR" b="1" dirty="0"/>
          </a:p>
        </p:txBody>
      </p:sp>
      <p:sp>
        <p:nvSpPr>
          <p:cNvPr id="3" name="Rectangle 2">
            <a:extLst>
              <a:ext uri="{FF2B5EF4-FFF2-40B4-BE49-F238E27FC236}">
                <a16:creationId xmlns:a16="http://schemas.microsoft.com/office/drawing/2014/main" id="{599EBC9E-2B16-4704-874B-B1C6FCABFE94}"/>
              </a:ext>
            </a:extLst>
          </p:cNvPr>
          <p:cNvSpPr/>
          <p:nvPr/>
        </p:nvSpPr>
        <p:spPr>
          <a:xfrm>
            <a:off x="692150" y="1540372"/>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en-US" b="1" dirty="0">
              <a:solidFill>
                <a:schemeClr val="bg1"/>
              </a:solidFill>
              <a:cs typeface="Clear Sans Light" panose="020B0303030202020304" pitchFamily="34" charset="0"/>
            </a:endParaRPr>
          </a:p>
          <a:p>
            <a:pPr eaLnBrk="1" fontAlgn="auto" hangingPunct="1">
              <a:spcAft>
                <a:spcPts val="0"/>
              </a:spcAft>
              <a:defRPr/>
            </a:pPr>
            <a:r>
              <a:rPr lang="en-US" b="1" dirty="0">
                <a:solidFill>
                  <a:schemeClr val="bg1"/>
                </a:solidFill>
                <a:cs typeface="Clear Sans Light" panose="020B0303030202020304" pitchFamily="34" charset="0"/>
              </a:rPr>
              <a:t>The situation in France in 1789
</a:t>
            </a:r>
            <a:endParaRPr lang="fr-FR" b="1" dirty="0">
              <a:solidFill>
                <a:schemeClr val="bg1"/>
              </a:solidFill>
              <a:cs typeface="Clear Sans Light" panose="020B0303030202020304" pitchFamily="34" charset="0"/>
            </a:endParaRPr>
          </a:p>
        </p:txBody>
      </p:sp>
      <p:sp>
        <p:nvSpPr>
          <p:cNvPr id="2" name="Rectangle 1">
            <a:extLst>
              <a:ext uri="{FF2B5EF4-FFF2-40B4-BE49-F238E27FC236}">
                <a16:creationId xmlns:a16="http://schemas.microsoft.com/office/drawing/2014/main" id="{7844222C-F347-4181-8DBD-B487AD3FACB4}"/>
              </a:ext>
            </a:extLst>
          </p:cNvPr>
          <p:cNvSpPr>
            <a:spLocks noChangeArrowheads="1"/>
          </p:cNvSpPr>
          <p:nvPr/>
        </p:nvSpPr>
        <p:spPr bwMode="auto">
          <a:xfrm>
            <a:off x="684213" y="2111686"/>
            <a:ext cx="5514576" cy="21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i="1" dirty="0">
                <a:solidFill>
                  <a:srgbClr val="0D0D0D"/>
                </a:solidFill>
                <a:cs typeface="Clear Sans Light" panose="020B0604020202020204" pitchFamily="34" charset="0"/>
              </a:rPr>
              <a:t>In 1789, France was under the rule of the monarchy. The population is starving and crumbling under taxes while the monarchy lacks nothing. In this period of turmoil, the discontent and anger of the people intensified. King Louis XVI is no longer appreciated by his subjects for political, economic and social reasons</a:t>
            </a:r>
            <a:r>
              <a:rPr lang="en-US" altLang="en-US" dirty="0">
                <a:solidFill>
                  <a:srgbClr val="0D0D0D"/>
                </a:solidFill>
                <a:cs typeface="Clear Sans Light" panose="020B0604020202020204" pitchFamily="34" charset="0"/>
              </a:rPr>
              <a:t>.
</a:t>
            </a:r>
            <a:endParaRPr lang="fr-FR" altLang="en-US" dirty="0">
              <a:solidFill>
                <a:srgbClr val="0D0D0D"/>
              </a:solidFill>
              <a:cs typeface="Clear Sans Light" panose="020B0604020202020204" pitchFamily="34" charset="0"/>
            </a:endParaRPr>
          </a:p>
        </p:txBody>
      </p:sp>
      <p:sp>
        <p:nvSpPr>
          <p:cNvPr id="9221" name="Rectangle 8">
            <a:extLst>
              <a:ext uri="{FF2B5EF4-FFF2-40B4-BE49-F238E27FC236}">
                <a16:creationId xmlns:a16="http://schemas.microsoft.com/office/drawing/2014/main" id="{3BADBAC0-F7AC-4DF9-9E35-39425AF12C77}"/>
              </a:ext>
            </a:extLst>
          </p:cNvPr>
          <p:cNvSpPr>
            <a:spLocks noChangeArrowheads="1"/>
          </p:cNvSpPr>
          <p:nvPr/>
        </p:nvSpPr>
        <p:spPr bwMode="auto">
          <a:xfrm>
            <a:off x="1056443" y="544514"/>
            <a:ext cx="7403345" cy="77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US" altLang="en-US" sz="3600" dirty="0">
                <a:solidFill>
                  <a:srgbClr val="CC45D5"/>
                </a:solidFill>
                <a:latin typeface="Twinkl SemiBold" pitchFamily="2" charset="0"/>
                <a:cs typeface="Clear Sans Light" panose="020B0604020202020204" pitchFamily="34" charset="0"/>
              </a:rPr>
              <a:t>The origins of the national holiday</a:t>
            </a:r>
            <a:endParaRPr lang="en-GB" altLang="en-US" sz="3600" dirty="0">
              <a:solidFill>
                <a:srgbClr val="CC45D5"/>
              </a:solidFill>
              <a:latin typeface="Twinkl SemiBold" pitchFamily="2" charset="0"/>
              <a:cs typeface="Clear Sans Light" panose="020B0604020202020204" pitchFamily="34" charset="0"/>
            </a:endParaRPr>
          </a:p>
        </p:txBody>
      </p:sp>
      <p:pic>
        <p:nvPicPr>
          <p:cNvPr id="9222" name="Picture 2">
            <a:extLst>
              <a:ext uri="{FF2B5EF4-FFF2-40B4-BE49-F238E27FC236}">
                <a16:creationId xmlns:a16="http://schemas.microsoft.com/office/drawing/2014/main" id="{25C41C9A-2B49-4999-B566-8939BB619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463" y="1423988"/>
            <a:ext cx="2092325" cy="27781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8" name="Rectangle 7">
            <a:extLst>
              <a:ext uri="{FF2B5EF4-FFF2-40B4-BE49-F238E27FC236}">
                <a16:creationId xmlns:a16="http://schemas.microsoft.com/office/drawing/2014/main" id="{14CFBF97-9004-4D69-BB63-2923E403AAEA}"/>
              </a:ext>
            </a:extLst>
          </p:cNvPr>
          <p:cNvSpPr>
            <a:spLocks noChangeArrowheads="1"/>
          </p:cNvSpPr>
          <p:nvPr/>
        </p:nvSpPr>
        <p:spPr bwMode="auto">
          <a:xfrm>
            <a:off x="692150" y="4484688"/>
            <a:ext cx="7767638" cy="160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i="1" dirty="0">
                <a:solidFill>
                  <a:srgbClr val="0D0D0D"/>
                </a:solidFill>
                <a:cs typeface="Clear Sans Light" panose="020B0604020202020204" pitchFamily="34" charset="0"/>
              </a:rPr>
              <a:t>The members of the ‘Third States’ (peasants, craftsmen, bourgeois), want to put an end to inequalities and ask for a Constitution to give the people more freedom. They want the privileges of the nobility and the clergy (The Church) to be abolished. Louis XVI opposed it by force.
</a:t>
            </a:r>
            <a:endParaRPr lang="fr-FR" altLang="en-US" i="1" dirty="0">
              <a:solidFill>
                <a:srgbClr val="0D0D0D"/>
              </a:solidFill>
              <a:cs typeface="Clear Sans Light" panose="020B0604020202020204" pitchFamily="34" charset="0"/>
            </a:endParaRPr>
          </a:p>
        </p:txBody>
      </p:sp>
      <p:pic>
        <p:nvPicPr>
          <p:cNvPr id="9224" name="Picture 3">
            <a:extLst>
              <a:ext uri="{FF2B5EF4-FFF2-40B4-BE49-F238E27FC236}">
                <a16:creationId xmlns:a16="http://schemas.microsoft.com/office/drawing/2014/main" id="{71B07172-6B3F-4BB7-BE5D-DDBA97352F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78063">
            <a:off x="6237288" y="3830638"/>
            <a:ext cx="15065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272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BCDBBB-01D8-4C57-87CE-9C52F53D5FA6}"/>
              </a:ext>
            </a:extLst>
          </p:cNvPr>
          <p:cNvSpPr/>
          <p:nvPr/>
        </p:nvSpPr>
        <p:spPr>
          <a:xfrm>
            <a:off x="608383" y="1284032"/>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Le 14 juillet 1789</a:t>
            </a:r>
          </a:p>
        </p:txBody>
      </p:sp>
      <p:sp>
        <p:nvSpPr>
          <p:cNvPr id="2" name="Rectangle 1">
            <a:extLst>
              <a:ext uri="{FF2B5EF4-FFF2-40B4-BE49-F238E27FC236}">
                <a16:creationId xmlns:a16="http://schemas.microsoft.com/office/drawing/2014/main" id="{8E6894AC-9642-4946-9F65-C124A18C2E41}"/>
              </a:ext>
            </a:extLst>
          </p:cNvPr>
          <p:cNvSpPr>
            <a:spLocks noChangeArrowheads="1"/>
          </p:cNvSpPr>
          <p:nvPr/>
        </p:nvSpPr>
        <p:spPr bwMode="auto">
          <a:xfrm>
            <a:off x="996737" y="1694227"/>
            <a:ext cx="4038600" cy="172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Le matin du 14 juillet 1789</a:t>
            </a:r>
            <a:r>
              <a:rPr lang="fr-FR" altLang="en-US" sz="1400" dirty="0">
                <a:solidFill>
                  <a:srgbClr val="0D0D0D"/>
                </a:solidFill>
                <a:cs typeface="Clear Sans Light" panose="020B0604020202020204" pitchFamily="34" charset="0"/>
              </a:rPr>
              <a:t>, le peuple furieux décide donc de se battre pour se faire entendre. Il se rend à la prison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Bastille</a:t>
            </a:r>
            <a:r>
              <a:rPr lang="fr-FR" altLang="en-US" sz="1400" dirty="0">
                <a:solidFill>
                  <a:srgbClr val="0D0D0D"/>
                </a:solidFill>
                <a:cs typeface="Clear Sans Light" panose="020B0604020202020204" pitchFamily="34" charset="0"/>
              </a:rPr>
              <a:t>, symbole de l’autorité totalitaire du roi, s’en empare et libère les prisonniers. C'est ce qu’on nomme depuis "la prise de la Bastille",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l’événement</a:t>
            </a:r>
            <a:r>
              <a:rPr lang="fr-FR" altLang="en-US" sz="1400" dirty="0">
                <a:solidFill>
                  <a:srgbClr val="0D0D0D"/>
                </a:solidFill>
                <a:cs typeface="Clear Sans Light" panose="020B0604020202020204" pitchFamily="34" charset="0"/>
              </a:rPr>
              <a:t> marquant le début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Révolution </a:t>
            </a:r>
            <a:r>
              <a:rPr lang="fr-FR" altLang="en-US" sz="1400" dirty="0">
                <a:solidFill>
                  <a:srgbClr val="0D0D0D"/>
                </a:solidFill>
                <a:cs typeface="Clear Sans Light" panose="020B0604020202020204" pitchFamily="34" charset="0"/>
              </a:rPr>
              <a:t>qui va ensuite gagner toute la France. </a:t>
            </a:r>
          </a:p>
        </p:txBody>
      </p:sp>
      <p:sp>
        <p:nvSpPr>
          <p:cNvPr id="10244" name="Rectangle 8">
            <a:extLst>
              <a:ext uri="{FF2B5EF4-FFF2-40B4-BE49-F238E27FC236}">
                <a16:creationId xmlns:a16="http://schemas.microsoft.com/office/drawing/2014/main" id="{CE4AEF5D-1019-441E-8C9F-53147EC7C40B}"/>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2050" name="Picture 2" descr="File:La Bastille 20060809.jpg">
            <a:extLst>
              <a:ext uri="{FF2B5EF4-FFF2-40B4-BE49-F238E27FC236}">
                <a16:creationId xmlns:a16="http://schemas.microsoft.com/office/drawing/2014/main" id="{39DC2075-F612-4B89-B7EB-EB635E34DB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3388" y="1962551"/>
            <a:ext cx="2642249" cy="1400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Prise de la Bastille.jpg">
            <a:extLst>
              <a:ext uri="{FF2B5EF4-FFF2-40B4-BE49-F238E27FC236}">
                <a16:creationId xmlns:a16="http://schemas.microsoft.com/office/drawing/2014/main" id="{4AB35EFC-F89D-4FDA-B6F2-DF367ABF41F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71182" y="3559375"/>
            <a:ext cx="2494455" cy="1938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11BDE77-DD36-41C3-B5ED-45FB4FC8845E}"/>
              </a:ext>
            </a:extLst>
          </p:cNvPr>
          <p:cNvSpPr txBox="1"/>
          <p:nvPr/>
        </p:nvSpPr>
        <p:spPr>
          <a:xfrm>
            <a:off x="532553" y="3429000"/>
            <a:ext cx="4190260" cy="1938992"/>
          </a:xfrm>
          <a:prstGeom prst="rect">
            <a:avLst/>
          </a:prstGeom>
          <a:noFill/>
        </p:spPr>
        <p:txBody>
          <a:bodyPr wrap="square" rtlCol="0">
            <a:spAutoFit/>
          </a:bodyPr>
          <a:lstStyle/>
          <a:p>
            <a:r>
              <a:rPr lang="en-US" sz="1400" i="1" dirty="0">
                <a:latin typeface="+mn-lt"/>
              </a:rPr>
              <a:t>On the morning of July 14, 1789, the furious people decided to fight for their voices. He went to the Bastille prison, a symbol of the king's totalitarian authority, seized it and freed the prisoners. This is what has been called since the "taking of the Bastille", the event marking the beginning of the Revolution that will then reach all of France. </a:t>
            </a:r>
            <a:r>
              <a:rPr lang="en-US" i="1" dirty="0">
                <a:latin typeface="+mn-lt"/>
              </a:rPr>
              <a:t>
</a:t>
            </a:r>
            <a:endParaRPr lang="en-GB" i="1" dirty="0">
              <a:latin typeface="+mn-lt"/>
            </a:endParaRPr>
          </a:p>
        </p:txBody>
      </p:sp>
      <p:sp>
        <p:nvSpPr>
          <p:cNvPr id="5" name="TextBox 4">
            <a:extLst>
              <a:ext uri="{FF2B5EF4-FFF2-40B4-BE49-F238E27FC236}">
                <a16:creationId xmlns:a16="http://schemas.microsoft.com/office/drawing/2014/main" id="{819FEBF6-537A-4B8B-9C7E-2EF64F83E5D3}"/>
              </a:ext>
            </a:extLst>
          </p:cNvPr>
          <p:cNvSpPr txBox="1"/>
          <p:nvPr/>
        </p:nvSpPr>
        <p:spPr>
          <a:xfrm>
            <a:off x="779039" y="4922231"/>
            <a:ext cx="3697287" cy="1477328"/>
          </a:xfrm>
          <a:prstGeom prst="rect">
            <a:avLst/>
          </a:prstGeom>
          <a:noFill/>
        </p:spPr>
        <p:txBody>
          <a:bodyPr wrap="square" rtlCol="0">
            <a:spAutoFit/>
          </a:bodyPr>
          <a:lstStyle/>
          <a:p>
            <a:r>
              <a:rPr lang="en-US" b="1" u="sng" dirty="0">
                <a:solidFill>
                  <a:srgbClr val="FF0000"/>
                </a:solidFill>
                <a:latin typeface="+mn-lt"/>
              </a:rPr>
              <a:t>Find the words for</a:t>
            </a:r>
            <a:r>
              <a:rPr lang="en-US" dirty="0">
                <a:solidFill>
                  <a:srgbClr val="FF0000"/>
                </a:solidFill>
                <a:latin typeface="+mn-lt"/>
              </a:rPr>
              <a:t>:</a:t>
            </a:r>
          </a:p>
          <a:p>
            <a:pPr marL="342900" indent="-342900">
              <a:buFont typeface="+mj-lt"/>
              <a:buAutoNum type="arabicPeriod"/>
            </a:pPr>
            <a:r>
              <a:rPr lang="en-US" dirty="0">
                <a:solidFill>
                  <a:srgbClr val="FF0000"/>
                </a:solidFill>
                <a:latin typeface="+mn-lt"/>
              </a:rPr>
              <a:t>To fight for their voices</a:t>
            </a:r>
          </a:p>
          <a:p>
            <a:pPr marL="342900" indent="-342900">
              <a:buFont typeface="+mj-lt"/>
              <a:buAutoNum type="arabicPeriod"/>
            </a:pPr>
            <a:r>
              <a:rPr lang="en-US" dirty="0">
                <a:solidFill>
                  <a:srgbClr val="FF0000"/>
                </a:solidFill>
                <a:latin typeface="+mn-lt"/>
              </a:rPr>
              <a:t>This is what has been called</a:t>
            </a:r>
          </a:p>
          <a:p>
            <a:pPr marL="342900" indent="-342900">
              <a:buFont typeface="+mj-lt"/>
              <a:buAutoNum type="arabicPeriod"/>
            </a:pPr>
            <a:r>
              <a:rPr lang="en-US" dirty="0">
                <a:solidFill>
                  <a:srgbClr val="FF0000"/>
                </a:solidFill>
                <a:latin typeface="+mn-lt"/>
              </a:rPr>
              <a:t>Marking the beginning</a:t>
            </a:r>
          </a:p>
          <a:p>
            <a:pPr marL="342900" indent="-342900">
              <a:buFont typeface="+mj-lt"/>
              <a:buAutoNum type="arabicPeriod"/>
            </a:pPr>
            <a:r>
              <a:rPr lang="en-US" dirty="0">
                <a:solidFill>
                  <a:srgbClr val="FF0000"/>
                </a:solidFill>
                <a:latin typeface="+mn-lt"/>
              </a:rPr>
              <a:t>then</a:t>
            </a:r>
            <a:endParaRPr lang="en-GB" dirty="0">
              <a:solidFill>
                <a:srgbClr val="FF0000"/>
              </a:solidFill>
              <a:latin typeface="+mn-lt"/>
            </a:endParaRPr>
          </a:p>
        </p:txBody>
      </p:sp>
      <p:pic>
        <p:nvPicPr>
          <p:cNvPr id="6" name="Recorded Sound">
            <a:hlinkClick r:id="" action="ppaction://media"/>
            <a:extLst>
              <a:ext uri="{FF2B5EF4-FFF2-40B4-BE49-F238E27FC236}">
                <a16:creationId xmlns:a16="http://schemas.microsoft.com/office/drawing/2014/main" id="{1449A8AA-AAD7-4C92-A116-33D8FA2084E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64875" y="1620296"/>
            <a:ext cx="487363" cy="487363"/>
          </a:xfrm>
          <a:prstGeom prst="rect">
            <a:avLst/>
          </a:prstGeom>
          <a:solidFill>
            <a:srgbClr val="00B050"/>
          </a:solidFill>
        </p:spPr>
      </p:pic>
      <p:pic>
        <p:nvPicPr>
          <p:cNvPr id="7" name="Recorded Sound">
            <a:hlinkClick r:id="" action="ppaction://media"/>
            <a:extLst>
              <a:ext uri="{FF2B5EF4-FFF2-40B4-BE49-F238E27FC236}">
                <a16:creationId xmlns:a16="http://schemas.microsoft.com/office/drawing/2014/main" id="{371DC28F-2667-43CF-B0A9-9AE751C6F6A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4859664" y="2132470"/>
            <a:ext cx="487363" cy="487363"/>
          </a:xfrm>
          <a:prstGeom prst="rect">
            <a:avLst/>
          </a:prstGeom>
          <a:solidFill>
            <a:srgbClr val="00B050"/>
          </a:solidFill>
        </p:spPr>
      </p:pic>
      <p:pic>
        <p:nvPicPr>
          <p:cNvPr id="8" name="Recorded Sound">
            <a:hlinkClick r:id="" action="ppaction://media"/>
            <a:extLst>
              <a:ext uri="{FF2B5EF4-FFF2-40B4-BE49-F238E27FC236}">
                <a16:creationId xmlns:a16="http://schemas.microsoft.com/office/drawing/2014/main" id="{F370852D-E4BC-4310-9395-0C2865E1F321}"/>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09374" y="2648734"/>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480D818B-A436-4BD2-A0D7-0A2C9F181D8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966494" y="2976258"/>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010"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808" fill="hold"/>
                                        <p:tgtEl>
                                          <p:spTgt spid="7"/>
                                        </p:tgtEl>
                                      </p:cBhvr>
                                    </p:cmd>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900"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37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6"/>
                </p:tgtEl>
              </p:cMediaNode>
            </p:audio>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8"/>
                </p:tgtEl>
              </p:cMediaNode>
            </p:audio>
            <p:audio>
              <p:cMediaNode vol="80000">
                <p:cTn id="32" fill="hold" display="0">
                  <p:stCondLst>
                    <p:cond delay="indefinite"/>
                  </p:stCondLst>
                  <p:endCondLst>
                    <p:cond evt="onStopAudio" delay="0">
                      <p:tgtEl>
                        <p:sldTgt/>
                      </p:tgtEl>
                    </p:cond>
                  </p:endCondLst>
                </p:cTn>
                <p:tgtEl>
                  <p:spTgt spid="9"/>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CF84D5-D040-4783-9D9F-EB47357F36CA}"/>
              </a:ext>
            </a:extLst>
          </p:cNvPr>
          <p:cNvSpPr/>
          <p:nvPr/>
        </p:nvSpPr>
        <p:spPr>
          <a:xfrm>
            <a:off x="569637" y="3142291"/>
            <a:ext cx="5683250"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La fin de la monarchie</a:t>
            </a:r>
          </a:p>
        </p:txBody>
      </p:sp>
      <p:sp>
        <p:nvSpPr>
          <p:cNvPr id="3" name="Rectangle 2">
            <a:extLst>
              <a:ext uri="{FF2B5EF4-FFF2-40B4-BE49-F238E27FC236}">
                <a16:creationId xmlns:a16="http://schemas.microsoft.com/office/drawing/2014/main" id="{446EF6C4-FC99-4BE9-B4CB-45923A83AECC}"/>
              </a:ext>
            </a:extLst>
          </p:cNvPr>
          <p:cNvSpPr/>
          <p:nvPr/>
        </p:nvSpPr>
        <p:spPr>
          <a:xfrm>
            <a:off x="684213" y="1450975"/>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Et après ?</a:t>
            </a:r>
          </a:p>
        </p:txBody>
      </p:sp>
      <p:sp>
        <p:nvSpPr>
          <p:cNvPr id="2" name="Rectangle 1">
            <a:extLst>
              <a:ext uri="{FF2B5EF4-FFF2-40B4-BE49-F238E27FC236}">
                <a16:creationId xmlns:a16="http://schemas.microsoft.com/office/drawing/2014/main" id="{F020E839-F871-4B77-9A08-92E04A79E5BF}"/>
              </a:ext>
            </a:extLst>
          </p:cNvPr>
          <p:cNvSpPr>
            <a:spLocks noChangeArrowheads="1"/>
          </p:cNvSpPr>
          <p:nvPr/>
        </p:nvSpPr>
        <p:spPr bwMode="auto">
          <a:xfrm>
            <a:off x="692150" y="1876425"/>
            <a:ext cx="5172075" cy="114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500" dirty="0">
                <a:solidFill>
                  <a:srgbClr val="0D0D0D"/>
                </a:solidFill>
                <a:cs typeface="Clear Sans Light" panose="020B0604020202020204" pitchFamily="34" charset="0"/>
              </a:rPr>
              <a:t>Le 26 août 1789,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la Déclaration </a:t>
            </a:r>
            <a:r>
              <a:rPr lang="fr-FR" altLang="en-US" sz="1500" dirty="0">
                <a:solidFill>
                  <a:srgbClr val="0D0D0D"/>
                </a:solidFill>
                <a:cs typeface="Clear Sans Light" panose="020B0604020202020204" pitchFamily="34" charset="0"/>
              </a:rPr>
              <a:t>des Droits de l’Homme et du Citoyen est adoptée. Elle établit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les droits </a:t>
            </a:r>
            <a:r>
              <a:rPr lang="fr-FR" altLang="en-US" sz="1500" dirty="0">
                <a:solidFill>
                  <a:srgbClr val="0D0D0D"/>
                </a:solidFill>
                <a:cs typeface="Clear Sans Light" panose="020B0604020202020204" pitchFamily="34" charset="0"/>
              </a:rPr>
              <a:t>fondamentaux de l’être humain. L’article 1 dit :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Les hommes </a:t>
            </a:r>
            <a:r>
              <a:rPr lang="fr-FR" altLang="en-US" sz="1500" dirty="0">
                <a:solidFill>
                  <a:srgbClr val="0D0D0D"/>
                </a:solidFill>
                <a:cs typeface="Clear Sans Light" panose="020B0604020202020204" pitchFamily="34" charset="0"/>
              </a:rPr>
              <a:t>naissent et demeurent libres et égaux en droits."</a:t>
            </a:r>
          </a:p>
        </p:txBody>
      </p:sp>
      <p:sp>
        <p:nvSpPr>
          <p:cNvPr id="11269" name="Rectangle 8">
            <a:extLst>
              <a:ext uri="{FF2B5EF4-FFF2-40B4-BE49-F238E27FC236}">
                <a16:creationId xmlns:a16="http://schemas.microsoft.com/office/drawing/2014/main" id="{14027D4B-12E3-4B30-8553-291C96133B0C}"/>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11270" name="Picture 2">
            <a:extLst>
              <a:ext uri="{FF2B5EF4-FFF2-40B4-BE49-F238E27FC236}">
                <a16:creationId xmlns:a16="http://schemas.microsoft.com/office/drawing/2014/main" id="{40411CE0-D729-458F-AFAF-A0373BD49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6067" y="1204076"/>
            <a:ext cx="1837154" cy="2224380"/>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10" name="Rectangle 9">
            <a:extLst>
              <a:ext uri="{FF2B5EF4-FFF2-40B4-BE49-F238E27FC236}">
                <a16:creationId xmlns:a16="http://schemas.microsoft.com/office/drawing/2014/main" id="{3094CCB9-D58C-4495-A01F-186710B62C7C}"/>
              </a:ext>
            </a:extLst>
          </p:cNvPr>
          <p:cNvSpPr>
            <a:spLocks noChangeArrowheads="1"/>
          </p:cNvSpPr>
          <p:nvPr/>
        </p:nvSpPr>
        <p:spPr bwMode="auto">
          <a:xfrm>
            <a:off x="1068721" y="3522256"/>
            <a:ext cx="5172075" cy="13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500" dirty="0">
                <a:solidFill>
                  <a:srgbClr val="0D0D0D"/>
                </a:solidFill>
                <a:cs typeface="Clear Sans Light" panose="020B0604020202020204" pitchFamily="34" charset="0"/>
              </a:rPr>
              <a:t>Le Roi, qui ne supporte plus la révolte, tente de s’enfuir avec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sa famille </a:t>
            </a:r>
            <a:r>
              <a:rPr lang="fr-FR" altLang="en-US" sz="1500" dirty="0">
                <a:solidFill>
                  <a:srgbClr val="0D0D0D"/>
                </a:solidFill>
                <a:cs typeface="Clear Sans Light" panose="020B0604020202020204" pitchFamily="34" charset="0"/>
              </a:rPr>
              <a:t>dans la nuit du 20 juin 1791 mais il est retrouvé. Il a maintenant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définitivement</a:t>
            </a:r>
            <a:r>
              <a:rPr lang="fr-FR" altLang="en-US" sz="1500" dirty="0">
                <a:solidFill>
                  <a:srgbClr val="0D0D0D"/>
                </a:solidFill>
                <a:cs typeface="Clear Sans Light" panose="020B0604020202020204" pitchFamily="34" charset="0"/>
              </a:rPr>
              <a:t> perdu la confiance de son peuple. En 1793,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il est guillotiné </a:t>
            </a:r>
            <a:r>
              <a:rPr lang="fr-FR" altLang="en-US" sz="1500" dirty="0">
                <a:solidFill>
                  <a:srgbClr val="0D0D0D"/>
                </a:solidFill>
                <a:cs typeface="Clear Sans Light" panose="020B0604020202020204" pitchFamily="34" charset="0"/>
              </a:rPr>
              <a:t>sur la place publique devant la population.</a:t>
            </a:r>
          </a:p>
        </p:txBody>
      </p:sp>
      <p:pic>
        <p:nvPicPr>
          <p:cNvPr id="11272" name="Picture 4">
            <a:extLst>
              <a:ext uri="{FF2B5EF4-FFF2-40B4-BE49-F238E27FC236}">
                <a16:creationId xmlns:a16="http://schemas.microsoft.com/office/drawing/2014/main" id="{2AFF4E8B-9CAF-48DD-B20B-C64BE4FECC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4576" y="3607605"/>
            <a:ext cx="1661249" cy="1241742"/>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4" name="TextBox 3">
            <a:extLst>
              <a:ext uri="{FF2B5EF4-FFF2-40B4-BE49-F238E27FC236}">
                <a16:creationId xmlns:a16="http://schemas.microsoft.com/office/drawing/2014/main" id="{31A3F2C5-88E7-4B27-BBFE-911EC64BE249}"/>
              </a:ext>
            </a:extLst>
          </p:cNvPr>
          <p:cNvSpPr txBox="1"/>
          <p:nvPr/>
        </p:nvSpPr>
        <p:spPr>
          <a:xfrm>
            <a:off x="3278187" y="4588383"/>
            <a:ext cx="4428491" cy="2092881"/>
          </a:xfrm>
          <a:prstGeom prst="rect">
            <a:avLst/>
          </a:prstGeom>
          <a:noFill/>
        </p:spPr>
        <p:txBody>
          <a:bodyPr wrap="square" rtlCol="0">
            <a:spAutoFit/>
          </a:bodyPr>
          <a:lstStyle/>
          <a:p>
            <a:r>
              <a:rPr lang="en-US" sz="1600" b="1" dirty="0">
                <a:solidFill>
                  <a:srgbClr val="FF0000"/>
                </a:solidFill>
                <a:latin typeface="+mn-lt"/>
              </a:rPr>
              <a:t>Find the words for</a:t>
            </a:r>
            <a:r>
              <a:rPr lang="en-US" sz="1600" dirty="0">
                <a:solidFill>
                  <a:srgbClr val="FF0000"/>
                </a:solidFill>
                <a:latin typeface="+mn-lt"/>
              </a:rPr>
              <a:t>:</a:t>
            </a:r>
          </a:p>
          <a:p>
            <a:pPr marL="342900" indent="-342900">
              <a:buFont typeface="+mj-lt"/>
              <a:buAutoNum type="arabicPeriod"/>
            </a:pPr>
            <a:r>
              <a:rPr lang="en-US" sz="1600" dirty="0">
                <a:solidFill>
                  <a:srgbClr val="FF0000"/>
                </a:solidFill>
                <a:latin typeface="+mn-lt"/>
              </a:rPr>
              <a:t>Fundamental rights</a:t>
            </a:r>
          </a:p>
          <a:p>
            <a:pPr marL="342900" indent="-342900">
              <a:buFont typeface="+mj-lt"/>
              <a:buAutoNum type="arabicPeriod"/>
            </a:pPr>
            <a:r>
              <a:rPr lang="en-US" sz="1600" dirty="0">
                <a:solidFill>
                  <a:srgbClr val="FF0000"/>
                </a:solidFill>
                <a:latin typeface="+mn-lt"/>
              </a:rPr>
              <a:t>Men are born</a:t>
            </a:r>
          </a:p>
          <a:p>
            <a:pPr marL="342900" indent="-342900">
              <a:buFont typeface="+mj-lt"/>
              <a:buAutoNum type="arabicPeriod"/>
            </a:pPr>
            <a:r>
              <a:rPr lang="en-US" sz="1600" dirty="0">
                <a:solidFill>
                  <a:srgbClr val="FF0000"/>
                </a:solidFill>
                <a:latin typeface="+mn-lt"/>
              </a:rPr>
              <a:t>Free </a:t>
            </a:r>
          </a:p>
          <a:p>
            <a:pPr marL="342900" indent="-342900">
              <a:buFont typeface="+mj-lt"/>
              <a:buAutoNum type="arabicPeriod"/>
            </a:pPr>
            <a:r>
              <a:rPr lang="en-US" sz="1600" dirty="0">
                <a:solidFill>
                  <a:srgbClr val="FF0000"/>
                </a:solidFill>
                <a:latin typeface="+mn-lt"/>
              </a:rPr>
              <a:t>rights</a:t>
            </a:r>
          </a:p>
          <a:p>
            <a:pPr marL="342900" indent="-342900">
              <a:buFont typeface="+mj-lt"/>
              <a:buAutoNum type="arabicPeriod"/>
            </a:pPr>
            <a:r>
              <a:rPr lang="en-US" sz="1600" dirty="0">
                <a:solidFill>
                  <a:srgbClr val="FF0000"/>
                </a:solidFill>
                <a:latin typeface="+mn-lt"/>
              </a:rPr>
              <a:t>Permanently</a:t>
            </a:r>
          </a:p>
          <a:p>
            <a:pPr marL="342900" indent="-342900">
              <a:buFont typeface="+mj-lt"/>
              <a:buAutoNum type="arabicPeriod"/>
            </a:pPr>
            <a:r>
              <a:rPr lang="en-US" sz="1600" dirty="0">
                <a:solidFill>
                  <a:srgbClr val="FF0000"/>
                </a:solidFill>
                <a:latin typeface="+mn-lt"/>
              </a:rPr>
              <a:t>In front of</a:t>
            </a:r>
          </a:p>
          <a:p>
            <a:pPr marL="342900" indent="-342900">
              <a:buFont typeface="+mj-lt"/>
              <a:buAutoNum type="arabicPeriod"/>
            </a:pPr>
            <a:endParaRPr lang="en-GB" dirty="0">
              <a:latin typeface="+mn-lt"/>
            </a:endParaRPr>
          </a:p>
        </p:txBody>
      </p:sp>
      <p:pic>
        <p:nvPicPr>
          <p:cNvPr id="5" name="Recorded Sound">
            <a:hlinkClick r:id="" action="ppaction://media"/>
            <a:extLst>
              <a:ext uri="{FF2B5EF4-FFF2-40B4-BE49-F238E27FC236}">
                <a16:creationId xmlns:a16="http://schemas.microsoft.com/office/drawing/2014/main" id="{5327C1C3-0280-427C-A00A-58A26E76574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5753433" y="2118398"/>
            <a:ext cx="487363" cy="487363"/>
          </a:xfrm>
          <a:prstGeom prst="rect">
            <a:avLst/>
          </a:prstGeom>
          <a:solidFill>
            <a:srgbClr val="00B050"/>
          </a:solidFill>
        </p:spPr>
      </p:pic>
      <p:pic>
        <p:nvPicPr>
          <p:cNvPr id="6" name="Recorded Sound">
            <a:hlinkClick r:id="" action="ppaction://media"/>
            <a:extLst>
              <a:ext uri="{FF2B5EF4-FFF2-40B4-BE49-F238E27FC236}">
                <a16:creationId xmlns:a16="http://schemas.microsoft.com/office/drawing/2014/main" id="{AEF08594-827B-46AC-B5F4-E114957DA3BB}"/>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2427934" y="1534018"/>
            <a:ext cx="487363" cy="487363"/>
          </a:xfrm>
          <a:prstGeom prst="rect">
            <a:avLst/>
          </a:prstGeom>
          <a:solidFill>
            <a:srgbClr val="00B050"/>
          </a:solidFill>
        </p:spPr>
      </p:pic>
      <p:pic>
        <p:nvPicPr>
          <p:cNvPr id="7" name="Recorded Sound">
            <a:hlinkClick r:id="" action="ppaction://media"/>
            <a:extLst>
              <a:ext uri="{FF2B5EF4-FFF2-40B4-BE49-F238E27FC236}">
                <a16:creationId xmlns:a16="http://schemas.microsoft.com/office/drawing/2014/main" id="{8142D8D0-03E1-4670-9D84-30004C7EA64E}"/>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3919153" y="2654973"/>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F0DFEE97-397F-459E-AE0A-47125ACAB36A}"/>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540111" y="3741113"/>
            <a:ext cx="487363" cy="487363"/>
          </a:xfrm>
          <a:prstGeom prst="rect">
            <a:avLst/>
          </a:prstGeom>
          <a:solidFill>
            <a:srgbClr val="00B050"/>
          </a:solidFill>
        </p:spPr>
      </p:pic>
      <p:pic>
        <p:nvPicPr>
          <p:cNvPr id="11" name="Recorded Sound">
            <a:hlinkClick r:id="" action="ppaction://media"/>
            <a:extLst>
              <a:ext uri="{FF2B5EF4-FFF2-40B4-BE49-F238E27FC236}">
                <a16:creationId xmlns:a16="http://schemas.microsoft.com/office/drawing/2014/main" id="{C89E7D21-2891-4BF2-B9A9-E2B190C7892B}"/>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6240796" y="3911037"/>
            <a:ext cx="487363" cy="487363"/>
          </a:xfrm>
          <a:prstGeom prst="rect">
            <a:avLst/>
          </a:prstGeom>
          <a:solidFill>
            <a:srgbClr val="00B050"/>
          </a:solidFill>
        </p:spPr>
      </p:pic>
      <p:pic>
        <p:nvPicPr>
          <p:cNvPr id="12" name="Recorded Sound">
            <a:hlinkClick r:id="" action="ppaction://media"/>
            <a:extLst>
              <a:ext uri="{FF2B5EF4-FFF2-40B4-BE49-F238E27FC236}">
                <a16:creationId xmlns:a16="http://schemas.microsoft.com/office/drawing/2014/main" id="{DA5A1D89-B96F-4367-8040-7E9492E4490C}"/>
              </a:ext>
            </a:extLst>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2453773" y="4588337"/>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807" fill="hold"/>
                                        <p:tgtEl>
                                          <p:spTgt spid="5"/>
                                        </p:tgtEl>
                                      </p:cBhvr>
                                    </p:cmd>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111"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529" fill="hold"/>
                                        <p:tgtEl>
                                          <p:spTgt spid="7"/>
                                        </p:tgtEl>
                                      </p:cBhvr>
                                    </p:cmd>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529"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4202" fill="hold"/>
                                        <p:tgtEl>
                                          <p:spTgt spid="11"/>
                                        </p:tgtEl>
                                      </p:cBhvr>
                                    </p:cmd>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89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5"/>
                </p:tgtEl>
              </p:cMediaNode>
            </p:audio>
            <p:audio>
              <p:cMediaNode vol="80000">
                <p:cTn id="43" fill="hold" display="0">
                  <p:stCondLst>
                    <p:cond delay="indefinite"/>
                  </p:stCondLst>
                  <p:endCondLst>
                    <p:cond evt="onStopAudio" delay="0">
                      <p:tgtEl>
                        <p:sldTgt/>
                      </p:tgtEl>
                    </p:cond>
                  </p:endCondLst>
                </p:cTn>
                <p:tgtEl>
                  <p:spTgt spid="6"/>
                </p:tgtEl>
              </p:cMediaNode>
            </p:audio>
            <p:audio>
              <p:cMediaNode vol="80000">
                <p:cTn id="44" fill="hold" display="0">
                  <p:stCondLst>
                    <p:cond delay="indefinite"/>
                  </p:stCondLst>
                  <p:endCondLst>
                    <p:cond evt="onStopAudio" delay="0">
                      <p:tgtEl>
                        <p:sldTgt/>
                      </p:tgtEl>
                    </p:cond>
                  </p:endCondLst>
                </p:cTn>
                <p:tgtEl>
                  <p:spTgt spid="7"/>
                </p:tgtEl>
              </p:cMediaNode>
            </p:audio>
            <p:audio>
              <p:cMediaNode vol="80000">
                <p:cTn id="45" fill="hold" display="0">
                  <p:stCondLst>
                    <p:cond delay="indefinite"/>
                  </p:stCondLst>
                  <p:endCondLst>
                    <p:cond evt="onStopAudio" delay="0">
                      <p:tgtEl>
                        <p:sldTgt/>
                      </p:tgtEl>
                    </p:cond>
                  </p:endCondLst>
                </p:cTn>
                <p:tgtEl>
                  <p:spTgt spid="9"/>
                </p:tgtEl>
              </p:cMediaNode>
            </p:audio>
            <p:audio>
              <p:cMediaNode vol="80000">
                <p:cTn id="46" fill="hold" display="0">
                  <p:stCondLst>
                    <p:cond delay="indefinite"/>
                  </p:stCondLst>
                  <p:endCondLst>
                    <p:cond evt="onStopAudio" delay="0">
                      <p:tgtEl>
                        <p:sldTgt/>
                      </p:tgtEl>
                    </p:cond>
                  </p:endCondLst>
                </p:cTn>
                <p:tgtEl>
                  <p:spTgt spid="11"/>
                </p:tgtEl>
              </p:cMediaNode>
            </p:audio>
            <p:audio>
              <p:cMediaNode vol="80000">
                <p:cTn id="47" fill="hold" display="0">
                  <p:stCondLst>
                    <p:cond delay="indefinite"/>
                  </p:stCondLst>
                  <p:endCondLst>
                    <p:cond evt="onStopAudio" delay="0">
                      <p:tgtEl>
                        <p:sldTgt/>
                      </p:tgtEl>
                    </p:cond>
                  </p:endCondLst>
                </p:cTn>
                <p:tgtEl>
                  <p:spTgt spid="12"/>
                </p:tgtEl>
              </p:cMediaNode>
            </p:audio>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CF84D5-D040-4783-9D9F-EB47357F36CA}"/>
              </a:ext>
            </a:extLst>
          </p:cNvPr>
          <p:cNvSpPr/>
          <p:nvPr/>
        </p:nvSpPr>
        <p:spPr>
          <a:xfrm>
            <a:off x="684213" y="3579813"/>
            <a:ext cx="5683250"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The end of the monarchy
</a:t>
            </a:r>
            <a:endParaRPr lang="fr-FR" altLang="fr-FR" b="1" dirty="0"/>
          </a:p>
        </p:txBody>
      </p:sp>
      <p:sp>
        <p:nvSpPr>
          <p:cNvPr id="3" name="Rectangle 2">
            <a:extLst>
              <a:ext uri="{FF2B5EF4-FFF2-40B4-BE49-F238E27FC236}">
                <a16:creationId xmlns:a16="http://schemas.microsoft.com/office/drawing/2014/main" id="{446EF6C4-FC99-4BE9-B4CB-45923A83AECC}"/>
              </a:ext>
            </a:extLst>
          </p:cNvPr>
          <p:cNvSpPr/>
          <p:nvPr/>
        </p:nvSpPr>
        <p:spPr>
          <a:xfrm>
            <a:off x="684213" y="1450975"/>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ltLang="fr-FR" b="1" dirty="0"/>
          </a:p>
          <a:p>
            <a:pPr eaLnBrk="1" fontAlgn="auto" hangingPunct="1">
              <a:spcBef>
                <a:spcPts val="0"/>
              </a:spcBef>
              <a:spcAft>
                <a:spcPts val="0"/>
              </a:spcAft>
              <a:defRPr/>
            </a:pPr>
            <a:r>
              <a:rPr lang="fr-FR" altLang="fr-FR" b="1" dirty="0" err="1"/>
              <a:t>What's</a:t>
            </a:r>
            <a:r>
              <a:rPr lang="fr-FR" altLang="fr-FR" b="1" dirty="0"/>
              <a:t> </a:t>
            </a:r>
            <a:r>
              <a:rPr lang="fr-FR" altLang="fr-FR" b="1" dirty="0" err="1"/>
              <a:t>next</a:t>
            </a:r>
            <a:r>
              <a:rPr lang="fr-FR" altLang="fr-FR" b="1" dirty="0"/>
              <a:t>?
</a:t>
            </a:r>
          </a:p>
        </p:txBody>
      </p:sp>
      <p:sp>
        <p:nvSpPr>
          <p:cNvPr id="2" name="Rectangle 1">
            <a:extLst>
              <a:ext uri="{FF2B5EF4-FFF2-40B4-BE49-F238E27FC236}">
                <a16:creationId xmlns:a16="http://schemas.microsoft.com/office/drawing/2014/main" id="{F020E839-F871-4B77-9A08-92E04A79E5BF}"/>
              </a:ext>
            </a:extLst>
          </p:cNvPr>
          <p:cNvSpPr>
            <a:spLocks noChangeArrowheads="1"/>
          </p:cNvSpPr>
          <p:nvPr/>
        </p:nvSpPr>
        <p:spPr bwMode="auto">
          <a:xfrm>
            <a:off x="692150" y="1876425"/>
            <a:ext cx="5172075" cy="188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dirty="0">
                <a:solidFill>
                  <a:srgbClr val="0D0D0D"/>
                </a:solidFill>
                <a:cs typeface="Clear Sans Light" panose="020B0604020202020204" pitchFamily="34" charset="0"/>
              </a:rPr>
              <a:t>On August 26, 1789, the Declaration of Human and Citizen's Rights was adopted. It establishes the fundamental rights of human beings. Article 1 states: "Men are born and remain free and equal in rights."
</a:t>
            </a:r>
            <a:endParaRPr lang="fr-FR" altLang="en-US" dirty="0">
              <a:solidFill>
                <a:srgbClr val="0D0D0D"/>
              </a:solidFill>
              <a:cs typeface="Clear Sans Light" panose="020B0604020202020204" pitchFamily="34" charset="0"/>
            </a:endParaRPr>
          </a:p>
        </p:txBody>
      </p:sp>
      <p:sp>
        <p:nvSpPr>
          <p:cNvPr id="11269" name="Rectangle 8">
            <a:extLst>
              <a:ext uri="{FF2B5EF4-FFF2-40B4-BE49-F238E27FC236}">
                <a16:creationId xmlns:a16="http://schemas.microsoft.com/office/drawing/2014/main" id="{14027D4B-12E3-4B30-8553-291C96133B0C}"/>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11270" name="Picture 2">
            <a:extLst>
              <a:ext uri="{FF2B5EF4-FFF2-40B4-BE49-F238E27FC236}">
                <a16:creationId xmlns:a16="http://schemas.microsoft.com/office/drawing/2014/main" id="{40411CE0-D729-458F-AFAF-A0373BD49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388" y="1450975"/>
            <a:ext cx="2357437" cy="28543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10" name="Rectangle 9">
            <a:extLst>
              <a:ext uri="{FF2B5EF4-FFF2-40B4-BE49-F238E27FC236}">
                <a16:creationId xmlns:a16="http://schemas.microsoft.com/office/drawing/2014/main" id="{3094CCB9-D58C-4495-A01F-186710B62C7C}"/>
              </a:ext>
            </a:extLst>
          </p:cNvPr>
          <p:cNvSpPr>
            <a:spLocks noChangeArrowheads="1"/>
          </p:cNvSpPr>
          <p:nvPr/>
        </p:nvSpPr>
        <p:spPr bwMode="auto">
          <a:xfrm>
            <a:off x="684213" y="4005263"/>
            <a:ext cx="5172075" cy="21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dirty="0">
                <a:solidFill>
                  <a:srgbClr val="0D0D0D"/>
                </a:solidFill>
                <a:cs typeface="Clear Sans Light" panose="020B0604020202020204" pitchFamily="34" charset="0"/>
              </a:rPr>
              <a:t>The King, who could no longer stand the revolt, tried to flee with his family on the night of 20 June 1791 but was found. He has now permanently lost the trust of his people. In 1793, he was guillotined in the public square in front of the population.
</a:t>
            </a:r>
            <a:endParaRPr lang="fr-FR" altLang="en-US" dirty="0">
              <a:solidFill>
                <a:srgbClr val="0D0D0D"/>
              </a:solidFill>
              <a:cs typeface="Clear Sans Light" panose="020B0604020202020204" pitchFamily="34" charset="0"/>
            </a:endParaRPr>
          </a:p>
        </p:txBody>
      </p:sp>
      <p:pic>
        <p:nvPicPr>
          <p:cNvPr id="11272" name="Picture 4">
            <a:extLst>
              <a:ext uri="{FF2B5EF4-FFF2-40B4-BE49-F238E27FC236}">
                <a16:creationId xmlns:a16="http://schemas.microsoft.com/office/drawing/2014/main" id="{2AFF4E8B-9CAF-48DD-B20B-C64BE4FEC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4438650"/>
            <a:ext cx="2357437" cy="17621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Tree>
    <p:extLst>
      <p:ext uri="{BB962C8B-B14F-4D97-AF65-F5344CB8AC3E}">
        <p14:creationId xmlns:p14="http://schemas.microsoft.com/office/powerpoint/2010/main" val="609981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0">
            <a:lum/>
          </a:blip>
          <a:srcRect/>
          <a:stretch>
            <a:fillRect l="-39000" r="-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6C7D5F-4CED-45D8-B3F6-529842318167}"/>
              </a:ext>
            </a:extLst>
          </p:cNvPr>
          <p:cNvSpPr/>
          <p:nvPr/>
        </p:nvSpPr>
        <p:spPr>
          <a:xfrm>
            <a:off x="684213" y="1037044"/>
            <a:ext cx="7775575"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Que symbolise le 14 juillet ?</a:t>
            </a:r>
          </a:p>
        </p:txBody>
      </p:sp>
      <p:sp>
        <p:nvSpPr>
          <p:cNvPr id="2" name="Rectangle 1">
            <a:extLst>
              <a:ext uri="{FF2B5EF4-FFF2-40B4-BE49-F238E27FC236}">
                <a16:creationId xmlns:a16="http://schemas.microsoft.com/office/drawing/2014/main" id="{92526AD0-E440-46A6-BB45-B7536266219F}"/>
              </a:ext>
            </a:extLst>
          </p:cNvPr>
          <p:cNvSpPr>
            <a:spLocks noChangeArrowheads="1"/>
          </p:cNvSpPr>
          <p:nvPr/>
        </p:nvSpPr>
        <p:spPr bwMode="auto">
          <a:xfrm>
            <a:off x="1241925" y="1487342"/>
            <a:ext cx="7137955" cy="194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400" dirty="0">
                <a:solidFill>
                  <a:srgbClr val="0D0D0D"/>
                </a:solidFill>
                <a:cs typeface="Clear Sans Light" panose="020B0604020202020204" pitchFamily="34" charset="0"/>
              </a:rPr>
              <a:t>Le 14 juillet est devenu un symbole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liberté </a:t>
            </a:r>
            <a:r>
              <a:rPr lang="fr-FR" altLang="en-US" sz="1400" dirty="0">
                <a:solidFill>
                  <a:srgbClr val="0D0D0D"/>
                </a:solidFill>
                <a:cs typeface="Clear Sans Light" panose="020B0604020202020204" pitchFamily="34" charset="0"/>
              </a:rPr>
              <a:t>retrouvée,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démocratie </a:t>
            </a:r>
            <a:r>
              <a:rPr lang="fr-FR" altLang="en-US" sz="1400" dirty="0">
                <a:solidFill>
                  <a:srgbClr val="0D0D0D"/>
                </a:solidFill>
                <a:cs typeface="Clear Sans Light" panose="020B0604020202020204" pitchFamily="34" charset="0"/>
              </a:rPr>
              <a:t>et du désir de lutter contre toute forme de dictature et d’oppression.</a:t>
            </a:r>
          </a:p>
          <a:p>
            <a:pPr eaLnBrk="1" hangingPunct="1"/>
            <a:r>
              <a:rPr lang="fr-FR" altLang="en-US" sz="1400" dirty="0">
                <a:solidFill>
                  <a:srgbClr val="0D0D0D"/>
                </a:solidFill>
                <a:cs typeface="Clear Sans Light" panose="020B0604020202020204" pitchFamily="34" charset="0"/>
              </a:rPr>
              <a:t>Ce n’est qu’en 1880 que le 14 juillet devient officiellement la fête</a:t>
            </a:r>
            <a:br>
              <a:rPr lang="fr-FR" altLang="en-US" sz="1400" dirty="0">
                <a:solidFill>
                  <a:srgbClr val="0D0D0D"/>
                </a:solidFill>
                <a:cs typeface="Clear Sans Light" panose="020B0604020202020204" pitchFamily="34" charset="0"/>
              </a:rPr>
            </a:br>
            <a:r>
              <a:rPr lang="fr-FR" altLang="en-US" sz="1400" dirty="0">
                <a:solidFill>
                  <a:srgbClr val="0D0D0D"/>
                </a:solidFill>
                <a:cs typeface="Clear Sans Light" panose="020B0604020202020204" pitchFamily="34" charset="0"/>
              </a:rPr>
              <a:t>nationale française.</a:t>
            </a:r>
          </a:p>
          <a:p>
            <a:pPr eaLnBrk="1" hangingPunct="1"/>
            <a:r>
              <a:rPr lang="fr-FR" altLang="en-US" sz="1400" dirty="0">
                <a:solidFill>
                  <a:srgbClr val="0D0D0D"/>
                </a:solidFill>
                <a:cs typeface="Clear Sans Light" panose="020B0604020202020204" pitchFamily="34" charset="0"/>
              </a:rPr>
              <a:t>Marianne a été la personnification nationale de la République Français depuis la Révolution Français, comme une personnification de la liberté,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l’égalité</a:t>
            </a:r>
            <a:r>
              <a:rPr lang="fr-FR" altLang="en-US" sz="1400" dirty="0">
                <a:solidFill>
                  <a:srgbClr val="0D0D0D"/>
                </a:solidFill>
                <a:cs typeface="Clear Sans Light" panose="020B0604020202020204" pitchFamily="34" charset="0"/>
              </a:rPr>
              <a:t>,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fraternité </a:t>
            </a:r>
            <a:r>
              <a:rPr lang="fr-FR" altLang="en-US" sz="1400" dirty="0">
                <a:solidFill>
                  <a:srgbClr val="0D0D0D"/>
                </a:solidFill>
                <a:cs typeface="Clear Sans Light" panose="020B0604020202020204" pitchFamily="34" charset="0"/>
              </a:rPr>
              <a:t>et la raison, et une représentation de la Déesse de la Liberté. Vous pouvez trouver son visage sur les timbres-poste</a:t>
            </a:r>
          </a:p>
        </p:txBody>
      </p:sp>
      <p:sp>
        <p:nvSpPr>
          <p:cNvPr id="12292" name="Rectangle 8">
            <a:extLst>
              <a:ext uri="{FF2B5EF4-FFF2-40B4-BE49-F238E27FC236}">
                <a16:creationId xmlns:a16="http://schemas.microsoft.com/office/drawing/2014/main" id="{B402DF3B-F519-4627-8873-5A8BF97A1460}"/>
              </a:ext>
            </a:extLst>
          </p:cNvPr>
          <p:cNvSpPr>
            <a:spLocks noChangeArrowheads="1"/>
          </p:cNvSpPr>
          <p:nvPr/>
        </p:nvSpPr>
        <p:spPr bwMode="auto">
          <a:xfrm>
            <a:off x="604311" y="250116"/>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sp>
        <p:nvSpPr>
          <p:cNvPr id="5" name="Rectangle 4">
            <a:extLst>
              <a:ext uri="{FF2B5EF4-FFF2-40B4-BE49-F238E27FC236}">
                <a16:creationId xmlns:a16="http://schemas.microsoft.com/office/drawing/2014/main" id="{D2A6CB50-CE83-43D5-8476-1F7BDBB99950}"/>
              </a:ext>
            </a:extLst>
          </p:cNvPr>
          <p:cNvSpPr/>
          <p:nvPr/>
        </p:nvSpPr>
        <p:spPr>
          <a:xfrm>
            <a:off x="604305" y="3295810"/>
            <a:ext cx="7775575"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What does the 14</a:t>
            </a:r>
            <a:r>
              <a:rPr lang="en-US" altLang="fr-FR" b="1" baseline="30000" dirty="0"/>
              <a:t>th</a:t>
            </a:r>
            <a:r>
              <a:rPr lang="en-US" altLang="fr-FR" b="1" dirty="0"/>
              <a:t> July symbolize?
</a:t>
            </a:r>
            <a:endParaRPr lang="fr-FR" altLang="fr-FR" b="1" dirty="0"/>
          </a:p>
        </p:txBody>
      </p:sp>
      <p:sp>
        <p:nvSpPr>
          <p:cNvPr id="4" name="TextBox 3">
            <a:extLst>
              <a:ext uri="{FF2B5EF4-FFF2-40B4-BE49-F238E27FC236}">
                <a16:creationId xmlns:a16="http://schemas.microsoft.com/office/drawing/2014/main" id="{C32BC7B9-F768-4363-80D7-323C1EEC98D9}"/>
              </a:ext>
            </a:extLst>
          </p:cNvPr>
          <p:cNvSpPr txBox="1"/>
          <p:nvPr/>
        </p:nvSpPr>
        <p:spPr>
          <a:xfrm>
            <a:off x="684212" y="3784735"/>
            <a:ext cx="7775575" cy="1415772"/>
          </a:xfrm>
          <a:prstGeom prst="rect">
            <a:avLst/>
          </a:prstGeom>
          <a:noFill/>
        </p:spPr>
        <p:txBody>
          <a:bodyPr wrap="square" rtlCol="0">
            <a:spAutoFit/>
          </a:bodyPr>
          <a:lstStyle/>
          <a:p>
            <a:r>
              <a:rPr lang="en-US" sz="1400" dirty="0">
                <a:latin typeface="+mn-lt"/>
              </a:rPr>
              <a:t>14 July has become a symbol of newfound freedom, democracy and the desire to fight against all forms of dictatorship and oppression.
It was not until 1880 that July 14 officially became the French national government.</a:t>
            </a:r>
          </a:p>
          <a:p>
            <a:r>
              <a:rPr lang="en-US" altLang="en-US" sz="1400" dirty="0">
                <a:solidFill>
                  <a:srgbClr val="0D0D0D"/>
                </a:solidFill>
                <a:cs typeface="Clear Sans Light" panose="020B0604020202020204" pitchFamily="34" charset="0"/>
              </a:rPr>
              <a:t>Marianne has been the national personification of the French Republic since the French Revolution, as a personification of liberty, equality, fraternity and reason, and a portrayal of the Goddess of Liberty. You can find her face on postage stamps</a:t>
            </a:r>
            <a:r>
              <a:rPr lang="en-US" altLang="en-US" sz="1600" dirty="0">
                <a:solidFill>
                  <a:srgbClr val="0D0D0D"/>
                </a:solidFill>
                <a:cs typeface="Clear Sans Light" panose="020B0604020202020204" pitchFamily="34" charset="0"/>
              </a:rPr>
              <a:t>.</a:t>
            </a:r>
            <a:endParaRPr lang="fr-FR" altLang="en-US" sz="1600" dirty="0">
              <a:solidFill>
                <a:srgbClr val="0D0D0D"/>
              </a:solidFill>
              <a:cs typeface="Clear Sans Light" panose="020B0604020202020204" pitchFamily="34" charset="0"/>
            </a:endParaRPr>
          </a:p>
        </p:txBody>
      </p:sp>
      <p:sp>
        <p:nvSpPr>
          <p:cNvPr id="6" name="TextBox 5">
            <a:extLst>
              <a:ext uri="{FF2B5EF4-FFF2-40B4-BE49-F238E27FC236}">
                <a16:creationId xmlns:a16="http://schemas.microsoft.com/office/drawing/2014/main" id="{CF8B757D-6E91-4474-B300-D1C04D2812D4}"/>
              </a:ext>
            </a:extLst>
          </p:cNvPr>
          <p:cNvSpPr txBox="1"/>
          <p:nvPr/>
        </p:nvSpPr>
        <p:spPr>
          <a:xfrm>
            <a:off x="772357" y="5102194"/>
            <a:ext cx="5370991" cy="2369880"/>
          </a:xfrm>
          <a:prstGeom prst="rect">
            <a:avLst/>
          </a:prstGeom>
          <a:noFill/>
        </p:spPr>
        <p:txBody>
          <a:bodyPr wrap="square" rtlCol="0">
            <a:spAutoFit/>
          </a:bodyPr>
          <a:lstStyle/>
          <a:p>
            <a:r>
              <a:rPr lang="en-US" sz="1600" b="1" u="sng" dirty="0">
                <a:solidFill>
                  <a:srgbClr val="FF0000"/>
                </a:solidFill>
                <a:latin typeface="+mn-lt"/>
              </a:rPr>
              <a:t>Find the words for:</a:t>
            </a:r>
          </a:p>
          <a:p>
            <a:pPr marL="342900" indent="-342900">
              <a:buFont typeface="+mj-lt"/>
              <a:buAutoNum type="arabicPeriod"/>
            </a:pPr>
            <a:r>
              <a:rPr lang="en-US" sz="1600" dirty="0">
                <a:solidFill>
                  <a:srgbClr val="FF0000"/>
                </a:solidFill>
                <a:latin typeface="+mn-lt"/>
              </a:rPr>
              <a:t>Freedom</a:t>
            </a:r>
          </a:p>
          <a:p>
            <a:pPr marL="342900" indent="-342900">
              <a:buFont typeface="+mj-lt"/>
              <a:buAutoNum type="arabicPeriod"/>
            </a:pPr>
            <a:r>
              <a:rPr lang="en-US" sz="1600" dirty="0">
                <a:solidFill>
                  <a:srgbClr val="FF0000"/>
                </a:solidFill>
                <a:latin typeface="+mn-lt"/>
              </a:rPr>
              <a:t>To fight</a:t>
            </a:r>
          </a:p>
          <a:p>
            <a:pPr marL="342900" indent="-342900">
              <a:buFont typeface="+mj-lt"/>
              <a:buAutoNum type="arabicPeriod"/>
            </a:pPr>
            <a:r>
              <a:rPr lang="en-US" sz="1600" dirty="0">
                <a:solidFill>
                  <a:srgbClr val="FF0000"/>
                </a:solidFill>
                <a:latin typeface="+mn-lt"/>
              </a:rPr>
              <a:t>Against</a:t>
            </a:r>
          </a:p>
          <a:p>
            <a:pPr marL="342900" indent="-342900">
              <a:buFont typeface="+mj-lt"/>
              <a:buAutoNum type="arabicPeriod"/>
            </a:pPr>
            <a:r>
              <a:rPr lang="en-US" sz="1600" dirty="0">
                <a:solidFill>
                  <a:srgbClr val="FF0000"/>
                </a:solidFill>
                <a:latin typeface="+mn-lt"/>
              </a:rPr>
              <a:t>Officially became</a:t>
            </a:r>
          </a:p>
          <a:p>
            <a:pPr marL="342900" indent="-342900">
              <a:buFont typeface="+mj-lt"/>
              <a:buAutoNum type="arabicPeriod"/>
            </a:pPr>
            <a:r>
              <a:rPr lang="en-US" sz="1600" dirty="0">
                <a:solidFill>
                  <a:srgbClr val="FF0000"/>
                </a:solidFill>
                <a:latin typeface="+mn-lt"/>
              </a:rPr>
              <a:t>Equality</a:t>
            </a:r>
          </a:p>
          <a:p>
            <a:pPr marL="342900" indent="-342900">
              <a:buFont typeface="+mj-lt"/>
              <a:buAutoNum type="arabicPeriod"/>
            </a:pPr>
            <a:r>
              <a:rPr lang="en-US" sz="1600" dirty="0">
                <a:solidFill>
                  <a:srgbClr val="FF0000"/>
                </a:solidFill>
                <a:latin typeface="+mn-lt"/>
              </a:rPr>
              <a:t>Goddess of Liberty (freedom)</a:t>
            </a:r>
          </a:p>
          <a:p>
            <a:endParaRPr lang="en-US" dirty="0">
              <a:latin typeface="+mn-lt"/>
            </a:endParaRPr>
          </a:p>
          <a:p>
            <a:pPr marL="342900" indent="-342900">
              <a:buFont typeface="+mj-lt"/>
              <a:buAutoNum type="arabicPeriod"/>
            </a:pPr>
            <a:endParaRPr lang="en-GB" dirty="0">
              <a:latin typeface="+mn-lt"/>
            </a:endParaRPr>
          </a:p>
        </p:txBody>
      </p:sp>
      <p:pic>
        <p:nvPicPr>
          <p:cNvPr id="7" name="Recorded Sound">
            <a:hlinkClick r:id="" action="ppaction://media"/>
            <a:extLst>
              <a:ext uri="{FF2B5EF4-FFF2-40B4-BE49-F238E27FC236}">
                <a16:creationId xmlns:a16="http://schemas.microsoft.com/office/drawing/2014/main" id="{450E8674-58EF-4550-96A7-8CAC0A3B94A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314500" y="1065792"/>
            <a:ext cx="487363" cy="487363"/>
          </a:xfrm>
          <a:prstGeom prst="rect">
            <a:avLst/>
          </a:prstGeom>
          <a:solidFill>
            <a:srgbClr val="00B050"/>
          </a:solidFill>
        </p:spPr>
      </p:pic>
      <p:pic>
        <p:nvPicPr>
          <p:cNvPr id="8" name="Recorded Sound">
            <a:hlinkClick r:id="" action="ppaction://media"/>
            <a:extLst>
              <a:ext uri="{FF2B5EF4-FFF2-40B4-BE49-F238E27FC236}">
                <a16:creationId xmlns:a16="http://schemas.microsoft.com/office/drawing/2014/main" id="{C2FB2CAA-977A-4A77-96CB-7EEE3FE7DFCA}"/>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6387144" y="1065793"/>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CD83CBF8-AFB5-41AA-8172-2CA9728436C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679434" y="2538136"/>
            <a:ext cx="487363" cy="487363"/>
          </a:xfrm>
          <a:prstGeom prst="rect">
            <a:avLst/>
          </a:prstGeom>
          <a:solidFill>
            <a:srgbClr val="00B050"/>
          </a:solidFill>
        </p:spPr>
      </p:pic>
      <p:pic>
        <p:nvPicPr>
          <p:cNvPr id="10" name="Recorded Sound">
            <a:hlinkClick r:id="" action="ppaction://media"/>
            <a:extLst>
              <a:ext uri="{FF2B5EF4-FFF2-40B4-BE49-F238E27FC236}">
                <a16:creationId xmlns:a16="http://schemas.microsoft.com/office/drawing/2014/main" id="{A4E85FFB-96EE-4097-B045-1796785C18B6}"/>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136198" y="2673291"/>
            <a:ext cx="487363" cy="487363"/>
          </a:xfrm>
          <a:prstGeom prst="rect">
            <a:avLst/>
          </a:prstGeom>
          <a:solidFill>
            <a:srgbClr val="00B050"/>
          </a:solidFill>
        </p:spPr>
      </p:pic>
      <p:sp>
        <p:nvSpPr>
          <p:cNvPr id="11" name="TextBox 10">
            <a:extLst>
              <a:ext uri="{FF2B5EF4-FFF2-40B4-BE49-F238E27FC236}">
                <a16:creationId xmlns:a16="http://schemas.microsoft.com/office/drawing/2014/main" id="{321FBF5C-A130-445F-B956-AA42872A6283}"/>
              </a:ext>
            </a:extLst>
          </p:cNvPr>
          <p:cNvSpPr txBox="1"/>
          <p:nvPr/>
        </p:nvSpPr>
        <p:spPr>
          <a:xfrm>
            <a:off x="4482429" y="5237468"/>
            <a:ext cx="4296792" cy="1754326"/>
          </a:xfrm>
          <a:prstGeom prst="rect">
            <a:avLst/>
          </a:prstGeom>
          <a:noFill/>
        </p:spPr>
        <p:txBody>
          <a:bodyPr wrap="square" rtlCol="0">
            <a:spAutoFit/>
          </a:bodyPr>
          <a:lstStyle/>
          <a:p>
            <a:r>
              <a:rPr lang="en-US" b="1" u="sng" dirty="0">
                <a:solidFill>
                  <a:srgbClr val="0070C0"/>
                </a:solidFill>
                <a:latin typeface="+mn-lt"/>
              </a:rPr>
              <a:t>True or False:</a:t>
            </a:r>
          </a:p>
          <a:p>
            <a:pPr marL="342900" indent="-342900">
              <a:buFont typeface="+mj-lt"/>
              <a:buAutoNum type="arabicPeriod"/>
            </a:pPr>
            <a:r>
              <a:rPr lang="en-US" dirty="0">
                <a:solidFill>
                  <a:srgbClr val="0070C0"/>
                </a:solidFill>
                <a:latin typeface="+mn-lt"/>
              </a:rPr>
              <a:t>Le 14 </a:t>
            </a:r>
            <a:r>
              <a:rPr lang="en-US" dirty="0" err="1">
                <a:solidFill>
                  <a:srgbClr val="0070C0"/>
                </a:solidFill>
                <a:latin typeface="+mn-lt"/>
              </a:rPr>
              <a:t>juillet</a:t>
            </a:r>
            <a:r>
              <a:rPr lang="en-US" dirty="0">
                <a:solidFill>
                  <a:srgbClr val="0070C0"/>
                </a:solidFill>
                <a:latin typeface="+mn-lt"/>
              </a:rPr>
              <a:t> </a:t>
            </a:r>
            <a:r>
              <a:rPr lang="en-US" dirty="0" err="1">
                <a:solidFill>
                  <a:srgbClr val="0070C0"/>
                </a:solidFill>
                <a:latin typeface="+mn-lt"/>
              </a:rPr>
              <a:t>est</a:t>
            </a:r>
            <a:r>
              <a:rPr lang="en-US" dirty="0">
                <a:solidFill>
                  <a:srgbClr val="0070C0"/>
                </a:solidFill>
                <a:latin typeface="+mn-lt"/>
              </a:rPr>
              <a:t> le </a:t>
            </a:r>
            <a:r>
              <a:rPr lang="en-US" dirty="0" err="1">
                <a:solidFill>
                  <a:srgbClr val="0070C0"/>
                </a:solidFill>
                <a:latin typeface="+mn-lt"/>
              </a:rPr>
              <a:t>symbole</a:t>
            </a:r>
            <a:r>
              <a:rPr lang="en-US" dirty="0">
                <a:solidFill>
                  <a:srgbClr val="0070C0"/>
                </a:solidFill>
                <a:latin typeface="+mn-lt"/>
              </a:rPr>
              <a:t> de la </a:t>
            </a:r>
            <a:r>
              <a:rPr lang="en-US" dirty="0" err="1">
                <a:solidFill>
                  <a:srgbClr val="0070C0"/>
                </a:solidFill>
                <a:latin typeface="+mn-lt"/>
              </a:rPr>
              <a:t>monarchie</a:t>
            </a:r>
            <a:r>
              <a:rPr lang="en-US" dirty="0">
                <a:solidFill>
                  <a:srgbClr val="0070C0"/>
                </a:solidFill>
                <a:latin typeface="+mn-lt"/>
              </a:rPr>
              <a:t>.</a:t>
            </a:r>
          </a:p>
          <a:p>
            <a:pPr marL="342900" indent="-342900">
              <a:buFont typeface="+mj-lt"/>
              <a:buAutoNum type="arabicPeriod"/>
            </a:pPr>
            <a:r>
              <a:rPr lang="en-US" dirty="0">
                <a:solidFill>
                  <a:srgbClr val="0070C0"/>
                </a:solidFill>
                <a:latin typeface="+mn-lt"/>
              </a:rPr>
              <a:t>Marianne </a:t>
            </a:r>
            <a:r>
              <a:rPr lang="en-US" dirty="0" err="1">
                <a:solidFill>
                  <a:srgbClr val="0070C0"/>
                </a:solidFill>
                <a:latin typeface="+mn-lt"/>
              </a:rPr>
              <a:t>est</a:t>
            </a:r>
            <a:r>
              <a:rPr lang="en-US" dirty="0">
                <a:solidFill>
                  <a:srgbClr val="0070C0"/>
                </a:solidFill>
                <a:latin typeface="+mn-lt"/>
              </a:rPr>
              <a:t> la </a:t>
            </a:r>
            <a:r>
              <a:rPr lang="en-US" dirty="0" err="1">
                <a:solidFill>
                  <a:srgbClr val="0070C0"/>
                </a:solidFill>
                <a:latin typeface="+mn-lt"/>
              </a:rPr>
              <a:t>présidente</a:t>
            </a:r>
            <a:r>
              <a:rPr lang="en-US" dirty="0">
                <a:solidFill>
                  <a:srgbClr val="0070C0"/>
                </a:solidFill>
                <a:latin typeface="+mn-lt"/>
              </a:rPr>
              <a:t> de la </a:t>
            </a:r>
            <a:r>
              <a:rPr lang="en-US" dirty="0" err="1">
                <a:solidFill>
                  <a:srgbClr val="0070C0"/>
                </a:solidFill>
                <a:latin typeface="+mn-lt"/>
              </a:rPr>
              <a:t>République</a:t>
            </a:r>
            <a:r>
              <a:rPr lang="en-US" dirty="0">
                <a:solidFill>
                  <a:srgbClr val="0070C0"/>
                </a:solidFill>
                <a:latin typeface="+mn-lt"/>
              </a:rPr>
              <a:t> </a:t>
            </a:r>
            <a:r>
              <a:rPr lang="en-US" dirty="0" err="1">
                <a:solidFill>
                  <a:srgbClr val="0070C0"/>
                </a:solidFill>
                <a:latin typeface="+mn-lt"/>
              </a:rPr>
              <a:t>Française</a:t>
            </a:r>
            <a:r>
              <a:rPr lang="en-US" dirty="0">
                <a:solidFill>
                  <a:srgbClr val="0070C0"/>
                </a:solidFill>
                <a:latin typeface="+mn-lt"/>
              </a:rPr>
              <a:t>.</a:t>
            </a:r>
          </a:p>
          <a:p>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250"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4295" fill="hold"/>
                                        <p:tgtEl>
                                          <p:spTgt spid="8"/>
                                        </p:tgtEl>
                                      </p:cBhvr>
                                    </p:cmd>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272" fill="hold"/>
                                        <p:tgtEl>
                                          <p:spTgt spid="9"/>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52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audio>
              <p:cMediaNode vol="80000">
                <p:cTn id="33" fill="hold" display="0">
                  <p:stCondLst>
                    <p:cond delay="indefinite"/>
                  </p:stCondLst>
                  <p:endCondLst>
                    <p:cond evt="onStopAudio" delay="0">
                      <p:tgtEl>
                        <p:sldTgt/>
                      </p:tgtEl>
                    </p:cond>
                  </p:endCondLst>
                </p:cTn>
                <p:tgtEl>
                  <p:spTgt spid="8"/>
                </p:tgtEl>
              </p:cMediaNode>
            </p:audio>
            <p:audio>
              <p:cMediaNode vol="80000">
                <p:cTn id="34" fill="hold" display="0">
                  <p:stCondLst>
                    <p:cond delay="indefinite"/>
                  </p:stCondLst>
                  <p:endCondLst>
                    <p:cond evt="onStopAudio" delay="0">
                      <p:tgtEl>
                        <p:sldTgt/>
                      </p:tgtEl>
                    </p:cond>
                  </p:endCondLst>
                </p:cTn>
                <p:tgtEl>
                  <p:spTgt spid="9"/>
                </p:tgtEl>
              </p:cMediaNode>
            </p:audio>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7170DAC4-6271-4CE1-BFFD-18152237059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11046" y="1736247"/>
            <a:ext cx="2259460" cy="157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3BEAC3E-0780-42A7-A0E3-09BBEF21FBA1}"/>
              </a:ext>
            </a:extLst>
          </p:cNvPr>
          <p:cNvSpPr/>
          <p:nvPr/>
        </p:nvSpPr>
        <p:spPr>
          <a:xfrm>
            <a:off x="625475" y="1229446"/>
            <a:ext cx="7775575" cy="401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De nos jours, que se passe-t-il le 14 juillet ?</a:t>
            </a:r>
          </a:p>
        </p:txBody>
      </p:sp>
      <p:sp>
        <p:nvSpPr>
          <p:cNvPr id="2" name="Rectangle 1">
            <a:extLst>
              <a:ext uri="{FF2B5EF4-FFF2-40B4-BE49-F238E27FC236}">
                <a16:creationId xmlns:a16="http://schemas.microsoft.com/office/drawing/2014/main" id="{53783DED-EF8E-41A3-9896-D4056D50574E}"/>
              </a:ext>
            </a:extLst>
          </p:cNvPr>
          <p:cNvSpPr>
            <a:spLocks noChangeArrowheads="1"/>
          </p:cNvSpPr>
          <p:nvPr/>
        </p:nvSpPr>
        <p:spPr bwMode="auto">
          <a:xfrm>
            <a:off x="684213" y="1667145"/>
            <a:ext cx="4505325" cy="144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600" dirty="0">
                <a:solidFill>
                  <a:srgbClr val="0D0D0D"/>
                </a:solidFill>
                <a:cs typeface="Clear Sans Light" panose="020B0604020202020204" pitchFamily="34" charset="0"/>
              </a:rPr>
              <a:t>Le 14 juillet est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un jour férié </a:t>
            </a:r>
            <a:r>
              <a:rPr lang="fr-FR" altLang="en-US" sz="1600" dirty="0">
                <a:solidFill>
                  <a:srgbClr val="0D0D0D"/>
                </a:solidFill>
                <a:cs typeface="Clear Sans Light" panose="020B0604020202020204" pitchFamily="34" charset="0"/>
              </a:rPr>
              <a:t>en France, donc personne ne travaille. C’est l’occasion de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se réunir </a:t>
            </a:r>
            <a:r>
              <a:rPr lang="fr-FR" altLang="en-US" sz="1600" dirty="0">
                <a:solidFill>
                  <a:srgbClr val="0D0D0D"/>
                </a:solidFill>
                <a:cs typeface="Clear Sans Light" panose="020B0604020202020204" pitchFamily="34" charset="0"/>
              </a:rPr>
              <a:t>pour célébrer la liberté rendue au peuple en faisant la fête. Chaque ville de France organise un  grand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feu d’artifice </a:t>
            </a:r>
            <a:r>
              <a:rPr lang="fr-FR" altLang="en-US" sz="1600" dirty="0">
                <a:solidFill>
                  <a:srgbClr val="0D0D0D"/>
                </a:solidFill>
                <a:cs typeface="Clear Sans Light" panose="020B0604020202020204" pitchFamily="34" charset="0"/>
              </a:rPr>
              <a:t>ainsi que des bals populaires.</a:t>
            </a:r>
          </a:p>
        </p:txBody>
      </p:sp>
      <p:sp>
        <p:nvSpPr>
          <p:cNvPr id="13317" name="Rectangle 8">
            <a:extLst>
              <a:ext uri="{FF2B5EF4-FFF2-40B4-BE49-F238E27FC236}">
                <a16:creationId xmlns:a16="http://schemas.microsoft.com/office/drawing/2014/main" id="{B2D004A7-D555-470E-8B15-C90403F9EE29}"/>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13318" name="Picture 4">
            <a:extLst>
              <a:ext uri="{FF2B5EF4-FFF2-40B4-BE49-F238E27FC236}">
                <a16:creationId xmlns:a16="http://schemas.microsoft.com/office/drawing/2014/main" id="{2F37640F-129F-4464-A3AB-7FD3B07BCD4A}"/>
              </a:ext>
            </a:extLst>
          </p:cNvPr>
          <p:cNvPicPr>
            <a:picLocks noChangeAspect="1"/>
          </p:cNvPicPr>
          <p:nvPr/>
        </p:nvPicPr>
        <p:blipFill>
          <a:blip r:embed="rId9">
            <a:extLst>
              <a:ext uri="{28A0092B-C50C-407E-A947-70E740481C1C}">
                <a14:useLocalDpi xmlns:a14="http://schemas.microsoft.com/office/drawing/2010/main" val="0"/>
              </a:ext>
            </a:extLst>
          </a:blip>
          <a:srcRect b="40002"/>
          <a:stretch>
            <a:fillRect/>
          </a:stretch>
        </p:blipFill>
        <p:spPr bwMode="auto">
          <a:xfrm>
            <a:off x="6604954" y="2643398"/>
            <a:ext cx="2135063" cy="18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8DE7559-6C11-4D38-9677-7AFADBD89C1B}"/>
              </a:ext>
            </a:extLst>
          </p:cNvPr>
          <p:cNvSpPr/>
          <p:nvPr/>
        </p:nvSpPr>
        <p:spPr>
          <a:xfrm>
            <a:off x="625475" y="3116361"/>
            <a:ext cx="4310510" cy="576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What happens today on the 14</a:t>
            </a:r>
            <a:r>
              <a:rPr lang="en-US" altLang="fr-FR" b="1" baseline="30000" dirty="0"/>
              <a:t>th</a:t>
            </a:r>
            <a:r>
              <a:rPr lang="en-US" altLang="fr-FR" b="1" dirty="0"/>
              <a:t> July?
</a:t>
            </a:r>
            <a:endParaRPr lang="fr-FR" altLang="fr-FR" b="1" dirty="0"/>
          </a:p>
        </p:txBody>
      </p:sp>
      <p:sp>
        <p:nvSpPr>
          <p:cNvPr id="5" name="TextBox 4">
            <a:extLst>
              <a:ext uri="{FF2B5EF4-FFF2-40B4-BE49-F238E27FC236}">
                <a16:creationId xmlns:a16="http://schemas.microsoft.com/office/drawing/2014/main" id="{2ECEE271-424D-44D8-8EE9-2499E146294D}"/>
              </a:ext>
            </a:extLst>
          </p:cNvPr>
          <p:cNvSpPr txBox="1"/>
          <p:nvPr/>
        </p:nvSpPr>
        <p:spPr>
          <a:xfrm>
            <a:off x="519345" y="3763077"/>
            <a:ext cx="5264458" cy="1323439"/>
          </a:xfrm>
          <a:prstGeom prst="rect">
            <a:avLst/>
          </a:prstGeom>
          <a:noFill/>
        </p:spPr>
        <p:txBody>
          <a:bodyPr wrap="square" rtlCol="0">
            <a:spAutoFit/>
          </a:bodyPr>
          <a:lstStyle/>
          <a:p>
            <a:r>
              <a:rPr lang="en-US" sz="1600" dirty="0">
                <a:latin typeface="+mn-lt"/>
              </a:rPr>
              <a:t>The 14</a:t>
            </a:r>
            <a:r>
              <a:rPr lang="en-US" sz="1600" baseline="30000" dirty="0">
                <a:latin typeface="+mn-lt"/>
              </a:rPr>
              <a:t>th</a:t>
            </a:r>
            <a:r>
              <a:rPr lang="en-US" sz="1600" dirty="0">
                <a:latin typeface="+mn-lt"/>
              </a:rPr>
              <a:t> July is a public holiday in France, so no one works. It is an opportunity to come together to celebrate the freedom given to the people by having a party. Every city in France organizes a big fireworks display as well as popular balls.</a:t>
            </a:r>
            <a:endParaRPr lang="en-GB" dirty="0">
              <a:latin typeface="+mn-lt"/>
            </a:endParaRPr>
          </a:p>
        </p:txBody>
      </p:sp>
      <p:sp>
        <p:nvSpPr>
          <p:cNvPr id="4" name="TextBox 3">
            <a:extLst>
              <a:ext uri="{FF2B5EF4-FFF2-40B4-BE49-F238E27FC236}">
                <a16:creationId xmlns:a16="http://schemas.microsoft.com/office/drawing/2014/main" id="{403C3A44-5BF6-4A25-AAB7-E00E009B164D}"/>
              </a:ext>
            </a:extLst>
          </p:cNvPr>
          <p:cNvSpPr txBox="1"/>
          <p:nvPr/>
        </p:nvSpPr>
        <p:spPr>
          <a:xfrm>
            <a:off x="5689895" y="4351473"/>
            <a:ext cx="4722288" cy="2062103"/>
          </a:xfrm>
          <a:prstGeom prst="rect">
            <a:avLst/>
          </a:prstGeom>
          <a:noFill/>
        </p:spPr>
        <p:txBody>
          <a:bodyPr wrap="square" rtlCol="0">
            <a:spAutoFit/>
          </a:bodyPr>
          <a:lstStyle/>
          <a:p>
            <a:r>
              <a:rPr lang="en-US" sz="1600" b="1" u="sng" dirty="0">
                <a:solidFill>
                  <a:srgbClr val="FF0000"/>
                </a:solidFill>
                <a:latin typeface="+mn-lt"/>
              </a:rPr>
              <a:t>Find the words for:</a:t>
            </a:r>
          </a:p>
          <a:p>
            <a:pPr marL="342900" indent="-342900">
              <a:buFont typeface="+mj-lt"/>
              <a:buAutoNum type="arabicPeriod"/>
            </a:pPr>
            <a:r>
              <a:rPr lang="en-US" sz="1600" dirty="0">
                <a:solidFill>
                  <a:srgbClr val="FF0000"/>
                </a:solidFill>
                <a:latin typeface="+mn-lt"/>
              </a:rPr>
              <a:t>Public holiday</a:t>
            </a:r>
          </a:p>
          <a:p>
            <a:pPr marL="342900" indent="-342900">
              <a:buFont typeface="+mj-lt"/>
              <a:buAutoNum type="arabicPeriod"/>
            </a:pPr>
            <a:r>
              <a:rPr lang="en-US" sz="1600" dirty="0">
                <a:solidFill>
                  <a:srgbClr val="FF0000"/>
                </a:solidFill>
                <a:latin typeface="+mn-lt"/>
              </a:rPr>
              <a:t>so</a:t>
            </a:r>
          </a:p>
          <a:p>
            <a:pPr marL="342900" indent="-342900">
              <a:buFont typeface="+mj-lt"/>
              <a:buAutoNum type="arabicPeriod"/>
            </a:pPr>
            <a:r>
              <a:rPr lang="en-US" sz="1600" dirty="0">
                <a:solidFill>
                  <a:srgbClr val="FF0000"/>
                </a:solidFill>
                <a:latin typeface="+mn-lt"/>
              </a:rPr>
              <a:t>To come together</a:t>
            </a:r>
          </a:p>
          <a:p>
            <a:pPr marL="342900" indent="-342900">
              <a:buFont typeface="+mj-lt"/>
              <a:buAutoNum type="arabicPeriod"/>
            </a:pPr>
            <a:r>
              <a:rPr lang="en-US" sz="1600" dirty="0">
                <a:solidFill>
                  <a:srgbClr val="FF0000"/>
                </a:solidFill>
                <a:latin typeface="+mn-lt"/>
              </a:rPr>
              <a:t>To celebrate</a:t>
            </a:r>
          </a:p>
          <a:p>
            <a:pPr marL="342900" indent="-342900">
              <a:buFont typeface="+mj-lt"/>
              <a:buAutoNum type="arabicPeriod"/>
            </a:pPr>
            <a:r>
              <a:rPr lang="en-US" sz="1600" dirty="0">
                <a:solidFill>
                  <a:srgbClr val="FF0000"/>
                </a:solidFill>
                <a:latin typeface="+mn-lt"/>
              </a:rPr>
              <a:t>Each town</a:t>
            </a:r>
          </a:p>
          <a:p>
            <a:pPr marL="342900" indent="-342900">
              <a:buFont typeface="+mj-lt"/>
              <a:buAutoNum type="arabicPeriod"/>
            </a:pPr>
            <a:r>
              <a:rPr lang="en-US" sz="1600" dirty="0">
                <a:solidFill>
                  <a:srgbClr val="FF0000"/>
                </a:solidFill>
                <a:latin typeface="+mn-lt"/>
              </a:rPr>
              <a:t>Fireworks display</a:t>
            </a:r>
          </a:p>
          <a:p>
            <a:pPr marL="342900" indent="-342900">
              <a:buFont typeface="+mj-lt"/>
              <a:buAutoNum type="arabicPeriod"/>
            </a:pPr>
            <a:r>
              <a:rPr lang="en-US" sz="1600" dirty="0">
                <a:solidFill>
                  <a:srgbClr val="FF0000"/>
                </a:solidFill>
                <a:latin typeface="+mn-lt"/>
              </a:rPr>
              <a:t>As well as</a:t>
            </a:r>
            <a:endParaRPr lang="en-GB" sz="1600" dirty="0">
              <a:solidFill>
                <a:srgbClr val="FF0000"/>
              </a:solidFill>
              <a:latin typeface="+mn-lt"/>
            </a:endParaRPr>
          </a:p>
        </p:txBody>
      </p:sp>
      <p:pic>
        <p:nvPicPr>
          <p:cNvPr id="6" name="Recorded Sound">
            <a:hlinkClick r:id="" action="ppaction://media"/>
            <a:extLst>
              <a:ext uri="{FF2B5EF4-FFF2-40B4-BE49-F238E27FC236}">
                <a16:creationId xmlns:a16="http://schemas.microsoft.com/office/drawing/2014/main" id="{16776A62-6A87-439F-8966-207EB43F0B5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0399" y="1563001"/>
            <a:ext cx="487363" cy="487363"/>
          </a:xfrm>
          <a:prstGeom prst="rect">
            <a:avLst/>
          </a:prstGeom>
          <a:solidFill>
            <a:srgbClr val="00B050"/>
          </a:solidFill>
        </p:spPr>
      </p:pic>
      <p:pic>
        <p:nvPicPr>
          <p:cNvPr id="7" name="Recorded Sound">
            <a:hlinkClick r:id="" action="ppaction://media"/>
            <a:extLst>
              <a:ext uri="{FF2B5EF4-FFF2-40B4-BE49-F238E27FC236}">
                <a16:creationId xmlns:a16="http://schemas.microsoft.com/office/drawing/2014/main" id="{CD00EAE1-BB03-48B0-A6A0-A26E381B3BF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202532" y="1948654"/>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F4182F45-ABC9-4385-A7A3-9FBBBE9B700E}"/>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137403" y="2697080"/>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691"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4179" fill="hold"/>
                                        <p:tgtEl>
                                          <p:spTgt spid="7"/>
                                        </p:tgtEl>
                                      </p:cBhvr>
                                    </p:cmd>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0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audio>
              <p:cMediaNode vol="80000">
                <p:cTn id="26" fill="hold" display="0">
                  <p:stCondLst>
                    <p:cond delay="indefinite"/>
                  </p:stCondLst>
                  <p:endCondLst>
                    <p:cond evt="onStopAudio" delay="0">
                      <p:tgtEl>
                        <p:sldTgt/>
                      </p:tgtEl>
                    </p:cond>
                  </p:endCondLst>
                </p:cTn>
                <p:tgtEl>
                  <p:spTgt spid="7"/>
                </p:tgtEl>
              </p:cMediaNode>
            </p:audio>
            <p:audio>
              <p:cMediaNode vol="80000">
                <p:cTn id="27" fill="hold" display="0">
                  <p:stCondLst>
                    <p:cond delay="indefinite"/>
                  </p:stCondLst>
                  <p:endCondLst>
                    <p:cond evt="onStopAudio" delay="0">
                      <p:tgtEl>
                        <p:sldTgt/>
                      </p:tgtEl>
                    </p:cond>
                  </p:endCondLst>
                </p:cTn>
                <p:tgtEl>
                  <p:spTgt spid="9"/>
                </p:tgtEl>
              </p:cMediaNode>
            </p:audio>
          </p:childTnLst>
        </p:cTn>
      </p:par>
    </p:tnLst>
    <p:bldLst>
      <p:bldP spid="2" grpId="0"/>
      <p:bldP spid="5" grpId="0"/>
    </p:bldLst>
  </p:timing>
</p:sld>
</file>

<file path=ppt/theme/theme1.xml><?xml version="1.0" encoding="utf-8"?>
<a:theme xmlns:a="http://schemas.openxmlformats.org/drawingml/2006/main" name="1_Office Theme">
  <a:themeElements>
    <a:clrScheme name="Twinkl">
      <a:dk1>
        <a:srgbClr val="1C1C1C"/>
      </a:dk1>
      <a:lt1>
        <a:sysClr val="window" lastClr="FFFFFF"/>
      </a:lt1>
      <a:dk2>
        <a:srgbClr val="0C0C0C"/>
      </a:dk2>
      <a:lt2>
        <a:srgbClr val="DCD8DC"/>
      </a:lt2>
      <a:accent1>
        <a:srgbClr val="E52733"/>
      </a:accent1>
      <a:accent2>
        <a:srgbClr val="E94E14"/>
      </a:accent2>
      <a:accent3>
        <a:srgbClr val="F9B000"/>
      </a:accent3>
      <a:accent4>
        <a:srgbClr val="86BD34"/>
      </a:accent4>
      <a:accent5>
        <a:srgbClr val="003F7D"/>
      </a:accent5>
      <a:accent6>
        <a:srgbClr val="65186A"/>
      </a:accent6>
      <a:hlink>
        <a:srgbClr val="6D6D6D"/>
      </a:hlink>
      <a:folHlink>
        <a:srgbClr val="B8B8B8"/>
      </a:folHlink>
    </a:clrScheme>
    <a:fontScheme name="Custom 1">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Secondary PowerPoint Template.potx" id="{A781A0DC-2FEE-4300-9CCA-7BBB94BA98D2}" vid="{2F02C1AF-E332-4F87-B332-225D1CE6DF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PowerPoint Template</Template>
  <TotalTime>265</TotalTime>
  <Words>1526</Words>
  <Application>Microsoft Office PowerPoint</Application>
  <PresentationFormat>On-screen Show (4:3)</PresentationFormat>
  <Paragraphs>223</Paragraphs>
  <Slides>24</Slides>
  <Notes>0</Notes>
  <HiddenSlides>0</HiddenSlides>
  <MMClips>37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Twinkl Light</vt:lpstr>
      <vt:lpstr>Clear Sans</vt:lpstr>
      <vt:lpstr>Arial</vt:lpstr>
      <vt:lpstr>Calibri</vt:lpstr>
      <vt:lpstr>Tuffy</vt:lpstr>
      <vt:lpstr>Twinkl SemiBold</vt:lpstr>
      <vt:lpstr>Sassoon Infant Rg</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Ms N Tournaire</cp:lastModifiedBy>
  <cp:revision>34</cp:revision>
  <dcterms:created xsi:type="dcterms:W3CDTF">2017-03-07T09:09:27Z</dcterms:created>
  <dcterms:modified xsi:type="dcterms:W3CDTF">2020-06-07T16:25:28Z</dcterms:modified>
</cp:coreProperties>
</file>