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78" r:id="rId5"/>
    <p:sldId id="273" r:id="rId6"/>
    <p:sldId id="270" r:id="rId7"/>
    <p:sldId id="277" r:id="rId8"/>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86"/>
    <p:restoredTop sz="94676"/>
  </p:normalViewPr>
  <p:slideViewPr>
    <p:cSldViewPr snapToGrid="0">
      <p:cViewPr varScale="1">
        <p:scale>
          <a:sx n="163" d="100"/>
          <a:sy n="163" d="100"/>
        </p:scale>
        <p:origin x="1620"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7/20/2026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3303263431"/>
              </p:ext>
            </p:extLst>
          </p:nvPr>
        </p:nvGraphicFramePr>
        <p:xfrm>
          <a:off x="298297" y="1672070"/>
          <a:ext cx="5530128" cy="260368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a:t>Pupils in years 5 and 6 attended  swimming lessons throughout the year and all pupils made progress in confidence and water skills. </a:t>
                      </a:r>
                      <a:r>
                        <a:rPr lang="en-US" sz="800" b="1" dirty="0"/>
                        <a:t>27% of Year 6 pupils able to swim at least 25 </a:t>
                      </a:r>
                      <a:r>
                        <a:rPr lang="en-US" sz="800" b="1" dirty="0" err="1"/>
                        <a:t>metres</a:t>
                      </a:r>
                      <a:r>
                        <a:rPr lang="en-US" sz="800" dirty="0"/>
                        <a:t> by the end of the academic year.</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Due to the pool size and complexity of the pupils needs, pupils attended blocks of sessions rather than all year round provision.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a:t>Pupils developed confidence using a range of strokes and showed improvement in technique throughout the year. </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a:t>Pupils were introduced to water safety and self-rescue techniques through practical lessons and teacher instruction. Most pupils demonstrated an understanding of basic water safety principles.</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a:t>Some pupils lacked the confidence in deeper water to perform self-rescue independently. Further opportunities to </a:t>
                      </a:r>
                      <a:r>
                        <a:rPr lang="en-US" sz="800" dirty="0" err="1"/>
                        <a:t>practise</a:t>
                      </a:r>
                      <a:r>
                        <a:rPr lang="en-US" sz="800" dirty="0"/>
                        <a:t> these skills are required.</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graphicFrame>
        <p:nvGraphicFramePr>
          <p:cNvPr id="6" name="Table 5">
            <a:extLst>
              <a:ext uri="{FF2B5EF4-FFF2-40B4-BE49-F238E27FC236}">
                <a16:creationId xmlns:a16="http://schemas.microsoft.com/office/drawing/2014/main" id="{1B8E021C-1781-2D85-FA65-A3C1E5BA706B}"/>
              </a:ext>
            </a:extLst>
          </p:cNvPr>
          <p:cNvGraphicFramePr>
            <a:graphicFrameLocks noGrp="1"/>
          </p:cNvGraphicFramePr>
          <p:nvPr>
            <p:extLst>
              <p:ext uri="{D42A27DB-BD31-4B8C-83A1-F6EECF244321}">
                <p14:modId xmlns:p14="http://schemas.microsoft.com/office/powerpoint/2010/main" val="3367781853"/>
              </p:ext>
            </p:extLst>
          </p:nvPr>
        </p:nvGraphicFramePr>
        <p:xfrm>
          <a:off x="294842" y="857950"/>
          <a:ext cx="5530128" cy="260368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a:t>Pupils in years 5 and 6 attended  swimming lessons throughout the year and all pupils made progress in confidence and water skills. </a:t>
                      </a:r>
                      <a:r>
                        <a:rPr lang="en-US" sz="800" b="1" dirty="0"/>
                        <a:t>27% of Year 6 pupils able to swim at least 25 </a:t>
                      </a:r>
                      <a:r>
                        <a:rPr lang="en-US" sz="800" b="1" dirty="0" err="1"/>
                        <a:t>metres</a:t>
                      </a:r>
                      <a:r>
                        <a:rPr lang="en-US" sz="800" dirty="0"/>
                        <a:t> by the end of the academic year.</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Due to the pool size and complexity of the pupils needs, pupils attended blocks of sessions rather than all year round provision.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a:t>Pupils developed confidence using a range of strokes and showed improvement in technique throughout the year. </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a:t>Pupils were introduced to water safety and self-rescue techniques through practical lessons and teacher instruction. Most pupils demonstrated an understanding of basic water safety principles.</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a:t>Some pupils lacked the confidence in deeper water to perform self-rescue independently. Further opportunities to </a:t>
                      </a:r>
                      <a:r>
                        <a:rPr lang="en-US" sz="800" dirty="0" err="1"/>
                        <a:t>practise</a:t>
                      </a:r>
                      <a:r>
                        <a:rPr lang="en-US" sz="800" dirty="0"/>
                        <a:t> these skills are required.</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753578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3531612602"/>
              </p:ext>
            </p:extLst>
          </p:nvPr>
        </p:nvGraphicFramePr>
        <p:xfrm>
          <a:off x="294842" y="839137"/>
          <a:ext cx="5530128" cy="32537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pupil leadership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Youth voice activities to understand pupils wants and needs Outdoor play provision such as OPAL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Continued training for activity leaders and bringing new leaders into the group to bring new ideas and expertise. More leaders will also mean more activities are able to be delivered. Continued training with midday supervisors. Establish lead midday supervisors to empower them and give them ownership. Continue to listen to SEND pupils and tailor activities to their needs and wants. Focus priorities on engaging girls. Work with least active girls to create activities that are meaningful and enjoyable for them. Do they want to be activity leaders for younger children to give them purpose and confidence?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100 out of 100 activity leaders want to carry on with this role next year. 30 more children have enquired to joining the team. Meetings and the end of year survey have shown all leaders feel positive and enjoy making a difference for others. Interviews by random selection were conducted and 92% of pupils were either 'happy' or 'very happy' with the activities on offer at lunch time. End of year physical activity survey findings such as: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Am I involved with games at lunch       time - 89%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Do I enjoy lunch time? 97%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Have I joined in with a game with the activity leaders? 100% Yes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Physical Resources - £1000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for staff - £500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 £8000</a:t>
                      </a: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6" name="TextBox 5">
            <a:extLst>
              <a:ext uri="{FF2B5EF4-FFF2-40B4-BE49-F238E27FC236}">
                <a16:creationId xmlns:a16="http://schemas.microsoft.com/office/drawing/2014/main" id="{06D3BCB3-9898-8FE9-7C31-95AA52B74F02}"/>
              </a:ext>
            </a:extLst>
          </p:cNvPr>
          <p:cNvSpPr txBox="1"/>
          <p:nvPr/>
        </p:nvSpPr>
        <p:spPr>
          <a:xfrm>
            <a:off x="241826" y="599839"/>
            <a:ext cx="3255432" cy="215444"/>
          </a:xfrm>
          <a:prstGeom prst="rect">
            <a:avLst/>
          </a:prstGeom>
          <a:noFill/>
        </p:spPr>
        <p:txBody>
          <a:bodyPr wrap="square" rtlCol="0">
            <a:spAutoFit/>
          </a:bodyPr>
          <a:lstStyle/>
          <a:p>
            <a:r>
              <a:rPr lang="en-US" sz="800" b="1" dirty="0">
                <a:solidFill>
                  <a:srgbClr val="FF0000"/>
                </a:solidFill>
                <a:latin typeface="Calibri" panose="020F0502020204030204" pitchFamily="34" charset="0"/>
                <a:cs typeface="Calibri" panose="020F0502020204030204" pitchFamily="34" charset="0"/>
              </a:rPr>
              <a:t>Example objective shown below is for reference purposes only:</a:t>
            </a:r>
          </a:p>
        </p:txBody>
      </p:sp>
    </p:spTree>
    <p:extLst>
      <p:ext uri="{BB962C8B-B14F-4D97-AF65-F5344CB8AC3E}">
        <p14:creationId xmlns:p14="http://schemas.microsoft.com/office/powerpoint/2010/main" val="207046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2607645968"/>
              </p:ext>
            </p:extLst>
          </p:nvPr>
        </p:nvGraphicFramePr>
        <p:xfrm>
          <a:off x="294842" y="694098"/>
          <a:ext cx="5530128" cy="3566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Embed the new Concept PE curriculum across all year groups to ensure high-quality, consistent teaching and improved pupil outcomes.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Deliver staff CPD on the new curriculum, provide planning support and assessment materials, monitor delivery through lesson observations, planning scrutiny and pupil voice, and provide coaching where required.</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Staff will be confident delivering the curriculum. Lessons will show clear progression and consistency. Pupils will demonstrate improved knowledge, understanding and physical competence across all areas of PE.</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CPD records, planning scrutiny, lesson observations, pupil interviews, assessment data and staff questionnaires.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Staff confidence has increased and the curriculum has been implemented consistently across all year groups. Pupils can explain the concepts being taught and demonstrate improved understanding and application of skills.</a:t>
                      </a: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Curriculum resources and assessment systems are embedded. New staff receive induction training and PE lead continues to monitor quality through annual reviews.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Monitoring reports, assessment outcomes, pupil voice and staff feedback.</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r>
                        <a:rPr lang="en-US" sz="800" dirty="0"/>
                        <a:t>£1,500 (Curriculum resources and CPD)</a:t>
                      </a: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2487105160"/>
              </p:ext>
            </p:extLst>
          </p:nvPr>
        </p:nvGraphicFramePr>
        <p:xfrm>
          <a:off x="294842" y="694098"/>
          <a:ext cx="5530128" cy="3609152"/>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91422">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1223974">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Increase the range and uptake of extra-curricular sporting opportunities available to all pupils.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Introduce new clubs based on pupil voice, work with external coaches and local clubs, target participation of girls and disadvantaged pupils, and promote opportunities through assemblies and newsletters.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Increased participation across all year groups, greater pupil engagement in physical activity, improved confidence and wellbeing, and more pupils representing the school in competitions.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800" dirty="0"/>
                        <a:t>Club registers, participation data, pupil surveys, competition records and attendance figures.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291422">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1719392">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700" dirty="0"/>
                        <a:t>Participation in clubs has increased, with more pupils accessing a wider variety of sports. Attendance by girls, SEND and disadvantaged pupils has improved and more pupils have represented the school in competitions.</a:t>
                      </a:r>
                      <a:endParaRPr lang="en-US" sz="4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Strong partnerships with external providers, annual review of pupil interests and continued use of Sport Premium funding to </a:t>
                      </a:r>
                      <a:r>
                        <a:rPr lang="en-US" sz="800" dirty="0" err="1"/>
                        <a:t>subsidise</a:t>
                      </a:r>
                      <a:r>
                        <a:rPr lang="en-US" sz="800" dirty="0"/>
                        <a:t> opportunities.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800" dirty="0"/>
                        <a:t>Registers, participation analysis, pupil voice and competition results.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900" b="0" dirty="0">
                          <a:solidFill>
                            <a:schemeClr val="tx1"/>
                          </a:solidFill>
                          <a:latin typeface="Calibri" panose="020F0502020204030204" pitchFamily="34" charset="0"/>
                          <a:cs typeface="Calibri" panose="020F0502020204030204" pitchFamily="34" charset="0"/>
                        </a:rPr>
                        <a:t>£9000</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196</TotalTime>
  <Words>1781</Words>
  <Application>Microsoft Office PowerPoint</Application>
  <PresentationFormat>Custom</PresentationFormat>
  <Paragraphs>154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Rock</dc:creator>
  <cp:lastModifiedBy>Stuart Johnson</cp:lastModifiedBy>
  <cp:revision>16</cp:revision>
  <dcterms:created xsi:type="dcterms:W3CDTF">2025-10-08T18:09:30Z</dcterms:created>
  <dcterms:modified xsi:type="dcterms:W3CDTF">2026-07-20T12:09:29Z</dcterms:modified>
</cp:coreProperties>
</file>