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FF"/>
    <a:srgbClr val="9900CC"/>
    <a:srgbClr val="00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E5D-0800-BCBF-96E7-45E7A324F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98704-E7D4-36AA-E83F-51E3DB956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EA0F-8022-2712-C8C8-7E351C18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289B-88B8-2DC6-5BCD-DFE4F11C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C1E1-DD9B-C755-3E9D-70090E6E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861F-0321-A0B1-C369-4418C129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66BB-4A17-6D9A-9B76-D1A7E19D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B69D-D004-49E6-1D30-D990EA6C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4E9C-E8AF-DC94-AEB6-A96329BE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BE50-1B3E-BA07-4137-DBD7A0A5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585F6-BD4E-9C84-6E8A-6B6B6E8DB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D55FF-E46D-B7B5-7CD0-432C8829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F5C63-983B-4C19-9AE3-DFF8A4A0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7AFF-24C5-455E-4121-7570C0A1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35A30-37FA-37C2-6A60-5EDC2F93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6B27-F70A-506E-B0BD-3078111E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9BB8-48DD-A89F-DF1A-58A84BC8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1C445-0FA9-14EB-FC52-1EBA8128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5C49-CD4D-29B1-BE2E-14DBBFDF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376B-8FD8-F170-2E3B-659D9A7C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0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AD04-BD2A-210B-17D9-63117E3D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D8F72-AB58-A767-B2FB-FA1268A6E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B7EE-7B88-A853-DF80-5B6D9CFD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81A5-4208-324A-88D9-9206FD8D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BF9D-4C05-A834-C05C-65B8680E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0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0335-EDA5-D0EC-1253-12394B83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0956-9F9E-825A-3E2C-92D74BD9E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F1C54-4BCE-E5A7-A9B1-AA83AC335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A059A-C966-01F0-5918-08F11A51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1BE1C-185E-F25F-5B84-A08C3A63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6A927-1F0B-2101-5A3C-AB7F2BAC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56D8-2AC1-8CA4-BFE8-D2F663AA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DCB0D-11F3-00C8-A266-6593FFA12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16A6A-2502-46D0-8AAA-B29C0DA41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4119A-10FF-51C4-4759-CDBF25655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74865-594F-C413-7D58-8F65D4DD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58341-93DB-1AE1-1583-90375582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833A-2A35-27C3-92E4-2806FC49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D43A0-5B7E-6B6F-4A03-DF242314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BA70-75A3-B846-7F9B-4A939B79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984AE-6FBB-3D02-2853-7E35EDDC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5DC27-F456-CC4E-8910-06A009B1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4D1E3-4B28-5D2B-58C4-3CB664C4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7AEC3-3B82-3CF9-9972-721066DD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C962F-F57D-C255-74E1-E62713A4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B653C-7922-2945-A1F3-D92F145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1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8F6B-6B96-A3ED-F1F6-8AF4862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4BD8-4BEC-65B7-00A9-9120A1F4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AD5E5-1E62-BC91-F27A-3B42FCE11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D65DD-5ADA-91E7-1D35-5EB3048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21A87-B185-B540-2544-3B128E1D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A4163-1605-7012-76A4-ABE540AB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204B-854E-6DF6-6726-2369D913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F108F-0DB9-271E-5696-B6A71DBF3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0974E-6980-5E05-1690-04DD578E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B4A5-19BC-F647-EA63-F2ED7A6C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A9B90-B38B-ACF2-84BB-AB06DC83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E676-2B12-B3D0-2020-66E720B5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96069-47F0-E821-4DA6-457706DD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4D2C7-85CB-5E78-583B-45990909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49DB-06FF-0E03-B616-C288CE3EF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869BA-DD6B-4514-9CBE-FBC7C7273F7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0281-69D3-5197-0C2C-D2530081F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DD274-BA05-157C-D02E-BA1B9DD7C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93271-7011-4F83-8D82-43F5D8295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A4ABA73-555A-D921-0675-34830E15C930}"/>
              </a:ext>
            </a:extLst>
          </p:cNvPr>
          <p:cNvSpPr/>
          <p:nvPr/>
        </p:nvSpPr>
        <p:spPr>
          <a:xfrm>
            <a:off x="0" y="0"/>
            <a:ext cx="12192000" cy="141211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07843C-4F03-17A5-E78B-48754C567FFF}"/>
              </a:ext>
            </a:extLst>
          </p:cNvPr>
          <p:cNvSpPr txBox="1"/>
          <p:nvPr/>
        </p:nvSpPr>
        <p:spPr>
          <a:xfrm>
            <a:off x="2761426" y="-20926"/>
            <a:ext cx="6845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English Pathways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3391FB6-EFFA-F79E-08D0-FCA3C614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3" y="63013"/>
            <a:ext cx="1289227" cy="1286083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84660F98-61D2-B903-63C3-34AC85BEADC8}"/>
              </a:ext>
            </a:extLst>
          </p:cNvPr>
          <p:cNvGrpSpPr/>
          <p:nvPr/>
        </p:nvGrpSpPr>
        <p:grpSpPr>
          <a:xfrm>
            <a:off x="-1" y="1469184"/>
            <a:ext cx="12107119" cy="5388816"/>
            <a:chOff x="38582" y="1859643"/>
            <a:chExt cx="11230114" cy="4917333"/>
          </a:xfrm>
          <a:blipFill>
            <a:blip r:embed="rId3">
              <a:alphaModFix amt="70000"/>
            </a:blip>
            <a:stretch>
              <a:fillRect/>
            </a:stretch>
          </a:blipFill>
        </p:grpSpPr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60B06DAA-A750-77AC-0211-C9FEACC23636}"/>
                </a:ext>
              </a:extLst>
            </p:cNvPr>
            <p:cNvSpPr/>
            <p:nvPr/>
          </p:nvSpPr>
          <p:spPr>
            <a:xfrm>
              <a:off x="90673" y="256815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BE25B1AA-57BA-916A-9A4A-5E3DD9041E03}"/>
                </a:ext>
              </a:extLst>
            </p:cNvPr>
            <p:cNvSpPr/>
            <p:nvPr/>
          </p:nvSpPr>
          <p:spPr>
            <a:xfrm>
              <a:off x="1454515" y="1862551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8516B1D1-405C-A536-1222-985BEE873A6C}"/>
                </a:ext>
              </a:extLst>
            </p:cNvPr>
            <p:cNvSpPr/>
            <p:nvPr/>
          </p:nvSpPr>
          <p:spPr>
            <a:xfrm>
              <a:off x="1446837" y="328335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95AA37F3-2D62-7A6B-A207-68AF1401D9B6}"/>
                </a:ext>
              </a:extLst>
            </p:cNvPr>
            <p:cNvSpPr/>
            <p:nvPr/>
          </p:nvSpPr>
          <p:spPr>
            <a:xfrm>
              <a:off x="4209329" y="3315171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83A00AD6-625A-D577-2A4A-40780979E3B8}"/>
                </a:ext>
              </a:extLst>
            </p:cNvPr>
            <p:cNvSpPr/>
            <p:nvPr/>
          </p:nvSpPr>
          <p:spPr>
            <a:xfrm>
              <a:off x="2799144" y="2547362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2D5FD2F8-7E53-41AB-A306-304EFDCAC5FF}"/>
                </a:ext>
              </a:extLst>
            </p:cNvPr>
            <p:cNvSpPr/>
            <p:nvPr/>
          </p:nvSpPr>
          <p:spPr>
            <a:xfrm>
              <a:off x="4205874" y="1862551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E5E5F209-FB12-88C5-86B2-AD053FD593EB}"/>
                </a:ext>
              </a:extLst>
            </p:cNvPr>
            <p:cNvSpPr/>
            <p:nvPr/>
          </p:nvSpPr>
          <p:spPr>
            <a:xfrm>
              <a:off x="7012331" y="4747549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4B351780-B29E-A233-5784-7696EE3F410A}"/>
                </a:ext>
              </a:extLst>
            </p:cNvPr>
            <p:cNvSpPr/>
            <p:nvPr/>
          </p:nvSpPr>
          <p:spPr>
            <a:xfrm>
              <a:off x="5611794" y="5442030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227C7461-11A6-072A-D4C2-013F9D1939CE}"/>
                </a:ext>
              </a:extLst>
            </p:cNvPr>
            <p:cNvSpPr/>
            <p:nvPr/>
          </p:nvSpPr>
          <p:spPr>
            <a:xfrm>
              <a:off x="4217044" y="475912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82B8291B-70DD-3340-CD35-A5E6898641B1}"/>
                </a:ext>
              </a:extLst>
            </p:cNvPr>
            <p:cNvSpPr/>
            <p:nvPr/>
          </p:nvSpPr>
          <p:spPr>
            <a:xfrm>
              <a:off x="2816507" y="5457462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D4FCA2DD-B292-E49B-D82E-E11D01A3D900}"/>
                </a:ext>
              </a:extLst>
            </p:cNvPr>
            <p:cNvSpPr/>
            <p:nvPr/>
          </p:nvSpPr>
          <p:spPr>
            <a:xfrm>
              <a:off x="1439119" y="475912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8295A23-C305-2C8F-FE38-5A804A2D04C6}"/>
                </a:ext>
              </a:extLst>
            </p:cNvPr>
            <p:cNvSpPr/>
            <p:nvPr/>
          </p:nvSpPr>
          <p:spPr>
            <a:xfrm>
              <a:off x="38582" y="5457462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96DC6A9D-9A32-A9A9-2082-F03891299B06}"/>
                </a:ext>
              </a:extLst>
            </p:cNvPr>
            <p:cNvSpPr/>
            <p:nvPr/>
          </p:nvSpPr>
          <p:spPr>
            <a:xfrm>
              <a:off x="8383923" y="2573440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8C2CA1CA-D0DD-800C-71D6-10C659DABCC6}"/>
                </a:ext>
              </a:extLst>
            </p:cNvPr>
            <p:cNvSpPr/>
            <p:nvPr/>
          </p:nvSpPr>
          <p:spPr>
            <a:xfrm>
              <a:off x="9724658" y="3313242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1F1A824C-EDA9-C42D-A2C3-E39BD6837306}"/>
                </a:ext>
              </a:extLst>
            </p:cNvPr>
            <p:cNvSpPr/>
            <p:nvPr/>
          </p:nvSpPr>
          <p:spPr>
            <a:xfrm>
              <a:off x="6981434" y="1870259"/>
              <a:ext cx="1539433" cy="12885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798C1F12-FADA-2FBD-B570-9342D49BE0B4}"/>
                </a:ext>
              </a:extLst>
            </p:cNvPr>
            <p:cNvSpPr/>
            <p:nvPr/>
          </p:nvSpPr>
          <p:spPr>
            <a:xfrm>
              <a:off x="5606973" y="3998078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53F62D0C-1474-F679-DDA5-C07B6D5A5B34}"/>
                </a:ext>
              </a:extLst>
            </p:cNvPr>
            <p:cNvSpPr/>
            <p:nvPr/>
          </p:nvSpPr>
          <p:spPr>
            <a:xfrm>
              <a:off x="8407081" y="5457462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459C9C4D-72CB-4975-0BED-D8A5D5193603}"/>
                </a:ext>
              </a:extLst>
            </p:cNvPr>
            <p:cNvSpPr/>
            <p:nvPr/>
          </p:nvSpPr>
          <p:spPr>
            <a:xfrm>
              <a:off x="6990746" y="3282490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DA4B6E6C-235B-0450-C474-B340E2A10A01}"/>
                </a:ext>
              </a:extLst>
            </p:cNvPr>
            <p:cNvSpPr/>
            <p:nvPr/>
          </p:nvSpPr>
          <p:spPr>
            <a:xfrm>
              <a:off x="9724657" y="4747549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DE0A67C3-98D7-345E-A32F-5E982916F289}"/>
                </a:ext>
              </a:extLst>
            </p:cNvPr>
            <p:cNvSpPr/>
            <p:nvPr/>
          </p:nvSpPr>
          <p:spPr>
            <a:xfrm>
              <a:off x="9729263" y="185964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237DB30-9A9E-CD45-B3D1-07DDE8742B94}"/>
                </a:ext>
              </a:extLst>
            </p:cNvPr>
            <p:cNvSpPr/>
            <p:nvPr/>
          </p:nvSpPr>
          <p:spPr>
            <a:xfrm>
              <a:off x="2825556" y="4000859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20878D18-60D1-E003-848F-2194D2EC0392}"/>
                </a:ext>
              </a:extLst>
            </p:cNvPr>
            <p:cNvSpPr/>
            <p:nvPr/>
          </p:nvSpPr>
          <p:spPr>
            <a:xfrm>
              <a:off x="5578284" y="2522307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9A89F9F7-57CF-FCC5-E502-E32DD71B50B4}"/>
                </a:ext>
              </a:extLst>
            </p:cNvPr>
            <p:cNvSpPr/>
            <p:nvPr/>
          </p:nvSpPr>
          <p:spPr>
            <a:xfrm>
              <a:off x="8382010" y="4003863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A972DE9D-7B3B-DE52-9876-9ACCD7D8C869}"/>
                </a:ext>
              </a:extLst>
            </p:cNvPr>
            <p:cNvSpPr/>
            <p:nvPr/>
          </p:nvSpPr>
          <p:spPr>
            <a:xfrm>
              <a:off x="104189" y="4027061"/>
              <a:ext cx="1539433" cy="131951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E3324F-5A75-5C6F-065A-516D98EC7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772" y="63013"/>
            <a:ext cx="1182466" cy="12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9C1B0-8903-FB88-2E78-803A24DAE68F}"/>
              </a:ext>
            </a:extLst>
          </p:cNvPr>
          <p:cNvSpPr txBox="1"/>
          <p:nvPr/>
        </p:nvSpPr>
        <p:spPr>
          <a:xfrm>
            <a:off x="6693484" y="120305"/>
            <a:ext cx="519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C26ABFF-8F3D-7A23-0A78-3E7B1F2E4599}"/>
              </a:ext>
            </a:extLst>
          </p:cNvPr>
          <p:cNvSpPr/>
          <p:nvPr/>
        </p:nvSpPr>
        <p:spPr>
          <a:xfrm>
            <a:off x="32826" y="185475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D7583EA-D804-0E39-37EB-1054A7418E74}"/>
              </a:ext>
            </a:extLst>
          </p:cNvPr>
          <p:cNvSpPr/>
          <p:nvPr/>
        </p:nvSpPr>
        <p:spPr>
          <a:xfrm>
            <a:off x="3747787" y="2656221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35D857D-55DB-4384-6854-F8676E710A6B}"/>
              </a:ext>
            </a:extLst>
          </p:cNvPr>
          <p:cNvSpPr/>
          <p:nvPr/>
        </p:nvSpPr>
        <p:spPr>
          <a:xfrm>
            <a:off x="7380305" y="138896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C53FF-E536-8E8C-FA21-9A17541E6A59}"/>
              </a:ext>
            </a:extLst>
          </p:cNvPr>
          <p:cNvSpPr txBox="1"/>
          <p:nvPr/>
        </p:nvSpPr>
        <p:spPr>
          <a:xfrm>
            <a:off x="4469756" y="2794836"/>
            <a:ext cx="32524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We use information from the KS2 data that we receive, as well as baseline assessments each academic year, to determine whether any catch-up is needed prior to accessing each element of the Quest curriculum.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26521-0D86-6F8A-CD5F-09EA35FF778B}"/>
              </a:ext>
            </a:extLst>
          </p:cNvPr>
          <p:cNvSpPr txBox="1"/>
          <p:nvPr/>
        </p:nvSpPr>
        <p:spPr>
          <a:xfrm>
            <a:off x="8004688" y="324090"/>
            <a:ext cx="3447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As well as gaining the skills and knowledge necessary to move onto the appropriate Key Stage 4 pathway, students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in Year 9 can prepare for OCR Entry Level qualification to be completed at the start of Year 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AD2B3-5D0F-7DE7-0B26-337EC6594CF3}"/>
              </a:ext>
            </a:extLst>
          </p:cNvPr>
          <p:cNvSpPr txBox="1"/>
          <p:nvPr/>
        </p:nvSpPr>
        <p:spPr>
          <a:xfrm>
            <a:off x="517964" y="392058"/>
            <a:ext cx="35908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Our Key Stage 3 curriculum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is based 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the Oxford Quest curriculum, with adaptations, catch-up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opportunities and interventions to meet the specific needs of our students, taking into account their individual starting points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63B2773B-7773-A72B-0160-091F262F2ED2}"/>
              </a:ext>
            </a:extLst>
          </p:cNvPr>
          <p:cNvSpPr/>
          <p:nvPr/>
        </p:nvSpPr>
        <p:spPr>
          <a:xfrm rot="10800000">
            <a:off x="4849333" y="138896"/>
            <a:ext cx="2398634" cy="2078021"/>
          </a:xfrm>
          <a:prstGeom prst="snip2Same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36B7E-D71F-E5D5-E89C-AD65F6F33D8A}"/>
              </a:ext>
            </a:extLst>
          </p:cNvPr>
          <p:cNvSpPr txBox="1"/>
          <p:nvPr/>
        </p:nvSpPr>
        <p:spPr>
          <a:xfrm>
            <a:off x="4827313" y="366507"/>
            <a:ext cx="2398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KS3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Berlin Sans FB" panose="020E0602020502020306" pitchFamily="34" charset="0"/>
              </a:rPr>
              <a:t>English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1F041-90BD-778B-B41E-62EC310D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" y="5433021"/>
            <a:ext cx="1289227" cy="1286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C8B90-23CE-BBD1-72F6-164F17DA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714" y="5451611"/>
            <a:ext cx="1183532" cy="12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agon 31">
            <a:extLst>
              <a:ext uri="{FF2B5EF4-FFF2-40B4-BE49-F238E27FC236}">
                <a16:creationId xmlns:a16="http://schemas.microsoft.com/office/drawing/2014/main" id="{D2A925BC-B301-5C39-F5DD-B23ADDA88CAE}"/>
              </a:ext>
            </a:extLst>
          </p:cNvPr>
          <p:cNvSpPr/>
          <p:nvPr/>
        </p:nvSpPr>
        <p:spPr>
          <a:xfrm>
            <a:off x="49800" y="185195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D73909FD-59AA-0B34-850B-93379777402F}"/>
              </a:ext>
            </a:extLst>
          </p:cNvPr>
          <p:cNvSpPr/>
          <p:nvPr/>
        </p:nvSpPr>
        <p:spPr>
          <a:xfrm>
            <a:off x="44486" y="4681959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AB1FE2F-1E03-4623-6E0C-5521E9E675A8}"/>
              </a:ext>
            </a:extLst>
          </p:cNvPr>
          <p:cNvSpPr/>
          <p:nvPr/>
        </p:nvSpPr>
        <p:spPr>
          <a:xfrm>
            <a:off x="44486" y="2433577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A714B0-C718-8AD5-400C-080C09CBA618}"/>
              </a:ext>
            </a:extLst>
          </p:cNvPr>
          <p:cNvSpPr txBox="1"/>
          <p:nvPr/>
        </p:nvSpPr>
        <p:spPr>
          <a:xfrm>
            <a:off x="243907" y="2905179"/>
            <a:ext cx="188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Lower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Key Stage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85F67E-BA58-A39A-CDC5-A8D7CB8848BF}"/>
              </a:ext>
            </a:extLst>
          </p:cNvPr>
          <p:cNvSpPr txBox="1"/>
          <p:nvPr/>
        </p:nvSpPr>
        <p:spPr>
          <a:xfrm>
            <a:off x="204452" y="4806829"/>
            <a:ext cx="1886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erlin Sans FB" panose="020E0602020502020306" pitchFamily="34" charset="0"/>
              </a:rPr>
              <a:t>Themes: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Berlin Sans FB" panose="020E0602020502020306" pitchFamily="34" charset="0"/>
              </a:rPr>
              <a:t>Texts All Around Us; Crime and Consequence; Journeys and Discoveries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2A925BC-B301-5C39-F5DD-B23ADDA88CAE}"/>
              </a:ext>
            </a:extLst>
          </p:cNvPr>
          <p:cNvSpPr/>
          <p:nvPr/>
        </p:nvSpPr>
        <p:spPr>
          <a:xfrm>
            <a:off x="3978796" y="171256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EB58EC58-0392-C946-18B1-762AE2986530}"/>
              </a:ext>
            </a:extLst>
          </p:cNvPr>
          <p:cNvSpPr/>
          <p:nvPr/>
        </p:nvSpPr>
        <p:spPr>
          <a:xfrm>
            <a:off x="3926179" y="2464576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1B9593-F185-F35D-28A0-044803DD00B4}"/>
              </a:ext>
            </a:extLst>
          </p:cNvPr>
          <p:cNvSpPr txBox="1"/>
          <p:nvPr/>
        </p:nvSpPr>
        <p:spPr>
          <a:xfrm>
            <a:off x="4177669" y="2962298"/>
            <a:ext cx="176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Middle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Key Stage 3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8B5E9B55-1EE5-77AB-52F5-A895A3A95EC0}"/>
              </a:ext>
            </a:extLst>
          </p:cNvPr>
          <p:cNvSpPr/>
          <p:nvPr/>
        </p:nvSpPr>
        <p:spPr>
          <a:xfrm>
            <a:off x="3927817" y="4681959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25E69-57C9-5738-8EE7-071FFA280AAF}"/>
              </a:ext>
            </a:extLst>
          </p:cNvPr>
          <p:cNvSpPr txBox="1"/>
          <p:nvPr/>
        </p:nvSpPr>
        <p:spPr>
          <a:xfrm>
            <a:off x="6307574" y="1448092"/>
            <a:ext cx="1455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Berlin Sans FB" panose="020E0602020502020306" pitchFamily="34" charset="0"/>
              </a:rPr>
              <a:t>Students will have successfully accessed the  Emerald pathway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C4910812-DADF-B7C9-93A3-CB115CA07E90}"/>
              </a:ext>
            </a:extLst>
          </p:cNvPr>
          <p:cNvSpPr/>
          <p:nvPr/>
        </p:nvSpPr>
        <p:spPr>
          <a:xfrm>
            <a:off x="1997523" y="1288889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1363DE38-CC0C-34BB-FB66-ADBF29BA28CF}"/>
              </a:ext>
            </a:extLst>
          </p:cNvPr>
          <p:cNvSpPr/>
          <p:nvPr/>
        </p:nvSpPr>
        <p:spPr>
          <a:xfrm>
            <a:off x="7895995" y="181132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B980430-E11D-6D49-FD70-50147698AF8D}"/>
              </a:ext>
            </a:extLst>
          </p:cNvPr>
          <p:cNvSpPr/>
          <p:nvPr/>
        </p:nvSpPr>
        <p:spPr>
          <a:xfrm>
            <a:off x="7918196" y="239906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19B0940F-B452-698C-CE6D-E153C5B0878C}"/>
              </a:ext>
            </a:extLst>
          </p:cNvPr>
          <p:cNvSpPr/>
          <p:nvPr/>
        </p:nvSpPr>
        <p:spPr>
          <a:xfrm>
            <a:off x="1940433" y="3564877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E549651A-61D1-4AE7-ED2F-1135CA48CEB4}"/>
              </a:ext>
            </a:extLst>
          </p:cNvPr>
          <p:cNvSpPr/>
          <p:nvPr/>
        </p:nvSpPr>
        <p:spPr>
          <a:xfrm>
            <a:off x="5946258" y="3551862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94EA40E1-18AC-5720-608B-1BB110293385}"/>
              </a:ext>
            </a:extLst>
          </p:cNvPr>
          <p:cNvSpPr/>
          <p:nvPr/>
        </p:nvSpPr>
        <p:spPr>
          <a:xfrm>
            <a:off x="5942969" y="1329832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BA5AA540-339A-758B-CD9B-C212C8FC4AA6}"/>
              </a:ext>
            </a:extLst>
          </p:cNvPr>
          <p:cNvSpPr/>
          <p:nvPr/>
        </p:nvSpPr>
        <p:spPr>
          <a:xfrm>
            <a:off x="7960017" y="457030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B93A789-9613-6315-DEDC-4E018D853DB9}"/>
              </a:ext>
            </a:extLst>
          </p:cNvPr>
          <p:cNvSpPr/>
          <p:nvPr/>
        </p:nvSpPr>
        <p:spPr>
          <a:xfrm>
            <a:off x="9926136" y="354776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E7556552-853E-4497-0DD5-BC78A03FFE44}"/>
              </a:ext>
            </a:extLst>
          </p:cNvPr>
          <p:cNvSpPr/>
          <p:nvPr/>
        </p:nvSpPr>
        <p:spPr>
          <a:xfrm>
            <a:off x="9896712" y="1329832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09C94E-5BAA-8031-6BBD-E1BB8CB5348C}"/>
              </a:ext>
            </a:extLst>
          </p:cNvPr>
          <p:cNvSpPr txBox="1"/>
          <p:nvPr/>
        </p:nvSpPr>
        <p:spPr>
          <a:xfrm>
            <a:off x="8097603" y="2949539"/>
            <a:ext cx="188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Upper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Key Stage 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4CC6EB-BEAF-4FE2-5CC8-33B8A4A070FB}"/>
              </a:ext>
            </a:extLst>
          </p:cNvPr>
          <p:cNvSpPr txBox="1"/>
          <p:nvPr/>
        </p:nvSpPr>
        <p:spPr>
          <a:xfrm>
            <a:off x="10128197" y="1309592"/>
            <a:ext cx="1743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Berlin Sans FB" panose="020E0602020502020306" pitchFamily="34" charset="0"/>
              </a:rPr>
              <a:t>Students continue to build on the progress that they have made in Emerald and Amethyst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5E48CA-FEFF-32FD-3BE7-B9E961E33871}"/>
              </a:ext>
            </a:extLst>
          </p:cNvPr>
          <p:cNvSpPr txBox="1"/>
          <p:nvPr/>
        </p:nvSpPr>
        <p:spPr>
          <a:xfrm>
            <a:off x="2276247" y="1522501"/>
            <a:ext cx="1666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This is the starting point for our Key Stage 3 students.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5A4A26-5533-0A46-F645-CEFB76B978AD}"/>
              </a:ext>
            </a:extLst>
          </p:cNvPr>
          <p:cNvSpPr txBox="1"/>
          <p:nvPr/>
        </p:nvSpPr>
        <p:spPr>
          <a:xfrm>
            <a:off x="6175521" y="3576307"/>
            <a:ext cx="1783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The spiral curriculum enables key knowledge and skills to be developed further.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2957AF-E6F3-8DC6-2611-143DF2022D26}"/>
              </a:ext>
            </a:extLst>
          </p:cNvPr>
          <p:cNvSpPr txBox="1"/>
          <p:nvPr/>
        </p:nvSpPr>
        <p:spPr>
          <a:xfrm>
            <a:off x="10260205" y="3564877"/>
            <a:ext cx="15747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During Year 9, students can also begin building a  portfolio for OCR EL if appropriate.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7F5F3-DAE3-F26F-434C-5CF5864A59C3}"/>
              </a:ext>
            </a:extLst>
          </p:cNvPr>
          <p:cNvSpPr txBox="1"/>
          <p:nvPr/>
        </p:nvSpPr>
        <p:spPr>
          <a:xfrm>
            <a:off x="4210318" y="819563"/>
            <a:ext cx="175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Amethyst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9A14A-F97C-5DF1-85C7-E89690374150}"/>
              </a:ext>
            </a:extLst>
          </p:cNvPr>
          <p:cNvSpPr txBox="1"/>
          <p:nvPr/>
        </p:nvSpPr>
        <p:spPr>
          <a:xfrm>
            <a:off x="8188457" y="792518"/>
            <a:ext cx="175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Sapphire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FF904-64C4-7248-3CDB-4B17E30EAF70}"/>
              </a:ext>
            </a:extLst>
          </p:cNvPr>
          <p:cNvSpPr txBox="1"/>
          <p:nvPr/>
        </p:nvSpPr>
        <p:spPr>
          <a:xfrm>
            <a:off x="234705" y="845045"/>
            <a:ext cx="175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Emerald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78DEB-C0AC-8A3D-00C7-907874BFCEBC}"/>
              </a:ext>
            </a:extLst>
          </p:cNvPr>
          <p:cNvSpPr txBox="1"/>
          <p:nvPr/>
        </p:nvSpPr>
        <p:spPr>
          <a:xfrm>
            <a:off x="4068745" y="4757896"/>
            <a:ext cx="1984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erlin Sans FB" panose="020E0602020502020306" pitchFamily="34" charset="0"/>
              </a:rPr>
              <a:t>Themes:</a:t>
            </a:r>
          </a:p>
          <a:p>
            <a:pPr algn="ctr"/>
            <a:r>
              <a:rPr lang="en-GB" dirty="0">
                <a:latin typeface="Berlin Sans FB" panose="020E0602020502020306" pitchFamily="34" charset="0"/>
              </a:rPr>
              <a:t>Influence and Power; Terror and Wonder; Wild Places and Urban Landscapes</a:t>
            </a:r>
            <a:endParaRPr lang="en-GB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B2F98-7766-4625-359D-E572546251EE}"/>
              </a:ext>
            </a:extLst>
          </p:cNvPr>
          <p:cNvSpPr txBox="1"/>
          <p:nvPr/>
        </p:nvSpPr>
        <p:spPr>
          <a:xfrm>
            <a:off x="8096110" y="4774364"/>
            <a:ext cx="1984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erlin Sans FB" panose="020E0602020502020306" pitchFamily="34" charset="0"/>
              </a:rPr>
              <a:t>Themes:</a:t>
            </a:r>
          </a:p>
          <a:p>
            <a:pPr algn="ctr"/>
            <a:r>
              <a:rPr lang="en-GB" dirty="0">
                <a:latin typeface="Berlin Sans FB" panose="020E0602020502020306" pitchFamily="34" charset="0"/>
              </a:rPr>
              <a:t>Truth and Lies; Utopia and Dystopia; Youth and Age</a:t>
            </a:r>
            <a:endParaRPr lang="en-GB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D6CFC-1FFE-4455-BF15-21DC92B38360}"/>
              </a:ext>
            </a:extLst>
          </p:cNvPr>
          <p:cNvSpPr txBox="1"/>
          <p:nvPr/>
        </p:nvSpPr>
        <p:spPr>
          <a:xfrm>
            <a:off x="2090229" y="3749061"/>
            <a:ext cx="1984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erlin Sans FB" panose="020E0602020502020306" pitchFamily="34" charset="0"/>
              </a:rPr>
              <a:t>Key knowledge and skills are introduced, building on Key Stage 2 progress.</a:t>
            </a:r>
          </a:p>
        </p:txBody>
      </p:sp>
    </p:spTree>
    <p:extLst>
      <p:ext uri="{BB962C8B-B14F-4D97-AF65-F5344CB8AC3E}">
        <p14:creationId xmlns:p14="http://schemas.microsoft.com/office/powerpoint/2010/main" val="414006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9C1B0-8903-FB88-2E78-803A24DAE68F}"/>
              </a:ext>
            </a:extLst>
          </p:cNvPr>
          <p:cNvSpPr txBox="1"/>
          <p:nvPr/>
        </p:nvSpPr>
        <p:spPr>
          <a:xfrm>
            <a:off x="6613658" y="897018"/>
            <a:ext cx="519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C26ABFF-8F3D-7A23-0A78-3E7B1F2E4599}"/>
              </a:ext>
            </a:extLst>
          </p:cNvPr>
          <p:cNvSpPr/>
          <p:nvPr/>
        </p:nvSpPr>
        <p:spPr>
          <a:xfrm>
            <a:off x="-1450" y="138896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D7583EA-D804-0E39-37EB-1054A7418E74}"/>
              </a:ext>
            </a:extLst>
          </p:cNvPr>
          <p:cNvSpPr/>
          <p:nvPr/>
        </p:nvSpPr>
        <p:spPr>
          <a:xfrm>
            <a:off x="3689428" y="2656221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35D857D-55DB-4384-6854-F8676E710A6B}"/>
              </a:ext>
            </a:extLst>
          </p:cNvPr>
          <p:cNvSpPr/>
          <p:nvPr/>
        </p:nvSpPr>
        <p:spPr>
          <a:xfrm>
            <a:off x="7380305" y="138896"/>
            <a:ext cx="4696425" cy="4062883"/>
          </a:xfrm>
          <a:prstGeom prst="hexagon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C53FF-E536-8E8C-FA21-9A17541E6A59}"/>
              </a:ext>
            </a:extLst>
          </p:cNvPr>
          <p:cNvSpPr txBox="1"/>
          <p:nvPr/>
        </p:nvSpPr>
        <p:spPr>
          <a:xfrm>
            <a:off x="7877087" y="404576"/>
            <a:ext cx="37028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nformation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from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KS2 data that we receive, as well as current attainment and engagement to determine the pathway most suitable for each student when they reach Key Stage 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Movement between pathways is possible.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26521-0D86-6F8A-CD5F-09EA35FF778B}"/>
              </a:ext>
            </a:extLst>
          </p:cNvPr>
          <p:cNvSpPr txBox="1"/>
          <p:nvPr/>
        </p:nvSpPr>
        <p:spPr>
          <a:xfrm>
            <a:off x="4242330" y="2773056"/>
            <a:ext cx="35344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End of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Key Stage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assessment data and teacher knowledge of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pupils and their nuanced needs, as well as consideration of EHCPs and IEPs help determine the most appropriate pathway for each individual student.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AD2B3-5D0F-7DE7-0B26-337EC6594CF3}"/>
              </a:ext>
            </a:extLst>
          </p:cNvPr>
          <p:cNvSpPr txBox="1"/>
          <p:nvPr/>
        </p:nvSpPr>
        <p:spPr>
          <a:xfrm>
            <a:off x="557944" y="612266"/>
            <a:ext cx="34492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These are the pathways that we believe offer each student the best educational experience and opportunities for future success, considering their individual needs and starting points.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63B2773B-7773-A72B-0160-091F262F2ED2}"/>
              </a:ext>
            </a:extLst>
          </p:cNvPr>
          <p:cNvSpPr/>
          <p:nvPr/>
        </p:nvSpPr>
        <p:spPr>
          <a:xfrm rot="10800000">
            <a:off x="4876030" y="174985"/>
            <a:ext cx="2323220" cy="1960775"/>
          </a:xfrm>
          <a:prstGeom prst="snip2Same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36B7E-D71F-E5D5-E89C-AD65F6F33D8A}"/>
              </a:ext>
            </a:extLst>
          </p:cNvPr>
          <p:cNvSpPr txBox="1"/>
          <p:nvPr/>
        </p:nvSpPr>
        <p:spPr>
          <a:xfrm>
            <a:off x="4838323" y="404576"/>
            <a:ext cx="2398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KS4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Pathways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DC617-2470-E36B-1D8F-ACCF0A47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" y="5433021"/>
            <a:ext cx="1289227" cy="1286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DB970-37A9-D8FE-B833-136B6530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264" y="5433021"/>
            <a:ext cx="1182466" cy="12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agon 31">
            <a:extLst>
              <a:ext uri="{FF2B5EF4-FFF2-40B4-BE49-F238E27FC236}">
                <a16:creationId xmlns:a16="http://schemas.microsoft.com/office/drawing/2014/main" id="{D2A925BC-B301-5C39-F5DD-B23ADDA88CAE}"/>
              </a:ext>
            </a:extLst>
          </p:cNvPr>
          <p:cNvSpPr/>
          <p:nvPr/>
        </p:nvSpPr>
        <p:spPr>
          <a:xfrm>
            <a:off x="49800" y="185195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Pathway 1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(Birch)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D73909FD-59AA-0B34-850B-93379777402F}"/>
              </a:ext>
            </a:extLst>
          </p:cNvPr>
          <p:cNvSpPr/>
          <p:nvPr/>
        </p:nvSpPr>
        <p:spPr>
          <a:xfrm>
            <a:off x="44486" y="4681959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6AB1FE2F-1E03-4623-6E0C-5521E9E675A8}"/>
              </a:ext>
            </a:extLst>
          </p:cNvPr>
          <p:cNvSpPr/>
          <p:nvPr/>
        </p:nvSpPr>
        <p:spPr>
          <a:xfrm>
            <a:off x="44486" y="2433577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A714B0-C718-8AD5-400C-080C09CBA618}"/>
              </a:ext>
            </a:extLst>
          </p:cNvPr>
          <p:cNvSpPr txBox="1"/>
          <p:nvPr/>
        </p:nvSpPr>
        <p:spPr>
          <a:xfrm>
            <a:off x="244017" y="2693789"/>
            <a:ext cx="1796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Step-Up to English</a:t>
            </a:r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Silver Level 1 and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85F67E-BA58-A39A-CDC5-A8D7CB8848BF}"/>
              </a:ext>
            </a:extLst>
          </p:cNvPr>
          <p:cNvSpPr txBox="1"/>
          <p:nvPr/>
        </p:nvSpPr>
        <p:spPr>
          <a:xfrm>
            <a:off x="8139424" y="4965567"/>
            <a:ext cx="188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AQA GCSE English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Language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2A925BC-B301-5C39-F5DD-B23ADDA88CAE}"/>
              </a:ext>
            </a:extLst>
          </p:cNvPr>
          <p:cNvSpPr/>
          <p:nvPr/>
        </p:nvSpPr>
        <p:spPr>
          <a:xfrm>
            <a:off x="3978796" y="171256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Pathway 2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(Elm)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EB58EC58-0392-C946-18B1-762AE2986530}"/>
              </a:ext>
            </a:extLst>
          </p:cNvPr>
          <p:cNvSpPr/>
          <p:nvPr/>
        </p:nvSpPr>
        <p:spPr>
          <a:xfrm>
            <a:off x="3926179" y="2464576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1B9593-F185-F35D-28A0-044803DD00B4}"/>
              </a:ext>
            </a:extLst>
          </p:cNvPr>
          <p:cNvSpPr txBox="1"/>
          <p:nvPr/>
        </p:nvSpPr>
        <p:spPr>
          <a:xfrm>
            <a:off x="4174380" y="2725254"/>
            <a:ext cx="1768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Step-Up to English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Silver 2 or Gold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8B5E9B55-1EE5-77AB-52F5-A895A3A95EC0}"/>
              </a:ext>
            </a:extLst>
          </p:cNvPr>
          <p:cNvSpPr/>
          <p:nvPr/>
        </p:nvSpPr>
        <p:spPr>
          <a:xfrm>
            <a:off x="3927817" y="4681959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3E1622-6324-B6DD-C35A-3DB99C2C3667}"/>
              </a:ext>
            </a:extLst>
          </p:cNvPr>
          <p:cNvSpPr txBox="1"/>
          <p:nvPr/>
        </p:nvSpPr>
        <p:spPr>
          <a:xfrm>
            <a:off x="4134620" y="4842502"/>
            <a:ext cx="1886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Edexcel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Functional Skills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Level 1 or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25E69-57C9-5738-8EE7-071FFA280AAF}"/>
              </a:ext>
            </a:extLst>
          </p:cNvPr>
          <p:cNvSpPr txBox="1"/>
          <p:nvPr/>
        </p:nvSpPr>
        <p:spPr>
          <a:xfrm>
            <a:off x="6257247" y="1447795"/>
            <a:ext cx="1638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Berlin Sans FB" panose="020E0602020502020306" pitchFamily="34" charset="0"/>
              </a:rPr>
              <a:t>Students will gain at least OCR Entry Level 1 or 2 in Year 10 as a ‘safety net’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C4910812-DADF-B7C9-93A3-CB115CA07E90}"/>
              </a:ext>
            </a:extLst>
          </p:cNvPr>
          <p:cNvSpPr/>
          <p:nvPr/>
        </p:nvSpPr>
        <p:spPr>
          <a:xfrm>
            <a:off x="1997523" y="1288889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38C0EB-9D49-20EA-A0ED-D7E5B23CA30E}"/>
              </a:ext>
            </a:extLst>
          </p:cNvPr>
          <p:cNvSpPr txBox="1"/>
          <p:nvPr/>
        </p:nvSpPr>
        <p:spPr>
          <a:xfrm>
            <a:off x="10270962" y="1594864"/>
            <a:ext cx="1542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Students will gain OCR Entry Level 3 in Year 10 as a ‘safety net’.</a:t>
            </a: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1363DE38-CC0C-34BB-FB66-ADBF29BA28CF}"/>
              </a:ext>
            </a:extLst>
          </p:cNvPr>
          <p:cNvSpPr/>
          <p:nvPr/>
        </p:nvSpPr>
        <p:spPr>
          <a:xfrm>
            <a:off x="7895995" y="181132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Pathway 3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(Oak)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B980430-E11D-6D49-FD70-50147698AF8D}"/>
              </a:ext>
            </a:extLst>
          </p:cNvPr>
          <p:cNvSpPr/>
          <p:nvPr/>
        </p:nvSpPr>
        <p:spPr>
          <a:xfrm>
            <a:off x="7918196" y="239906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19B0940F-B452-698C-CE6D-E153C5B0878C}"/>
              </a:ext>
            </a:extLst>
          </p:cNvPr>
          <p:cNvSpPr/>
          <p:nvPr/>
        </p:nvSpPr>
        <p:spPr>
          <a:xfrm>
            <a:off x="1940433" y="3564877"/>
            <a:ext cx="2245488" cy="1990846"/>
          </a:xfrm>
          <a:prstGeom prst="hexagon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E549651A-61D1-4AE7-ED2F-1135CA48CEB4}"/>
              </a:ext>
            </a:extLst>
          </p:cNvPr>
          <p:cNvSpPr/>
          <p:nvPr/>
        </p:nvSpPr>
        <p:spPr>
          <a:xfrm>
            <a:off x="5946258" y="3551862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94EA40E1-18AC-5720-608B-1BB110293385}"/>
              </a:ext>
            </a:extLst>
          </p:cNvPr>
          <p:cNvSpPr/>
          <p:nvPr/>
        </p:nvSpPr>
        <p:spPr>
          <a:xfrm>
            <a:off x="5942969" y="1329832"/>
            <a:ext cx="2245488" cy="1990846"/>
          </a:xfrm>
          <a:prstGeom prst="hexagon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BA5AA540-339A-758B-CD9B-C212C8FC4AA6}"/>
              </a:ext>
            </a:extLst>
          </p:cNvPr>
          <p:cNvSpPr/>
          <p:nvPr/>
        </p:nvSpPr>
        <p:spPr>
          <a:xfrm>
            <a:off x="7960017" y="457030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B93A789-9613-6315-DEDC-4E018D853DB9}"/>
              </a:ext>
            </a:extLst>
          </p:cNvPr>
          <p:cNvSpPr/>
          <p:nvPr/>
        </p:nvSpPr>
        <p:spPr>
          <a:xfrm>
            <a:off x="9926136" y="3547769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E7556552-853E-4497-0DD5-BC78A03FFE44}"/>
              </a:ext>
            </a:extLst>
          </p:cNvPr>
          <p:cNvSpPr/>
          <p:nvPr/>
        </p:nvSpPr>
        <p:spPr>
          <a:xfrm>
            <a:off x="9896712" y="1329832"/>
            <a:ext cx="2245488" cy="1990846"/>
          </a:xfrm>
          <a:prstGeom prst="hex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09C94E-5BAA-8031-6BBD-E1BB8CB5348C}"/>
              </a:ext>
            </a:extLst>
          </p:cNvPr>
          <p:cNvSpPr txBox="1"/>
          <p:nvPr/>
        </p:nvSpPr>
        <p:spPr>
          <a:xfrm>
            <a:off x="8112315" y="2787051"/>
            <a:ext cx="188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Step-Up to English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Gold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4CC6EB-BEAF-4FE2-5CC8-33B8A4A070FB}"/>
              </a:ext>
            </a:extLst>
          </p:cNvPr>
          <p:cNvSpPr txBox="1"/>
          <p:nvPr/>
        </p:nvSpPr>
        <p:spPr>
          <a:xfrm>
            <a:off x="2248396" y="1398208"/>
            <a:ext cx="1743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Berlin Sans FB" panose="020E0602020502020306" pitchFamily="34" charset="0"/>
              </a:rPr>
              <a:t>Students </a:t>
            </a:r>
            <a:r>
              <a:rPr lang="en-GB" dirty="0">
                <a:latin typeface="Berlin Sans FB" panose="020E0602020502020306" pitchFamily="34" charset="0"/>
              </a:rPr>
              <a:t>may </a:t>
            </a:r>
            <a:r>
              <a:rPr lang="en-GB" sz="1800" dirty="0">
                <a:latin typeface="Berlin Sans FB" panose="020E0602020502020306" pitchFamily="34" charset="0"/>
              </a:rPr>
              <a:t>gain OCR Entry Level 1 or 2 in Year </a:t>
            </a:r>
            <a:r>
              <a:rPr lang="en-GB" dirty="0">
                <a:latin typeface="Berlin Sans FB" panose="020E0602020502020306" pitchFamily="34" charset="0"/>
              </a:rPr>
              <a:t>10, or be working towards it.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5E48CA-FEFF-32FD-3BE7-B9E961E33871}"/>
              </a:ext>
            </a:extLst>
          </p:cNvPr>
          <p:cNvSpPr txBox="1"/>
          <p:nvPr/>
        </p:nvSpPr>
        <p:spPr>
          <a:xfrm>
            <a:off x="10227925" y="3609292"/>
            <a:ext cx="166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Desired outcome - Step-Up to English gained in Year 1,  GCSE in Year 2.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5A4A26-5533-0A46-F645-CEFB76B978AD}"/>
              </a:ext>
            </a:extLst>
          </p:cNvPr>
          <p:cNvSpPr txBox="1"/>
          <p:nvPr/>
        </p:nvSpPr>
        <p:spPr>
          <a:xfrm>
            <a:off x="6169575" y="3507576"/>
            <a:ext cx="177804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latin typeface="Berlin Sans FB" panose="020E0602020502020306" pitchFamily="34" charset="0"/>
              </a:rPr>
              <a:t>Outcomes determined by student progress but ideally Step-Up Silver 2/ FS1 Year 1; Step-Up Gold / FS2 Year 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2957AF-E6F3-8DC6-2611-143DF2022D26}"/>
              </a:ext>
            </a:extLst>
          </p:cNvPr>
          <p:cNvSpPr txBox="1"/>
          <p:nvPr/>
        </p:nvSpPr>
        <p:spPr>
          <a:xfrm>
            <a:off x="2132208" y="3609292"/>
            <a:ext cx="1835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erlin Sans FB" panose="020E0602020502020306" pitchFamily="34" charset="0"/>
              </a:rPr>
              <a:t>Desired outcomes – Step-Up Silver 1 in Year 1, Silver 2 in Year 2; OCR if appropriate.</a:t>
            </a:r>
            <a:endParaRPr lang="en-GB" sz="1800" dirty="0">
              <a:latin typeface="Berlin Sans FB" panose="020E0602020502020306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97A6F6-B44C-7BE9-B158-32FFF39EF579}"/>
              </a:ext>
            </a:extLst>
          </p:cNvPr>
          <p:cNvSpPr txBox="1"/>
          <p:nvPr/>
        </p:nvSpPr>
        <p:spPr>
          <a:xfrm>
            <a:off x="66906" y="5150232"/>
            <a:ext cx="2245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OCR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Entry Level</a:t>
            </a:r>
          </a:p>
        </p:txBody>
      </p:sp>
    </p:spTree>
    <p:extLst>
      <p:ext uri="{BB962C8B-B14F-4D97-AF65-F5344CB8AC3E}">
        <p14:creationId xmlns:p14="http://schemas.microsoft.com/office/powerpoint/2010/main" val="208174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Berlin Sans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Williams (Pine Green Staff)</dc:creator>
  <cp:lastModifiedBy>Rebecca Williams (Pine Green Staff)</cp:lastModifiedBy>
  <cp:revision>14</cp:revision>
  <cp:lastPrinted>2024-05-02T09:04:48Z</cp:lastPrinted>
  <dcterms:created xsi:type="dcterms:W3CDTF">2024-04-02T15:15:19Z</dcterms:created>
  <dcterms:modified xsi:type="dcterms:W3CDTF">2024-09-05T20:16:12Z</dcterms:modified>
</cp:coreProperties>
</file>