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3132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83958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43371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5381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D5FE9-0F71-431C-8DE1-021AE2BE3030}" type="datetimeFigureOut">
              <a:rPr lang="en-GB" smtClean="0"/>
              <a:t>03/03/2024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11819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281844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BD5FE9-0F71-431C-8DE1-021AE2BE3030}" type="datetimeFigureOut">
              <a:rPr lang="en-GB" smtClean="0"/>
              <a:t>03/03/2024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02131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BD5FE9-0F71-431C-8DE1-021AE2BE3030}" type="datetimeFigureOut">
              <a:rPr lang="en-GB" smtClean="0"/>
              <a:t>03/03/2024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25767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D5FE9-0F71-431C-8DE1-021AE2BE3030}" type="datetimeFigureOut">
              <a:rPr lang="en-GB" smtClean="0"/>
              <a:t>03/03/2024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37213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396901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5FE9-0F71-431C-8DE1-021AE2BE3030}" type="datetimeFigureOut">
              <a:rPr lang="en-GB" smtClean="0"/>
              <a:t>03/03/2024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4D261F-B8F5-4F62-A35E-8977A4B034CB}" type="slidenum">
              <a:rPr lang="en-GB" smtClean="0"/>
              <a:t>‹#›</a:t>
            </a:fld>
            <a:endParaRPr lang="en-GB"/>
          </a:p>
        </p:txBody>
      </p:sp>
    </p:spTree>
    <p:extLst>
      <p:ext uri="{BB962C8B-B14F-4D97-AF65-F5344CB8AC3E}">
        <p14:creationId xmlns:p14="http://schemas.microsoft.com/office/powerpoint/2010/main" val="168223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D5FE9-0F71-431C-8DE1-021AE2BE3030}" type="datetimeFigureOut">
              <a:rPr lang="en-GB" smtClean="0"/>
              <a:t>03/03/2024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D261F-B8F5-4F62-A35E-8977A4B034CB}" type="slidenum">
              <a:rPr lang="en-GB" smtClean="0"/>
              <a:t>‹#›</a:t>
            </a:fld>
            <a:endParaRPr lang="en-GB"/>
          </a:p>
        </p:txBody>
      </p:sp>
    </p:spTree>
    <p:extLst>
      <p:ext uri="{BB962C8B-B14F-4D97-AF65-F5344CB8AC3E}">
        <p14:creationId xmlns:p14="http://schemas.microsoft.com/office/powerpoint/2010/main" val="356348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yeulett@poolhouse.lancs.sch.uk" TargetMode="External"/><Relationship Id="rId7" Type="http://schemas.openxmlformats.org/officeDocument/2006/relationships/image" Target="../media/image4.png"/><Relationship Id="rId2" Type="http://schemas.openxmlformats.org/officeDocument/2006/relationships/hyperlink" Target="http://www.topmarks.co.uk/maths-games/hit-the-button"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8797" y="194446"/>
            <a:ext cx="434076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English</a:t>
            </a:r>
            <a:endParaRPr lang="en-GB" sz="1400"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smtClean="0">
                <a:latin typeface="Twinkl Cursive Looped" panose="02000000000000000000" pitchFamily="2" charset="0"/>
                <a:ea typeface="Calibri" panose="020F0502020204030204" pitchFamily="34" charset="0"/>
                <a:cs typeface="Times New Roman" panose="02020603050405020304" pitchFamily="18" charset="0"/>
              </a:rPr>
              <a:t>Recently </a:t>
            </a:r>
            <a:r>
              <a:rPr lang="en-GB" sz="1400" dirty="0">
                <a:latin typeface="Twinkl Cursive Looped" panose="02000000000000000000" pitchFamily="2" charset="0"/>
                <a:ea typeface="Calibri" panose="020F0502020204030204" pitchFamily="34" charset="0"/>
                <a:cs typeface="Times New Roman" panose="02020603050405020304" pitchFamily="18" charset="0"/>
              </a:rPr>
              <a:t>in class, we have been looking at reading vipers. I would like you to create me an information poster that we can display in our class room. This needs to explain to others in detail what reading vipers are and how and why we use them. Can you think of a fun and creative way of displaying these? </a:t>
            </a:r>
            <a:endParaRPr lang="en-GB" sz="1100" dirty="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5" name="Rounded Rectangle 4"/>
          <p:cNvSpPr/>
          <p:nvPr/>
        </p:nvSpPr>
        <p:spPr>
          <a:xfrm>
            <a:off x="348796" y="2447788"/>
            <a:ext cx="3752942" cy="2032772"/>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sz="1400" b="1" u="sng" dirty="0">
                <a:latin typeface="Twinkl Cursive Looped" panose="02000000000000000000" pitchFamily="2" charset="0"/>
                <a:ea typeface="Calibri" panose="020F0502020204030204" pitchFamily="34" charset="0"/>
                <a:cs typeface="Times New Roman" panose="02020603050405020304" pitchFamily="18" charset="0"/>
              </a:rPr>
              <a:t>Spellings</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atin typeface="Twinkl Cursive Looped" panose="02000000000000000000" pitchFamily="2" charset="0"/>
                <a:ea typeface="Calibri" panose="020F0502020204030204" pitchFamily="34" charset="0"/>
                <a:cs typeface="Times New Roman" panose="02020603050405020304" pitchFamily="18" charset="0"/>
              </a:rPr>
              <a:t>New spellings will not be given this half term. We will still have a weekly test, but these will be randomly generated from all the words we have sent home so far this year. These can all be found on the school website.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le 5"/>
          <p:cNvSpPr/>
          <p:nvPr/>
        </p:nvSpPr>
        <p:spPr>
          <a:xfrm>
            <a:off x="348796" y="4718549"/>
            <a:ext cx="460642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Mathematics</a:t>
            </a:r>
          </a:p>
          <a:p>
            <a:pPr algn="ct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r>
              <a:rPr lang="en-GB" sz="1400" dirty="0">
                <a:latin typeface="Twinkl Cursive Looped" panose="02000000000000000000" pitchFamily="2" charset="0"/>
                <a:ea typeface="Calibri" panose="020F0502020204030204" pitchFamily="34" charset="0"/>
                <a:cs typeface="Times New Roman" panose="02020603050405020304" pitchFamily="18" charset="0"/>
              </a:rPr>
              <a:t>We have been looking at long multiplication in Mathematics. Please complete the sheet provided using the method we use in class. </a:t>
            </a:r>
          </a:p>
          <a:p>
            <a:pPr algn="ct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400" b="1" u="sng" dirty="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7" name="Rounded Rectangle 6"/>
          <p:cNvSpPr/>
          <p:nvPr/>
        </p:nvSpPr>
        <p:spPr>
          <a:xfrm>
            <a:off x="7511144" y="4585403"/>
            <a:ext cx="4445772"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Times Tables </a:t>
            </a:r>
          </a:p>
          <a:p>
            <a:pPr algn="ctr">
              <a:lnSpc>
                <a:spcPct val="107000"/>
              </a:lnSpc>
              <a:spcAft>
                <a:spcPts val="800"/>
              </a:spcAft>
            </a:pPr>
            <a:r>
              <a:rPr lang="en-GB" sz="1400" dirty="0" smtClean="0">
                <a:latin typeface="Twinkl Cursive Looped" panose="02000000000000000000" pitchFamily="2" charset="0"/>
                <a:ea typeface="Calibri" panose="020F0502020204030204" pitchFamily="34" charset="0"/>
                <a:cs typeface="Times New Roman" panose="02020603050405020304" pitchFamily="18" charset="0"/>
              </a:rPr>
              <a:t>Using </a:t>
            </a:r>
            <a:r>
              <a:rPr lang="en-GB" sz="1400" dirty="0">
                <a:latin typeface="Twinkl Cursive Looped" panose="02000000000000000000" pitchFamily="2" charset="0"/>
                <a:ea typeface="Calibri" panose="020F0502020204030204" pitchFamily="34" charset="0"/>
                <a:cs typeface="Times New Roman" panose="02020603050405020304" pitchFamily="18" charset="0"/>
              </a:rPr>
              <a:t>Laugh Along and Learn on YouTube, sing the times table songs you are unsure of and then test your knowledge using the mixed games over on Top Marks. Play Hit the Button to challenge your skills.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u="sng" dirty="0">
                <a:solidFill>
                  <a:srgbClr val="0563C1"/>
                </a:solidFill>
                <a:latin typeface="Twinkl Cursive Looped" panose="02000000000000000000" pitchFamily="2" charset="0"/>
                <a:ea typeface="Calibri" panose="020F0502020204030204" pitchFamily="34" charset="0"/>
                <a:cs typeface="Times New Roman" panose="02020603050405020304" pitchFamily="18" charset="0"/>
                <a:hlinkClick r:id="rId2"/>
              </a:rPr>
              <a:t>www.topmarks.co.uk/maths-games/hit-the-button</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ea typeface="Calibri" panose="020F0502020204030204" pitchFamily="34" charset="0"/>
              <a:cs typeface="Times New Roman" panose="02020603050405020304" pitchFamily="18" charset="0"/>
            </a:endParaRPr>
          </a:p>
        </p:txBody>
      </p:sp>
      <p:sp>
        <p:nvSpPr>
          <p:cNvPr id="8" name="Rounded Rectangle 7"/>
          <p:cNvSpPr/>
          <p:nvPr/>
        </p:nvSpPr>
        <p:spPr>
          <a:xfrm>
            <a:off x="7863839" y="2447790"/>
            <a:ext cx="4093077" cy="1719262"/>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SPAG</a:t>
            </a:r>
          </a:p>
          <a:p>
            <a:pPr algn="ctr">
              <a:lnSpc>
                <a:spcPct val="107000"/>
              </a:lnSpc>
              <a:spcAft>
                <a:spcPts val="800"/>
              </a:spcAft>
            </a:pPr>
            <a:r>
              <a:rPr lang="en-GB" sz="1400" dirty="0" smtClean="0">
                <a:latin typeface="Twinkl Cursive Looped" panose="02000000000000000000" pitchFamily="2" charset="0"/>
                <a:ea typeface="Calibri" panose="020F0502020204030204" pitchFamily="34" charset="0"/>
                <a:cs typeface="Times New Roman" panose="02020603050405020304" pitchFamily="18" charset="0"/>
              </a:rPr>
              <a:t>Complete the boxes on the Summer 1 sheet given to you. Read each one carefully and try to think back to previous lessons. </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400" dirty="0">
              <a:ea typeface="Calibri" panose="020F0502020204030204" pitchFamily="34" charset="0"/>
              <a:cs typeface="Times New Roman" panose="02020603050405020304" pitchFamily="18" charset="0"/>
            </a:endParaRPr>
          </a:p>
        </p:txBody>
      </p:sp>
      <p:sp>
        <p:nvSpPr>
          <p:cNvPr id="9" name="Rounded Rectangle 8"/>
          <p:cNvSpPr/>
          <p:nvPr/>
        </p:nvSpPr>
        <p:spPr>
          <a:xfrm>
            <a:off x="7350487" y="159613"/>
            <a:ext cx="4606429" cy="1921737"/>
          </a:xfrm>
          <a:prstGeom prst="roundRect">
            <a:avLst/>
          </a:prstGeom>
          <a:ln w="76200">
            <a:solidFill>
              <a:srgbClr val="FFFF66"/>
            </a:solidFill>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ct val="107000"/>
              </a:lnSpc>
              <a:spcAft>
                <a:spcPts val="800"/>
              </a:spcAft>
            </a:pPr>
            <a:endPar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u="sng" dirty="0" smtClean="0">
                <a:latin typeface="Twinkl Cursive Looped" panose="02000000000000000000" pitchFamily="2" charset="0"/>
                <a:ea typeface="Calibri" panose="020F0502020204030204" pitchFamily="34" charset="0"/>
                <a:cs typeface="Times New Roman" panose="02020603050405020304" pitchFamily="18" charset="0"/>
              </a:rPr>
              <a:t>English </a:t>
            </a:r>
          </a:p>
          <a:p>
            <a:pPr algn="ctr">
              <a:lnSpc>
                <a:spcPct val="107000"/>
              </a:lnSpc>
              <a:spcAft>
                <a:spcPts val="800"/>
              </a:spcAft>
            </a:pPr>
            <a:r>
              <a:rPr lang="en-GB" sz="1400" dirty="0" smtClean="0">
                <a:latin typeface="Twinkl Cursive Looped" panose="02000000000000000000" pitchFamily="2" charset="0"/>
                <a:ea typeface="Calibri" panose="020F0502020204030204" pitchFamily="34" charset="0"/>
                <a:cs typeface="Times New Roman" panose="02020603050405020304" pitchFamily="18" charset="0"/>
              </a:rPr>
              <a:t>In English, we have been looking at explorers. I would like you to research an explorer of your choice and create a fact-file about what they have done and why they are famous. Think about the places they have visited, what obstacles they have had to overcome and any dangers they may have faced. You can choose one from our English lessons or someone new. </a:t>
            </a:r>
          </a:p>
          <a:p>
            <a:pPr algn="ctr">
              <a:lnSpc>
                <a:spcPct val="107000"/>
              </a:lnSpc>
              <a:spcAft>
                <a:spcPts val="800"/>
              </a:spcAft>
            </a:pPr>
            <a:endParaRPr lang="en-GB" sz="1400" dirty="0" smtClean="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11" name="Rounded Rectangle 10"/>
          <p:cNvSpPr/>
          <p:nvPr/>
        </p:nvSpPr>
        <p:spPr>
          <a:xfrm>
            <a:off x="4323806" y="2434727"/>
            <a:ext cx="3344091" cy="1930445"/>
          </a:xfrm>
          <a:prstGeom prst="roundRect">
            <a:avLst/>
          </a:prstGeom>
          <a:noFill/>
          <a:ln w="76200">
            <a:solidFill>
              <a:srgbClr val="FFFF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GB" sz="1400" b="1"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Diamond Class </a:t>
            </a:r>
          </a:p>
          <a:p>
            <a:pPr algn="ctr">
              <a:lnSpc>
                <a:spcPct val="107000"/>
              </a:lnSpc>
              <a:spcAft>
                <a:spcPts val="800"/>
              </a:spcAft>
            </a:pPr>
            <a:r>
              <a:rPr lang="en-GB" sz="1400" b="1" u="sng" dirty="0" smtClean="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Summer Term 1 Homework </a:t>
            </a:r>
            <a:r>
              <a:rPr lang="en-GB" sz="1400" b="1"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Grid</a:t>
            </a:r>
            <a:endParaRPr lang="en-GB" sz="1400"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Please complete one of these tasks each week in your book or email it to me </a:t>
            </a: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en-GB" sz="1400"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rPr>
              <a:t> </a:t>
            </a:r>
            <a:endParaRPr lang="en-GB" sz="1400"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u="sng" dirty="0">
                <a:solidFill>
                  <a:schemeClr val="tx1"/>
                </a:solidFill>
                <a:latin typeface="Twinkl Cursive Looped" panose="02000000000000000000" pitchFamily="2" charset="0"/>
                <a:ea typeface="Calibri" panose="020F0502020204030204" pitchFamily="34" charset="0"/>
                <a:cs typeface="Times New Roman" panose="02020603050405020304" pitchFamily="18" charset="0"/>
                <a:hlinkClick r:id="rId3"/>
              </a:rPr>
              <a:t>gyeulett@poolhouse.lancs.sch.uk</a:t>
            </a:r>
            <a:endParaRPr lang="en-GB" sz="1400" dirty="0">
              <a:solidFill>
                <a:schemeClr val="tx1"/>
              </a:solidFill>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4955225" y="300446"/>
            <a:ext cx="1040946" cy="966593"/>
          </a:xfrm>
          <a:prstGeom prst="rect">
            <a:avLst/>
          </a:prstGeom>
        </p:spPr>
      </p:pic>
      <p:pic>
        <p:nvPicPr>
          <p:cNvPr id="3" name="Picture 2"/>
          <p:cNvPicPr>
            <a:picLocks noChangeAspect="1"/>
          </p:cNvPicPr>
          <p:nvPr/>
        </p:nvPicPr>
        <p:blipFill>
          <a:blip r:embed="rId5"/>
          <a:stretch>
            <a:fillRect/>
          </a:stretch>
        </p:blipFill>
        <p:spPr>
          <a:xfrm>
            <a:off x="5995851" y="1267039"/>
            <a:ext cx="1120549" cy="1132663"/>
          </a:xfrm>
          <a:prstGeom prst="rect">
            <a:avLst/>
          </a:prstGeom>
        </p:spPr>
      </p:pic>
      <p:pic>
        <p:nvPicPr>
          <p:cNvPr id="10" name="Picture 9"/>
          <p:cNvPicPr>
            <a:picLocks noChangeAspect="1"/>
          </p:cNvPicPr>
          <p:nvPr/>
        </p:nvPicPr>
        <p:blipFill>
          <a:blip r:embed="rId6"/>
          <a:stretch>
            <a:fillRect/>
          </a:stretch>
        </p:blipFill>
        <p:spPr>
          <a:xfrm>
            <a:off x="5048866" y="4484004"/>
            <a:ext cx="1184318" cy="979241"/>
          </a:xfrm>
          <a:prstGeom prst="rect">
            <a:avLst/>
          </a:prstGeom>
        </p:spPr>
      </p:pic>
      <p:pic>
        <p:nvPicPr>
          <p:cNvPr id="12" name="Picture 11"/>
          <p:cNvPicPr>
            <a:picLocks noChangeAspect="1"/>
          </p:cNvPicPr>
          <p:nvPr/>
        </p:nvPicPr>
        <p:blipFill>
          <a:blip r:embed="rId7"/>
          <a:stretch>
            <a:fillRect/>
          </a:stretch>
        </p:blipFill>
        <p:spPr>
          <a:xfrm>
            <a:off x="5995851" y="5502812"/>
            <a:ext cx="1467298" cy="1172528"/>
          </a:xfrm>
          <a:prstGeom prst="rect">
            <a:avLst/>
          </a:prstGeom>
        </p:spPr>
      </p:pic>
    </p:spTree>
    <p:extLst>
      <p:ext uri="{BB962C8B-B14F-4D97-AF65-F5344CB8AC3E}">
        <p14:creationId xmlns:p14="http://schemas.microsoft.com/office/powerpoint/2010/main" val="29580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5ED2364D2F514597D5230469C5B0CF" ma:contentTypeVersion="15" ma:contentTypeDescription="Create a new document." ma:contentTypeScope="" ma:versionID="29952acd4690a94301dedae1b4f907b6">
  <xsd:schema xmlns:xsd="http://www.w3.org/2001/XMLSchema" xmlns:xs="http://www.w3.org/2001/XMLSchema" xmlns:p="http://schemas.microsoft.com/office/2006/metadata/properties" xmlns:ns3="1617bb9b-d0e7-4266-9abc-15ead1bf363e" targetNamespace="http://schemas.microsoft.com/office/2006/metadata/properties" ma:root="true" ma:fieldsID="a3610f212a56984d744b5483946203ef" ns3:_="">
    <xsd:import namespace="1617bb9b-d0e7-4266-9abc-15ead1bf363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ServiceObjectDetectorVersions" minOccurs="0"/>
                <xsd:element ref="ns3:MediaServiceSystemTag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7bb9b-d0e7-4266-9abc-15ead1bf3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_activity" ma:index="21" nillable="true" ma:displayName="_activity" ma:hidden="true" ma:internalName="_activity">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617bb9b-d0e7-4266-9abc-15ead1bf363e" xsi:nil="true"/>
  </documentManagement>
</p:properties>
</file>

<file path=customXml/itemProps1.xml><?xml version="1.0" encoding="utf-8"?>
<ds:datastoreItem xmlns:ds="http://schemas.openxmlformats.org/officeDocument/2006/customXml" ds:itemID="{EEDF4D67-EE7E-47D2-B58E-026D809E8E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7bb9b-d0e7-4266-9abc-15ead1bf36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9FDD21-59B9-420A-8E62-1BACB4046056}">
  <ds:schemaRefs>
    <ds:schemaRef ds:uri="http://schemas.microsoft.com/sharepoint/v3/contenttype/forms"/>
  </ds:schemaRefs>
</ds:datastoreItem>
</file>

<file path=customXml/itemProps3.xml><?xml version="1.0" encoding="utf-8"?>
<ds:datastoreItem xmlns:ds="http://schemas.openxmlformats.org/officeDocument/2006/customXml" ds:itemID="{03BC1072-EC97-4F79-9D2F-C643C060BCC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617bb9b-d0e7-4266-9abc-15ead1bf363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303</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Times New Roman</vt:lpstr>
      <vt:lpstr>Twinkl Cursive Looped</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Yeulett</dc:creator>
  <cp:lastModifiedBy>Gemma Yeulett</cp:lastModifiedBy>
  <cp:revision>1</cp:revision>
  <dcterms:created xsi:type="dcterms:W3CDTF">2024-03-03T20:13:40Z</dcterms:created>
  <dcterms:modified xsi:type="dcterms:W3CDTF">2024-03-03T20:13:57Z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0x010100405ED2364D2F514597D5230469C5B0CF</vt:lpwstr>
  </property>
</Properties>
</file>