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BD5FE9-0F71-431C-8DE1-021AE2BE3030}" type="datetimeFigureOut">
              <a:rPr lang="en-GB" smtClean="0"/>
              <a:t>03/03/2024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213132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BD5FE9-0F71-431C-8DE1-021AE2BE3030}" type="datetimeFigureOut">
              <a:rPr lang="en-GB" smtClean="0"/>
              <a:t>03/03/2024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383958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BD5FE9-0F71-431C-8DE1-021AE2BE3030}" type="datetimeFigureOut">
              <a:rPr lang="en-GB" smtClean="0"/>
              <a:t>03/03/2024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433715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BD5FE9-0F71-431C-8DE1-021AE2BE3030}" type="datetimeFigureOut">
              <a:rPr lang="en-GB" smtClean="0"/>
              <a:t>03/03/2024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215381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D5FE9-0F71-431C-8DE1-021AE2BE3030}" type="datetimeFigureOut">
              <a:rPr lang="en-GB" smtClean="0"/>
              <a:t>03/03/2024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2118190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BD5FE9-0F71-431C-8DE1-021AE2BE3030}" type="datetimeFigureOut">
              <a:rPr lang="en-GB" smtClean="0"/>
              <a:t>03/03/2024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2818449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ABD5FE9-0F71-431C-8DE1-021AE2BE3030}" type="datetimeFigureOut">
              <a:rPr lang="en-GB" smtClean="0"/>
              <a:t>03/03/2024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102131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BD5FE9-0F71-431C-8DE1-021AE2BE3030}" type="datetimeFigureOut">
              <a:rPr lang="en-GB" smtClean="0"/>
              <a:t>03/03/2024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325767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D5FE9-0F71-431C-8DE1-021AE2BE3030}" type="datetimeFigureOut">
              <a:rPr lang="en-GB" smtClean="0"/>
              <a:t>03/03/2024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1372131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BD5FE9-0F71-431C-8DE1-021AE2BE3030}" type="datetimeFigureOut">
              <a:rPr lang="en-GB" smtClean="0"/>
              <a:t>03/03/2024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396901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BD5FE9-0F71-431C-8DE1-021AE2BE3030}" type="datetimeFigureOut">
              <a:rPr lang="en-GB" smtClean="0"/>
              <a:t>03/03/2024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168223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D5FE9-0F71-431C-8DE1-021AE2BE3030}" type="datetimeFigureOut">
              <a:rPr lang="en-GB" smtClean="0"/>
              <a:t>03/03/2024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D261F-B8F5-4F62-A35E-8977A4B034CB}" type="slidenum">
              <a:rPr lang="en-GB" smtClean="0"/>
              <a:t>‹#›</a:t>
            </a:fld>
            <a:endParaRPr lang="en-GB"/>
          </a:p>
        </p:txBody>
      </p:sp>
    </p:spTree>
    <p:extLst>
      <p:ext uri="{BB962C8B-B14F-4D97-AF65-F5344CB8AC3E}">
        <p14:creationId xmlns:p14="http://schemas.microsoft.com/office/powerpoint/2010/main" val="3563488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yeulett@poolhouse.lancs.sch.uk" TargetMode="External"/><Relationship Id="rId7" Type="http://schemas.openxmlformats.org/officeDocument/2006/relationships/image" Target="../media/image4.png"/><Relationship Id="rId2" Type="http://schemas.openxmlformats.org/officeDocument/2006/relationships/hyperlink" Target="http://www.topmarks.co.uk/maths-games/hit-the-button"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8796" y="194446"/>
            <a:ext cx="4340769" cy="1921737"/>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b="1" u="sng" dirty="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rPr>
              <a:t>Reading</a:t>
            </a:r>
            <a:endParaRPr lang="en-GB" sz="1400" b="1" u="sng" dirty="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latin typeface="Twinkl Cursive Looped" panose="02000000000000000000" pitchFamily="2" charset="0"/>
                <a:ea typeface="Calibri" panose="020F0502020204030204" pitchFamily="34" charset="0"/>
                <a:cs typeface="Times New Roman" panose="02020603050405020304" pitchFamily="18" charset="0"/>
              </a:rPr>
              <a:t>We have been reading David </a:t>
            </a:r>
            <a:r>
              <a:rPr lang="en-GB" sz="1400" dirty="0" err="1">
                <a:latin typeface="Twinkl Cursive Looped" panose="02000000000000000000" pitchFamily="2" charset="0"/>
                <a:ea typeface="Calibri" panose="020F0502020204030204" pitchFamily="34" charset="0"/>
                <a:cs typeface="Times New Roman" panose="02020603050405020304" pitchFamily="18" charset="0"/>
              </a:rPr>
              <a:t>Walliams</a:t>
            </a:r>
            <a:r>
              <a:rPr lang="en-GB" sz="1400" dirty="0">
                <a:latin typeface="Twinkl Cursive Looped" panose="02000000000000000000" pitchFamily="2" charset="0"/>
                <a:ea typeface="Calibri" panose="020F0502020204030204" pitchFamily="34" charset="0"/>
                <a:cs typeface="Times New Roman" panose="02020603050405020304" pitchFamily="18" charset="0"/>
              </a:rPr>
              <a:t> Ice Monster this half term in class. I would like you to get into character role and pretend to be Elsie. I would like you to write me a letter explaining what it is you and Dotty are trying to achieve with the Professor and the Ice Monster. This can be different from the book – your own version!</a:t>
            </a:r>
          </a:p>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p:txBody>
      </p:sp>
      <p:sp>
        <p:nvSpPr>
          <p:cNvPr id="5" name="Rounded Rectangle 4"/>
          <p:cNvSpPr/>
          <p:nvPr/>
        </p:nvSpPr>
        <p:spPr>
          <a:xfrm>
            <a:off x="348796" y="2447788"/>
            <a:ext cx="3752942" cy="2032772"/>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r>
              <a:rPr lang="en-GB" sz="1400" b="1" u="sng" dirty="0">
                <a:latin typeface="Twinkl Cursive Looped" panose="02000000000000000000" pitchFamily="2" charset="0"/>
                <a:ea typeface="Calibri" panose="020F0502020204030204" pitchFamily="34" charset="0"/>
                <a:cs typeface="Times New Roman" panose="02020603050405020304" pitchFamily="18" charset="0"/>
              </a:rPr>
              <a:t>Spellings</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latin typeface="Twinkl Cursive Looped" panose="02000000000000000000" pitchFamily="2" charset="0"/>
                <a:ea typeface="Calibri" panose="020F0502020204030204" pitchFamily="34" charset="0"/>
                <a:cs typeface="Times New Roman" panose="02020603050405020304" pitchFamily="18" charset="0"/>
              </a:rPr>
              <a:t>New spellings will not be given this half term. We will still have a weekly test, but these will be randomly generated from all the words we have sent home so far this year. These can all be found on the school website.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le 5"/>
          <p:cNvSpPr/>
          <p:nvPr/>
        </p:nvSpPr>
        <p:spPr>
          <a:xfrm>
            <a:off x="348796" y="4718549"/>
            <a:ext cx="4606429" cy="1921737"/>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rPr>
              <a:t>Mathematics</a:t>
            </a:r>
          </a:p>
          <a:p>
            <a:pPr algn="ct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r>
              <a:rPr lang="en-GB" sz="1400" dirty="0">
                <a:latin typeface="Twinkl Cursive Looped" panose="02000000000000000000" pitchFamily="2" charset="0"/>
                <a:ea typeface="Calibri" panose="020F0502020204030204" pitchFamily="34" charset="0"/>
                <a:cs typeface="Times New Roman" panose="02020603050405020304" pitchFamily="18" charset="0"/>
              </a:rPr>
              <a:t>We have been looking at decimal numbers in Mathematics this half term. Please complete the sheet – arranging numbers to make decimals. </a:t>
            </a:r>
          </a:p>
          <a:p>
            <a:pPr algn="ctr"/>
            <a:r>
              <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rPr>
              <a:t> </a:t>
            </a:r>
          </a:p>
          <a:p>
            <a:pPr algn="ctr"/>
            <a:endParaRPr lang="en-GB" sz="1400" b="1" u="sng" dirty="0">
              <a:latin typeface="Twinkl Cursive Looped" panose="02000000000000000000" pitchFamily="2" charset="0"/>
              <a:ea typeface="Calibri" panose="020F0502020204030204" pitchFamily="34" charset="0"/>
              <a:cs typeface="Times New Roman" panose="02020603050405020304" pitchFamily="18" charset="0"/>
            </a:endParaRPr>
          </a:p>
        </p:txBody>
      </p:sp>
      <p:sp>
        <p:nvSpPr>
          <p:cNvPr id="7" name="Rounded Rectangle 6"/>
          <p:cNvSpPr/>
          <p:nvPr/>
        </p:nvSpPr>
        <p:spPr>
          <a:xfrm>
            <a:off x="7511144" y="4585403"/>
            <a:ext cx="4445772" cy="1921737"/>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r>
              <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rPr>
              <a:t>Times Tables </a:t>
            </a:r>
          </a:p>
          <a:p>
            <a:pPr algn="ctr">
              <a:lnSpc>
                <a:spcPct val="107000"/>
              </a:lnSpc>
              <a:spcAft>
                <a:spcPts val="800"/>
              </a:spcAft>
            </a:pPr>
            <a:r>
              <a:rPr lang="en-GB" sz="1400" dirty="0" smtClean="0">
                <a:latin typeface="Twinkl Cursive Looped" panose="02000000000000000000" pitchFamily="2" charset="0"/>
                <a:ea typeface="Calibri" panose="020F0502020204030204" pitchFamily="34" charset="0"/>
                <a:cs typeface="Times New Roman" panose="02020603050405020304" pitchFamily="18" charset="0"/>
              </a:rPr>
              <a:t>Using </a:t>
            </a:r>
            <a:r>
              <a:rPr lang="en-GB" sz="1400" dirty="0">
                <a:latin typeface="Twinkl Cursive Looped" panose="02000000000000000000" pitchFamily="2" charset="0"/>
                <a:ea typeface="Calibri" panose="020F0502020204030204" pitchFamily="34" charset="0"/>
                <a:cs typeface="Times New Roman" panose="02020603050405020304" pitchFamily="18" charset="0"/>
              </a:rPr>
              <a:t>Laugh Along and Learn on YouTube, sing the times table songs you are unsure of and then test your knowledge using the mixed games over on Top Marks. Play Hit the Button to challenge your skills.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u="sng" dirty="0">
                <a:solidFill>
                  <a:srgbClr val="0563C1"/>
                </a:solidFill>
                <a:latin typeface="Twinkl Cursive Looped" panose="02000000000000000000" pitchFamily="2" charset="0"/>
                <a:ea typeface="Calibri" panose="020F0502020204030204" pitchFamily="34" charset="0"/>
                <a:cs typeface="Times New Roman" panose="02020603050405020304" pitchFamily="18" charset="0"/>
                <a:hlinkClick r:id="rId2"/>
              </a:rPr>
              <a:t>www.topmarks.co.uk/maths-games/hit-the-button</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dirty="0">
              <a:ea typeface="Calibri" panose="020F0502020204030204" pitchFamily="34" charset="0"/>
              <a:cs typeface="Times New Roman" panose="02020603050405020304" pitchFamily="18" charset="0"/>
            </a:endParaRPr>
          </a:p>
        </p:txBody>
      </p:sp>
      <p:sp>
        <p:nvSpPr>
          <p:cNvPr id="8" name="Rounded Rectangle 7"/>
          <p:cNvSpPr/>
          <p:nvPr/>
        </p:nvSpPr>
        <p:spPr>
          <a:xfrm>
            <a:off x="7863839" y="2447790"/>
            <a:ext cx="4093077" cy="1719262"/>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rPr>
              <a:t>English</a:t>
            </a:r>
            <a:endParaRPr lang="en-GB" sz="1400" b="1" u="sng" dirty="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latin typeface="Twinkl Cursive Looped" panose="02000000000000000000" pitchFamily="2" charset="0"/>
                <a:ea typeface="Calibri" panose="020F0502020204030204" pitchFamily="34" charset="0"/>
                <a:cs typeface="Times New Roman" panose="02020603050405020304" pitchFamily="18" charset="0"/>
              </a:rPr>
              <a:t>We have also looked at The Highwayman poem. Can you create a fact-file about one of the characters from the poem. You can use words and pictures to do this. </a:t>
            </a:r>
            <a:endParaRPr lang="en-GB" sz="1400" b="1" u="sng" dirty="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b="1" u="sng" dirty="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dirty="0">
              <a:ea typeface="Calibri" panose="020F0502020204030204" pitchFamily="34" charset="0"/>
              <a:cs typeface="Times New Roman" panose="02020603050405020304" pitchFamily="18" charset="0"/>
            </a:endParaRPr>
          </a:p>
        </p:txBody>
      </p:sp>
      <p:sp>
        <p:nvSpPr>
          <p:cNvPr id="9" name="Rounded Rectangle 8"/>
          <p:cNvSpPr/>
          <p:nvPr/>
        </p:nvSpPr>
        <p:spPr>
          <a:xfrm>
            <a:off x="7350488" y="194446"/>
            <a:ext cx="4606429" cy="1921737"/>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r>
              <a:rPr lang="en-GB" sz="1400" b="1" u="sng">
                <a:latin typeface="Twinkl Cursive Looped" panose="02000000000000000000" pitchFamily="2" charset="0"/>
                <a:ea typeface="Calibri" panose="020F0502020204030204" pitchFamily="34" charset="0"/>
                <a:cs typeface="Times New Roman" panose="02020603050405020304" pitchFamily="18" charset="0"/>
              </a:rPr>
              <a:t>English</a:t>
            </a:r>
          </a:p>
          <a:p>
            <a:pPr algn="ctr">
              <a:lnSpc>
                <a:spcPct val="107000"/>
              </a:lnSpc>
              <a:spcAft>
                <a:spcPts val="800"/>
              </a:spcAft>
            </a:pPr>
            <a:r>
              <a:rPr lang="en-GB" sz="1400">
                <a:latin typeface="Twinkl Cursive Looped" panose="02000000000000000000" pitchFamily="2" charset="0"/>
                <a:ea typeface="Calibri" panose="020F0502020204030204" pitchFamily="34" charset="0"/>
                <a:cs typeface="Times New Roman" panose="02020603050405020304" pitchFamily="18" charset="0"/>
              </a:rPr>
              <a:t>In English this half term, we have been looking at Greek Mythology. I would like you to think about one of the stories we have looked at in class and create a front cover and blurb for the story.</a:t>
            </a:r>
            <a:r>
              <a:rPr lang="en-GB" sz="1400" b="1" u="sng">
                <a:latin typeface="Twinkl Cursive Looped" panose="02000000000000000000" pitchFamily="2" charset="0"/>
                <a:ea typeface="Calibri" panose="020F0502020204030204" pitchFamily="34" charset="0"/>
                <a:cs typeface="Times New Roman" panose="02020603050405020304" pitchFamily="18" charset="0"/>
              </a:rPr>
              <a:t> </a:t>
            </a:r>
            <a:endParaRPr lang="en-GB" sz="1400" b="1" u="sng" dirty="0">
              <a:latin typeface="Twinkl Cursive Looped" panose="02000000000000000000" pitchFamily="2" charset="0"/>
              <a:ea typeface="Calibri" panose="020F0502020204030204" pitchFamily="34" charset="0"/>
              <a:cs typeface="Times New Roman" panose="02020603050405020304" pitchFamily="18" charset="0"/>
            </a:endParaRPr>
          </a:p>
        </p:txBody>
      </p:sp>
      <p:sp>
        <p:nvSpPr>
          <p:cNvPr id="11" name="Rounded Rectangle 10"/>
          <p:cNvSpPr/>
          <p:nvPr/>
        </p:nvSpPr>
        <p:spPr>
          <a:xfrm>
            <a:off x="4323806" y="2434727"/>
            <a:ext cx="3344091" cy="1930445"/>
          </a:xfrm>
          <a:prstGeom prst="roundRect">
            <a:avLst/>
          </a:prstGeom>
          <a:noFill/>
          <a:ln w="76200">
            <a:solidFill>
              <a:srgbClr val="FFFF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400" b="1" u="sng"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rPr>
              <a:t>Diamond Class </a:t>
            </a:r>
          </a:p>
          <a:p>
            <a:pPr algn="ctr">
              <a:lnSpc>
                <a:spcPct val="107000"/>
              </a:lnSpc>
              <a:spcAft>
                <a:spcPts val="800"/>
              </a:spcAft>
            </a:pPr>
            <a:r>
              <a:rPr lang="en-GB" sz="1400" b="1" u="sng" dirty="0" smtClean="0">
                <a:solidFill>
                  <a:schemeClr val="tx1"/>
                </a:solidFill>
                <a:latin typeface="Twinkl Cursive Looped" panose="02000000000000000000" pitchFamily="2" charset="0"/>
                <a:ea typeface="Calibri" panose="020F0502020204030204" pitchFamily="34" charset="0"/>
                <a:cs typeface="Times New Roman" panose="02020603050405020304" pitchFamily="18" charset="0"/>
              </a:rPr>
              <a:t>Summer Term 2 Homework </a:t>
            </a:r>
            <a:r>
              <a:rPr lang="en-GB" sz="1400" b="1" u="sng"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rPr>
              <a:t>Grid</a:t>
            </a:r>
            <a:endParaRPr lang="en-GB" sz="1400" dirty="0">
              <a:solidFill>
                <a:schemeClr val="tx1"/>
              </a:solidFill>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rPr>
              <a:t>Please complete one of these tasks each week in your book or email it to me </a:t>
            </a:r>
            <a:r>
              <a:rPr lang="en-GB" sz="1400"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sym typeface="Wingdings" panose="05000000000000000000" pitchFamily="2" charset="2"/>
              </a:rPr>
              <a:t></a:t>
            </a:r>
            <a:r>
              <a:rPr lang="en-GB" sz="1400"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rPr>
              <a:t> </a:t>
            </a:r>
            <a:endParaRPr lang="en-GB" sz="1400" dirty="0">
              <a:solidFill>
                <a:schemeClr val="tx1"/>
              </a:solidFill>
              <a:ea typeface="Calibri" panose="020F0502020204030204" pitchFamily="34" charset="0"/>
              <a:cs typeface="Times New Roman" panose="02020603050405020304" pitchFamily="18" charset="0"/>
            </a:endParaRPr>
          </a:p>
          <a:p>
            <a:pPr algn="ctr">
              <a:lnSpc>
                <a:spcPct val="107000"/>
              </a:lnSpc>
              <a:spcAft>
                <a:spcPts val="800"/>
              </a:spcAft>
            </a:pPr>
            <a:r>
              <a:rPr lang="en-GB" sz="1400" u="sng"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hlinkClick r:id="rId3"/>
              </a:rPr>
              <a:t>gyeulett@poolhouse.lancs.sch.uk</a:t>
            </a:r>
            <a:endParaRPr lang="en-GB" sz="1400" dirty="0">
              <a:solidFill>
                <a:schemeClr val="tx1"/>
              </a:solidFill>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4"/>
          <a:stretch>
            <a:fillRect/>
          </a:stretch>
        </p:blipFill>
        <p:spPr>
          <a:xfrm>
            <a:off x="4838926" y="0"/>
            <a:ext cx="1181100" cy="1752600"/>
          </a:xfrm>
          <a:prstGeom prst="rect">
            <a:avLst/>
          </a:prstGeom>
        </p:spPr>
      </p:pic>
      <p:pic>
        <p:nvPicPr>
          <p:cNvPr id="3" name="Picture 2"/>
          <p:cNvPicPr>
            <a:picLocks noChangeAspect="1"/>
          </p:cNvPicPr>
          <p:nvPr/>
        </p:nvPicPr>
        <p:blipFill>
          <a:blip r:embed="rId5"/>
          <a:stretch>
            <a:fillRect/>
          </a:stretch>
        </p:blipFill>
        <p:spPr>
          <a:xfrm>
            <a:off x="5118054" y="4480560"/>
            <a:ext cx="1060677" cy="1316702"/>
          </a:xfrm>
          <a:prstGeom prst="rect">
            <a:avLst/>
          </a:prstGeom>
        </p:spPr>
      </p:pic>
      <p:pic>
        <p:nvPicPr>
          <p:cNvPr id="10" name="Picture 9"/>
          <p:cNvPicPr>
            <a:picLocks noChangeAspect="1"/>
          </p:cNvPicPr>
          <p:nvPr/>
        </p:nvPicPr>
        <p:blipFill>
          <a:blip r:embed="rId6"/>
          <a:stretch>
            <a:fillRect/>
          </a:stretch>
        </p:blipFill>
        <p:spPr>
          <a:xfrm>
            <a:off x="6020026" y="5527494"/>
            <a:ext cx="1425542" cy="1330506"/>
          </a:xfrm>
          <a:prstGeom prst="rect">
            <a:avLst/>
          </a:prstGeom>
        </p:spPr>
      </p:pic>
      <p:pic>
        <p:nvPicPr>
          <p:cNvPr id="12" name="Picture 11"/>
          <p:cNvPicPr>
            <a:picLocks noChangeAspect="1"/>
          </p:cNvPicPr>
          <p:nvPr/>
        </p:nvPicPr>
        <p:blipFill>
          <a:blip r:embed="rId7"/>
          <a:stretch>
            <a:fillRect/>
          </a:stretch>
        </p:blipFill>
        <p:spPr>
          <a:xfrm>
            <a:off x="5999421" y="1084217"/>
            <a:ext cx="1187666" cy="1152939"/>
          </a:xfrm>
          <a:prstGeom prst="rect">
            <a:avLst/>
          </a:prstGeom>
        </p:spPr>
      </p:pic>
    </p:spTree>
    <p:extLst>
      <p:ext uri="{BB962C8B-B14F-4D97-AF65-F5344CB8AC3E}">
        <p14:creationId xmlns:p14="http://schemas.microsoft.com/office/powerpoint/2010/main" val="2406589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5ED2364D2F514597D5230469C5B0CF" ma:contentTypeVersion="15" ma:contentTypeDescription="Create a new document." ma:contentTypeScope="" ma:versionID="29952acd4690a94301dedae1b4f907b6">
  <xsd:schema xmlns:xsd="http://www.w3.org/2001/XMLSchema" xmlns:xs="http://www.w3.org/2001/XMLSchema" xmlns:p="http://schemas.microsoft.com/office/2006/metadata/properties" xmlns:ns3="1617bb9b-d0e7-4266-9abc-15ead1bf363e" targetNamespace="http://schemas.microsoft.com/office/2006/metadata/properties" ma:root="true" ma:fieldsID="a3610f212a56984d744b5483946203ef" ns3:_="">
    <xsd:import namespace="1617bb9b-d0e7-4266-9abc-15ead1bf363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ServiceObjectDetectorVersions" minOccurs="0"/>
                <xsd:element ref="ns3:MediaServiceSystemTags" minOccurs="0"/>
                <xsd:element ref="ns3:_activity"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7bb9b-d0e7-4266-9abc-15ead1bf36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_activity" ma:index="21" nillable="true" ma:displayName="_activity" ma:hidden="true" ma:internalName="_activity">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617bb9b-d0e7-4266-9abc-15ead1bf363e" xsi:nil="true"/>
  </documentManagement>
</p:properties>
</file>

<file path=customXml/itemProps1.xml><?xml version="1.0" encoding="utf-8"?>
<ds:datastoreItem xmlns:ds="http://schemas.openxmlformats.org/officeDocument/2006/customXml" ds:itemID="{EEDF4D67-EE7E-47D2-B58E-026D809E8E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7bb9b-d0e7-4266-9abc-15ead1bf36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9FDD21-59B9-420A-8E62-1BACB4046056}">
  <ds:schemaRefs>
    <ds:schemaRef ds:uri="http://schemas.microsoft.com/sharepoint/v3/contenttype/forms"/>
  </ds:schemaRefs>
</ds:datastoreItem>
</file>

<file path=customXml/itemProps3.xml><?xml version="1.0" encoding="utf-8"?>
<ds:datastoreItem xmlns:ds="http://schemas.openxmlformats.org/officeDocument/2006/customXml" ds:itemID="{03BC1072-EC97-4F79-9D2F-C643C060BCC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617bb9b-d0e7-4266-9abc-15ead1bf363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289</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Times New Roman</vt:lpstr>
      <vt:lpstr>Twinkl Cursive Looped</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Yeulett</dc:creator>
  <cp:lastModifiedBy>Gemma Yeulett</cp:lastModifiedBy>
  <cp:revision>2</cp:revision>
  <dcterms:created xsi:type="dcterms:W3CDTF">2024-03-03T20:13:40Z</dcterms:created>
  <dcterms:modified xsi:type="dcterms:W3CDTF">2024-03-03T20:14:16Z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0x010100405ED2364D2F514597D5230469C5B0CF</vt:lpwstr>
  </property>
</Properties>
</file>