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C0C1B9-0727-45DF-AB44-13C121F99DCF}" type="datetimeFigureOut">
              <a:rPr lang="en-GB" smtClean="0"/>
              <a:t>20/02/2023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48036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C0C1B9-0727-45DF-AB44-13C121F99DCF}" type="datetimeFigureOut">
              <a:rPr lang="en-GB" smtClean="0"/>
              <a:t>20/02/2023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374689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C0C1B9-0727-45DF-AB44-13C121F99DCF}" type="datetimeFigureOut">
              <a:rPr lang="en-GB" smtClean="0"/>
              <a:t>20/02/2023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154893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C0C1B9-0727-45DF-AB44-13C121F99DCF}" type="datetimeFigureOut">
              <a:rPr lang="en-GB" smtClean="0"/>
              <a:t>20/02/2023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397530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0C1B9-0727-45DF-AB44-13C121F99DCF}" type="datetimeFigureOut">
              <a:rPr lang="en-GB" smtClean="0"/>
              <a:t>20/02/2023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2518945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C0C1B9-0727-45DF-AB44-13C121F99DCF}" type="datetimeFigureOut">
              <a:rPr lang="en-GB" smtClean="0"/>
              <a:t>20/02/2023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136437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C0C1B9-0727-45DF-AB44-13C121F99DCF}" type="datetimeFigureOut">
              <a:rPr lang="en-GB" smtClean="0"/>
              <a:t>20/02/2023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37823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C0C1B9-0727-45DF-AB44-13C121F99DCF}" type="datetimeFigureOut">
              <a:rPr lang="en-GB" smtClean="0"/>
              <a:t>20/02/2023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357596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0C1B9-0727-45DF-AB44-13C121F99DCF}" type="datetimeFigureOut">
              <a:rPr lang="en-GB" smtClean="0"/>
              <a:t>20/02/2023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105842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C0C1B9-0727-45DF-AB44-13C121F99DCF}" type="datetimeFigureOut">
              <a:rPr lang="en-GB" smtClean="0"/>
              <a:t>20/02/2023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386892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C0C1B9-0727-45DF-AB44-13C121F99DCF}" type="datetimeFigureOut">
              <a:rPr lang="en-GB" smtClean="0"/>
              <a:t>20/02/2023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B2A5BB-5686-4952-82F5-DACD3D6B0463}" type="slidenum">
              <a:rPr lang="en-GB" smtClean="0"/>
              <a:t>‹#›</a:t>
            </a:fld>
            <a:endParaRPr lang="en-GB"/>
          </a:p>
        </p:txBody>
      </p:sp>
    </p:spTree>
    <p:extLst>
      <p:ext uri="{BB962C8B-B14F-4D97-AF65-F5344CB8AC3E}">
        <p14:creationId xmlns:p14="http://schemas.microsoft.com/office/powerpoint/2010/main" val="428204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0C1B9-0727-45DF-AB44-13C121F99DCF}" type="datetimeFigureOut">
              <a:rPr lang="en-GB" smtClean="0"/>
              <a:t>20/02/2023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2A5BB-5686-4952-82F5-DACD3D6B0463}" type="slidenum">
              <a:rPr lang="en-GB" smtClean="0"/>
              <a:t>‹#›</a:t>
            </a:fld>
            <a:endParaRPr lang="en-GB"/>
          </a:p>
        </p:txBody>
      </p:sp>
    </p:spTree>
    <p:extLst>
      <p:ext uri="{BB962C8B-B14F-4D97-AF65-F5344CB8AC3E}">
        <p14:creationId xmlns:p14="http://schemas.microsoft.com/office/powerpoint/2010/main" val="3288681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a:grpSpLocks/>
          </p:cNvGrpSpPr>
          <p:nvPr/>
        </p:nvGrpSpPr>
        <p:grpSpPr bwMode="auto">
          <a:xfrm>
            <a:off x="4550493" y="2380674"/>
            <a:ext cx="2830663" cy="1202256"/>
            <a:chOff x="2908761" y="2733674"/>
            <a:chExt cx="3644913" cy="1022791"/>
          </a:xfrm>
          <a:noFill/>
        </p:grpSpPr>
        <p:sp>
          <p:nvSpPr>
            <p:cNvPr id="21" name="Rounded Rectangle 20"/>
            <p:cNvSpPr/>
            <p:nvPr/>
          </p:nvSpPr>
          <p:spPr bwMode="auto">
            <a:xfrm>
              <a:off x="2908761" y="2733674"/>
              <a:ext cx="3644913" cy="7345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600"/>
            </a:p>
          </p:txBody>
        </p:sp>
        <p:sp>
          <p:nvSpPr>
            <p:cNvPr id="22" name="TextBox 3"/>
            <p:cNvSpPr txBox="1">
              <a:spLocks noChangeArrowheads="1"/>
            </p:cNvSpPr>
            <p:nvPr/>
          </p:nvSpPr>
          <p:spPr bwMode="auto">
            <a:xfrm>
              <a:off x="2908761" y="2735313"/>
              <a:ext cx="3419277" cy="1021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a:solidFill>
                    <a:srgbClr val="1C1C1C"/>
                  </a:solidFill>
                  <a:latin typeface="Sassoon Infant Rg" charset="0"/>
                  <a:cs typeface="Sassoon Infant Rg" charset="0"/>
                </a:defRPr>
              </a:lvl1pPr>
              <a:lvl2pPr marL="742950" indent="-285750">
                <a:lnSpc>
                  <a:spcPct val="90000"/>
                </a:lnSpc>
                <a:spcBef>
                  <a:spcPts val="500"/>
                </a:spcBef>
                <a:buFont typeface="Arial" panose="020B0604020202020204" pitchFamily="34" charset="0"/>
                <a:buChar char="•"/>
                <a:defRPr sz="1600">
                  <a:solidFill>
                    <a:srgbClr val="1C1C1C"/>
                  </a:solidFill>
                  <a:latin typeface="Sassoon Infant Rg" charset="0"/>
                  <a:cs typeface="Sassoon Infant Rg" charset="0"/>
                </a:defRPr>
              </a:lvl2pPr>
              <a:lvl3pPr marL="1143000" indent="-228600">
                <a:lnSpc>
                  <a:spcPct val="90000"/>
                </a:lnSpc>
                <a:spcBef>
                  <a:spcPts val="500"/>
                </a:spcBef>
                <a:buFont typeface="Arial" panose="020B0604020202020204" pitchFamily="34" charset="0"/>
                <a:buChar char="•"/>
                <a:defRPr sz="1400">
                  <a:solidFill>
                    <a:srgbClr val="1C1C1C"/>
                  </a:solidFill>
                  <a:latin typeface="Sassoon Infant Rg" charset="0"/>
                  <a:cs typeface="Sassoon Infant Rg" charset="0"/>
                </a:defRPr>
              </a:lvl3pPr>
              <a:lvl4pPr marL="1600200" indent="-228600">
                <a:lnSpc>
                  <a:spcPct val="90000"/>
                </a:lnSpc>
                <a:spcBef>
                  <a:spcPts val="500"/>
                </a:spcBef>
                <a:buFont typeface="Arial" panose="020B0604020202020204" pitchFamily="34" charset="0"/>
                <a:buChar char="•"/>
                <a:defRPr sz="1400">
                  <a:solidFill>
                    <a:srgbClr val="1C1C1C"/>
                  </a:solidFill>
                  <a:latin typeface="Sassoon Infant Rg" charset="0"/>
                  <a:cs typeface="Sassoon Infant Rg" charset="0"/>
                </a:defRPr>
              </a:lvl4pPr>
              <a:lvl5pPr marL="2057400" indent="-228600">
                <a:lnSpc>
                  <a:spcPct val="90000"/>
                </a:lnSpc>
                <a:spcBef>
                  <a:spcPts val="500"/>
                </a:spcBef>
                <a:buFont typeface="Arial" panose="020B0604020202020204" pitchFamily="34" charset="0"/>
                <a:buChar char="•"/>
                <a:defRPr sz="1400">
                  <a:solidFill>
                    <a:srgbClr val="1C1C1C"/>
                  </a:solidFill>
                  <a:latin typeface="Sassoon Infant Rg" charset="0"/>
                  <a:cs typeface="Sassoon Infant Rg"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charset="0"/>
                  <a:cs typeface="Sassoon Infant Rg"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charset="0"/>
                  <a:cs typeface="Sassoon Infant Rg"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charset="0"/>
                  <a:cs typeface="Sassoon Infant Rg"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Sassoon Infant Rg" charset="0"/>
                  <a:cs typeface="Sassoon Infant Rg" charset="0"/>
                </a:defRPr>
              </a:lvl9pPr>
            </a:lstStyle>
            <a:p>
              <a:pPr algn="ctr">
                <a:lnSpc>
                  <a:spcPct val="100000"/>
                </a:lnSpc>
                <a:spcBef>
                  <a:spcPct val="0"/>
                </a:spcBef>
                <a:buFontTx/>
                <a:buNone/>
                <a:defRPr/>
              </a:pPr>
              <a:r>
                <a:rPr lang="en-GB" altLang="en-US" b="1" u="sng" dirty="0" smtClean="0">
                  <a:solidFill>
                    <a:schemeClr val="accent1"/>
                  </a:solidFill>
                  <a:latin typeface="Twinkl" panose="02000000000000000000" pitchFamily="2" charset="0"/>
                </a:rPr>
                <a:t>Moonbeam Class</a:t>
              </a:r>
            </a:p>
            <a:p>
              <a:pPr algn="ctr">
                <a:lnSpc>
                  <a:spcPct val="100000"/>
                </a:lnSpc>
                <a:spcBef>
                  <a:spcPct val="0"/>
                </a:spcBef>
                <a:buFontTx/>
                <a:buNone/>
                <a:defRPr/>
              </a:pPr>
              <a:r>
                <a:rPr lang="en-GB" altLang="en-US" u="sng" dirty="0" smtClean="0">
                  <a:solidFill>
                    <a:schemeClr val="tx1"/>
                  </a:solidFill>
                  <a:latin typeface="Twinkl" panose="02000000000000000000" pitchFamily="2" charset="0"/>
                </a:rPr>
                <a:t>Homework grid Spring Term 2</a:t>
              </a:r>
            </a:p>
            <a:p>
              <a:pPr algn="ctr">
                <a:lnSpc>
                  <a:spcPct val="100000"/>
                </a:lnSpc>
                <a:spcBef>
                  <a:spcPct val="0"/>
                </a:spcBef>
                <a:buFontTx/>
                <a:buNone/>
                <a:defRPr/>
              </a:pPr>
              <a:endParaRPr lang="en-GB" altLang="en-US" b="1" u="sng" dirty="0" smtClean="0">
                <a:solidFill>
                  <a:schemeClr val="tx1"/>
                </a:solidFill>
                <a:latin typeface="Twinkl" panose="02000000000000000000" pitchFamily="2" charset="0"/>
              </a:endParaRPr>
            </a:p>
          </p:txBody>
        </p:sp>
      </p:grpSp>
      <p:sp>
        <p:nvSpPr>
          <p:cNvPr id="23" name="Rounded Rectangle 22"/>
          <p:cNvSpPr/>
          <p:nvPr/>
        </p:nvSpPr>
        <p:spPr>
          <a:xfrm>
            <a:off x="6166983" y="164305"/>
            <a:ext cx="4184652" cy="1751013"/>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solidFill>
                  <a:schemeClr val="tx1"/>
                </a:solidFill>
                <a:latin typeface="Twinkl" panose="02000000000000000000" pitchFamily="2" charset="0"/>
              </a:rPr>
              <a:t>English</a:t>
            </a:r>
          </a:p>
          <a:p>
            <a:pPr algn="ctr">
              <a:defRPr/>
            </a:pPr>
            <a:r>
              <a:rPr lang="en-GB" sz="1400" u="sng" dirty="0" smtClean="0">
                <a:solidFill>
                  <a:schemeClr val="tx1"/>
                </a:solidFill>
                <a:latin typeface="Twinkl" panose="02000000000000000000" pitchFamily="2" charset="0"/>
              </a:rPr>
              <a:t>Poetry</a:t>
            </a:r>
            <a:r>
              <a:rPr lang="en-GB" sz="1400" b="1" dirty="0" smtClean="0">
                <a:solidFill>
                  <a:schemeClr val="tx1"/>
                </a:solidFill>
                <a:latin typeface="Twinkl" panose="02000000000000000000" pitchFamily="2" charset="0"/>
              </a:rPr>
              <a:t> – </a:t>
            </a:r>
            <a:r>
              <a:rPr lang="en-GB" sz="1400" dirty="0">
                <a:solidFill>
                  <a:schemeClr val="tx1"/>
                </a:solidFill>
                <a:latin typeface="Twinkl" panose="02000000000000000000" pitchFamily="2" charset="0"/>
              </a:rPr>
              <a:t>C</a:t>
            </a:r>
            <a:r>
              <a:rPr lang="en-GB" sz="1400" dirty="0" smtClean="0">
                <a:solidFill>
                  <a:schemeClr val="tx1"/>
                </a:solidFill>
                <a:latin typeface="Twinkl" panose="02000000000000000000" pitchFamily="2" charset="0"/>
              </a:rPr>
              <a:t>an you write your own </a:t>
            </a:r>
            <a:r>
              <a:rPr lang="en-GB" sz="1400" b="1" u="sng" dirty="0" smtClean="0">
                <a:solidFill>
                  <a:srgbClr val="FF0000"/>
                </a:solidFill>
                <a:latin typeface="Twinkl" panose="02000000000000000000" pitchFamily="2" charset="0"/>
              </a:rPr>
              <a:t>rhyming poem</a:t>
            </a:r>
            <a:r>
              <a:rPr lang="en-GB" sz="1400" dirty="0" smtClean="0">
                <a:solidFill>
                  <a:schemeClr val="tx1"/>
                </a:solidFill>
                <a:latin typeface="Twinkl" panose="02000000000000000000" pitchFamily="2" charset="0"/>
              </a:rPr>
              <a:t>. Or maybe you have got a favourite poem that you can write about? What is it about? How does it make you feel?</a:t>
            </a:r>
          </a:p>
          <a:p>
            <a:pPr algn="ctr">
              <a:defRPr/>
            </a:pPr>
            <a:r>
              <a:rPr lang="en-GB" sz="1400" dirty="0" smtClean="0">
                <a:solidFill>
                  <a:schemeClr val="tx1"/>
                </a:solidFill>
                <a:latin typeface="Twinkl" panose="02000000000000000000" pitchFamily="2" charset="0"/>
              </a:rPr>
              <a:t>Really try and describe your poem in as much detail as you can. </a:t>
            </a:r>
            <a:r>
              <a:rPr lang="en-GB" sz="1400" u="sng" dirty="0" smtClean="0">
                <a:solidFill>
                  <a:schemeClr val="tx1"/>
                </a:solidFill>
                <a:latin typeface="Twinkl" panose="02000000000000000000" pitchFamily="2" charset="0"/>
              </a:rPr>
              <a:t>Support:</a:t>
            </a:r>
            <a:r>
              <a:rPr lang="en-GB" sz="1400" dirty="0" smtClean="0">
                <a:solidFill>
                  <a:schemeClr val="tx1"/>
                </a:solidFill>
                <a:latin typeface="Twinkl" panose="02000000000000000000" pitchFamily="2" charset="0"/>
              </a:rPr>
              <a:t> You can research ‘poems for kids’ online.</a:t>
            </a:r>
            <a:endParaRPr lang="en-GB" sz="1400" dirty="0">
              <a:solidFill>
                <a:schemeClr val="tx1"/>
              </a:solidFill>
              <a:latin typeface="Twinkl" panose="02000000000000000000" pitchFamily="2" charset="0"/>
            </a:endParaRPr>
          </a:p>
        </p:txBody>
      </p:sp>
      <p:sp>
        <p:nvSpPr>
          <p:cNvPr id="24" name="Rounded Rectangle 23"/>
          <p:cNvSpPr/>
          <p:nvPr/>
        </p:nvSpPr>
        <p:spPr>
          <a:xfrm>
            <a:off x="6166983" y="3745707"/>
            <a:ext cx="4184652" cy="186134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Twinkl" panose="02000000000000000000" pitchFamily="2" charset="0"/>
            </a:endParaRPr>
          </a:p>
          <a:p>
            <a:pPr algn="ctr">
              <a:defRPr/>
            </a:pPr>
            <a:endParaRPr lang="en-GB" sz="1400" dirty="0">
              <a:solidFill>
                <a:srgbClr val="00B050"/>
              </a:solidFill>
              <a:latin typeface="Twinkl" panose="02000000000000000000" pitchFamily="2" charset="0"/>
            </a:endParaRPr>
          </a:p>
        </p:txBody>
      </p:sp>
      <p:sp>
        <p:nvSpPr>
          <p:cNvPr id="25" name="Rounded Rectangle 24"/>
          <p:cNvSpPr/>
          <p:nvPr/>
        </p:nvSpPr>
        <p:spPr>
          <a:xfrm>
            <a:off x="185737" y="2006600"/>
            <a:ext cx="4064951" cy="164782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solidFill>
                  <a:schemeClr val="tx1"/>
                </a:solidFill>
                <a:latin typeface="Twinkl" panose="02000000000000000000" pitchFamily="2" charset="0"/>
              </a:rPr>
              <a:t>Science</a:t>
            </a:r>
          </a:p>
          <a:p>
            <a:pPr algn="ctr">
              <a:defRPr/>
            </a:pPr>
            <a:r>
              <a:rPr lang="en-GB" sz="1400" b="1" u="sng" dirty="0" smtClean="0">
                <a:solidFill>
                  <a:srgbClr val="00B050"/>
                </a:solidFill>
                <a:latin typeface="Twinkl" panose="02000000000000000000" pitchFamily="2" charset="0"/>
              </a:rPr>
              <a:t>Plants</a:t>
            </a:r>
            <a:r>
              <a:rPr lang="en-GB" sz="1400" dirty="0" smtClean="0">
                <a:solidFill>
                  <a:schemeClr val="tx1"/>
                </a:solidFill>
                <a:latin typeface="Twinkl" panose="02000000000000000000" pitchFamily="2" charset="0"/>
              </a:rPr>
              <a:t> - Go for a walk in the park or somewhere where there are plants and flowers. Can you draw five flowers or plants and research their names.</a:t>
            </a:r>
          </a:p>
          <a:p>
            <a:pPr algn="ctr">
              <a:defRPr/>
            </a:pPr>
            <a:r>
              <a:rPr lang="en-GB" sz="1400" u="sng" dirty="0" smtClean="0">
                <a:solidFill>
                  <a:schemeClr val="tx1"/>
                </a:solidFill>
                <a:latin typeface="Twinkl" panose="02000000000000000000" pitchFamily="2" charset="0"/>
              </a:rPr>
              <a:t>Challenge:</a:t>
            </a:r>
            <a:r>
              <a:rPr lang="en-GB" sz="1400" dirty="0" smtClean="0">
                <a:solidFill>
                  <a:schemeClr val="tx1"/>
                </a:solidFill>
                <a:latin typeface="Twinkl" panose="02000000000000000000" pitchFamily="2" charset="0"/>
              </a:rPr>
              <a:t> Can you label the different parts of one of the flowers.</a:t>
            </a:r>
            <a:endParaRPr lang="en-GB" sz="1400" dirty="0">
              <a:solidFill>
                <a:schemeClr val="tx1"/>
              </a:solidFill>
              <a:latin typeface="Twinkl" panose="02000000000000000000" pitchFamily="2" charset="0"/>
            </a:endParaRPr>
          </a:p>
        </p:txBody>
      </p:sp>
      <p:sp>
        <p:nvSpPr>
          <p:cNvPr id="26" name="Rounded Rectangle 25"/>
          <p:cNvSpPr/>
          <p:nvPr/>
        </p:nvSpPr>
        <p:spPr>
          <a:xfrm>
            <a:off x="1050925" y="3748088"/>
            <a:ext cx="4943972" cy="209385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latin typeface="Twinkl" panose="02000000000000000000" pitchFamily="2" charset="0"/>
              </a:rPr>
              <a:t>Design </a:t>
            </a:r>
            <a:r>
              <a:rPr lang="en-GB" b="1" dirty="0" smtClean="0">
                <a:solidFill>
                  <a:schemeClr val="tx1"/>
                </a:solidFill>
                <a:latin typeface="Twinkl" panose="02000000000000000000" pitchFamily="2" charset="0"/>
              </a:rPr>
              <a:t>Technology</a:t>
            </a:r>
          </a:p>
          <a:p>
            <a:pPr algn="ctr">
              <a:defRPr/>
            </a:pPr>
            <a:r>
              <a:rPr lang="en-GB" sz="1400" b="1" u="sng" dirty="0" smtClean="0">
                <a:solidFill>
                  <a:schemeClr val="accent4">
                    <a:lumMod val="75000"/>
                  </a:schemeClr>
                </a:solidFill>
                <a:latin typeface="Twinkl" panose="02000000000000000000" pitchFamily="2" charset="0"/>
              </a:rPr>
              <a:t>Structures</a:t>
            </a:r>
            <a:r>
              <a:rPr lang="en-GB" sz="1400" dirty="0" smtClean="0">
                <a:solidFill>
                  <a:schemeClr val="tx1"/>
                </a:solidFill>
                <a:latin typeface="Twinkl" panose="02000000000000000000" pitchFamily="2" charset="0"/>
              </a:rPr>
              <a:t> – Can you make a model structure. This could be a building or structure you have seen, or a structure from your own imagination. You can use any materials, maybe cardboard boxes or dry food like pasta. Be as creative as you can.</a:t>
            </a:r>
          </a:p>
          <a:p>
            <a:pPr algn="ctr">
              <a:defRPr/>
            </a:pPr>
            <a:r>
              <a:rPr lang="en-GB" sz="1400" u="sng" dirty="0" smtClean="0">
                <a:solidFill>
                  <a:schemeClr val="tx1"/>
                </a:solidFill>
                <a:latin typeface="Twinkl" panose="02000000000000000000" pitchFamily="2" charset="0"/>
              </a:rPr>
              <a:t>Remember:</a:t>
            </a:r>
            <a:r>
              <a:rPr lang="en-GB" sz="1400" dirty="0" smtClean="0">
                <a:solidFill>
                  <a:schemeClr val="tx1"/>
                </a:solidFill>
                <a:latin typeface="Twinkl" panose="02000000000000000000" pitchFamily="2" charset="0"/>
              </a:rPr>
              <a:t> Be careful with sharp tools/materials and ask permission before using household materials.</a:t>
            </a:r>
            <a:endParaRPr lang="en-GB" sz="1400" dirty="0">
              <a:solidFill>
                <a:schemeClr val="tx1"/>
              </a:solidFill>
              <a:latin typeface="Twinkl" panose="02000000000000000000" pitchFamily="2" charset="0"/>
            </a:endParaRPr>
          </a:p>
        </p:txBody>
      </p:sp>
      <p:sp>
        <p:nvSpPr>
          <p:cNvPr id="27" name="Rounded Rectangle 26"/>
          <p:cNvSpPr/>
          <p:nvPr/>
        </p:nvSpPr>
        <p:spPr>
          <a:xfrm>
            <a:off x="1749425" y="198038"/>
            <a:ext cx="4063546" cy="1751013"/>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latin typeface="Twinkl" panose="02000000000000000000" pitchFamily="2" charset="0"/>
              </a:rPr>
              <a:t>Mathematics </a:t>
            </a:r>
            <a:endParaRPr lang="en-GB" b="1" dirty="0" smtClean="0">
              <a:solidFill>
                <a:schemeClr val="tx1"/>
              </a:solidFill>
              <a:latin typeface="Twinkl" panose="02000000000000000000" pitchFamily="2" charset="0"/>
            </a:endParaRPr>
          </a:p>
          <a:p>
            <a:pPr algn="ctr">
              <a:defRPr/>
            </a:pPr>
            <a:r>
              <a:rPr lang="en-GB" sz="1400" u="sng" dirty="0" smtClean="0">
                <a:solidFill>
                  <a:schemeClr val="tx1"/>
                </a:solidFill>
                <a:latin typeface="Twinkl" panose="02000000000000000000" pitchFamily="2" charset="0"/>
              </a:rPr>
              <a:t>Lengths</a:t>
            </a:r>
            <a:r>
              <a:rPr lang="en-GB" sz="1400" dirty="0" smtClean="0">
                <a:solidFill>
                  <a:schemeClr val="tx1"/>
                </a:solidFill>
                <a:latin typeface="Twinkl" panose="02000000000000000000" pitchFamily="2" charset="0"/>
              </a:rPr>
              <a:t> - Can you use a </a:t>
            </a:r>
            <a:r>
              <a:rPr lang="en-GB" sz="1400" b="1" u="sng" dirty="0" smtClean="0">
                <a:solidFill>
                  <a:srgbClr val="FFC000"/>
                </a:solidFill>
                <a:latin typeface="Twinkl" panose="02000000000000000000" pitchFamily="2" charset="0"/>
              </a:rPr>
              <a:t>centimetre ruler </a:t>
            </a:r>
            <a:r>
              <a:rPr lang="en-GB" sz="1400" dirty="0" smtClean="0">
                <a:solidFill>
                  <a:schemeClr val="tx1"/>
                </a:solidFill>
                <a:latin typeface="Twinkl" panose="02000000000000000000" pitchFamily="2" charset="0"/>
              </a:rPr>
              <a:t>to measure 5 or 10 items in your home. List the items and their sizes. Which item is the longest? Which item is the shortest? Are any of the items the same size?</a:t>
            </a:r>
          </a:p>
          <a:p>
            <a:pPr algn="ctr">
              <a:defRPr/>
            </a:pPr>
            <a:r>
              <a:rPr lang="en-GB" sz="1400" u="sng" dirty="0" smtClean="0">
                <a:solidFill>
                  <a:schemeClr val="tx1"/>
                </a:solidFill>
                <a:latin typeface="Twinkl" panose="02000000000000000000" pitchFamily="2" charset="0"/>
              </a:rPr>
              <a:t>Challenge:</a:t>
            </a:r>
            <a:r>
              <a:rPr lang="en-GB" sz="1400" dirty="0" smtClean="0">
                <a:solidFill>
                  <a:schemeClr val="tx1"/>
                </a:solidFill>
                <a:latin typeface="Twinkl" panose="02000000000000000000" pitchFamily="2" charset="0"/>
              </a:rPr>
              <a:t> What else can you use to measures lengths?</a:t>
            </a:r>
            <a:endParaRPr lang="en-GB" sz="1400" dirty="0">
              <a:solidFill>
                <a:schemeClr val="tx1"/>
              </a:solidFill>
              <a:latin typeface="Twinkl" panose="02000000000000000000" pitchFamily="2" charset="0"/>
            </a:endParaRPr>
          </a:p>
        </p:txBody>
      </p:sp>
      <p:sp>
        <p:nvSpPr>
          <p:cNvPr id="28" name="Rounded Rectangle 27"/>
          <p:cNvSpPr/>
          <p:nvPr/>
        </p:nvSpPr>
        <p:spPr>
          <a:xfrm>
            <a:off x="7680960" y="2006600"/>
            <a:ext cx="4243932" cy="1647825"/>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solidFill>
                  <a:schemeClr val="tx1"/>
                </a:solidFill>
                <a:latin typeface="Twinkl" panose="02000000000000000000" pitchFamily="2" charset="0"/>
              </a:rPr>
              <a:t>Geography  </a:t>
            </a:r>
          </a:p>
          <a:p>
            <a:pPr algn="ctr">
              <a:defRPr/>
            </a:pPr>
            <a:r>
              <a:rPr lang="en-GB" altLang="en-US" sz="1400" b="1" u="sng" dirty="0" smtClean="0">
                <a:solidFill>
                  <a:schemeClr val="accent5"/>
                </a:solidFill>
                <a:latin typeface="Twinkl" panose="02000000000000000000" pitchFamily="2" charset="0"/>
              </a:rPr>
              <a:t>The Weather </a:t>
            </a:r>
            <a:r>
              <a:rPr lang="en-GB" altLang="en-US" sz="1400" dirty="0" smtClean="0">
                <a:solidFill>
                  <a:schemeClr val="tx1"/>
                </a:solidFill>
                <a:latin typeface="Twinkl" panose="02000000000000000000" pitchFamily="2" charset="0"/>
              </a:rPr>
              <a:t>- Create a weather poster or booklet. Can you record the weather everyday for 5 days. Include lots of detail and colourful pictures. </a:t>
            </a:r>
            <a:r>
              <a:rPr lang="en-GB" altLang="en-US" sz="1400" u="sng" dirty="0" smtClean="0">
                <a:solidFill>
                  <a:schemeClr val="tx1"/>
                </a:solidFill>
                <a:latin typeface="Twinkl" panose="02000000000000000000" pitchFamily="2" charset="0"/>
              </a:rPr>
              <a:t>Hint:</a:t>
            </a:r>
            <a:r>
              <a:rPr lang="en-GB" altLang="en-US" sz="1400" dirty="0" smtClean="0">
                <a:solidFill>
                  <a:schemeClr val="tx1"/>
                </a:solidFill>
                <a:latin typeface="Twinkl" panose="02000000000000000000" pitchFamily="2" charset="0"/>
              </a:rPr>
              <a:t> Maybe you could watch the Weather on TV for ideas.</a:t>
            </a:r>
            <a:endParaRPr lang="en-GB" altLang="en-US" sz="1400" dirty="0">
              <a:solidFill>
                <a:schemeClr val="tx1"/>
              </a:solidFill>
              <a:latin typeface="Twinkl" panose="02000000000000000000" pitchFamily="2" charset="0"/>
            </a:endParaRPr>
          </a:p>
        </p:txBody>
      </p:sp>
      <p:sp>
        <p:nvSpPr>
          <p:cNvPr id="29" name="Rounded Rectangle 28"/>
          <p:cNvSpPr/>
          <p:nvPr/>
        </p:nvSpPr>
        <p:spPr>
          <a:xfrm>
            <a:off x="327025" y="5913438"/>
            <a:ext cx="3160758" cy="773112"/>
          </a:xfrm>
          <a:prstGeom prst="roundRect">
            <a:avLst/>
          </a:prstGeom>
          <a:solidFill>
            <a:schemeClr val="accent5">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dirty="0">
                <a:solidFill>
                  <a:schemeClr val="tx1"/>
                </a:solidFill>
                <a:latin typeface="Twinkl" panose="02000000000000000000" pitchFamily="2" charset="0"/>
              </a:rPr>
              <a:t>Please choose one piece of homework to complete each week and hand in by </a:t>
            </a:r>
            <a:r>
              <a:rPr lang="en-GB" sz="1400" b="1" dirty="0">
                <a:solidFill>
                  <a:schemeClr val="tx1"/>
                </a:solidFill>
                <a:latin typeface="Twinkl" panose="02000000000000000000" pitchFamily="2" charset="0"/>
              </a:rPr>
              <a:t>FRIDAY</a:t>
            </a:r>
            <a:r>
              <a:rPr lang="en-GB" sz="1400" dirty="0">
                <a:solidFill>
                  <a:schemeClr val="tx1"/>
                </a:solidFill>
                <a:latin typeface="Twinkl" panose="02000000000000000000" pitchFamily="2" charset="0"/>
              </a:rPr>
              <a:t>. </a:t>
            </a:r>
          </a:p>
        </p:txBody>
      </p:sp>
      <p:sp>
        <p:nvSpPr>
          <p:cNvPr id="30" name="Rounded Rectangle 29"/>
          <p:cNvSpPr/>
          <p:nvPr/>
        </p:nvSpPr>
        <p:spPr>
          <a:xfrm>
            <a:off x="4250688" y="5913438"/>
            <a:ext cx="7520321" cy="773112"/>
          </a:xfrm>
          <a:prstGeom prst="roundRect">
            <a:avLst/>
          </a:prstGeom>
          <a:solidFill>
            <a:schemeClr val="accent5">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en-US" sz="1400" dirty="0">
                <a:solidFill>
                  <a:schemeClr val="tx1"/>
                </a:solidFill>
                <a:latin typeface="Twinkl" panose="02000000000000000000" pitchFamily="2" charset="0"/>
              </a:rPr>
              <a:t>Please read at home every night and sign your child’s reading record. Please encourage your child to discuss the phonics sounds they have learnt each week, as well as working on their segmenting and blending when reading. </a:t>
            </a:r>
          </a:p>
        </p:txBody>
      </p:sp>
      <p:sp>
        <p:nvSpPr>
          <p:cNvPr id="2" name="TextBox 1"/>
          <p:cNvSpPr txBox="1"/>
          <p:nvPr/>
        </p:nvSpPr>
        <p:spPr>
          <a:xfrm>
            <a:off x="6339069" y="3737660"/>
            <a:ext cx="3840480" cy="1877437"/>
          </a:xfrm>
          <a:prstGeom prst="rect">
            <a:avLst/>
          </a:prstGeom>
          <a:noFill/>
        </p:spPr>
        <p:txBody>
          <a:bodyPr wrap="square" rtlCol="0">
            <a:spAutoFit/>
          </a:bodyPr>
          <a:lstStyle/>
          <a:p>
            <a:pPr algn="ctr"/>
            <a:r>
              <a:rPr lang="en-GB" b="1" dirty="0" smtClean="0">
                <a:latin typeface="Twinkl" panose="02000000000000000000" pitchFamily="2" charset="0"/>
              </a:rPr>
              <a:t>English</a:t>
            </a:r>
          </a:p>
          <a:p>
            <a:pPr algn="ctr"/>
            <a:r>
              <a:rPr lang="en-GB" sz="1400" u="sng" dirty="0" smtClean="0">
                <a:latin typeface="Twinkl" panose="02000000000000000000" pitchFamily="2" charset="0"/>
              </a:rPr>
              <a:t>Poetry</a:t>
            </a:r>
            <a:r>
              <a:rPr lang="en-GB" sz="1400" dirty="0" smtClean="0">
                <a:latin typeface="Twinkl" panose="02000000000000000000" pitchFamily="2" charset="0"/>
              </a:rPr>
              <a:t> – Write your own </a:t>
            </a:r>
            <a:r>
              <a:rPr lang="en-GB" sz="1400" b="1" u="sng" dirty="0" smtClean="0">
                <a:solidFill>
                  <a:srgbClr val="7030A0"/>
                </a:solidFill>
                <a:latin typeface="Twinkl" panose="02000000000000000000" pitchFamily="2" charset="0"/>
              </a:rPr>
              <a:t>‘Acrostic Poem’. </a:t>
            </a:r>
            <a:r>
              <a:rPr lang="en-GB" sz="1400" u="sng" dirty="0" smtClean="0">
                <a:latin typeface="Twinkl" panose="02000000000000000000" pitchFamily="2" charset="0"/>
              </a:rPr>
              <a:t>Remember:</a:t>
            </a:r>
            <a:r>
              <a:rPr lang="en-GB" sz="1400" dirty="0" smtClean="0">
                <a:latin typeface="Twinkl" panose="02000000000000000000" pitchFamily="2" charset="0"/>
              </a:rPr>
              <a:t> This starts with a title that is written down the left side of the page and then each sentence of your poem starts with the first letter. </a:t>
            </a:r>
            <a:r>
              <a:rPr lang="en-GB" sz="1400" u="sng" dirty="0" smtClean="0">
                <a:latin typeface="Twinkl" panose="02000000000000000000" pitchFamily="2" charset="0"/>
              </a:rPr>
              <a:t>Hint:</a:t>
            </a:r>
            <a:r>
              <a:rPr lang="en-GB" sz="1400" dirty="0" smtClean="0">
                <a:latin typeface="Twinkl" panose="02000000000000000000" pitchFamily="2" charset="0"/>
              </a:rPr>
              <a:t> you could link this poem to flowers/plants (Science) or the Weather (Geography).</a:t>
            </a:r>
            <a:endParaRPr lang="en-GB" sz="1400" dirty="0">
              <a:latin typeface="Twinkl" panose="02000000000000000000" pitchFamily="2" charset="0"/>
            </a:endParaRPr>
          </a:p>
        </p:txBody>
      </p:sp>
      <p:pic>
        <p:nvPicPr>
          <p:cNvPr id="18" name="Picture 1" descr="moon-clip-art-moon-clip-art-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38109">
            <a:off x="6928354" y="3044838"/>
            <a:ext cx="636918" cy="56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moon-clip-art-moon-clip-art-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460961">
            <a:off x="4345221" y="2050842"/>
            <a:ext cx="624333" cy="550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Little Gleaming Minds: Spring Acrostic Poetr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23720" y="3700066"/>
            <a:ext cx="1401171" cy="21677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toon ruler clipart 20 free Cliparts | Download images on Clipground 202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50888" y="325256"/>
            <a:ext cx="1282927" cy="16237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arching for the Best Weather App Among Weather Underground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17425" y="198038"/>
            <a:ext cx="1279892" cy="1715458"/>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a:off x="10012421" y="5397719"/>
            <a:ext cx="440719" cy="3580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2921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396</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Sassoon Infant Rg</vt:lpstr>
      <vt:lpstr>Twinkl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Kirran Singh</dc:creator>
  <cp:lastModifiedBy>Kirran Singh</cp:lastModifiedBy>
  <cp:revision>5</cp:revision>
  <cp:lastPrinted>2023-02-20T08:30:31Z</cp:lastPrinted>
  <dcterms:created xsi:type="dcterms:W3CDTF">2023-02-17T13:04:48Z</dcterms:created>
  <dcterms:modified xsi:type="dcterms:W3CDTF">2023-02-20T08:41:38Z</dcterms:modified>
</cp:coreProperties>
</file>