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06" r:id="rId2"/>
    <p:sldId id="268" r:id="rId3"/>
    <p:sldId id="362" r:id="rId4"/>
    <p:sldId id="345" r:id="rId5"/>
    <p:sldId id="370" r:id="rId6"/>
    <p:sldId id="371" r:id="rId7"/>
    <p:sldId id="364" r:id="rId8"/>
    <p:sldId id="320" r:id="rId9"/>
    <p:sldId id="321" r:id="rId10"/>
    <p:sldId id="343" r:id="rId11"/>
    <p:sldId id="329" r:id="rId12"/>
    <p:sldId id="340" r:id="rId13"/>
    <p:sldId id="302" r:id="rId14"/>
    <p:sldId id="346" r:id="rId15"/>
    <p:sldId id="352" r:id="rId16"/>
    <p:sldId id="323" r:id="rId17"/>
    <p:sldId id="324" r:id="rId18"/>
    <p:sldId id="325" r:id="rId19"/>
    <p:sldId id="326" r:id="rId20"/>
    <p:sldId id="344" r:id="rId21"/>
    <p:sldId id="327" r:id="rId22"/>
    <p:sldId id="347" r:id="rId23"/>
    <p:sldId id="348" r:id="rId24"/>
    <p:sldId id="365" r:id="rId25"/>
    <p:sldId id="366" r:id="rId26"/>
    <p:sldId id="351" r:id="rId27"/>
    <p:sldId id="363" r:id="rId28"/>
    <p:sldId id="369" r:id="rId29"/>
    <p:sldId id="358" r:id="rId30"/>
    <p:sldId id="354" r:id="rId31"/>
    <p:sldId id="353" r:id="rId32"/>
    <p:sldId id="339" r:id="rId33"/>
    <p:sldId id="257" r:id="rId34"/>
    <p:sldId id="357" r:id="rId35"/>
    <p:sldId id="361" r:id="rId36"/>
    <p:sldId id="338" r:id="rId37"/>
    <p:sldId id="337" r:id="rId38"/>
    <p:sldId id="307" r:id="rId39"/>
    <p:sldId id="312" r:id="rId40"/>
    <p:sldId id="322" r:id="rId41"/>
    <p:sldId id="328" r:id="rId42"/>
    <p:sldId id="297" r:id="rId43"/>
  </p:sldIdLst>
  <p:sldSz cx="9906000" cy="6858000" type="A4"/>
  <p:notesSz cx="6797675" cy="9926638"/>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44" autoAdjust="0"/>
    <p:restoredTop sz="86323" autoAdjust="0"/>
  </p:normalViewPr>
  <p:slideViewPr>
    <p:cSldViewPr>
      <p:cViewPr varScale="1">
        <p:scale>
          <a:sx n="61" d="100"/>
          <a:sy n="61" d="100"/>
        </p:scale>
        <p:origin x="756" y="7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55" d="100"/>
          <a:sy n="55" d="100"/>
        </p:scale>
        <p:origin x="-2610"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861" cy="496961"/>
          </a:xfrm>
          <a:prstGeom prst="rect">
            <a:avLst/>
          </a:prstGeom>
        </p:spPr>
        <p:txBody>
          <a:bodyPr vert="horz" lIns="91448" tIns="45724" rIns="91448" bIns="45724" rtlCol="0"/>
          <a:lstStyle>
            <a:lvl1pPr algn="l">
              <a:defRPr sz="1200"/>
            </a:lvl1pPr>
          </a:lstStyle>
          <a:p>
            <a:pPr>
              <a:defRPr/>
            </a:pPr>
            <a:endParaRPr lang="en-GB"/>
          </a:p>
        </p:txBody>
      </p:sp>
      <p:sp>
        <p:nvSpPr>
          <p:cNvPr id="3" name="Date Placeholder 2"/>
          <p:cNvSpPr>
            <a:spLocks noGrp="1"/>
          </p:cNvSpPr>
          <p:nvPr>
            <p:ph type="dt" sz="quarter" idx="1"/>
          </p:nvPr>
        </p:nvSpPr>
        <p:spPr>
          <a:xfrm>
            <a:off x="3849249" y="0"/>
            <a:ext cx="2946860" cy="496961"/>
          </a:xfrm>
          <a:prstGeom prst="rect">
            <a:avLst/>
          </a:prstGeom>
        </p:spPr>
        <p:txBody>
          <a:bodyPr vert="horz" lIns="91448" tIns="45724" rIns="91448" bIns="45724" rtlCol="0"/>
          <a:lstStyle>
            <a:lvl1pPr algn="r">
              <a:defRPr sz="1200"/>
            </a:lvl1pPr>
          </a:lstStyle>
          <a:p>
            <a:pPr>
              <a:defRPr/>
            </a:pPr>
            <a:fld id="{B4A5ED0B-54F8-4332-85B0-0AD2A19CA900}" type="datetimeFigureOut">
              <a:rPr lang="en-GB"/>
              <a:pPr>
                <a:defRPr/>
              </a:pPr>
              <a:t>09/06/2025</a:t>
            </a:fld>
            <a:endParaRPr lang="en-GB"/>
          </a:p>
        </p:txBody>
      </p:sp>
      <p:sp>
        <p:nvSpPr>
          <p:cNvPr id="4" name="Footer Placeholder 3"/>
          <p:cNvSpPr>
            <a:spLocks noGrp="1"/>
          </p:cNvSpPr>
          <p:nvPr>
            <p:ph type="ftr" sz="quarter" idx="2"/>
          </p:nvPr>
        </p:nvSpPr>
        <p:spPr>
          <a:xfrm>
            <a:off x="1" y="9428104"/>
            <a:ext cx="2946861" cy="496961"/>
          </a:xfrm>
          <a:prstGeom prst="rect">
            <a:avLst/>
          </a:prstGeom>
        </p:spPr>
        <p:txBody>
          <a:bodyPr vert="horz" lIns="91448" tIns="45724" rIns="91448" bIns="45724"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849249" y="9428104"/>
            <a:ext cx="2946860" cy="496961"/>
          </a:xfrm>
          <a:prstGeom prst="rect">
            <a:avLst/>
          </a:prstGeom>
        </p:spPr>
        <p:txBody>
          <a:bodyPr vert="horz" lIns="91448" tIns="45724" rIns="91448" bIns="45724" rtlCol="0" anchor="b"/>
          <a:lstStyle>
            <a:lvl1pPr algn="r">
              <a:defRPr sz="1200"/>
            </a:lvl1pPr>
          </a:lstStyle>
          <a:p>
            <a:pPr>
              <a:defRPr/>
            </a:pPr>
            <a:fld id="{03819023-6006-4319-8936-C94455D1278C}" type="slidenum">
              <a:rPr lang="en-GB"/>
              <a:pPr>
                <a:defRPr/>
              </a:pPr>
              <a:t>‹#›</a:t>
            </a:fld>
            <a:endParaRPr lang="en-GB"/>
          </a:p>
        </p:txBody>
      </p:sp>
    </p:spTree>
    <p:extLst>
      <p:ext uri="{BB962C8B-B14F-4D97-AF65-F5344CB8AC3E}">
        <p14:creationId xmlns:p14="http://schemas.microsoft.com/office/powerpoint/2010/main" val="191451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46861" cy="496961"/>
          </a:xfrm>
          <a:prstGeom prst="rect">
            <a:avLst/>
          </a:prstGeom>
          <a:noFill/>
          <a:ln w="9525">
            <a:noFill/>
            <a:miter lim="800000"/>
            <a:headEnd/>
            <a:tailEnd/>
          </a:ln>
          <a:effectLst/>
        </p:spPr>
        <p:txBody>
          <a:bodyPr vert="horz" wrap="square" lIns="91448" tIns="45724" rIns="91448" bIns="45724" numCol="1" anchor="t" anchorCtr="0" compatLnSpc="1">
            <a:prstTxWarp prst="textNoShape">
              <a:avLst/>
            </a:prstTxWarp>
          </a:bodyPr>
          <a:lstStyle>
            <a:lvl1pPr>
              <a:defRPr sz="1200"/>
            </a:lvl1pPr>
          </a:lstStyle>
          <a:p>
            <a:pPr>
              <a:defRPr/>
            </a:pPr>
            <a:endParaRPr lang="en-GB"/>
          </a:p>
        </p:txBody>
      </p:sp>
      <p:sp>
        <p:nvSpPr>
          <p:cNvPr id="4099" name="Rectangle 3"/>
          <p:cNvSpPr>
            <a:spLocks noGrp="1" noChangeArrowheads="1"/>
          </p:cNvSpPr>
          <p:nvPr>
            <p:ph type="dt" idx="1"/>
          </p:nvPr>
        </p:nvSpPr>
        <p:spPr bwMode="auto">
          <a:xfrm>
            <a:off x="3850815" y="0"/>
            <a:ext cx="2946861" cy="496961"/>
          </a:xfrm>
          <a:prstGeom prst="rect">
            <a:avLst/>
          </a:prstGeom>
          <a:noFill/>
          <a:ln w="9525">
            <a:noFill/>
            <a:miter lim="800000"/>
            <a:headEnd/>
            <a:tailEnd/>
          </a:ln>
          <a:effectLst/>
        </p:spPr>
        <p:txBody>
          <a:bodyPr vert="horz" wrap="square" lIns="91448" tIns="45724" rIns="91448" bIns="45724" numCol="1" anchor="t" anchorCtr="0" compatLnSpc="1">
            <a:prstTxWarp prst="textNoShape">
              <a:avLst/>
            </a:prstTxWarp>
          </a:bodyPr>
          <a:lstStyle>
            <a:lvl1pPr algn="r">
              <a:defRPr sz="1200"/>
            </a:lvl1pPr>
          </a:lstStyle>
          <a:p>
            <a:pPr>
              <a:defRPr/>
            </a:pPr>
            <a:endParaRPr lang="en-GB"/>
          </a:p>
        </p:txBody>
      </p:sp>
      <p:sp>
        <p:nvSpPr>
          <p:cNvPr id="36868" name="Rectangle 4"/>
          <p:cNvSpPr>
            <a:spLocks noGrp="1" noRot="1" noChangeAspect="1" noChangeArrowheads="1" noTextEdit="1"/>
          </p:cNvSpPr>
          <p:nvPr>
            <p:ph type="sldImg" idx="2"/>
          </p:nvPr>
        </p:nvSpPr>
        <p:spPr bwMode="auto">
          <a:xfrm>
            <a:off x="709613" y="744538"/>
            <a:ext cx="537845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07088" y="4714840"/>
            <a:ext cx="4983499" cy="4467931"/>
          </a:xfrm>
          <a:prstGeom prst="rect">
            <a:avLst/>
          </a:prstGeom>
          <a:noFill/>
          <a:ln w="9525">
            <a:noFill/>
            <a:miter lim="800000"/>
            <a:headEnd/>
            <a:tailEnd/>
          </a:ln>
          <a:effectLst/>
        </p:spPr>
        <p:txBody>
          <a:bodyPr vert="horz" wrap="square" lIns="91448" tIns="45724" rIns="91448" bIns="45724"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1" y="9429677"/>
            <a:ext cx="2946861" cy="496961"/>
          </a:xfrm>
          <a:prstGeom prst="rect">
            <a:avLst/>
          </a:prstGeom>
          <a:noFill/>
          <a:ln w="9525">
            <a:noFill/>
            <a:miter lim="800000"/>
            <a:headEnd/>
            <a:tailEnd/>
          </a:ln>
          <a:effectLst/>
        </p:spPr>
        <p:txBody>
          <a:bodyPr vert="horz" wrap="square" lIns="91448" tIns="45724" rIns="91448" bIns="45724" numCol="1" anchor="b" anchorCtr="0" compatLnSpc="1">
            <a:prstTxWarp prst="textNoShape">
              <a:avLst/>
            </a:prstTxWarp>
          </a:bodyPr>
          <a:lstStyle>
            <a:lvl1pPr>
              <a:defRPr sz="1200"/>
            </a:lvl1pPr>
          </a:lstStyle>
          <a:p>
            <a:pPr>
              <a:defRPr/>
            </a:pPr>
            <a:endParaRPr lang="en-GB"/>
          </a:p>
        </p:txBody>
      </p:sp>
      <p:sp>
        <p:nvSpPr>
          <p:cNvPr id="4103" name="Rectangle 7"/>
          <p:cNvSpPr>
            <a:spLocks noGrp="1" noChangeArrowheads="1"/>
          </p:cNvSpPr>
          <p:nvPr>
            <p:ph type="sldNum" sz="quarter" idx="5"/>
          </p:nvPr>
        </p:nvSpPr>
        <p:spPr bwMode="auto">
          <a:xfrm>
            <a:off x="3850815" y="9429677"/>
            <a:ext cx="2946861" cy="496961"/>
          </a:xfrm>
          <a:prstGeom prst="rect">
            <a:avLst/>
          </a:prstGeom>
          <a:noFill/>
          <a:ln w="9525">
            <a:noFill/>
            <a:miter lim="800000"/>
            <a:headEnd/>
            <a:tailEnd/>
          </a:ln>
          <a:effectLst/>
        </p:spPr>
        <p:txBody>
          <a:bodyPr vert="horz" wrap="square" lIns="91448" tIns="45724" rIns="91448" bIns="45724" numCol="1" anchor="b" anchorCtr="0" compatLnSpc="1">
            <a:prstTxWarp prst="textNoShape">
              <a:avLst/>
            </a:prstTxWarp>
          </a:bodyPr>
          <a:lstStyle>
            <a:lvl1pPr algn="r">
              <a:defRPr sz="1200"/>
            </a:lvl1pPr>
          </a:lstStyle>
          <a:p>
            <a:pPr>
              <a:defRPr/>
            </a:pPr>
            <a:fld id="{FFAC3EF2-B999-4466-9944-76E06118C458}" type="slidenum">
              <a:rPr lang="en-GB"/>
              <a:pPr>
                <a:defRPr/>
              </a:pPr>
              <a:t>‹#›</a:t>
            </a:fld>
            <a:endParaRPr lang="en-GB"/>
          </a:p>
        </p:txBody>
      </p:sp>
    </p:spTree>
    <p:extLst>
      <p:ext uri="{BB962C8B-B14F-4D97-AF65-F5344CB8AC3E}">
        <p14:creationId xmlns:p14="http://schemas.microsoft.com/office/powerpoint/2010/main" val="1275173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040E74F3-7965-438E-B524-C742665D4E09}" type="slidenum">
              <a:rPr lang="en-GB" altLang="en-US" smtClean="0"/>
              <a:pPr eaLnBrk="1" hangingPunct="1">
                <a:spcBef>
                  <a:spcPct val="0"/>
                </a:spcBef>
              </a:pPr>
              <a:t>4</a:t>
            </a:fld>
            <a:endParaRPr lang="en-GB"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00822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6E48E748-47E4-4776-B43F-284ADE323A07}" type="slidenum">
              <a:rPr lang="en-GB" altLang="en-US" smtClean="0"/>
              <a:pPr eaLnBrk="1" hangingPunct="1">
                <a:spcBef>
                  <a:spcPct val="0"/>
                </a:spcBef>
              </a:pPr>
              <a:t>16</a:t>
            </a:fld>
            <a:endParaRPr lang="en-GB"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3085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89EB0C65-29D7-450C-A3DE-C51824E075EC}" type="slidenum">
              <a:rPr lang="en-GB" altLang="en-US" smtClean="0"/>
              <a:pPr eaLnBrk="1" hangingPunct="1">
                <a:spcBef>
                  <a:spcPct val="0"/>
                </a:spcBef>
              </a:pPr>
              <a:t>17</a:t>
            </a:fld>
            <a:endParaRPr lang="en-GB"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83450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040E74F3-7965-438E-B524-C742665D4E09}" type="slidenum">
              <a:rPr lang="en-GB" altLang="en-US" smtClean="0"/>
              <a:pPr eaLnBrk="1" hangingPunct="1">
                <a:spcBef>
                  <a:spcPct val="0"/>
                </a:spcBef>
              </a:pPr>
              <a:t>18</a:t>
            </a:fld>
            <a:endParaRPr lang="en-GB"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79345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8CCC05D8-ECA2-4A57-BDB7-BD091FA68783}" type="slidenum">
              <a:rPr lang="en-GB" altLang="en-US" smtClean="0"/>
              <a:pPr eaLnBrk="1" hangingPunct="1">
                <a:spcBef>
                  <a:spcPct val="0"/>
                </a:spcBef>
              </a:pPr>
              <a:t>19</a:t>
            </a:fld>
            <a:endParaRPr lang="en-GB"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7791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8CCC05D8-ECA2-4A57-BDB7-BD091FA68783}" type="slidenum">
              <a:rPr lang="en-GB" altLang="en-US" smtClean="0"/>
              <a:pPr eaLnBrk="1" hangingPunct="1">
                <a:spcBef>
                  <a:spcPct val="0"/>
                </a:spcBef>
              </a:pPr>
              <a:t>20</a:t>
            </a:fld>
            <a:endParaRPr lang="en-GB"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2745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5BFA25E9-B0DD-4EAD-BD0D-DB639A3BD763}" type="slidenum">
              <a:rPr lang="en-GB" altLang="en-US" smtClean="0"/>
              <a:pPr eaLnBrk="1" hangingPunct="1">
                <a:spcBef>
                  <a:spcPct val="0"/>
                </a:spcBef>
              </a:pPr>
              <a:t>21</a:t>
            </a:fld>
            <a:endParaRPr lang="en-GB"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28626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5BFA25E9-B0DD-4EAD-BD0D-DB639A3BD763}" type="slidenum">
              <a:rPr lang="en-GB" altLang="en-US" smtClean="0"/>
              <a:pPr eaLnBrk="1" hangingPunct="1">
                <a:spcBef>
                  <a:spcPct val="0"/>
                </a:spcBef>
              </a:pPr>
              <a:t>22</a:t>
            </a:fld>
            <a:endParaRPr lang="en-GB"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75159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8CCC05D8-ECA2-4A57-BDB7-BD091FA68783}" type="slidenum">
              <a:rPr lang="en-GB" altLang="en-US" smtClean="0"/>
              <a:pPr eaLnBrk="1" hangingPunct="1">
                <a:spcBef>
                  <a:spcPct val="0"/>
                </a:spcBef>
              </a:pPr>
              <a:t>26</a:t>
            </a:fld>
            <a:endParaRPr lang="en-GB"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4470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8CCC05D8-ECA2-4A57-BDB7-BD091FA68783}" type="slidenum">
              <a:rPr lang="en-GB" altLang="en-US" smtClean="0"/>
              <a:pPr eaLnBrk="1" hangingPunct="1">
                <a:spcBef>
                  <a:spcPct val="0"/>
                </a:spcBef>
              </a:pPr>
              <a:t>27</a:t>
            </a:fld>
            <a:endParaRPr lang="en-GB"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1024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1C6EEC4E-8021-4138-A0E9-28E7CFC62298}" type="slidenum">
              <a:rPr lang="en-GB" altLang="en-US" smtClean="0"/>
              <a:pPr eaLnBrk="1" hangingPunct="1">
                <a:spcBef>
                  <a:spcPct val="0"/>
                </a:spcBef>
              </a:pPr>
              <a:t>28</a:t>
            </a:fld>
            <a:endParaRPr lang="en-GB"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9514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040E74F3-7965-438E-B524-C742665D4E09}" type="slidenum">
              <a:rPr lang="en-GB" altLang="en-US" smtClean="0"/>
              <a:pPr eaLnBrk="1" hangingPunct="1">
                <a:spcBef>
                  <a:spcPct val="0"/>
                </a:spcBef>
              </a:pPr>
              <a:t>5</a:t>
            </a:fld>
            <a:endParaRPr lang="en-GB"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03433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95C70FE-42D9-42F1-8B5C-01F6EADF9D71}" type="slidenum">
              <a:rPr lang="en-GB" altLang="en-US" smtClean="0"/>
              <a:pPr eaLnBrk="1" hangingPunct="1">
                <a:spcBef>
                  <a:spcPct val="0"/>
                </a:spcBef>
              </a:pPr>
              <a:t>31</a:t>
            </a:fld>
            <a:endParaRPr lang="en-GB"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26653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DE1988E1-8E81-4C3D-99E4-ADD7120FF80A}" type="slidenum">
              <a:rPr lang="en-GB" altLang="en-US" smtClean="0"/>
              <a:pPr eaLnBrk="1" hangingPunct="1">
                <a:spcBef>
                  <a:spcPct val="0"/>
                </a:spcBef>
              </a:pPr>
              <a:t>32</a:t>
            </a:fld>
            <a:endParaRPr lang="en-GB"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99026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DE1988E1-8E81-4C3D-99E4-ADD7120FF80A}" type="slidenum">
              <a:rPr lang="en-GB" altLang="en-US" smtClean="0"/>
              <a:pPr eaLnBrk="1" hangingPunct="1">
                <a:spcBef>
                  <a:spcPct val="0"/>
                </a:spcBef>
              </a:pPr>
              <a:t>34</a:t>
            </a:fld>
            <a:endParaRPr lang="en-GB"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41429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DE1988E1-8E81-4C3D-99E4-ADD7120FF80A}" type="slidenum">
              <a:rPr lang="en-GB" altLang="en-US" smtClean="0"/>
              <a:pPr eaLnBrk="1" hangingPunct="1">
                <a:spcBef>
                  <a:spcPct val="0"/>
                </a:spcBef>
              </a:pPr>
              <a:t>35</a:t>
            </a:fld>
            <a:endParaRPr lang="en-GB"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17896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96FA36F8-8E98-431D-BD05-1B3C5AB2866C}" type="slidenum">
              <a:rPr lang="en-GB" altLang="en-US" smtClean="0"/>
              <a:pPr eaLnBrk="1" hangingPunct="1">
                <a:spcBef>
                  <a:spcPct val="0"/>
                </a:spcBef>
              </a:pPr>
              <a:t>36</a:t>
            </a:fld>
            <a:endParaRPr lang="en-GB"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83333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A65A7A48-EF2D-4458-817D-32214D8D1E3A}" type="slidenum">
              <a:rPr lang="en-GB" altLang="en-US" smtClean="0"/>
              <a:pPr eaLnBrk="1" hangingPunct="1">
                <a:spcBef>
                  <a:spcPct val="0"/>
                </a:spcBef>
              </a:pPr>
              <a:t>38</a:t>
            </a:fld>
            <a:endParaRPr lang="en-GB"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70372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3B9417C6-0413-4DC7-90F2-35A11ABA3AF6}" type="slidenum">
              <a:rPr lang="en-GB" altLang="en-US" smtClean="0"/>
              <a:pPr eaLnBrk="1" hangingPunct="1">
                <a:spcBef>
                  <a:spcPct val="0"/>
                </a:spcBef>
              </a:pPr>
              <a:t>39</a:t>
            </a:fld>
            <a:endParaRPr lang="en-GB"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47968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0369C3F2-6843-4393-B7D4-62E0F2964B0A}" type="slidenum">
              <a:rPr lang="en-GB" altLang="en-US" smtClean="0"/>
              <a:pPr eaLnBrk="1" hangingPunct="1">
                <a:spcBef>
                  <a:spcPct val="0"/>
                </a:spcBef>
              </a:pPr>
              <a:t>42</a:t>
            </a:fld>
            <a:endParaRPr lang="en-GB"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040E74F3-7965-438E-B524-C742665D4E09}" type="slidenum">
              <a:rPr lang="en-GB" altLang="en-US" smtClean="0"/>
              <a:pPr eaLnBrk="1" hangingPunct="1">
                <a:spcBef>
                  <a:spcPct val="0"/>
                </a:spcBef>
              </a:pPr>
              <a:t>6</a:t>
            </a:fld>
            <a:endParaRPr lang="en-GB"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9696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1C6EEC4E-8021-4138-A0E9-28E7CFC62298}" type="slidenum">
              <a:rPr lang="en-GB" altLang="en-US" smtClean="0"/>
              <a:pPr eaLnBrk="1" hangingPunct="1">
                <a:spcBef>
                  <a:spcPct val="0"/>
                </a:spcBef>
              </a:pPr>
              <a:t>7</a:t>
            </a:fld>
            <a:endParaRPr lang="en-GB"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71980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35C0BEAF-B587-44CE-8AA7-1985D5A2891B}" type="slidenum">
              <a:rPr lang="en-GB" altLang="en-US" smtClean="0"/>
              <a:pPr eaLnBrk="1" hangingPunct="1">
                <a:spcBef>
                  <a:spcPct val="0"/>
                </a:spcBef>
              </a:pPr>
              <a:t>8</a:t>
            </a:fld>
            <a:endParaRPr lang="en-GB"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73223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8E4EBC0C-34CB-4633-AEC1-C8BF276AF885}" type="slidenum">
              <a:rPr lang="en-GB" altLang="en-US" smtClean="0"/>
              <a:pPr eaLnBrk="1" hangingPunct="1">
                <a:spcBef>
                  <a:spcPct val="0"/>
                </a:spcBef>
              </a:pPr>
              <a:t>9</a:t>
            </a:fld>
            <a:endParaRPr lang="en-GB"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0794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6BAD99CE-0850-4A59-8D8D-64D528542586}" type="slidenum">
              <a:rPr lang="en-GB" altLang="en-US" smtClean="0"/>
              <a:pPr eaLnBrk="1" hangingPunct="1">
                <a:spcBef>
                  <a:spcPct val="0"/>
                </a:spcBef>
              </a:pPr>
              <a:t>12</a:t>
            </a:fld>
            <a:endParaRPr lang="en-GB"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49431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040E74F3-7965-438E-B524-C742665D4E09}" type="slidenum">
              <a:rPr lang="en-GB" altLang="en-US" smtClean="0"/>
              <a:pPr eaLnBrk="1" hangingPunct="1">
                <a:spcBef>
                  <a:spcPct val="0"/>
                </a:spcBef>
              </a:pPr>
              <a:t>14</a:t>
            </a:fld>
            <a:endParaRPr lang="en-GB"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91603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778" indent="-284235" eaLnBrk="0" hangingPunct="0">
              <a:spcBef>
                <a:spcPct val="30000"/>
              </a:spcBef>
              <a:defRPr sz="1200">
                <a:solidFill>
                  <a:schemeClr val="tx1"/>
                </a:solidFill>
                <a:latin typeface="Times New Roman" pitchFamily="18" charset="0"/>
                <a:cs typeface="Times New Roman" pitchFamily="18" charset="0"/>
              </a:defRPr>
            </a:lvl2pPr>
            <a:lvl3pPr marL="1141649" indent="-227702" eaLnBrk="0" hangingPunct="0">
              <a:spcBef>
                <a:spcPct val="30000"/>
              </a:spcBef>
              <a:defRPr sz="1200">
                <a:solidFill>
                  <a:schemeClr val="tx1"/>
                </a:solidFill>
                <a:latin typeface="Times New Roman" pitchFamily="18" charset="0"/>
                <a:cs typeface="Times New Roman" pitchFamily="18" charset="0"/>
              </a:defRPr>
            </a:lvl3pPr>
            <a:lvl4pPr marL="1600192" indent="-227702" eaLnBrk="0" hangingPunct="0">
              <a:spcBef>
                <a:spcPct val="30000"/>
              </a:spcBef>
              <a:defRPr sz="1200">
                <a:solidFill>
                  <a:schemeClr val="tx1"/>
                </a:solidFill>
                <a:latin typeface="Times New Roman" pitchFamily="18" charset="0"/>
                <a:cs typeface="Times New Roman" pitchFamily="18" charset="0"/>
              </a:defRPr>
            </a:lvl4pPr>
            <a:lvl5pPr marL="2057165" indent="-227702" eaLnBrk="0" hangingPunct="0">
              <a:spcBef>
                <a:spcPct val="30000"/>
              </a:spcBef>
              <a:defRPr sz="1200">
                <a:solidFill>
                  <a:schemeClr val="tx1"/>
                </a:solidFill>
                <a:latin typeface="Times New Roman" pitchFamily="18" charset="0"/>
                <a:cs typeface="Times New Roman" pitchFamily="18" charset="0"/>
              </a:defRPr>
            </a:lvl5pPr>
            <a:lvl6pPr marL="2509427"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61690"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13952"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66214" indent="-227702"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040E74F3-7965-438E-B524-C742665D4E09}" type="slidenum">
              <a:rPr lang="en-GB" altLang="en-US" smtClean="0"/>
              <a:pPr eaLnBrk="1" hangingPunct="1">
                <a:spcBef>
                  <a:spcPct val="0"/>
                </a:spcBef>
              </a:pPr>
              <a:t>15</a:t>
            </a:fld>
            <a:endParaRPr lang="en-GB"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3993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9"/>
            <a:ext cx="84201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9710903-61F6-4B1E-A779-00450E288DED}" type="slidenum">
              <a:rPr lang="en-GB"/>
              <a:pPr>
                <a:defRPr/>
              </a:pPr>
              <a:t>‹#›</a:t>
            </a:fld>
            <a:endParaRPr lang="en-GB"/>
          </a:p>
        </p:txBody>
      </p:sp>
    </p:spTree>
    <p:extLst>
      <p:ext uri="{BB962C8B-B14F-4D97-AF65-F5344CB8AC3E}">
        <p14:creationId xmlns:p14="http://schemas.microsoft.com/office/powerpoint/2010/main" val="3327320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3A44678-9C35-4222-8311-5732993C4C95}" type="slidenum">
              <a:rPr lang="en-GB"/>
              <a:pPr>
                <a:defRPr/>
              </a:pPr>
              <a:t>‹#›</a:t>
            </a:fld>
            <a:endParaRPr lang="en-GB"/>
          </a:p>
        </p:txBody>
      </p:sp>
    </p:spTree>
    <p:extLst>
      <p:ext uri="{BB962C8B-B14F-4D97-AF65-F5344CB8AC3E}">
        <p14:creationId xmlns:p14="http://schemas.microsoft.com/office/powerpoint/2010/main" val="23217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6" y="609600"/>
            <a:ext cx="2105025"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42951" y="609600"/>
            <a:ext cx="6149975"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2271487-2EAD-421D-967A-07846DA7EC3B}" type="slidenum">
              <a:rPr lang="en-GB"/>
              <a:pPr>
                <a:defRPr/>
              </a:pPr>
              <a:t>‹#›</a:t>
            </a:fld>
            <a:endParaRPr lang="en-GB"/>
          </a:p>
        </p:txBody>
      </p:sp>
    </p:spTree>
    <p:extLst>
      <p:ext uri="{BB962C8B-B14F-4D97-AF65-F5344CB8AC3E}">
        <p14:creationId xmlns:p14="http://schemas.microsoft.com/office/powerpoint/2010/main" val="412015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81F8AB0-C8E6-4D0B-A90F-14E4156CE9E9}" type="slidenum">
              <a:rPr lang="en-GB"/>
              <a:pPr>
                <a:defRPr/>
              </a:pPr>
              <a:t>‹#›</a:t>
            </a:fld>
            <a:endParaRPr lang="en-GB"/>
          </a:p>
        </p:txBody>
      </p:sp>
    </p:spTree>
    <p:extLst>
      <p:ext uri="{BB962C8B-B14F-4D97-AF65-F5344CB8AC3E}">
        <p14:creationId xmlns:p14="http://schemas.microsoft.com/office/powerpoint/2010/main" val="411111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3"/>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506" y="2906716"/>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0BBA7AA-5759-46D4-A260-6473CFDB10FD}" type="slidenum">
              <a:rPr lang="en-GB"/>
              <a:pPr>
                <a:defRPr/>
              </a:pPr>
              <a:t>‹#›</a:t>
            </a:fld>
            <a:endParaRPr lang="en-GB"/>
          </a:p>
        </p:txBody>
      </p:sp>
    </p:spTree>
    <p:extLst>
      <p:ext uri="{BB962C8B-B14F-4D97-AF65-F5344CB8AC3E}">
        <p14:creationId xmlns:p14="http://schemas.microsoft.com/office/powerpoint/2010/main" val="2726995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0F54369-33B1-4D35-93B2-E4D372763AAE}" type="slidenum">
              <a:rPr lang="en-GB"/>
              <a:pPr>
                <a:defRPr/>
              </a:pPr>
              <a:t>‹#›</a:t>
            </a:fld>
            <a:endParaRPr lang="en-GB"/>
          </a:p>
        </p:txBody>
      </p:sp>
    </p:spTree>
    <p:extLst>
      <p:ext uri="{BB962C8B-B14F-4D97-AF65-F5344CB8AC3E}">
        <p14:creationId xmlns:p14="http://schemas.microsoft.com/office/powerpoint/2010/main" val="4141749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1"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111" y="1535113"/>
            <a:ext cx="4378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44211B37-893F-44CE-ADC1-662CF53B2F19}" type="slidenum">
              <a:rPr lang="en-GB"/>
              <a:pPr>
                <a:defRPr/>
              </a:pPr>
              <a:t>‹#›</a:t>
            </a:fld>
            <a:endParaRPr lang="en-GB"/>
          </a:p>
        </p:txBody>
      </p:sp>
    </p:spTree>
    <p:extLst>
      <p:ext uri="{BB962C8B-B14F-4D97-AF65-F5344CB8AC3E}">
        <p14:creationId xmlns:p14="http://schemas.microsoft.com/office/powerpoint/2010/main" val="764218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AEFE42A-BD2C-47EF-AFEE-F93FAAEDF7A0}" type="slidenum">
              <a:rPr lang="en-GB"/>
              <a:pPr>
                <a:defRPr/>
              </a:pPr>
              <a:t>‹#›</a:t>
            </a:fld>
            <a:endParaRPr lang="en-GB"/>
          </a:p>
        </p:txBody>
      </p:sp>
    </p:spTree>
    <p:extLst>
      <p:ext uri="{BB962C8B-B14F-4D97-AF65-F5344CB8AC3E}">
        <p14:creationId xmlns:p14="http://schemas.microsoft.com/office/powerpoint/2010/main" val="192648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F6D81F0-166B-45F9-ACA7-D2E27A9C2D18}" type="slidenum">
              <a:rPr lang="en-GB"/>
              <a:pPr>
                <a:defRPr/>
              </a:pPr>
              <a:t>‹#›</a:t>
            </a:fld>
            <a:endParaRPr lang="en-GB"/>
          </a:p>
        </p:txBody>
      </p:sp>
    </p:spTree>
    <p:extLst>
      <p:ext uri="{BB962C8B-B14F-4D97-AF65-F5344CB8AC3E}">
        <p14:creationId xmlns:p14="http://schemas.microsoft.com/office/powerpoint/2010/main" val="101875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006"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2973" y="273054"/>
            <a:ext cx="553772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2"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456ABD3-CACD-4AFE-B953-411E098B2252}" type="slidenum">
              <a:rPr lang="en-GB"/>
              <a:pPr>
                <a:defRPr/>
              </a:pPr>
              <a:t>‹#›</a:t>
            </a:fld>
            <a:endParaRPr lang="en-GB"/>
          </a:p>
        </p:txBody>
      </p:sp>
    </p:spTree>
    <p:extLst>
      <p:ext uri="{BB962C8B-B14F-4D97-AF65-F5344CB8AC3E}">
        <p14:creationId xmlns:p14="http://schemas.microsoft.com/office/powerpoint/2010/main" val="1984635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FC9FD4D-4640-47EE-B3B8-357D834105A9}" type="slidenum">
              <a:rPr lang="en-GB"/>
              <a:pPr>
                <a:defRPr/>
              </a:pPr>
              <a:t>‹#›</a:t>
            </a:fld>
            <a:endParaRPr lang="en-GB"/>
          </a:p>
        </p:txBody>
      </p:sp>
    </p:spTree>
    <p:extLst>
      <p:ext uri="{BB962C8B-B14F-4D97-AF65-F5344CB8AC3E}">
        <p14:creationId xmlns:p14="http://schemas.microsoft.com/office/powerpoint/2010/main" val="2113355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BB7C42E-75CE-4D19-9883-CF64708CEAB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google.co.uk/url?sa=i&amp;rct=j&amp;q=swiss+roll&amp;source=images&amp;cd=&amp;cad=rja&amp;docid=Z0x9ziRJeehGIM&amp;tbnid=fHpf8xJaE_cjJM:&amp;ved=0CAUQjRw&amp;url=http://www.channel4.com/4food/how-to/how-to-do-puddings/how-to-make-a-swiss-roll&amp;ei=obrPUoXAGozN7AbktIGwBw&amp;psig=AFQjCNHIDjl4Qc-_LfaBVeywz0zi1HXysQ&amp;ust=1389431737537268" TargetMode="Externa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bbcgoodfood.com/glossary/sugar-glossary" TargetMode="External"/><Relationship Id="rId7" Type="http://schemas.openxmlformats.org/officeDocument/2006/relationships/image" Target="../media/image21.jpeg"/><Relationship Id="rId2" Type="http://schemas.openxmlformats.org/officeDocument/2006/relationships/hyperlink" Target="https://www.bbcgoodfood.com/glossary/apricots-glossary" TargetMode="Externa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25.jpeg"/><Relationship Id="rId5"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10" Type="http://schemas.openxmlformats.org/officeDocument/2006/relationships/image" Target="../media/image24.jpeg"/><Relationship Id="rId4" Type="http://schemas.openxmlformats.org/officeDocument/2006/relationships/hyperlink" Target="https://www.bbcgoodfood.com/glossary/butter-glossary" TargetMode="External"/><Relationship Id="rId9" Type="http://schemas.openxmlformats.org/officeDocument/2006/relationships/image" Target="../media/image23.jpeg"/></Relationships>
</file>

<file path=ppt/slides/_rels/slide2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s://www.bbc.co.uk/food/plain_flour" TargetMode="External"/><Relationship Id="rId7"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hyperlink" Target="https://www.bbc.co.uk/food/chicken_breast" TargetMode="External"/><Relationship Id="rId1" Type="http://schemas.openxmlformats.org/officeDocument/2006/relationships/slideLayout" Target="../slideLayouts/slideLayout2.xml"/><Relationship Id="rId6" Type="http://schemas.openxmlformats.org/officeDocument/2006/relationships/hyperlink" Target="https://www.bbc.co.uk/food/oil" TargetMode="External"/><Relationship Id="rId5" Type="http://schemas.openxmlformats.org/officeDocument/2006/relationships/hyperlink" Target="https://www.bbc.co.uk/food/breadcrumbs" TargetMode="External"/><Relationship Id="rId4" Type="http://schemas.openxmlformats.org/officeDocument/2006/relationships/hyperlink" Target="https://www.bbc.co.uk/food/egg" TargetMode="External"/><Relationship Id="rId9"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www.bbcgoodfood.com/content/kimberley-wilsons-top-five-measuring-sets" TargetMode="External"/><Relationship Id="rId7" Type="http://schemas.openxmlformats.org/officeDocument/2006/relationships/image" Target="../media/image31.jpeg"/><Relationship Id="rId2" Type="http://schemas.openxmlformats.org/officeDocument/2006/relationships/hyperlink" Target="https://www.bbcgoodfood.com/content/five-best-saucepans" TargetMode="External"/><Relationship Id="rId1" Type="http://schemas.openxmlformats.org/officeDocument/2006/relationships/slideLayout" Target="../slideLayouts/slideLayout2.xml"/><Relationship Id="rId6" Type="http://schemas.openxmlformats.org/officeDocument/2006/relationships/hyperlink" Target="http://www.bbcgoodfood.com/content/test-best-pastry-brushes" TargetMode="External"/><Relationship Id="rId11" Type="http://schemas.openxmlformats.org/officeDocument/2006/relationships/image" Target="../media/image35.jpeg"/><Relationship Id="rId5" Type="http://schemas.openxmlformats.org/officeDocument/2006/relationships/hyperlink" Target="https://www.bbcgoodfood.com/content/top-five-mixing-bowls" TargetMode="External"/><Relationship Id="rId10" Type="http://schemas.openxmlformats.org/officeDocument/2006/relationships/image" Target="../media/image34.jpeg"/><Relationship Id="rId4" Type="http://schemas.openxmlformats.org/officeDocument/2006/relationships/hyperlink" Target="https://www.bbcgoodfood.com/content/top-five-paring-knives" TargetMode="External"/><Relationship Id="rId9"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bbc.co.uk/food/coffee_essence" TargetMode="External"/><Relationship Id="rId3" Type="http://schemas.openxmlformats.org/officeDocument/2006/relationships/hyperlink" Target="https://www.bbc.co.uk/food/egg" TargetMode="External"/><Relationship Id="rId7" Type="http://schemas.openxmlformats.org/officeDocument/2006/relationships/hyperlink" Target="https://www.bbc.co.uk/food/stem_ginge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bbc.co.uk/food/vanilla_extract" TargetMode="External"/><Relationship Id="rId5" Type="http://schemas.openxmlformats.org/officeDocument/2006/relationships/hyperlink" Target="https://www.bbc.co.uk/food/double_cream" TargetMode="External"/><Relationship Id="rId4" Type="http://schemas.openxmlformats.org/officeDocument/2006/relationships/hyperlink" Target="https://www.bbc.co.uk/food/caster_sugar" TargetMode="External"/><Relationship Id="rId9" Type="http://schemas.openxmlformats.org/officeDocument/2006/relationships/hyperlink" Target="https://www.bbc.co.uk/food/strawberry"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bbc.co.uk/food/vanilla_extrac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bbc.co.uk/food/strawberry" TargetMode="External"/><Relationship Id="rId5" Type="http://schemas.openxmlformats.org/officeDocument/2006/relationships/hyperlink" Target="https://www.bbc.co.uk/food/coffee_essence" TargetMode="External"/><Relationship Id="rId4" Type="http://schemas.openxmlformats.org/officeDocument/2006/relationships/hyperlink" Target="https://www.bbc.co.uk/food/stem_ginge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www.google.co.uk/url?sa=i&amp;rct=j&amp;q=&amp;esrc=s&amp;source=images&amp;cd=&amp;cad=rja&amp;uact=8&amp;ved=0ahUKEwjxmdHR257SAhVDtBoKHQL2A64QjRwIBw&amp;url=http://www.globeholidays.net/Africa/Egypt/Lower_Egypt/Cairo/egitto_Khebab1.htm&amp;psig=AFQjCNH0YyXiUmYv1iTFmoal48N26YiOrQ&amp;ust=1487681508901741"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javascript:void(null);" TargetMode="Externa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uk/url?sa=i&amp;rct=j&amp;q=&amp;esrc=s&amp;source=images&amp;cd=&amp;cad=rja&amp;uact=8&amp;ved=0CAcQjRxqFQoTCMK1oeTGh8gCFQPXFAodQowM_w&amp;url=http://www.fine-dining-guide.com/michelin-3-star-restaurants-in-europe&amp;bvm=bv.103073922,d.ZGU&amp;psig=AFQjCNHEtZqPk-v3murdKkIYY3GcqyWPeQ&amp;ust=144290516096220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5733256"/>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72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Recipe Book</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 name="Rectangle 2"/>
          <p:cNvSpPr>
            <a:spLocks noChangeArrowheads="1"/>
          </p:cNvSpPr>
          <p:nvPr/>
        </p:nvSpPr>
        <p:spPr bwMode="auto">
          <a:xfrm>
            <a:off x="2504728" y="106133"/>
            <a:ext cx="59590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Name _________________________   Technology group ___________                  Teacher ____________________</a:t>
            </a:r>
            <a:endParaRPr kumimoji="0" lang="en-GB" alt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185112" y="1322900"/>
            <a:ext cx="10000798" cy="707886"/>
          </a:xfrm>
          <a:prstGeom prst="rect">
            <a:avLst/>
          </a:prstGeom>
        </p:spPr>
        <p:txBody>
          <a:bodyPr wrap="square">
            <a:spAutoFit/>
          </a:bodyPr>
          <a:lstStyle/>
          <a:p>
            <a:pPr lvl="0" algn="ctr" eaLnBrk="0" hangingPunct="0"/>
            <a:r>
              <a:rPr lang="en-GB" altLang="en-US" sz="4000" b="1" dirty="0">
                <a:latin typeface="Cambria" pitchFamily="18" charset="0"/>
                <a:ea typeface="Calibri" pitchFamily="34" charset="0"/>
              </a:rPr>
              <a:t>Year 8 Food and Nutrition  </a:t>
            </a:r>
            <a:r>
              <a:rPr lang="en-GB" altLang="en-US" sz="4000" b="1" dirty="0">
                <a:solidFill>
                  <a:srgbClr val="00B050"/>
                </a:solidFill>
                <a:latin typeface="Cambria" pitchFamily="18" charset="0"/>
                <a:ea typeface="Calibri" pitchFamily="34" charset="0"/>
              </a:rPr>
              <a:t>2025/26</a:t>
            </a:r>
            <a:endParaRPr lang="en-GB" altLang="en-US" sz="1100" dirty="0">
              <a:latin typeface="Arial" pitchFamily="34" charset="0"/>
              <a:cs typeface="Arial" pitchFamily="34" charset="0"/>
            </a:endParaRPr>
          </a:p>
        </p:txBody>
      </p:sp>
      <p:sp>
        <p:nvSpPr>
          <p:cNvPr id="5" name="Slide Number Placeholder 4">
            <a:extLst>
              <a:ext uri="{FF2B5EF4-FFF2-40B4-BE49-F238E27FC236}">
                <a16:creationId xmlns:a16="http://schemas.microsoft.com/office/drawing/2014/main" id="{F95AB266-4B39-41EC-8E57-A2A06A2C595F}"/>
              </a:ext>
            </a:extLst>
          </p:cNvPr>
          <p:cNvSpPr>
            <a:spLocks noGrp="1"/>
          </p:cNvSpPr>
          <p:nvPr>
            <p:ph type="sldNum" sz="quarter" idx="12"/>
          </p:nvPr>
        </p:nvSpPr>
        <p:spPr/>
        <p:txBody>
          <a:bodyPr/>
          <a:lstStyle/>
          <a:p>
            <a:pPr>
              <a:defRPr/>
            </a:pPr>
            <a:fld id="{DF6D81F0-166B-45F9-ACA7-D2E27A9C2D18}" type="slidenum">
              <a:rPr lang="en-GB" smtClean="0"/>
              <a:pPr>
                <a:defRPr/>
              </a:pPr>
              <a:t>1</a:t>
            </a:fld>
            <a:endParaRPr lang="en-GB"/>
          </a:p>
        </p:txBody>
      </p:sp>
      <p:pic>
        <p:nvPicPr>
          <p:cNvPr id="1028" name="Picture 4" descr="food banner green - healthy &amp; colourful - vector illustration">
            <a:extLst>
              <a:ext uri="{FF2B5EF4-FFF2-40B4-BE49-F238E27FC236}">
                <a16:creationId xmlns:a16="http://schemas.microsoft.com/office/drawing/2014/main" id="{56457410-F906-4ACE-AFE3-508D5A398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0"/>
          <a:stretch/>
        </p:blipFill>
        <p:spPr bwMode="auto">
          <a:xfrm>
            <a:off x="200471" y="1940976"/>
            <a:ext cx="9505057" cy="3427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1C35628-A8FF-4369-BBA2-866DB65CF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50" y="100742"/>
            <a:ext cx="1445725" cy="1222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18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66687" y="782028"/>
            <a:ext cx="8420101" cy="1143000"/>
          </a:xfrm>
        </p:spPr>
        <p:txBody>
          <a:bodyPr/>
          <a:lstStyle/>
          <a:p>
            <a:r>
              <a:rPr lang="en-GB" altLang="en-US" sz="4800" dirty="0">
                <a:latin typeface="Jokerman" pitchFamily="82" charset="0"/>
              </a:rPr>
              <a:t>Decorated shortbread</a:t>
            </a:r>
          </a:p>
        </p:txBody>
      </p:sp>
      <p:sp>
        <p:nvSpPr>
          <p:cNvPr id="25603" name="TextBox 4"/>
          <p:cNvSpPr txBox="1">
            <a:spLocks noChangeArrowheads="1"/>
          </p:cNvSpPr>
          <p:nvPr/>
        </p:nvSpPr>
        <p:spPr bwMode="auto">
          <a:xfrm>
            <a:off x="415925" y="1844675"/>
            <a:ext cx="2952750" cy="256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2000" u="sng" dirty="0">
                <a:latin typeface="Jokerman" pitchFamily="82" charset="0"/>
              </a:rPr>
              <a:t>Ingredients</a:t>
            </a:r>
          </a:p>
          <a:p>
            <a:r>
              <a:rPr lang="en-GB" altLang="en-US" sz="1800" dirty="0">
                <a:latin typeface="Calibri" pitchFamily="34" charset="0"/>
              </a:rPr>
              <a:t> 200g butter, softened,</a:t>
            </a:r>
          </a:p>
          <a:p>
            <a:r>
              <a:rPr lang="en-GB" altLang="en-US" sz="1800" dirty="0">
                <a:latin typeface="Calibri" pitchFamily="34" charset="0"/>
              </a:rPr>
              <a:t> 100g caster sugar,</a:t>
            </a:r>
          </a:p>
          <a:p>
            <a:r>
              <a:rPr lang="en-GB" altLang="en-US" sz="1800" dirty="0">
                <a:latin typeface="Calibri" pitchFamily="34" charset="0"/>
              </a:rPr>
              <a:t> 300g plain flour,</a:t>
            </a:r>
          </a:p>
          <a:p>
            <a:pPr>
              <a:buNone/>
            </a:pPr>
            <a:endParaRPr lang="en-GB" altLang="en-US" sz="1800" dirty="0">
              <a:latin typeface="Calibri" pitchFamily="34" charset="0"/>
            </a:endParaRPr>
          </a:p>
          <a:p>
            <a:pPr eaLnBrk="1" hangingPunct="1">
              <a:spcBef>
                <a:spcPct val="0"/>
              </a:spcBef>
              <a:buFontTx/>
              <a:buNone/>
            </a:pPr>
            <a:r>
              <a:rPr lang="en-GB" altLang="en-US" sz="1800" u="sng" dirty="0">
                <a:latin typeface="Calibri" pitchFamily="34" charset="0"/>
              </a:rPr>
              <a:t>Decoration:</a:t>
            </a:r>
          </a:p>
          <a:p>
            <a:pPr marL="285750" indent="-285750" eaLnBrk="1" hangingPunct="1">
              <a:spcBef>
                <a:spcPct val="0"/>
              </a:spcBef>
            </a:pPr>
            <a:r>
              <a:rPr lang="en-GB" altLang="en-US" sz="1800" dirty="0">
                <a:latin typeface="Calibri" pitchFamily="34" charset="0"/>
              </a:rPr>
              <a:t>50g milk chocolate,</a:t>
            </a:r>
          </a:p>
          <a:p>
            <a:pPr marL="285750" indent="-285750" eaLnBrk="1" hangingPunct="1">
              <a:spcBef>
                <a:spcPct val="0"/>
              </a:spcBef>
            </a:pPr>
            <a:r>
              <a:rPr lang="en-GB" altLang="en-US" sz="1800" dirty="0">
                <a:latin typeface="Calibri" pitchFamily="34" charset="0"/>
              </a:rPr>
              <a:t>50g white chocolate.</a:t>
            </a:r>
          </a:p>
        </p:txBody>
      </p:sp>
      <p:sp>
        <p:nvSpPr>
          <p:cNvPr id="3" name="TextBox 2"/>
          <p:cNvSpPr txBox="1"/>
          <p:nvPr/>
        </p:nvSpPr>
        <p:spPr>
          <a:xfrm>
            <a:off x="3080792" y="1700213"/>
            <a:ext cx="6696622" cy="4862870"/>
          </a:xfrm>
          <a:prstGeom prst="rect">
            <a:avLst/>
          </a:prstGeom>
          <a:noFill/>
        </p:spPr>
        <p:txBody>
          <a:bodyPr wrap="square">
            <a:spAutoFit/>
          </a:bodyPr>
          <a:lstStyle/>
          <a:p>
            <a:pPr>
              <a:defRPr/>
            </a:pPr>
            <a:r>
              <a:rPr lang="en-GB" sz="2000" dirty="0">
                <a:latin typeface="Jokerman" panose="04090605060D06020702" pitchFamily="82" charset="0"/>
              </a:rPr>
              <a:t>Method:</a:t>
            </a:r>
          </a:p>
          <a:p>
            <a:pPr marL="342900" indent="-342900">
              <a:buFont typeface="+mj-lt"/>
              <a:buAutoNum type="arabicPeriod"/>
              <a:defRPr/>
            </a:pPr>
            <a:r>
              <a:rPr lang="en-GB" sz="1800" dirty="0">
                <a:latin typeface="Calibri" panose="020F0502020204030204" pitchFamily="34" charset="0"/>
              </a:rPr>
              <a:t>Line a tray with baking parchment. Meanwhile heat your oven to 170C.</a:t>
            </a:r>
          </a:p>
          <a:p>
            <a:pPr marL="342900" indent="-342900" algn="l" fontAlgn="base">
              <a:buFont typeface="+mj-lt"/>
              <a:buAutoNum type="arabicPeriod"/>
            </a:pPr>
            <a:r>
              <a:rPr lang="en-GB" sz="1800" dirty="0">
                <a:latin typeface="Calibri" panose="020F0502020204030204" pitchFamily="34" charset="0"/>
              </a:rPr>
              <a:t> </a:t>
            </a:r>
            <a:r>
              <a:rPr lang="en-GB" sz="1800" b="0" i="0" dirty="0">
                <a:solidFill>
                  <a:srgbClr val="141414"/>
                </a:solidFill>
                <a:effectLst/>
                <a:latin typeface="Calibri" panose="020F0502020204030204" pitchFamily="34" charset="0"/>
                <a:ea typeface="Calibri" panose="020F0502020204030204" pitchFamily="34" charset="0"/>
                <a:cs typeface="Calibri" panose="020F0502020204030204" pitchFamily="34" charset="0"/>
              </a:rPr>
              <a:t>Mix together the butter and sugar, using an electric hand whisk, until pale and smooth. </a:t>
            </a:r>
          </a:p>
          <a:p>
            <a:pPr marL="342900" indent="-342900" algn="l" fontAlgn="base">
              <a:buFont typeface="+mj-lt"/>
              <a:buAutoNum type="arabicPeriod"/>
            </a:pPr>
            <a:r>
              <a:rPr lang="en-GB" sz="1800" b="0" i="0" dirty="0">
                <a:solidFill>
                  <a:srgbClr val="141414"/>
                </a:solidFill>
                <a:effectLst/>
                <a:latin typeface="Calibri" panose="020F0502020204030204" pitchFamily="34" charset="0"/>
                <a:ea typeface="Calibri" panose="020F0502020204030204" pitchFamily="34" charset="0"/>
                <a:cs typeface="Calibri" panose="020F0502020204030204" pitchFamily="34" charset="0"/>
              </a:rPr>
              <a:t>Gently mix in the flour until completely incorporated,</a:t>
            </a:r>
          </a:p>
          <a:p>
            <a:pPr marL="342900" indent="-342900" algn="l" fontAlgn="base">
              <a:buFont typeface="+mj-lt"/>
              <a:buAutoNum type="arabicPeriod"/>
            </a:pPr>
            <a:r>
              <a:rPr lang="en-GB" sz="1800" b="0" i="0" dirty="0">
                <a:solidFill>
                  <a:srgbClr val="141414"/>
                </a:solidFill>
                <a:effectLst/>
                <a:latin typeface="Calibri" panose="020F0502020204030204" pitchFamily="34" charset="0"/>
                <a:ea typeface="Calibri" panose="020F0502020204030204" pitchFamily="34" charset="0"/>
                <a:cs typeface="Calibri" panose="020F0502020204030204" pitchFamily="34" charset="0"/>
              </a:rPr>
              <a:t>Using your hands, squeeze the mixture together into a ball of dough.</a:t>
            </a:r>
          </a:p>
          <a:p>
            <a:pPr marL="342900" indent="-342900" algn="l" fontAlgn="base">
              <a:buFont typeface="+mj-lt"/>
              <a:buAutoNum type="arabicPeriod"/>
            </a:pPr>
            <a:r>
              <a:rPr lang="en-GB" sz="1800" b="0" i="0" dirty="0">
                <a:solidFill>
                  <a:srgbClr val="141414"/>
                </a:solidFill>
                <a:effectLst/>
                <a:latin typeface="Calibri" panose="020F0502020204030204" pitchFamily="34" charset="0"/>
                <a:ea typeface="Calibri" panose="020F0502020204030204" pitchFamily="34" charset="0"/>
                <a:cs typeface="Calibri" panose="020F0502020204030204" pitchFamily="34" charset="0"/>
              </a:rPr>
              <a:t>Gently roll the dough out to about 5mm/¼in thick on a floured work surface,</a:t>
            </a:r>
          </a:p>
          <a:p>
            <a:pPr marL="342900" indent="-342900" algn="l" fontAlgn="base">
              <a:buFont typeface="+mj-lt"/>
              <a:buAutoNum type="arabicPeriod"/>
            </a:pPr>
            <a:r>
              <a:rPr lang="en-GB" sz="1800" b="0" i="0" dirty="0">
                <a:solidFill>
                  <a:srgbClr val="141414"/>
                </a:solidFill>
                <a:effectLst/>
                <a:latin typeface="Calibri" panose="020F0502020204030204" pitchFamily="34" charset="0"/>
                <a:ea typeface="Calibri" panose="020F0502020204030204" pitchFamily="34" charset="0"/>
                <a:cs typeface="Calibri" panose="020F0502020204030204" pitchFamily="34" charset="0"/>
              </a:rPr>
              <a:t>Cut into shapes using a biscuit cutter . </a:t>
            </a:r>
          </a:p>
          <a:p>
            <a:pPr marL="342900" indent="-342900" algn="l" fontAlgn="base">
              <a:buFont typeface="+mj-lt"/>
              <a:buAutoNum type="arabicPeriod"/>
            </a:pPr>
            <a:r>
              <a:rPr lang="en-GB" sz="1800" b="0" i="0" dirty="0">
                <a:solidFill>
                  <a:srgbClr val="141414"/>
                </a:solidFill>
                <a:effectLst/>
                <a:latin typeface="Calibri" panose="020F0502020204030204" pitchFamily="34" charset="0"/>
                <a:ea typeface="Calibri" panose="020F0502020204030204" pitchFamily="34" charset="0"/>
                <a:cs typeface="Calibri" panose="020F0502020204030204" pitchFamily="34" charset="0"/>
              </a:rPr>
              <a:t>Transfer the biscuits onto the baking tray and chill in the fridge for 15 minutes to rest.</a:t>
            </a:r>
          </a:p>
          <a:p>
            <a:pPr marL="342900" indent="-342900" algn="l" fontAlgn="base">
              <a:buFont typeface="+mj-lt"/>
              <a:buAutoNum type="arabicPeriod"/>
            </a:pPr>
            <a:r>
              <a:rPr lang="en-GB" sz="1800" b="0" i="0" dirty="0">
                <a:solidFill>
                  <a:srgbClr val="141414"/>
                </a:solidFill>
                <a:effectLst/>
                <a:latin typeface="Calibri" panose="020F0502020204030204" pitchFamily="34" charset="0"/>
                <a:ea typeface="Calibri" panose="020F0502020204030204" pitchFamily="34" charset="0"/>
                <a:cs typeface="Calibri" panose="020F0502020204030204" pitchFamily="34" charset="0"/>
              </a:rPr>
              <a:t>Sprinkle each biscuit with a pinch of sugar. </a:t>
            </a:r>
          </a:p>
          <a:p>
            <a:pPr marL="342900" indent="-342900" algn="l" fontAlgn="base">
              <a:buFont typeface="+mj-lt"/>
              <a:buAutoNum type="arabicPeriod"/>
            </a:pPr>
            <a:r>
              <a:rPr lang="en-GB" sz="1800" b="0" i="0" dirty="0">
                <a:solidFill>
                  <a:srgbClr val="141414"/>
                </a:solidFill>
                <a:effectLst/>
                <a:latin typeface="Calibri" panose="020F0502020204030204" pitchFamily="34" charset="0"/>
                <a:ea typeface="Calibri" panose="020F0502020204030204" pitchFamily="34" charset="0"/>
                <a:cs typeface="Calibri" panose="020F0502020204030204" pitchFamily="34" charset="0"/>
              </a:rPr>
              <a:t>Bake for 15–20 minutes, or until pale golden brown.</a:t>
            </a:r>
          </a:p>
          <a:p>
            <a:pPr marL="342900" indent="-342900" algn="l" fontAlgn="base">
              <a:buFont typeface="+mj-lt"/>
              <a:buAutoNum type="arabicPeriod"/>
            </a:pPr>
            <a:r>
              <a:rPr lang="en-GB" sz="1800" b="0" i="0" dirty="0">
                <a:solidFill>
                  <a:srgbClr val="141414"/>
                </a:solidFill>
                <a:effectLst/>
                <a:latin typeface="Calibri" panose="020F0502020204030204" pitchFamily="34" charset="0"/>
                <a:ea typeface="Calibri" panose="020F0502020204030204" pitchFamily="34" charset="0"/>
                <a:cs typeface="Calibri" panose="020F0502020204030204" pitchFamily="34" charset="0"/>
              </a:rPr>
              <a:t>Transfer the biscuits to a wire rack to cool and serve.</a:t>
            </a:r>
          </a:p>
          <a:p>
            <a:pPr>
              <a:defRPr/>
            </a:pPr>
            <a:endParaRPr lang="en-GB" sz="2000" dirty="0"/>
          </a:p>
        </p:txBody>
      </p:sp>
      <p:sp>
        <p:nvSpPr>
          <p:cNvPr id="7" name="TextBox 6"/>
          <p:cNvSpPr txBox="1"/>
          <p:nvPr/>
        </p:nvSpPr>
        <p:spPr>
          <a:xfrm>
            <a:off x="128464" y="94129"/>
            <a:ext cx="5448424" cy="369332"/>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a:t>
            </a:r>
          </a:p>
        </p:txBody>
      </p:sp>
      <p:pic>
        <p:nvPicPr>
          <p:cNvPr id="8" name="Picture 7" descr="http://www.fine-dining-guide.com/wp-content/uploads/MIchelin_3_Stars.jpg">
            <a:hlinkClick r:id="rId2"/>
          </p:cNvPr>
          <p:cNvPicPr/>
          <p:nvPr/>
        </p:nvPicPr>
        <p:blipFill rotWithShape="1">
          <a:blip r:embed="rId3">
            <a:extLst>
              <a:ext uri="{28A0092B-C50C-407E-A947-70E740481C1C}">
                <a14:useLocalDpi xmlns:a14="http://schemas.microsoft.com/office/drawing/2010/main" val="0"/>
              </a:ext>
            </a:extLst>
          </a:blip>
          <a:srcRect l="15271" t="29124" r="38112" b="28951"/>
          <a:stretch/>
        </p:blipFill>
        <p:spPr bwMode="auto">
          <a:xfrm>
            <a:off x="9057323" y="201394"/>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8AD3C73-1086-46E4-A25B-C905505B11D5}"/>
              </a:ext>
            </a:extLst>
          </p:cNvPr>
          <p:cNvSpPr>
            <a:spLocks noGrp="1"/>
          </p:cNvSpPr>
          <p:nvPr>
            <p:ph type="sldNum" sz="quarter" idx="12"/>
          </p:nvPr>
        </p:nvSpPr>
        <p:spPr/>
        <p:txBody>
          <a:bodyPr/>
          <a:lstStyle/>
          <a:p>
            <a:pPr>
              <a:defRPr/>
            </a:pPr>
            <a:fld id="{B81F8AB0-C8E6-4D0B-A90F-14E4156CE9E9}" type="slidenum">
              <a:rPr lang="en-GB" smtClean="0"/>
              <a:pPr>
                <a:defRPr/>
              </a:pPr>
              <a:t>10</a:t>
            </a:fld>
            <a:endParaRPr lang="en-GB" dirty="0"/>
          </a:p>
        </p:txBody>
      </p:sp>
      <p:pic>
        <p:nvPicPr>
          <p:cNvPr id="4098" name="Picture 2" descr="The Best Ideas for Chocolate Dipped Shortbread Cookies – Easy Recipes ...">
            <a:extLst>
              <a:ext uri="{FF2B5EF4-FFF2-40B4-BE49-F238E27FC236}">
                <a16:creationId xmlns:a16="http://schemas.microsoft.com/office/drawing/2014/main" id="{2C747F6F-7DAE-43F3-9D16-1F7210FE0F2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158"/>
          <a:stretch/>
        </p:blipFill>
        <p:spPr bwMode="auto">
          <a:xfrm>
            <a:off x="660760" y="4488073"/>
            <a:ext cx="1925960" cy="195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921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63526" y="692696"/>
            <a:ext cx="3848101" cy="1103313"/>
          </a:xfrm>
        </p:spPr>
        <p:txBody>
          <a:bodyPr/>
          <a:lstStyle/>
          <a:p>
            <a:r>
              <a:rPr lang="en-GB" altLang="en-US" sz="2800" dirty="0">
                <a:latin typeface="Jokerman" pitchFamily="82" charset="0"/>
              </a:rPr>
              <a:t>Pasties</a:t>
            </a:r>
          </a:p>
        </p:txBody>
      </p:sp>
      <p:sp>
        <p:nvSpPr>
          <p:cNvPr id="31747" name="Content Placeholder 2"/>
          <p:cNvSpPr>
            <a:spLocks noGrp="1"/>
          </p:cNvSpPr>
          <p:nvPr>
            <p:ph idx="1"/>
          </p:nvPr>
        </p:nvSpPr>
        <p:spPr>
          <a:xfrm>
            <a:off x="58737" y="1363127"/>
            <a:ext cx="3525837" cy="4324350"/>
          </a:xfrm>
        </p:spPr>
        <p:txBody>
          <a:bodyPr/>
          <a:lstStyle/>
          <a:p>
            <a:pPr marL="0" indent="0">
              <a:buFontTx/>
              <a:buNone/>
              <a:defRPr/>
            </a:pPr>
            <a:r>
              <a:rPr lang="en-GB" altLang="en-US" sz="1800" b="1" u="sng" dirty="0">
                <a:latin typeface="Calibri" panose="020F0502020204030204" pitchFamily="34" charset="0"/>
              </a:rPr>
              <a:t>Ingredients</a:t>
            </a:r>
          </a:p>
          <a:p>
            <a:pPr marL="0" indent="0">
              <a:buFontTx/>
              <a:buNone/>
              <a:defRPr/>
            </a:pPr>
            <a:r>
              <a:rPr lang="en-GB" altLang="en-US" sz="1800" dirty="0">
                <a:latin typeface="Calibri" panose="020F0502020204030204" pitchFamily="34" charset="0"/>
              </a:rPr>
              <a:t>Shortcrust Pastry:</a:t>
            </a:r>
          </a:p>
          <a:p>
            <a:pPr>
              <a:defRPr/>
            </a:pPr>
            <a:r>
              <a:rPr lang="en-GB" altLang="en-US" sz="1800" dirty="0">
                <a:latin typeface="Calibri" panose="020F0502020204030204" pitchFamily="34" charset="0"/>
              </a:rPr>
              <a:t>200g plain flour,</a:t>
            </a:r>
          </a:p>
          <a:p>
            <a:pPr>
              <a:defRPr/>
            </a:pPr>
            <a:r>
              <a:rPr lang="en-GB" altLang="en-US" sz="1800" dirty="0">
                <a:highlight>
                  <a:srgbClr val="FFFF00"/>
                </a:highlight>
                <a:latin typeface="Calibri" panose="020F0502020204030204" pitchFamily="34" charset="0"/>
              </a:rPr>
              <a:t>50g white fat e.g. </a:t>
            </a:r>
            <a:r>
              <a:rPr lang="en-GB" altLang="en-US" sz="1800" dirty="0" err="1">
                <a:highlight>
                  <a:srgbClr val="FFFF00"/>
                </a:highlight>
                <a:latin typeface="Calibri" panose="020F0502020204030204" pitchFamily="34" charset="0"/>
              </a:rPr>
              <a:t>Trex</a:t>
            </a:r>
            <a:r>
              <a:rPr lang="en-GB" altLang="en-US" sz="1800" dirty="0">
                <a:highlight>
                  <a:srgbClr val="FFFF00"/>
                </a:highlight>
                <a:latin typeface="Calibri" panose="020F0502020204030204" pitchFamily="34" charset="0"/>
              </a:rPr>
              <a:t> or lard,</a:t>
            </a:r>
          </a:p>
          <a:p>
            <a:pPr>
              <a:defRPr/>
            </a:pPr>
            <a:r>
              <a:rPr lang="en-GB" altLang="en-US" sz="1800" dirty="0">
                <a:highlight>
                  <a:srgbClr val="FFFF00"/>
                </a:highlight>
                <a:latin typeface="Calibri" panose="020F0502020204030204" pitchFamily="34" charset="0"/>
              </a:rPr>
              <a:t>50g block marg.</a:t>
            </a:r>
          </a:p>
          <a:p>
            <a:pPr>
              <a:defRPr/>
            </a:pPr>
            <a:r>
              <a:rPr lang="en-GB" altLang="en-US" sz="1800" dirty="0">
                <a:latin typeface="Calibri" panose="020F0502020204030204" pitchFamily="34" charset="0"/>
              </a:rPr>
              <a:t>8 tbsp cold water (at school),</a:t>
            </a:r>
          </a:p>
          <a:p>
            <a:pPr marL="0" indent="0">
              <a:buFontTx/>
              <a:buNone/>
              <a:defRPr/>
            </a:pPr>
            <a:endParaRPr lang="en-GB" altLang="en-US" sz="1800" dirty="0">
              <a:latin typeface="Calibri" panose="020F0502020204030204" pitchFamily="34" charset="0"/>
            </a:endParaRPr>
          </a:p>
          <a:p>
            <a:pPr marL="0" indent="0">
              <a:buFontTx/>
              <a:buNone/>
              <a:defRPr/>
            </a:pPr>
            <a:r>
              <a:rPr lang="en-GB" altLang="en-US" sz="1800" dirty="0">
                <a:latin typeface="Calibri" panose="020F0502020204030204" pitchFamily="34" charset="0"/>
              </a:rPr>
              <a:t>Cheese and Onion filling:</a:t>
            </a:r>
          </a:p>
          <a:p>
            <a:pPr>
              <a:defRPr/>
            </a:pPr>
            <a:r>
              <a:rPr lang="en-GB" altLang="en-US" sz="1800" dirty="0">
                <a:highlight>
                  <a:srgbClr val="FFFF00"/>
                </a:highlight>
                <a:latin typeface="Calibri" panose="020F0502020204030204" pitchFamily="34" charset="0"/>
              </a:rPr>
              <a:t>100g grated cheese</a:t>
            </a:r>
          </a:p>
          <a:p>
            <a:pPr>
              <a:defRPr/>
            </a:pPr>
            <a:r>
              <a:rPr lang="en-GB" altLang="en-US" sz="1800" dirty="0">
                <a:latin typeface="Calibri" panose="020F0502020204030204" pitchFamily="34" charset="0"/>
              </a:rPr>
              <a:t>½ chopped onion</a:t>
            </a:r>
          </a:p>
          <a:p>
            <a:pPr>
              <a:defRPr/>
            </a:pPr>
            <a:r>
              <a:rPr lang="en-GB" altLang="en-US" sz="1800" dirty="0">
                <a:latin typeface="Calibri" panose="020F0502020204030204" pitchFamily="34" charset="0"/>
              </a:rPr>
              <a:t>50g tinned sweetcorn</a:t>
            </a:r>
          </a:p>
          <a:p>
            <a:pPr>
              <a:defRPr/>
            </a:pPr>
            <a:r>
              <a:rPr lang="en-GB" altLang="en-US" sz="1800" dirty="0">
                <a:latin typeface="Calibri" panose="020F0502020204030204" pitchFamily="34" charset="0"/>
              </a:rPr>
              <a:t>½ tsp dried mixed herbs</a:t>
            </a:r>
          </a:p>
          <a:p>
            <a:pPr marL="0" indent="0">
              <a:buFontTx/>
              <a:buNone/>
              <a:defRPr/>
            </a:pPr>
            <a:endParaRPr lang="en-GB" altLang="en-US" sz="1800" dirty="0">
              <a:latin typeface="Calibri" panose="020F0502020204030204" pitchFamily="34" charset="0"/>
            </a:endParaRPr>
          </a:p>
          <a:p>
            <a:pPr marL="0" indent="0">
              <a:buFontTx/>
              <a:buNone/>
              <a:defRPr/>
            </a:pPr>
            <a:endParaRPr lang="en-GB" altLang="en-US" sz="1800" dirty="0">
              <a:latin typeface="Calibri" panose="020F0502020204030204" pitchFamily="34" charset="0"/>
            </a:endParaRPr>
          </a:p>
          <a:p>
            <a:pPr marL="0" indent="0">
              <a:buFontTx/>
              <a:buNone/>
              <a:defRPr/>
            </a:pPr>
            <a:endParaRPr lang="en-GB" altLang="en-US" sz="1800" dirty="0">
              <a:latin typeface="Calibri" panose="020F0502020204030204" pitchFamily="34" charset="0"/>
            </a:endParaRPr>
          </a:p>
        </p:txBody>
      </p:sp>
      <p:sp>
        <p:nvSpPr>
          <p:cNvPr id="5" name="TextBox 4"/>
          <p:cNvSpPr txBox="1"/>
          <p:nvPr/>
        </p:nvSpPr>
        <p:spPr>
          <a:xfrm>
            <a:off x="4157661" y="1017459"/>
            <a:ext cx="5531617" cy="4401205"/>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en-GB" sz="2000" b="1" u="sng" dirty="0">
                <a:latin typeface="Calibri" panose="020F0502020204030204" pitchFamily="34" charset="0"/>
              </a:rPr>
              <a:t>Method</a:t>
            </a:r>
          </a:p>
          <a:p>
            <a:pPr marL="342900" indent="-342900">
              <a:buFontTx/>
              <a:buAutoNum type="arabicPeriod"/>
              <a:defRPr/>
            </a:pPr>
            <a:r>
              <a:rPr lang="en-GB" sz="2000" dirty="0">
                <a:latin typeface="Calibri" panose="020F0502020204030204" pitchFamily="34" charset="0"/>
              </a:rPr>
              <a:t>Heat oven Gas 5/180°C </a:t>
            </a:r>
          </a:p>
          <a:p>
            <a:pPr marL="342900" indent="-342900">
              <a:buFontTx/>
              <a:buAutoNum type="arabicPeriod" startAt="2"/>
              <a:defRPr/>
            </a:pPr>
            <a:r>
              <a:rPr lang="en-GB" sz="2000" dirty="0">
                <a:latin typeface="Calibri" panose="020F0502020204030204" pitchFamily="34" charset="0"/>
              </a:rPr>
              <a:t>Rub fat into flour to give breadcrumbs, add water to give a soft dough,</a:t>
            </a:r>
          </a:p>
          <a:p>
            <a:pPr marL="342900" indent="-342900">
              <a:buFontTx/>
              <a:buAutoNum type="arabicPeriod" startAt="2"/>
              <a:defRPr/>
            </a:pPr>
            <a:r>
              <a:rPr lang="en-GB" sz="2000" dirty="0">
                <a:latin typeface="Calibri" panose="020F0502020204030204" pitchFamily="34" charset="0"/>
              </a:rPr>
              <a:t>Mix together filling ingredients in a bowl.</a:t>
            </a:r>
          </a:p>
          <a:p>
            <a:pPr marL="342900" indent="-342900">
              <a:buFontTx/>
              <a:buAutoNum type="arabicPeriod" startAt="2"/>
              <a:defRPr/>
            </a:pPr>
            <a:r>
              <a:rPr lang="en-GB" sz="2000" dirty="0">
                <a:latin typeface="Calibri" panose="020F0502020204030204" pitchFamily="34" charset="0"/>
              </a:rPr>
              <a:t>Roll out pastry onto a floured surface and use a small plate to cut out rounds</a:t>
            </a:r>
          </a:p>
          <a:p>
            <a:pPr marL="342900" indent="-342900">
              <a:buFontTx/>
              <a:buAutoNum type="arabicPeriod" startAt="2"/>
              <a:defRPr/>
            </a:pPr>
            <a:r>
              <a:rPr lang="en-GB" sz="2000" dirty="0">
                <a:latin typeface="Calibri" panose="020F0502020204030204" pitchFamily="34" charset="0"/>
              </a:rPr>
              <a:t>Place a spoonful of mixture in the centre of each round, brush edges with water.</a:t>
            </a:r>
          </a:p>
          <a:p>
            <a:pPr marL="342900" indent="-342900">
              <a:buFontTx/>
              <a:buAutoNum type="arabicPeriod" startAt="2"/>
              <a:defRPr/>
            </a:pPr>
            <a:r>
              <a:rPr lang="en-GB" sz="2000" dirty="0">
                <a:latin typeface="Calibri" panose="020F0502020204030204" pitchFamily="34" charset="0"/>
              </a:rPr>
              <a:t>Draw edges up so they meet over the top in a pasty style and press well together.</a:t>
            </a:r>
          </a:p>
          <a:p>
            <a:pPr marL="342900" indent="-342900">
              <a:buFontTx/>
              <a:buAutoNum type="arabicPeriod" startAt="2"/>
              <a:defRPr/>
            </a:pPr>
            <a:r>
              <a:rPr lang="en-GB" sz="2000" dirty="0">
                <a:latin typeface="Calibri" panose="020F0502020204030204" pitchFamily="34" charset="0"/>
              </a:rPr>
              <a:t>Brush well with milk and place onto baking tray.</a:t>
            </a:r>
          </a:p>
          <a:p>
            <a:pPr marL="342900" indent="-342900">
              <a:buFontTx/>
              <a:buAutoNum type="arabicPeriod" startAt="2"/>
              <a:defRPr/>
            </a:pPr>
            <a:r>
              <a:rPr lang="en-GB" sz="2000" dirty="0">
                <a:latin typeface="Calibri" panose="020F0502020204030204" pitchFamily="34" charset="0"/>
              </a:rPr>
              <a:t>Bake for 15-20 minutes until pastry is golden and crisp.</a:t>
            </a:r>
          </a:p>
        </p:txBody>
      </p:sp>
      <p:pic>
        <p:nvPicPr>
          <p:cNvPr id="22533" name="Picture 5" descr="http://www.google.co.uk/url?source=imglanding&amp;ct=img&amp;q=https://d8kyhhndkm363.cloudfront.net/8/97282/Cheese_and_onion_pasty_t.jpg&amp;sa=X&amp;ei=e6vpT5yrDOSR0QWi-4SrAQ&amp;ved=0CAsQ8wc&amp;usg=AFQjCNG3h8r7BmbQc0tcKWtQLwGAVFXC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 y="5673725"/>
            <a:ext cx="195103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0472" y="279827"/>
            <a:ext cx="3816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a:t>
            </a:r>
          </a:p>
        </p:txBody>
      </p:sp>
      <p:pic>
        <p:nvPicPr>
          <p:cNvPr id="8" name="Picture 7"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16851" b="28951"/>
          <a:stretch/>
        </p:blipFill>
        <p:spPr bwMode="auto">
          <a:xfrm>
            <a:off x="8728393" y="260896"/>
            <a:ext cx="104902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CB082A3-50ED-49DA-BF46-405C33D7411E}"/>
              </a:ext>
            </a:extLst>
          </p:cNvPr>
          <p:cNvSpPr>
            <a:spLocks noGrp="1"/>
          </p:cNvSpPr>
          <p:nvPr>
            <p:ph type="sldNum" sz="quarter" idx="12"/>
          </p:nvPr>
        </p:nvSpPr>
        <p:spPr/>
        <p:txBody>
          <a:bodyPr/>
          <a:lstStyle/>
          <a:p>
            <a:pPr>
              <a:defRPr/>
            </a:pPr>
            <a:fld id="{B81F8AB0-C8E6-4D0B-A90F-14E4156CE9E9}" type="slidenum">
              <a:rPr lang="en-GB" smtClean="0"/>
              <a:pPr>
                <a:defRPr/>
              </a:pPr>
              <a:t>11</a:t>
            </a:fld>
            <a:endParaRPr lang="en-GB"/>
          </a:p>
        </p:txBody>
      </p:sp>
    </p:spTree>
    <p:extLst>
      <p:ext uri="{BB962C8B-B14F-4D97-AF65-F5344CB8AC3E}">
        <p14:creationId xmlns:p14="http://schemas.microsoft.com/office/powerpoint/2010/main" val="3471905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050924"/>
            <a:ext cx="4484688" cy="1298575"/>
          </a:xfrm>
        </p:spPr>
        <p:txBody>
          <a:bodyPr/>
          <a:lstStyle/>
          <a:p>
            <a:pPr eaLnBrk="1" hangingPunct="1"/>
            <a:r>
              <a:rPr lang="en-GB" altLang="en-US" sz="4000" dirty="0">
                <a:latin typeface="Jokerman" pitchFamily="82" charset="0"/>
              </a:rPr>
              <a:t>Swiss Roll Ingredients:</a:t>
            </a:r>
          </a:p>
        </p:txBody>
      </p:sp>
      <p:sp>
        <p:nvSpPr>
          <p:cNvPr id="13315" name="Rectangle 3"/>
          <p:cNvSpPr>
            <a:spLocks noGrp="1" noChangeArrowheads="1"/>
          </p:cNvSpPr>
          <p:nvPr>
            <p:ph type="body" idx="1"/>
          </p:nvPr>
        </p:nvSpPr>
        <p:spPr>
          <a:xfrm>
            <a:off x="125115" y="2419348"/>
            <a:ext cx="4622800" cy="3673948"/>
          </a:xfrm>
        </p:spPr>
        <p:txBody>
          <a:bodyPr/>
          <a:lstStyle/>
          <a:p>
            <a:pPr eaLnBrk="1" hangingPunct="1">
              <a:defRPr/>
            </a:pPr>
            <a:r>
              <a:rPr lang="en-GB" altLang="en-US" sz="2400" dirty="0">
                <a:latin typeface="Calibri" pitchFamily="34" charset="0"/>
              </a:rPr>
              <a:t>3 eggs,</a:t>
            </a:r>
          </a:p>
          <a:p>
            <a:pPr eaLnBrk="1" hangingPunct="1">
              <a:defRPr/>
            </a:pPr>
            <a:r>
              <a:rPr lang="en-GB" altLang="en-US" sz="2400" dirty="0">
                <a:latin typeface="Calibri" pitchFamily="34" charset="0"/>
              </a:rPr>
              <a:t>75g caster sugar,</a:t>
            </a:r>
          </a:p>
          <a:p>
            <a:pPr eaLnBrk="1" hangingPunct="1">
              <a:defRPr/>
            </a:pPr>
            <a:r>
              <a:rPr lang="en-GB" altLang="en-US" sz="2400" dirty="0">
                <a:latin typeface="Calibri" pitchFamily="34" charset="0"/>
              </a:rPr>
              <a:t>75g self raising flour,</a:t>
            </a:r>
          </a:p>
          <a:p>
            <a:pPr eaLnBrk="1" hangingPunct="1">
              <a:defRPr/>
            </a:pPr>
            <a:endParaRPr lang="en-GB" altLang="en-US" sz="2400" dirty="0">
              <a:latin typeface="Calibri" pitchFamily="34" charset="0"/>
            </a:endParaRPr>
          </a:p>
          <a:p>
            <a:pPr marL="0" indent="0" eaLnBrk="1" hangingPunct="1">
              <a:buFontTx/>
              <a:buNone/>
              <a:defRPr/>
            </a:pPr>
            <a:r>
              <a:rPr lang="en-GB" altLang="en-US" sz="2400" dirty="0">
                <a:latin typeface="Calibri" pitchFamily="34" charset="0"/>
              </a:rPr>
              <a:t>Filling:</a:t>
            </a:r>
          </a:p>
          <a:p>
            <a:pPr eaLnBrk="1" hangingPunct="1">
              <a:defRPr/>
            </a:pPr>
            <a:r>
              <a:rPr lang="en-GB" altLang="en-US" sz="2400" dirty="0">
                <a:latin typeface="Calibri" pitchFamily="34" charset="0"/>
              </a:rPr>
              <a:t>75g jam/chocolate spread</a:t>
            </a:r>
            <a:r>
              <a:rPr lang="en-GB" altLang="en-US" sz="2400" b="1" dirty="0">
                <a:latin typeface="Calibri" pitchFamily="34" charset="0"/>
              </a:rPr>
              <a:t>(must not contain nuts)/</a:t>
            </a:r>
            <a:r>
              <a:rPr lang="en-GB" altLang="en-US" sz="2400" dirty="0">
                <a:latin typeface="Calibri" pitchFamily="34" charset="0"/>
              </a:rPr>
              <a:t>lemon curd.</a:t>
            </a:r>
          </a:p>
        </p:txBody>
      </p:sp>
      <p:sp>
        <p:nvSpPr>
          <p:cNvPr id="15364"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15365"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15366" name="Rectangle 3"/>
          <p:cNvSpPr txBox="1">
            <a:spLocks noChangeArrowheads="1"/>
          </p:cNvSpPr>
          <p:nvPr/>
        </p:nvSpPr>
        <p:spPr bwMode="auto">
          <a:xfrm>
            <a:off x="4457700" y="981075"/>
            <a:ext cx="53308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lnSpc>
                <a:spcPct val="90000"/>
              </a:lnSpc>
              <a:buFont typeface="Times New Roman" pitchFamily="18" charset="0"/>
              <a:buAutoNum type="arabicPeriod"/>
            </a:pPr>
            <a:r>
              <a:rPr lang="en-GB" altLang="en-US" sz="2000" dirty="0">
                <a:latin typeface="Malgun Gothic" pitchFamily="34" charset="-127"/>
              </a:rPr>
              <a:t>Preheat oven to 200C/Gas Mark 6. Grease and line a Swiss roll tin.</a:t>
            </a:r>
          </a:p>
          <a:p>
            <a:pPr eaLnBrk="1" hangingPunct="1">
              <a:lnSpc>
                <a:spcPct val="90000"/>
              </a:lnSpc>
              <a:buFont typeface="Times New Roman" pitchFamily="18" charset="0"/>
              <a:buAutoNum type="arabicPeriod"/>
            </a:pPr>
            <a:r>
              <a:rPr lang="en-GB" altLang="en-US" sz="2000" dirty="0">
                <a:latin typeface="Malgun Gothic" pitchFamily="34" charset="-127"/>
              </a:rPr>
              <a:t>Whisk the eggs and sugar in a bowl until pale and fluffy,</a:t>
            </a:r>
          </a:p>
          <a:p>
            <a:pPr eaLnBrk="1" hangingPunct="1">
              <a:lnSpc>
                <a:spcPct val="90000"/>
              </a:lnSpc>
              <a:buFont typeface="Times New Roman" pitchFamily="18" charset="0"/>
              <a:buAutoNum type="arabicPeriod"/>
            </a:pPr>
            <a:r>
              <a:rPr lang="en-GB" altLang="en-US" sz="2000" dirty="0">
                <a:latin typeface="Malgun Gothic" pitchFamily="34" charset="-127"/>
              </a:rPr>
              <a:t>Fold the flour and spoon the mixture into the tin. Bake in the oven for 7-10 minutes, or until light and springy to touch,</a:t>
            </a:r>
          </a:p>
          <a:p>
            <a:pPr eaLnBrk="1" hangingPunct="1">
              <a:lnSpc>
                <a:spcPct val="90000"/>
              </a:lnSpc>
              <a:buFont typeface="Times New Roman" pitchFamily="18" charset="0"/>
              <a:buAutoNum type="arabicPeriod"/>
            </a:pPr>
            <a:r>
              <a:rPr lang="en-GB" altLang="en-US" sz="2000" dirty="0">
                <a:latin typeface="Malgun Gothic" pitchFamily="34" charset="-127"/>
              </a:rPr>
              <a:t>Remove from the oven and turn the sponge out onto another piece of greaseproof paper,</a:t>
            </a:r>
          </a:p>
          <a:p>
            <a:pPr eaLnBrk="1" hangingPunct="1">
              <a:lnSpc>
                <a:spcPct val="90000"/>
              </a:lnSpc>
              <a:buFont typeface="Times New Roman" pitchFamily="18" charset="0"/>
              <a:buAutoNum type="arabicPeriod"/>
            </a:pPr>
            <a:r>
              <a:rPr lang="en-GB" altLang="en-US" sz="2000" dirty="0">
                <a:latin typeface="Malgun Gothic" pitchFamily="34" charset="-127"/>
              </a:rPr>
              <a:t>For the filling, spread the jam onto the sponge. Roll the sponge to cover the filling. </a:t>
            </a:r>
          </a:p>
          <a:p>
            <a:pPr eaLnBrk="1" hangingPunct="1">
              <a:lnSpc>
                <a:spcPct val="90000"/>
              </a:lnSpc>
              <a:buFont typeface="Times New Roman" pitchFamily="18" charset="0"/>
              <a:buAutoNum type="arabicPeriod"/>
            </a:pPr>
            <a:endParaRPr lang="en-GB" altLang="en-US" sz="2000" dirty="0">
              <a:latin typeface="Malgun Gothic" pitchFamily="34" charset="-127"/>
            </a:endParaRPr>
          </a:p>
        </p:txBody>
      </p:sp>
      <p:sp>
        <p:nvSpPr>
          <p:cNvPr id="7" name="TextBox 6"/>
          <p:cNvSpPr txBox="1"/>
          <p:nvPr/>
        </p:nvSpPr>
        <p:spPr>
          <a:xfrm>
            <a:off x="56456" y="44624"/>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a:t>
            </a:r>
          </a:p>
        </p:txBody>
      </p:sp>
      <p:pic>
        <p:nvPicPr>
          <p:cNvPr id="8" name="Picture 7"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16851" b="28951"/>
          <a:stretch/>
        </p:blipFill>
        <p:spPr bwMode="auto">
          <a:xfrm>
            <a:off x="8709849" y="9525"/>
            <a:ext cx="104902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4CEBE2C-E98F-496D-8E18-A16A2BC10DE7}"/>
              </a:ext>
            </a:extLst>
          </p:cNvPr>
          <p:cNvSpPr>
            <a:spLocks noGrp="1"/>
          </p:cNvSpPr>
          <p:nvPr>
            <p:ph type="sldNum" sz="quarter" idx="12"/>
          </p:nvPr>
        </p:nvSpPr>
        <p:spPr/>
        <p:txBody>
          <a:bodyPr/>
          <a:lstStyle/>
          <a:p>
            <a:pPr>
              <a:defRPr/>
            </a:pPr>
            <a:fld id="{B81F8AB0-C8E6-4D0B-A90F-14E4156CE9E9}" type="slidenum">
              <a:rPr lang="en-GB" smtClean="0"/>
              <a:pPr>
                <a:defRPr/>
              </a:pPr>
              <a:t>12</a:t>
            </a:fld>
            <a:endParaRPr lang="en-GB"/>
          </a:p>
        </p:txBody>
      </p:sp>
      <p:pic>
        <p:nvPicPr>
          <p:cNvPr id="10" name="Picture 5" descr="http://www.channel4.com/media/images/Channel4/4Food/how-to/swiss_roll/swiss_roll_gallery_06--gt_full_width_landscape_A8.jpg">
            <a:hlinkClick r:id="rId5"/>
            <a:extLst>
              <a:ext uri="{FF2B5EF4-FFF2-40B4-BE49-F238E27FC236}">
                <a16:creationId xmlns:a16="http://schemas.microsoft.com/office/drawing/2014/main" id="{714C01DF-3D83-4C45-8314-D37A9B6DFF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9117" y="5299075"/>
            <a:ext cx="1878767" cy="122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53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742950" y="2130425"/>
            <a:ext cx="8420100" cy="1470025"/>
          </a:xfrm>
        </p:spPr>
        <p:txBody>
          <a:bodyPr/>
          <a:lstStyle/>
          <a:p>
            <a:r>
              <a:rPr lang="en-GB" altLang="en-US" sz="8000" dirty="0">
                <a:latin typeface="Jokerman" pitchFamily="82" charset="0"/>
              </a:rPr>
              <a:t>Tried and tested recipes for you to try at home…</a:t>
            </a:r>
          </a:p>
        </p:txBody>
      </p:sp>
      <p:sp>
        <p:nvSpPr>
          <p:cNvPr id="26627" name="Subtitle 2"/>
          <p:cNvSpPr>
            <a:spLocks noGrp="1"/>
          </p:cNvSpPr>
          <p:nvPr>
            <p:ph type="subTitle" idx="1"/>
          </p:nvPr>
        </p:nvSpPr>
        <p:spPr/>
        <p:txBody>
          <a:bodyPr/>
          <a:lstStyle/>
          <a:p>
            <a:endParaRPr lang="en-US" altLang="en-US"/>
          </a:p>
        </p:txBody>
      </p:sp>
      <p:sp>
        <p:nvSpPr>
          <p:cNvPr id="2" name="Slide Number Placeholder 1">
            <a:extLst>
              <a:ext uri="{FF2B5EF4-FFF2-40B4-BE49-F238E27FC236}">
                <a16:creationId xmlns:a16="http://schemas.microsoft.com/office/drawing/2014/main" id="{A9692C0D-AD8E-465C-9B4A-74E4B127DBD3}"/>
              </a:ext>
            </a:extLst>
          </p:cNvPr>
          <p:cNvSpPr>
            <a:spLocks noGrp="1"/>
          </p:cNvSpPr>
          <p:nvPr>
            <p:ph type="sldNum" sz="quarter" idx="12"/>
          </p:nvPr>
        </p:nvSpPr>
        <p:spPr/>
        <p:txBody>
          <a:bodyPr/>
          <a:lstStyle/>
          <a:p>
            <a:pPr>
              <a:defRPr/>
            </a:pPr>
            <a:fld id="{69710903-61F6-4B1E-A779-00450E288DED}" type="slidenum">
              <a:rPr lang="en-GB" smtClean="0"/>
              <a:pPr>
                <a:defRPr/>
              </a:pPr>
              <a:t>13</a:t>
            </a:fld>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214313" y="1122363"/>
            <a:ext cx="4233862" cy="2736850"/>
          </a:xfrm>
        </p:spPr>
        <p:txBody>
          <a:bodyPr/>
          <a:lstStyle/>
          <a:p>
            <a:pPr marL="0" indent="0">
              <a:buFontTx/>
              <a:buNone/>
            </a:pPr>
            <a:endParaRPr lang="en-GB" altLang="en-US" sz="2000">
              <a:latin typeface="Calibri" pitchFamily="34" charset="0"/>
            </a:endParaRPr>
          </a:p>
          <a:p>
            <a:pPr marL="0" indent="0" eaLnBrk="1" hangingPunct="1">
              <a:buFontTx/>
              <a:buNone/>
            </a:pPr>
            <a:endParaRPr lang="en-GB" altLang="en-US" sz="2000">
              <a:latin typeface="Calibri" pitchFamily="34" charset="0"/>
            </a:endParaRPr>
          </a:p>
        </p:txBody>
      </p:sp>
      <p:sp>
        <p:nvSpPr>
          <p:cNvPr id="24579" name="Rectangle 5"/>
          <p:cNvSpPr>
            <a:spLocks noChangeArrowheads="1"/>
          </p:cNvSpPr>
          <p:nvPr/>
        </p:nvSpPr>
        <p:spPr bwMode="auto">
          <a:xfrm>
            <a:off x="128588" y="3716338"/>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endParaRPr lang="en-US" altLang="en-US" sz="2800">
              <a:solidFill>
                <a:schemeClr val="tx2"/>
              </a:solidFill>
              <a:latin typeface="Jokerman" pitchFamily="82" charset="0"/>
            </a:endParaRPr>
          </a:p>
        </p:txBody>
      </p:sp>
      <p:sp>
        <p:nvSpPr>
          <p:cNvPr id="24580"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24581" name="Rectangle 3"/>
          <p:cNvSpPr txBox="1">
            <a:spLocks noChangeArrowheads="1"/>
          </p:cNvSpPr>
          <p:nvPr/>
        </p:nvSpPr>
        <p:spPr bwMode="auto">
          <a:xfrm>
            <a:off x="133350" y="4360863"/>
            <a:ext cx="460375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buFontTx/>
              <a:buNone/>
            </a:pPr>
            <a:endParaRPr lang="en-US" altLang="en-US" sz="1600">
              <a:latin typeface="Calibri" pitchFamily="34" charset="0"/>
            </a:endParaRPr>
          </a:p>
        </p:txBody>
      </p:sp>
      <p:sp>
        <p:nvSpPr>
          <p:cNvPr id="24582" name="Rectangle 2"/>
          <p:cNvSpPr txBox="1">
            <a:spLocks noChangeArrowheads="1"/>
          </p:cNvSpPr>
          <p:nvPr/>
        </p:nvSpPr>
        <p:spPr bwMode="auto">
          <a:xfrm>
            <a:off x="277812" y="333534"/>
            <a:ext cx="4838701"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dirty="0">
                <a:solidFill>
                  <a:schemeClr val="tx2"/>
                </a:solidFill>
                <a:latin typeface="Jokerman" pitchFamily="82" charset="0"/>
              </a:rPr>
              <a:t>Meatballs and Tomato Sauce Ingredients:</a:t>
            </a:r>
          </a:p>
        </p:txBody>
      </p:sp>
      <p:sp>
        <p:nvSpPr>
          <p:cNvPr id="9" name="Rectangle 3"/>
          <p:cNvSpPr txBox="1">
            <a:spLocks noChangeArrowheads="1"/>
          </p:cNvSpPr>
          <p:nvPr/>
        </p:nvSpPr>
        <p:spPr bwMode="auto">
          <a:xfrm>
            <a:off x="521654" y="2706688"/>
            <a:ext cx="4233862" cy="404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defRPr/>
            </a:pPr>
            <a:r>
              <a:rPr lang="en-US" sz="1400" dirty="0">
                <a:latin typeface="Calibri" pitchFamily="34" charset="0"/>
                <a:cs typeface="Calibri" pitchFamily="34" charset="0"/>
              </a:rPr>
              <a:t>For the meatballs</a:t>
            </a:r>
          </a:p>
          <a:p>
            <a:pPr>
              <a:defRPr/>
            </a:pPr>
            <a:r>
              <a:rPr lang="en-US" sz="1400" dirty="0">
                <a:highlight>
                  <a:srgbClr val="FFFF00"/>
                </a:highlight>
                <a:latin typeface="Calibri" pitchFamily="34" charset="0"/>
                <a:cs typeface="Calibri" pitchFamily="34" charset="0"/>
              </a:rPr>
              <a:t>250g/9oz minced beef</a:t>
            </a:r>
          </a:p>
          <a:p>
            <a:pPr>
              <a:defRPr/>
            </a:pPr>
            <a:r>
              <a:rPr lang="en-US" sz="1400" dirty="0">
                <a:latin typeface="Calibri" pitchFamily="34" charset="0"/>
                <a:cs typeface="Calibri" pitchFamily="34" charset="0"/>
              </a:rPr>
              <a:t>1 egg</a:t>
            </a:r>
          </a:p>
          <a:p>
            <a:pPr>
              <a:defRPr/>
            </a:pPr>
            <a:r>
              <a:rPr lang="en-US" sz="1400" dirty="0">
                <a:latin typeface="Calibri" pitchFamily="34" charset="0"/>
                <a:cs typeface="Calibri" pitchFamily="34" charset="0"/>
              </a:rPr>
              <a:t>2 tbsp fresh or dried breadcrumbs</a:t>
            </a:r>
          </a:p>
          <a:p>
            <a:pPr>
              <a:defRPr/>
            </a:pPr>
            <a:r>
              <a:rPr lang="en-US" sz="1400" dirty="0">
                <a:latin typeface="Calibri" pitchFamily="34" charset="0"/>
                <a:cs typeface="Calibri" pitchFamily="34" charset="0"/>
              </a:rPr>
              <a:t>1 tsp dried mixed herbs</a:t>
            </a:r>
          </a:p>
          <a:p>
            <a:pPr>
              <a:defRPr/>
            </a:pPr>
            <a:r>
              <a:rPr lang="en-US" sz="1400" dirty="0">
                <a:latin typeface="Calibri" pitchFamily="34" charset="0"/>
                <a:cs typeface="Calibri" pitchFamily="34" charset="0"/>
              </a:rPr>
              <a:t>1 garlic clove</a:t>
            </a:r>
          </a:p>
          <a:p>
            <a:pPr>
              <a:defRPr/>
            </a:pPr>
            <a:r>
              <a:rPr lang="en-US" sz="1400" dirty="0">
                <a:latin typeface="Calibri" pitchFamily="34" charset="0"/>
                <a:cs typeface="Calibri" pitchFamily="34" charset="0"/>
              </a:rPr>
              <a:t>1 tbsp vegetable oil</a:t>
            </a:r>
          </a:p>
          <a:p>
            <a:pPr>
              <a:defRPr/>
            </a:pPr>
            <a:r>
              <a:rPr lang="en-US" sz="1400" dirty="0">
                <a:latin typeface="Calibri" pitchFamily="34" charset="0"/>
                <a:cs typeface="Calibri" pitchFamily="34" charset="0"/>
              </a:rPr>
              <a:t>salt and pepper</a:t>
            </a:r>
          </a:p>
          <a:p>
            <a:pPr marL="0" indent="0">
              <a:buNone/>
              <a:defRPr/>
            </a:pPr>
            <a:r>
              <a:rPr lang="en-US" sz="1400" dirty="0">
                <a:latin typeface="Calibri" pitchFamily="34" charset="0"/>
                <a:cs typeface="Calibri" pitchFamily="34" charset="0"/>
              </a:rPr>
              <a:t>For the sauce (Ragu)</a:t>
            </a:r>
          </a:p>
          <a:p>
            <a:pPr>
              <a:defRPr/>
            </a:pPr>
            <a:r>
              <a:rPr lang="en-US" sz="1400" dirty="0">
                <a:latin typeface="Calibri" pitchFamily="34" charset="0"/>
                <a:cs typeface="Calibri" pitchFamily="34" charset="0"/>
              </a:rPr>
              <a:t>400g tin chopped tomatoes</a:t>
            </a:r>
          </a:p>
          <a:p>
            <a:pPr>
              <a:defRPr/>
            </a:pPr>
            <a:r>
              <a:rPr lang="en-US" sz="1400" dirty="0">
                <a:latin typeface="Calibri" pitchFamily="34" charset="0"/>
                <a:cs typeface="Calibri" pitchFamily="34" charset="0"/>
              </a:rPr>
              <a:t>1 tsp dried mixed herbs</a:t>
            </a:r>
          </a:p>
          <a:p>
            <a:pPr>
              <a:defRPr/>
            </a:pPr>
            <a:r>
              <a:rPr lang="en-US" sz="1400" dirty="0">
                <a:latin typeface="Calibri" pitchFamily="34" charset="0"/>
                <a:cs typeface="Calibri" pitchFamily="34" charset="0"/>
              </a:rPr>
              <a:t>1 garlic clove</a:t>
            </a:r>
          </a:p>
          <a:p>
            <a:pPr marL="0" indent="0">
              <a:buNone/>
              <a:defRPr/>
            </a:pPr>
            <a:endParaRPr lang="en-US" sz="1400" dirty="0">
              <a:latin typeface="Calibri" pitchFamily="34" charset="0"/>
              <a:cs typeface="Calibri" pitchFamily="34" charset="0"/>
            </a:endParaRPr>
          </a:p>
          <a:p>
            <a:pPr marL="0" indent="0">
              <a:buFontTx/>
              <a:buNone/>
              <a:defRPr/>
            </a:pPr>
            <a:endParaRPr lang="en-GB" sz="1400" dirty="0">
              <a:latin typeface="Calibri" pitchFamily="34" charset="0"/>
              <a:cs typeface="Calibri" pitchFamily="34" charset="0"/>
            </a:endParaRPr>
          </a:p>
          <a:p>
            <a:pPr marL="0" indent="0">
              <a:buFontTx/>
              <a:buNone/>
              <a:defRPr/>
            </a:pPr>
            <a:endParaRPr lang="en-GB" sz="1400" dirty="0">
              <a:latin typeface="Calibri" pitchFamily="34" charset="0"/>
              <a:cs typeface="Calibri" pitchFamily="34" charset="0"/>
            </a:endParaRPr>
          </a:p>
          <a:p>
            <a:pPr marL="0" indent="0" eaLnBrk="1" hangingPunct="1">
              <a:buFontTx/>
              <a:buNone/>
              <a:defRPr/>
            </a:pPr>
            <a:endParaRPr lang="en-GB" sz="1400" dirty="0">
              <a:latin typeface="Calibri" pitchFamily="34" charset="0"/>
              <a:cs typeface="Calibri" pitchFamily="34" charset="0"/>
            </a:endParaRPr>
          </a:p>
        </p:txBody>
      </p:sp>
      <p:sp>
        <p:nvSpPr>
          <p:cNvPr id="24584" name="Rectangle 3"/>
          <p:cNvSpPr txBox="1">
            <a:spLocks noChangeArrowheads="1"/>
          </p:cNvSpPr>
          <p:nvPr/>
        </p:nvSpPr>
        <p:spPr bwMode="auto">
          <a:xfrm>
            <a:off x="5100638" y="1336675"/>
            <a:ext cx="454183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marL="342900" lvl="0" indent="-342900">
              <a:buFont typeface="+mj-lt"/>
              <a:buAutoNum type="arabicPeriod"/>
            </a:pPr>
            <a:r>
              <a:rPr lang="en-GB" sz="1800" dirty="0">
                <a:latin typeface="Calibri" panose="020F0502020204030204" pitchFamily="34" charset="0"/>
                <a:cs typeface="Calibri" panose="020F0502020204030204" pitchFamily="34" charset="0"/>
              </a:rPr>
              <a:t>Put the beef, egg, breadcrumbs and herbs into a large bowl. Peel and finely grate the garlic then add to the bowl. </a:t>
            </a:r>
          </a:p>
          <a:p>
            <a:pPr marL="342900" lvl="0" indent="-342900">
              <a:buFont typeface="+mj-lt"/>
              <a:buAutoNum type="arabicPeriod"/>
            </a:pPr>
            <a:r>
              <a:rPr lang="en-GB" sz="1800" dirty="0">
                <a:latin typeface="Calibri" panose="020F0502020204030204" pitchFamily="34" charset="0"/>
                <a:cs typeface="Calibri" panose="020F0502020204030204" pitchFamily="34" charset="0"/>
              </a:rPr>
              <a:t>Work the mixture together with your hands until thoroughly mixed. Season with salt and pepper. Roll the mixture into 12 equal-sized balls.</a:t>
            </a:r>
          </a:p>
          <a:p>
            <a:pPr marL="342900" lvl="0" indent="-342900">
              <a:buFont typeface="+mj-lt"/>
              <a:buAutoNum type="arabicPeriod"/>
            </a:pPr>
            <a:r>
              <a:rPr lang="en-GB" sz="1800" dirty="0">
                <a:latin typeface="Calibri" panose="020F0502020204030204" pitchFamily="34" charset="0"/>
                <a:cs typeface="Calibri" panose="020F0502020204030204" pitchFamily="34" charset="0"/>
              </a:rPr>
              <a:t>Heat the oil in a large frying pan over a medium-high heat. Fry the meatballs for 8 minutes until golden-brown all over.</a:t>
            </a:r>
          </a:p>
          <a:p>
            <a:pPr marL="342900" lvl="0" indent="-342900">
              <a:buFont typeface="+mj-lt"/>
              <a:buAutoNum type="arabicPeriod"/>
            </a:pPr>
            <a:r>
              <a:rPr lang="en-GB" sz="1800" dirty="0">
                <a:latin typeface="Calibri" panose="020F0502020204030204" pitchFamily="34" charset="0"/>
                <a:cs typeface="Calibri" panose="020F0502020204030204" pitchFamily="34" charset="0"/>
              </a:rPr>
              <a:t>Add the chopped tomatoes, mixed herbs. Peel and grate the garlic, add to then pan then cook over a medium heat for 20 minutes.</a:t>
            </a:r>
          </a:p>
        </p:txBody>
      </p:sp>
      <p:sp>
        <p:nvSpPr>
          <p:cNvPr id="24585" name="Rectangle 5"/>
          <p:cNvSpPr>
            <a:spLocks noChangeArrowheads="1"/>
          </p:cNvSpPr>
          <p:nvPr/>
        </p:nvSpPr>
        <p:spPr bwMode="auto">
          <a:xfrm>
            <a:off x="5160898" y="740460"/>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2000">
                <a:solidFill>
                  <a:schemeClr val="tx2"/>
                </a:solidFill>
                <a:latin typeface="Jokerman" pitchFamily="82" charset="0"/>
              </a:rPr>
              <a:t>Method:</a:t>
            </a:r>
          </a:p>
        </p:txBody>
      </p:sp>
      <p:sp>
        <p:nvSpPr>
          <p:cNvPr id="24586" name="TextBox 1"/>
          <p:cNvSpPr txBox="1">
            <a:spLocks noChangeArrowheads="1"/>
          </p:cNvSpPr>
          <p:nvPr/>
        </p:nvSpPr>
        <p:spPr bwMode="auto">
          <a:xfrm>
            <a:off x="631825" y="2060575"/>
            <a:ext cx="410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1800">
                <a:latin typeface="Calibri" pitchFamily="34" charset="0"/>
              </a:rPr>
              <a:t>Focus:  To create a nutritionally balanced family meal.</a:t>
            </a:r>
          </a:p>
        </p:txBody>
      </p:sp>
      <p:pic>
        <p:nvPicPr>
          <p:cNvPr id="13" name="Picture 12"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38112" b="28951"/>
          <a:stretch/>
        </p:blipFill>
        <p:spPr bwMode="auto">
          <a:xfrm>
            <a:off x="8908098" y="274638"/>
            <a:ext cx="72009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fabtasticeats.com/wp-content/uploads/2012/05/IMG_5176-001.jpg">
            <a:extLst>
              <a:ext uri="{FF2B5EF4-FFF2-40B4-BE49-F238E27FC236}">
                <a16:creationId xmlns:a16="http://schemas.microsoft.com/office/drawing/2014/main" id="{AB361132-F396-423A-AE66-840B0F1F54F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6862" y="4772661"/>
            <a:ext cx="2466338" cy="1804987"/>
          </a:xfrm>
          <a:prstGeom prst="rect">
            <a:avLst/>
          </a:prstGeom>
          <a:noFill/>
          <a:ln>
            <a:noFill/>
          </a:ln>
        </p:spPr>
      </p:pic>
      <p:sp>
        <p:nvSpPr>
          <p:cNvPr id="2" name="Slide Number Placeholder 1">
            <a:extLst>
              <a:ext uri="{FF2B5EF4-FFF2-40B4-BE49-F238E27FC236}">
                <a16:creationId xmlns:a16="http://schemas.microsoft.com/office/drawing/2014/main" id="{BD1B92AC-FD80-4D97-84EC-E8EDF6FA3274}"/>
              </a:ext>
            </a:extLst>
          </p:cNvPr>
          <p:cNvSpPr>
            <a:spLocks noGrp="1"/>
          </p:cNvSpPr>
          <p:nvPr>
            <p:ph type="sldNum" sz="quarter" idx="12"/>
          </p:nvPr>
        </p:nvSpPr>
        <p:spPr/>
        <p:txBody>
          <a:bodyPr/>
          <a:lstStyle/>
          <a:p>
            <a:pPr>
              <a:defRPr/>
            </a:pPr>
            <a:fld id="{B81F8AB0-C8E6-4D0B-A90F-14E4156CE9E9}" type="slidenum">
              <a:rPr lang="en-GB" smtClean="0"/>
              <a:pPr>
                <a:defRPr/>
              </a:pPr>
              <a:t>14</a:t>
            </a:fld>
            <a:endParaRPr lang="en-GB"/>
          </a:p>
        </p:txBody>
      </p:sp>
      <p:sp>
        <p:nvSpPr>
          <p:cNvPr id="14" name="TextBox 7">
            <a:extLst>
              <a:ext uri="{FF2B5EF4-FFF2-40B4-BE49-F238E27FC236}">
                <a16:creationId xmlns:a16="http://schemas.microsoft.com/office/drawing/2014/main" id="{5B3C55C6-1F48-43E2-A8FA-1EA11E8A8F60}"/>
              </a:ext>
            </a:extLst>
          </p:cNvPr>
          <p:cNvSpPr txBox="1">
            <a:spLocks noChangeArrowheads="1"/>
          </p:cNvSpPr>
          <p:nvPr/>
        </p:nvSpPr>
        <p:spPr bwMode="auto">
          <a:xfrm>
            <a:off x="430997" y="1518347"/>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forget…a container with a lid.</a:t>
            </a:r>
          </a:p>
        </p:txBody>
      </p:sp>
    </p:spTree>
    <p:extLst>
      <p:ext uri="{BB962C8B-B14F-4D97-AF65-F5344CB8AC3E}">
        <p14:creationId xmlns:p14="http://schemas.microsoft.com/office/powerpoint/2010/main" val="259961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214313" y="1122363"/>
            <a:ext cx="4233862" cy="2736850"/>
          </a:xfrm>
        </p:spPr>
        <p:txBody>
          <a:bodyPr/>
          <a:lstStyle/>
          <a:p>
            <a:pPr marL="0" indent="0">
              <a:buFontTx/>
              <a:buNone/>
            </a:pPr>
            <a:endParaRPr lang="en-GB" altLang="en-US" sz="2000">
              <a:latin typeface="Calibri" pitchFamily="34" charset="0"/>
            </a:endParaRPr>
          </a:p>
          <a:p>
            <a:pPr marL="0" indent="0" eaLnBrk="1" hangingPunct="1">
              <a:buFontTx/>
              <a:buNone/>
            </a:pPr>
            <a:endParaRPr lang="en-GB" altLang="en-US" sz="2000">
              <a:latin typeface="Calibri" pitchFamily="34" charset="0"/>
            </a:endParaRPr>
          </a:p>
        </p:txBody>
      </p:sp>
      <p:sp>
        <p:nvSpPr>
          <p:cNvPr id="24579" name="Rectangle 5"/>
          <p:cNvSpPr>
            <a:spLocks noChangeArrowheads="1"/>
          </p:cNvSpPr>
          <p:nvPr/>
        </p:nvSpPr>
        <p:spPr bwMode="auto">
          <a:xfrm>
            <a:off x="128588" y="3716338"/>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endParaRPr lang="en-US" altLang="en-US" sz="2800">
              <a:solidFill>
                <a:schemeClr val="tx2"/>
              </a:solidFill>
              <a:latin typeface="Jokerman" pitchFamily="82" charset="0"/>
            </a:endParaRPr>
          </a:p>
        </p:txBody>
      </p:sp>
      <p:sp>
        <p:nvSpPr>
          <p:cNvPr id="24580"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24581" name="Rectangle 3"/>
          <p:cNvSpPr txBox="1">
            <a:spLocks noChangeArrowheads="1"/>
          </p:cNvSpPr>
          <p:nvPr/>
        </p:nvSpPr>
        <p:spPr bwMode="auto">
          <a:xfrm>
            <a:off x="133350" y="4360863"/>
            <a:ext cx="460375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buFontTx/>
              <a:buNone/>
            </a:pPr>
            <a:endParaRPr lang="en-US" altLang="en-US" sz="1600">
              <a:latin typeface="Calibri" pitchFamily="34" charset="0"/>
            </a:endParaRPr>
          </a:p>
        </p:txBody>
      </p:sp>
      <p:sp>
        <p:nvSpPr>
          <p:cNvPr id="24582" name="Rectangle 2"/>
          <p:cNvSpPr txBox="1">
            <a:spLocks noChangeArrowheads="1"/>
          </p:cNvSpPr>
          <p:nvPr/>
        </p:nvSpPr>
        <p:spPr bwMode="auto">
          <a:xfrm>
            <a:off x="292067" y="248603"/>
            <a:ext cx="4838701"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2800" dirty="0">
                <a:solidFill>
                  <a:schemeClr val="tx2"/>
                </a:solidFill>
                <a:latin typeface="Jokerman" pitchFamily="82" charset="0"/>
              </a:rPr>
              <a:t>Veggie Meatballs and Tomato Sauce Ingredients:</a:t>
            </a:r>
          </a:p>
        </p:txBody>
      </p:sp>
      <p:sp>
        <p:nvSpPr>
          <p:cNvPr id="9" name="Rectangle 3"/>
          <p:cNvSpPr txBox="1">
            <a:spLocks noChangeArrowheads="1"/>
          </p:cNvSpPr>
          <p:nvPr/>
        </p:nvSpPr>
        <p:spPr bwMode="auto">
          <a:xfrm>
            <a:off x="521654" y="2706688"/>
            <a:ext cx="4233862" cy="404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defRPr/>
            </a:pPr>
            <a:r>
              <a:rPr lang="en-US" sz="1400" dirty="0">
                <a:latin typeface="Calibri" pitchFamily="34" charset="0"/>
                <a:cs typeface="Calibri" pitchFamily="34" charset="0"/>
              </a:rPr>
              <a:t>For the meatballs</a:t>
            </a:r>
          </a:p>
          <a:p>
            <a:r>
              <a:rPr lang="en-GB" sz="1400" dirty="0">
                <a:latin typeface="Calibri" panose="020F0502020204030204" pitchFamily="34" charset="0"/>
                <a:cs typeface="Calibri" panose="020F0502020204030204" pitchFamily="34" charset="0"/>
              </a:rPr>
              <a:t>75g quinoa </a:t>
            </a:r>
          </a:p>
          <a:p>
            <a:r>
              <a:rPr lang="en-GB" sz="1400" dirty="0">
                <a:latin typeface="Calibri" panose="020F0502020204030204" pitchFamily="34" charset="0"/>
                <a:cs typeface="Calibri" panose="020F0502020204030204" pitchFamily="34" charset="0"/>
              </a:rPr>
              <a:t>½ onion, finely chopped</a:t>
            </a:r>
          </a:p>
          <a:p>
            <a:r>
              <a:rPr lang="en-GB" sz="1400" dirty="0">
                <a:latin typeface="Calibri" panose="020F0502020204030204" pitchFamily="34" charset="0"/>
                <a:cs typeface="Calibri" panose="020F0502020204030204" pitchFamily="34" charset="0"/>
              </a:rPr>
              <a:t>3 garlic cloves, finely chopped</a:t>
            </a:r>
          </a:p>
          <a:p>
            <a:r>
              <a:rPr lang="en-GB" sz="1400" dirty="0">
                <a:latin typeface="Calibri" panose="020F0502020204030204" pitchFamily="34" charset="0"/>
                <a:cs typeface="Calibri" panose="020F0502020204030204" pitchFamily="34" charset="0"/>
              </a:rPr>
              <a:t>2 tsp sweet smoked paprika </a:t>
            </a:r>
          </a:p>
          <a:p>
            <a:r>
              <a:rPr lang="en-GB" sz="1400" dirty="0">
                <a:latin typeface="Calibri" panose="020F0502020204030204" pitchFamily="34" charset="0"/>
                <a:cs typeface="Calibri" panose="020F0502020204030204" pitchFamily="34" charset="0"/>
              </a:rPr>
              <a:t>400g tin black beans , drained and rinsed</a:t>
            </a:r>
          </a:p>
          <a:p>
            <a:r>
              <a:rPr lang="en-GB" sz="1400" dirty="0">
                <a:latin typeface="Calibri" panose="020F0502020204030204" pitchFamily="34" charset="0"/>
                <a:cs typeface="Calibri" panose="020F0502020204030204" pitchFamily="34" charset="0"/>
              </a:rPr>
              <a:t>1 egg</a:t>
            </a:r>
          </a:p>
          <a:p>
            <a:r>
              <a:rPr lang="en-GB" sz="1400" dirty="0">
                <a:latin typeface="Calibri" panose="020F0502020204030204" pitchFamily="34" charset="0"/>
                <a:cs typeface="Calibri" panose="020F0502020204030204" pitchFamily="34" charset="0"/>
              </a:rPr>
              <a:t>30g dried breadcrumbs</a:t>
            </a:r>
          </a:p>
          <a:p>
            <a:pPr marL="0" indent="0">
              <a:buNone/>
              <a:defRPr/>
            </a:pPr>
            <a:endParaRPr lang="en-GB" sz="1400" dirty="0">
              <a:latin typeface="Calibri" panose="020F0502020204030204" pitchFamily="34" charset="0"/>
              <a:cs typeface="Calibri" panose="020F0502020204030204" pitchFamily="34" charset="0"/>
            </a:endParaRPr>
          </a:p>
          <a:p>
            <a:pPr marL="0" indent="0">
              <a:buNone/>
              <a:defRPr/>
            </a:pPr>
            <a:r>
              <a:rPr lang="en-US" sz="1400" dirty="0">
                <a:latin typeface="Calibri" pitchFamily="34" charset="0"/>
                <a:cs typeface="Calibri" pitchFamily="34" charset="0"/>
              </a:rPr>
              <a:t>For the sauce (Ragu)</a:t>
            </a:r>
          </a:p>
          <a:p>
            <a:pPr>
              <a:defRPr/>
            </a:pPr>
            <a:r>
              <a:rPr lang="en-US" sz="1400" dirty="0">
                <a:latin typeface="Calibri" pitchFamily="34" charset="0"/>
                <a:cs typeface="Calibri" pitchFamily="34" charset="0"/>
              </a:rPr>
              <a:t>400g tin chopped tomatoes</a:t>
            </a:r>
          </a:p>
          <a:p>
            <a:pPr>
              <a:defRPr/>
            </a:pPr>
            <a:r>
              <a:rPr lang="en-US" sz="1400" dirty="0">
                <a:latin typeface="Calibri" pitchFamily="34" charset="0"/>
                <a:cs typeface="Calibri" pitchFamily="34" charset="0"/>
              </a:rPr>
              <a:t>1 tsp dried mixed herbs</a:t>
            </a:r>
          </a:p>
          <a:p>
            <a:pPr>
              <a:defRPr/>
            </a:pPr>
            <a:r>
              <a:rPr lang="en-US" sz="1400" dirty="0">
                <a:latin typeface="Calibri" pitchFamily="34" charset="0"/>
                <a:cs typeface="Calibri" pitchFamily="34" charset="0"/>
              </a:rPr>
              <a:t>1 garlic clove</a:t>
            </a:r>
          </a:p>
          <a:p>
            <a:pPr marL="0" indent="0">
              <a:buNone/>
              <a:defRPr/>
            </a:pPr>
            <a:endParaRPr lang="en-US" sz="1400" dirty="0">
              <a:latin typeface="Calibri" pitchFamily="34" charset="0"/>
              <a:cs typeface="Calibri" pitchFamily="34" charset="0"/>
            </a:endParaRPr>
          </a:p>
          <a:p>
            <a:pPr marL="0" indent="0">
              <a:buFontTx/>
              <a:buNone/>
              <a:defRPr/>
            </a:pPr>
            <a:endParaRPr lang="en-GB" sz="1400" dirty="0">
              <a:latin typeface="Calibri" pitchFamily="34" charset="0"/>
              <a:cs typeface="Calibri" pitchFamily="34" charset="0"/>
            </a:endParaRPr>
          </a:p>
          <a:p>
            <a:pPr marL="0" indent="0">
              <a:buFontTx/>
              <a:buNone/>
              <a:defRPr/>
            </a:pPr>
            <a:endParaRPr lang="en-GB" sz="1400" dirty="0">
              <a:latin typeface="Calibri" pitchFamily="34" charset="0"/>
              <a:cs typeface="Calibri" pitchFamily="34" charset="0"/>
            </a:endParaRPr>
          </a:p>
          <a:p>
            <a:pPr marL="0" indent="0" eaLnBrk="1" hangingPunct="1">
              <a:buFontTx/>
              <a:buNone/>
              <a:defRPr/>
            </a:pPr>
            <a:endParaRPr lang="en-GB" sz="1400" dirty="0">
              <a:latin typeface="Calibri" pitchFamily="34" charset="0"/>
              <a:cs typeface="Calibri" pitchFamily="34" charset="0"/>
            </a:endParaRPr>
          </a:p>
        </p:txBody>
      </p:sp>
      <p:sp>
        <p:nvSpPr>
          <p:cNvPr id="24584" name="Rectangle 3"/>
          <p:cNvSpPr txBox="1">
            <a:spLocks noChangeArrowheads="1"/>
          </p:cNvSpPr>
          <p:nvPr/>
        </p:nvSpPr>
        <p:spPr bwMode="auto">
          <a:xfrm>
            <a:off x="5100638" y="1336675"/>
            <a:ext cx="454183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marL="342900" lvl="0" indent="-342900">
              <a:buFont typeface="+mj-lt"/>
              <a:buAutoNum type="arabicPeriod"/>
            </a:pPr>
            <a:r>
              <a:rPr lang="en-GB" sz="1800" dirty="0">
                <a:latin typeface="Calibri" panose="020F0502020204030204" pitchFamily="34" charset="0"/>
                <a:cs typeface="Calibri" panose="020F0502020204030204" pitchFamily="34" charset="0"/>
              </a:rPr>
              <a:t>Tip the quinoa, onion mixture, beans, egg and breadcrumbs into a food processor with a little seasoning and whizz until smooth-</a:t>
            </a:r>
            <a:r>
              <a:rPr lang="en-GB" sz="1800" dirty="0" err="1">
                <a:latin typeface="Calibri" panose="020F0502020204030204" pitchFamily="34" charset="0"/>
                <a:cs typeface="Calibri" panose="020F0502020204030204" pitchFamily="34" charset="0"/>
              </a:rPr>
              <a:t>ish</a:t>
            </a:r>
            <a:r>
              <a:rPr lang="en-GB" sz="1800" dirty="0">
                <a:latin typeface="Calibri" panose="020F0502020204030204" pitchFamily="34" charset="0"/>
                <a:cs typeface="Calibri" panose="020F0502020204030204" pitchFamily="34" charset="0"/>
              </a:rPr>
              <a:t>.  Use clean, wet hands to form into 20 balls, each about the size of a walnut, put onto a tray and chill for 15 minutes.</a:t>
            </a:r>
          </a:p>
          <a:p>
            <a:pPr marL="342900" lvl="0" indent="-342900">
              <a:buFont typeface="+mj-lt"/>
              <a:buAutoNum type="arabicPeriod"/>
            </a:pPr>
            <a:r>
              <a:rPr lang="en-GB" sz="1800" dirty="0">
                <a:latin typeface="Calibri" panose="020F0502020204030204" pitchFamily="34" charset="0"/>
                <a:cs typeface="Calibri" panose="020F0502020204030204" pitchFamily="34" charset="0"/>
              </a:rPr>
              <a:t>Work the mixture together with your hands until thoroughly mixed. Season with salt and pepper. Roll the mixture into 12 equal-sized balls.</a:t>
            </a:r>
          </a:p>
          <a:p>
            <a:pPr marL="342900" lvl="0" indent="-342900">
              <a:buFont typeface="+mj-lt"/>
              <a:buAutoNum type="arabicPeriod"/>
            </a:pPr>
            <a:r>
              <a:rPr lang="en-GB" sz="1800" dirty="0">
                <a:latin typeface="Calibri" panose="020F0502020204030204" pitchFamily="34" charset="0"/>
                <a:cs typeface="Calibri" panose="020F0502020204030204" pitchFamily="34" charset="0"/>
              </a:rPr>
              <a:t>Heat the oil in a large frying pan over a medium-high heat. Fry the meatballs for 8 minutes until golden-brown all over.</a:t>
            </a:r>
          </a:p>
          <a:p>
            <a:pPr marL="342900" lvl="0" indent="-342900">
              <a:buFont typeface="+mj-lt"/>
              <a:buAutoNum type="arabicPeriod"/>
            </a:pPr>
            <a:r>
              <a:rPr lang="en-GB" sz="1800" dirty="0">
                <a:latin typeface="Calibri" panose="020F0502020204030204" pitchFamily="34" charset="0"/>
                <a:cs typeface="Calibri" panose="020F0502020204030204" pitchFamily="34" charset="0"/>
              </a:rPr>
              <a:t>Add the chopped tomatoes, mixed herbs. Peel and grate the garlic, add to then pan then cook over a medium heat for 20 minutes.</a:t>
            </a:r>
          </a:p>
        </p:txBody>
      </p:sp>
      <p:sp>
        <p:nvSpPr>
          <p:cNvPr id="24585" name="Rectangle 5"/>
          <p:cNvSpPr>
            <a:spLocks noChangeArrowheads="1"/>
          </p:cNvSpPr>
          <p:nvPr/>
        </p:nvSpPr>
        <p:spPr bwMode="auto">
          <a:xfrm>
            <a:off x="5160898" y="740460"/>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2000">
                <a:solidFill>
                  <a:schemeClr val="tx2"/>
                </a:solidFill>
                <a:latin typeface="Jokerman" pitchFamily="82" charset="0"/>
              </a:rPr>
              <a:t>Method:</a:t>
            </a:r>
          </a:p>
        </p:txBody>
      </p:sp>
      <p:sp>
        <p:nvSpPr>
          <p:cNvPr id="24586" name="TextBox 1"/>
          <p:cNvSpPr txBox="1">
            <a:spLocks noChangeArrowheads="1"/>
          </p:cNvSpPr>
          <p:nvPr/>
        </p:nvSpPr>
        <p:spPr bwMode="auto">
          <a:xfrm>
            <a:off x="631825" y="2060575"/>
            <a:ext cx="410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1800">
                <a:latin typeface="Calibri" pitchFamily="34" charset="0"/>
              </a:rPr>
              <a:t>Focus:  To create a nutritionally balanced family meal.</a:t>
            </a:r>
          </a:p>
        </p:txBody>
      </p:sp>
      <p:pic>
        <p:nvPicPr>
          <p:cNvPr id="13" name="Picture 12"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38112" b="28951"/>
          <a:stretch/>
        </p:blipFill>
        <p:spPr bwMode="auto">
          <a:xfrm>
            <a:off x="8908098" y="274638"/>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E606C6B-FDA1-4AFE-832F-B2528FA5F789}"/>
              </a:ext>
            </a:extLst>
          </p:cNvPr>
          <p:cNvSpPr>
            <a:spLocks noGrp="1"/>
          </p:cNvSpPr>
          <p:nvPr>
            <p:ph type="sldNum" sz="quarter" idx="12"/>
          </p:nvPr>
        </p:nvSpPr>
        <p:spPr/>
        <p:txBody>
          <a:bodyPr/>
          <a:lstStyle/>
          <a:p>
            <a:pPr>
              <a:defRPr/>
            </a:pPr>
            <a:fld id="{B81F8AB0-C8E6-4D0B-A90F-14E4156CE9E9}" type="slidenum">
              <a:rPr lang="en-GB" smtClean="0"/>
              <a:pPr>
                <a:defRPr/>
              </a:pPr>
              <a:t>15</a:t>
            </a:fld>
            <a:endParaRPr lang="en-GB"/>
          </a:p>
        </p:txBody>
      </p:sp>
      <p:sp>
        <p:nvSpPr>
          <p:cNvPr id="14" name="TextBox 7">
            <a:extLst>
              <a:ext uri="{FF2B5EF4-FFF2-40B4-BE49-F238E27FC236}">
                <a16:creationId xmlns:a16="http://schemas.microsoft.com/office/drawing/2014/main" id="{1804D480-E8D8-45B3-9589-BC283318FA57}"/>
              </a:ext>
            </a:extLst>
          </p:cNvPr>
          <p:cNvSpPr txBox="1">
            <a:spLocks noChangeArrowheads="1"/>
          </p:cNvSpPr>
          <p:nvPr/>
        </p:nvSpPr>
        <p:spPr bwMode="auto">
          <a:xfrm>
            <a:off x="422242" y="1498283"/>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forget…a container with a lid.</a:t>
            </a:r>
          </a:p>
        </p:txBody>
      </p:sp>
    </p:spTree>
    <p:extLst>
      <p:ext uri="{BB962C8B-B14F-4D97-AF65-F5344CB8AC3E}">
        <p14:creationId xmlns:p14="http://schemas.microsoft.com/office/powerpoint/2010/main" val="3058778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56432" y="794255"/>
            <a:ext cx="5673725" cy="1298575"/>
          </a:xfrm>
        </p:spPr>
        <p:txBody>
          <a:bodyPr/>
          <a:lstStyle/>
          <a:p>
            <a:pPr eaLnBrk="1" hangingPunct="1"/>
            <a:r>
              <a:rPr lang="en-GB" altLang="en-US" sz="3200" dirty="0">
                <a:latin typeface="Jokerman" pitchFamily="82" charset="0"/>
              </a:rPr>
              <a:t>Macaroni Cheese</a:t>
            </a:r>
            <a:br>
              <a:rPr lang="en-GB" altLang="en-US" sz="3200" dirty="0">
                <a:latin typeface="Jokerman" pitchFamily="82" charset="0"/>
              </a:rPr>
            </a:br>
            <a:r>
              <a:rPr lang="en-GB" altLang="en-US" sz="3200" dirty="0">
                <a:latin typeface="Jokerman" pitchFamily="82" charset="0"/>
              </a:rPr>
              <a:t>Ingredients:</a:t>
            </a:r>
          </a:p>
        </p:txBody>
      </p:sp>
      <p:sp>
        <p:nvSpPr>
          <p:cNvPr id="3075" name="Rectangle 3"/>
          <p:cNvSpPr>
            <a:spLocks noGrp="1" noChangeArrowheads="1"/>
          </p:cNvSpPr>
          <p:nvPr>
            <p:ph type="body" idx="1"/>
          </p:nvPr>
        </p:nvSpPr>
        <p:spPr>
          <a:xfrm>
            <a:off x="128588" y="2442622"/>
            <a:ext cx="4233863" cy="3122612"/>
          </a:xfrm>
        </p:spPr>
        <p:txBody>
          <a:bodyPr/>
          <a:lstStyle/>
          <a:p>
            <a:pPr marL="0" indent="0">
              <a:buFontTx/>
              <a:buNone/>
              <a:defRPr/>
            </a:pPr>
            <a:r>
              <a:rPr lang="en-US" sz="2000" i="1" dirty="0">
                <a:latin typeface="Calibri" pitchFamily="34" charset="0"/>
                <a:cs typeface="Calibri" pitchFamily="34" charset="0"/>
              </a:rPr>
              <a:t>Serves 4</a:t>
            </a:r>
          </a:p>
          <a:p>
            <a:pPr>
              <a:defRPr/>
            </a:pPr>
            <a:r>
              <a:rPr lang="en-US" sz="2000" dirty="0">
                <a:latin typeface="Calibri" pitchFamily="34" charset="0"/>
                <a:cs typeface="Calibri" pitchFamily="34" charset="0"/>
              </a:rPr>
              <a:t>200g macaroni  </a:t>
            </a:r>
            <a:endParaRPr lang="en-GB" sz="2000" dirty="0">
              <a:latin typeface="Calibri" pitchFamily="34" charset="0"/>
              <a:cs typeface="Calibri" pitchFamily="34" charset="0"/>
            </a:endParaRPr>
          </a:p>
          <a:p>
            <a:pPr>
              <a:defRPr/>
            </a:pPr>
            <a:r>
              <a:rPr lang="en-US" sz="2000" dirty="0">
                <a:highlight>
                  <a:srgbClr val="FFFF00"/>
                </a:highlight>
                <a:latin typeface="Calibri" pitchFamily="34" charset="0"/>
                <a:cs typeface="Calibri" pitchFamily="34" charset="0"/>
              </a:rPr>
              <a:t>150g Cheddar cheese</a:t>
            </a:r>
            <a:r>
              <a:rPr lang="en-GB" sz="2000" dirty="0">
                <a:highlight>
                  <a:srgbClr val="FFFF00"/>
                </a:highlight>
                <a:latin typeface="Calibri" pitchFamily="34" charset="0"/>
                <a:cs typeface="Calibri" pitchFamily="34" charset="0"/>
              </a:rPr>
              <a:t> </a:t>
            </a:r>
            <a:r>
              <a:rPr lang="en-US" sz="2000" dirty="0">
                <a:highlight>
                  <a:srgbClr val="FFFF00"/>
                </a:highlight>
                <a:latin typeface="Calibri" pitchFamily="34" charset="0"/>
                <a:cs typeface="Calibri" pitchFamily="34" charset="0"/>
              </a:rPr>
              <a:t> </a:t>
            </a:r>
            <a:endParaRPr lang="en-GB" sz="2000" dirty="0">
              <a:highlight>
                <a:srgbClr val="FFFF00"/>
              </a:highlight>
              <a:latin typeface="Calibri" pitchFamily="34" charset="0"/>
              <a:cs typeface="Calibri" pitchFamily="34" charset="0"/>
            </a:endParaRPr>
          </a:p>
          <a:p>
            <a:pPr>
              <a:defRPr/>
            </a:pPr>
            <a:r>
              <a:rPr lang="en-US" sz="2000" dirty="0">
                <a:latin typeface="Calibri" pitchFamily="34" charset="0"/>
                <a:cs typeface="Calibri" pitchFamily="34" charset="0"/>
              </a:rPr>
              <a:t>1 tomato</a:t>
            </a:r>
            <a:r>
              <a:rPr lang="en-GB" sz="2000" dirty="0">
                <a:latin typeface="Calibri" pitchFamily="34" charset="0"/>
                <a:cs typeface="Calibri" pitchFamily="34" charset="0"/>
              </a:rPr>
              <a:t> </a:t>
            </a:r>
            <a:r>
              <a:rPr lang="en-US" sz="2000" dirty="0">
                <a:latin typeface="Calibri" pitchFamily="34" charset="0"/>
                <a:cs typeface="Calibri" pitchFamily="34" charset="0"/>
              </a:rPr>
              <a:t> </a:t>
            </a:r>
            <a:endParaRPr lang="en-GB" sz="2000" dirty="0">
              <a:latin typeface="Calibri" pitchFamily="34" charset="0"/>
              <a:cs typeface="Calibri" pitchFamily="34" charset="0"/>
            </a:endParaRPr>
          </a:p>
          <a:p>
            <a:pPr>
              <a:defRPr/>
            </a:pPr>
            <a:r>
              <a:rPr lang="en-US" sz="2000" dirty="0">
                <a:highlight>
                  <a:srgbClr val="FFFF00"/>
                </a:highlight>
                <a:latin typeface="Calibri" pitchFamily="34" charset="0"/>
                <a:cs typeface="Calibri" pitchFamily="34" charset="0"/>
              </a:rPr>
              <a:t>50g soft margarine</a:t>
            </a:r>
            <a:r>
              <a:rPr lang="en-GB" sz="2000" dirty="0">
                <a:highlight>
                  <a:srgbClr val="FFFF00"/>
                </a:highlight>
                <a:latin typeface="Calibri" pitchFamily="34" charset="0"/>
                <a:cs typeface="Calibri" pitchFamily="34" charset="0"/>
              </a:rPr>
              <a:t> </a:t>
            </a:r>
            <a:r>
              <a:rPr lang="en-US" sz="2000" dirty="0">
                <a:latin typeface="Calibri" pitchFamily="34" charset="0"/>
                <a:cs typeface="Calibri" pitchFamily="34" charset="0"/>
              </a:rPr>
              <a:t> </a:t>
            </a:r>
            <a:endParaRPr lang="en-GB" sz="2000" dirty="0">
              <a:latin typeface="Calibri" pitchFamily="34" charset="0"/>
              <a:cs typeface="Calibri" pitchFamily="34" charset="0"/>
            </a:endParaRPr>
          </a:p>
          <a:p>
            <a:pPr>
              <a:defRPr/>
            </a:pPr>
            <a:r>
              <a:rPr lang="en-US" sz="2000" dirty="0">
                <a:latin typeface="Calibri" pitchFamily="34" charset="0"/>
                <a:cs typeface="Calibri" pitchFamily="34" charset="0"/>
              </a:rPr>
              <a:t>50g plain flour</a:t>
            </a:r>
            <a:r>
              <a:rPr lang="en-GB" sz="2000" dirty="0">
                <a:latin typeface="Calibri" pitchFamily="34" charset="0"/>
                <a:cs typeface="Calibri" pitchFamily="34" charset="0"/>
              </a:rPr>
              <a:t> </a:t>
            </a:r>
            <a:r>
              <a:rPr lang="en-US" sz="2000" dirty="0">
                <a:latin typeface="Calibri" pitchFamily="34" charset="0"/>
                <a:cs typeface="Calibri" pitchFamily="34" charset="0"/>
              </a:rPr>
              <a:t> </a:t>
            </a:r>
            <a:endParaRPr lang="en-GB" sz="2000" dirty="0">
              <a:latin typeface="Calibri" pitchFamily="34" charset="0"/>
              <a:cs typeface="Calibri" pitchFamily="34" charset="0"/>
            </a:endParaRPr>
          </a:p>
          <a:p>
            <a:pPr>
              <a:defRPr/>
            </a:pPr>
            <a:r>
              <a:rPr lang="en-US" sz="2000" dirty="0">
                <a:highlight>
                  <a:srgbClr val="FFFF00"/>
                </a:highlight>
                <a:latin typeface="Calibri" pitchFamily="34" charset="0"/>
                <a:cs typeface="Calibri" pitchFamily="34" charset="0"/>
              </a:rPr>
              <a:t>500ml semi-skimmed milk</a:t>
            </a:r>
            <a:r>
              <a:rPr lang="en-GB" sz="2000" dirty="0">
                <a:highlight>
                  <a:srgbClr val="FFFF00"/>
                </a:highlight>
                <a:latin typeface="Calibri" pitchFamily="34" charset="0"/>
                <a:cs typeface="Calibri" pitchFamily="34" charset="0"/>
              </a:rPr>
              <a:t> </a:t>
            </a:r>
            <a:r>
              <a:rPr lang="en-US" sz="2000" dirty="0">
                <a:latin typeface="Calibri" pitchFamily="34" charset="0"/>
                <a:cs typeface="Calibri" pitchFamily="34" charset="0"/>
              </a:rPr>
              <a:t> </a:t>
            </a:r>
            <a:endParaRPr lang="en-GB" sz="2000" dirty="0">
              <a:latin typeface="Calibri" pitchFamily="34" charset="0"/>
              <a:cs typeface="Calibri" pitchFamily="34" charset="0"/>
            </a:endParaRPr>
          </a:p>
          <a:p>
            <a:pPr>
              <a:defRPr/>
            </a:pPr>
            <a:r>
              <a:rPr lang="en-US" sz="2000" dirty="0">
                <a:latin typeface="Calibri" pitchFamily="34" charset="0"/>
                <a:cs typeface="Calibri" pitchFamily="34" charset="0"/>
              </a:rPr>
              <a:t>Black pepper</a:t>
            </a:r>
            <a:endParaRPr lang="en-GB" sz="2000" dirty="0">
              <a:latin typeface="Calibri" pitchFamily="34" charset="0"/>
              <a:cs typeface="Calibri" pitchFamily="34" charset="0"/>
            </a:endParaRPr>
          </a:p>
          <a:p>
            <a:pPr marL="0" indent="0" eaLnBrk="1" hangingPunct="1">
              <a:buFontTx/>
              <a:buNone/>
              <a:defRPr/>
            </a:pPr>
            <a:endParaRPr lang="en-GB" sz="2000" dirty="0">
              <a:latin typeface="Calibri" pitchFamily="34" charset="0"/>
              <a:cs typeface="Calibri" pitchFamily="34" charset="0"/>
            </a:endParaRPr>
          </a:p>
        </p:txBody>
      </p:sp>
      <p:sp>
        <p:nvSpPr>
          <p:cNvPr id="20484"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20485"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7" name="Rectangle 3"/>
          <p:cNvSpPr txBox="1">
            <a:spLocks noChangeArrowheads="1"/>
          </p:cNvSpPr>
          <p:nvPr/>
        </p:nvSpPr>
        <p:spPr bwMode="auto">
          <a:xfrm>
            <a:off x="4457700" y="981075"/>
            <a:ext cx="5330825" cy="57277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buFont typeface="+mj-lt"/>
              <a:buAutoNum type="arabicPeriod"/>
              <a:defRPr/>
            </a:pPr>
            <a:r>
              <a:rPr lang="en-US" sz="1600" dirty="0">
                <a:latin typeface="Calibri" pitchFamily="34" charset="0"/>
                <a:cs typeface="Calibri" pitchFamily="34" charset="0"/>
              </a:rPr>
              <a:t>Bring a saucepan of water to the boil, and then add the macaroni. Cook for about 10-12 minutes, until </a:t>
            </a:r>
            <a:r>
              <a:rPr lang="en-US" sz="1600" i="1" dirty="0">
                <a:latin typeface="Calibri" pitchFamily="34" charset="0"/>
                <a:cs typeface="Calibri" pitchFamily="34" charset="0"/>
              </a:rPr>
              <a:t>al dente</a:t>
            </a:r>
            <a:r>
              <a:rPr lang="en-US" sz="1600" dirty="0">
                <a:latin typeface="Calibri" pitchFamily="34" charset="0"/>
                <a:cs typeface="Calibri" pitchFamily="34" charset="0"/>
              </a:rPr>
              <a:t>.</a:t>
            </a:r>
            <a:endParaRPr lang="en-GB" sz="1800" dirty="0">
              <a:latin typeface="Calibri" pitchFamily="34" charset="0"/>
              <a:cs typeface="Calibri" pitchFamily="34" charset="0"/>
            </a:endParaRPr>
          </a:p>
          <a:p>
            <a:pPr>
              <a:buFont typeface="+mj-lt"/>
              <a:buAutoNum type="arabicPeriod"/>
              <a:defRPr/>
            </a:pPr>
            <a:r>
              <a:rPr lang="en-US" sz="1600" dirty="0">
                <a:latin typeface="Calibri" pitchFamily="34" charset="0"/>
                <a:cs typeface="Calibri" pitchFamily="34" charset="0"/>
              </a:rPr>
              <a:t>Grate the cheese and slice the tomato.</a:t>
            </a:r>
            <a:endParaRPr lang="en-GB" sz="1800" dirty="0">
              <a:latin typeface="Calibri" pitchFamily="34" charset="0"/>
              <a:cs typeface="Calibri" pitchFamily="34" charset="0"/>
            </a:endParaRPr>
          </a:p>
          <a:p>
            <a:pPr>
              <a:buFont typeface="+mj-lt"/>
              <a:buAutoNum type="arabicPeriod"/>
              <a:defRPr/>
            </a:pPr>
            <a:r>
              <a:rPr lang="en-US" sz="1600" dirty="0">
                <a:latin typeface="Calibri" pitchFamily="34" charset="0"/>
                <a:cs typeface="Calibri" pitchFamily="34" charset="0"/>
              </a:rPr>
              <a:t>While the pasta is cooking, make the sauce.</a:t>
            </a:r>
            <a:endParaRPr lang="en-GB" sz="1800" dirty="0">
              <a:latin typeface="Calibri" pitchFamily="34" charset="0"/>
              <a:cs typeface="Calibri" pitchFamily="34" charset="0"/>
            </a:endParaRPr>
          </a:p>
          <a:p>
            <a:pPr lvl="1">
              <a:defRPr/>
            </a:pPr>
            <a:r>
              <a:rPr lang="en-US" sz="1400" dirty="0">
                <a:latin typeface="Calibri" pitchFamily="34" charset="0"/>
                <a:cs typeface="Calibri" pitchFamily="34" charset="0"/>
              </a:rPr>
              <a:t>Place the butter or margarine, flour and milk into a small saucepan. </a:t>
            </a:r>
            <a:endParaRPr lang="en-GB" sz="1600" dirty="0">
              <a:latin typeface="Calibri" pitchFamily="34" charset="0"/>
              <a:cs typeface="Calibri" pitchFamily="34" charset="0"/>
            </a:endParaRPr>
          </a:p>
          <a:p>
            <a:pPr lvl="1">
              <a:defRPr/>
            </a:pPr>
            <a:r>
              <a:rPr lang="en-US" sz="1400" dirty="0">
                <a:latin typeface="Calibri" pitchFamily="34" charset="0"/>
                <a:cs typeface="Calibri" pitchFamily="34" charset="0"/>
              </a:rPr>
              <a:t>Bring the sauce to a simmer, whisking it all the time until it has thickened.</a:t>
            </a:r>
            <a:endParaRPr lang="en-GB" sz="1600" dirty="0">
              <a:latin typeface="Calibri" pitchFamily="34" charset="0"/>
              <a:cs typeface="Calibri" pitchFamily="34" charset="0"/>
            </a:endParaRPr>
          </a:p>
          <a:p>
            <a:pPr lvl="1">
              <a:defRPr/>
            </a:pPr>
            <a:r>
              <a:rPr lang="en-US" sz="1400" dirty="0">
                <a:latin typeface="Calibri" pitchFamily="34" charset="0"/>
                <a:cs typeface="Calibri" pitchFamily="34" charset="0"/>
              </a:rPr>
              <a:t>Reduce the heat and allow to simmer for 2 minutes. </a:t>
            </a:r>
            <a:endParaRPr lang="en-GB" sz="1600" dirty="0">
              <a:latin typeface="Calibri" pitchFamily="34" charset="0"/>
              <a:cs typeface="Calibri" pitchFamily="34" charset="0"/>
            </a:endParaRPr>
          </a:p>
          <a:p>
            <a:pPr lvl="1">
              <a:defRPr/>
            </a:pPr>
            <a:r>
              <a:rPr lang="en-US" sz="1400" dirty="0">
                <a:latin typeface="Calibri" pitchFamily="34" charset="0"/>
                <a:cs typeface="Calibri" pitchFamily="34" charset="0"/>
              </a:rPr>
              <a:t>Stir in 75g of the grated cheese.</a:t>
            </a:r>
            <a:endParaRPr lang="en-GB" sz="1600" dirty="0">
              <a:latin typeface="Calibri" pitchFamily="34" charset="0"/>
              <a:cs typeface="Calibri" pitchFamily="34" charset="0"/>
            </a:endParaRPr>
          </a:p>
          <a:p>
            <a:pPr>
              <a:buFont typeface="+mj-lt"/>
              <a:buAutoNum type="arabicPeriod"/>
              <a:defRPr/>
            </a:pPr>
            <a:r>
              <a:rPr lang="en-US" sz="1600" dirty="0">
                <a:latin typeface="Calibri" pitchFamily="34" charset="0"/>
                <a:cs typeface="Calibri" pitchFamily="34" charset="0"/>
              </a:rPr>
              <a:t>Preheat the grill.</a:t>
            </a:r>
            <a:endParaRPr lang="en-GB" sz="1800" dirty="0">
              <a:latin typeface="Calibri" pitchFamily="34" charset="0"/>
              <a:cs typeface="Calibri" pitchFamily="34" charset="0"/>
            </a:endParaRPr>
          </a:p>
          <a:p>
            <a:pPr>
              <a:buFont typeface="+mj-lt"/>
              <a:buAutoNum type="arabicPeriod"/>
              <a:defRPr/>
            </a:pPr>
            <a:r>
              <a:rPr lang="en-US" sz="1600" dirty="0">
                <a:latin typeface="Calibri" pitchFamily="34" charset="0"/>
                <a:cs typeface="Calibri" pitchFamily="34" charset="0"/>
              </a:rPr>
              <a:t>Drain the boiling hot water away from the macaroni into a colander in the sink.</a:t>
            </a:r>
            <a:endParaRPr lang="en-GB" sz="1800" dirty="0">
              <a:latin typeface="Calibri" pitchFamily="34" charset="0"/>
              <a:cs typeface="Calibri" pitchFamily="34" charset="0"/>
            </a:endParaRPr>
          </a:p>
          <a:p>
            <a:pPr>
              <a:buFont typeface="+mj-lt"/>
              <a:buAutoNum type="arabicPeriod"/>
              <a:defRPr/>
            </a:pPr>
            <a:r>
              <a:rPr lang="en-US" sz="1600" dirty="0">
                <a:latin typeface="Calibri" pitchFamily="34" charset="0"/>
                <a:cs typeface="Calibri" pitchFamily="34" charset="0"/>
              </a:rPr>
              <a:t>Stir the drained macaroni into the cheese sauce and add a few twists of black pepper.</a:t>
            </a:r>
            <a:endParaRPr lang="en-GB" sz="1800" dirty="0">
              <a:latin typeface="Calibri" pitchFamily="34" charset="0"/>
              <a:cs typeface="Calibri" pitchFamily="34" charset="0"/>
            </a:endParaRPr>
          </a:p>
          <a:p>
            <a:pPr>
              <a:buFont typeface="+mj-lt"/>
              <a:buAutoNum type="arabicPeriod"/>
              <a:defRPr/>
            </a:pPr>
            <a:r>
              <a:rPr lang="en-US" sz="1600" dirty="0">
                <a:latin typeface="Calibri" pitchFamily="34" charset="0"/>
                <a:cs typeface="Calibri" pitchFamily="34" charset="0"/>
              </a:rPr>
              <a:t>Pour the macaroni into an oven-proof dish or foil tray.</a:t>
            </a:r>
            <a:endParaRPr lang="en-GB" sz="1800" dirty="0">
              <a:latin typeface="Calibri" pitchFamily="34" charset="0"/>
              <a:cs typeface="Calibri" pitchFamily="34" charset="0"/>
            </a:endParaRPr>
          </a:p>
          <a:p>
            <a:pPr>
              <a:buFont typeface="+mj-lt"/>
              <a:buAutoNum type="arabicPeriod"/>
              <a:defRPr/>
            </a:pPr>
            <a:r>
              <a:rPr lang="en-US" sz="1600" dirty="0">
                <a:latin typeface="Calibri" pitchFamily="34" charset="0"/>
                <a:cs typeface="Calibri" pitchFamily="34" charset="0"/>
              </a:rPr>
              <a:t>Arrange the tomato slices over the macaroni.</a:t>
            </a:r>
            <a:endParaRPr lang="en-GB" sz="1800" dirty="0">
              <a:latin typeface="Calibri" pitchFamily="34" charset="0"/>
              <a:cs typeface="Calibri" pitchFamily="34" charset="0"/>
            </a:endParaRPr>
          </a:p>
          <a:p>
            <a:pPr>
              <a:buFont typeface="+mj-lt"/>
              <a:buAutoNum type="arabicPeriod"/>
              <a:defRPr/>
            </a:pPr>
            <a:r>
              <a:rPr lang="en-US" sz="1600" dirty="0">
                <a:latin typeface="Calibri" pitchFamily="34" charset="0"/>
                <a:cs typeface="Calibri" pitchFamily="34" charset="0"/>
              </a:rPr>
              <a:t>Sprinkle over the remaining cheese.</a:t>
            </a:r>
            <a:endParaRPr lang="en-GB" sz="1800" dirty="0">
              <a:latin typeface="Calibri" pitchFamily="34" charset="0"/>
              <a:cs typeface="Calibri" pitchFamily="34" charset="0"/>
            </a:endParaRPr>
          </a:p>
          <a:p>
            <a:pPr>
              <a:buFont typeface="+mj-lt"/>
              <a:buAutoNum type="arabicPeriod"/>
              <a:defRPr/>
            </a:pPr>
            <a:r>
              <a:rPr lang="en-US" sz="1600" dirty="0">
                <a:latin typeface="Calibri" pitchFamily="34" charset="0"/>
                <a:cs typeface="Calibri" pitchFamily="34" charset="0"/>
              </a:rPr>
              <a:t>Place under a hot grill until the cheese is bubbling and golden brown.</a:t>
            </a:r>
            <a:endParaRPr lang="en-GB" sz="1800" dirty="0">
              <a:latin typeface="Calibri" pitchFamily="34" charset="0"/>
              <a:cs typeface="Calibri" pitchFamily="34" charset="0"/>
            </a:endParaRPr>
          </a:p>
          <a:p>
            <a:pPr marL="514350" indent="-514350" eaLnBrk="1" hangingPunct="1">
              <a:lnSpc>
                <a:spcPct val="90000"/>
              </a:lnSpc>
              <a:buFont typeface="Times New Roman" pitchFamily="18" charset="0"/>
              <a:buAutoNum type="arabicPeriod"/>
              <a:defRPr/>
            </a:pPr>
            <a:endParaRPr lang="en-GB" sz="600" dirty="0">
              <a:latin typeface="Calibri" pitchFamily="34" charset="0"/>
              <a:cs typeface="Calibri" pitchFamily="34" charset="0"/>
            </a:endParaRPr>
          </a:p>
        </p:txBody>
      </p:sp>
      <p:pic>
        <p:nvPicPr>
          <p:cNvPr id="20487" name="Picture 4" descr="http://assets.mydish.co.uk/interface/members/241834/20098132012334-431565-312329-6635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139" y="5013176"/>
            <a:ext cx="1551136" cy="15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Box 7"/>
          <p:cNvSpPr txBox="1">
            <a:spLocks noChangeArrowheads="1"/>
          </p:cNvSpPr>
          <p:nvPr/>
        </p:nvSpPr>
        <p:spPr bwMode="auto">
          <a:xfrm>
            <a:off x="128588" y="2007694"/>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forget…an ovenproof dish.</a:t>
            </a:r>
          </a:p>
        </p:txBody>
      </p:sp>
      <p:sp>
        <p:nvSpPr>
          <p:cNvPr id="9" name="TextBox 8"/>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Grate cheese. </a:t>
            </a:r>
          </a:p>
        </p:txBody>
      </p:sp>
      <p:pic>
        <p:nvPicPr>
          <p:cNvPr id="10" name="Picture 9"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38112" b="28951"/>
          <a:stretch/>
        </p:blipFill>
        <p:spPr bwMode="auto">
          <a:xfrm>
            <a:off x="9107805" y="253201"/>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DFC9EA0-67BB-45ED-97C5-12EE5E4FF730}"/>
              </a:ext>
            </a:extLst>
          </p:cNvPr>
          <p:cNvSpPr>
            <a:spLocks noGrp="1"/>
          </p:cNvSpPr>
          <p:nvPr>
            <p:ph type="sldNum" sz="quarter" idx="12"/>
          </p:nvPr>
        </p:nvSpPr>
        <p:spPr/>
        <p:txBody>
          <a:bodyPr/>
          <a:lstStyle/>
          <a:p>
            <a:pPr>
              <a:defRPr/>
            </a:pPr>
            <a:fld id="{B81F8AB0-C8E6-4D0B-A90F-14E4156CE9E9}" type="slidenum">
              <a:rPr lang="en-GB" smtClean="0"/>
              <a:pPr>
                <a:defRPr/>
              </a:pPr>
              <a:t>16</a:t>
            </a:fld>
            <a:endParaRPr lang="en-GB"/>
          </a:p>
        </p:txBody>
      </p:sp>
    </p:spTree>
    <p:extLst>
      <p:ext uri="{BB962C8B-B14F-4D97-AF65-F5344CB8AC3E}">
        <p14:creationId xmlns:p14="http://schemas.microsoft.com/office/powerpoint/2010/main" val="3547694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16732" y="722263"/>
            <a:ext cx="5673725" cy="1298575"/>
          </a:xfrm>
        </p:spPr>
        <p:txBody>
          <a:bodyPr/>
          <a:lstStyle/>
          <a:p>
            <a:pPr eaLnBrk="1" hangingPunct="1"/>
            <a:r>
              <a:rPr lang="en-GB" altLang="en-US" sz="3200" dirty="0">
                <a:latin typeface="Jokerman" pitchFamily="82" charset="0"/>
              </a:rPr>
              <a:t>Pasta Bake</a:t>
            </a:r>
            <a:br>
              <a:rPr lang="en-GB" altLang="en-US" sz="3200" dirty="0">
                <a:latin typeface="Jokerman" pitchFamily="82" charset="0"/>
              </a:rPr>
            </a:br>
            <a:r>
              <a:rPr lang="en-GB" altLang="en-US" sz="3200" dirty="0">
                <a:latin typeface="Jokerman" pitchFamily="82" charset="0"/>
              </a:rPr>
              <a:t>Ingredients:</a:t>
            </a:r>
          </a:p>
        </p:txBody>
      </p:sp>
      <p:sp>
        <p:nvSpPr>
          <p:cNvPr id="23555" name="Rectangle 3"/>
          <p:cNvSpPr>
            <a:spLocks noGrp="1" noChangeArrowheads="1"/>
          </p:cNvSpPr>
          <p:nvPr>
            <p:ph type="body" idx="1"/>
          </p:nvPr>
        </p:nvSpPr>
        <p:spPr>
          <a:xfrm>
            <a:off x="203200" y="2420888"/>
            <a:ext cx="4233863" cy="3332212"/>
          </a:xfrm>
        </p:spPr>
        <p:txBody>
          <a:bodyPr/>
          <a:lstStyle/>
          <a:p>
            <a:pPr marL="0" indent="0">
              <a:buFontTx/>
              <a:buNone/>
              <a:defRPr/>
            </a:pPr>
            <a:r>
              <a:rPr lang="en-GB" altLang="en-US" sz="2000" i="1" dirty="0">
                <a:latin typeface="Calibri" pitchFamily="34" charset="0"/>
              </a:rPr>
              <a:t>Serves 4</a:t>
            </a:r>
          </a:p>
          <a:p>
            <a:pPr>
              <a:defRPr/>
            </a:pPr>
            <a:r>
              <a:rPr lang="en-GB" altLang="en-US" sz="2000" dirty="0">
                <a:latin typeface="Calibri" pitchFamily="34" charset="0"/>
              </a:rPr>
              <a:t>200g pasta e.g. rigatoni</a:t>
            </a:r>
          </a:p>
          <a:p>
            <a:pPr>
              <a:defRPr/>
            </a:pPr>
            <a:r>
              <a:rPr lang="en-GB" altLang="en-US" sz="2000" dirty="0">
                <a:highlight>
                  <a:srgbClr val="FFFF00"/>
                </a:highlight>
                <a:latin typeface="Calibri" pitchFamily="34" charset="0"/>
              </a:rPr>
              <a:t>100g cheese</a:t>
            </a:r>
          </a:p>
          <a:p>
            <a:pPr>
              <a:defRPr/>
            </a:pPr>
            <a:r>
              <a:rPr lang="en-GB" altLang="en-US" sz="2000" dirty="0">
                <a:highlight>
                  <a:srgbClr val="FFFF00"/>
                </a:highlight>
                <a:latin typeface="Calibri" pitchFamily="34" charset="0"/>
              </a:rPr>
              <a:t>50g soft margarine</a:t>
            </a:r>
          </a:p>
          <a:p>
            <a:pPr>
              <a:defRPr/>
            </a:pPr>
            <a:r>
              <a:rPr lang="en-GB" altLang="en-US" sz="2000" dirty="0">
                <a:latin typeface="Calibri" pitchFamily="34" charset="0"/>
              </a:rPr>
              <a:t>50g plain flour</a:t>
            </a:r>
          </a:p>
          <a:p>
            <a:pPr>
              <a:defRPr/>
            </a:pPr>
            <a:r>
              <a:rPr lang="en-GB" altLang="en-US" sz="2000" dirty="0">
                <a:highlight>
                  <a:srgbClr val="FFFF00"/>
                </a:highlight>
                <a:latin typeface="Calibri" pitchFamily="34" charset="0"/>
              </a:rPr>
              <a:t>500ml semi-skimmed milk</a:t>
            </a:r>
          </a:p>
          <a:p>
            <a:pPr>
              <a:defRPr/>
            </a:pPr>
            <a:r>
              <a:rPr lang="en-GB" altLang="en-US" sz="2000" dirty="0">
                <a:latin typeface="Calibri" pitchFamily="34" charset="0"/>
              </a:rPr>
              <a:t>1 x 5ml spoon dried oregano</a:t>
            </a:r>
          </a:p>
          <a:p>
            <a:pPr>
              <a:defRPr/>
            </a:pPr>
            <a:r>
              <a:rPr lang="en-GB" altLang="en-US" sz="2000" dirty="0">
                <a:latin typeface="Calibri" pitchFamily="34" charset="0"/>
              </a:rPr>
              <a:t>Black pepper</a:t>
            </a:r>
          </a:p>
          <a:p>
            <a:pPr eaLnBrk="1" hangingPunct="1">
              <a:defRPr/>
            </a:pPr>
            <a:endParaRPr lang="en-GB" altLang="en-US" sz="2000" dirty="0">
              <a:latin typeface="Calibri" pitchFamily="34" charset="0"/>
            </a:endParaRPr>
          </a:p>
        </p:txBody>
      </p:sp>
      <p:sp>
        <p:nvSpPr>
          <p:cNvPr id="21508"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21509"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7" name="Rectangle 3"/>
          <p:cNvSpPr txBox="1">
            <a:spLocks noChangeArrowheads="1"/>
          </p:cNvSpPr>
          <p:nvPr/>
        </p:nvSpPr>
        <p:spPr bwMode="auto">
          <a:xfrm>
            <a:off x="4457700" y="981075"/>
            <a:ext cx="5330825" cy="57277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609600" indent="-609600" eaLnBrk="1" hangingPunct="1">
              <a:lnSpc>
                <a:spcPct val="90000"/>
              </a:lnSpc>
              <a:buFont typeface="+mj-lt"/>
              <a:buAutoNum type="arabicPeriod"/>
              <a:defRPr/>
            </a:pPr>
            <a:r>
              <a:rPr lang="en-GB" sz="1600" dirty="0">
                <a:latin typeface="Calibri" panose="020F0502020204030204" pitchFamily="34" charset="0"/>
              </a:rPr>
              <a:t>Fill your saucepan ¾ full with water, put on the hob to boil,</a:t>
            </a:r>
          </a:p>
          <a:p>
            <a:pPr marL="609600" indent="-609600" eaLnBrk="1" hangingPunct="1">
              <a:lnSpc>
                <a:spcPct val="90000"/>
              </a:lnSpc>
              <a:buFont typeface="+mj-lt"/>
              <a:buAutoNum type="arabicPeriod"/>
              <a:defRPr/>
            </a:pPr>
            <a:r>
              <a:rPr lang="en-GB" sz="1600" dirty="0">
                <a:latin typeface="Calibri" panose="020F0502020204030204" pitchFamily="34" charset="0"/>
              </a:rPr>
              <a:t>When your pan of water is boiling, place your pasta in the pan, and turn down to a simmering heat,</a:t>
            </a:r>
          </a:p>
          <a:p>
            <a:pPr marL="609600" indent="-609600" eaLnBrk="1" hangingPunct="1">
              <a:lnSpc>
                <a:spcPct val="90000"/>
              </a:lnSpc>
              <a:buFont typeface="+mj-lt"/>
              <a:buAutoNum type="arabicPeriod"/>
              <a:defRPr/>
            </a:pPr>
            <a:r>
              <a:rPr lang="en-GB" sz="1600" dirty="0">
                <a:latin typeface="Calibri" panose="020F0502020204030204" pitchFamily="34" charset="0"/>
              </a:rPr>
              <a:t>Grate cheese, cut broccoli, prepare any other ingredients. </a:t>
            </a:r>
          </a:p>
          <a:p>
            <a:pPr marL="609600" indent="-609600" eaLnBrk="1" hangingPunct="1">
              <a:lnSpc>
                <a:spcPct val="90000"/>
              </a:lnSpc>
              <a:buFont typeface="+mj-lt"/>
              <a:buAutoNum type="arabicPeriod"/>
              <a:defRPr/>
            </a:pPr>
            <a:r>
              <a:rPr lang="en-GB" sz="1600" dirty="0">
                <a:latin typeface="Calibri" panose="020F0502020204030204" pitchFamily="34" charset="0"/>
              </a:rPr>
              <a:t>When your pasta is cooked, take off the hob and strain using a colander,</a:t>
            </a:r>
          </a:p>
          <a:p>
            <a:pPr eaLnBrk="1" hangingPunct="1">
              <a:lnSpc>
                <a:spcPct val="90000"/>
              </a:lnSpc>
              <a:buFont typeface="+mj-lt"/>
              <a:buAutoNum type="arabicPeriod"/>
              <a:defRPr/>
            </a:pPr>
            <a:r>
              <a:rPr lang="en-GB" sz="1600" dirty="0">
                <a:latin typeface="Calibri" panose="020F0502020204030204" pitchFamily="34" charset="0"/>
              </a:rPr>
              <a:t>While your pasta is cooking, place the butter or margarine, flour and milk into a small saucepan,</a:t>
            </a:r>
          </a:p>
          <a:p>
            <a:pPr eaLnBrk="1" hangingPunct="1">
              <a:lnSpc>
                <a:spcPct val="90000"/>
              </a:lnSpc>
              <a:buFont typeface="+mj-lt"/>
              <a:buAutoNum type="arabicPeriod"/>
              <a:defRPr/>
            </a:pPr>
            <a:r>
              <a:rPr lang="en-GB" sz="1600" dirty="0">
                <a:latin typeface="Calibri" panose="020F0502020204030204" pitchFamily="34" charset="0"/>
              </a:rPr>
              <a:t>Bring the sauce to a simmer, whisking it all the time,</a:t>
            </a:r>
          </a:p>
          <a:p>
            <a:pPr eaLnBrk="1" hangingPunct="1">
              <a:lnSpc>
                <a:spcPct val="90000"/>
              </a:lnSpc>
              <a:buFont typeface="+mj-lt"/>
              <a:buAutoNum type="arabicPeriod"/>
              <a:defRPr/>
            </a:pPr>
            <a:r>
              <a:rPr lang="en-GB" sz="1600" dirty="0">
                <a:latin typeface="Calibri" panose="020F0502020204030204" pitchFamily="34" charset="0"/>
              </a:rPr>
              <a:t>Reduce the heat, stir in oregano and allow to simmer for 2 </a:t>
            </a:r>
            <a:r>
              <a:rPr lang="en-GB" sz="1600" dirty="0" err="1">
                <a:latin typeface="Calibri" panose="020F0502020204030204" pitchFamily="34" charset="0"/>
              </a:rPr>
              <a:t>mins</a:t>
            </a:r>
            <a:r>
              <a:rPr lang="en-GB" sz="1600" dirty="0">
                <a:latin typeface="Calibri" panose="020F0502020204030204" pitchFamily="34" charset="0"/>
              </a:rPr>
              <a:t>,</a:t>
            </a:r>
          </a:p>
          <a:p>
            <a:pPr eaLnBrk="1" hangingPunct="1">
              <a:lnSpc>
                <a:spcPct val="90000"/>
              </a:lnSpc>
              <a:buFont typeface="+mj-lt"/>
              <a:buAutoNum type="arabicPeriod"/>
              <a:defRPr/>
            </a:pPr>
            <a:r>
              <a:rPr lang="en-GB" sz="1600" dirty="0">
                <a:latin typeface="Calibri" panose="020F0502020204030204" pitchFamily="34" charset="0"/>
              </a:rPr>
              <a:t>During the last 2 minutes of the pasta boiling, add the sweetcorn and broccoli,</a:t>
            </a:r>
          </a:p>
          <a:p>
            <a:pPr eaLnBrk="1" hangingPunct="1">
              <a:lnSpc>
                <a:spcPct val="90000"/>
              </a:lnSpc>
              <a:buFont typeface="+mj-lt"/>
              <a:buAutoNum type="arabicPeriod"/>
              <a:defRPr/>
            </a:pPr>
            <a:r>
              <a:rPr lang="en-GB" sz="1600" dirty="0">
                <a:latin typeface="Calibri" panose="020F0502020204030204" pitchFamily="34" charset="0"/>
              </a:rPr>
              <a:t>Preheat the grill,</a:t>
            </a:r>
          </a:p>
          <a:p>
            <a:pPr eaLnBrk="1" hangingPunct="1">
              <a:lnSpc>
                <a:spcPct val="90000"/>
              </a:lnSpc>
              <a:buFont typeface="+mj-lt"/>
              <a:buAutoNum type="arabicPeriod"/>
              <a:defRPr/>
            </a:pPr>
            <a:r>
              <a:rPr lang="en-GB" sz="1600" dirty="0">
                <a:latin typeface="Calibri" panose="020F0502020204030204" pitchFamily="34" charset="0"/>
              </a:rPr>
              <a:t>Drain the boiling hot water away from the pasta and vegetables with a colander in the sink,</a:t>
            </a:r>
          </a:p>
          <a:p>
            <a:pPr eaLnBrk="1" hangingPunct="1">
              <a:lnSpc>
                <a:spcPct val="90000"/>
              </a:lnSpc>
              <a:buFont typeface="+mj-lt"/>
              <a:buAutoNum type="arabicPeriod"/>
              <a:defRPr/>
            </a:pPr>
            <a:r>
              <a:rPr lang="en-GB" sz="1600" dirty="0">
                <a:latin typeface="Calibri" panose="020F0502020204030204" pitchFamily="34" charset="0"/>
              </a:rPr>
              <a:t>Pour the drained pasta and vegetables into the sauce,</a:t>
            </a:r>
          </a:p>
          <a:p>
            <a:pPr eaLnBrk="1" hangingPunct="1">
              <a:lnSpc>
                <a:spcPct val="90000"/>
              </a:lnSpc>
              <a:buFont typeface="+mj-lt"/>
              <a:buAutoNum type="arabicPeriod"/>
              <a:defRPr/>
            </a:pPr>
            <a:r>
              <a:rPr lang="en-GB" sz="1600" dirty="0">
                <a:latin typeface="Calibri" panose="020F0502020204030204" pitchFamily="34" charset="0"/>
              </a:rPr>
              <a:t>Stir in canned tuna,</a:t>
            </a:r>
          </a:p>
          <a:p>
            <a:pPr eaLnBrk="1" hangingPunct="1">
              <a:lnSpc>
                <a:spcPct val="90000"/>
              </a:lnSpc>
              <a:buFont typeface="+mj-lt"/>
              <a:buAutoNum type="arabicPeriod"/>
              <a:defRPr/>
            </a:pPr>
            <a:r>
              <a:rPr lang="en-GB" sz="1600" dirty="0">
                <a:latin typeface="Calibri" panose="020F0502020204030204" pitchFamily="34" charset="0"/>
              </a:rPr>
              <a:t>Pour the mixture into an ovenproof dish or foil tray,</a:t>
            </a:r>
          </a:p>
          <a:p>
            <a:pPr eaLnBrk="1" hangingPunct="1">
              <a:lnSpc>
                <a:spcPct val="90000"/>
              </a:lnSpc>
              <a:buFont typeface="+mj-lt"/>
              <a:buAutoNum type="arabicPeriod"/>
              <a:defRPr/>
            </a:pPr>
            <a:r>
              <a:rPr lang="en-GB" sz="1600" dirty="0">
                <a:latin typeface="Calibri" panose="020F0502020204030204" pitchFamily="34" charset="0"/>
              </a:rPr>
              <a:t>Sprinkle cheese over the top and place under the grill until golden brown.</a:t>
            </a:r>
          </a:p>
          <a:p>
            <a:pPr marL="514350" indent="-514350" eaLnBrk="1" hangingPunct="1">
              <a:lnSpc>
                <a:spcPct val="90000"/>
              </a:lnSpc>
              <a:buFont typeface="Times New Roman" pitchFamily="18" charset="0"/>
              <a:buAutoNum type="arabicPeriod"/>
              <a:defRPr/>
            </a:pPr>
            <a:endParaRPr lang="en-GB" sz="600" dirty="0">
              <a:latin typeface="Calibri" pitchFamily="34" charset="0"/>
              <a:cs typeface="Calibri" pitchFamily="34" charset="0"/>
            </a:endParaRPr>
          </a:p>
        </p:txBody>
      </p:sp>
      <p:sp>
        <p:nvSpPr>
          <p:cNvPr id="21511" name="TextBox 7"/>
          <p:cNvSpPr txBox="1">
            <a:spLocks noChangeArrowheads="1"/>
          </p:cNvSpPr>
          <p:nvPr/>
        </p:nvSpPr>
        <p:spPr bwMode="auto">
          <a:xfrm>
            <a:off x="146175" y="2020838"/>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forget…an ovenproof dish.</a:t>
            </a:r>
          </a:p>
        </p:txBody>
      </p:sp>
      <p:sp>
        <p:nvSpPr>
          <p:cNvPr id="9" name="TextBox 8"/>
          <p:cNvSpPr txBox="1"/>
          <p:nvPr/>
        </p:nvSpPr>
        <p:spPr>
          <a:xfrm>
            <a:off x="322262" y="5508446"/>
            <a:ext cx="4103688" cy="1200329"/>
          </a:xfrm>
          <a:prstGeom prst="rect">
            <a:avLst/>
          </a:prstGeom>
          <a:noFill/>
          <a:ln>
            <a:solidFill>
              <a:schemeClr val="tx1"/>
            </a:solidFill>
            <a:prstDash val="sysDash"/>
          </a:ln>
        </p:spPr>
        <p:txBody>
          <a:bodyPr>
            <a:spAutoFit/>
          </a:bodyPr>
          <a:lstStyle/>
          <a:p>
            <a:pPr>
              <a:defRPr/>
            </a:pPr>
            <a:r>
              <a:rPr lang="en-GB" sz="1800" dirty="0">
                <a:latin typeface="Calibri" panose="020F0502020204030204" pitchFamily="34" charset="0"/>
              </a:rPr>
              <a:t>Optional:</a:t>
            </a:r>
          </a:p>
          <a:p>
            <a:pPr marL="342900" indent="-342900">
              <a:buFont typeface="Arial" panose="020B0604020202020204" pitchFamily="34" charset="0"/>
              <a:buChar char="•"/>
              <a:defRPr/>
            </a:pPr>
            <a:r>
              <a:rPr lang="en-GB" altLang="en-US" sz="1800" i="1" dirty="0">
                <a:latin typeface="Calibri" pitchFamily="34" charset="0"/>
              </a:rPr>
              <a:t>100g broccoli</a:t>
            </a:r>
          </a:p>
          <a:p>
            <a:pPr marL="342900" indent="-342900">
              <a:buFont typeface="Arial" panose="020B0604020202020204" pitchFamily="34" charset="0"/>
              <a:buChar char="•"/>
              <a:defRPr/>
            </a:pPr>
            <a:r>
              <a:rPr lang="en-GB" altLang="en-US" sz="1800" i="1" dirty="0">
                <a:latin typeface="Calibri" pitchFamily="34" charset="0"/>
              </a:rPr>
              <a:t>50g sweetcorn (canned or frozen)</a:t>
            </a:r>
          </a:p>
          <a:p>
            <a:pPr marL="342900" indent="-342900">
              <a:buFont typeface="Arial" panose="020B0604020202020204" pitchFamily="34" charset="0"/>
              <a:buChar char="•"/>
              <a:defRPr/>
            </a:pPr>
            <a:r>
              <a:rPr lang="en-GB" altLang="en-US" sz="1800" i="1" dirty="0">
                <a:latin typeface="Calibri" pitchFamily="34" charset="0"/>
              </a:rPr>
              <a:t>100g canned tuna (in water) drained</a:t>
            </a:r>
            <a:endParaRPr lang="en-GB" sz="1800" i="1" dirty="0">
              <a:latin typeface="Calibri" panose="020F0502020204030204" pitchFamily="34" charset="0"/>
            </a:endParaRPr>
          </a:p>
        </p:txBody>
      </p:sp>
      <p:sp>
        <p:nvSpPr>
          <p:cNvPr id="10" name="TextBox 9"/>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Grate cheese.</a:t>
            </a:r>
          </a:p>
        </p:txBody>
      </p:sp>
      <p:pic>
        <p:nvPicPr>
          <p:cNvPr id="11" name="Picture 10"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16851" b="28951"/>
          <a:stretch/>
        </p:blipFill>
        <p:spPr bwMode="auto">
          <a:xfrm>
            <a:off x="8831124" y="19368"/>
            <a:ext cx="104902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32BE9AC-70A4-48DE-864E-62E2162471A8}"/>
              </a:ext>
            </a:extLst>
          </p:cNvPr>
          <p:cNvSpPr>
            <a:spLocks noGrp="1"/>
          </p:cNvSpPr>
          <p:nvPr>
            <p:ph type="sldNum" sz="quarter" idx="12"/>
          </p:nvPr>
        </p:nvSpPr>
        <p:spPr/>
        <p:txBody>
          <a:bodyPr/>
          <a:lstStyle/>
          <a:p>
            <a:pPr>
              <a:defRPr/>
            </a:pPr>
            <a:fld id="{B81F8AB0-C8E6-4D0B-A90F-14E4156CE9E9}" type="slidenum">
              <a:rPr lang="en-GB" smtClean="0"/>
              <a:pPr>
                <a:defRPr/>
              </a:pPr>
              <a:t>17</a:t>
            </a:fld>
            <a:endParaRPr lang="en-GB"/>
          </a:p>
        </p:txBody>
      </p:sp>
    </p:spTree>
    <p:extLst>
      <p:ext uri="{BB962C8B-B14F-4D97-AF65-F5344CB8AC3E}">
        <p14:creationId xmlns:p14="http://schemas.microsoft.com/office/powerpoint/2010/main" val="695553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214313" y="1122363"/>
            <a:ext cx="4233862" cy="2736850"/>
          </a:xfrm>
        </p:spPr>
        <p:txBody>
          <a:bodyPr/>
          <a:lstStyle/>
          <a:p>
            <a:pPr marL="0" indent="0">
              <a:buFontTx/>
              <a:buNone/>
            </a:pPr>
            <a:endParaRPr lang="en-GB" altLang="en-US" sz="2000">
              <a:latin typeface="Calibri" pitchFamily="34" charset="0"/>
            </a:endParaRPr>
          </a:p>
          <a:p>
            <a:pPr marL="0" indent="0" eaLnBrk="1" hangingPunct="1">
              <a:buFontTx/>
              <a:buNone/>
            </a:pPr>
            <a:endParaRPr lang="en-GB" altLang="en-US" sz="2000">
              <a:latin typeface="Calibri" pitchFamily="34" charset="0"/>
            </a:endParaRPr>
          </a:p>
        </p:txBody>
      </p:sp>
      <p:sp>
        <p:nvSpPr>
          <p:cNvPr id="24579" name="Rectangle 5"/>
          <p:cNvSpPr>
            <a:spLocks noChangeArrowheads="1"/>
          </p:cNvSpPr>
          <p:nvPr/>
        </p:nvSpPr>
        <p:spPr bwMode="auto">
          <a:xfrm>
            <a:off x="128588" y="3716338"/>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endParaRPr lang="en-US" altLang="en-US" sz="2800">
              <a:solidFill>
                <a:schemeClr val="tx2"/>
              </a:solidFill>
              <a:latin typeface="Jokerman" pitchFamily="82" charset="0"/>
            </a:endParaRPr>
          </a:p>
        </p:txBody>
      </p:sp>
      <p:sp>
        <p:nvSpPr>
          <p:cNvPr id="24580"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24581" name="Rectangle 3"/>
          <p:cNvSpPr txBox="1">
            <a:spLocks noChangeArrowheads="1"/>
          </p:cNvSpPr>
          <p:nvPr/>
        </p:nvSpPr>
        <p:spPr bwMode="auto">
          <a:xfrm>
            <a:off x="133350" y="4360863"/>
            <a:ext cx="460375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buFontTx/>
              <a:buNone/>
            </a:pPr>
            <a:endParaRPr lang="en-US" altLang="en-US" sz="1600">
              <a:latin typeface="Calibri" pitchFamily="34" charset="0"/>
            </a:endParaRPr>
          </a:p>
        </p:txBody>
      </p:sp>
      <p:sp>
        <p:nvSpPr>
          <p:cNvPr id="24582" name="Rectangle 2"/>
          <p:cNvSpPr txBox="1">
            <a:spLocks noChangeArrowheads="1"/>
          </p:cNvSpPr>
          <p:nvPr/>
        </p:nvSpPr>
        <p:spPr bwMode="auto">
          <a:xfrm>
            <a:off x="631825" y="687388"/>
            <a:ext cx="44846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a:solidFill>
                  <a:schemeClr val="tx2"/>
                </a:solidFill>
                <a:latin typeface="Jokerman" pitchFamily="82" charset="0"/>
              </a:rPr>
              <a:t>Bolognese Ingredients:</a:t>
            </a:r>
          </a:p>
        </p:txBody>
      </p:sp>
      <p:sp>
        <p:nvSpPr>
          <p:cNvPr id="9" name="Rectangle 3"/>
          <p:cNvSpPr txBox="1">
            <a:spLocks noChangeArrowheads="1"/>
          </p:cNvSpPr>
          <p:nvPr/>
        </p:nvSpPr>
        <p:spPr bwMode="auto">
          <a:xfrm>
            <a:off x="644712" y="2797270"/>
            <a:ext cx="4233862" cy="396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US" sz="1400" dirty="0">
                <a:latin typeface="Calibri" pitchFamily="34" charset="0"/>
                <a:cs typeface="Calibri" pitchFamily="34" charset="0"/>
              </a:rPr>
              <a:t>1 onion</a:t>
            </a:r>
            <a:r>
              <a:rPr lang="en-GB" sz="1400" dirty="0">
                <a:latin typeface="Calibri" pitchFamily="34" charset="0"/>
                <a:cs typeface="Calibri" pitchFamily="34" charset="0"/>
              </a:rPr>
              <a:t> </a:t>
            </a:r>
            <a:r>
              <a:rPr lang="en-US" sz="1400" dirty="0">
                <a:latin typeface="Calibri" pitchFamily="34" charset="0"/>
                <a:cs typeface="Calibri" pitchFamily="34" charset="0"/>
              </a:rPr>
              <a:t> </a:t>
            </a:r>
          </a:p>
          <a:p>
            <a:pPr>
              <a:defRPr/>
            </a:pPr>
            <a:r>
              <a:rPr lang="en-US" sz="1400" dirty="0">
                <a:latin typeface="Calibri" pitchFamily="34" charset="0"/>
                <a:cs typeface="Calibri" pitchFamily="34" charset="0"/>
              </a:rPr>
              <a:t>1 carrot</a:t>
            </a:r>
          </a:p>
          <a:p>
            <a:pPr>
              <a:defRPr/>
            </a:pPr>
            <a:r>
              <a:rPr lang="en-US" sz="1400" dirty="0">
                <a:latin typeface="Calibri" pitchFamily="34" charset="0"/>
                <a:cs typeface="Calibri" pitchFamily="34" charset="0"/>
              </a:rPr>
              <a:t>1 celery stick</a:t>
            </a:r>
            <a:endParaRPr lang="en-GB" sz="1400" dirty="0">
              <a:latin typeface="Calibri" pitchFamily="34" charset="0"/>
              <a:cs typeface="Calibri" pitchFamily="34" charset="0"/>
            </a:endParaRPr>
          </a:p>
          <a:p>
            <a:pPr>
              <a:defRPr/>
            </a:pPr>
            <a:r>
              <a:rPr lang="en-US" sz="1400" dirty="0">
                <a:latin typeface="Calibri" pitchFamily="34" charset="0"/>
                <a:cs typeface="Calibri" pitchFamily="34" charset="0"/>
              </a:rPr>
              <a:t>1 clove garlic</a:t>
            </a:r>
            <a:r>
              <a:rPr lang="en-GB" sz="1400" dirty="0">
                <a:latin typeface="Calibri" pitchFamily="34" charset="0"/>
                <a:cs typeface="Calibri" pitchFamily="34" charset="0"/>
              </a:rPr>
              <a:t> </a:t>
            </a:r>
            <a:r>
              <a:rPr lang="en-US" sz="1400" dirty="0">
                <a:latin typeface="Calibri" pitchFamily="34" charset="0"/>
                <a:cs typeface="Calibri" pitchFamily="34" charset="0"/>
              </a:rPr>
              <a:t> </a:t>
            </a:r>
            <a:endParaRPr lang="en-GB" sz="1400" dirty="0">
              <a:latin typeface="Calibri" pitchFamily="34" charset="0"/>
              <a:cs typeface="Calibri" pitchFamily="34" charset="0"/>
            </a:endParaRPr>
          </a:p>
          <a:p>
            <a:pPr>
              <a:defRPr/>
            </a:pPr>
            <a:r>
              <a:rPr lang="en-US" sz="1400" dirty="0">
                <a:latin typeface="Calibri" pitchFamily="34" charset="0"/>
                <a:cs typeface="Calibri" pitchFamily="34" charset="0"/>
              </a:rPr>
              <a:t>1x15ml spoon oil</a:t>
            </a:r>
            <a:r>
              <a:rPr lang="en-GB" sz="1400" dirty="0">
                <a:latin typeface="Calibri" pitchFamily="34" charset="0"/>
                <a:cs typeface="Calibri" pitchFamily="34" charset="0"/>
              </a:rPr>
              <a:t> </a:t>
            </a:r>
            <a:r>
              <a:rPr lang="en-US" sz="1400" dirty="0">
                <a:latin typeface="Calibri" pitchFamily="34" charset="0"/>
                <a:cs typeface="Calibri" pitchFamily="34" charset="0"/>
              </a:rPr>
              <a:t> </a:t>
            </a:r>
            <a:endParaRPr lang="en-GB" sz="1400" dirty="0">
              <a:latin typeface="Calibri" pitchFamily="34" charset="0"/>
              <a:cs typeface="Calibri" pitchFamily="34" charset="0"/>
            </a:endParaRPr>
          </a:p>
          <a:p>
            <a:pPr>
              <a:defRPr/>
            </a:pPr>
            <a:r>
              <a:rPr lang="en-US" sz="1400" dirty="0">
                <a:latin typeface="Calibri" pitchFamily="34" charset="0"/>
                <a:cs typeface="Calibri" pitchFamily="34" charset="0"/>
              </a:rPr>
              <a:t>1 x 400g canned chopped tomatoes</a:t>
            </a:r>
            <a:r>
              <a:rPr lang="en-GB" sz="1400" dirty="0">
                <a:latin typeface="Calibri" pitchFamily="34" charset="0"/>
                <a:cs typeface="Calibri" pitchFamily="34" charset="0"/>
              </a:rPr>
              <a:t> </a:t>
            </a:r>
            <a:r>
              <a:rPr lang="en-US" sz="1400" dirty="0">
                <a:latin typeface="Calibri" pitchFamily="34" charset="0"/>
                <a:cs typeface="Calibri" pitchFamily="34" charset="0"/>
              </a:rPr>
              <a:t> </a:t>
            </a:r>
            <a:endParaRPr lang="en-GB" sz="1400" dirty="0">
              <a:latin typeface="Calibri" pitchFamily="34" charset="0"/>
              <a:cs typeface="Calibri" pitchFamily="34" charset="0"/>
            </a:endParaRPr>
          </a:p>
          <a:p>
            <a:pPr>
              <a:defRPr/>
            </a:pPr>
            <a:r>
              <a:rPr lang="en-US" sz="1400" dirty="0">
                <a:latin typeface="Calibri" pitchFamily="34" charset="0"/>
                <a:cs typeface="Calibri" pitchFamily="34" charset="0"/>
              </a:rPr>
              <a:t>handful of fresh basil  </a:t>
            </a:r>
            <a:endParaRPr lang="en-GB" sz="1400" dirty="0">
              <a:latin typeface="Calibri" pitchFamily="34" charset="0"/>
              <a:cs typeface="Calibri" pitchFamily="34" charset="0"/>
            </a:endParaRPr>
          </a:p>
          <a:p>
            <a:pPr>
              <a:defRPr/>
            </a:pPr>
            <a:r>
              <a:rPr lang="en-US" sz="1400" dirty="0">
                <a:latin typeface="Calibri" pitchFamily="34" charset="0"/>
                <a:cs typeface="Calibri" pitchFamily="34" charset="0"/>
              </a:rPr>
              <a:t>black pepper   </a:t>
            </a:r>
          </a:p>
          <a:p>
            <a:pPr>
              <a:defRPr/>
            </a:pPr>
            <a:r>
              <a:rPr lang="en-US" sz="1400" dirty="0">
                <a:highlight>
                  <a:srgbClr val="FFFF00"/>
                </a:highlight>
                <a:latin typeface="Calibri" pitchFamily="34" charset="0"/>
                <a:cs typeface="Calibri" pitchFamily="34" charset="0"/>
              </a:rPr>
              <a:t>250g minced beef</a:t>
            </a:r>
          </a:p>
          <a:p>
            <a:pPr>
              <a:defRPr/>
            </a:pPr>
            <a:r>
              <a:rPr lang="en-US" sz="1400" dirty="0">
                <a:latin typeface="Calibri" pitchFamily="34" charset="0"/>
                <a:cs typeface="Calibri" pitchFamily="34" charset="0"/>
              </a:rPr>
              <a:t>100ml water (at school)</a:t>
            </a:r>
          </a:p>
          <a:p>
            <a:pPr>
              <a:defRPr/>
            </a:pPr>
            <a:r>
              <a:rPr lang="en-US" sz="1400" dirty="0">
                <a:latin typeface="Calibri" pitchFamily="34" charset="0"/>
                <a:cs typeface="Calibri" pitchFamily="34" charset="0"/>
              </a:rPr>
              <a:t>1 x </a:t>
            </a:r>
            <a:r>
              <a:rPr lang="en-US" sz="1400" dirty="0" err="1">
                <a:latin typeface="Calibri" pitchFamily="34" charset="0"/>
                <a:cs typeface="Calibri" pitchFamily="34" charset="0"/>
              </a:rPr>
              <a:t>tbsp</a:t>
            </a:r>
            <a:r>
              <a:rPr lang="en-US" sz="1400" dirty="0">
                <a:latin typeface="Calibri" pitchFamily="34" charset="0"/>
                <a:cs typeface="Calibri" pitchFamily="34" charset="0"/>
              </a:rPr>
              <a:t> tomato puree.</a:t>
            </a:r>
          </a:p>
          <a:p>
            <a:pPr marL="0" indent="0">
              <a:buFontTx/>
              <a:buNone/>
              <a:defRPr/>
            </a:pPr>
            <a:endParaRPr lang="en-GB" sz="1400" dirty="0">
              <a:latin typeface="Calibri" pitchFamily="34" charset="0"/>
              <a:cs typeface="Calibri" pitchFamily="34" charset="0"/>
            </a:endParaRPr>
          </a:p>
          <a:p>
            <a:pPr marL="0" indent="0">
              <a:buFontTx/>
              <a:buNone/>
              <a:defRPr/>
            </a:pPr>
            <a:endParaRPr lang="en-GB" sz="1400" dirty="0">
              <a:latin typeface="Calibri" pitchFamily="34" charset="0"/>
              <a:cs typeface="Calibri" pitchFamily="34" charset="0"/>
            </a:endParaRPr>
          </a:p>
          <a:p>
            <a:pPr marL="0" indent="0" eaLnBrk="1" hangingPunct="1">
              <a:buFontTx/>
              <a:buNone/>
              <a:defRPr/>
            </a:pPr>
            <a:endParaRPr lang="en-GB" sz="1400" dirty="0">
              <a:latin typeface="Calibri" pitchFamily="34" charset="0"/>
              <a:cs typeface="Calibri" pitchFamily="34" charset="0"/>
            </a:endParaRPr>
          </a:p>
        </p:txBody>
      </p:sp>
      <p:sp>
        <p:nvSpPr>
          <p:cNvPr id="24584" name="Rectangle 3"/>
          <p:cNvSpPr txBox="1">
            <a:spLocks noChangeArrowheads="1"/>
          </p:cNvSpPr>
          <p:nvPr/>
        </p:nvSpPr>
        <p:spPr bwMode="auto">
          <a:xfrm>
            <a:off x="5100638" y="1336675"/>
            <a:ext cx="454183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buFontTx/>
              <a:buNone/>
            </a:pPr>
            <a:r>
              <a:rPr lang="en-US" altLang="en-US" sz="1600" dirty="0">
                <a:latin typeface="Calibri" pitchFamily="34" charset="0"/>
              </a:rPr>
              <a:t>1. Peel and chop the onion, carrot and celery and peel and crush the garlic.  </a:t>
            </a:r>
            <a:endParaRPr lang="en-GB" altLang="en-US" sz="1600" dirty="0">
              <a:latin typeface="Calibri" pitchFamily="34" charset="0"/>
            </a:endParaRPr>
          </a:p>
          <a:p>
            <a:pPr>
              <a:buFontTx/>
              <a:buNone/>
            </a:pPr>
            <a:r>
              <a:rPr lang="en-US" altLang="en-US" sz="1600" dirty="0">
                <a:latin typeface="Calibri" pitchFamily="34" charset="0"/>
              </a:rPr>
              <a:t>2. Fry the onion, carrot, celery and garlic in the oil for 5 minutes, until soft.  Add the meat until the mince is lightly browned. </a:t>
            </a:r>
            <a:endParaRPr lang="en-GB" altLang="en-US" sz="1600" dirty="0">
              <a:latin typeface="Calibri" pitchFamily="34" charset="0"/>
            </a:endParaRPr>
          </a:p>
          <a:p>
            <a:pPr>
              <a:buFontTx/>
              <a:buNone/>
            </a:pPr>
            <a:r>
              <a:rPr lang="en-US" altLang="en-US" sz="1600" dirty="0">
                <a:latin typeface="Calibri" pitchFamily="34" charset="0"/>
              </a:rPr>
              <a:t>3. Add the tomatoes, tomato puree, mixed herbs and water and mix all ingredients together. Tear in the basil leaves.  </a:t>
            </a:r>
            <a:endParaRPr lang="en-GB" altLang="en-US" sz="1600" dirty="0">
              <a:latin typeface="Calibri" pitchFamily="34" charset="0"/>
            </a:endParaRPr>
          </a:p>
          <a:p>
            <a:pPr>
              <a:buFontTx/>
              <a:buNone/>
            </a:pPr>
            <a:r>
              <a:rPr lang="en-US" altLang="en-US" sz="1600" dirty="0">
                <a:latin typeface="Calibri" pitchFamily="34" charset="0"/>
              </a:rPr>
              <a:t>4. Add a few twists of black pepper, then allow to simmer gently for 30 minutes (longer if possible).</a:t>
            </a:r>
            <a:r>
              <a:rPr lang="en-GB" altLang="en-US" sz="1600" dirty="0">
                <a:latin typeface="Calibri" pitchFamily="34" charset="0"/>
              </a:rPr>
              <a:t> </a:t>
            </a:r>
            <a:r>
              <a:rPr lang="en-US" altLang="en-US" sz="1600" dirty="0">
                <a:latin typeface="Calibri" pitchFamily="34" charset="0"/>
              </a:rPr>
              <a:t> </a:t>
            </a:r>
            <a:endParaRPr lang="en-GB" altLang="en-US" sz="1600" dirty="0">
              <a:latin typeface="Calibri" pitchFamily="34" charset="0"/>
            </a:endParaRPr>
          </a:p>
        </p:txBody>
      </p:sp>
      <p:sp>
        <p:nvSpPr>
          <p:cNvPr id="24585" name="Rectangle 5"/>
          <p:cNvSpPr>
            <a:spLocks noChangeArrowheads="1"/>
          </p:cNvSpPr>
          <p:nvPr/>
        </p:nvSpPr>
        <p:spPr bwMode="auto">
          <a:xfrm>
            <a:off x="5160898" y="740460"/>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2000">
                <a:solidFill>
                  <a:schemeClr val="tx2"/>
                </a:solidFill>
                <a:latin typeface="Jokerman" pitchFamily="82" charset="0"/>
              </a:rPr>
              <a:t>Method:</a:t>
            </a:r>
          </a:p>
        </p:txBody>
      </p:sp>
      <p:sp>
        <p:nvSpPr>
          <p:cNvPr id="24586" name="TextBox 1"/>
          <p:cNvSpPr txBox="1">
            <a:spLocks noChangeArrowheads="1"/>
          </p:cNvSpPr>
          <p:nvPr/>
        </p:nvSpPr>
        <p:spPr bwMode="auto">
          <a:xfrm>
            <a:off x="631825" y="2060575"/>
            <a:ext cx="410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1800">
                <a:latin typeface="Calibri" pitchFamily="34" charset="0"/>
              </a:rPr>
              <a:t>Focus:  To create a nutritionally balanced family meal.</a:t>
            </a:r>
          </a:p>
        </p:txBody>
      </p:sp>
      <p:pic>
        <p:nvPicPr>
          <p:cNvPr id="24587" name="Picture 12" descr="http://www.ladylunchalot.com/wp-content/spag%20b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006" y="4267986"/>
            <a:ext cx="42862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p:cNvSpPr txBox="1">
            <a:spLocks noChangeArrowheads="1"/>
          </p:cNvSpPr>
          <p:nvPr/>
        </p:nvSpPr>
        <p:spPr bwMode="auto">
          <a:xfrm>
            <a:off x="3008784" y="5549098"/>
            <a:ext cx="2489200" cy="1077218"/>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GB" altLang="en-US" sz="1600" i="1" dirty="0">
                <a:latin typeface="Calibri" pitchFamily="34" charset="0"/>
              </a:rPr>
              <a:t>Options:</a:t>
            </a:r>
          </a:p>
          <a:p>
            <a:pPr eaLnBrk="1" hangingPunct="1">
              <a:buFont typeface="Arial" charset="0"/>
              <a:buChar char="•"/>
            </a:pPr>
            <a:r>
              <a:rPr lang="en-GB" altLang="en-US" sz="1600" i="1" dirty="0">
                <a:latin typeface="Calibri" pitchFamily="34" charset="0"/>
              </a:rPr>
              <a:t>Swap 250g minced beef to 250g Quorn,</a:t>
            </a:r>
          </a:p>
          <a:p>
            <a:pPr eaLnBrk="1" hangingPunct="1">
              <a:buFont typeface="Arial" charset="0"/>
              <a:buChar char="•"/>
            </a:pPr>
            <a:r>
              <a:rPr lang="en-GB" altLang="en-US" sz="1600" i="1" dirty="0">
                <a:latin typeface="Calibri" pitchFamily="34" charset="0"/>
              </a:rPr>
              <a:t>Add extra vegetables.</a:t>
            </a:r>
          </a:p>
        </p:txBody>
      </p:sp>
      <p:pic>
        <p:nvPicPr>
          <p:cNvPr id="13" name="Picture 12"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38112" b="28951"/>
          <a:stretch/>
        </p:blipFill>
        <p:spPr bwMode="auto">
          <a:xfrm>
            <a:off x="8908098" y="274638"/>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62112F5-83AC-418C-9997-BC451203D5C9}"/>
              </a:ext>
            </a:extLst>
          </p:cNvPr>
          <p:cNvSpPr>
            <a:spLocks noGrp="1"/>
          </p:cNvSpPr>
          <p:nvPr>
            <p:ph type="sldNum" sz="quarter" idx="12"/>
          </p:nvPr>
        </p:nvSpPr>
        <p:spPr/>
        <p:txBody>
          <a:bodyPr/>
          <a:lstStyle/>
          <a:p>
            <a:pPr>
              <a:defRPr/>
            </a:pPr>
            <a:fld id="{B81F8AB0-C8E6-4D0B-A90F-14E4156CE9E9}" type="slidenum">
              <a:rPr lang="en-GB" smtClean="0"/>
              <a:pPr>
                <a:defRPr/>
              </a:pPr>
              <a:t>18</a:t>
            </a:fld>
            <a:endParaRPr lang="en-GB"/>
          </a:p>
        </p:txBody>
      </p:sp>
      <p:sp>
        <p:nvSpPr>
          <p:cNvPr id="15" name="TextBox 7">
            <a:extLst>
              <a:ext uri="{FF2B5EF4-FFF2-40B4-BE49-F238E27FC236}">
                <a16:creationId xmlns:a16="http://schemas.microsoft.com/office/drawing/2014/main" id="{BEDB3FAC-7C3A-41B5-B954-880AF9DFD6C3}"/>
              </a:ext>
            </a:extLst>
          </p:cNvPr>
          <p:cNvSpPr txBox="1">
            <a:spLocks noChangeArrowheads="1"/>
          </p:cNvSpPr>
          <p:nvPr/>
        </p:nvSpPr>
        <p:spPr bwMode="auto">
          <a:xfrm>
            <a:off x="424141" y="1746250"/>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forget…a container with a lid.</a:t>
            </a:r>
          </a:p>
        </p:txBody>
      </p:sp>
    </p:spTree>
    <p:extLst>
      <p:ext uri="{BB962C8B-B14F-4D97-AF65-F5344CB8AC3E}">
        <p14:creationId xmlns:p14="http://schemas.microsoft.com/office/powerpoint/2010/main" val="118326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79963" y="-80452"/>
            <a:ext cx="5673725" cy="1298575"/>
          </a:xfrm>
        </p:spPr>
        <p:txBody>
          <a:bodyPr/>
          <a:lstStyle/>
          <a:p>
            <a:pPr eaLnBrk="1" hangingPunct="1"/>
            <a:r>
              <a:rPr lang="en-GB" altLang="en-US" sz="2800" dirty="0">
                <a:latin typeface="Jokerman" pitchFamily="82" charset="0"/>
              </a:rPr>
              <a:t>Chilli Con Carne</a:t>
            </a:r>
            <a:br>
              <a:rPr lang="en-GB" altLang="en-US" sz="2800" dirty="0">
                <a:latin typeface="Jokerman" pitchFamily="82" charset="0"/>
              </a:rPr>
            </a:br>
            <a:r>
              <a:rPr lang="en-GB" altLang="en-US" sz="2800" dirty="0">
                <a:latin typeface="Jokerman" pitchFamily="82" charset="0"/>
              </a:rPr>
              <a:t>Ingredients:</a:t>
            </a:r>
          </a:p>
        </p:txBody>
      </p:sp>
      <p:sp>
        <p:nvSpPr>
          <p:cNvPr id="3075" name="Rectangle 3"/>
          <p:cNvSpPr>
            <a:spLocks noGrp="1" noChangeArrowheads="1"/>
          </p:cNvSpPr>
          <p:nvPr>
            <p:ph type="body" idx="1"/>
          </p:nvPr>
        </p:nvSpPr>
        <p:spPr>
          <a:xfrm>
            <a:off x="195263" y="1557338"/>
            <a:ext cx="4233862" cy="3816350"/>
          </a:xfrm>
        </p:spPr>
        <p:txBody>
          <a:bodyPr/>
          <a:lstStyle/>
          <a:p>
            <a:pPr>
              <a:defRPr/>
            </a:pPr>
            <a:r>
              <a:rPr lang="en-GB" sz="2000" dirty="0">
                <a:latin typeface="Calibri" pitchFamily="34" charset="0"/>
                <a:cs typeface="Calibri" pitchFamily="34" charset="0"/>
              </a:rPr>
              <a:t>1 onion</a:t>
            </a:r>
          </a:p>
          <a:p>
            <a:pPr>
              <a:defRPr/>
            </a:pPr>
            <a:r>
              <a:rPr lang="en-GB" sz="2000" dirty="0">
                <a:latin typeface="Calibri" pitchFamily="34" charset="0"/>
                <a:cs typeface="Calibri" pitchFamily="34" charset="0"/>
              </a:rPr>
              <a:t>1 clove garlic</a:t>
            </a:r>
          </a:p>
          <a:p>
            <a:pPr>
              <a:defRPr/>
            </a:pPr>
            <a:r>
              <a:rPr lang="en-GB" sz="2000" dirty="0">
                <a:latin typeface="Calibri" pitchFamily="34" charset="0"/>
                <a:cs typeface="Calibri" pitchFamily="34" charset="0"/>
              </a:rPr>
              <a:t>1 green pepper</a:t>
            </a:r>
          </a:p>
          <a:p>
            <a:pPr>
              <a:defRPr/>
            </a:pPr>
            <a:r>
              <a:rPr lang="en-GB" sz="2000" dirty="0">
                <a:latin typeface="Calibri" pitchFamily="34" charset="0"/>
                <a:cs typeface="Calibri" pitchFamily="34" charset="0"/>
              </a:rPr>
              <a:t>1 x 10ml spoon oil</a:t>
            </a:r>
          </a:p>
          <a:p>
            <a:pPr>
              <a:defRPr/>
            </a:pPr>
            <a:r>
              <a:rPr lang="en-GB" sz="2000" dirty="0">
                <a:highlight>
                  <a:srgbClr val="FFFF00"/>
                </a:highlight>
                <a:latin typeface="Calibri" pitchFamily="34" charset="0"/>
                <a:cs typeface="Calibri" pitchFamily="34" charset="0"/>
              </a:rPr>
              <a:t>250g minced beef</a:t>
            </a:r>
          </a:p>
          <a:p>
            <a:pPr>
              <a:defRPr/>
            </a:pPr>
            <a:r>
              <a:rPr lang="en-GB" sz="2000" dirty="0">
                <a:latin typeface="Calibri" pitchFamily="34" charset="0"/>
                <a:cs typeface="Calibri" pitchFamily="34" charset="0"/>
              </a:rPr>
              <a:t>1 x 10ml spoon flour</a:t>
            </a:r>
          </a:p>
          <a:p>
            <a:pPr>
              <a:defRPr/>
            </a:pPr>
            <a:r>
              <a:rPr lang="en-GB" sz="2000" dirty="0">
                <a:latin typeface="Calibri" pitchFamily="34" charset="0"/>
                <a:cs typeface="Calibri" pitchFamily="34" charset="0"/>
              </a:rPr>
              <a:t>250ml stock</a:t>
            </a:r>
          </a:p>
          <a:p>
            <a:pPr>
              <a:defRPr/>
            </a:pPr>
            <a:r>
              <a:rPr lang="en-GB" sz="2000" dirty="0">
                <a:latin typeface="Calibri" pitchFamily="34" charset="0"/>
                <a:cs typeface="Calibri" pitchFamily="34" charset="0"/>
              </a:rPr>
              <a:t>1 x 400g can red kidney beans</a:t>
            </a:r>
          </a:p>
          <a:p>
            <a:pPr>
              <a:defRPr/>
            </a:pPr>
            <a:r>
              <a:rPr lang="en-GB" sz="2000" dirty="0">
                <a:latin typeface="Calibri" pitchFamily="34" charset="0"/>
                <a:cs typeface="Calibri" pitchFamily="34" charset="0"/>
              </a:rPr>
              <a:t>1 x </a:t>
            </a:r>
            <a:r>
              <a:rPr lang="en-GB" sz="2000" dirty="0" err="1">
                <a:latin typeface="Calibri" pitchFamily="34" charset="0"/>
                <a:cs typeface="Calibri" pitchFamily="34" charset="0"/>
              </a:rPr>
              <a:t>tbsp</a:t>
            </a:r>
            <a:r>
              <a:rPr lang="en-GB" sz="2000" dirty="0">
                <a:latin typeface="Calibri" pitchFamily="34" charset="0"/>
                <a:cs typeface="Calibri" pitchFamily="34" charset="0"/>
              </a:rPr>
              <a:t> tomato puree</a:t>
            </a:r>
          </a:p>
          <a:p>
            <a:pPr>
              <a:defRPr/>
            </a:pPr>
            <a:r>
              <a:rPr lang="en-GB" sz="2000" dirty="0">
                <a:latin typeface="Calibri" pitchFamily="34" charset="0"/>
                <a:cs typeface="Calibri" pitchFamily="34" charset="0"/>
              </a:rPr>
              <a:t>1 x </a:t>
            </a:r>
            <a:r>
              <a:rPr lang="en-GB" sz="2000" dirty="0" err="1">
                <a:latin typeface="Calibri" pitchFamily="34" charset="0"/>
                <a:cs typeface="Calibri" pitchFamily="34" charset="0"/>
              </a:rPr>
              <a:t>tsp</a:t>
            </a:r>
            <a:r>
              <a:rPr lang="en-GB" sz="2000" dirty="0">
                <a:latin typeface="Calibri" pitchFamily="34" charset="0"/>
                <a:cs typeface="Calibri" pitchFamily="34" charset="0"/>
              </a:rPr>
              <a:t> chilli powder</a:t>
            </a:r>
          </a:p>
          <a:p>
            <a:pPr marL="0" indent="0" eaLnBrk="1" hangingPunct="1">
              <a:buFontTx/>
              <a:buNone/>
              <a:defRPr/>
            </a:pPr>
            <a:endParaRPr lang="en-GB" sz="2000" dirty="0">
              <a:latin typeface="Calibri" pitchFamily="34" charset="0"/>
              <a:cs typeface="Calibri" pitchFamily="34" charset="0"/>
            </a:endParaRPr>
          </a:p>
        </p:txBody>
      </p:sp>
      <p:sp>
        <p:nvSpPr>
          <p:cNvPr id="26628" name="Rectangle 5"/>
          <p:cNvSpPr>
            <a:spLocks noChangeArrowheads="1"/>
          </p:cNvSpPr>
          <p:nvPr/>
        </p:nvSpPr>
        <p:spPr bwMode="auto">
          <a:xfrm>
            <a:off x="5065241" y="1004322"/>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dirty="0">
                <a:solidFill>
                  <a:schemeClr val="tx2"/>
                </a:solidFill>
                <a:latin typeface="Jokerman" pitchFamily="82" charset="0"/>
              </a:rPr>
              <a:t>Method:</a:t>
            </a:r>
          </a:p>
        </p:txBody>
      </p:sp>
      <p:sp>
        <p:nvSpPr>
          <p:cNvPr id="26629"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7" name="Rectangle 3"/>
          <p:cNvSpPr txBox="1">
            <a:spLocks noChangeArrowheads="1"/>
          </p:cNvSpPr>
          <p:nvPr/>
        </p:nvSpPr>
        <p:spPr bwMode="auto">
          <a:xfrm>
            <a:off x="4457700" y="2060575"/>
            <a:ext cx="5330825" cy="46482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indent="-457200">
              <a:buFont typeface="+mj-lt"/>
              <a:buAutoNum type="arabicPeriod"/>
              <a:defRPr/>
            </a:pPr>
            <a:r>
              <a:rPr lang="en-GB" sz="1800" dirty="0">
                <a:latin typeface="Calibri" pitchFamily="34" charset="0"/>
                <a:cs typeface="Calibri" pitchFamily="34" charset="0"/>
              </a:rPr>
              <a:t>Prepare the vegetables:</a:t>
            </a:r>
            <a:endParaRPr lang="en-GB" sz="2000" dirty="0">
              <a:latin typeface="Calibri" pitchFamily="34" charset="0"/>
              <a:cs typeface="Calibri" pitchFamily="34" charset="0"/>
            </a:endParaRPr>
          </a:p>
          <a:p>
            <a:pPr lvl="1">
              <a:defRPr/>
            </a:pPr>
            <a:r>
              <a:rPr lang="en-GB" sz="1600" dirty="0">
                <a:latin typeface="Calibri" pitchFamily="34" charset="0"/>
                <a:cs typeface="Calibri" pitchFamily="34" charset="0"/>
              </a:rPr>
              <a:t>Peel and chop the onion.</a:t>
            </a:r>
            <a:endParaRPr lang="en-GB" sz="1800" dirty="0">
              <a:latin typeface="Calibri" pitchFamily="34" charset="0"/>
              <a:cs typeface="Calibri" pitchFamily="34" charset="0"/>
            </a:endParaRPr>
          </a:p>
          <a:p>
            <a:pPr lvl="1">
              <a:defRPr/>
            </a:pPr>
            <a:r>
              <a:rPr lang="en-GB" sz="1600" dirty="0">
                <a:latin typeface="Calibri" pitchFamily="34" charset="0"/>
                <a:cs typeface="Calibri" pitchFamily="34" charset="0"/>
              </a:rPr>
              <a:t>Deseed and chop the pepper.</a:t>
            </a:r>
          </a:p>
          <a:p>
            <a:pPr lvl="1">
              <a:defRPr/>
            </a:pPr>
            <a:r>
              <a:rPr lang="en-GB" sz="1600" dirty="0">
                <a:latin typeface="Calibri" pitchFamily="34" charset="0"/>
                <a:cs typeface="Calibri" pitchFamily="34" charset="0"/>
              </a:rPr>
              <a:t>crush the garlic.</a:t>
            </a:r>
          </a:p>
          <a:p>
            <a:pPr marL="400050">
              <a:buFont typeface="+mj-lt"/>
              <a:buAutoNum type="arabicPeriod"/>
              <a:defRPr/>
            </a:pPr>
            <a:r>
              <a:rPr lang="en-GB" sz="1800" dirty="0">
                <a:latin typeface="Calibri" pitchFamily="34" charset="0"/>
                <a:cs typeface="Calibri" pitchFamily="34" charset="0"/>
              </a:rPr>
              <a:t>Fry the onion and garlic in the oil for 3-4 minutes.</a:t>
            </a:r>
          </a:p>
          <a:p>
            <a:pPr marL="400050">
              <a:buFont typeface="+mj-lt"/>
              <a:buAutoNum type="arabicPeriod"/>
              <a:defRPr/>
            </a:pPr>
            <a:r>
              <a:rPr lang="en-GB" sz="1800" dirty="0">
                <a:latin typeface="Calibri" pitchFamily="34" charset="0"/>
                <a:cs typeface="Calibri" pitchFamily="34" charset="0"/>
              </a:rPr>
              <a:t>Add the minced beef and cook until it has browned.</a:t>
            </a:r>
          </a:p>
          <a:p>
            <a:pPr marL="400050">
              <a:buFont typeface="+mj-lt"/>
              <a:buAutoNum type="arabicPeriod"/>
              <a:defRPr/>
            </a:pPr>
            <a:r>
              <a:rPr lang="en-GB" sz="1800" dirty="0">
                <a:latin typeface="Calibri" pitchFamily="34" charset="0"/>
                <a:cs typeface="Calibri" pitchFamily="34" charset="0"/>
              </a:rPr>
              <a:t>Stir in the flour.</a:t>
            </a:r>
          </a:p>
          <a:p>
            <a:pPr marL="400050">
              <a:buFont typeface="+mj-lt"/>
              <a:buAutoNum type="arabicPeriod"/>
              <a:defRPr/>
            </a:pPr>
            <a:r>
              <a:rPr lang="en-GB" sz="1800" dirty="0">
                <a:latin typeface="Calibri" pitchFamily="34" charset="0"/>
                <a:cs typeface="Calibri" pitchFamily="34" charset="0"/>
              </a:rPr>
              <a:t>Pour in the stock.</a:t>
            </a:r>
          </a:p>
          <a:p>
            <a:pPr marL="400050">
              <a:buFont typeface="+mj-lt"/>
              <a:buAutoNum type="arabicPeriod"/>
              <a:defRPr/>
            </a:pPr>
            <a:r>
              <a:rPr lang="en-GB" sz="1800" dirty="0">
                <a:latin typeface="Calibri" pitchFamily="34" charset="0"/>
                <a:cs typeface="Calibri" pitchFamily="34" charset="0"/>
              </a:rPr>
              <a:t>Drain the red kidney beans and add to the meat.</a:t>
            </a:r>
          </a:p>
          <a:p>
            <a:pPr marL="400050">
              <a:buFont typeface="+mj-lt"/>
              <a:buAutoNum type="arabicPeriod"/>
              <a:defRPr/>
            </a:pPr>
            <a:r>
              <a:rPr lang="en-GB" sz="1800" dirty="0">
                <a:latin typeface="Calibri" pitchFamily="34" charset="0"/>
                <a:cs typeface="Calibri" pitchFamily="34" charset="0"/>
              </a:rPr>
              <a:t>Stir in the tomato puree and chilli powder.</a:t>
            </a:r>
          </a:p>
          <a:p>
            <a:pPr marL="400050">
              <a:buFont typeface="+mj-lt"/>
              <a:buAutoNum type="arabicPeriod"/>
              <a:defRPr/>
            </a:pPr>
            <a:r>
              <a:rPr lang="en-GB" sz="1800" dirty="0">
                <a:latin typeface="Calibri" pitchFamily="34" charset="0"/>
                <a:cs typeface="Calibri" pitchFamily="34" charset="0"/>
              </a:rPr>
              <a:t>Bring to the boil, then allow to simmer for 20 minutes.</a:t>
            </a:r>
          </a:p>
          <a:p>
            <a:pPr marL="400050">
              <a:buFont typeface="+mj-lt"/>
              <a:buAutoNum type="arabicPeriod"/>
              <a:defRPr/>
            </a:pPr>
            <a:r>
              <a:rPr lang="en-GB" sz="1800" dirty="0">
                <a:latin typeface="Calibri" pitchFamily="34" charset="0"/>
                <a:cs typeface="Calibri" pitchFamily="34" charset="0"/>
              </a:rPr>
              <a:t>Add the green pepper and allow to cook for a further 15 minutes.</a:t>
            </a:r>
          </a:p>
        </p:txBody>
      </p:sp>
      <p:pic>
        <p:nvPicPr>
          <p:cNvPr id="26631" name="Picture 2" descr="http://t1.gstatic.com/images?q=tbn:ANd9GcSdRneF5auo7RLmL8u9moRE87eRqh5luCxQXfLbzCRybuvHDUd19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082" y="2599893"/>
            <a:ext cx="1016868" cy="90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546178" y="5549098"/>
            <a:ext cx="3542726" cy="830997"/>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GB" altLang="en-US" sz="1600" i="1" dirty="0">
                <a:latin typeface="Calibri" pitchFamily="34" charset="0"/>
              </a:rPr>
              <a:t>Options:</a:t>
            </a:r>
          </a:p>
          <a:p>
            <a:pPr eaLnBrk="1" hangingPunct="1">
              <a:buFont typeface="Arial" charset="0"/>
              <a:buChar char="•"/>
            </a:pPr>
            <a:r>
              <a:rPr lang="en-GB" altLang="en-US" sz="1600" i="1" dirty="0">
                <a:latin typeface="Calibri" pitchFamily="34" charset="0"/>
              </a:rPr>
              <a:t>Swap 250g minced beef to 250g Quorn,</a:t>
            </a:r>
          </a:p>
          <a:p>
            <a:pPr eaLnBrk="1" hangingPunct="1">
              <a:buFont typeface="Arial" charset="0"/>
              <a:buChar char="•"/>
            </a:pPr>
            <a:r>
              <a:rPr lang="en-GB" altLang="en-US" sz="1600" i="1" dirty="0">
                <a:latin typeface="Calibri" pitchFamily="34" charset="0"/>
              </a:rPr>
              <a:t>Add extra vegetables.</a:t>
            </a:r>
          </a:p>
        </p:txBody>
      </p:sp>
      <p:pic>
        <p:nvPicPr>
          <p:cNvPr id="9" name="Picture 8"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38112" b="28951"/>
          <a:stretch/>
        </p:blipFill>
        <p:spPr bwMode="auto">
          <a:xfrm>
            <a:off x="8908098" y="274638"/>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7879679-AC97-4E47-A2B6-3789D6D17162}"/>
              </a:ext>
            </a:extLst>
          </p:cNvPr>
          <p:cNvSpPr>
            <a:spLocks noGrp="1"/>
          </p:cNvSpPr>
          <p:nvPr>
            <p:ph type="sldNum" sz="quarter" idx="12"/>
          </p:nvPr>
        </p:nvSpPr>
        <p:spPr/>
        <p:txBody>
          <a:bodyPr/>
          <a:lstStyle/>
          <a:p>
            <a:pPr>
              <a:defRPr/>
            </a:pPr>
            <a:fld id="{B81F8AB0-C8E6-4D0B-A90F-14E4156CE9E9}" type="slidenum">
              <a:rPr lang="en-GB" smtClean="0"/>
              <a:pPr>
                <a:defRPr/>
              </a:pPr>
              <a:t>19</a:t>
            </a:fld>
            <a:endParaRPr lang="en-GB"/>
          </a:p>
        </p:txBody>
      </p:sp>
      <p:sp>
        <p:nvSpPr>
          <p:cNvPr id="11" name="TextBox 7">
            <a:extLst>
              <a:ext uri="{FF2B5EF4-FFF2-40B4-BE49-F238E27FC236}">
                <a16:creationId xmlns:a16="http://schemas.microsoft.com/office/drawing/2014/main" id="{18DC4740-97F9-40BF-8A79-0A86DBDD2F6F}"/>
              </a:ext>
            </a:extLst>
          </p:cNvPr>
          <p:cNvSpPr txBox="1">
            <a:spLocks noChangeArrowheads="1"/>
          </p:cNvSpPr>
          <p:nvPr/>
        </p:nvSpPr>
        <p:spPr bwMode="auto">
          <a:xfrm>
            <a:off x="405055" y="1096962"/>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forget…a container with a lid.</a:t>
            </a:r>
          </a:p>
        </p:txBody>
      </p:sp>
    </p:spTree>
    <p:extLst>
      <p:ext uri="{BB962C8B-B14F-4D97-AF65-F5344CB8AC3E}">
        <p14:creationId xmlns:p14="http://schemas.microsoft.com/office/powerpoint/2010/main" val="25703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772753" y="-203529"/>
            <a:ext cx="8420100" cy="1470025"/>
          </a:xfrm>
        </p:spPr>
        <p:txBody>
          <a:bodyPr/>
          <a:lstStyle/>
          <a:p>
            <a:r>
              <a:rPr lang="en-US" altLang="en-US" sz="4000" dirty="0" err="1">
                <a:latin typeface="Jokerman" pitchFamily="82" charset="0"/>
              </a:rPr>
              <a:t>Helpsheet</a:t>
            </a:r>
            <a:endParaRPr lang="en-US" altLang="en-US" sz="4000" dirty="0">
              <a:latin typeface="Jokerman" pitchFamily="82" charset="0"/>
            </a:endParaRPr>
          </a:p>
        </p:txBody>
      </p:sp>
      <p:sp>
        <p:nvSpPr>
          <p:cNvPr id="2" name="Slide Number Placeholder 1">
            <a:extLst>
              <a:ext uri="{FF2B5EF4-FFF2-40B4-BE49-F238E27FC236}">
                <a16:creationId xmlns:a16="http://schemas.microsoft.com/office/drawing/2014/main" id="{C909BA39-9A21-4EB2-A662-9F3A0AC5430A}"/>
              </a:ext>
            </a:extLst>
          </p:cNvPr>
          <p:cNvSpPr>
            <a:spLocks noGrp="1"/>
          </p:cNvSpPr>
          <p:nvPr>
            <p:ph type="sldNum" sz="quarter" idx="12"/>
          </p:nvPr>
        </p:nvSpPr>
        <p:spPr/>
        <p:txBody>
          <a:bodyPr/>
          <a:lstStyle/>
          <a:p>
            <a:pPr>
              <a:defRPr/>
            </a:pPr>
            <a:fld id="{69710903-61F6-4B1E-A779-00450E288DED}" type="slidenum">
              <a:rPr lang="en-GB" smtClean="0"/>
              <a:pPr>
                <a:defRPr/>
              </a:pPr>
              <a:t>2</a:t>
            </a:fld>
            <a:endParaRPr lang="en-GB"/>
          </a:p>
        </p:txBody>
      </p:sp>
      <p:graphicFrame>
        <p:nvGraphicFramePr>
          <p:cNvPr id="8" name="Object 7">
            <a:extLst>
              <a:ext uri="{FF2B5EF4-FFF2-40B4-BE49-F238E27FC236}">
                <a16:creationId xmlns:a16="http://schemas.microsoft.com/office/drawing/2014/main" id="{11996D47-EF75-4562-8B02-76E9DEC67F09}"/>
              </a:ext>
            </a:extLst>
          </p:cNvPr>
          <p:cNvGraphicFramePr>
            <a:graphicFrameLocks noChangeAspect="1"/>
          </p:cNvGraphicFramePr>
          <p:nvPr>
            <p:extLst>
              <p:ext uri="{D42A27DB-BD31-4B8C-83A1-F6EECF244321}">
                <p14:modId xmlns:p14="http://schemas.microsoft.com/office/powerpoint/2010/main" val="1060775753"/>
              </p:ext>
            </p:extLst>
          </p:nvPr>
        </p:nvGraphicFramePr>
        <p:xfrm>
          <a:off x="344488" y="863917"/>
          <a:ext cx="4398963" cy="5795963"/>
        </p:xfrm>
        <a:graphic>
          <a:graphicData uri="http://schemas.openxmlformats.org/presentationml/2006/ole">
            <mc:AlternateContent xmlns:mc="http://schemas.openxmlformats.org/markup-compatibility/2006">
              <mc:Choice xmlns:v="urn:schemas-microsoft-com:vml" Requires="v">
                <p:oleObj spid="_x0000_s3114" name="Document" r:id="rId3" imgW="4399163" imgH="5796350" progId="Word.Document.12">
                  <p:embed/>
                </p:oleObj>
              </mc:Choice>
              <mc:Fallback>
                <p:oleObj name="Document" r:id="rId3" imgW="4399163" imgH="5796350" progId="Word.Document.12">
                  <p:embed/>
                  <p:pic>
                    <p:nvPicPr>
                      <p:cNvPr id="0" name=""/>
                      <p:cNvPicPr/>
                      <p:nvPr/>
                    </p:nvPicPr>
                    <p:blipFill>
                      <a:blip r:embed="rId4"/>
                      <a:stretch>
                        <a:fillRect/>
                      </a:stretch>
                    </p:blipFill>
                    <p:spPr>
                      <a:xfrm>
                        <a:off x="344488" y="863917"/>
                        <a:ext cx="4398963" cy="5795963"/>
                      </a:xfrm>
                      <a:prstGeom prst="rect">
                        <a:avLst/>
                      </a:prstGeom>
                    </p:spPr>
                  </p:pic>
                </p:oleObj>
              </mc:Fallback>
            </mc:AlternateContent>
          </a:graphicData>
        </a:graphic>
      </p:graphicFrame>
      <p:graphicFrame>
        <p:nvGraphicFramePr>
          <p:cNvPr id="10" name="Table 9">
            <a:extLst>
              <a:ext uri="{FF2B5EF4-FFF2-40B4-BE49-F238E27FC236}">
                <a16:creationId xmlns:a16="http://schemas.microsoft.com/office/drawing/2014/main" id="{988A13D7-8E80-4882-A8DB-6B695C0994A8}"/>
              </a:ext>
            </a:extLst>
          </p:cNvPr>
          <p:cNvGraphicFramePr>
            <a:graphicFrameLocks noGrp="1"/>
          </p:cNvGraphicFramePr>
          <p:nvPr>
            <p:extLst>
              <p:ext uri="{D42A27DB-BD31-4B8C-83A1-F6EECF244321}">
                <p14:modId xmlns:p14="http://schemas.microsoft.com/office/powerpoint/2010/main" val="1609206760"/>
              </p:ext>
            </p:extLst>
          </p:nvPr>
        </p:nvGraphicFramePr>
        <p:xfrm>
          <a:off x="4953000" y="851466"/>
          <a:ext cx="4398963" cy="2201296"/>
        </p:xfrm>
        <a:graphic>
          <a:graphicData uri="http://schemas.openxmlformats.org/drawingml/2006/table">
            <a:tbl>
              <a:tblPr firstRow="1" firstCol="1" bandRow="1"/>
              <a:tblGrid>
                <a:gridCol w="3292409">
                  <a:extLst>
                    <a:ext uri="{9D8B030D-6E8A-4147-A177-3AD203B41FA5}">
                      <a16:colId xmlns:a16="http://schemas.microsoft.com/office/drawing/2014/main" val="3874226923"/>
                    </a:ext>
                  </a:extLst>
                </a:gridCol>
                <a:gridCol w="1106554">
                  <a:extLst>
                    <a:ext uri="{9D8B030D-6E8A-4147-A177-3AD203B41FA5}">
                      <a16:colId xmlns:a16="http://schemas.microsoft.com/office/drawing/2014/main" val="2757008193"/>
                    </a:ext>
                  </a:extLst>
                </a:gridCol>
              </a:tblGrid>
              <a:tr h="271347">
                <a:tc>
                  <a:txBody>
                    <a:bodyPr/>
                    <a:lstStyle/>
                    <a:p>
                      <a:pPr>
                        <a:lnSpc>
                          <a:spcPct val="107000"/>
                        </a:lnSpc>
                        <a:spcAft>
                          <a:spcPts val="0"/>
                        </a:spcAft>
                      </a:pPr>
                      <a:r>
                        <a:rPr lang="en-US" sz="1100" dirty="0">
                          <a:effectLst/>
                          <a:latin typeface="Jokerman" panose="04090605060D06020702" pitchFamily="82" charset="0"/>
                          <a:ea typeface="Calibri" panose="020F0502020204030204" pitchFamily="34" charset="0"/>
                          <a:cs typeface="Times New Roman" panose="02020603050405020304" pitchFamily="18" charset="0"/>
                        </a:rPr>
                        <a:t>Skill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a:effectLst/>
                          <a:latin typeface="Jokerman" panose="04090605060D06020702" pitchFamily="82" charset="0"/>
                          <a:ea typeface="Calibri" panose="020F0502020204030204" pitchFamily="34" charset="0"/>
                          <a:cs typeface="Times New Roman" panose="02020603050405020304" pitchFamily="18" charset="0"/>
                        </a:rPr>
                        <a:t>Picture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904380"/>
                  </a:ext>
                </a:extLst>
              </a:tr>
              <a:tr h="829638">
                <a:tc>
                  <a:txBody>
                    <a:bodyPr/>
                    <a:lstStyle/>
                    <a:p>
                      <a:r>
                        <a:rPr lang="en-GB" sz="1100" b="1" dirty="0">
                          <a:effectLst/>
                          <a:latin typeface="Calibri" panose="020F0502020204030204" pitchFamily="34" charset="0"/>
                          <a:ea typeface="Calibri" panose="020F0502020204030204" pitchFamily="34" charset="0"/>
                          <a:cs typeface="Times New Roman" panose="02020603050405020304" pitchFamily="18" charset="0"/>
                        </a:rPr>
                        <a:t>Kneading - </a:t>
                      </a:r>
                      <a:r>
                        <a:rPr lang="en-GB" sz="1100" b="0" kern="1200" dirty="0">
                          <a:solidFill>
                            <a:schemeClr val="tx1"/>
                          </a:solidFill>
                          <a:effectLst/>
                          <a:latin typeface="Calibri" panose="020F0502020204030204" pitchFamily="34" charset="0"/>
                          <a:ea typeface="+mn-ea"/>
                          <a:cs typeface="+mn-cs"/>
                        </a:rPr>
                        <a:t>Lay your room-temperature dough on the surface.</a:t>
                      </a:r>
                      <a:r>
                        <a:rPr lang="en-GB" sz="1100" b="0" kern="1200" baseline="0" dirty="0">
                          <a:solidFill>
                            <a:schemeClr val="tx1"/>
                          </a:solidFill>
                          <a:effectLst/>
                          <a:latin typeface="Calibri" panose="020F0502020204030204" pitchFamily="34" charset="0"/>
                          <a:ea typeface="+mn-ea"/>
                          <a:cs typeface="+mn-cs"/>
                        </a:rPr>
                        <a:t> </a:t>
                      </a:r>
                      <a:r>
                        <a:rPr lang="en-GB" sz="1100" b="0" kern="1200" dirty="0">
                          <a:solidFill>
                            <a:schemeClr val="tx1"/>
                          </a:solidFill>
                          <a:effectLst/>
                          <a:latin typeface="Calibri" panose="020F0502020204030204" pitchFamily="34" charset="0"/>
                          <a:ea typeface="+mn-ea"/>
                          <a:cs typeface="+mn-cs"/>
                        </a:rPr>
                        <a:t>Stretch it away from you with the heel or knuckles of one hand and fold it back over the top towards you.</a:t>
                      </a:r>
                      <a:r>
                        <a:rPr lang="en-GB" sz="1100" b="0" kern="1200" baseline="0" dirty="0">
                          <a:solidFill>
                            <a:schemeClr val="tx1"/>
                          </a:solidFill>
                          <a:effectLst/>
                          <a:latin typeface="Calibri" panose="020F0502020204030204" pitchFamily="34" charset="0"/>
                          <a:ea typeface="+mn-ea"/>
                          <a:cs typeface="+mn-cs"/>
                        </a:rPr>
                        <a:t> </a:t>
                      </a:r>
                      <a:r>
                        <a:rPr lang="en-GB" sz="1100" b="0" kern="1200" dirty="0">
                          <a:solidFill>
                            <a:schemeClr val="tx1"/>
                          </a:solidFill>
                          <a:effectLst/>
                          <a:latin typeface="Calibri" panose="020F0502020204030204" pitchFamily="34" charset="0"/>
                          <a:ea typeface="+mn-ea"/>
                          <a:cs typeface="+mn-cs"/>
                        </a:rPr>
                        <a:t>Repeat the stretch and fold process again and again for 10 minutes. The dough is kneaded enough when your hands are fairly clean of flour,</a:t>
                      </a:r>
                      <a:r>
                        <a:rPr lang="en-GB" sz="1100" b="0" kern="1200" baseline="0" dirty="0">
                          <a:solidFill>
                            <a:schemeClr val="tx1"/>
                          </a:solidFill>
                          <a:effectLst/>
                          <a:latin typeface="Calibri" panose="020F0502020204030204" pitchFamily="34" charset="0"/>
                          <a:ea typeface="+mn-ea"/>
                          <a:cs typeface="+mn-cs"/>
                        </a:rPr>
                        <a:t> springy to touch and smooth.</a:t>
                      </a:r>
                      <a:endParaRPr lang="en-GB" sz="1100" b="0" kern="1200" dirty="0">
                        <a:solidFill>
                          <a:schemeClr val="tx1"/>
                        </a:solidFill>
                        <a:effectLst/>
                        <a:latin typeface="Calibri" panose="020F0502020204030204" pitchFamily="34"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1927546"/>
                  </a:ext>
                </a:extLst>
              </a:tr>
              <a:tr h="756469">
                <a:tc>
                  <a:txBody>
                    <a:bodyPr/>
                    <a:lstStyle/>
                    <a:p>
                      <a:pPr>
                        <a:lnSpc>
                          <a:spcPct val="107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Whisking method –</a:t>
                      </a:r>
                      <a:r>
                        <a:rPr lang="en-GB" sz="1100" b="1" baseline="0" dirty="0">
                          <a:effectLst/>
                          <a:latin typeface="Calibri" panose="020F0502020204030204" pitchFamily="34" charset="0"/>
                          <a:ea typeface="Calibri" panose="020F0502020204030204" pitchFamily="34" charset="0"/>
                          <a:cs typeface="Times New Roman" panose="02020603050405020304" pitchFamily="18" charset="0"/>
                        </a:rPr>
                        <a:t> </a:t>
                      </a:r>
                      <a:r>
                        <a:rPr lang="en-GB" sz="1100" b="0" baseline="0" dirty="0">
                          <a:effectLst/>
                          <a:latin typeface="Calibri" panose="020F0502020204030204" pitchFamily="34" charset="0"/>
                          <a:ea typeface="Calibri" panose="020F0502020204030204" pitchFamily="34" charset="0"/>
                          <a:cs typeface="Times New Roman" panose="02020603050405020304" pitchFamily="18" charset="0"/>
                        </a:rPr>
                        <a:t>Using an electric whisk, whisk together eggs and sugar until it has doubled in size and leaves a trail of mixture on the surface.</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519981"/>
                  </a:ext>
                </a:extLst>
              </a:tr>
            </a:tbl>
          </a:graphicData>
        </a:graphic>
      </p:graphicFrame>
      <p:pic>
        <p:nvPicPr>
          <p:cNvPr id="12" name="Picture 11">
            <a:extLst>
              <a:ext uri="{FF2B5EF4-FFF2-40B4-BE49-F238E27FC236}">
                <a16:creationId xmlns:a16="http://schemas.microsoft.com/office/drawing/2014/main" id="{5B4617D2-DCEF-4432-B5E5-B1187F1A67BF}"/>
              </a:ext>
            </a:extLst>
          </p:cNvPr>
          <p:cNvPicPr>
            <a:picLocks noChangeAspect="1"/>
          </p:cNvPicPr>
          <p:nvPr/>
        </p:nvPicPr>
        <p:blipFill>
          <a:blip r:embed="rId5"/>
          <a:stretch>
            <a:fillRect/>
          </a:stretch>
        </p:blipFill>
        <p:spPr>
          <a:xfrm>
            <a:off x="8259176" y="1181234"/>
            <a:ext cx="1051548" cy="591582"/>
          </a:xfrm>
          <a:prstGeom prst="rect">
            <a:avLst/>
          </a:prstGeom>
        </p:spPr>
      </p:pic>
      <p:pic>
        <p:nvPicPr>
          <p:cNvPr id="7" name="Picture 2" descr="WHISKING EGG YOLKS &amp; SUGAR TO THE 'RIBBON' OR 'TRAIL' STAGE – Caroline's  Easy Baking Lessons">
            <a:extLst>
              <a:ext uri="{FF2B5EF4-FFF2-40B4-BE49-F238E27FC236}">
                <a16:creationId xmlns:a16="http://schemas.microsoft.com/office/drawing/2014/main" id="{0031CF99-6329-432A-92A2-75518F51D4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4182" y="2362178"/>
            <a:ext cx="898671" cy="650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90525" y="714673"/>
            <a:ext cx="5673725" cy="1298575"/>
          </a:xfrm>
        </p:spPr>
        <p:txBody>
          <a:bodyPr/>
          <a:lstStyle/>
          <a:p>
            <a:pPr eaLnBrk="1" hangingPunct="1"/>
            <a:r>
              <a:rPr lang="en-GB" altLang="en-US" sz="2800" dirty="0">
                <a:latin typeface="Jokerman" pitchFamily="82" charset="0"/>
              </a:rPr>
              <a:t>Chicken Tikka Masala</a:t>
            </a:r>
            <a:br>
              <a:rPr lang="en-GB" altLang="en-US" sz="2800" dirty="0">
                <a:latin typeface="Jokerman" pitchFamily="82" charset="0"/>
              </a:rPr>
            </a:br>
            <a:r>
              <a:rPr lang="en-GB" altLang="en-US" sz="2800" dirty="0">
                <a:latin typeface="Jokerman" pitchFamily="82" charset="0"/>
              </a:rPr>
              <a:t>Ingredients:</a:t>
            </a:r>
          </a:p>
        </p:txBody>
      </p:sp>
      <p:sp>
        <p:nvSpPr>
          <p:cNvPr id="3075" name="Rectangle 3"/>
          <p:cNvSpPr>
            <a:spLocks noGrp="1" noChangeArrowheads="1"/>
          </p:cNvSpPr>
          <p:nvPr>
            <p:ph type="body" idx="1"/>
          </p:nvPr>
        </p:nvSpPr>
        <p:spPr>
          <a:xfrm>
            <a:off x="197751" y="1996029"/>
            <a:ext cx="4233862" cy="2375718"/>
          </a:xfrm>
        </p:spPr>
        <p:txBody>
          <a:bodyPr/>
          <a:lstStyle/>
          <a:p>
            <a:pPr marL="0" lvl="0" indent="0">
              <a:spcBef>
                <a:spcPct val="0"/>
              </a:spcBef>
            </a:pPr>
            <a:r>
              <a:rPr lang="en-GB" altLang="en-US" sz="2000" dirty="0">
                <a:latin typeface="Calibri" panose="020F0502020204030204" pitchFamily="34" charset="0"/>
                <a:ea typeface="Calibri" panose="020F0502020204030204" pitchFamily="34" charset="0"/>
                <a:cs typeface="Times New Roman" panose="02020603050405020304" pitchFamily="18" charset="0"/>
              </a:rPr>
              <a:t> 2tbs oil</a:t>
            </a:r>
            <a:endParaRPr lang="en-GB" altLang="en-US" sz="1100" dirty="0"/>
          </a:p>
          <a:p>
            <a:pPr marL="0" lvl="0" indent="0">
              <a:spcBef>
                <a:spcPct val="0"/>
              </a:spcBef>
            </a:pPr>
            <a:r>
              <a:rPr lang="en-GB" altLang="en-US" sz="2000" dirty="0">
                <a:latin typeface="Calibri" panose="020F0502020204030204" pitchFamily="34" charset="0"/>
                <a:ea typeface="Calibri" panose="020F0502020204030204" pitchFamily="34" charset="0"/>
                <a:cs typeface="Times New Roman" panose="02020603050405020304" pitchFamily="18" charset="0"/>
              </a:rPr>
              <a:t> 1 medium onion</a:t>
            </a:r>
            <a:endParaRPr lang="en-GB" altLang="en-US" sz="1100" dirty="0"/>
          </a:p>
          <a:p>
            <a:pPr marL="0" lvl="0" indent="0">
              <a:spcBef>
                <a:spcPct val="0"/>
              </a:spcBef>
            </a:pPr>
            <a:r>
              <a:rPr lang="en-GB" altLang="en-US" sz="2000" dirty="0">
                <a:latin typeface="Calibri" panose="020F0502020204030204" pitchFamily="34" charset="0"/>
                <a:ea typeface="Calibri" panose="020F0502020204030204" pitchFamily="34" charset="0"/>
                <a:cs typeface="Times New Roman" panose="02020603050405020304" pitchFamily="18" charset="0"/>
              </a:rPr>
              <a:t> 2tbs Tikka Masala Paste</a:t>
            </a:r>
            <a:r>
              <a:rPr lang="en-GB" altLang="en-US" sz="1600" dirty="0">
                <a:latin typeface="Calibri" panose="020F0502020204030204" pitchFamily="34" charset="0"/>
                <a:ea typeface="Calibri" panose="020F0502020204030204" pitchFamily="34" charset="0"/>
                <a:cs typeface="Times New Roman" panose="02020603050405020304" pitchFamily="18" charset="0"/>
              </a:rPr>
              <a:t> </a:t>
            </a:r>
            <a:endParaRPr lang="en-GB" altLang="en-US" sz="1100" dirty="0"/>
          </a:p>
          <a:p>
            <a:pPr marL="0" lvl="0" indent="0">
              <a:spcBef>
                <a:spcPct val="0"/>
              </a:spcBef>
            </a:pPr>
            <a:r>
              <a:rPr lang="en-GB" altLang="en-US" sz="2000" dirty="0">
                <a:latin typeface="Calibri" panose="020F0502020204030204" pitchFamily="34" charset="0"/>
                <a:ea typeface="Calibri" panose="020F0502020204030204" pitchFamily="34" charset="0"/>
                <a:cs typeface="Times New Roman" panose="02020603050405020304" pitchFamily="18" charset="0"/>
              </a:rPr>
              <a:t> 200ml water</a:t>
            </a:r>
            <a:endParaRPr lang="en-GB" altLang="en-US" sz="1100" dirty="0"/>
          </a:p>
          <a:p>
            <a:pPr marL="0" lvl="0" indent="0">
              <a:spcBef>
                <a:spcPct val="0"/>
              </a:spcBef>
            </a:pPr>
            <a:r>
              <a:rPr lang="en-GB" altLang="en-US" sz="2000" dirty="0">
                <a:latin typeface="Calibri" panose="020F0502020204030204" pitchFamily="34" charset="0"/>
                <a:ea typeface="Calibri" panose="020F0502020204030204" pitchFamily="34" charset="0"/>
                <a:cs typeface="Times New Roman" panose="02020603050405020304" pitchFamily="18" charset="0"/>
              </a:rPr>
              <a:t> 1tsp garlic &amp; ginger chopped (optional)</a:t>
            </a:r>
            <a:endParaRPr lang="en-GB" altLang="en-US" sz="1100" dirty="0"/>
          </a:p>
          <a:p>
            <a:pPr marL="0" lvl="0" indent="0">
              <a:spcBef>
                <a:spcPct val="0"/>
              </a:spcBef>
            </a:pPr>
            <a:r>
              <a:rPr lang="en-GB" altLang="en-US" sz="2000" dirty="0">
                <a:latin typeface="Calibri" panose="020F0502020204030204" pitchFamily="34" charset="0"/>
                <a:ea typeface="Calibri" panose="020F0502020204030204" pitchFamily="34" charset="0"/>
                <a:cs typeface="Times New Roman" panose="02020603050405020304" pitchFamily="18" charset="0"/>
              </a:rPr>
              <a:t> </a:t>
            </a:r>
            <a:r>
              <a:rPr lang="en-GB" altLang="en-US" sz="20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250g diced chicken breast</a:t>
            </a:r>
          </a:p>
          <a:p>
            <a:pPr marL="0" lvl="0" indent="0">
              <a:spcBef>
                <a:spcPct val="0"/>
              </a:spcBef>
            </a:pPr>
            <a:r>
              <a:rPr lang="en-GB" altLang="en-US" sz="2000" dirty="0">
                <a:latin typeface="Calibri" panose="020F0502020204030204" pitchFamily="34" charset="0"/>
                <a:cs typeface="Times New Roman" panose="02020603050405020304" pitchFamily="18" charset="0"/>
              </a:rPr>
              <a:t>200g canned chopped tomatoes,</a:t>
            </a:r>
          </a:p>
          <a:p>
            <a:pPr marL="0" lvl="0" indent="0">
              <a:spcBef>
                <a:spcPct val="0"/>
              </a:spcBef>
            </a:pPr>
            <a:r>
              <a:rPr lang="en-GB" altLang="en-US" sz="2000" dirty="0">
                <a:latin typeface="Calibri" panose="020F0502020204030204" pitchFamily="34" charset="0"/>
                <a:cs typeface="Times New Roman" panose="02020603050405020304" pitchFamily="18" charset="0"/>
              </a:rPr>
              <a:t> </a:t>
            </a:r>
            <a:r>
              <a:rPr lang="en-GB" altLang="en-US" sz="2000" dirty="0">
                <a:highlight>
                  <a:srgbClr val="FFFF00"/>
                </a:highlight>
                <a:latin typeface="Calibri" panose="020F0502020204030204" pitchFamily="34" charset="0"/>
                <a:cs typeface="Times New Roman" panose="02020603050405020304" pitchFamily="18" charset="0"/>
              </a:rPr>
              <a:t>100ml double cream.</a:t>
            </a:r>
            <a:endParaRPr lang="en-GB" altLang="en-US" sz="1100" dirty="0">
              <a:highlight>
                <a:srgbClr val="FFFF00"/>
              </a:highlight>
            </a:endParaRPr>
          </a:p>
          <a:p>
            <a:pPr marL="0" indent="0" eaLnBrk="1" hangingPunct="1">
              <a:buFontTx/>
              <a:buNone/>
              <a:defRPr/>
            </a:pPr>
            <a:endParaRPr lang="en-GB" sz="2000" dirty="0">
              <a:latin typeface="Calibri" pitchFamily="34" charset="0"/>
              <a:cs typeface="Calibri" pitchFamily="34" charset="0"/>
            </a:endParaRPr>
          </a:p>
        </p:txBody>
      </p:sp>
      <p:sp>
        <p:nvSpPr>
          <p:cNvPr id="26628" name="Rectangle 5"/>
          <p:cNvSpPr>
            <a:spLocks noChangeArrowheads="1"/>
          </p:cNvSpPr>
          <p:nvPr/>
        </p:nvSpPr>
        <p:spPr bwMode="auto">
          <a:xfrm>
            <a:off x="5065241" y="1004322"/>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dirty="0">
                <a:solidFill>
                  <a:schemeClr val="tx2"/>
                </a:solidFill>
                <a:latin typeface="Jokerman" pitchFamily="82" charset="0"/>
              </a:rPr>
              <a:t>Method:</a:t>
            </a:r>
          </a:p>
        </p:txBody>
      </p:sp>
      <p:sp>
        <p:nvSpPr>
          <p:cNvPr id="26629"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7" name="Rectangle 3"/>
          <p:cNvSpPr txBox="1">
            <a:spLocks noChangeArrowheads="1"/>
          </p:cNvSpPr>
          <p:nvPr/>
        </p:nvSpPr>
        <p:spPr bwMode="auto">
          <a:xfrm>
            <a:off x="4457700" y="2060575"/>
            <a:ext cx="5330825" cy="46482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14350" lvl="0" indent="-514350">
              <a:buFont typeface="+mj-lt"/>
              <a:buAutoNum type="arabicPeriod"/>
            </a:pPr>
            <a:r>
              <a:rPr lang="en-GB" sz="2000" dirty="0">
                <a:latin typeface="Calibri" panose="020F0502020204030204" pitchFamily="34" charset="0"/>
                <a:cs typeface="Calibri" panose="020F0502020204030204" pitchFamily="34" charset="0"/>
              </a:rPr>
              <a:t>Heat oil in a medium saucepan. </a:t>
            </a:r>
          </a:p>
          <a:p>
            <a:pPr marL="514350" lvl="0" indent="-514350">
              <a:buFont typeface="+mj-lt"/>
              <a:buAutoNum type="arabicPeriod"/>
            </a:pPr>
            <a:r>
              <a:rPr lang="en-GB" sz="2000" dirty="0">
                <a:latin typeface="Calibri" panose="020F0502020204030204" pitchFamily="34" charset="0"/>
                <a:cs typeface="Calibri" panose="020F0502020204030204" pitchFamily="34" charset="0"/>
              </a:rPr>
              <a:t>Add onion; cook until soft.</a:t>
            </a:r>
          </a:p>
          <a:p>
            <a:pPr marL="514350" lvl="0" indent="-514350">
              <a:buFont typeface="+mj-lt"/>
              <a:buAutoNum type="arabicPeriod"/>
            </a:pPr>
            <a:r>
              <a:rPr lang="en-GB" sz="2000" dirty="0">
                <a:latin typeface="Calibri" panose="020F0502020204030204" pitchFamily="34" charset="0"/>
                <a:cs typeface="Calibri" panose="020F0502020204030204" pitchFamily="34" charset="0"/>
              </a:rPr>
              <a:t>Add Tikka Masala Paste, 100ml of water, ginger and garlic. Stir occasionally, until reduced and thickened.</a:t>
            </a:r>
          </a:p>
          <a:p>
            <a:pPr marL="514350" lvl="0" indent="-514350">
              <a:buFont typeface="+mj-lt"/>
              <a:buAutoNum type="arabicPeriod"/>
            </a:pPr>
            <a:r>
              <a:rPr lang="en-GB" sz="2000" dirty="0">
                <a:latin typeface="Calibri" panose="020F0502020204030204" pitchFamily="34" charset="0"/>
                <a:cs typeface="Calibri" panose="020F0502020204030204" pitchFamily="34" charset="0"/>
              </a:rPr>
              <a:t>Add chicken, fry until sealed.</a:t>
            </a:r>
          </a:p>
          <a:p>
            <a:pPr marL="514350" lvl="0" indent="-514350">
              <a:buFont typeface="+mj-lt"/>
              <a:buAutoNum type="arabicPeriod"/>
            </a:pPr>
            <a:r>
              <a:rPr lang="en-GB" sz="2000" dirty="0">
                <a:latin typeface="Calibri" panose="020F0502020204030204" pitchFamily="34" charset="0"/>
                <a:cs typeface="Calibri" panose="020F0502020204030204" pitchFamily="34" charset="0"/>
              </a:rPr>
              <a:t>Add 100ml water, tomatoes, bring to the boil, simmer un-covered for 10 minutes.</a:t>
            </a:r>
          </a:p>
          <a:p>
            <a:pPr marL="514350" lvl="0" indent="-514350">
              <a:buFont typeface="+mj-lt"/>
              <a:buAutoNum type="arabicPeriod"/>
            </a:pPr>
            <a:r>
              <a:rPr lang="en-GB" sz="2000" dirty="0">
                <a:latin typeface="Calibri" panose="020F0502020204030204" pitchFamily="34" charset="0"/>
                <a:cs typeface="Calibri" panose="020F0502020204030204" pitchFamily="34" charset="0"/>
              </a:rPr>
              <a:t>Add double cream.</a:t>
            </a:r>
          </a:p>
          <a:p>
            <a:pPr marL="514350" lvl="0" indent="-514350">
              <a:buFont typeface="+mj-lt"/>
              <a:buAutoNum type="arabicPeriod"/>
            </a:pPr>
            <a:r>
              <a:rPr lang="en-GB" sz="2000" dirty="0">
                <a:latin typeface="Calibri" panose="020F0502020204030204" pitchFamily="34" charset="0"/>
                <a:cs typeface="Calibri" panose="020F0502020204030204" pitchFamily="34" charset="0"/>
              </a:rPr>
              <a:t>Simmer un-covered for 5 minutes.</a:t>
            </a:r>
          </a:p>
        </p:txBody>
      </p:sp>
      <p:pic>
        <p:nvPicPr>
          <p:cNvPr id="9" name="Picture 8"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38112" b="28951"/>
          <a:stretch/>
        </p:blipFill>
        <p:spPr bwMode="auto">
          <a:xfrm>
            <a:off x="8908098" y="274638"/>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2"/>
          <p:cNvSpPr txBox="1">
            <a:spLocks noChangeArrowheads="1"/>
          </p:cNvSpPr>
          <p:nvPr/>
        </p:nvSpPr>
        <p:spPr bwMode="auto">
          <a:xfrm>
            <a:off x="209816" y="5301208"/>
            <a:ext cx="3519048" cy="106794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Optional at home: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a:effectLst/>
                <a:latin typeface="Calibri" panose="020F0502020204030204" pitchFamily="34" charset="0"/>
                <a:ea typeface="Calibri" panose="020F0502020204030204" pitchFamily="34" charset="0"/>
                <a:cs typeface="Times New Roman" panose="02020603050405020304" pitchFamily="18" charset="0"/>
              </a:rPr>
              <a:t> You can marinade the chicken first </a:t>
            </a:r>
          </a:p>
          <a:p>
            <a:pPr>
              <a:spcAft>
                <a:spcPts val="0"/>
              </a:spcAft>
            </a:pPr>
            <a:r>
              <a:rPr lang="en-GB" sz="1200">
                <a:effectLst/>
                <a:latin typeface="Calibri" panose="020F0502020204030204" pitchFamily="34" charset="0"/>
                <a:ea typeface="Calibri" panose="020F0502020204030204" pitchFamily="34" charset="0"/>
                <a:cs typeface="Times New Roman" panose="02020603050405020304" pitchFamily="18" charset="0"/>
              </a:rPr>
              <a:t>with half yoghurt, half the spice paste, and then either grill it separately or add it uncooked into the sauce and allow to cook through. </a:t>
            </a:r>
          </a:p>
          <a:p>
            <a:pPr>
              <a:lnSpc>
                <a:spcPct val="115000"/>
              </a:lnSpc>
              <a:spcAft>
                <a:spcPts val="10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59262FBE-8F8B-4208-82B2-BBF298AE744E}"/>
              </a:ext>
            </a:extLst>
          </p:cNvPr>
          <p:cNvSpPr>
            <a:spLocks noGrp="1"/>
          </p:cNvSpPr>
          <p:nvPr>
            <p:ph type="sldNum" sz="quarter" idx="12"/>
          </p:nvPr>
        </p:nvSpPr>
        <p:spPr/>
        <p:txBody>
          <a:bodyPr/>
          <a:lstStyle/>
          <a:p>
            <a:pPr>
              <a:defRPr/>
            </a:pPr>
            <a:fld id="{B81F8AB0-C8E6-4D0B-A90F-14E4156CE9E9}" type="slidenum">
              <a:rPr lang="en-GB" smtClean="0"/>
              <a:pPr>
                <a:defRPr/>
              </a:pPr>
              <a:t>20</a:t>
            </a:fld>
            <a:endParaRPr lang="en-GB"/>
          </a:p>
        </p:txBody>
      </p:sp>
      <p:sp>
        <p:nvSpPr>
          <p:cNvPr id="10" name="TextBox 7">
            <a:extLst>
              <a:ext uri="{FF2B5EF4-FFF2-40B4-BE49-F238E27FC236}">
                <a16:creationId xmlns:a16="http://schemas.microsoft.com/office/drawing/2014/main" id="{5058E691-1FC4-49D4-9588-D4D4ACDCDBBC}"/>
              </a:ext>
            </a:extLst>
          </p:cNvPr>
          <p:cNvSpPr txBox="1">
            <a:spLocks noChangeArrowheads="1"/>
          </p:cNvSpPr>
          <p:nvPr/>
        </p:nvSpPr>
        <p:spPr bwMode="auto">
          <a:xfrm>
            <a:off x="424141" y="1746250"/>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forget…a container with a lid.</a:t>
            </a:r>
          </a:p>
        </p:txBody>
      </p:sp>
    </p:spTree>
    <p:extLst>
      <p:ext uri="{BB962C8B-B14F-4D97-AF65-F5344CB8AC3E}">
        <p14:creationId xmlns:p14="http://schemas.microsoft.com/office/powerpoint/2010/main" val="220467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33338"/>
            <a:ext cx="5673725" cy="1298575"/>
          </a:xfrm>
        </p:spPr>
        <p:txBody>
          <a:bodyPr/>
          <a:lstStyle/>
          <a:p>
            <a:pPr eaLnBrk="1" hangingPunct="1"/>
            <a:r>
              <a:rPr lang="en-GB" altLang="en-US" sz="3200">
                <a:latin typeface="Jokerman" pitchFamily="82" charset="0"/>
              </a:rPr>
              <a:t>Thai Green Chicken Curry</a:t>
            </a:r>
            <a:br>
              <a:rPr lang="en-GB" altLang="en-US" sz="3200">
                <a:latin typeface="Jokerman" pitchFamily="82" charset="0"/>
              </a:rPr>
            </a:br>
            <a:r>
              <a:rPr lang="en-GB" altLang="en-US" sz="3200">
                <a:latin typeface="Jokerman" pitchFamily="82" charset="0"/>
              </a:rPr>
              <a:t>Ingredients:</a:t>
            </a:r>
          </a:p>
        </p:txBody>
      </p:sp>
      <p:sp>
        <p:nvSpPr>
          <p:cNvPr id="30723" name="Rectangle 3"/>
          <p:cNvSpPr>
            <a:spLocks noGrp="1" noChangeArrowheads="1"/>
          </p:cNvSpPr>
          <p:nvPr>
            <p:ph type="body" idx="1"/>
          </p:nvPr>
        </p:nvSpPr>
        <p:spPr>
          <a:xfrm>
            <a:off x="195263" y="1557338"/>
            <a:ext cx="4233862" cy="3816350"/>
          </a:xfrm>
        </p:spPr>
        <p:txBody>
          <a:bodyPr/>
          <a:lstStyle/>
          <a:p>
            <a:r>
              <a:rPr lang="en-GB" altLang="en-US" sz="2000" dirty="0">
                <a:latin typeface="Calibri" pitchFamily="34" charset="0"/>
              </a:rPr>
              <a:t>1 x 10ml spoon oil</a:t>
            </a:r>
          </a:p>
          <a:p>
            <a:r>
              <a:rPr lang="en-GB" altLang="en-US" sz="2000" dirty="0">
                <a:latin typeface="Calibri" pitchFamily="34" charset="0"/>
              </a:rPr>
              <a:t>3 spring onions</a:t>
            </a:r>
          </a:p>
          <a:p>
            <a:r>
              <a:rPr lang="en-GB" altLang="en-US" sz="2000" dirty="0">
                <a:latin typeface="Calibri" pitchFamily="34" charset="0"/>
              </a:rPr>
              <a:t>1 clove of garlic</a:t>
            </a:r>
          </a:p>
          <a:p>
            <a:r>
              <a:rPr lang="en-GB" altLang="en-US" sz="2000" dirty="0">
                <a:latin typeface="Calibri" pitchFamily="34" charset="0"/>
              </a:rPr>
              <a:t>80g sugar snap peas</a:t>
            </a:r>
          </a:p>
          <a:p>
            <a:r>
              <a:rPr lang="en-GB" altLang="en-US" sz="2000" dirty="0">
                <a:highlight>
                  <a:srgbClr val="FFFF00"/>
                </a:highlight>
                <a:latin typeface="Calibri" pitchFamily="34" charset="0"/>
              </a:rPr>
              <a:t>1 small chicken breast</a:t>
            </a:r>
          </a:p>
          <a:p>
            <a:r>
              <a:rPr lang="en-GB" altLang="en-US" sz="2000" dirty="0">
                <a:latin typeface="Calibri" pitchFamily="34" charset="0"/>
              </a:rPr>
              <a:t>2 x 15ml Thai green curry paste</a:t>
            </a:r>
          </a:p>
          <a:p>
            <a:r>
              <a:rPr lang="en-GB" altLang="en-US" sz="2000" dirty="0">
                <a:latin typeface="Calibri" pitchFamily="34" charset="0"/>
              </a:rPr>
              <a:t>200ml coconut milk (reduced fat)</a:t>
            </a:r>
          </a:p>
          <a:p>
            <a:r>
              <a:rPr lang="en-GB" altLang="en-US" sz="2000" dirty="0">
                <a:latin typeface="Calibri" pitchFamily="34" charset="0"/>
              </a:rPr>
              <a:t>1/2 lime</a:t>
            </a:r>
          </a:p>
          <a:p>
            <a:r>
              <a:rPr lang="en-GB" altLang="en-US" sz="2000" dirty="0">
                <a:latin typeface="Calibri" pitchFamily="34" charset="0"/>
              </a:rPr>
              <a:t>Small bunch of coriander</a:t>
            </a:r>
          </a:p>
          <a:p>
            <a:pPr>
              <a:buFontTx/>
              <a:buNone/>
            </a:pPr>
            <a:endParaRPr lang="en-GB" altLang="en-US" sz="2000" dirty="0">
              <a:latin typeface="Calibri" pitchFamily="34" charset="0"/>
            </a:endParaRPr>
          </a:p>
          <a:p>
            <a:pPr eaLnBrk="1" hangingPunct="1">
              <a:buFontTx/>
              <a:buNone/>
            </a:pPr>
            <a:endParaRPr lang="en-GB" altLang="en-US" sz="2000" dirty="0">
              <a:latin typeface="Calibri" pitchFamily="34" charset="0"/>
            </a:endParaRPr>
          </a:p>
        </p:txBody>
      </p:sp>
      <p:sp>
        <p:nvSpPr>
          <p:cNvPr id="30724"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30725"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7" name="Rectangle 3"/>
          <p:cNvSpPr txBox="1">
            <a:spLocks noChangeArrowheads="1"/>
          </p:cNvSpPr>
          <p:nvPr/>
        </p:nvSpPr>
        <p:spPr bwMode="auto">
          <a:xfrm>
            <a:off x="4457700" y="981075"/>
            <a:ext cx="5330825" cy="57277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indent="-457200">
              <a:buFont typeface="+mj-lt"/>
              <a:buAutoNum type="arabicPeriod"/>
              <a:defRPr/>
            </a:pPr>
            <a:r>
              <a:rPr lang="en-GB" sz="2000" dirty="0">
                <a:latin typeface="Calibri" pitchFamily="34" charset="0"/>
                <a:cs typeface="Calibri" pitchFamily="34" charset="0"/>
              </a:rPr>
              <a:t>Prepare the vegetables:</a:t>
            </a:r>
            <a:endParaRPr lang="en-GB" sz="2400" dirty="0">
              <a:latin typeface="Calibri" pitchFamily="34" charset="0"/>
              <a:cs typeface="Calibri" pitchFamily="34" charset="0"/>
            </a:endParaRPr>
          </a:p>
          <a:p>
            <a:pPr lvl="1">
              <a:defRPr/>
            </a:pPr>
            <a:r>
              <a:rPr lang="en-GB" sz="1800" dirty="0">
                <a:latin typeface="Calibri" pitchFamily="34" charset="0"/>
                <a:cs typeface="Calibri" pitchFamily="34" charset="0"/>
              </a:rPr>
              <a:t>slice the spring onions;</a:t>
            </a:r>
            <a:endParaRPr lang="en-GB" sz="2000" dirty="0">
              <a:latin typeface="Calibri" pitchFamily="34" charset="0"/>
              <a:cs typeface="Calibri" pitchFamily="34" charset="0"/>
            </a:endParaRPr>
          </a:p>
          <a:p>
            <a:pPr lvl="1">
              <a:defRPr/>
            </a:pPr>
            <a:r>
              <a:rPr lang="en-GB" sz="1800" dirty="0">
                <a:latin typeface="Calibri" pitchFamily="34" charset="0"/>
                <a:cs typeface="Calibri" pitchFamily="34" charset="0"/>
              </a:rPr>
              <a:t>cut the sugar snap peas in half;</a:t>
            </a:r>
            <a:endParaRPr lang="en-GB" sz="2000" dirty="0">
              <a:latin typeface="Calibri" pitchFamily="34" charset="0"/>
              <a:cs typeface="Calibri" pitchFamily="34" charset="0"/>
            </a:endParaRPr>
          </a:p>
          <a:p>
            <a:pPr lvl="1">
              <a:defRPr/>
            </a:pPr>
            <a:r>
              <a:rPr lang="en-GB" sz="1800" dirty="0">
                <a:latin typeface="Calibri" pitchFamily="34" charset="0"/>
                <a:cs typeface="Calibri" pitchFamily="34" charset="0"/>
              </a:rPr>
              <a:t>crush the garlic.</a:t>
            </a:r>
            <a:endParaRPr lang="en-GB" sz="2000" dirty="0">
              <a:latin typeface="Calibri" pitchFamily="34" charset="0"/>
              <a:cs typeface="Calibri" pitchFamily="34" charset="0"/>
            </a:endParaRPr>
          </a:p>
          <a:p>
            <a:pPr marL="457200" indent="-457200">
              <a:buFont typeface="+mj-lt"/>
              <a:buAutoNum type="arabicPeriod"/>
              <a:defRPr/>
            </a:pPr>
            <a:r>
              <a:rPr lang="en-GB" sz="2000" dirty="0">
                <a:latin typeface="Calibri" pitchFamily="34" charset="0"/>
                <a:cs typeface="Calibri" pitchFamily="34" charset="0"/>
              </a:rPr>
              <a:t>On a separate clean chopping board using a separate clean knife, cut the chicken into small chunks.</a:t>
            </a:r>
            <a:endParaRPr lang="en-GB" sz="2400" dirty="0">
              <a:latin typeface="Calibri" pitchFamily="34" charset="0"/>
              <a:cs typeface="Calibri" pitchFamily="34" charset="0"/>
            </a:endParaRPr>
          </a:p>
          <a:p>
            <a:pPr marL="457200" indent="-457200">
              <a:buFont typeface="+mj-lt"/>
              <a:buAutoNum type="arabicPeriod"/>
              <a:defRPr/>
            </a:pPr>
            <a:r>
              <a:rPr lang="en-GB" sz="2000" dirty="0">
                <a:latin typeface="Calibri" pitchFamily="34" charset="0"/>
                <a:cs typeface="Calibri" pitchFamily="34" charset="0"/>
              </a:rPr>
              <a:t>Fry the spring onions, garlic and chicken in the oil for 3-4 minutes.</a:t>
            </a:r>
            <a:endParaRPr lang="en-GB" sz="2400" dirty="0">
              <a:latin typeface="Calibri" pitchFamily="34" charset="0"/>
              <a:cs typeface="Calibri" pitchFamily="34" charset="0"/>
            </a:endParaRPr>
          </a:p>
          <a:p>
            <a:pPr marL="457200" indent="-457200">
              <a:buFont typeface="+mj-lt"/>
              <a:buAutoNum type="arabicPeriod"/>
              <a:defRPr/>
            </a:pPr>
            <a:r>
              <a:rPr lang="en-GB" sz="2000" dirty="0">
                <a:latin typeface="Calibri" pitchFamily="34" charset="0"/>
                <a:cs typeface="Calibri" pitchFamily="34" charset="0"/>
              </a:rPr>
              <a:t>When the chicken has turned ‘white’, stir in the green curry paste, followed by the sugar snap peas.</a:t>
            </a:r>
            <a:endParaRPr lang="en-GB" sz="2400" dirty="0">
              <a:latin typeface="Calibri" pitchFamily="34" charset="0"/>
              <a:cs typeface="Calibri" pitchFamily="34" charset="0"/>
            </a:endParaRPr>
          </a:p>
          <a:p>
            <a:pPr marL="457200" indent="-457200">
              <a:buFont typeface="+mj-lt"/>
              <a:buAutoNum type="arabicPeriod"/>
              <a:defRPr/>
            </a:pPr>
            <a:r>
              <a:rPr lang="en-GB" sz="2000" dirty="0">
                <a:latin typeface="Calibri" pitchFamily="34" charset="0"/>
                <a:cs typeface="Calibri" pitchFamily="34" charset="0"/>
              </a:rPr>
              <a:t>Pour in the coconut milk and simmer for 15 minutes.</a:t>
            </a:r>
            <a:endParaRPr lang="en-GB" sz="2400" dirty="0">
              <a:latin typeface="Calibri" pitchFamily="34" charset="0"/>
              <a:cs typeface="Calibri" pitchFamily="34" charset="0"/>
            </a:endParaRPr>
          </a:p>
          <a:p>
            <a:pPr marL="457200" indent="-457200">
              <a:buFont typeface="+mj-lt"/>
              <a:buAutoNum type="arabicPeriod"/>
              <a:defRPr/>
            </a:pPr>
            <a:r>
              <a:rPr lang="en-GB" sz="2000" dirty="0">
                <a:latin typeface="Calibri" pitchFamily="34" charset="0"/>
                <a:cs typeface="Calibri" pitchFamily="34" charset="0"/>
              </a:rPr>
              <a:t>Squeeze the lime and pour over the curry.</a:t>
            </a:r>
            <a:endParaRPr lang="en-GB" sz="2400" dirty="0">
              <a:latin typeface="Calibri" pitchFamily="34" charset="0"/>
              <a:cs typeface="Calibri" pitchFamily="34" charset="0"/>
            </a:endParaRPr>
          </a:p>
          <a:p>
            <a:pPr marL="457200" indent="-457200">
              <a:buFont typeface="+mj-lt"/>
              <a:buAutoNum type="arabicPeriod"/>
              <a:defRPr/>
            </a:pPr>
            <a:r>
              <a:rPr lang="en-GB" sz="2000" dirty="0">
                <a:latin typeface="Calibri" pitchFamily="34" charset="0"/>
                <a:cs typeface="Calibri" pitchFamily="34" charset="0"/>
              </a:rPr>
              <a:t>Tear the coriander and add to the curry.</a:t>
            </a:r>
            <a:endParaRPr lang="en-GB" sz="2400" dirty="0">
              <a:latin typeface="Calibri" pitchFamily="34" charset="0"/>
              <a:cs typeface="Calibri" pitchFamily="34" charset="0"/>
            </a:endParaRPr>
          </a:p>
          <a:p>
            <a:pPr marL="457200" indent="-457200">
              <a:buFont typeface="+mj-lt"/>
              <a:buAutoNum type="arabicPeriod"/>
              <a:defRPr/>
            </a:pPr>
            <a:r>
              <a:rPr lang="en-GB" sz="2000" dirty="0">
                <a:latin typeface="Calibri" pitchFamily="34" charset="0"/>
                <a:cs typeface="Calibri" pitchFamily="34" charset="0"/>
              </a:rPr>
              <a:t>Serve.</a:t>
            </a:r>
            <a:endParaRPr lang="en-GB" sz="2400" dirty="0">
              <a:latin typeface="Calibri" pitchFamily="34" charset="0"/>
              <a:cs typeface="Calibri" pitchFamily="34" charset="0"/>
            </a:endParaRPr>
          </a:p>
          <a:p>
            <a:pPr marL="514350" indent="-514350" eaLnBrk="1" hangingPunct="1">
              <a:lnSpc>
                <a:spcPct val="90000"/>
              </a:lnSpc>
              <a:buFont typeface="Times New Roman" pitchFamily="18" charset="0"/>
              <a:buAutoNum type="arabicPeriod"/>
              <a:defRPr/>
            </a:pPr>
            <a:endParaRPr lang="en-GB" sz="1050" dirty="0">
              <a:latin typeface="Calibri" pitchFamily="34" charset="0"/>
              <a:cs typeface="Calibri" pitchFamily="34" charset="0"/>
            </a:endParaRPr>
          </a:p>
        </p:txBody>
      </p:sp>
      <p:pic>
        <p:nvPicPr>
          <p:cNvPr id="30727" name="Picture 2" descr="http://i.dailymail.co.uk/i/pix/2008/10/03/article-1067269-02E3AAFC00000578-753_468x4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150" y="4886325"/>
            <a:ext cx="2039938"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16851" b="28951"/>
          <a:stretch/>
        </p:blipFill>
        <p:spPr bwMode="auto">
          <a:xfrm>
            <a:off x="8728393" y="260896"/>
            <a:ext cx="104902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DF47757-182F-40FC-A45C-B4F693D355A6}"/>
              </a:ext>
            </a:extLst>
          </p:cNvPr>
          <p:cNvSpPr>
            <a:spLocks noGrp="1"/>
          </p:cNvSpPr>
          <p:nvPr>
            <p:ph type="sldNum" sz="quarter" idx="12"/>
          </p:nvPr>
        </p:nvSpPr>
        <p:spPr/>
        <p:txBody>
          <a:bodyPr/>
          <a:lstStyle/>
          <a:p>
            <a:pPr>
              <a:defRPr/>
            </a:pPr>
            <a:fld id="{B81F8AB0-C8E6-4D0B-A90F-14E4156CE9E9}" type="slidenum">
              <a:rPr lang="en-GB" smtClean="0"/>
              <a:pPr>
                <a:defRPr/>
              </a:pPr>
              <a:t>21</a:t>
            </a:fld>
            <a:endParaRPr lang="en-GB"/>
          </a:p>
        </p:txBody>
      </p:sp>
      <p:sp>
        <p:nvSpPr>
          <p:cNvPr id="10" name="TextBox 7">
            <a:extLst>
              <a:ext uri="{FF2B5EF4-FFF2-40B4-BE49-F238E27FC236}">
                <a16:creationId xmlns:a16="http://schemas.microsoft.com/office/drawing/2014/main" id="{FCCF1A3B-2129-463F-ACC7-93245EA8F8F1}"/>
              </a:ext>
            </a:extLst>
          </p:cNvPr>
          <p:cNvSpPr txBox="1">
            <a:spLocks noChangeArrowheads="1"/>
          </p:cNvSpPr>
          <p:nvPr/>
        </p:nvSpPr>
        <p:spPr bwMode="auto">
          <a:xfrm>
            <a:off x="236538" y="1165226"/>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forget…a container with a lid.</a:t>
            </a:r>
          </a:p>
        </p:txBody>
      </p:sp>
    </p:spTree>
    <p:extLst>
      <p:ext uri="{BB962C8B-B14F-4D97-AF65-F5344CB8AC3E}">
        <p14:creationId xmlns:p14="http://schemas.microsoft.com/office/powerpoint/2010/main" val="581376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33338"/>
            <a:ext cx="5673725" cy="1298575"/>
          </a:xfrm>
        </p:spPr>
        <p:txBody>
          <a:bodyPr/>
          <a:lstStyle/>
          <a:p>
            <a:pPr eaLnBrk="1" hangingPunct="1"/>
            <a:r>
              <a:rPr lang="en-GB" altLang="en-US" sz="3200" dirty="0">
                <a:latin typeface="Jokerman" pitchFamily="82" charset="0"/>
              </a:rPr>
              <a:t>Sweet and Sour Chicken</a:t>
            </a:r>
            <a:br>
              <a:rPr lang="en-GB" altLang="en-US" sz="3200" dirty="0">
                <a:latin typeface="Jokerman" pitchFamily="82" charset="0"/>
              </a:rPr>
            </a:br>
            <a:r>
              <a:rPr lang="en-GB" altLang="en-US" sz="3200" dirty="0">
                <a:latin typeface="Jokerman" pitchFamily="82" charset="0"/>
              </a:rPr>
              <a:t>Ingredients:</a:t>
            </a:r>
          </a:p>
        </p:txBody>
      </p:sp>
      <p:sp>
        <p:nvSpPr>
          <p:cNvPr id="30723" name="Rectangle 3"/>
          <p:cNvSpPr>
            <a:spLocks noGrp="1" noChangeArrowheads="1"/>
          </p:cNvSpPr>
          <p:nvPr>
            <p:ph type="body" idx="1"/>
          </p:nvPr>
        </p:nvSpPr>
        <p:spPr>
          <a:xfrm>
            <a:off x="195263" y="1557338"/>
            <a:ext cx="4233862" cy="3816350"/>
          </a:xfrm>
        </p:spPr>
        <p:txBody>
          <a:bodyPr/>
          <a:lstStyle/>
          <a:p>
            <a:r>
              <a:rPr lang="en-GB" sz="2000" dirty="0">
                <a:latin typeface="Calibri" panose="020F0502020204030204" pitchFamily="34" charset="0"/>
                <a:cs typeface="Calibri" panose="020F0502020204030204" pitchFamily="34" charset="0"/>
              </a:rPr>
              <a:t>425g can pineapple chunks,</a:t>
            </a:r>
          </a:p>
          <a:p>
            <a:r>
              <a:rPr lang="en-GB" sz="2000" dirty="0">
                <a:latin typeface="Calibri" panose="020F0502020204030204" pitchFamily="34" charset="0"/>
                <a:cs typeface="Calibri" panose="020F0502020204030204" pitchFamily="34" charset="0"/>
              </a:rPr>
              <a:t>2 tbsp. tomato ketchup</a:t>
            </a:r>
          </a:p>
          <a:p>
            <a:r>
              <a:rPr lang="en-GB" sz="2000" dirty="0">
                <a:latin typeface="Calibri" panose="020F0502020204030204" pitchFamily="34" charset="0"/>
                <a:cs typeface="Calibri" panose="020F0502020204030204" pitchFamily="34" charset="0"/>
              </a:rPr>
              <a:t>2 tbsp. corn flour,</a:t>
            </a:r>
          </a:p>
          <a:p>
            <a:r>
              <a:rPr lang="en-GB" sz="2000" dirty="0">
                <a:latin typeface="Calibri" panose="020F0502020204030204" pitchFamily="34" charset="0"/>
                <a:cs typeface="Calibri" panose="020F0502020204030204" pitchFamily="34" charset="0"/>
              </a:rPr>
              <a:t>2 tbsp. malt vinegar,</a:t>
            </a:r>
          </a:p>
          <a:p>
            <a:r>
              <a:rPr lang="en-GB" sz="2000" dirty="0">
                <a:latin typeface="Calibri" panose="020F0502020204030204" pitchFamily="34" charset="0"/>
                <a:cs typeface="Calibri" panose="020F0502020204030204" pitchFamily="34" charset="0"/>
              </a:rPr>
              <a:t>1 onion,</a:t>
            </a:r>
          </a:p>
          <a:p>
            <a:r>
              <a:rPr lang="en-GB" sz="2000" dirty="0">
                <a:latin typeface="Calibri" panose="020F0502020204030204" pitchFamily="34" charset="0"/>
                <a:cs typeface="Calibri" panose="020F0502020204030204" pitchFamily="34" charset="0"/>
              </a:rPr>
              <a:t>1 red chili,</a:t>
            </a:r>
          </a:p>
          <a:p>
            <a:r>
              <a:rPr lang="en-GB" sz="2000" dirty="0">
                <a:latin typeface="Calibri" panose="020F0502020204030204" pitchFamily="34" charset="0"/>
                <a:cs typeface="Calibri" panose="020F0502020204030204" pitchFamily="34" charset="0"/>
              </a:rPr>
              <a:t>1 pepper,</a:t>
            </a:r>
          </a:p>
          <a:p>
            <a:r>
              <a:rPr lang="en-GB" sz="2000" dirty="0">
                <a:latin typeface="Calibri" panose="020F0502020204030204" pitchFamily="34" charset="0"/>
                <a:cs typeface="Calibri" panose="020F0502020204030204" pitchFamily="34" charset="0"/>
              </a:rPr>
              <a:t>2 carrots,</a:t>
            </a:r>
          </a:p>
          <a:p>
            <a:r>
              <a:rPr lang="en-GB" sz="2000" dirty="0">
                <a:highlight>
                  <a:srgbClr val="FFFF00"/>
                </a:highlight>
                <a:latin typeface="Calibri" panose="020F0502020204030204" pitchFamily="34" charset="0"/>
                <a:cs typeface="Calibri" panose="020F0502020204030204" pitchFamily="34" charset="0"/>
              </a:rPr>
              <a:t>150g diced chicken</a:t>
            </a:r>
            <a:r>
              <a:rPr lang="en-GB" sz="2000" dirty="0">
                <a:latin typeface="Calibri" panose="020F0502020204030204" pitchFamily="34" charset="0"/>
                <a:cs typeface="Calibri" panose="020F0502020204030204" pitchFamily="34" charset="0"/>
              </a:rPr>
              <a:t>,</a:t>
            </a:r>
          </a:p>
          <a:p>
            <a:r>
              <a:rPr lang="en-GB" sz="2000" dirty="0">
                <a:latin typeface="Calibri" panose="020F0502020204030204" pitchFamily="34" charset="0"/>
                <a:cs typeface="Calibri" panose="020F0502020204030204" pitchFamily="34" charset="0"/>
              </a:rPr>
              <a:t>1 tin tomatoes.</a:t>
            </a:r>
          </a:p>
          <a:p>
            <a:pPr>
              <a:buFontTx/>
              <a:buNone/>
            </a:pPr>
            <a:endParaRPr lang="en-GB" altLang="en-US" sz="2000" dirty="0">
              <a:latin typeface="Calibri" pitchFamily="34" charset="0"/>
            </a:endParaRPr>
          </a:p>
          <a:p>
            <a:pPr eaLnBrk="1" hangingPunct="1">
              <a:buFontTx/>
              <a:buNone/>
            </a:pPr>
            <a:endParaRPr lang="en-GB" altLang="en-US" sz="2000" dirty="0">
              <a:latin typeface="Calibri" pitchFamily="34" charset="0"/>
            </a:endParaRPr>
          </a:p>
        </p:txBody>
      </p:sp>
      <p:sp>
        <p:nvSpPr>
          <p:cNvPr id="30724"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30725"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7" name="Rectangle 3"/>
          <p:cNvSpPr txBox="1">
            <a:spLocks noChangeArrowheads="1"/>
          </p:cNvSpPr>
          <p:nvPr/>
        </p:nvSpPr>
        <p:spPr bwMode="auto">
          <a:xfrm>
            <a:off x="4457700" y="981075"/>
            <a:ext cx="5330825" cy="57277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indent="-457200">
              <a:buFont typeface="+mj-lt"/>
              <a:buAutoNum type="arabicPeriod"/>
            </a:pPr>
            <a:r>
              <a:rPr lang="en-GB" sz="2000" dirty="0">
                <a:latin typeface="Calibri" panose="020F0502020204030204" pitchFamily="34" charset="0"/>
                <a:cs typeface="Calibri" panose="020F0502020204030204" pitchFamily="34" charset="0"/>
              </a:rPr>
              <a:t>Make sweet and sauce by whisking together the pineapple juice, tomato ketchup, malt vinegar and cornflour. There should be 300ml – add water or stock if you are short.</a:t>
            </a:r>
          </a:p>
          <a:p>
            <a:pPr marL="457200" indent="-457200">
              <a:buFont typeface="+mj-lt"/>
              <a:buAutoNum type="arabicPeriod"/>
            </a:pPr>
            <a:r>
              <a:rPr lang="en-GB" sz="2000" dirty="0">
                <a:latin typeface="Calibri" panose="020F0502020204030204" pitchFamily="34" charset="0"/>
                <a:cs typeface="Calibri" panose="020F0502020204030204" pitchFamily="34" charset="0"/>
              </a:rPr>
              <a:t>Heat the oil in a frying pan or wok over a high heat. Add the onion, chilli, peppers, carrots and chicken and stir fry for 3-5 mins until the vegetables are starting to soften and the chicken is almost cooked. </a:t>
            </a:r>
          </a:p>
          <a:p>
            <a:pPr marL="457200" indent="-457200">
              <a:buFont typeface="+mj-lt"/>
              <a:buAutoNum type="arabicPeriod"/>
            </a:pPr>
            <a:r>
              <a:rPr lang="en-GB" sz="2000" dirty="0">
                <a:latin typeface="Calibri" panose="020F0502020204030204" pitchFamily="34" charset="0"/>
                <a:cs typeface="Calibri" panose="020F0502020204030204" pitchFamily="34" charset="0"/>
              </a:rPr>
              <a:t>Add the pineapple and sauce. Bubble for 2 mins, add tinned tomatoes and cook for 2 mins until the sauce thickens, the chicken is cooked and the vegetables are tender.</a:t>
            </a:r>
          </a:p>
          <a:p>
            <a:pPr marL="514350" indent="-514350" eaLnBrk="1" hangingPunct="1">
              <a:lnSpc>
                <a:spcPct val="90000"/>
              </a:lnSpc>
              <a:buFont typeface="Times New Roman" pitchFamily="18" charset="0"/>
              <a:buAutoNum type="arabicPeriod"/>
              <a:defRPr/>
            </a:pPr>
            <a:endParaRPr lang="en-GB" sz="1050" dirty="0">
              <a:latin typeface="Calibri" pitchFamily="34" charset="0"/>
              <a:cs typeface="Calibri" pitchFamily="34" charset="0"/>
            </a:endParaRPr>
          </a:p>
        </p:txBody>
      </p:sp>
      <p:pic>
        <p:nvPicPr>
          <p:cNvPr id="8" name="Picture 7"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16851" b="28951"/>
          <a:stretch/>
        </p:blipFill>
        <p:spPr bwMode="auto">
          <a:xfrm>
            <a:off x="8728393" y="260896"/>
            <a:ext cx="1049020" cy="431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sweet and sour chicken">
            <a:extLst>
              <a:ext uri="{FF2B5EF4-FFF2-40B4-BE49-F238E27FC236}">
                <a16:creationId xmlns:a16="http://schemas.microsoft.com/office/drawing/2014/main" id="{FFECA6CA-0F54-4B8C-91C3-BF8C1FFEAA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3853" y="3984810"/>
            <a:ext cx="1753847" cy="263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E0E6059-2F17-4FFE-8A2A-A2F2561532A5}"/>
              </a:ext>
            </a:extLst>
          </p:cNvPr>
          <p:cNvSpPr>
            <a:spLocks noGrp="1"/>
          </p:cNvSpPr>
          <p:nvPr>
            <p:ph type="sldNum" sz="quarter" idx="12"/>
          </p:nvPr>
        </p:nvSpPr>
        <p:spPr/>
        <p:txBody>
          <a:bodyPr/>
          <a:lstStyle/>
          <a:p>
            <a:pPr>
              <a:defRPr/>
            </a:pPr>
            <a:fld id="{B81F8AB0-C8E6-4D0B-A90F-14E4156CE9E9}" type="slidenum">
              <a:rPr lang="en-GB" smtClean="0"/>
              <a:pPr>
                <a:defRPr/>
              </a:pPr>
              <a:t>22</a:t>
            </a:fld>
            <a:endParaRPr lang="en-GB"/>
          </a:p>
        </p:txBody>
      </p:sp>
      <p:sp>
        <p:nvSpPr>
          <p:cNvPr id="10" name="TextBox 7">
            <a:extLst>
              <a:ext uri="{FF2B5EF4-FFF2-40B4-BE49-F238E27FC236}">
                <a16:creationId xmlns:a16="http://schemas.microsoft.com/office/drawing/2014/main" id="{DF716F24-C64D-4900-AA1A-A169FD7B1012}"/>
              </a:ext>
            </a:extLst>
          </p:cNvPr>
          <p:cNvSpPr txBox="1">
            <a:spLocks noChangeArrowheads="1"/>
          </p:cNvSpPr>
          <p:nvPr/>
        </p:nvSpPr>
        <p:spPr bwMode="auto">
          <a:xfrm>
            <a:off x="349077" y="1178019"/>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forget…a container with a lid.</a:t>
            </a:r>
          </a:p>
        </p:txBody>
      </p:sp>
    </p:spTree>
    <p:extLst>
      <p:ext uri="{BB962C8B-B14F-4D97-AF65-F5344CB8AC3E}">
        <p14:creationId xmlns:p14="http://schemas.microsoft.com/office/powerpoint/2010/main" val="2337023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5153" y="116633"/>
            <a:ext cx="3848101" cy="1103313"/>
          </a:xfrm>
        </p:spPr>
        <p:txBody>
          <a:bodyPr/>
          <a:lstStyle/>
          <a:p>
            <a:r>
              <a:rPr lang="en-GB" altLang="en-US" sz="2800" dirty="0">
                <a:latin typeface="Jokerman" pitchFamily="82" charset="0"/>
              </a:rPr>
              <a:t>Danish Pastries</a:t>
            </a:r>
          </a:p>
        </p:txBody>
      </p:sp>
      <p:sp>
        <p:nvSpPr>
          <p:cNvPr id="31747" name="Content Placeholder 2"/>
          <p:cNvSpPr>
            <a:spLocks noGrp="1"/>
          </p:cNvSpPr>
          <p:nvPr>
            <p:ph idx="1"/>
          </p:nvPr>
        </p:nvSpPr>
        <p:spPr>
          <a:xfrm>
            <a:off x="123691" y="908720"/>
            <a:ext cx="3077647" cy="4256050"/>
          </a:xfrm>
        </p:spPr>
        <p:txBody>
          <a:bodyPr numCol="1"/>
          <a:lstStyle/>
          <a:p>
            <a:pPr marL="0" indent="0">
              <a:buFontTx/>
              <a:buNone/>
              <a:defRPr/>
            </a:pPr>
            <a:r>
              <a:rPr lang="en-GB" altLang="en-US" sz="1800" b="1" u="sng" dirty="0">
                <a:latin typeface="Calibri" panose="020F0502020204030204" pitchFamily="34" charset="0"/>
              </a:rPr>
              <a:t>Ingredients</a:t>
            </a:r>
          </a:p>
          <a:p>
            <a:pPr marL="0" indent="0">
              <a:buFontTx/>
              <a:buNone/>
              <a:defRPr/>
            </a:pPr>
            <a:r>
              <a:rPr lang="en-GB" altLang="en-US" sz="1400" b="1" dirty="0">
                <a:latin typeface="Calibri" panose="020F0502020204030204" pitchFamily="34" charset="0"/>
              </a:rPr>
              <a:t>Puff Pastry:</a:t>
            </a:r>
          </a:p>
          <a:p>
            <a:pPr marL="0" indent="0">
              <a:buFontTx/>
              <a:buNone/>
              <a:defRPr/>
            </a:pPr>
            <a:r>
              <a:rPr lang="en-GB" altLang="en-US" sz="1400" dirty="0">
                <a:highlight>
                  <a:srgbClr val="FFFF00"/>
                </a:highlight>
                <a:latin typeface="Calibri" panose="020F0502020204030204" pitchFamily="34" charset="0"/>
              </a:rPr>
              <a:t>I packet ready rolled puff pastry.</a:t>
            </a:r>
          </a:p>
          <a:p>
            <a:pPr marL="0" indent="0">
              <a:buFontTx/>
              <a:buNone/>
              <a:defRPr/>
            </a:pPr>
            <a:endParaRPr lang="en-GB" altLang="en-US" sz="1400" dirty="0">
              <a:latin typeface="Calibri" panose="020F0502020204030204" pitchFamily="34" charset="0"/>
            </a:endParaRPr>
          </a:p>
          <a:p>
            <a:pPr marL="0" indent="0">
              <a:buFontTx/>
              <a:buNone/>
              <a:defRPr/>
            </a:pPr>
            <a:r>
              <a:rPr lang="en-GB" altLang="en-US" sz="1400" b="1" dirty="0">
                <a:latin typeface="Calibri" panose="020F0502020204030204" pitchFamily="34" charset="0"/>
              </a:rPr>
              <a:t>Filling:</a:t>
            </a:r>
            <a:endParaRPr lang="en-GB" sz="1200" dirty="0">
              <a:latin typeface="Calibri" panose="020F0502020204030204" pitchFamily="34" charset="0"/>
              <a:cs typeface="Calibri" panose="020F0502020204030204" pitchFamily="34" charset="0"/>
            </a:endParaRPr>
          </a:p>
          <a:p>
            <a:pPr marL="0" indent="0">
              <a:buNone/>
            </a:pPr>
            <a:endParaRPr lang="en-GB" sz="1200" u="sng" dirty="0">
              <a:latin typeface="Calibri" panose="020F0502020204030204" pitchFamily="34" charset="0"/>
              <a:cs typeface="Calibri" panose="020F0502020204030204" pitchFamily="34" charset="0"/>
            </a:endParaRPr>
          </a:p>
          <a:p>
            <a:pPr marL="0" indent="0">
              <a:buNone/>
            </a:pPr>
            <a:r>
              <a:rPr lang="en-GB" sz="1400" b="1" dirty="0">
                <a:latin typeface="Calibri" panose="020F0502020204030204" pitchFamily="34" charset="0"/>
                <a:cs typeface="Calibri" panose="020F0502020204030204" pitchFamily="34" charset="0"/>
              </a:rPr>
              <a:t>For the apricot custard turnovers </a:t>
            </a:r>
          </a:p>
          <a:p>
            <a:r>
              <a:rPr lang="en-GB" sz="1200" dirty="0">
                <a:latin typeface="Calibri" panose="020F0502020204030204" pitchFamily="34" charset="0"/>
                <a:cs typeface="Calibri" panose="020F0502020204030204" pitchFamily="34" charset="0"/>
              </a:rPr>
              <a:t>150g tub custard</a:t>
            </a:r>
          </a:p>
          <a:p>
            <a:r>
              <a:rPr lang="en-GB" sz="1200" u="sng"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 x 320g cans apricots</a:t>
            </a:r>
            <a:endParaRPr lang="en-GB" sz="1200" dirty="0">
              <a:latin typeface="Calibri" panose="020F0502020204030204" pitchFamily="34" charset="0"/>
              <a:cs typeface="Calibri" panose="020F0502020204030204" pitchFamily="34" charset="0"/>
            </a:endParaRPr>
          </a:p>
          <a:p>
            <a:r>
              <a:rPr lang="en-GB" sz="1200" dirty="0">
                <a:latin typeface="Calibri" panose="020F0502020204030204" pitchFamily="34" charset="0"/>
                <a:cs typeface="Calibri" panose="020F0502020204030204" pitchFamily="34" charset="0"/>
              </a:rPr>
              <a:t>few </a:t>
            </a:r>
            <a:r>
              <a:rPr lang="en-GB" sz="1200" dirty="0" err="1">
                <a:latin typeface="Calibri" panose="020F0502020204030204" pitchFamily="34" charset="0"/>
                <a:cs typeface="Calibri" panose="020F0502020204030204" pitchFamily="34" charset="0"/>
              </a:rPr>
              <a:t>tsps</a:t>
            </a:r>
            <a:r>
              <a:rPr lang="en-GB" sz="1200" dirty="0">
                <a:latin typeface="Calibri" panose="020F0502020204030204" pitchFamily="34" charset="0"/>
                <a:cs typeface="Calibri" panose="020F0502020204030204" pitchFamily="34" charset="0"/>
              </a:rPr>
              <a:t> apricot jam</a:t>
            </a:r>
          </a:p>
          <a:p>
            <a:endParaRPr lang="en-GB" sz="1200" dirty="0">
              <a:latin typeface="Calibri" panose="020F0502020204030204" pitchFamily="34" charset="0"/>
              <a:cs typeface="Calibri" panose="020F0502020204030204" pitchFamily="34" charset="0"/>
            </a:endParaRPr>
          </a:p>
          <a:p>
            <a:pPr marL="0" indent="0">
              <a:buNone/>
            </a:pPr>
            <a:r>
              <a:rPr lang="en-GB" sz="1200" b="1" dirty="0">
                <a:latin typeface="Calibri" panose="020F0502020204030204" pitchFamily="34" charset="0"/>
                <a:cs typeface="Calibri" panose="020F0502020204030204" pitchFamily="34" charset="0"/>
              </a:rPr>
              <a:t>OR</a:t>
            </a:r>
          </a:p>
          <a:p>
            <a:pPr marL="0" indent="0">
              <a:buNone/>
            </a:pPr>
            <a:endParaRPr lang="en-GB" sz="1200" b="1" dirty="0">
              <a:latin typeface="Calibri" panose="020F0502020204030204" pitchFamily="34" charset="0"/>
              <a:cs typeface="Calibri" panose="020F0502020204030204" pitchFamily="34" charset="0"/>
            </a:endParaRPr>
          </a:p>
          <a:p>
            <a:pPr marL="0" indent="0">
              <a:buNone/>
            </a:pPr>
            <a:r>
              <a:rPr lang="en-GB" sz="1400" b="1" dirty="0">
                <a:latin typeface="Calibri" panose="020F0502020204030204" pitchFamily="34" charset="0"/>
                <a:cs typeface="Calibri" panose="020F0502020204030204" pitchFamily="34" charset="0"/>
              </a:rPr>
              <a:t>For the raisin swirls </a:t>
            </a:r>
          </a:p>
          <a:p>
            <a:r>
              <a:rPr lang="en-GB" sz="1200" dirty="0">
                <a:latin typeface="Calibri" panose="020F0502020204030204" pitchFamily="34" charset="0"/>
                <a:cs typeface="Calibri" panose="020F0502020204030204" pitchFamily="34" charset="0"/>
              </a:rPr>
              <a:t>100g raisin</a:t>
            </a:r>
          </a:p>
          <a:p>
            <a:r>
              <a:rPr lang="en-GB" sz="1200" dirty="0">
                <a:latin typeface="Calibri" panose="020F0502020204030204" pitchFamily="34" charset="0"/>
                <a:cs typeface="Calibri" panose="020F0502020204030204" pitchFamily="34" charset="0"/>
              </a:rPr>
              <a:t>50g </a:t>
            </a:r>
            <a:r>
              <a:rPr lang="en-GB" sz="1200" u="sng"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caster sugar</a:t>
            </a:r>
            <a:endParaRPr lang="en-GB" sz="1200" dirty="0">
              <a:latin typeface="Calibri" panose="020F0502020204030204" pitchFamily="34" charset="0"/>
              <a:cs typeface="Calibri" panose="020F0502020204030204" pitchFamily="34" charset="0"/>
            </a:endParaRPr>
          </a:p>
          <a:p>
            <a:r>
              <a:rPr lang="en-GB" sz="1200" dirty="0">
                <a:latin typeface="Calibri" panose="020F0502020204030204" pitchFamily="34" charset="0"/>
                <a:cs typeface="Calibri" panose="020F0502020204030204" pitchFamily="34" charset="0"/>
              </a:rPr>
              <a:t>1 tsp mixed spice</a:t>
            </a:r>
          </a:p>
          <a:p>
            <a:r>
              <a:rPr lang="en-GB" sz="1200" dirty="0">
                <a:latin typeface="Calibri" panose="020F0502020204030204" pitchFamily="34" charset="0"/>
                <a:cs typeface="Calibri" panose="020F0502020204030204" pitchFamily="34" charset="0"/>
              </a:rPr>
              <a:t>75g </a:t>
            </a:r>
            <a:r>
              <a:rPr lang="en-GB" sz="1200" u="sng"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soft butter</a:t>
            </a:r>
            <a:endParaRPr lang="en-GB" sz="1200" dirty="0">
              <a:latin typeface="Calibri" panose="020F0502020204030204" pitchFamily="34" charset="0"/>
              <a:cs typeface="Calibri" panose="020F0502020204030204" pitchFamily="34" charset="0"/>
            </a:endParaRPr>
          </a:p>
          <a:p>
            <a:r>
              <a:rPr lang="en-GB" sz="1200" dirty="0">
                <a:latin typeface="Calibri" panose="020F0502020204030204" pitchFamily="34" charset="0"/>
                <a:cs typeface="Calibri" panose="020F0502020204030204" pitchFamily="34" charset="0"/>
              </a:rPr>
              <a:t>50g </a:t>
            </a:r>
            <a:r>
              <a:rPr lang="en-GB" sz="1200" u="sng"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icing sugar</a:t>
            </a: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FontTx/>
              <a:buNone/>
              <a:defRPr/>
            </a:pPr>
            <a:endParaRPr lang="en-GB" altLang="en-US" sz="1800" dirty="0">
              <a:latin typeface="Calibri" panose="020F0502020204030204" pitchFamily="34" charset="0"/>
            </a:endParaRPr>
          </a:p>
          <a:p>
            <a:pPr marL="0" indent="0">
              <a:buFontTx/>
              <a:buNone/>
              <a:defRPr/>
            </a:pPr>
            <a:endParaRPr lang="en-GB" altLang="en-US" sz="1800" dirty="0">
              <a:latin typeface="Calibri" panose="020F0502020204030204" pitchFamily="34" charset="0"/>
            </a:endParaRPr>
          </a:p>
          <a:p>
            <a:pPr marL="0" indent="0">
              <a:buFontTx/>
              <a:buNone/>
              <a:defRPr/>
            </a:pPr>
            <a:endParaRPr lang="en-GB" altLang="en-US" sz="1800" dirty="0">
              <a:latin typeface="Calibri" panose="020F0502020204030204" pitchFamily="34" charset="0"/>
            </a:endParaRPr>
          </a:p>
          <a:p>
            <a:pPr marL="0" indent="0">
              <a:buFontTx/>
              <a:buNone/>
              <a:defRPr/>
            </a:pPr>
            <a:endParaRPr lang="en-GB" altLang="en-US" sz="1800" dirty="0">
              <a:latin typeface="Calibri" panose="020F0502020204030204" pitchFamily="34" charset="0"/>
            </a:endParaRPr>
          </a:p>
        </p:txBody>
      </p:sp>
      <p:sp>
        <p:nvSpPr>
          <p:cNvPr id="10" name="Rectangle 9">
            <a:extLst>
              <a:ext uri="{FF2B5EF4-FFF2-40B4-BE49-F238E27FC236}">
                <a16:creationId xmlns:a16="http://schemas.microsoft.com/office/drawing/2014/main" id="{E615CFE5-4596-4047-8114-A859B8C5CCE6}"/>
              </a:ext>
            </a:extLst>
          </p:cNvPr>
          <p:cNvSpPr/>
          <p:nvPr/>
        </p:nvSpPr>
        <p:spPr>
          <a:xfrm>
            <a:off x="3116160" y="2359575"/>
            <a:ext cx="3673680" cy="838287"/>
          </a:xfrm>
          <a:prstGeom prst="rect">
            <a:avLst/>
          </a:prstGeom>
          <a:ln>
            <a:solidFill>
              <a:schemeClr val="tx1"/>
            </a:solidFill>
            <a:prstDash val="lgDash"/>
          </a:ln>
        </p:spPr>
        <p:txBody>
          <a:bodyPr wrap="square">
            <a:spAutoFit/>
          </a:bodyPr>
          <a:lstStyle/>
          <a:p>
            <a:r>
              <a:rPr lang="en-GB" sz="1200" b="1" dirty="0">
                <a:solidFill>
                  <a:srgbClr val="333333"/>
                </a:solidFill>
                <a:latin typeface="Calibri" panose="020F0502020204030204" pitchFamily="34" charset="0"/>
                <a:cs typeface="Calibri" panose="020F0502020204030204" pitchFamily="34" charset="0"/>
              </a:rPr>
              <a:t>Apricot turnovers:</a:t>
            </a:r>
          </a:p>
          <a:p>
            <a:pPr marL="342900" indent="-342900">
              <a:buFont typeface="+mj-lt"/>
              <a:buAutoNum type="arabicPeriod"/>
            </a:pPr>
            <a:r>
              <a:rPr lang="en-GB" sz="1200" dirty="0">
                <a:latin typeface="Calibri" panose="020F0502020204030204" pitchFamily="34" charset="0"/>
                <a:cs typeface="Calibri" panose="020F0502020204030204" pitchFamily="34" charset="0"/>
              </a:rPr>
              <a:t>Put 2 tsp custard in the middle of a square of pastry, sit two apricot halves on top, dot with jam, then pull 2 corners over and pinch to seal.</a:t>
            </a:r>
            <a:endParaRPr lang="en-GB" sz="8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0BAAC78-A3F4-4864-8762-DEFED54D82DD}"/>
              </a:ext>
            </a:extLst>
          </p:cNvPr>
          <p:cNvSpPr/>
          <p:nvPr/>
        </p:nvSpPr>
        <p:spPr>
          <a:xfrm>
            <a:off x="2363432" y="3906043"/>
            <a:ext cx="4046899" cy="1384995"/>
          </a:xfrm>
          <a:prstGeom prst="rect">
            <a:avLst/>
          </a:prstGeom>
          <a:ln>
            <a:solidFill>
              <a:schemeClr val="tx1"/>
            </a:solidFill>
            <a:prstDash val="lgDashDotDot"/>
          </a:ln>
        </p:spPr>
        <p:txBody>
          <a:bodyPr wrap="square">
            <a:spAutoFit/>
          </a:bodyPr>
          <a:lstStyle/>
          <a:p>
            <a:r>
              <a:rPr lang="en-GB" sz="1200" b="1" dirty="0">
                <a:solidFill>
                  <a:srgbClr val="333333"/>
                </a:solidFill>
                <a:latin typeface="corporate-s"/>
              </a:rPr>
              <a:t>Raisin Swirls:</a:t>
            </a:r>
          </a:p>
          <a:p>
            <a:pPr marL="228600" indent="-228600">
              <a:buFont typeface="+mj-lt"/>
              <a:buAutoNum type="arabicPeriod"/>
            </a:pPr>
            <a:r>
              <a:rPr lang="en-GB" sz="1200" dirty="0">
                <a:solidFill>
                  <a:srgbClr val="333333"/>
                </a:solidFill>
                <a:latin typeface="corporate-s"/>
              </a:rPr>
              <a:t>Mix 100g raisins, 50g caster sugar, 1 tsp mixed spice and 75g soft butter. Instead of cutting the dough into 9, leave it whole and spread the filling over. </a:t>
            </a:r>
          </a:p>
          <a:p>
            <a:pPr marL="228600" indent="-228600">
              <a:buFont typeface="+mj-lt"/>
              <a:buAutoNum type="arabicPeriod"/>
            </a:pPr>
            <a:r>
              <a:rPr lang="en-GB" sz="1200" dirty="0">
                <a:solidFill>
                  <a:srgbClr val="333333"/>
                </a:solidFill>
                <a:latin typeface="corporate-s"/>
              </a:rPr>
              <a:t>Roll up, slice into 9 rounds, then squash each one. Blend 50g icing sugar and a few drops of water to drizzle over once baked.</a:t>
            </a:r>
            <a:endParaRPr lang="en-GB" sz="1200" dirty="0"/>
          </a:p>
        </p:txBody>
      </p:sp>
      <p:sp>
        <p:nvSpPr>
          <p:cNvPr id="6" name="Rectangle 5">
            <a:extLst>
              <a:ext uri="{FF2B5EF4-FFF2-40B4-BE49-F238E27FC236}">
                <a16:creationId xmlns:a16="http://schemas.microsoft.com/office/drawing/2014/main" id="{E088A903-7FB1-4E77-8900-F6C8698D8D5F}"/>
              </a:ext>
            </a:extLst>
          </p:cNvPr>
          <p:cNvSpPr/>
          <p:nvPr/>
        </p:nvSpPr>
        <p:spPr>
          <a:xfrm>
            <a:off x="3584848" y="62072"/>
            <a:ext cx="6192565"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1400" b="1" dirty="0">
                <a:latin typeface="Calibri" panose="020F0502020204030204" pitchFamily="34" charset="0"/>
                <a:cs typeface="Calibri" panose="020F0502020204030204" pitchFamily="34" charset="0"/>
              </a:rPr>
              <a:t>Basic pastry base:</a:t>
            </a:r>
          </a:p>
          <a:p>
            <a:pPr>
              <a:defRPr/>
            </a:pPr>
            <a:r>
              <a:rPr lang="en-GB" sz="1400" dirty="0">
                <a:latin typeface="Calibri" panose="020F0502020204030204" pitchFamily="34" charset="0"/>
                <a:cs typeface="Calibri" panose="020F0502020204030204" pitchFamily="34" charset="0"/>
              </a:rPr>
              <a:t>Unroll the sheet of pastry and cut squares no smaller than a post it note.</a:t>
            </a:r>
          </a:p>
          <a:p>
            <a:pPr>
              <a:defRPr/>
            </a:pPr>
            <a:endParaRPr lang="en-GB" sz="1400" dirty="0">
              <a:latin typeface="Calibri" panose="020F0502020204030204" pitchFamily="34" charset="0"/>
              <a:cs typeface="Calibri" panose="020F0502020204030204" pitchFamily="34" charset="0"/>
            </a:endParaRPr>
          </a:p>
          <a:p>
            <a:pPr>
              <a:defRPr/>
            </a:pPr>
            <a:r>
              <a:rPr lang="en-GB" sz="1400" b="1" dirty="0">
                <a:latin typeface="Calibri" panose="020F0502020204030204" pitchFamily="34" charset="0"/>
                <a:cs typeface="Calibri" panose="020F0502020204030204" pitchFamily="34" charset="0"/>
              </a:rPr>
              <a:t>To cook:</a:t>
            </a:r>
          </a:p>
          <a:p>
            <a:pPr>
              <a:defRPr/>
            </a:pPr>
            <a:r>
              <a:rPr lang="en-GB" sz="1400" dirty="0">
                <a:latin typeface="Calibri" panose="020F0502020204030204" pitchFamily="34" charset="0"/>
                <a:cs typeface="Calibri" panose="020F0502020204030204" pitchFamily="34" charset="0"/>
              </a:rPr>
              <a:t>Heat oven to 220C/200C fan/gas 7. Dust with the remaining demerara and cook for 20 mins until the pastry is golden. </a:t>
            </a:r>
          </a:p>
        </p:txBody>
      </p:sp>
      <p:pic>
        <p:nvPicPr>
          <p:cNvPr id="13" name="Picture 12" descr="http://www.fine-dining-guide.com/wp-content/uploads/MIchelin_3_Stars.jpg">
            <a:hlinkClick r:id="rId5"/>
            <a:extLst>
              <a:ext uri="{FF2B5EF4-FFF2-40B4-BE49-F238E27FC236}">
                <a16:creationId xmlns:a16="http://schemas.microsoft.com/office/drawing/2014/main" id="{C19CF0EE-B7CB-4F01-8307-5D18347BE8DB}"/>
              </a:ext>
            </a:extLst>
          </p:cNvPr>
          <p:cNvPicPr/>
          <p:nvPr/>
        </p:nvPicPr>
        <p:blipFill rotWithShape="1">
          <a:blip r:embed="rId6">
            <a:extLst>
              <a:ext uri="{28A0092B-C50C-407E-A947-70E740481C1C}">
                <a14:useLocalDpi xmlns:a14="http://schemas.microsoft.com/office/drawing/2010/main" val="0"/>
              </a:ext>
            </a:extLst>
          </a:blip>
          <a:srcRect l="15271" t="29124" r="38112" b="28951"/>
          <a:stretch/>
        </p:blipFill>
        <p:spPr bwMode="auto">
          <a:xfrm>
            <a:off x="1742566" y="4077072"/>
            <a:ext cx="463969" cy="306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www.fine-dining-guide.com/wp-content/uploads/MIchelin_3_Stars.jpg">
            <a:hlinkClick r:id="rId5"/>
            <a:extLst>
              <a:ext uri="{FF2B5EF4-FFF2-40B4-BE49-F238E27FC236}">
                <a16:creationId xmlns:a16="http://schemas.microsoft.com/office/drawing/2014/main" id="{A8CB3325-7199-46CD-AA64-D0430B276C6A}"/>
              </a:ext>
            </a:extLst>
          </p:cNvPr>
          <p:cNvPicPr/>
          <p:nvPr/>
        </p:nvPicPr>
        <p:blipFill rotWithShape="1">
          <a:blip r:embed="rId6">
            <a:extLst>
              <a:ext uri="{28A0092B-C50C-407E-A947-70E740481C1C}">
                <a14:useLocalDpi xmlns:a14="http://schemas.microsoft.com/office/drawing/2010/main" val="0"/>
              </a:ext>
            </a:extLst>
          </a:blip>
          <a:srcRect l="15271" t="29124" r="57244" b="28951"/>
          <a:stretch/>
        </p:blipFill>
        <p:spPr bwMode="auto">
          <a:xfrm>
            <a:off x="2685612" y="2359575"/>
            <a:ext cx="354707" cy="3731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innamon-Raisin Danish Swirls (a step-by-step guide with .gifs) - Izy  Hossack - Top With Cinnamon">
            <a:extLst>
              <a:ext uri="{FF2B5EF4-FFF2-40B4-BE49-F238E27FC236}">
                <a16:creationId xmlns:a16="http://schemas.microsoft.com/office/drawing/2014/main" id="{AC29B2D1-285C-4A8F-BAE2-01A0CC56294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678925" y="5518159"/>
            <a:ext cx="1781810" cy="1200785"/>
          </a:xfrm>
          <a:prstGeom prst="rect">
            <a:avLst/>
          </a:prstGeom>
          <a:noFill/>
        </p:spPr>
      </p:pic>
      <p:pic>
        <p:nvPicPr>
          <p:cNvPr id="12" name="Picture 11" descr="Danish Raisin Swirls (Pain aux Raisins)">
            <a:extLst>
              <a:ext uri="{FF2B5EF4-FFF2-40B4-BE49-F238E27FC236}">
                <a16:creationId xmlns:a16="http://schemas.microsoft.com/office/drawing/2014/main" id="{24D44973-D495-4CE9-93C1-7A5CA351A62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9950" y="5471804"/>
            <a:ext cx="1711325" cy="1186815"/>
          </a:xfrm>
          <a:prstGeom prst="rect">
            <a:avLst/>
          </a:prstGeom>
          <a:noFill/>
        </p:spPr>
      </p:pic>
      <p:pic>
        <p:nvPicPr>
          <p:cNvPr id="15" name="Picture 14" descr="Danish Raisin Swirls (Pain aux Raisins)">
            <a:extLst>
              <a:ext uri="{FF2B5EF4-FFF2-40B4-BE49-F238E27FC236}">
                <a16:creationId xmlns:a16="http://schemas.microsoft.com/office/drawing/2014/main" id="{328BF09D-062D-4BE5-903F-99836E1AA73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90878" y="5532455"/>
            <a:ext cx="1486535" cy="1068705"/>
          </a:xfrm>
          <a:prstGeom prst="rect">
            <a:avLst/>
          </a:prstGeom>
          <a:noFill/>
          <a:ln>
            <a:noFill/>
          </a:ln>
        </p:spPr>
      </p:pic>
      <p:pic>
        <p:nvPicPr>
          <p:cNvPr id="16" name="Picture 15" descr="Raisin Danish Pastry - Pain Au Raisin - Veena Azmanov">
            <a:extLst>
              <a:ext uri="{FF2B5EF4-FFF2-40B4-BE49-F238E27FC236}">
                <a16:creationId xmlns:a16="http://schemas.microsoft.com/office/drawing/2014/main" id="{D399B44C-DE97-4263-8F7D-A4D365223B4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1445" y="5518159"/>
            <a:ext cx="1925320" cy="1078230"/>
          </a:xfrm>
          <a:prstGeom prst="rect">
            <a:avLst/>
          </a:prstGeom>
          <a:noFill/>
          <a:ln>
            <a:noFill/>
          </a:ln>
        </p:spPr>
      </p:pic>
      <p:pic>
        <p:nvPicPr>
          <p:cNvPr id="17" name="Picture 16" descr="Progress pictures collage shaping the Danish cylinder.">
            <a:extLst>
              <a:ext uri="{FF2B5EF4-FFF2-40B4-BE49-F238E27FC236}">
                <a16:creationId xmlns:a16="http://schemas.microsoft.com/office/drawing/2014/main" id="{20BA6077-38F8-4A58-82A2-EF31086CCB2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3743" y="1581059"/>
            <a:ext cx="2892281" cy="3100214"/>
          </a:xfrm>
          <a:prstGeom prst="rect">
            <a:avLst/>
          </a:prstGeom>
          <a:noFill/>
        </p:spPr>
      </p:pic>
      <p:sp>
        <p:nvSpPr>
          <p:cNvPr id="2" name="Slide Number Placeholder 1">
            <a:extLst>
              <a:ext uri="{FF2B5EF4-FFF2-40B4-BE49-F238E27FC236}">
                <a16:creationId xmlns:a16="http://schemas.microsoft.com/office/drawing/2014/main" id="{E36F6FCF-0E99-4576-933E-D3452411BFE7}"/>
              </a:ext>
            </a:extLst>
          </p:cNvPr>
          <p:cNvSpPr>
            <a:spLocks noGrp="1"/>
          </p:cNvSpPr>
          <p:nvPr>
            <p:ph type="sldNum" sz="quarter" idx="12"/>
          </p:nvPr>
        </p:nvSpPr>
        <p:spPr/>
        <p:txBody>
          <a:bodyPr/>
          <a:lstStyle/>
          <a:p>
            <a:pPr>
              <a:defRPr/>
            </a:pPr>
            <a:fld id="{B81F8AB0-C8E6-4D0B-A90F-14E4156CE9E9}" type="slidenum">
              <a:rPr lang="en-GB" smtClean="0"/>
              <a:pPr>
                <a:defRPr/>
              </a:pPr>
              <a:t>23</a:t>
            </a:fld>
            <a:endParaRPr lang="en-GB"/>
          </a:p>
        </p:txBody>
      </p:sp>
    </p:spTree>
    <p:extLst>
      <p:ext uri="{BB962C8B-B14F-4D97-AF65-F5344CB8AC3E}">
        <p14:creationId xmlns:p14="http://schemas.microsoft.com/office/powerpoint/2010/main" val="915070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9568" y="692696"/>
            <a:ext cx="4928494" cy="1103313"/>
          </a:xfrm>
        </p:spPr>
        <p:txBody>
          <a:bodyPr/>
          <a:lstStyle/>
          <a:p>
            <a:r>
              <a:rPr lang="en-GB" altLang="en-US" sz="2800" dirty="0">
                <a:latin typeface="Jokerman" pitchFamily="82" charset="0"/>
              </a:rPr>
              <a:t>Breaded chicken goujons</a:t>
            </a:r>
          </a:p>
        </p:txBody>
      </p:sp>
      <p:sp>
        <p:nvSpPr>
          <p:cNvPr id="31747" name="Content Placeholder 2"/>
          <p:cNvSpPr>
            <a:spLocks noGrp="1"/>
          </p:cNvSpPr>
          <p:nvPr>
            <p:ph idx="1"/>
          </p:nvPr>
        </p:nvSpPr>
        <p:spPr>
          <a:xfrm>
            <a:off x="51283" y="1496330"/>
            <a:ext cx="4867485" cy="5361670"/>
          </a:xfrm>
        </p:spPr>
        <p:txBody>
          <a:bodyPr/>
          <a:lstStyle/>
          <a:p>
            <a:pPr marL="0" indent="0">
              <a:buFontTx/>
              <a:buNone/>
              <a:defRPr/>
            </a:pPr>
            <a:r>
              <a:rPr lang="en-GB" altLang="en-US" sz="1600" b="1" u="sng" dirty="0">
                <a:latin typeface="Calibri" panose="020F0502020204030204" pitchFamily="34" charset="0"/>
              </a:rPr>
              <a:t>Ingredients</a:t>
            </a:r>
          </a:p>
          <a:p>
            <a:r>
              <a:rPr lang="en-GB" sz="1600" dirty="0">
                <a:highlight>
                  <a:srgbClr val="FFFF00"/>
                </a:highlight>
                <a:latin typeface="Calibri" panose="020F0502020204030204" pitchFamily="34" charset="0"/>
                <a:cs typeface="Calibri" panose="020F0502020204030204" pitchFamily="34" charset="0"/>
              </a:rPr>
              <a:t>2 </a:t>
            </a:r>
            <a:r>
              <a:rPr lang="en-GB" sz="1600" dirty="0">
                <a:highlight>
                  <a:srgbClr val="FFFF00"/>
                </a:highligh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chicken breasts</a:t>
            </a:r>
            <a:r>
              <a:rPr lang="en-GB" sz="1600" dirty="0">
                <a:highlight>
                  <a:srgbClr val="FFFF00"/>
                </a:highlight>
                <a:latin typeface="Calibri" panose="020F0502020204030204" pitchFamily="34" charset="0"/>
                <a:cs typeface="Calibri" panose="020F0502020204030204" pitchFamily="34" charset="0"/>
              </a:rPr>
              <a:t> cut into strips,</a:t>
            </a:r>
          </a:p>
          <a:p>
            <a:r>
              <a:rPr lang="en-GB" sz="1600" dirty="0">
                <a:latin typeface="Calibri" panose="020F0502020204030204" pitchFamily="34" charset="0"/>
                <a:cs typeface="Calibri" panose="020F0502020204030204" pitchFamily="34" charset="0"/>
              </a:rPr>
              <a:t>3 tbsp </a:t>
            </a:r>
            <a:r>
              <a:rPr lang="en-GB" sz="16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plain flour</a:t>
            </a:r>
            <a:endParaRPr lang="en-GB" sz="1600" dirty="0">
              <a:latin typeface="Calibri" panose="020F0502020204030204" pitchFamily="34" charset="0"/>
              <a:cs typeface="Calibri" panose="020F0502020204030204" pitchFamily="34" charset="0"/>
            </a:endParaRPr>
          </a:p>
          <a:p>
            <a:r>
              <a:rPr lang="en-GB" sz="1600" dirty="0">
                <a:latin typeface="Calibri" panose="020F0502020204030204" pitchFamily="34" charset="0"/>
                <a:cs typeface="Calibri" panose="020F0502020204030204" pitchFamily="34" charset="0"/>
              </a:rPr>
              <a:t>1 large free-range </a:t>
            </a:r>
            <a:r>
              <a:rPr lang="en-GB" sz="16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egg</a:t>
            </a:r>
            <a:endParaRPr lang="en-GB" sz="1600" dirty="0">
              <a:latin typeface="Calibri" panose="020F0502020204030204" pitchFamily="34" charset="0"/>
              <a:cs typeface="Calibri" panose="020F0502020204030204" pitchFamily="34" charset="0"/>
            </a:endParaRPr>
          </a:p>
          <a:p>
            <a:r>
              <a:rPr lang="en-GB" sz="1600" dirty="0">
                <a:latin typeface="Calibri" panose="020F0502020204030204" pitchFamily="34" charset="0"/>
                <a:cs typeface="Calibri" panose="020F0502020204030204" pitchFamily="34" charset="0"/>
              </a:rPr>
              <a:t>80g dried </a:t>
            </a:r>
            <a:r>
              <a:rPr lang="en-GB" sz="16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breadcrumbs</a:t>
            </a:r>
            <a:r>
              <a:rPr lang="en-GB" sz="1600" dirty="0">
                <a:latin typeface="Calibri" panose="020F0502020204030204" pitchFamily="34" charset="0"/>
                <a:cs typeface="Calibri" panose="020F0502020204030204" pitchFamily="34" charset="0"/>
              </a:rPr>
              <a:t>, ideally panko or coarse dried </a:t>
            </a:r>
            <a:r>
              <a:rPr lang="en-GB" sz="16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breadcrumbs</a:t>
            </a:r>
            <a:r>
              <a:rPr lang="en-GB" sz="1600" dirty="0">
                <a:latin typeface="Calibri" panose="020F0502020204030204" pitchFamily="34" charset="0"/>
                <a:cs typeface="Calibri" panose="020F0502020204030204" pitchFamily="34" charset="0"/>
              </a:rPr>
              <a:t> or 2 slices of bread,</a:t>
            </a:r>
          </a:p>
          <a:p>
            <a:r>
              <a:rPr lang="en-GB" sz="1600" dirty="0">
                <a:latin typeface="Calibri" panose="020F0502020204030204" pitchFamily="34" charset="0"/>
                <a:cs typeface="Calibri" panose="020F0502020204030204" pitchFamily="34" charset="0"/>
              </a:rPr>
              <a:t>4–6 tbsp </a:t>
            </a:r>
            <a:r>
              <a:rPr lang="en-GB" sz="1600"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oil</a:t>
            </a:r>
            <a:endParaRPr lang="en-GB" sz="1600" dirty="0">
              <a:latin typeface="Calibri" panose="020F0502020204030204" pitchFamily="34" charset="0"/>
              <a:cs typeface="Calibri" panose="020F0502020204030204" pitchFamily="34" charset="0"/>
            </a:endParaRPr>
          </a:p>
          <a:p>
            <a:pPr marL="0" indent="0">
              <a:buFontTx/>
              <a:buNone/>
              <a:defRPr/>
            </a:pPr>
            <a:endParaRPr lang="en-GB" altLang="en-US" sz="1200" dirty="0">
              <a:latin typeface="Calibri" panose="020F0502020204030204" pitchFamily="34" charset="0"/>
              <a:cs typeface="Calibri" panose="020F0502020204030204" pitchFamily="34" charset="0"/>
            </a:endParaRPr>
          </a:p>
          <a:p>
            <a:pPr marL="0" indent="0">
              <a:buFontTx/>
              <a:buNone/>
              <a:defRPr/>
            </a:pPr>
            <a:r>
              <a:rPr lang="en-GB" altLang="en-US" sz="1600" b="1" i="1" dirty="0">
                <a:latin typeface="Calibri" panose="020F0502020204030204" pitchFamily="34" charset="0"/>
                <a:cs typeface="Calibri" panose="020F0502020204030204" pitchFamily="34" charset="0"/>
              </a:rPr>
              <a:t>Optional – could you stretch yourself by making a sauce (see next page for more ideas)?</a:t>
            </a:r>
          </a:p>
          <a:p>
            <a:pPr marL="0" indent="0">
              <a:buFontTx/>
              <a:buNone/>
              <a:defRPr/>
            </a:pPr>
            <a:r>
              <a:rPr lang="en-GB" altLang="en-US" sz="1600" dirty="0">
                <a:latin typeface="Calibri" panose="020F0502020204030204" pitchFamily="34" charset="0"/>
              </a:rPr>
              <a:t>Curry sauce:</a:t>
            </a:r>
          </a:p>
          <a:p>
            <a:pPr>
              <a:defRPr/>
            </a:pPr>
            <a:r>
              <a:rPr lang="en-GB" altLang="en-US" sz="1600" dirty="0">
                <a:highlight>
                  <a:srgbClr val="FFFF00"/>
                </a:highlight>
                <a:latin typeface="Calibri" panose="020F0502020204030204" pitchFamily="34" charset="0"/>
              </a:rPr>
              <a:t>120g mayonnaise,</a:t>
            </a:r>
          </a:p>
          <a:p>
            <a:pPr>
              <a:defRPr/>
            </a:pPr>
            <a:r>
              <a:rPr lang="en-GB" altLang="en-US" sz="1600" dirty="0">
                <a:latin typeface="Calibri" panose="020F0502020204030204" pitchFamily="34" charset="0"/>
              </a:rPr>
              <a:t>3 tsp curry powder,</a:t>
            </a:r>
          </a:p>
          <a:p>
            <a:pPr marL="0" indent="0">
              <a:buFontTx/>
              <a:buNone/>
              <a:defRPr/>
            </a:pPr>
            <a:endParaRPr lang="en-GB" altLang="en-US" sz="1600" dirty="0">
              <a:latin typeface="Calibri" panose="020F0502020204030204" pitchFamily="34" charset="0"/>
            </a:endParaRPr>
          </a:p>
          <a:p>
            <a:pPr marL="0" indent="0">
              <a:buFontTx/>
              <a:buNone/>
              <a:defRPr/>
            </a:pPr>
            <a:endParaRPr lang="en-GB" altLang="en-US" sz="1800" dirty="0">
              <a:latin typeface="Calibri" panose="020F0502020204030204" pitchFamily="34" charset="0"/>
            </a:endParaRPr>
          </a:p>
        </p:txBody>
      </p:sp>
      <p:sp>
        <p:nvSpPr>
          <p:cNvPr id="5" name="TextBox 4"/>
          <p:cNvSpPr txBox="1"/>
          <p:nvPr/>
        </p:nvSpPr>
        <p:spPr>
          <a:xfrm>
            <a:off x="4753531" y="987653"/>
            <a:ext cx="5075642" cy="3908762"/>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en-GB" sz="1400" b="1" u="sng" dirty="0">
                <a:latin typeface="Calibri" panose="020F0502020204030204" pitchFamily="34" charset="0"/>
              </a:rPr>
              <a:t>Method</a:t>
            </a:r>
          </a:p>
          <a:p>
            <a:pPr marL="342900" indent="-342900">
              <a:buFont typeface="+mj-lt"/>
              <a:buAutoNum type="arabicPeriod"/>
            </a:pPr>
            <a:r>
              <a:rPr lang="en-GB" sz="1800" dirty="0">
                <a:latin typeface="Calibri" panose="020F0502020204030204" pitchFamily="34" charset="0"/>
                <a:cs typeface="Calibri" panose="020F0502020204030204" pitchFamily="34" charset="0"/>
              </a:rPr>
              <a:t>Preheat the oven to 220C/200C Fan/Gas 7. </a:t>
            </a:r>
          </a:p>
          <a:p>
            <a:pPr marL="342900" indent="-342900">
              <a:buFont typeface="+mj-lt"/>
              <a:buAutoNum type="arabicPeriod"/>
            </a:pPr>
            <a:r>
              <a:rPr lang="en-GB" sz="1800" dirty="0">
                <a:latin typeface="Calibri" panose="020F0502020204030204" pitchFamily="34" charset="0"/>
                <a:cs typeface="Calibri" panose="020F0502020204030204" pitchFamily="34" charset="0"/>
              </a:rPr>
              <a:t>Put the flour in a wide, shallow bowl. </a:t>
            </a:r>
          </a:p>
          <a:p>
            <a:pPr marL="342900" indent="-342900">
              <a:buFont typeface="+mj-lt"/>
              <a:buAutoNum type="arabicPeriod"/>
            </a:pPr>
            <a:r>
              <a:rPr lang="en-GB" sz="1800" dirty="0">
                <a:latin typeface="Calibri" panose="020F0502020204030204" pitchFamily="34" charset="0"/>
                <a:cs typeface="Calibri" panose="020F0502020204030204" pitchFamily="34" charset="0"/>
              </a:rPr>
              <a:t>Break the egg into a second shallow bowl and beat with a fork until smooth and pale. Tip half of the breadcrumbs into a third shallow bowl.</a:t>
            </a:r>
          </a:p>
          <a:p>
            <a:pPr marL="342900" indent="-342900">
              <a:buFont typeface="+mj-lt"/>
              <a:buAutoNum type="arabicPeriod"/>
            </a:pPr>
            <a:r>
              <a:rPr lang="en-GB" sz="1800" dirty="0">
                <a:latin typeface="Calibri" panose="020F0502020204030204" pitchFamily="34" charset="0"/>
                <a:cs typeface="Calibri" panose="020F0502020204030204" pitchFamily="34" charset="0"/>
              </a:rPr>
              <a:t>Coat each chicken strip first in flour, then egg, then breadcrumbs, pressing firmly and turning to coat on both sides. Set aside on baking paper.</a:t>
            </a:r>
          </a:p>
          <a:p>
            <a:pPr marL="342900" indent="-342900">
              <a:buFont typeface="+mj-lt"/>
              <a:buAutoNum type="arabicPeriod"/>
            </a:pPr>
            <a:r>
              <a:rPr lang="en-GB" sz="1800" dirty="0">
                <a:latin typeface="Calibri" panose="020F0502020204030204" pitchFamily="34" charset="0"/>
                <a:cs typeface="Calibri" panose="020F0502020204030204" pitchFamily="34" charset="0"/>
              </a:rPr>
              <a:t>If oven-cooking the chicken, brush a baking tray with 1 tablespoon of oil. Place the chicken pieces on the tray and brush generously but lightly with 3 tablespoons more oil. </a:t>
            </a:r>
          </a:p>
          <a:p>
            <a:pPr marL="342900" indent="-342900">
              <a:buFont typeface="+mj-lt"/>
              <a:buAutoNum type="arabicPeriod"/>
            </a:pPr>
            <a:r>
              <a:rPr lang="en-GB" sz="1800" dirty="0">
                <a:latin typeface="Calibri" panose="020F0502020204030204" pitchFamily="34" charset="0"/>
                <a:cs typeface="Calibri" panose="020F0502020204030204" pitchFamily="34" charset="0"/>
              </a:rPr>
              <a:t>Bake for 15 minutes, turning halfway through.</a:t>
            </a:r>
          </a:p>
        </p:txBody>
      </p:sp>
      <p:sp>
        <p:nvSpPr>
          <p:cNvPr id="7" name="TextBox 6"/>
          <p:cNvSpPr txBox="1"/>
          <p:nvPr/>
        </p:nvSpPr>
        <p:spPr>
          <a:xfrm>
            <a:off x="200472" y="279827"/>
            <a:ext cx="3816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a:t>
            </a:r>
          </a:p>
        </p:txBody>
      </p:sp>
      <p:pic>
        <p:nvPicPr>
          <p:cNvPr id="8" name="Picture 7" descr="http://www.fine-dining-guide.com/wp-content/uploads/MIchelin_3_Stars.jpg">
            <a:hlinkClick r:id="rId7"/>
          </p:cNvPr>
          <p:cNvPicPr/>
          <p:nvPr/>
        </p:nvPicPr>
        <p:blipFill rotWithShape="1">
          <a:blip r:embed="rId8">
            <a:extLst>
              <a:ext uri="{28A0092B-C50C-407E-A947-70E740481C1C}">
                <a14:useLocalDpi xmlns:a14="http://schemas.microsoft.com/office/drawing/2010/main" val="0"/>
              </a:ext>
            </a:extLst>
          </a:blip>
          <a:srcRect l="15271" t="29124" r="16851" b="28951"/>
          <a:stretch/>
        </p:blipFill>
        <p:spPr bwMode="auto">
          <a:xfrm>
            <a:off x="8728393" y="260896"/>
            <a:ext cx="1049020" cy="431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chef.bbci.co.uk/food/ic/food_16x9_160/recipes/breaded_chicken_nuggets_35643_16x9.jpg">
            <a:extLst>
              <a:ext uri="{FF2B5EF4-FFF2-40B4-BE49-F238E27FC236}">
                <a16:creationId xmlns:a16="http://schemas.microsoft.com/office/drawing/2014/main" id="{3B452370-0257-4BD4-BAFD-31CE8AF47F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7133" y="5317818"/>
            <a:ext cx="2520280" cy="141765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5E185DD-B4A5-40D4-9E50-D73C62D342C3}"/>
              </a:ext>
            </a:extLst>
          </p:cNvPr>
          <p:cNvSpPr>
            <a:spLocks noGrp="1"/>
          </p:cNvSpPr>
          <p:nvPr>
            <p:ph type="sldNum" sz="quarter" idx="12"/>
          </p:nvPr>
        </p:nvSpPr>
        <p:spPr/>
        <p:txBody>
          <a:bodyPr/>
          <a:lstStyle/>
          <a:p>
            <a:pPr>
              <a:defRPr/>
            </a:pPr>
            <a:fld id="{B81F8AB0-C8E6-4D0B-A90F-14E4156CE9E9}" type="slidenum">
              <a:rPr lang="en-GB" smtClean="0"/>
              <a:pPr>
                <a:defRPr/>
              </a:pPr>
              <a:t>24</a:t>
            </a:fld>
            <a:endParaRPr lang="en-GB"/>
          </a:p>
        </p:txBody>
      </p:sp>
    </p:spTree>
    <p:extLst>
      <p:ext uri="{BB962C8B-B14F-4D97-AF65-F5344CB8AC3E}">
        <p14:creationId xmlns:p14="http://schemas.microsoft.com/office/powerpoint/2010/main" val="3106205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D9FDBD-1A07-49DF-87D4-69463B87A4F0}"/>
              </a:ext>
            </a:extLst>
          </p:cNvPr>
          <p:cNvSpPr>
            <a:spLocks noGrp="1"/>
          </p:cNvSpPr>
          <p:nvPr>
            <p:ph type="sldNum" sz="quarter" idx="12"/>
          </p:nvPr>
        </p:nvSpPr>
        <p:spPr/>
        <p:txBody>
          <a:bodyPr/>
          <a:lstStyle/>
          <a:p>
            <a:pPr>
              <a:defRPr/>
            </a:pPr>
            <a:fld id="{DF6D81F0-166B-45F9-ACA7-D2E27A9C2D18}" type="slidenum">
              <a:rPr lang="en-GB" smtClean="0"/>
              <a:pPr>
                <a:defRPr/>
              </a:pPr>
              <a:t>25</a:t>
            </a:fld>
            <a:endParaRPr lang="en-GB"/>
          </a:p>
        </p:txBody>
      </p:sp>
      <p:pic>
        <p:nvPicPr>
          <p:cNvPr id="2052" name="image177.jpeg">
            <a:extLst>
              <a:ext uri="{FF2B5EF4-FFF2-40B4-BE49-F238E27FC236}">
                <a16:creationId xmlns:a16="http://schemas.microsoft.com/office/drawing/2014/main" id="{0573EC11-DD22-4221-A5AB-F965F59F5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682" y="2253951"/>
            <a:ext cx="178117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178.jpeg">
            <a:extLst>
              <a:ext uri="{FF2B5EF4-FFF2-40B4-BE49-F238E27FC236}">
                <a16:creationId xmlns:a16="http://schemas.microsoft.com/office/drawing/2014/main" id="{7C1315B1-5D5E-4DA9-8EBE-74539F60D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383" y="152400"/>
            <a:ext cx="2314575"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15093706-B661-4B9E-B40D-B9E9DB9993C6}"/>
              </a:ext>
            </a:extLst>
          </p:cNvPr>
          <p:cNvSpPr>
            <a:spLocks noChangeArrowheads="1"/>
          </p:cNvSpPr>
          <p:nvPr/>
        </p:nvSpPr>
        <p:spPr bwMode="auto">
          <a:xfrm>
            <a:off x="95428" y="390978"/>
            <a:ext cx="3244413" cy="312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872" tIns="355488" rIns="114264" bIns="177744" numCol="1" anchor="ctr" anchorCtr="0" compatLnSpc="1">
            <a:prstTxWarp prst="textNoShape">
              <a:avLst/>
            </a:prstTxWarp>
            <a:spAutoFit/>
          </a:bodyPr>
          <a:lstStyle>
            <a:lvl1pPr eaLnBrk="0" hangingPunct="0">
              <a:tabLst>
                <a:tab pos="428625" algn="l"/>
              </a:tabLst>
              <a:defRPr>
                <a:solidFill>
                  <a:schemeClr val="tx1"/>
                </a:solidFill>
                <a:latin typeface="Arial" panose="020B0604020202020204" pitchFamily="34" charset="0"/>
              </a:defRPr>
            </a:lvl1pPr>
            <a:lvl2pPr eaLnBrk="0" hangingPunct="0">
              <a:tabLst>
                <a:tab pos="428625" algn="l"/>
              </a:tabLst>
              <a:defRPr>
                <a:solidFill>
                  <a:schemeClr val="tx1"/>
                </a:solidFill>
                <a:latin typeface="Arial" panose="020B0604020202020204" pitchFamily="34" charset="0"/>
              </a:defRPr>
            </a:lvl2pPr>
            <a:lvl3pPr eaLnBrk="0" hangingPunct="0">
              <a:tabLst>
                <a:tab pos="428625" algn="l"/>
              </a:tabLst>
              <a:defRPr>
                <a:solidFill>
                  <a:schemeClr val="tx1"/>
                </a:solidFill>
                <a:latin typeface="Arial" panose="020B0604020202020204" pitchFamily="34" charset="0"/>
              </a:defRPr>
            </a:lvl3pPr>
            <a:lvl4pPr eaLnBrk="0" hangingPunct="0">
              <a:tabLst>
                <a:tab pos="428625" algn="l"/>
              </a:tabLst>
              <a:defRPr>
                <a:solidFill>
                  <a:schemeClr val="tx1"/>
                </a:solidFill>
                <a:latin typeface="Arial" panose="020B0604020202020204" pitchFamily="34" charset="0"/>
              </a:defRPr>
            </a:lvl4pPr>
            <a:lvl5pPr eaLnBrk="0" hangingPunct="0">
              <a:tabLst>
                <a:tab pos="428625" algn="l"/>
              </a:tabLst>
              <a:defRPr>
                <a:solidFill>
                  <a:schemeClr val="tx1"/>
                </a:solidFill>
                <a:latin typeface="Arial" panose="020B0604020202020204" pitchFamily="34" charset="0"/>
              </a:defRPr>
            </a:lvl5pPr>
            <a:lvl6pPr eaLnBrk="0" fontAlgn="base" hangingPunct="0">
              <a:spcBef>
                <a:spcPct val="0"/>
              </a:spcBef>
              <a:spcAft>
                <a:spcPct val="0"/>
              </a:spcAft>
              <a:tabLst>
                <a:tab pos="428625" algn="l"/>
              </a:tabLst>
              <a:defRPr>
                <a:solidFill>
                  <a:schemeClr val="tx1"/>
                </a:solidFill>
                <a:latin typeface="Arial" panose="020B0604020202020204" pitchFamily="34" charset="0"/>
              </a:defRPr>
            </a:lvl6pPr>
            <a:lvl7pPr eaLnBrk="0" fontAlgn="base" hangingPunct="0">
              <a:spcBef>
                <a:spcPct val="0"/>
              </a:spcBef>
              <a:spcAft>
                <a:spcPct val="0"/>
              </a:spcAft>
              <a:tabLst>
                <a:tab pos="428625" algn="l"/>
              </a:tabLst>
              <a:defRPr>
                <a:solidFill>
                  <a:schemeClr val="tx1"/>
                </a:solidFill>
                <a:latin typeface="Arial" panose="020B0604020202020204" pitchFamily="34" charset="0"/>
              </a:defRPr>
            </a:lvl7pPr>
            <a:lvl8pPr eaLnBrk="0" fontAlgn="base" hangingPunct="0">
              <a:spcBef>
                <a:spcPct val="0"/>
              </a:spcBef>
              <a:spcAft>
                <a:spcPct val="0"/>
              </a:spcAft>
              <a:tabLst>
                <a:tab pos="428625" algn="l"/>
              </a:tabLst>
              <a:defRPr>
                <a:solidFill>
                  <a:schemeClr val="tx1"/>
                </a:solidFill>
                <a:latin typeface="Arial" panose="020B0604020202020204" pitchFamily="34" charset="0"/>
              </a:defRPr>
            </a:lvl8pPr>
            <a:lvl9pPr eaLnBrk="0" fontAlgn="base" hangingPunct="0">
              <a:spcBef>
                <a:spcPct val="0"/>
              </a:spcBef>
              <a:spcAft>
                <a:spcPct val="0"/>
              </a:spcAft>
              <a:tabLst>
                <a:tab pos="428625" algn="l"/>
              </a:tabLs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tab pos="428625" algn="l"/>
              </a:tabLst>
            </a:pPr>
            <a:r>
              <a:rPr kumimoji="0" lang="en-US" altLang="en-US" sz="2000" i="0" u="none" strike="noStrike" cap="none" normalizeH="0" baseline="0" dirty="0">
                <a:ln>
                  <a:noFill/>
                </a:ln>
                <a:solidFill>
                  <a:schemeClr val="tx1"/>
                </a:solidFill>
                <a:effectLst/>
                <a:latin typeface="Jokerman" panose="04090605060D06020702" pitchFamily="82" charset="0"/>
                <a:ea typeface="Verdana" panose="020B0604030504040204" pitchFamily="34" charset="0"/>
                <a:cs typeface="Verdana" panose="020B0604030504040204" pitchFamily="34" charset="0"/>
              </a:rPr>
              <a:t>Tomato Ketchup</a:t>
            </a:r>
          </a:p>
          <a:p>
            <a:pPr marR="0" lvl="0" algn="l" defTabSz="914400" rtl="0" eaLnBrk="0" fontAlgn="base" latinLnBrk="0" hangingPunct="0">
              <a:lnSpc>
                <a:spcPct val="100000"/>
              </a:lnSpc>
              <a:spcBef>
                <a:spcPct val="0"/>
              </a:spcBef>
              <a:spcAft>
                <a:spcPct val="0"/>
              </a:spcAft>
              <a:buClrTx/>
              <a:buSzTx/>
              <a:tabLst>
                <a:tab pos="428625" algn="l"/>
              </a:tabLst>
            </a:pPr>
            <a:endParaRPr kumimoji="0" lang="en-GB" altLang="en-US" sz="9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tab pos="428625" algn="l"/>
              </a:tabLst>
            </a:pPr>
            <a:r>
              <a:rPr kumimoji="0" lang="en-US" altLang="en-US" sz="11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Ingredients</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buSzPct val="100000"/>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1 tbsp oil</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buSzPct val="100000"/>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1 onion</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buSzPct val="100000"/>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2 </a:t>
            </a:r>
            <a:r>
              <a:rPr kumimoji="0" lang="en-US" altLang="en-US" sz="1100" b="0" i="0" u="none" strike="noStrike" cap="none" normalizeH="0" baseline="0" dirty="0" err="1">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tblsp</a:t>
            </a: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 tomato puree</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buSzPct val="100000"/>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6 tomatoes – medium sized (not cherry tomatoes)</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buSzPct val="100000"/>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½ tsp ground coriander</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buSzPct val="100000"/>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½ tsp ground cumin</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buSzPct val="100000"/>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½ tsp fennel seeds</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buSzPct val="100000"/>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1tsp sugar</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buSzPct val="100000"/>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Pinch ground ginger</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buSzPct val="100000"/>
              <a:buFont typeface="Arial" panose="020B0604020202020204" pitchFamily="34" charset="0"/>
              <a:buChar char="•"/>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1 tbsp white wine vinegar</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28625"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6">
            <a:extLst>
              <a:ext uri="{FF2B5EF4-FFF2-40B4-BE49-F238E27FC236}">
                <a16:creationId xmlns:a16="http://schemas.microsoft.com/office/drawing/2014/main" id="{12791BEE-B51F-462B-B4EC-D519D9E8B16A}"/>
              </a:ext>
            </a:extLst>
          </p:cNvPr>
          <p:cNvSpPr>
            <a:spLocks noChangeArrowheads="1"/>
          </p:cNvSpPr>
          <p:nvPr/>
        </p:nvSpPr>
        <p:spPr bwMode="auto">
          <a:xfrm>
            <a:off x="95428" y="2708920"/>
            <a:ext cx="3965079" cy="464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872" tIns="355488" rIns="114264" bIns="177744" numCol="1" anchor="ctr" anchorCtr="0" compatLnSpc="1">
            <a:prstTxWarp prst="textNoShape">
              <a:avLst/>
            </a:prstTxWarp>
            <a:spAutoFit/>
          </a:bodyPr>
          <a:lstStyle>
            <a:lvl1pPr eaLnBrk="0" hangingPunct="0">
              <a:tabLst>
                <a:tab pos="336550" algn="l"/>
              </a:tabLst>
              <a:defRPr>
                <a:solidFill>
                  <a:schemeClr val="tx1"/>
                </a:solidFill>
                <a:latin typeface="Arial" panose="020B0604020202020204" pitchFamily="34" charset="0"/>
              </a:defRPr>
            </a:lvl1pPr>
            <a:lvl2pPr eaLnBrk="0" hangingPunct="0">
              <a:tabLst>
                <a:tab pos="336550" algn="l"/>
              </a:tabLst>
              <a:defRPr>
                <a:solidFill>
                  <a:schemeClr val="tx1"/>
                </a:solidFill>
                <a:latin typeface="Arial" panose="020B0604020202020204" pitchFamily="34" charset="0"/>
              </a:defRPr>
            </a:lvl2pPr>
            <a:lvl3pPr eaLnBrk="0" hangingPunct="0">
              <a:tabLst>
                <a:tab pos="336550" algn="l"/>
              </a:tabLst>
              <a:defRPr>
                <a:solidFill>
                  <a:schemeClr val="tx1"/>
                </a:solidFill>
                <a:latin typeface="Arial" panose="020B0604020202020204" pitchFamily="34" charset="0"/>
              </a:defRPr>
            </a:lvl3pPr>
            <a:lvl4pPr eaLnBrk="0" hangingPunct="0">
              <a:tabLst>
                <a:tab pos="336550" algn="l"/>
              </a:tabLst>
              <a:defRPr>
                <a:solidFill>
                  <a:schemeClr val="tx1"/>
                </a:solidFill>
                <a:latin typeface="Arial" panose="020B0604020202020204" pitchFamily="34" charset="0"/>
              </a:defRPr>
            </a:lvl4pPr>
            <a:lvl5pPr eaLnBrk="0" hangingPunct="0">
              <a:tabLst>
                <a:tab pos="336550" algn="l"/>
              </a:tabLst>
              <a:defRPr>
                <a:solidFill>
                  <a:schemeClr val="tx1"/>
                </a:solidFill>
                <a:latin typeface="Arial" panose="020B0604020202020204" pitchFamily="34" charset="0"/>
              </a:defRPr>
            </a:lvl5pPr>
            <a:lvl6pPr eaLnBrk="0" fontAlgn="base" hangingPunct="0">
              <a:spcBef>
                <a:spcPct val="0"/>
              </a:spcBef>
              <a:spcAft>
                <a:spcPct val="0"/>
              </a:spcAft>
              <a:tabLst>
                <a:tab pos="336550" algn="l"/>
              </a:tabLst>
              <a:defRPr>
                <a:solidFill>
                  <a:schemeClr val="tx1"/>
                </a:solidFill>
                <a:latin typeface="Arial" panose="020B0604020202020204" pitchFamily="34" charset="0"/>
              </a:defRPr>
            </a:lvl6pPr>
            <a:lvl7pPr eaLnBrk="0" fontAlgn="base" hangingPunct="0">
              <a:spcBef>
                <a:spcPct val="0"/>
              </a:spcBef>
              <a:spcAft>
                <a:spcPct val="0"/>
              </a:spcAft>
              <a:tabLst>
                <a:tab pos="336550" algn="l"/>
              </a:tabLst>
              <a:defRPr>
                <a:solidFill>
                  <a:schemeClr val="tx1"/>
                </a:solidFill>
                <a:latin typeface="Arial" panose="020B0604020202020204" pitchFamily="34" charset="0"/>
              </a:defRPr>
            </a:lvl7pPr>
            <a:lvl8pPr eaLnBrk="0" fontAlgn="base" hangingPunct="0">
              <a:spcBef>
                <a:spcPct val="0"/>
              </a:spcBef>
              <a:spcAft>
                <a:spcPct val="0"/>
              </a:spcAft>
              <a:tabLst>
                <a:tab pos="336550" algn="l"/>
              </a:tabLst>
              <a:defRPr>
                <a:solidFill>
                  <a:schemeClr val="tx1"/>
                </a:solidFill>
                <a:latin typeface="Arial" panose="020B0604020202020204" pitchFamily="34" charset="0"/>
              </a:defRPr>
            </a:lvl8pPr>
            <a:lvl9pPr eaLnBrk="0" fontAlgn="base" hangingPunct="0">
              <a:spcBef>
                <a:spcPct val="0"/>
              </a:spcBef>
              <a:spcAft>
                <a:spcPct val="0"/>
              </a:spcAft>
              <a:tabLst>
                <a:tab pos="336550" algn="l"/>
              </a:tabLs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tab pos="336550" algn="l"/>
              </a:tabLst>
            </a:pPr>
            <a:br>
              <a:rPr kumimoji="0" lang="en-US" altLang="en-US" sz="11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b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tab pos="336550" algn="l"/>
              </a:tabLst>
            </a:pPr>
            <a:r>
              <a:rPr kumimoji="0" lang="en-US" altLang="en-US" sz="11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Method</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336550" algn="l"/>
              </a:tabLst>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Peel and finely chop / grate the onion.</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336550" algn="l"/>
              </a:tabLst>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Skin the tomatoes by placing in boiling water to soften and release the skin and then remove skin carefully. Chop the skinned tomatoes.</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336550" algn="l"/>
              </a:tabLst>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Heat the oil in a small saucepan over a medium heat. Add the onions and fry for 2-3 minutes, until softened.</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336550" algn="l"/>
              </a:tabLst>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Add the spices and sugar, white wine vinegar and chopped tomatoes and tomato puree to the onions.</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336550" algn="l"/>
              </a:tabLst>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Simmer gently over a medium heat for 10 minutes, or until the tomato has softened and become a sauce. </a:t>
            </a:r>
            <a:r>
              <a:rPr kumimoji="0" lang="en-US" altLang="en-US" sz="1100" b="1"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WASH UP!</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336550" algn="l"/>
              </a:tabLst>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Take off the heat and allow to cool slightly.</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336550" algn="l"/>
              </a:tabLst>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Using the hand blender – blend your sauce carefully for 30 seconds.</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336550" algn="l"/>
              </a:tabLst>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Pass the sauce through a sieve over a large</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336550" algn="l"/>
              </a:tabLst>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glass bowl. Push the sauce gently through the sieve with a wooden spoon.</a:t>
            </a:r>
            <a:endParaRPr kumimoji="0" lang="en-GB" altLang="en-US"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336550" algn="l"/>
              </a:tabLst>
            </a:pPr>
            <a:r>
              <a:rPr kumimoji="0" lang="en-US" altLang="en-US" sz="11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Transfer your sauce to a measuring jug and CAREFULLY pour into a clean glass jar or plastic container.</a:t>
            </a:r>
          </a:p>
          <a:p>
            <a:pPr marL="0" marR="0" lvl="0" indent="0" algn="l" defTabSz="914400" rtl="0" eaLnBrk="0" fontAlgn="base" latinLnBrk="0" hangingPunct="0">
              <a:lnSpc>
                <a:spcPct val="100000"/>
              </a:lnSpc>
              <a:spcBef>
                <a:spcPct val="0"/>
              </a:spcBef>
              <a:spcAft>
                <a:spcPct val="0"/>
              </a:spcAft>
              <a:buClrTx/>
              <a:buSzTx/>
              <a:buFontTx/>
              <a:buNone/>
              <a:tabLst>
                <a:tab pos="336550" algn="l"/>
              </a:tabLst>
            </a:pPr>
            <a:br>
              <a:rPr kumimoji="0" lang="en-US" altLang="en-US" sz="1100" b="0" i="0" u="none" strike="noStrike" cap="none" normalizeH="0" baseline="0" dirty="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rPr>
            </a:b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6550"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7">
            <a:extLst>
              <a:ext uri="{FF2B5EF4-FFF2-40B4-BE49-F238E27FC236}">
                <a16:creationId xmlns:a16="http://schemas.microsoft.com/office/drawing/2014/main" id="{B4A7738A-752A-4BFF-A498-BBF514C58E09}"/>
              </a:ext>
            </a:extLst>
          </p:cNvPr>
          <p:cNvSpPr>
            <a:spLocks noChangeArrowheads="1"/>
          </p:cNvSpPr>
          <p:nvPr/>
        </p:nvSpPr>
        <p:spPr bwMode="auto">
          <a:xfrm>
            <a:off x="5197971" y="385130"/>
            <a:ext cx="4612601" cy="693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872" tIns="355488" rIns="114264" bIns="177744" numCol="1" anchor="ctr" anchorCtr="0" compatLnSpc="1">
            <a:prstTxWarp prst="textNoShape">
              <a:avLst/>
            </a:prstTxWarp>
            <a:spAutoFit/>
          </a:bodyPr>
          <a:lstStyle>
            <a:lvl1pPr eaLnBrk="0" hangingPunct="0">
              <a:tabLst>
                <a:tab pos="511175" algn="l"/>
              </a:tabLst>
              <a:defRPr>
                <a:solidFill>
                  <a:schemeClr val="tx1"/>
                </a:solidFill>
                <a:latin typeface="Arial" panose="020B0604020202020204" pitchFamily="34" charset="0"/>
              </a:defRPr>
            </a:lvl1pPr>
            <a:lvl2pPr eaLnBrk="0" hangingPunct="0">
              <a:tabLst>
                <a:tab pos="511175" algn="l"/>
              </a:tabLst>
              <a:defRPr>
                <a:solidFill>
                  <a:schemeClr val="tx1"/>
                </a:solidFill>
                <a:latin typeface="Arial" panose="020B0604020202020204" pitchFamily="34" charset="0"/>
              </a:defRPr>
            </a:lvl2pPr>
            <a:lvl3pPr eaLnBrk="0" hangingPunct="0">
              <a:tabLst>
                <a:tab pos="511175" algn="l"/>
              </a:tabLst>
              <a:defRPr>
                <a:solidFill>
                  <a:schemeClr val="tx1"/>
                </a:solidFill>
                <a:latin typeface="Arial" panose="020B0604020202020204" pitchFamily="34" charset="0"/>
              </a:defRPr>
            </a:lvl3pPr>
            <a:lvl4pPr eaLnBrk="0" hangingPunct="0">
              <a:tabLst>
                <a:tab pos="511175" algn="l"/>
              </a:tabLst>
              <a:defRPr>
                <a:solidFill>
                  <a:schemeClr val="tx1"/>
                </a:solidFill>
                <a:latin typeface="Arial" panose="020B0604020202020204" pitchFamily="34" charset="0"/>
              </a:defRPr>
            </a:lvl4pPr>
            <a:lvl5pPr eaLnBrk="0" hangingPunct="0">
              <a:tabLst>
                <a:tab pos="511175" algn="l"/>
              </a:tabLst>
              <a:defRPr>
                <a:solidFill>
                  <a:schemeClr val="tx1"/>
                </a:solidFill>
                <a:latin typeface="Arial" panose="020B0604020202020204" pitchFamily="34" charset="0"/>
              </a:defRPr>
            </a:lvl5pPr>
            <a:lvl6pPr eaLnBrk="0" fontAlgn="base" hangingPunct="0">
              <a:spcBef>
                <a:spcPct val="0"/>
              </a:spcBef>
              <a:spcAft>
                <a:spcPct val="0"/>
              </a:spcAft>
              <a:tabLst>
                <a:tab pos="511175" algn="l"/>
              </a:tabLst>
              <a:defRPr>
                <a:solidFill>
                  <a:schemeClr val="tx1"/>
                </a:solidFill>
                <a:latin typeface="Arial" panose="020B0604020202020204" pitchFamily="34" charset="0"/>
              </a:defRPr>
            </a:lvl6pPr>
            <a:lvl7pPr eaLnBrk="0" fontAlgn="base" hangingPunct="0">
              <a:spcBef>
                <a:spcPct val="0"/>
              </a:spcBef>
              <a:spcAft>
                <a:spcPct val="0"/>
              </a:spcAft>
              <a:tabLst>
                <a:tab pos="511175" algn="l"/>
              </a:tabLst>
              <a:defRPr>
                <a:solidFill>
                  <a:schemeClr val="tx1"/>
                </a:solidFill>
                <a:latin typeface="Arial" panose="020B0604020202020204" pitchFamily="34" charset="0"/>
              </a:defRPr>
            </a:lvl7pPr>
            <a:lvl8pPr eaLnBrk="0" fontAlgn="base" hangingPunct="0">
              <a:spcBef>
                <a:spcPct val="0"/>
              </a:spcBef>
              <a:spcAft>
                <a:spcPct val="0"/>
              </a:spcAft>
              <a:tabLst>
                <a:tab pos="511175" algn="l"/>
              </a:tabLst>
              <a:defRPr>
                <a:solidFill>
                  <a:schemeClr val="tx1"/>
                </a:solidFill>
                <a:latin typeface="Arial" panose="020B0604020202020204" pitchFamily="34" charset="0"/>
              </a:defRPr>
            </a:lvl8pPr>
            <a:lvl9pPr eaLnBrk="0" fontAlgn="base" hangingPunct="0">
              <a:spcBef>
                <a:spcPct val="0"/>
              </a:spcBef>
              <a:spcAft>
                <a:spcPct val="0"/>
              </a:spcAft>
              <a:tabLst>
                <a:tab pos="5111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11175" algn="l"/>
              </a:tabLst>
            </a:pPr>
            <a:br>
              <a:rPr kumimoji="0" lang="en-US" altLang="en-US" sz="1050" b="0" i="0" u="none" strike="noStrike" cap="none" normalizeH="0" baseline="0" dirty="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rPr>
            </a:br>
            <a:endParaRPr kumimoji="0" lang="en-GB"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11175" algn="l"/>
              </a:tabLst>
            </a:pPr>
            <a:r>
              <a:rPr kumimoji="0" lang="en-US" altLang="en-US" i="0" u="none" strike="noStrike" cap="none" normalizeH="0" baseline="0" dirty="0">
                <a:ln>
                  <a:noFill/>
                </a:ln>
                <a:solidFill>
                  <a:schemeClr val="tx1"/>
                </a:solidFill>
                <a:effectLst/>
                <a:latin typeface="Jokerman" panose="04090605060D06020702" pitchFamily="82" charset="0"/>
                <a:ea typeface="Verdana" panose="020B0604030504040204" pitchFamily="34" charset="0"/>
                <a:cs typeface="Calibri" panose="020F0502020204030204" pitchFamily="34" charset="0"/>
              </a:rPr>
              <a:t>BBQ Sauce</a:t>
            </a:r>
            <a:endParaRPr kumimoji="0" lang="en-GB" altLang="en-US" sz="1100" i="0" u="none" strike="noStrike" cap="none" normalizeH="0" baseline="0" dirty="0">
              <a:ln>
                <a:noFill/>
              </a:ln>
              <a:solidFill>
                <a:schemeClr val="tx1"/>
              </a:solidFill>
              <a:effectLst/>
              <a:latin typeface="Jokerman" panose="04090605060D06020702" pitchFamily="82"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11175" algn="l"/>
              </a:tabLst>
            </a:pPr>
            <a:r>
              <a:rPr kumimoji="0" lang="en-US" altLang="en-US" sz="16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Ingredients</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1 tbsp olive oil</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1 onion, finely chopped</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400g can chopped tomatoes</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3 garlic cloves, finely chopped</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85g brown sugar</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3 tbsp malt vinegar</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2 tbsp Worcestershire sauce</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1 tbsp tomato purée</a:t>
            </a:r>
            <a:endParaRPr kumimoji="0" lang="en-US" altLang="en-US" sz="16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11175" algn="l"/>
              </a:tabLst>
            </a:pPr>
            <a:br>
              <a:rPr kumimoji="0" lang="en-US" altLang="en-US" sz="16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b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11175" algn="l"/>
              </a:tabLst>
            </a:pPr>
            <a:r>
              <a:rPr kumimoji="0" lang="en-US" altLang="en-US" sz="16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Method</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tab pos="511175" algn="l"/>
              </a:tabLst>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Heat oil in a saucepan and add the onion. Cook over a gentle heat 4-5 mins, until softened.</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tab pos="511175" algn="l"/>
              </a:tabLst>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Add the remaining ingredients, season and mix. Bring to the boil, then reduce heat and simmer for 20-30 mins, until thickened.</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tab pos="511175" algn="l"/>
              </a:tabLst>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For a smooth sauce, simply whizz the mixture in</a:t>
            </a:r>
            <a:endParaRPr kumimoji="0" lang="en-GB"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tab pos="511175" algn="l"/>
              </a:tabLst>
            </a:pPr>
            <a:r>
              <a:rPr kumimoji="0" lang="en-US" altLang="en-US" sz="1600" b="0" i="0" u="none" strike="noStrike" cap="none" normalizeH="0" baseline="0" dirty="0">
                <a:ln>
                  <a:noFill/>
                </a:ln>
                <a:solidFill>
                  <a:schemeClr val="tx1"/>
                </a:solidFill>
                <a:effectLst/>
                <a:latin typeface="Calibri" panose="020F0502020204030204" pitchFamily="34" charset="0"/>
                <a:ea typeface="Verdana" panose="020B0604030504040204" pitchFamily="34" charset="0"/>
                <a:cs typeface="Calibri" panose="020F0502020204030204" pitchFamily="34" charset="0"/>
              </a:rPr>
              <a:t>a food processor or with a hand blender for a few seconds</a:t>
            </a:r>
          </a:p>
          <a:p>
            <a:pPr marL="0" marR="0" lvl="0" indent="0" algn="l" defTabSz="914400" rtl="0" eaLnBrk="0" fontAlgn="base" latinLnBrk="0" hangingPunct="0">
              <a:lnSpc>
                <a:spcPct val="100000"/>
              </a:lnSpc>
              <a:spcBef>
                <a:spcPct val="0"/>
              </a:spcBef>
              <a:spcAft>
                <a:spcPct val="0"/>
              </a:spcAft>
              <a:buClrTx/>
              <a:buSzTx/>
              <a:buFontTx/>
              <a:buNone/>
              <a:tabLst>
                <a:tab pos="511175" algn="l"/>
              </a:tabLst>
            </a:pPr>
            <a:br>
              <a:rPr kumimoji="0" lang="en-US" altLang="en-US" sz="1600" b="0" i="0" u="none" strike="noStrike" cap="none" normalizeH="0" baseline="0" dirty="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rPr>
            </a:br>
            <a:endParaRPr kumimoji="0" lang="en-GB"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11175" algn="l"/>
              </a:tabLst>
            </a:pP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8" name="Rectangle 8">
            <a:extLst>
              <a:ext uri="{FF2B5EF4-FFF2-40B4-BE49-F238E27FC236}">
                <a16:creationId xmlns:a16="http://schemas.microsoft.com/office/drawing/2014/main" id="{0786DFE1-E32A-4270-8303-43F23271A1AD}"/>
              </a:ext>
            </a:extLst>
          </p:cNvPr>
          <p:cNvSpPr>
            <a:spLocks noChangeArrowheads="1"/>
          </p:cNvSpPr>
          <p:nvPr/>
        </p:nvSpPr>
        <p:spPr bwMode="auto">
          <a:xfrm>
            <a:off x="123825" y="3095625"/>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F471CAA0-09D9-4B0D-8F14-8444DACE79F1}"/>
              </a:ext>
            </a:extLst>
          </p:cNvPr>
          <p:cNvSpPr txBox="1">
            <a:spLocks noChangeArrowheads="1"/>
          </p:cNvSpPr>
          <p:nvPr/>
        </p:nvSpPr>
        <p:spPr>
          <a:xfrm>
            <a:off x="2834481" y="173533"/>
            <a:ext cx="4484688" cy="12985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eaLnBrk="1" hangingPunct="1"/>
            <a:r>
              <a:rPr lang="en-GB" altLang="en-US" sz="4000" kern="0" dirty="0">
                <a:latin typeface="Jokerman" pitchFamily="82" charset="0"/>
              </a:rPr>
              <a:t>Sauces</a:t>
            </a:r>
          </a:p>
        </p:txBody>
      </p:sp>
    </p:spTree>
    <p:extLst>
      <p:ext uri="{BB962C8B-B14F-4D97-AF65-F5344CB8AC3E}">
        <p14:creationId xmlns:p14="http://schemas.microsoft.com/office/powerpoint/2010/main" val="3877097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32117" y="547638"/>
            <a:ext cx="5673725" cy="1298575"/>
          </a:xfrm>
        </p:spPr>
        <p:txBody>
          <a:bodyPr/>
          <a:lstStyle/>
          <a:p>
            <a:pPr eaLnBrk="1" hangingPunct="1"/>
            <a:r>
              <a:rPr lang="en-GB" altLang="en-US" sz="2800" dirty="0">
                <a:latin typeface="Jokerman" pitchFamily="82" charset="0"/>
              </a:rPr>
              <a:t>Risotto</a:t>
            </a:r>
            <a:br>
              <a:rPr lang="en-GB" altLang="en-US" sz="2800" dirty="0">
                <a:latin typeface="Jokerman" pitchFamily="82" charset="0"/>
              </a:rPr>
            </a:br>
            <a:r>
              <a:rPr lang="en-GB" altLang="en-US" sz="2800" dirty="0">
                <a:latin typeface="Jokerman" pitchFamily="82" charset="0"/>
              </a:rPr>
              <a:t>Ingredients:</a:t>
            </a:r>
          </a:p>
        </p:txBody>
      </p:sp>
      <p:sp>
        <p:nvSpPr>
          <p:cNvPr id="3075" name="Rectangle 3"/>
          <p:cNvSpPr>
            <a:spLocks noGrp="1" noChangeArrowheads="1"/>
          </p:cNvSpPr>
          <p:nvPr>
            <p:ph type="body" idx="1"/>
          </p:nvPr>
        </p:nvSpPr>
        <p:spPr>
          <a:xfrm>
            <a:off x="195263" y="1557338"/>
            <a:ext cx="4233862" cy="3816350"/>
          </a:xfrm>
        </p:spPr>
        <p:txBody>
          <a:bodyPr/>
          <a:lstStyle/>
          <a:p>
            <a:pPr lvl="0">
              <a:spcAft>
                <a:spcPts val="0"/>
              </a:spcAft>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Times New Roman" panose="02020603050405020304" pitchFamily="18" charset="0"/>
              </a:rPr>
              <a:t>1tsp Vegetable oil</a:t>
            </a:r>
            <a:endParaRPr lang="en-GB" sz="1800" dirty="0">
              <a:latin typeface="Times New Roman" panose="02020603050405020304" pitchFamily="18" charset="0"/>
              <a:ea typeface="Times New Roman" panose="02020603050405020304" pitchFamily="18" charset="0"/>
            </a:endParaRPr>
          </a:p>
          <a:p>
            <a:pPr lvl="0">
              <a:spcAft>
                <a:spcPts val="0"/>
              </a:spcAft>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Times New Roman" panose="02020603050405020304" pitchFamily="18" charset="0"/>
              </a:rPr>
              <a:t>1 Bunch spring onions, trimmed and chopped</a:t>
            </a:r>
            <a:endParaRPr lang="en-GB" sz="1800" dirty="0">
              <a:latin typeface="Times New Roman" panose="02020603050405020304" pitchFamily="18" charset="0"/>
              <a:ea typeface="Times New Roman" panose="02020603050405020304" pitchFamily="18" charset="0"/>
            </a:endParaRPr>
          </a:p>
          <a:p>
            <a:pPr lvl="0">
              <a:spcAft>
                <a:spcPts val="0"/>
              </a:spcAft>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Times New Roman" panose="02020603050405020304" pitchFamily="18" charset="0"/>
              </a:rPr>
              <a:t>300g Risotto rice</a:t>
            </a:r>
            <a:endParaRPr lang="en-GB" sz="1800" dirty="0">
              <a:latin typeface="Times New Roman" panose="02020603050405020304" pitchFamily="18" charset="0"/>
              <a:ea typeface="Times New Roman" panose="02020603050405020304" pitchFamily="18" charset="0"/>
            </a:endParaRPr>
          </a:p>
          <a:p>
            <a:pPr lvl="0">
              <a:spcAft>
                <a:spcPts val="0"/>
              </a:spcAft>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Times New Roman" panose="02020603050405020304" pitchFamily="18" charset="0"/>
              </a:rPr>
              <a:t>1 Garlic clove, crushed</a:t>
            </a:r>
            <a:endParaRPr lang="en-GB" sz="1800" dirty="0">
              <a:latin typeface="Times New Roman" panose="02020603050405020304" pitchFamily="18" charset="0"/>
              <a:ea typeface="Times New Roman" panose="02020603050405020304" pitchFamily="18" charset="0"/>
            </a:endParaRPr>
          </a:p>
          <a:p>
            <a:pPr lvl="0">
              <a:spcAft>
                <a:spcPts val="0"/>
              </a:spcAft>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Times New Roman" panose="02020603050405020304" pitchFamily="18" charset="0"/>
              </a:rPr>
              <a:t>200g Mushrooms, sliced</a:t>
            </a:r>
            <a:endParaRPr lang="en-GB" sz="1800" dirty="0">
              <a:latin typeface="Times New Roman" panose="02020603050405020304" pitchFamily="18" charset="0"/>
              <a:ea typeface="Times New Roman" panose="02020603050405020304" pitchFamily="18" charset="0"/>
            </a:endParaRPr>
          </a:p>
          <a:p>
            <a:pPr lvl="0">
              <a:spcAft>
                <a:spcPts val="0"/>
              </a:spcAft>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Times New Roman" panose="02020603050405020304" pitchFamily="18" charset="0"/>
              </a:rPr>
              <a:t>900ml  Hot vegetable stock </a:t>
            </a:r>
            <a:r>
              <a:rPr lang="en-GB" sz="1800" b="1" dirty="0">
                <a:latin typeface="Calibri" panose="020F0502020204030204" pitchFamily="34" charset="0"/>
                <a:ea typeface="Times New Roman" panose="02020603050405020304" pitchFamily="18" charset="0"/>
                <a:cs typeface="Times New Roman" panose="02020603050405020304" pitchFamily="18" charset="0"/>
              </a:rPr>
              <a:t>(one stock cube mixed with 900ml of hot water from school from the kettle in a measuring jug)</a:t>
            </a:r>
            <a:endParaRPr lang="en-GB" sz="1800" b="1" dirty="0">
              <a:latin typeface="Times New Roman" panose="02020603050405020304" pitchFamily="18" charset="0"/>
              <a:ea typeface="Times New Roman" panose="02020603050405020304" pitchFamily="18" charset="0"/>
            </a:endParaRPr>
          </a:p>
          <a:p>
            <a:pPr lvl="0">
              <a:spcAft>
                <a:spcPts val="0"/>
              </a:spcAft>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Times New Roman" panose="02020603050405020304" pitchFamily="18" charset="0"/>
              </a:rPr>
              <a:t>75g Frozen peas, thawed</a:t>
            </a:r>
            <a:endParaRPr lang="en-GB" sz="1800" dirty="0">
              <a:latin typeface="Times New Roman" panose="02020603050405020304" pitchFamily="18" charset="0"/>
              <a:ea typeface="Times New Roman" panose="02020603050405020304" pitchFamily="18" charset="0"/>
            </a:endParaRPr>
          </a:p>
          <a:p>
            <a:pPr lvl="0">
              <a:spcAft>
                <a:spcPts val="0"/>
              </a:spcAft>
              <a:buFont typeface="Symbol" panose="05050102010706020507" pitchFamily="18" charset="2"/>
              <a:buChar char=""/>
            </a:pPr>
            <a:r>
              <a:rPr lang="en-GB" sz="1800" dirty="0">
                <a:latin typeface="Calibri" panose="020F0502020204030204" pitchFamily="34" charset="0"/>
                <a:ea typeface="Times New Roman" panose="02020603050405020304" pitchFamily="18" charset="0"/>
                <a:cs typeface="Times New Roman" panose="02020603050405020304" pitchFamily="18" charset="0"/>
              </a:rPr>
              <a:t>Ground black pepper</a:t>
            </a:r>
            <a:endParaRPr lang="en-GB" sz="1800" dirty="0">
              <a:latin typeface="Times New Roman" panose="02020603050405020304" pitchFamily="18" charset="0"/>
              <a:ea typeface="Times New Roman" panose="02020603050405020304" pitchFamily="18" charset="0"/>
            </a:endParaRPr>
          </a:p>
          <a:p>
            <a:pPr marL="0" indent="0" eaLnBrk="1" hangingPunct="1">
              <a:buFontTx/>
              <a:buNone/>
              <a:defRPr/>
            </a:pPr>
            <a:endParaRPr lang="en-GB" sz="1800" dirty="0">
              <a:latin typeface="Calibri" pitchFamily="34" charset="0"/>
              <a:cs typeface="Calibri" pitchFamily="34" charset="0"/>
            </a:endParaRPr>
          </a:p>
        </p:txBody>
      </p:sp>
      <p:sp>
        <p:nvSpPr>
          <p:cNvPr id="26628" name="Rectangle 5"/>
          <p:cNvSpPr>
            <a:spLocks noChangeArrowheads="1"/>
          </p:cNvSpPr>
          <p:nvPr/>
        </p:nvSpPr>
        <p:spPr bwMode="auto">
          <a:xfrm>
            <a:off x="5065241" y="1004322"/>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dirty="0">
                <a:solidFill>
                  <a:schemeClr val="tx2"/>
                </a:solidFill>
                <a:latin typeface="Jokerman" pitchFamily="82" charset="0"/>
              </a:rPr>
              <a:t>Method:</a:t>
            </a:r>
          </a:p>
        </p:txBody>
      </p:sp>
      <p:sp>
        <p:nvSpPr>
          <p:cNvPr id="26629"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7" name="Rectangle 3"/>
          <p:cNvSpPr txBox="1">
            <a:spLocks noChangeArrowheads="1"/>
          </p:cNvSpPr>
          <p:nvPr/>
        </p:nvSpPr>
        <p:spPr bwMode="auto">
          <a:xfrm>
            <a:off x="4457700" y="2060575"/>
            <a:ext cx="5330825" cy="46482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lvl="0">
              <a:lnSpc>
                <a:spcPct val="107000"/>
              </a:lnSpc>
              <a:spcAft>
                <a:spcPts val="0"/>
              </a:spcAft>
              <a:buFont typeface="+mj-lt"/>
              <a:buAutoNum type="arabicPeriod"/>
              <a:tabLst>
                <a:tab pos="457200" algn="l"/>
              </a:tabLst>
            </a:pPr>
            <a:r>
              <a:rPr lang="en-GB" sz="1600" dirty="0">
                <a:latin typeface="Calibri" panose="020F0502020204030204" pitchFamily="34" charset="0"/>
                <a:ea typeface="Times New Roman" panose="02020603050405020304" pitchFamily="18" charset="0"/>
                <a:cs typeface="Times New Roman" panose="02020603050405020304" pitchFamily="18" charset="0"/>
              </a:rPr>
              <a:t>Heat the vegetable oil in a large frying pan or saucepan and cook the spring onions over a medium-high heat for a few seconds.</a:t>
            </a:r>
          </a:p>
          <a:p>
            <a:pPr lvl="0">
              <a:lnSpc>
                <a:spcPct val="107000"/>
              </a:lnSpc>
              <a:spcAft>
                <a:spcPts val="0"/>
              </a:spcAft>
              <a:buFont typeface="+mj-lt"/>
              <a:buAutoNum type="arabicPeriod"/>
              <a:tabLst>
                <a:tab pos="457200" algn="l"/>
              </a:tabLst>
            </a:pPr>
            <a:r>
              <a:rPr lang="en-GB" sz="1600" dirty="0">
                <a:latin typeface="Calibri" panose="020F0502020204030204" pitchFamily="34" charset="0"/>
                <a:ea typeface="Times New Roman" panose="02020603050405020304" pitchFamily="18" charset="0"/>
                <a:cs typeface="Times New Roman" panose="02020603050405020304" pitchFamily="18" charset="0"/>
              </a:rPr>
              <a:t> Add the rice and cook over a low heat for about 1 min, stirring all the time until the rice looks glossy but not brown.</a:t>
            </a:r>
            <a:endParaRPr lang="en-GB" sz="1400" dirty="0">
              <a:latin typeface="Calibri" panose="020F0502020204030204" pitchFamily="34" charset="0"/>
              <a:ea typeface="Times New Roman" panose="02020603050405020304" pitchFamily="18" charset="0"/>
              <a:cs typeface="Times New Roman" panose="02020603050405020304" pitchFamily="18" charset="0"/>
            </a:endParaRPr>
          </a:p>
          <a:p>
            <a:pPr lvl="0">
              <a:lnSpc>
                <a:spcPct val="107000"/>
              </a:lnSpc>
              <a:spcAft>
                <a:spcPts val="0"/>
              </a:spcAft>
              <a:buFont typeface="+mj-lt"/>
              <a:buAutoNum type="arabicPeriod"/>
              <a:tabLst>
                <a:tab pos="457200" algn="l"/>
              </a:tabLst>
            </a:pPr>
            <a:r>
              <a:rPr lang="en-GB" sz="1600" dirty="0">
                <a:latin typeface="Calibri" panose="020F0502020204030204" pitchFamily="34" charset="0"/>
                <a:ea typeface="Times New Roman" panose="02020603050405020304" pitchFamily="18" charset="0"/>
                <a:cs typeface="Times New Roman" panose="02020603050405020304" pitchFamily="18" charset="0"/>
              </a:rPr>
              <a:t>Add the garlic and mushrooms and any other flavouring ingredients, then pour in about half the hot stock and stir well. Cook over a medium heat for 20-25 mins, stirring often and gradually and adding the remaining stock a little at a time until the rice has absorbed all the liquid.</a:t>
            </a:r>
            <a:endParaRPr lang="en-GB" sz="1400" dirty="0">
              <a:latin typeface="Calibri" panose="020F0502020204030204" pitchFamily="34" charset="0"/>
              <a:ea typeface="Times New Roman" panose="02020603050405020304" pitchFamily="18" charset="0"/>
              <a:cs typeface="Times New Roman" panose="02020603050405020304" pitchFamily="18" charset="0"/>
            </a:endParaRPr>
          </a:p>
          <a:p>
            <a:pPr lvl="0">
              <a:lnSpc>
                <a:spcPct val="107000"/>
              </a:lnSpc>
              <a:spcAft>
                <a:spcPts val="0"/>
              </a:spcAft>
              <a:buFont typeface="+mj-lt"/>
              <a:buAutoNum type="arabicPeriod"/>
              <a:tabLst>
                <a:tab pos="457200" algn="l"/>
              </a:tabLst>
            </a:pPr>
            <a:r>
              <a:rPr lang="en-GB" sz="1600" dirty="0">
                <a:latin typeface="Calibri" panose="020F0502020204030204" pitchFamily="34" charset="0"/>
                <a:ea typeface="Times New Roman" panose="02020603050405020304" pitchFamily="18" charset="0"/>
                <a:cs typeface="Times New Roman" panose="02020603050405020304" pitchFamily="18" charset="0"/>
              </a:rPr>
              <a:t> Check that the rice is tender. It should have a nice creamy texture. If it needs cooking for a bit longer, add a little more hot water. Add the peas, stirring gently to mix them in. Check the seasoning, adding some pepper if needed. </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6"/>
          <p:cNvSpPr txBox="1">
            <a:spLocks noChangeArrowheads="1"/>
          </p:cNvSpPr>
          <p:nvPr/>
        </p:nvSpPr>
        <p:spPr bwMode="auto">
          <a:xfrm>
            <a:off x="416496" y="5300662"/>
            <a:ext cx="3542726" cy="1323439"/>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GB" altLang="en-US" sz="1600" i="1" dirty="0">
                <a:latin typeface="Calibri" pitchFamily="34" charset="0"/>
              </a:rPr>
              <a:t>Options:</a:t>
            </a:r>
          </a:p>
          <a:p>
            <a:pPr eaLnBrk="1" hangingPunct="1">
              <a:buFont typeface="Arial" charset="0"/>
              <a:buChar char="•"/>
            </a:pPr>
            <a:r>
              <a:rPr lang="en-GB" altLang="en-US" sz="1600" i="1" dirty="0">
                <a:latin typeface="Calibri" pitchFamily="34" charset="0"/>
              </a:rPr>
              <a:t>Add extra vegetables, </a:t>
            </a:r>
          </a:p>
          <a:p>
            <a:pPr eaLnBrk="1" hangingPunct="1">
              <a:buFont typeface="Arial" charset="0"/>
              <a:buChar char="•"/>
            </a:pPr>
            <a:r>
              <a:rPr lang="en-GB" altLang="en-US" sz="1600" i="1" dirty="0">
                <a:latin typeface="Calibri" pitchFamily="34" charset="0"/>
              </a:rPr>
              <a:t> Swap mushrooms for other ingredients such as ham, sweetcorn, other vegetables.</a:t>
            </a:r>
          </a:p>
        </p:txBody>
      </p:sp>
      <p:pic>
        <p:nvPicPr>
          <p:cNvPr id="9" name="Picture 8"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38112" b="28951"/>
          <a:stretch/>
        </p:blipFill>
        <p:spPr bwMode="auto">
          <a:xfrm>
            <a:off x="8908098" y="274638"/>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D37A23-6912-4F03-A052-27C3616D1EDB}"/>
              </a:ext>
            </a:extLst>
          </p:cNvPr>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Slice and dice vegetables. Bring in a container.</a:t>
            </a:r>
          </a:p>
        </p:txBody>
      </p:sp>
      <p:sp>
        <p:nvSpPr>
          <p:cNvPr id="2" name="Slide Number Placeholder 1">
            <a:extLst>
              <a:ext uri="{FF2B5EF4-FFF2-40B4-BE49-F238E27FC236}">
                <a16:creationId xmlns:a16="http://schemas.microsoft.com/office/drawing/2014/main" id="{076BC5F5-DB67-4105-AF05-62D09C8B2C5C}"/>
              </a:ext>
            </a:extLst>
          </p:cNvPr>
          <p:cNvSpPr>
            <a:spLocks noGrp="1"/>
          </p:cNvSpPr>
          <p:nvPr>
            <p:ph type="sldNum" sz="quarter" idx="12"/>
          </p:nvPr>
        </p:nvSpPr>
        <p:spPr/>
        <p:txBody>
          <a:bodyPr/>
          <a:lstStyle/>
          <a:p>
            <a:pPr>
              <a:defRPr/>
            </a:pPr>
            <a:fld id="{B81F8AB0-C8E6-4D0B-A90F-14E4156CE9E9}" type="slidenum">
              <a:rPr lang="en-GB" smtClean="0"/>
              <a:pPr>
                <a:defRPr/>
              </a:pPr>
              <a:t>26</a:t>
            </a:fld>
            <a:endParaRPr lang="en-GB"/>
          </a:p>
        </p:txBody>
      </p:sp>
    </p:spTree>
    <p:extLst>
      <p:ext uri="{BB962C8B-B14F-4D97-AF65-F5344CB8AC3E}">
        <p14:creationId xmlns:p14="http://schemas.microsoft.com/office/powerpoint/2010/main" val="547861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32117" y="547638"/>
            <a:ext cx="5673725" cy="1298575"/>
          </a:xfrm>
        </p:spPr>
        <p:txBody>
          <a:bodyPr/>
          <a:lstStyle/>
          <a:p>
            <a:pPr eaLnBrk="1" hangingPunct="1"/>
            <a:r>
              <a:rPr lang="en-GB" altLang="en-US" sz="2800" dirty="0">
                <a:latin typeface="Jokerman" pitchFamily="82" charset="0"/>
              </a:rPr>
              <a:t>Chicken Pilaf</a:t>
            </a:r>
            <a:br>
              <a:rPr lang="en-GB" altLang="en-US" sz="2800" dirty="0">
                <a:latin typeface="Jokerman" pitchFamily="82" charset="0"/>
              </a:rPr>
            </a:br>
            <a:r>
              <a:rPr lang="en-GB" altLang="en-US" sz="2800" dirty="0">
                <a:latin typeface="Jokerman" pitchFamily="82" charset="0"/>
              </a:rPr>
              <a:t>Ingredients:</a:t>
            </a:r>
          </a:p>
        </p:txBody>
      </p:sp>
      <p:sp>
        <p:nvSpPr>
          <p:cNvPr id="3075" name="Rectangle 3"/>
          <p:cNvSpPr>
            <a:spLocks noGrp="1" noChangeArrowheads="1"/>
          </p:cNvSpPr>
          <p:nvPr>
            <p:ph type="body" idx="1"/>
          </p:nvPr>
        </p:nvSpPr>
        <p:spPr>
          <a:xfrm>
            <a:off x="195263" y="1557338"/>
            <a:ext cx="4233862" cy="3816350"/>
          </a:xfrm>
        </p:spPr>
        <p:txBody>
          <a:bodyPr/>
          <a:lstStyle/>
          <a:p>
            <a:r>
              <a:rPr lang="en-GB" sz="1800" dirty="0">
                <a:latin typeface="Calibri" panose="020F0502020204030204" pitchFamily="34" charset="0"/>
                <a:cs typeface="Calibri" panose="020F0502020204030204" pitchFamily="34" charset="0"/>
              </a:rPr>
              <a:t>1 tsp sunflower oil</a:t>
            </a:r>
          </a:p>
          <a:p>
            <a:r>
              <a:rPr lang="en-GB" sz="1800" dirty="0">
                <a:latin typeface="Calibri" panose="020F0502020204030204" pitchFamily="34" charset="0"/>
                <a:cs typeface="Calibri" panose="020F0502020204030204" pitchFamily="34" charset="0"/>
              </a:rPr>
              <a:t>1 small onion, chopped</a:t>
            </a:r>
          </a:p>
          <a:p>
            <a:r>
              <a:rPr lang="en-GB" sz="1800" dirty="0">
                <a:latin typeface="Calibri" panose="020F0502020204030204" pitchFamily="34" charset="0"/>
                <a:cs typeface="Calibri" panose="020F0502020204030204" pitchFamily="34" charset="0"/>
              </a:rPr>
              <a:t>1 large or 2 small boneless, skinless chicken fillets, </a:t>
            </a:r>
          </a:p>
          <a:p>
            <a:r>
              <a:rPr lang="en-GB" sz="1800" dirty="0">
                <a:latin typeface="Calibri" panose="020F0502020204030204" pitchFamily="34" charset="0"/>
                <a:cs typeface="Calibri" panose="020F0502020204030204" pitchFamily="34" charset="0"/>
              </a:rPr>
              <a:t>2 tsp curry paste (choose your favourite)</a:t>
            </a:r>
          </a:p>
          <a:p>
            <a:r>
              <a:rPr lang="en-GB" sz="1800" dirty="0">
                <a:latin typeface="Calibri" panose="020F0502020204030204" pitchFamily="34" charset="0"/>
                <a:cs typeface="Calibri" panose="020F0502020204030204" pitchFamily="34" charset="0"/>
              </a:rPr>
              <a:t>100g basmati rice</a:t>
            </a:r>
          </a:p>
          <a:p>
            <a:r>
              <a:rPr lang="en-GB" sz="1800" dirty="0">
                <a:latin typeface="Calibri" panose="020F0502020204030204" pitchFamily="34" charset="0"/>
                <a:cs typeface="Calibri" panose="020F0502020204030204" pitchFamily="34" charset="0"/>
              </a:rPr>
              <a:t>225 ml chicken stock </a:t>
            </a:r>
            <a:r>
              <a:rPr lang="en-GB" sz="1800" b="1" dirty="0">
                <a:latin typeface="Calibri" panose="020F0502020204030204" pitchFamily="34" charset="0"/>
                <a:ea typeface="Times New Roman" panose="02020603050405020304" pitchFamily="18" charset="0"/>
                <a:cs typeface="Calibri" panose="020F0502020204030204" pitchFamily="34" charset="0"/>
              </a:rPr>
              <a:t>(one stock cube mixed with 225ml of hot water from the kettle in a measuring jug)</a:t>
            </a:r>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100g frozen mixed vegetables</a:t>
            </a:r>
          </a:p>
          <a:p>
            <a:r>
              <a:rPr lang="en-GB" sz="1800" dirty="0">
                <a:latin typeface="Calibri" panose="020F0502020204030204" pitchFamily="34" charset="0"/>
                <a:cs typeface="Calibri" panose="020F0502020204030204" pitchFamily="34" charset="0"/>
              </a:rPr>
              <a:t>50g frozen leaf spinach</a:t>
            </a:r>
          </a:p>
          <a:p>
            <a:pPr marL="0" indent="0" eaLnBrk="1" hangingPunct="1">
              <a:buFontTx/>
              <a:buNone/>
              <a:defRPr/>
            </a:pPr>
            <a:endParaRPr lang="en-GB" sz="1100" dirty="0">
              <a:latin typeface="Calibri" pitchFamily="34" charset="0"/>
              <a:cs typeface="Calibri" pitchFamily="34" charset="0"/>
            </a:endParaRPr>
          </a:p>
        </p:txBody>
      </p:sp>
      <p:sp>
        <p:nvSpPr>
          <p:cNvPr id="26628" name="Rectangle 5"/>
          <p:cNvSpPr>
            <a:spLocks noChangeArrowheads="1"/>
          </p:cNvSpPr>
          <p:nvPr/>
        </p:nvSpPr>
        <p:spPr bwMode="auto">
          <a:xfrm>
            <a:off x="5065241" y="1004322"/>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dirty="0">
                <a:solidFill>
                  <a:schemeClr val="tx2"/>
                </a:solidFill>
                <a:latin typeface="Jokerman" pitchFamily="82" charset="0"/>
              </a:rPr>
              <a:t>Method:</a:t>
            </a:r>
          </a:p>
        </p:txBody>
      </p:sp>
      <p:sp>
        <p:nvSpPr>
          <p:cNvPr id="26629"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8" name="TextBox 6"/>
          <p:cNvSpPr txBox="1">
            <a:spLocks noChangeArrowheads="1"/>
          </p:cNvSpPr>
          <p:nvPr/>
        </p:nvSpPr>
        <p:spPr bwMode="auto">
          <a:xfrm>
            <a:off x="546178" y="5549098"/>
            <a:ext cx="3542726" cy="830997"/>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GB" altLang="en-US" sz="1600" i="1" dirty="0">
                <a:latin typeface="Calibri" pitchFamily="34" charset="0"/>
              </a:rPr>
              <a:t>Options:</a:t>
            </a:r>
          </a:p>
          <a:p>
            <a:pPr eaLnBrk="1" hangingPunct="1">
              <a:buFont typeface="Arial" charset="0"/>
              <a:buChar char="•"/>
            </a:pPr>
            <a:r>
              <a:rPr lang="en-GB" altLang="en-US" sz="1600" i="1" dirty="0">
                <a:latin typeface="Calibri" pitchFamily="34" charset="0"/>
              </a:rPr>
              <a:t>Add extra vegetables,</a:t>
            </a:r>
          </a:p>
          <a:p>
            <a:pPr eaLnBrk="1" hangingPunct="1">
              <a:buFont typeface="Arial" charset="0"/>
              <a:buChar char="•"/>
            </a:pPr>
            <a:r>
              <a:rPr lang="en-GB" altLang="en-US" sz="1600" i="1" dirty="0">
                <a:latin typeface="Calibri" pitchFamily="34" charset="0"/>
              </a:rPr>
              <a:t>Change the chicken to turkey, Quorn.</a:t>
            </a:r>
          </a:p>
        </p:txBody>
      </p:sp>
      <p:pic>
        <p:nvPicPr>
          <p:cNvPr id="9" name="Picture 8"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38112" b="28951"/>
          <a:stretch/>
        </p:blipFill>
        <p:spPr bwMode="auto">
          <a:xfrm>
            <a:off x="8908098" y="274638"/>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D37A23-6912-4F03-A052-27C3616D1EDB}"/>
              </a:ext>
            </a:extLst>
          </p:cNvPr>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Slice and dice vegetables. Bring in a container.</a:t>
            </a:r>
          </a:p>
        </p:txBody>
      </p:sp>
      <p:sp>
        <p:nvSpPr>
          <p:cNvPr id="11" name="Rectangle 3">
            <a:extLst>
              <a:ext uri="{FF2B5EF4-FFF2-40B4-BE49-F238E27FC236}">
                <a16:creationId xmlns:a16="http://schemas.microsoft.com/office/drawing/2014/main" id="{D4ECB3E9-CBE2-4951-AA77-068D3D725516}"/>
              </a:ext>
            </a:extLst>
          </p:cNvPr>
          <p:cNvSpPr txBox="1">
            <a:spLocks noChangeArrowheads="1"/>
          </p:cNvSpPr>
          <p:nvPr/>
        </p:nvSpPr>
        <p:spPr bwMode="auto">
          <a:xfrm>
            <a:off x="4455352" y="2060575"/>
            <a:ext cx="5330825" cy="46482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indent="-457200">
              <a:buFont typeface="+mj-lt"/>
              <a:buAutoNum type="arabicPeriod"/>
            </a:pPr>
            <a:r>
              <a:rPr lang="en-GB" sz="1600" dirty="0">
                <a:latin typeface="Calibri" panose="020F0502020204030204" pitchFamily="34" charset="0"/>
                <a:cs typeface="Calibri" panose="020F0502020204030204" pitchFamily="34" charset="0"/>
              </a:rPr>
              <a:t>Heat the oil in a frying pan, then fry the onion for 5-6 mins until softened. Add the chicken pieces, fry for a further couple of mins just to colour the outside, then stir in curry paste and rice. Cook for another min.</a:t>
            </a:r>
          </a:p>
          <a:p>
            <a:pPr marL="457200" indent="-457200">
              <a:buFont typeface="+mj-lt"/>
              <a:buAutoNum type="arabicPeriod"/>
            </a:pPr>
            <a:r>
              <a:rPr lang="en-GB" sz="1600" dirty="0">
                <a:latin typeface="Calibri" panose="020F0502020204030204" pitchFamily="34" charset="0"/>
                <a:cs typeface="Calibri" panose="020F0502020204030204" pitchFamily="34" charset="0"/>
              </a:rPr>
              <a:t>Pour in the chicken stock and throw in any larger bits of frozen veg. </a:t>
            </a:r>
          </a:p>
          <a:p>
            <a:pPr marL="457200" indent="-457200">
              <a:buFont typeface="+mj-lt"/>
              <a:buAutoNum type="arabicPeriod"/>
            </a:pPr>
            <a:r>
              <a:rPr lang="en-GB" sz="1600" dirty="0">
                <a:latin typeface="Calibri" panose="020F0502020204030204" pitchFamily="34" charset="0"/>
                <a:cs typeface="Calibri" panose="020F0502020204030204" pitchFamily="34" charset="0"/>
              </a:rPr>
              <a:t>Bring to the boil, lower the heat, then cover the pan with a lid. </a:t>
            </a:r>
          </a:p>
          <a:p>
            <a:pPr marL="457200" indent="-457200">
              <a:buFont typeface="+mj-lt"/>
              <a:buAutoNum type="arabicPeriod"/>
            </a:pPr>
            <a:r>
              <a:rPr lang="en-GB" sz="1600" dirty="0">
                <a:latin typeface="Calibri" panose="020F0502020204030204" pitchFamily="34" charset="0"/>
                <a:cs typeface="Calibri" panose="020F0502020204030204" pitchFamily="34" charset="0"/>
              </a:rPr>
              <a:t>Cook for 10 mins, then stir in the remaining veg. </a:t>
            </a:r>
          </a:p>
          <a:p>
            <a:pPr marL="457200" indent="-457200">
              <a:buFont typeface="+mj-lt"/>
              <a:buAutoNum type="arabicPeriod"/>
            </a:pPr>
            <a:r>
              <a:rPr lang="en-GB" sz="1600" dirty="0">
                <a:latin typeface="Calibri" panose="020F0502020204030204" pitchFamily="34" charset="0"/>
                <a:cs typeface="Calibri" panose="020F0502020204030204" pitchFamily="34" charset="0"/>
              </a:rPr>
              <a:t>Scatter over the spinach, cover, then cook for 10 mins more until all the stock is absorbed and the rice is tender. </a:t>
            </a:r>
            <a:endParaRPr lang="en-GB" sz="9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One-pot chicken pilaf">
            <a:extLst>
              <a:ext uri="{FF2B5EF4-FFF2-40B4-BE49-F238E27FC236}">
                <a16:creationId xmlns:a16="http://schemas.microsoft.com/office/drawing/2014/main" id="{A94511C1-D3DF-4670-8D7B-298269DD8A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9304" y="5054212"/>
            <a:ext cx="1820019" cy="165456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C4D717F-1FD8-446B-B51D-9A9590DB6279}"/>
              </a:ext>
            </a:extLst>
          </p:cNvPr>
          <p:cNvSpPr>
            <a:spLocks noGrp="1"/>
          </p:cNvSpPr>
          <p:nvPr>
            <p:ph type="sldNum" sz="quarter" idx="12"/>
          </p:nvPr>
        </p:nvSpPr>
        <p:spPr/>
        <p:txBody>
          <a:bodyPr/>
          <a:lstStyle/>
          <a:p>
            <a:pPr>
              <a:defRPr/>
            </a:pPr>
            <a:fld id="{B81F8AB0-C8E6-4D0B-A90F-14E4156CE9E9}" type="slidenum">
              <a:rPr lang="en-GB" smtClean="0"/>
              <a:pPr>
                <a:defRPr/>
              </a:pPr>
              <a:t>27</a:t>
            </a:fld>
            <a:endParaRPr lang="en-GB"/>
          </a:p>
        </p:txBody>
      </p:sp>
    </p:spTree>
    <p:extLst>
      <p:ext uri="{BB962C8B-B14F-4D97-AF65-F5344CB8AC3E}">
        <p14:creationId xmlns:p14="http://schemas.microsoft.com/office/powerpoint/2010/main" val="11853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924684"/>
            <a:ext cx="4484688" cy="1298575"/>
          </a:xfrm>
        </p:spPr>
        <p:txBody>
          <a:bodyPr/>
          <a:lstStyle/>
          <a:p>
            <a:pPr eaLnBrk="1" hangingPunct="1"/>
            <a:r>
              <a:rPr lang="en-GB" altLang="en-US" sz="3200" dirty="0">
                <a:latin typeface="Jokerman" pitchFamily="82" charset="0"/>
              </a:rPr>
              <a:t>Shepherd’s Pie</a:t>
            </a:r>
            <a:br>
              <a:rPr lang="en-GB" altLang="en-US" sz="3200" dirty="0">
                <a:latin typeface="Jokerman" pitchFamily="82" charset="0"/>
              </a:rPr>
            </a:br>
            <a:r>
              <a:rPr lang="en-GB" altLang="en-US" sz="3200" dirty="0">
                <a:latin typeface="Jokerman" pitchFamily="82" charset="0"/>
              </a:rPr>
              <a:t>Ingredients:</a:t>
            </a:r>
          </a:p>
        </p:txBody>
      </p:sp>
      <p:sp>
        <p:nvSpPr>
          <p:cNvPr id="27652"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27653"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27655" name="TextBox 6"/>
          <p:cNvSpPr txBox="1">
            <a:spLocks noChangeArrowheads="1"/>
          </p:cNvSpPr>
          <p:nvPr/>
        </p:nvSpPr>
        <p:spPr bwMode="auto">
          <a:xfrm>
            <a:off x="2535238" y="5138738"/>
            <a:ext cx="2489200" cy="1570037"/>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GB" altLang="en-US" sz="1600" i="1">
                <a:latin typeface="Calibri" pitchFamily="34" charset="0"/>
              </a:rPr>
              <a:t>Options:</a:t>
            </a:r>
          </a:p>
          <a:p>
            <a:pPr eaLnBrk="1" hangingPunct="1">
              <a:buFont typeface="Arial" charset="0"/>
              <a:buChar char="•"/>
            </a:pPr>
            <a:r>
              <a:rPr lang="en-GB" altLang="en-US" sz="1600" i="1">
                <a:latin typeface="Calibri" pitchFamily="34" charset="0"/>
              </a:rPr>
              <a:t>Swap 250g minced beef to 250g Quorn,</a:t>
            </a:r>
          </a:p>
          <a:p>
            <a:pPr eaLnBrk="1" hangingPunct="1">
              <a:buFont typeface="Arial" charset="0"/>
              <a:buChar char="•"/>
            </a:pPr>
            <a:r>
              <a:rPr lang="en-GB" altLang="en-US" sz="1600" i="1">
                <a:latin typeface="Calibri" pitchFamily="34" charset="0"/>
              </a:rPr>
              <a:t>Add extra vegetables,</a:t>
            </a:r>
          </a:p>
          <a:p>
            <a:pPr eaLnBrk="1" hangingPunct="1">
              <a:buFont typeface="Arial" charset="0"/>
              <a:buChar char="•"/>
            </a:pPr>
            <a:r>
              <a:rPr lang="en-GB" altLang="en-US" sz="1600" i="1">
                <a:latin typeface="Calibri" pitchFamily="34" charset="0"/>
              </a:rPr>
              <a:t>Add more cheese.</a:t>
            </a:r>
          </a:p>
          <a:p>
            <a:pPr algn="ctr" eaLnBrk="1" hangingPunct="1">
              <a:buFont typeface="Arial" charset="0"/>
              <a:buChar char="•"/>
            </a:pPr>
            <a:endParaRPr lang="en-GB" altLang="en-US" sz="1600">
              <a:latin typeface="Calibri" pitchFamily="34" charset="0"/>
            </a:endParaRPr>
          </a:p>
        </p:txBody>
      </p:sp>
      <p:sp>
        <p:nvSpPr>
          <p:cNvPr id="8" name="Text Box 17"/>
          <p:cNvSpPr txBox="1">
            <a:spLocks noChangeArrowheads="1"/>
          </p:cNvSpPr>
          <p:nvPr/>
        </p:nvSpPr>
        <p:spPr bwMode="auto">
          <a:xfrm>
            <a:off x="5571671" y="980728"/>
            <a:ext cx="4159250" cy="555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lvl="0">
              <a:buFont typeface="+mj-lt"/>
              <a:buAutoNum type="arabicPeriod"/>
            </a:pPr>
            <a:r>
              <a:rPr lang="en-GB" sz="1600" dirty="0">
                <a:latin typeface="Calibri" panose="020F0502020204030204" pitchFamily="34" charset="0"/>
                <a:cs typeface="Calibri" panose="020F0502020204030204" pitchFamily="34" charset="0"/>
              </a:rPr>
              <a:t>Preheat oven to 180'C/Gas mark 4</a:t>
            </a:r>
          </a:p>
          <a:p>
            <a:pPr lvl="0">
              <a:buFont typeface="+mj-lt"/>
              <a:buAutoNum type="arabicPeriod"/>
            </a:pPr>
            <a:r>
              <a:rPr lang="en-GB" sz="1600" dirty="0">
                <a:latin typeface="Calibri" panose="020F0502020204030204" pitchFamily="34" charset="0"/>
                <a:cs typeface="Calibri" panose="020F0502020204030204" pitchFamily="34" charset="0"/>
              </a:rPr>
              <a:t>Place the meat in a large frying pan and heat gently, stirring frequently, until the meat begins to brown</a:t>
            </a:r>
          </a:p>
          <a:p>
            <a:pPr lvl="0">
              <a:buFont typeface="+mj-lt"/>
              <a:buAutoNum type="arabicPeriod"/>
            </a:pPr>
            <a:r>
              <a:rPr lang="en-GB" sz="1600" dirty="0">
                <a:latin typeface="Calibri" panose="020F0502020204030204" pitchFamily="34" charset="0"/>
                <a:cs typeface="Calibri" panose="020F0502020204030204" pitchFamily="34" charset="0"/>
              </a:rPr>
              <a:t>Add the onions carrots and garlic and continue to cook for 10 minutes - stir in the stock and tomatoes and bring to the boil</a:t>
            </a:r>
          </a:p>
          <a:p>
            <a:pPr lvl="0">
              <a:buFont typeface="+mj-lt"/>
              <a:buAutoNum type="arabicPeriod"/>
            </a:pPr>
            <a:r>
              <a:rPr lang="en-GB" sz="1600" dirty="0">
                <a:latin typeface="Calibri" panose="020F0502020204030204" pitchFamily="34" charset="0"/>
                <a:cs typeface="Calibri" panose="020F0502020204030204" pitchFamily="34" charset="0"/>
              </a:rPr>
              <a:t>Add the Worcestershire sauce and herbs cover the pan and simmer gently for 25 </a:t>
            </a:r>
            <a:r>
              <a:rPr lang="en-GB" sz="1600" dirty="0" err="1">
                <a:latin typeface="Calibri" panose="020F0502020204030204" pitchFamily="34" charset="0"/>
                <a:cs typeface="Calibri" panose="020F0502020204030204" pitchFamily="34" charset="0"/>
              </a:rPr>
              <a:t>mins</a:t>
            </a:r>
            <a:r>
              <a:rPr lang="en-GB" sz="1600" dirty="0">
                <a:latin typeface="Calibri" panose="020F0502020204030204" pitchFamily="34" charset="0"/>
                <a:cs typeface="Calibri" panose="020F0502020204030204" pitchFamily="34" charset="0"/>
              </a:rPr>
              <a:t> giving it the occasional stir</a:t>
            </a:r>
          </a:p>
          <a:p>
            <a:pPr lvl="0">
              <a:buFont typeface="+mj-lt"/>
              <a:buAutoNum type="arabicPeriod"/>
            </a:pPr>
            <a:r>
              <a:rPr lang="en-GB" sz="1600" dirty="0">
                <a:latin typeface="Calibri" panose="020F0502020204030204" pitchFamily="34" charset="0"/>
                <a:cs typeface="Calibri" panose="020F0502020204030204" pitchFamily="34" charset="0"/>
              </a:rPr>
              <a:t>Meanwhile cook the potatoes in boiling water until tender, then drain and mash, mixing in the butter (don't use too much butter, you want the mash to be quite firm)</a:t>
            </a:r>
          </a:p>
          <a:p>
            <a:pPr lvl="0">
              <a:buFont typeface="+mj-lt"/>
              <a:buAutoNum type="arabicPeriod"/>
            </a:pPr>
            <a:r>
              <a:rPr lang="en-GB" sz="1600" dirty="0">
                <a:latin typeface="Calibri" panose="020F0502020204030204" pitchFamily="34" charset="0"/>
                <a:cs typeface="Calibri" panose="020F0502020204030204" pitchFamily="34" charset="0"/>
              </a:rPr>
              <a:t>Turn the meat into an ovenproof dish - add on the mashed potato and smooth over</a:t>
            </a:r>
          </a:p>
          <a:p>
            <a:pPr lvl="0">
              <a:buFont typeface="+mj-lt"/>
              <a:buAutoNum type="arabicPeriod"/>
            </a:pPr>
            <a:r>
              <a:rPr lang="en-GB" sz="1600" dirty="0">
                <a:latin typeface="Calibri" panose="020F0502020204030204" pitchFamily="34" charset="0"/>
                <a:cs typeface="Calibri" panose="020F0502020204030204" pitchFamily="34" charset="0"/>
              </a:rPr>
              <a:t>Cook for approximately 30 minutes until the potatoes are golden brown</a:t>
            </a:r>
          </a:p>
        </p:txBody>
      </p:sp>
      <p:pic>
        <p:nvPicPr>
          <p:cNvPr id="9" name="Picture 8"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16851" b="28951"/>
          <a:stretch/>
        </p:blipFill>
        <p:spPr bwMode="auto">
          <a:xfrm>
            <a:off x="8681901" y="134868"/>
            <a:ext cx="1049020" cy="4318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7" descr="Image result for shepherds 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5238" y="3397241"/>
            <a:ext cx="2543679" cy="145808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0"/>
          <p:cNvSpPr>
            <a:spLocks noChangeArrowheads="1"/>
          </p:cNvSpPr>
          <p:nvPr/>
        </p:nvSpPr>
        <p:spPr bwMode="auto">
          <a:xfrm>
            <a:off x="182530" y="2223259"/>
            <a:ext cx="2030073"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500g lamb mince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4 carrots, chopped</a:t>
            </a:r>
            <a:endParaRPr lang="en-GB" altLang="en-US" sz="1000" dirty="0">
              <a:latin typeface="Calibri" panose="020F0502020204030204" pitchFamily="34" charset="0"/>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 garlic (cloves), crushed</a:t>
            </a:r>
            <a:endParaRPr lang="en-GB" altLang="en-US" sz="1000" dirty="0">
              <a:latin typeface="Calibri" panose="020F0502020204030204" pitchFamily="34" charset="0"/>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500ml stock</a:t>
            </a:r>
            <a:endParaRPr lang="en-GB" altLang="en-US" sz="1000" dirty="0">
              <a:latin typeface="Calibri" panose="020F0502020204030204" pitchFamily="34" charset="0"/>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200g chopped tomatoes</a:t>
            </a:r>
            <a:endParaRPr lang="en-GB" altLang="en-US" sz="1000" dirty="0">
              <a:latin typeface="Calibri" panose="020F0502020204030204" pitchFamily="34" charset="0"/>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 </a:t>
            </a:r>
            <a:r>
              <a:rPr kumimoji="0" lang="en-US" altLang="en-US" sz="16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tbsp</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Worcestershire sauce</a:t>
            </a:r>
            <a:endParaRPr lang="en-GB" altLang="en-US" sz="1000" dirty="0">
              <a:latin typeface="Calibri" panose="020F0502020204030204" pitchFamily="34" charset="0"/>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 tsp mixed herbs</a:t>
            </a:r>
            <a:endPar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9" name="Text Box 2"/>
          <p:cNvSpPr txBox="1">
            <a:spLocks noChangeArrowheads="1"/>
          </p:cNvSpPr>
          <p:nvPr/>
        </p:nvSpPr>
        <p:spPr bwMode="auto">
          <a:xfrm>
            <a:off x="182530" y="218341"/>
            <a:ext cx="5322919" cy="597103"/>
          </a:xfrm>
          <a:prstGeom prst="rect">
            <a:avLst/>
          </a:prstGeom>
          <a:solidFill>
            <a:srgbClr val="FFFFFF"/>
          </a:solidFill>
          <a:ln w="22225">
            <a:solidFill>
              <a:srgbClr val="000000"/>
            </a:solidFill>
            <a:prstDash val="sysDash"/>
            <a:miter lim="800000"/>
            <a:headEnd/>
            <a:tailEnd/>
          </a:ln>
        </p:spPr>
        <p:txBody>
          <a:bodyPr rot="0" vert="horz" wrap="square" lIns="91440" tIns="45720" rIns="91440" bIns="45720" anchor="t" anchorCtr="0">
            <a:noAutofit/>
          </a:bodyPr>
          <a:lstStyle/>
          <a:p>
            <a:pPr>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Home Learning:</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Mash Potato, grate cheese, chop slice and dice vegetables at home.</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D615A1F1-87FF-4E1B-AB7B-692096158A49}"/>
              </a:ext>
            </a:extLst>
          </p:cNvPr>
          <p:cNvSpPr>
            <a:spLocks noGrp="1"/>
          </p:cNvSpPr>
          <p:nvPr>
            <p:ph type="sldNum" sz="quarter" idx="12"/>
          </p:nvPr>
        </p:nvSpPr>
        <p:spPr/>
        <p:txBody>
          <a:bodyPr/>
          <a:lstStyle/>
          <a:p>
            <a:pPr>
              <a:defRPr/>
            </a:pPr>
            <a:fld id="{B81F8AB0-C8E6-4D0B-A90F-14E4156CE9E9}" type="slidenum">
              <a:rPr lang="en-GB" smtClean="0"/>
              <a:pPr>
                <a:defRPr/>
              </a:pPr>
              <a:t>28</a:t>
            </a:fld>
            <a:endParaRPr lang="en-GB"/>
          </a:p>
        </p:txBody>
      </p:sp>
    </p:spTree>
    <p:extLst>
      <p:ext uri="{BB962C8B-B14F-4D97-AF65-F5344CB8AC3E}">
        <p14:creationId xmlns:p14="http://schemas.microsoft.com/office/powerpoint/2010/main" val="2751316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831067"/>
            <a:ext cx="4280422" cy="1103313"/>
          </a:xfrm>
        </p:spPr>
        <p:txBody>
          <a:bodyPr/>
          <a:lstStyle/>
          <a:p>
            <a:r>
              <a:rPr lang="en-GB" altLang="en-US" sz="2800" dirty="0">
                <a:latin typeface="Jokerman" pitchFamily="82" charset="0"/>
              </a:rPr>
              <a:t>Crispy Greek Style Pie</a:t>
            </a:r>
          </a:p>
        </p:txBody>
      </p:sp>
      <p:sp>
        <p:nvSpPr>
          <p:cNvPr id="31747" name="Content Placeholder 2"/>
          <p:cNvSpPr>
            <a:spLocks noGrp="1"/>
          </p:cNvSpPr>
          <p:nvPr>
            <p:ph idx="1"/>
          </p:nvPr>
        </p:nvSpPr>
        <p:spPr>
          <a:xfrm>
            <a:off x="216722" y="1839289"/>
            <a:ext cx="3097212" cy="4542039"/>
          </a:xfrm>
        </p:spPr>
        <p:txBody>
          <a:bodyPr/>
          <a:lstStyle/>
          <a:p>
            <a:pPr marL="0" indent="0">
              <a:buFontTx/>
              <a:buNone/>
              <a:defRPr/>
            </a:pPr>
            <a:r>
              <a:rPr lang="en-GB" altLang="en-US" sz="1800" b="1" u="sng" dirty="0">
                <a:latin typeface="Calibri" panose="020F0502020204030204" pitchFamily="34" charset="0"/>
              </a:rPr>
              <a:t>Ingredients</a:t>
            </a:r>
          </a:p>
          <a:p>
            <a:r>
              <a:rPr lang="en-GB" sz="1800" dirty="0">
                <a:highlight>
                  <a:srgbClr val="FFFF00"/>
                </a:highlight>
                <a:latin typeface="Calibri" panose="020F0502020204030204" pitchFamily="34" charset="0"/>
                <a:cs typeface="Calibri" panose="020F0502020204030204" pitchFamily="34" charset="0"/>
              </a:rPr>
              <a:t>200g bag spinach leaves</a:t>
            </a:r>
          </a:p>
          <a:p>
            <a:r>
              <a:rPr lang="en-GB" sz="1800" dirty="0">
                <a:latin typeface="Calibri" panose="020F0502020204030204" pitchFamily="34" charset="0"/>
                <a:cs typeface="Calibri" panose="020F0502020204030204" pitchFamily="34" charset="0"/>
              </a:rPr>
              <a:t>175g jar sundried tomato in oil</a:t>
            </a:r>
          </a:p>
          <a:p>
            <a:r>
              <a:rPr lang="en-GB" sz="1800" dirty="0">
                <a:highlight>
                  <a:srgbClr val="FFFF00"/>
                </a:highlight>
                <a:latin typeface="Calibri" panose="020F0502020204030204" pitchFamily="34" charset="0"/>
                <a:cs typeface="Calibri" panose="020F0502020204030204" pitchFamily="34" charset="0"/>
              </a:rPr>
              <a:t>100g feta cheese, crumbled</a:t>
            </a:r>
          </a:p>
          <a:p>
            <a:r>
              <a:rPr lang="en-GB" sz="1800" dirty="0">
                <a:latin typeface="Calibri" panose="020F0502020204030204" pitchFamily="34" charset="0"/>
                <a:cs typeface="Calibri" panose="020F0502020204030204" pitchFamily="34" charset="0"/>
              </a:rPr>
              <a:t>2 eggs</a:t>
            </a:r>
          </a:p>
          <a:p>
            <a:r>
              <a:rPr lang="en-GB" sz="1800" dirty="0">
                <a:highlight>
                  <a:srgbClr val="FFFF00"/>
                </a:highlight>
                <a:latin typeface="Calibri" panose="020F0502020204030204" pitchFamily="34" charset="0"/>
                <a:cs typeface="Calibri" panose="020F0502020204030204" pitchFamily="34" charset="0"/>
              </a:rPr>
              <a:t>125g filo pastry</a:t>
            </a:r>
          </a:p>
          <a:p>
            <a:pPr marL="0" indent="0">
              <a:buFontTx/>
              <a:buNone/>
              <a:defRPr/>
            </a:pPr>
            <a:endParaRPr lang="en-GB" altLang="en-US" sz="1800" dirty="0">
              <a:latin typeface="Calibri" panose="020F0502020204030204" pitchFamily="34" charset="0"/>
            </a:endParaRPr>
          </a:p>
          <a:p>
            <a:pPr marL="0" indent="0">
              <a:buFontTx/>
              <a:buNone/>
              <a:defRPr/>
            </a:pPr>
            <a:r>
              <a:rPr lang="en-GB" altLang="en-US" sz="1800" dirty="0">
                <a:latin typeface="Calibri" panose="020F0502020204030204" pitchFamily="34" charset="0"/>
              </a:rPr>
              <a:t>Alternatives:</a:t>
            </a:r>
          </a:p>
          <a:p>
            <a:pPr>
              <a:defRPr/>
            </a:pPr>
            <a:r>
              <a:rPr lang="en-GB" altLang="en-US" sz="1800" dirty="0">
                <a:highlight>
                  <a:srgbClr val="FFFF00"/>
                </a:highlight>
                <a:latin typeface="Calibri" panose="020F0502020204030204" pitchFamily="34" charset="0"/>
              </a:rPr>
              <a:t>1 cooked shredded chicken breast,</a:t>
            </a:r>
          </a:p>
          <a:p>
            <a:pPr>
              <a:defRPr/>
            </a:pPr>
            <a:endParaRPr lang="en-GB" altLang="en-US" sz="1800" dirty="0">
              <a:latin typeface="Calibri" panose="020F0502020204030204" pitchFamily="34" charset="0"/>
            </a:endParaRPr>
          </a:p>
          <a:p>
            <a:pPr marL="0" indent="0">
              <a:buFontTx/>
              <a:buNone/>
              <a:defRPr/>
            </a:pPr>
            <a:endParaRPr lang="en-GB" altLang="en-US" sz="1800" dirty="0">
              <a:latin typeface="Calibri" panose="020F0502020204030204" pitchFamily="34" charset="0"/>
            </a:endParaRPr>
          </a:p>
        </p:txBody>
      </p:sp>
      <p:sp>
        <p:nvSpPr>
          <p:cNvPr id="5" name="TextBox 4"/>
          <p:cNvSpPr txBox="1"/>
          <p:nvPr/>
        </p:nvSpPr>
        <p:spPr>
          <a:xfrm>
            <a:off x="4497144" y="629885"/>
            <a:ext cx="5192134" cy="477053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marL="342900" indent="-342900">
              <a:buFont typeface="+mj-lt"/>
              <a:buAutoNum type="arabicPeriod"/>
            </a:pPr>
            <a:r>
              <a:rPr lang="en-GB" sz="1600" dirty="0">
                <a:latin typeface="Calibri" panose="020F0502020204030204" pitchFamily="34" charset="0"/>
                <a:cs typeface="Calibri" panose="020F0502020204030204" pitchFamily="34" charset="0"/>
              </a:rPr>
              <a:t>Heat oven to 180C/fan 160C/gas 4,</a:t>
            </a:r>
          </a:p>
          <a:p>
            <a:pPr marL="342900" indent="-342900">
              <a:buFont typeface="+mj-lt"/>
              <a:buAutoNum type="arabicPeriod"/>
            </a:pPr>
            <a:r>
              <a:rPr lang="en-GB" sz="1600" dirty="0">
                <a:solidFill>
                  <a:schemeClr val="tx1"/>
                </a:solidFill>
                <a:latin typeface="Calibri" panose="020F0502020204030204" pitchFamily="34" charset="0"/>
                <a:cs typeface="Calibri" panose="020F0502020204030204" pitchFamily="34" charset="0"/>
              </a:rPr>
              <a:t>Put the spinach into a large </a:t>
            </a:r>
            <a:r>
              <a:rPr lang="en-GB" sz="1600" dirty="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pan</a:t>
            </a:r>
            <a:r>
              <a:rPr lang="en-GB" sz="1600" dirty="0">
                <a:solidFill>
                  <a:schemeClr val="tx1"/>
                </a:solidFill>
                <a:latin typeface="Calibri" panose="020F0502020204030204" pitchFamily="34" charset="0"/>
                <a:cs typeface="Calibri" panose="020F0502020204030204" pitchFamily="34" charset="0"/>
              </a:rPr>
              <a:t>. Pour over a couple </a:t>
            </a:r>
            <a:r>
              <a:rPr lang="en-GB" sz="16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tbsp</a:t>
            </a:r>
            <a:r>
              <a:rPr lang="en-GB" sz="1600" dirty="0">
                <a:solidFill>
                  <a:schemeClr val="tx1"/>
                </a:solidFill>
                <a:latin typeface="Calibri" panose="020F0502020204030204" pitchFamily="34" charset="0"/>
                <a:cs typeface="Calibri" panose="020F0502020204030204" pitchFamily="34" charset="0"/>
              </a:rPr>
              <a:t> water, then cook until just wilted. Tip into a sieve, leave to cool a little, then squeeze out any excess water and roughly chop. </a:t>
            </a:r>
          </a:p>
          <a:p>
            <a:pPr marL="342900" indent="-342900">
              <a:buFont typeface="+mj-lt"/>
              <a:buAutoNum type="arabicPeriod"/>
            </a:pPr>
            <a:r>
              <a:rPr lang="en-GB" sz="1600" dirty="0">
                <a:solidFill>
                  <a:schemeClr val="tx1"/>
                </a:solidFill>
                <a:latin typeface="Calibri" panose="020F0502020204030204" pitchFamily="34" charset="0"/>
                <a:cs typeface="Calibri" panose="020F0502020204030204" pitchFamily="34" charset="0"/>
              </a:rPr>
              <a:t>Roughly </a:t>
            </a:r>
            <a:r>
              <a:rPr lang="en-GB" sz="1600" dirty="0">
                <a:solidFill>
                  <a:schemeClr val="tx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chop</a:t>
            </a:r>
            <a:r>
              <a:rPr lang="en-GB" sz="1600" dirty="0">
                <a:solidFill>
                  <a:schemeClr val="tx1"/>
                </a:solidFill>
                <a:latin typeface="Calibri" panose="020F0502020204030204" pitchFamily="34" charset="0"/>
                <a:cs typeface="Calibri" panose="020F0502020204030204" pitchFamily="34" charset="0"/>
              </a:rPr>
              <a:t> the tomatoes and put into a </a:t>
            </a:r>
            <a:r>
              <a:rPr lang="en-GB" sz="1600" dirty="0">
                <a:solidFill>
                  <a:schemeClr val="tx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bowl</a:t>
            </a:r>
            <a:r>
              <a:rPr lang="en-GB" sz="1600" dirty="0">
                <a:solidFill>
                  <a:schemeClr val="tx1"/>
                </a:solidFill>
                <a:latin typeface="Calibri" panose="020F0502020204030204" pitchFamily="34" charset="0"/>
                <a:cs typeface="Calibri" panose="020F0502020204030204" pitchFamily="34" charset="0"/>
              </a:rPr>
              <a:t> along with the spinach, feta and eggs. Mix well.</a:t>
            </a:r>
          </a:p>
          <a:p>
            <a:pPr marL="342900" indent="-342900">
              <a:buFont typeface="+mj-lt"/>
              <a:buAutoNum type="arabicPeriod"/>
            </a:pPr>
            <a:r>
              <a:rPr lang="en-GB" sz="1600" dirty="0">
                <a:solidFill>
                  <a:schemeClr val="tx1"/>
                </a:solidFill>
                <a:latin typeface="Calibri" panose="020F0502020204030204" pitchFamily="34" charset="0"/>
                <a:cs typeface="Calibri" panose="020F0502020204030204" pitchFamily="34" charset="0"/>
              </a:rPr>
              <a:t>Carefully unroll the filo pastry. Take a sheet of pastry and </a:t>
            </a:r>
            <a:r>
              <a:rPr lang="en-GB" sz="1600" dirty="0">
                <a:solidFill>
                  <a:schemeClr val="tx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brush</a:t>
            </a:r>
            <a:r>
              <a:rPr lang="en-GB" sz="1600" dirty="0">
                <a:solidFill>
                  <a:schemeClr val="tx1"/>
                </a:solidFill>
                <a:latin typeface="Calibri" panose="020F0502020204030204" pitchFamily="34" charset="0"/>
                <a:cs typeface="Calibri" panose="020F0502020204030204" pitchFamily="34" charset="0"/>
              </a:rPr>
              <a:t> liberally with some of the sundried tomato oil. Drape oil-side down in a 22cm loose bottomed cake tin so that some of the pastry hangs over the side. Brush oil on another piece of pastry and place in the tin, just a little further round. Keep placing the pastry pieces in the tin until you have roughly three layers, then spoon over the filling. Pull the sides into the middle, scrunch up and make sure the filling is covered. Brush with a little more oil.</a:t>
            </a:r>
          </a:p>
          <a:p>
            <a:pPr marL="342900" indent="-342900">
              <a:buFont typeface="+mj-lt"/>
              <a:buAutoNum type="arabicPeriod"/>
            </a:pPr>
            <a:r>
              <a:rPr lang="en-GB" sz="1600" dirty="0">
                <a:solidFill>
                  <a:schemeClr val="tx1"/>
                </a:solidFill>
                <a:latin typeface="Calibri" panose="020F0502020204030204" pitchFamily="34" charset="0"/>
                <a:cs typeface="Calibri" panose="020F0502020204030204" pitchFamily="34" charset="0"/>
              </a:rPr>
              <a:t>Cook the pie for 30 mins until the pastry is crisp and golden brown. </a:t>
            </a:r>
            <a:endParaRPr lang="en-GB" dirty="0">
              <a:solidFill>
                <a:schemeClr val="tx1"/>
              </a:solidFill>
            </a:endParaRPr>
          </a:p>
        </p:txBody>
      </p:sp>
      <p:sp>
        <p:nvSpPr>
          <p:cNvPr id="7" name="TextBox 6"/>
          <p:cNvSpPr txBox="1"/>
          <p:nvPr/>
        </p:nvSpPr>
        <p:spPr>
          <a:xfrm>
            <a:off x="234966" y="306720"/>
            <a:ext cx="4045456" cy="584775"/>
          </a:xfrm>
          <a:prstGeom prst="rect">
            <a:avLst/>
          </a:prstGeom>
          <a:noFill/>
          <a:ln>
            <a:solidFill>
              <a:schemeClr val="tx1"/>
            </a:solidFill>
            <a:prstDash val="sysDot"/>
          </a:ln>
        </p:spPr>
        <p:txBody>
          <a:bodyPr wrap="square" rtlCol="0">
            <a:spAutoFit/>
          </a:bodyPr>
          <a:lstStyle/>
          <a:p>
            <a:pPr algn="ctr"/>
            <a:r>
              <a:rPr lang="en-GB" sz="1600" b="1" dirty="0">
                <a:latin typeface="Calibri" panose="020F0502020204030204" pitchFamily="34" charset="0"/>
                <a:cs typeface="Calibri" panose="020F0502020204030204" pitchFamily="34" charset="0"/>
              </a:rPr>
              <a:t>Home Learning –Bring in an ovenproof dish/ round sandwich cake tin to cook it in.</a:t>
            </a:r>
          </a:p>
        </p:txBody>
      </p:sp>
      <p:pic>
        <p:nvPicPr>
          <p:cNvPr id="1026" name="Picture 2" descr="Crispy Greek-style pie">
            <a:extLst>
              <a:ext uri="{FF2B5EF4-FFF2-40B4-BE49-F238E27FC236}">
                <a16:creationId xmlns:a16="http://schemas.microsoft.com/office/drawing/2014/main" id="{4E650CA5-3214-4D9C-AFE6-08D41CE676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7972" y="2636912"/>
            <a:ext cx="1969300" cy="17902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a:extLst>
              <a:ext uri="{FF2B5EF4-FFF2-40B4-BE49-F238E27FC236}">
                <a16:creationId xmlns:a16="http://schemas.microsoft.com/office/drawing/2014/main" id="{7348E5A0-14A0-4E81-B788-3CFA5C12BC80}"/>
              </a:ext>
            </a:extLst>
          </p:cNvPr>
          <p:cNvSpPr>
            <a:spLocks noChangeArrowheads="1"/>
          </p:cNvSpPr>
          <p:nvPr/>
        </p:nvSpPr>
        <p:spPr bwMode="auto">
          <a:xfrm>
            <a:off x="5112011" y="-315416"/>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dirty="0">
                <a:solidFill>
                  <a:schemeClr val="tx2"/>
                </a:solidFill>
                <a:latin typeface="Jokerman" pitchFamily="82" charset="0"/>
              </a:rPr>
              <a:t>Method:</a:t>
            </a:r>
          </a:p>
        </p:txBody>
      </p:sp>
      <p:pic>
        <p:nvPicPr>
          <p:cNvPr id="11" name="Picture 2" descr="https://youplateit.com.au/wp-content/uploads/2018/01/Crispy-Greek-Style-Pie-Step-1-300x200.jpg">
            <a:extLst>
              <a:ext uri="{FF2B5EF4-FFF2-40B4-BE49-F238E27FC236}">
                <a16:creationId xmlns:a16="http://schemas.microsoft.com/office/drawing/2014/main" id="{9972573E-CB89-498A-87D5-8CBD570E19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4434" y="5523316"/>
            <a:ext cx="1418608" cy="9457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youplateit.com.au/wp-content/uploads/2018/01/Crispy-Greek-Style-Pie-Step-2-300x200.jpg">
            <a:extLst>
              <a:ext uri="{FF2B5EF4-FFF2-40B4-BE49-F238E27FC236}">
                <a16:creationId xmlns:a16="http://schemas.microsoft.com/office/drawing/2014/main" id="{EC91A06C-B330-4C76-8691-F472A7053B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9267" y="5530076"/>
            <a:ext cx="1418610" cy="9457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youplateit.com.au/wp-content/uploads/2018/01/Crispy-Greek-Style-Pie-Step-3-300x200.jpg">
            <a:extLst>
              <a:ext uri="{FF2B5EF4-FFF2-40B4-BE49-F238E27FC236}">
                <a16:creationId xmlns:a16="http://schemas.microsoft.com/office/drawing/2014/main" id="{FA7D5777-2EEB-4BF2-A328-C3C87915FF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12734" y="5552867"/>
            <a:ext cx="1418610" cy="9457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youplateit.com.au/wp-content/uploads/2018/01/Crispy-Greek-Style-Pie-Step-4-300x200.jpg">
            <a:extLst>
              <a:ext uri="{FF2B5EF4-FFF2-40B4-BE49-F238E27FC236}">
                <a16:creationId xmlns:a16="http://schemas.microsoft.com/office/drawing/2014/main" id="{ACC9112F-FDB0-4705-B856-82F021C821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6201" y="5523315"/>
            <a:ext cx="1473077" cy="9820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072FD91-D368-4E02-84F6-CFD01B43C4FB}"/>
              </a:ext>
            </a:extLst>
          </p:cNvPr>
          <p:cNvSpPr>
            <a:spLocks noGrp="1"/>
          </p:cNvSpPr>
          <p:nvPr>
            <p:ph type="sldNum" sz="quarter" idx="12"/>
          </p:nvPr>
        </p:nvSpPr>
        <p:spPr/>
        <p:txBody>
          <a:bodyPr/>
          <a:lstStyle/>
          <a:p>
            <a:pPr>
              <a:defRPr/>
            </a:pPr>
            <a:fld id="{B81F8AB0-C8E6-4D0B-A90F-14E4156CE9E9}" type="slidenum">
              <a:rPr lang="en-GB" smtClean="0"/>
              <a:pPr>
                <a:defRPr/>
              </a:pPr>
              <a:t>29</a:t>
            </a:fld>
            <a:endParaRPr lang="en-GB"/>
          </a:p>
        </p:txBody>
      </p:sp>
    </p:spTree>
    <p:extLst>
      <p:ext uri="{BB962C8B-B14F-4D97-AF65-F5344CB8AC3E}">
        <p14:creationId xmlns:p14="http://schemas.microsoft.com/office/powerpoint/2010/main" val="1542739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772753" y="-203529"/>
            <a:ext cx="8420100" cy="1470025"/>
          </a:xfrm>
        </p:spPr>
        <p:txBody>
          <a:bodyPr/>
          <a:lstStyle/>
          <a:p>
            <a:r>
              <a:rPr lang="en-US" altLang="en-US" sz="4000" dirty="0">
                <a:latin typeface="Jokerman" pitchFamily="82" charset="0"/>
              </a:rPr>
              <a:t>Note to parents/</a:t>
            </a:r>
            <a:r>
              <a:rPr lang="en-US" altLang="en-US" sz="4000" dirty="0" err="1">
                <a:latin typeface="Jokerman" pitchFamily="82" charset="0"/>
              </a:rPr>
              <a:t>carer’s</a:t>
            </a:r>
            <a:r>
              <a:rPr lang="en-US" altLang="en-US" sz="4000" dirty="0">
                <a:latin typeface="Jokerman" pitchFamily="82" charset="0"/>
              </a:rPr>
              <a:t>…</a:t>
            </a:r>
          </a:p>
        </p:txBody>
      </p:sp>
      <p:sp>
        <p:nvSpPr>
          <p:cNvPr id="2052" name="TextBox 1"/>
          <p:cNvSpPr txBox="1">
            <a:spLocks noChangeArrowheads="1"/>
          </p:cNvSpPr>
          <p:nvPr/>
        </p:nvSpPr>
        <p:spPr bwMode="auto">
          <a:xfrm>
            <a:off x="129249" y="955864"/>
            <a:ext cx="4142556" cy="3600986"/>
          </a:xfrm>
          <a:prstGeom prst="rect">
            <a:avLst/>
          </a:prstGeom>
          <a:noFill/>
          <a:ln w="9525">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1200" dirty="0">
                <a:latin typeface="Calibri" pitchFamily="34" charset="0"/>
              </a:rPr>
              <a:t>This recipe book contains all the recipes needed for the GCSE Foundation Food and Nutrition. In Year 8, students will have a 1 hour lesson a fortnight, with one lesson being theory and the following lesson making a practical product. Students will need to bring this recipe book to every lesson along with ingredients and a container to take their products home in. Students will be given at least a weeks notice for ingredients, if there are any problems in getting ingredients please make a note in your child’s planner, in advance of the lesson please, so we can ensure ingredients are available and your child does not miss out on vital practical lessons. Please note some practical's may go across two lessons where appropriate storage will take place normally in the freezer.</a:t>
            </a:r>
          </a:p>
          <a:p>
            <a:pPr algn="ctr" eaLnBrk="1" hangingPunct="1"/>
            <a:endParaRPr lang="en-GB" altLang="en-US" sz="1200" dirty="0">
              <a:latin typeface="Calibri" pitchFamily="34" charset="0"/>
            </a:endParaRPr>
          </a:p>
          <a:p>
            <a:pPr algn="ctr" eaLnBrk="1" hangingPunct="1"/>
            <a:r>
              <a:rPr lang="en-GB" altLang="en-US" sz="1200" dirty="0">
                <a:latin typeface="Calibri" pitchFamily="34" charset="0"/>
              </a:rPr>
              <a:t>Recipes can be added to or changed with ingredients at home you may have closer to the date. Ingredients must be weighed out at home before the lesson and stored in their Food Technology room before registration. </a:t>
            </a:r>
            <a:r>
              <a:rPr lang="en-GB" altLang="en-US" sz="1200" dirty="0">
                <a:highlight>
                  <a:srgbClr val="FFFF00"/>
                </a:highlight>
                <a:latin typeface="Calibri" pitchFamily="34" charset="0"/>
              </a:rPr>
              <a:t>Please only place highlighted ingredients in the fridge, named,</a:t>
            </a:r>
          </a:p>
        </p:txBody>
      </p:sp>
      <p:pic>
        <p:nvPicPr>
          <p:cNvPr id="5" name="Picture 4" descr="http://www.fine-dining-guide.com/wp-content/uploads/MIchelin_3_Stars.jpg">
            <a:hlinkClick r:id="rId2"/>
          </p:cNvPr>
          <p:cNvPicPr/>
          <p:nvPr/>
        </p:nvPicPr>
        <p:blipFill rotWithShape="1">
          <a:blip r:embed="rId3">
            <a:extLst>
              <a:ext uri="{28A0092B-C50C-407E-A947-70E740481C1C}">
                <a14:useLocalDpi xmlns:a14="http://schemas.microsoft.com/office/drawing/2010/main" val="0"/>
              </a:ext>
            </a:extLst>
          </a:blip>
          <a:srcRect l="15271" t="29124" r="16851" b="28951"/>
          <a:stretch/>
        </p:blipFill>
        <p:spPr bwMode="auto">
          <a:xfrm>
            <a:off x="580211" y="5616062"/>
            <a:ext cx="777240" cy="32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www.fine-dining-guide.com/wp-content/uploads/MIchelin_3_Stars.jpg">
            <a:hlinkClick r:id="rId2"/>
          </p:cNvPr>
          <p:cNvPicPr/>
          <p:nvPr/>
        </p:nvPicPr>
        <p:blipFill rotWithShape="1">
          <a:blip r:embed="rId3">
            <a:extLst>
              <a:ext uri="{28A0092B-C50C-407E-A947-70E740481C1C}">
                <a14:useLocalDpi xmlns:a14="http://schemas.microsoft.com/office/drawing/2010/main" val="0"/>
              </a:ext>
            </a:extLst>
          </a:blip>
          <a:srcRect l="15271" t="29124" r="38112" b="28951"/>
          <a:stretch/>
        </p:blipFill>
        <p:spPr bwMode="auto">
          <a:xfrm>
            <a:off x="772753" y="5976536"/>
            <a:ext cx="538343" cy="3255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fine-dining-guide.com/wp-content/uploads/MIchelin_3_Stars.jpg">
            <a:hlinkClick r:id="rId2"/>
          </p:cNvPr>
          <p:cNvPicPr/>
          <p:nvPr/>
        </p:nvPicPr>
        <p:blipFill rotWithShape="1">
          <a:blip r:embed="rId3">
            <a:extLst>
              <a:ext uri="{28A0092B-C50C-407E-A947-70E740481C1C}">
                <a14:useLocalDpi xmlns:a14="http://schemas.microsoft.com/office/drawing/2010/main" val="0"/>
              </a:ext>
            </a:extLst>
          </a:blip>
          <a:srcRect l="15271" t="29124" r="57244" b="28951"/>
          <a:stretch/>
        </p:blipFill>
        <p:spPr bwMode="auto">
          <a:xfrm>
            <a:off x="968831" y="6406906"/>
            <a:ext cx="356590" cy="325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11096" y="4943158"/>
            <a:ext cx="2878360" cy="1754326"/>
          </a:xfrm>
          <a:prstGeom prst="rect">
            <a:avLst/>
          </a:prstGeom>
          <a:noFill/>
        </p:spPr>
        <p:txBody>
          <a:bodyPr wrap="square" rtlCol="0">
            <a:spAutoFit/>
          </a:bodyPr>
          <a:lstStyle/>
          <a:p>
            <a:r>
              <a:rPr lang="en-GB" sz="1200" i="1" dirty="0">
                <a:latin typeface="Calibri" panose="020F0502020204030204" pitchFamily="34" charset="0"/>
                <a:cs typeface="Calibri" panose="020F0502020204030204" pitchFamily="34" charset="0"/>
              </a:rPr>
              <a:t>Michelin Star rating – all recipes have been given a Michelin star rating for difficulty to challenge.</a:t>
            </a:r>
          </a:p>
          <a:p>
            <a:endParaRPr lang="en-GB" sz="1200" i="1" dirty="0">
              <a:latin typeface="Calibri" panose="020F0502020204030204" pitchFamily="34" charset="0"/>
              <a:cs typeface="Calibri" panose="020F0502020204030204" pitchFamily="34" charset="0"/>
            </a:endParaRPr>
          </a:p>
          <a:p>
            <a:r>
              <a:rPr lang="en-GB" sz="1200" i="1" dirty="0">
                <a:latin typeface="Calibri" panose="020F0502020204030204" pitchFamily="34" charset="0"/>
                <a:cs typeface="Calibri" panose="020F0502020204030204" pitchFamily="34" charset="0"/>
              </a:rPr>
              <a:t>High level skilled, most challenging.</a:t>
            </a:r>
          </a:p>
          <a:p>
            <a:endParaRPr lang="en-GB" sz="1200" i="1" dirty="0">
              <a:latin typeface="Calibri" panose="020F0502020204030204" pitchFamily="34" charset="0"/>
              <a:cs typeface="Calibri" panose="020F0502020204030204" pitchFamily="34" charset="0"/>
            </a:endParaRPr>
          </a:p>
          <a:p>
            <a:r>
              <a:rPr lang="en-GB" sz="1200" i="1" dirty="0">
                <a:latin typeface="Calibri" panose="020F0502020204030204" pitchFamily="34" charset="0"/>
                <a:cs typeface="Calibri" panose="020F0502020204030204" pitchFamily="34" charset="0"/>
              </a:rPr>
              <a:t>Medium level skilled. </a:t>
            </a:r>
          </a:p>
          <a:p>
            <a:endParaRPr lang="en-GB" sz="1200" i="1" dirty="0">
              <a:latin typeface="Calibri" panose="020F0502020204030204" pitchFamily="34" charset="0"/>
              <a:cs typeface="Calibri" panose="020F0502020204030204" pitchFamily="34" charset="0"/>
            </a:endParaRPr>
          </a:p>
          <a:p>
            <a:r>
              <a:rPr lang="en-GB" sz="1200" i="1" dirty="0">
                <a:latin typeface="Calibri" panose="020F0502020204030204" pitchFamily="34" charset="0"/>
                <a:cs typeface="Calibri" panose="020F0502020204030204" pitchFamily="34" charset="0"/>
              </a:rPr>
              <a:t>Basic skill level. </a:t>
            </a:r>
          </a:p>
        </p:txBody>
      </p:sp>
      <p:graphicFrame>
        <p:nvGraphicFramePr>
          <p:cNvPr id="4" name="Table 3">
            <a:extLst>
              <a:ext uri="{FF2B5EF4-FFF2-40B4-BE49-F238E27FC236}">
                <a16:creationId xmlns:a16="http://schemas.microsoft.com/office/drawing/2014/main" id="{F55A1E36-2F5C-4953-8C74-C133C6D8BDB8}"/>
              </a:ext>
            </a:extLst>
          </p:cNvPr>
          <p:cNvGraphicFramePr>
            <a:graphicFrameLocks noGrp="1"/>
          </p:cNvGraphicFramePr>
          <p:nvPr>
            <p:extLst>
              <p:ext uri="{D42A27DB-BD31-4B8C-83A1-F6EECF244321}">
                <p14:modId xmlns:p14="http://schemas.microsoft.com/office/powerpoint/2010/main" val="2434318185"/>
              </p:ext>
            </p:extLst>
          </p:nvPr>
        </p:nvGraphicFramePr>
        <p:xfrm>
          <a:off x="4376937" y="962925"/>
          <a:ext cx="5290698" cy="3474720"/>
        </p:xfrm>
        <a:graphic>
          <a:graphicData uri="http://schemas.openxmlformats.org/drawingml/2006/table">
            <a:tbl>
              <a:tblPr firstRow="1" bandRow="1">
                <a:tableStyleId>{5940675A-B579-460E-94D1-54222C63F5DA}</a:tableStyleId>
              </a:tblPr>
              <a:tblGrid>
                <a:gridCol w="576063">
                  <a:extLst>
                    <a:ext uri="{9D8B030D-6E8A-4147-A177-3AD203B41FA5}">
                      <a16:colId xmlns:a16="http://schemas.microsoft.com/office/drawing/2014/main" val="3422426647"/>
                    </a:ext>
                  </a:extLst>
                </a:gridCol>
                <a:gridCol w="1800200">
                  <a:extLst>
                    <a:ext uri="{9D8B030D-6E8A-4147-A177-3AD203B41FA5}">
                      <a16:colId xmlns:a16="http://schemas.microsoft.com/office/drawing/2014/main" val="9037957"/>
                    </a:ext>
                  </a:extLst>
                </a:gridCol>
                <a:gridCol w="2914435">
                  <a:extLst>
                    <a:ext uri="{9D8B030D-6E8A-4147-A177-3AD203B41FA5}">
                      <a16:colId xmlns:a16="http://schemas.microsoft.com/office/drawing/2014/main" val="1444329825"/>
                    </a:ext>
                  </a:extLst>
                </a:gridCol>
              </a:tblGrid>
              <a:tr h="144644">
                <a:tc>
                  <a:txBody>
                    <a:bodyPr/>
                    <a:lstStyle/>
                    <a:p>
                      <a:r>
                        <a:rPr lang="en-GB" sz="1050" dirty="0" err="1">
                          <a:latin typeface="Calibri" panose="020F0502020204030204" pitchFamily="34" charset="0"/>
                          <a:cs typeface="Calibri" panose="020F0502020204030204" pitchFamily="34" charset="0"/>
                        </a:rPr>
                        <a:t>Pg</a:t>
                      </a:r>
                      <a:r>
                        <a:rPr lang="en-GB" sz="1050" dirty="0">
                          <a:latin typeface="Calibri" panose="020F0502020204030204" pitchFamily="34" charset="0"/>
                          <a:cs typeface="Calibri" panose="020F0502020204030204" pitchFamily="34" charset="0"/>
                        </a:rPr>
                        <a:t> No</a:t>
                      </a:r>
                    </a:p>
                  </a:txBody>
                  <a:tcPr/>
                </a:tc>
                <a:tc>
                  <a:txBody>
                    <a:bodyPr/>
                    <a:lstStyle/>
                    <a:p>
                      <a:pPr algn="ctr"/>
                      <a:r>
                        <a:rPr lang="en-GB" sz="1050" b="1" dirty="0">
                          <a:latin typeface="Calibri" panose="020F0502020204030204" pitchFamily="34" charset="0"/>
                          <a:cs typeface="Calibri" panose="020F0502020204030204" pitchFamily="34" charset="0"/>
                        </a:rPr>
                        <a:t>Dish</a:t>
                      </a:r>
                    </a:p>
                  </a:txBody>
                  <a:tcPr/>
                </a:tc>
                <a:tc>
                  <a:txBody>
                    <a:bodyPr/>
                    <a:lstStyle/>
                    <a:p>
                      <a:pPr algn="ctr"/>
                      <a:r>
                        <a:rPr lang="en-GB" sz="1050" b="1" dirty="0">
                          <a:latin typeface="Calibri" panose="020F0502020204030204" pitchFamily="34" charset="0"/>
                          <a:cs typeface="Calibri" panose="020F0502020204030204" pitchFamily="34" charset="0"/>
                        </a:rPr>
                        <a:t>Skills demonstrated</a:t>
                      </a:r>
                    </a:p>
                  </a:txBody>
                  <a:tcPr/>
                </a:tc>
                <a:extLst>
                  <a:ext uri="{0D108BD9-81ED-4DB2-BD59-A6C34878D82A}">
                    <a16:rowId xmlns:a16="http://schemas.microsoft.com/office/drawing/2014/main" val="3197515854"/>
                  </a:ext>
                </a:extLst>
              </a:tr>
              <a:tr h="123810">
                <a:tc>
                  <a:txBody>
                    <a:bodyPr/>
                    <a:lstStyle/>
                    <a:p>
                      <a:r>
                        <a:rPr lang="en-GB" sz="1050" dirty="0">
                          <a:latin typeface="Calibri" panose="020F0502020204030204" pitchFamily="34" charset="0"/>
                          <a:cs typeface="Calibri" panose="020F0502020204030204" pitchFamily="34" charset="0"/>
                        </a:rPr>
                        <a:t>4</a:t>
                      </a:r>
                    </a:p>
                  </a:txBody>
                  <a:tcPr/>
                </a:tc>
                <a:tc>
                  <a:txBody>
                    <a:bodyPr/>
                    <a:lstStyle/>
                    <a:p>
                      <a:pPr marL="228600" indent="-228600" algn="ctr">
                        <a:buAutoNum type="arabicPeriod"/>
                      </a:pPr>
                      <a:r>
                        <a:rPr lang="en-GB" sz="1050" b="1" dirty="0">
                          <a:latin typeface="Calibri" panose="020F0502020204030204" pitchFamily="34" charset="0"/>
                          <a:cs typeface="Calibri" panose="020F0502020204030204" pitchFamily="34" charset="0"/>
                        </a:rPr>
                        <a:t>Kebabs</a:t>
                      </a:r>
                    </a:p>
                  </a:txBody>
                  <a:tcPr/>
                </a:tc>
                <a:tc>
                  <a:txBody>
                    <a:bodyPr/>
                    <a:lstStyle/>
                    <a:p>
                      <a:r>
                        <a:rPr lang="en-GB" sz="1050" i="1" dirty="0">
                          <a:latin typeface="Calibri" panose="020F0502020204030204" pitchFamily="34" charset="0"/>
                          <a:cs typeface="Calibri" panose="020F0502020204030204" pitchFamily="34" charset="0"/>
                        </a:rPr>
                        <a:t>Bridge and claw, using the grill, marinating.</a:t>
                      </a:r>
                    </a:p>
                  </a:txBody>
                  <a:tcPr/>
                </a:tc>
                <a:extLst>
                  <a:ext uri="{0D108BD9-81ED-4DB2-BD59-A6C34878D82A}">
                    <a16:rowId xmlns:a16="http://schemas.microsoft.com/office/drawing/2014/main" val="3477374609"/>
                  </a:ext>
                </a:extLst>
              </a:tr>
              <a:tr h="137522">
                <a:tc>
                  <a:txBody>
                    <a:bodyPr/>
                    <a:lstStyle/>
                    <a:p>
                      <a:r>
                        <a:rPr lang="en-GB" sz="1050" dirty="0">
                          <a:latin typeface="Calibri" panose="020F0502020204030204" pitchFamily="34" charset="0"/>
                          <a:cs typeface="Calibri" panose="020F0502020204030204" pitchFamily="34" charset="0"/>
                        </a:rPr>
                        <a:t>5</a:t>
                      </a:r>
                    </a:p>
                  </a:txBody>
                  <a:tcPr/>
                </a:tc>
                <a:tc>
                  <a:txBody>
                    <a:bodyPr/>
                    <a:lstStyle/>
                    <a:p>
                      <a:pPr algn="ctr"/>
                      <a:r>
                        <a:rPr lang="en-GB" sz="1050" b="1" dirty="0">
                          <a:latin typeface="Calibri" panose="020F0502020204030204" pitchFamily="34" charset="0"/>
                          <a:cs typeface="Calibri" panose="020F0502020204030204" pitchFamily="34" charset="0"/>
                        </a:rPr>
                        <a:t>2. Chicken </a:t>
                      </a:r>
                      <a:r>
                        <a:rPr lang="en-GB" sz="1050" b="1" dirty="0" err="1">
                          <a:latin typeface="Calibri" panose="020F0502020204030204" pitchFamily="34" charset="0"/>
                          <a:cs typeface="Calibri" panose="020F0502020204030204" pitchFamily="34" charset="0"/>
                        </a:rPr>
                        <a:t>kiev</a:t>
                      </a:r>
                      <a:endParaRPr lang="en-GB" sz="1050" b="1" dirty="0">
                        <a:latin typeface="Calibri" panose="020F0502020204030204" pitchFamily="34" charset="0"/>
                        <a:cs typeface="Calibri" panose="020F0502020204030204" pitchFamily="34" charset="0"/>
                      </a:endParaRPr>
                    </a:p>
                  </a:txBody>
                  <a:tcPr/>
                </a:tc>
                <a:tc>
                  <a:txBody>
                    <a:bodyPr/>
                    <a:lstStyle/>
                    <a:p>
                      <a:r>
                        <a:rPr lang="en-GB" sz="1050" i="1" dirty="0">
                          <a:latin typeface="Calibri" panose="020F0502020204030204" pitchFamily="34" charset="0"/>
                          <a:cs typeface="Calibri" panose="020F0502020204030204" pitchFamily="34" charset="0"/>
                        </a:rPr>
                        <a:t>Bridge and claw, using the oven, handling meat safely, breadcrumbing.</a:t>
                      </a:r>
                    </a:p>
                  </a:txBody>
                  <a:tcPr/>
                </a:tc>
                <a:extLst>
                  <a:ext uri="{0D108BD9-81ED-4DB2-BD59-A6C34878D82A}">
                    <a16:rowId xmlns:a16="http://schemas.microsoft.com/office/drawing/2014/main" val="3478672650"/>
                  </a:ext>
                </a:extLst>
              </a:tr>
              <a:tr h="151234">
                <a:tc>
                  <a:txBody>
                    <a:bodyPr/>
                    <a:lstStyle/>
                    <a:p>
                      <a:r>
                        <a:rPr lang="en-GB" sz="1050" dirty="0">
                          <a:latin typeface="Calibri" panose="020F0502020204030204" pitchFamily="34" charset="0"/>
                          <a:cs typeface="Calibri" panose="020F0502020204030204" pitchFamily="34" charset="0"/>
                        </a:rPr>
                        <a:t>6</a:t>
                      </a:r>
                    </a:p>
                  </a:txBody>
                  <a:tcPr/>
                </a:tc>
                <a:tc>
                  <a:txBody>
                    <a:bodyPr/>
                    <a:lstStyle/>
                    <a:p>
                      <a:pPr algn="ctr"/>
                      <a:r>
                        <a:rPr lang="en-GB" sz="1050" b="1" dirty="0">
                          <a:latin typeface="Calibri" panose="020F0502020204030204" pitchFamily="34" charset="0"/>
                          <a:cs typeface="Calibri" panose="020F0502020204030204" pitchFamily="34" charset="0"/>
                        </a:rPr>
                        <a:t>3. Scotch eggs</a:t>
                      </a:r>
                    </a:p>
                  </a:txBody>
                  <a:tcPr/>
                </a:tc>
                <a:tc>
                  <a:txBody>
                    <a:bodyPr/>
                    <a:lstStyle/>
                    <a:p>
                      <a:r>
                        <a:rPr lang="en-GB" sz="1050" i="1" dirty="0">
                          <a:latin typeface="Calibri" panose="020F0502020204030204" pitchFamily="34" charset="0"/>
                          <a:cs typeface="Calibri" panose="020F0502020204030204" pitchFamily="34" charset="0"/>
                        </a:rPr>
                        <a:t>Using the oven, shaping a wet mixture, breadcrumbing,</a:t>
                      </a:r>
                    </a:p>
                  </a:txBody>
                  <a:tcPr/>
                </a:tc>
                <a:extLst>
                  <a:ext uri="{0D108BD9-81ED-4DB2-BD59-A6C34878D82A}">
                    <a16:rowId xmlns:a16="http://schemas.microsoft.com/office/drawing/2014/main" val="1873342385"/>
                  </a:ext>
                </a:extLst>
              </a:tr>
              <a:tr h="0">
                <a:tc>
                  <a:txBody>
                    <a:bodyPr/>
                    <a:lstStyle/>
                    <a:p>
                      <a:r>
                        <a:rPr lang="en-GB" sz="1050" dirty="0">
                          <a:latin typeface="Calibri" panose="020F0502020204030204" pitchFamily="34" charset="0"/>
                          <a:cs typeface="Calibri" panose="020F0502020204030204" pitchFamily="34" charset="0"/>
                        </a:rPr>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1050" b="1" dirty="0">
                          <a:latin typeface="Calibri" pitchFamily="34" charset="0"/>
                        </a:rPr>
                        <a:t>4. Lasagne</a:t>
                      </a:r>
                    </a:p>
                  </a:txBody>
                  <a:tcPr/>
                </a:tc>
                <a:tc>
                  <a:txBody>
                    <a:bodyPr/>
                    <a:lstStyle/>
                    <a:p>
                      <a:r>
                        <a:rPr lang="en-GB" sz="1050" i="1" dirty="0">
                          <a:latin typeface="Calibri" panose="020F0502020204030204" pitchFamily="34" charset="0"/>
                          <a:cs typeface="Calibri" panose="020F0502020204030204" pitchFamily="34" charset="0"/>
                        </a:rPr>
                        <a:t>Bridge and claw, meat handling, reduction sauce, gelatinisation.</a:t>
                      </a:r>
                    </a:p>
                  </a:txBody>
                  <a:tcPr/>
                </a:tc>
                <a:extLst>
                  <a:ext uri="{0D108BD9-81ED-4DB2-BD59-A6C34878D82A}">
                    <a16:rowId xmlns:a16="http://schemas.microsoft.com/office/drawing/2014/main" val="2754457690"/>
                  </a:ext>
                </a:extLst>
              </a:tr>
              <a:tr h="0">
                <a:tc>
                  <a:txBody>
                    <a:bodyPr/>
                    <a:lstStyle/>
                    <a:p>
                      <a:r>
                        <a:rPr lang="en-GB" sz="1050" dirty="0">
                          <a:latin typeface="Calibri" panose="020F0502020204030204" pitchFamily="34" charset="0"/>
                          <a:cs typeface="Calibri" panose="020F0502020204030204" pitchFamily="34" charset="0"/>
                        </a:rPr>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1050" b="1" dirty="0">
                          <a:latin typeface="Calibri" pitchFamily="34" charset="0"/>
                        </a:rPr>
                        <a:t>5. Bread rolls</a:t>
                      </a:r>
                    </a:p>
                  </a:txBody>
                  <a:tcPr/>
                </a:tc>
                <a:tc>
                  <a:txBody>
                    <a:bodyPr/>
                    <a:lstStyle/>
                    <a:p>
                      <a:r>
                        <a:rPr lang="en-GB" sz="1050" i="1" dirty="0">
                          <a:latin typeface="Calibri" panose="020F0502020204030204" pitchFamily="34" charset="0"/>
                          <a:cs typeface="Calibri" panose="020F0502020204030204" pitchFamily="34" charset="0"/>
                        </a:rPr>
                        <a:t>Using yeast, using the oven, kneading,</a:t>
                      </a:r>
                    </a:p>
                  </a:txBody>
                  <a:tcPr/>
                </a:tc>
                <a:extLst>
                  <a:ext uri="{0D108BD9-81ED-4DB2-BD59-A6C34878D82A}">
                    <a16:rowId xmlns:a16="http://schemas.microsoft.com/office/drawing/2014/main" val="4043726764"/>
                  </a:ext>
                </a:extLst>
              </a:tr>
              <a:tr h="134074">
                <a:tc>
                  <a:txBody>
                    <a:bodyPr/>
                    <a:lstStyle/>
                    <a:p>
                      <a:r>
                        <a:rPr lang="en-GB" sz="1050" dirty="0">
                          <a:latin typeface="Calibri" panose="020F0502020204030204" pitchFamily="34" charset="0"/>
                          <a:cs typeface="Calibri" panose="020F0502020204030204" pitchFamily="34" charset="0"/>
                        </a:rPr>
                        <a:t>9</a:t>
                      </a:r>
                    </a:p>
                  </a:txBody>
                  <a:tcPr/>
                </a:tc>
                <a:tc>
                  <a:txBody>
                    <a:bodyPr/>
                    <a:lstStyle/>
                    <a:p>
                      <a:pPr algn="ctr"/>
                      <a:r>
                        <a:rPr lang="en-GB" sz="1050" b="1" dirty="0">
                          <a:latin typeface="Calibri" panose="020F0502020204030204" pitchFamily="34" charset="0"/>
                          <a:cs typeface="Calibri" panose="020F0502020204030204" pitchFamily="34" charset="0"/>
                        </a:rPr>
                        <a:t>6. Pizza,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i="1" dirty="0">
                          <a:latin typeface="Calibri" panose="020F0502020204030204" pitchFamily="34" charset="0"/>
                          <a:cs typeface="Calibri" panose="020F0502020204030204" pitchFamily="34" charset="0"/>
                        </a:rPr>
                        <a:t>Bridge and claw, using yeast, using the oven, kneading, shaping,</a:t>
                      </a:r>
                    </a:p>
                  </a:txBody>
                  <a:tcPr/>
                </a:tc>
                <a:extLst>
                  <a:ext uri="{0D108BD9-81ED-4DB2-BD59-A6C34878D82A}">
                    <a16:rowId xmlns:a16="http://schemas.microsoft.com/office/drawing/2014/main" val="4033411548"/>
                  </a:ext>
                </a:extLst>
              </a:tr>
              <a:tr h="161498">
                <a:tc>
                  <a:txBody>
                    <a:bodyPr/>
                    <a:lstStyle/>
                    <a:p>
                      <a:r>
                        <a:rPr lang="en-GB" sz="1050" dirty="0">
                          <a:latin typeface="Calibri" panose="020F0502020204030204" pitchFamily="34" charset="0"/>
                          <a:cs typeface="Calibri" panose="020F0502020204030204" pitchFamily="34" charset="0"/>
                        </a:rPr>
                        <a:t>10</a:t>
                      </a:r>
                    </a:p>
                  </a:txBody>
                  <a:tcPr/>
                </a:tc>
                <a:tc>
                  <a:txBody>
                    <a:bodyPr/>
                    <a:lstStyle/>
                    <a:p>
                      <a:pPr algn="ctr"/>
                      <a:r>
                        <a:rPr lang="en-GB" sz="1050" b="1" dirty="0">
                          <a:latin typeface="Calibri" panose="020F0502020204030204" pitchFamily="34" charset="0"/>
                          <a:cs typeface="Calibri" panose="020F0502020204030204" pitchFamily="34" charset="0"/>
                        </a:rPr>
                        <a:t>7. Decorated shortbread,</a:t>
                      </a:r>
                    </a:p>
                  </a:txBody>
                  <a:tcPr/>
                </a:tc>
                <a:tc>
                  <a:txBody>
                    <a:bodyPr/>
                    <a:lstStyle/>
                    <a:p>
                      <a:r>
                        <a:rPr lang="en-GB" sz="1050" i="1" dirty="0">
                          <a:latin typeface="Calibri" panose="020F0502020204030204" pitchFamily="34" charset="0"/>
                          <a:cs typeface="Calibri" panose="020F0502020204030204" pitchFamily="34" charset="0"/>
                        </a:rPr>
                        <a:t>Using the oven, rubbing in method, using a </a:t>
                      </a:r>
                      <a:r>
                        <a:rPr lang="en-GB" sz="1050" i="1" dirty="0" err="1">
                          <a:latin typeface="Calibri" panose="020F0502020204030204" pitchFamily="34" charset="0"/>
                          <a:cs typeface="Calibri" panose="020F0502020204030204" pitchFamily="34" charset="0"/>
                        </a:rPr>
                        <a:t>bain</a:t>
                      </a:r>
                      <a:r>
                        <a:rPr lang="en-GB" sz="1050" i="1" dirty="0">
                          <a:latin typeface="Calibri" panose="020F0502020204030204" pitchFamily="34" charset="0"/>
                          <a:cs typeface="Calibri" panose="020F0502020204030204" pitchFamily="34" charset="0"/>
                        </a:rPr>
                        <a:t> </a:t>
                      </a:r>
                      <a:r>
                        <a:rPr lang="en-GB" sz="1050" i="1" dirty="0" err="1">
                          <a:latin typeface="Calibri" panose="020F0502020204030204" pitchFamily="34" charset="0"/>
                          <a:cs typeface="Calibri" panose="020F0502020204030204" pitchFamily="34" charset="0"/>
                        </a:rPr>
                        <a:t>mariee</a:t>
                      </a:r>
                      <a:r>
                        <a:rPr lang="en-GB" sz="1050" i="1" dirty="0">
                          <a:latin typeface="Calibri" panose="020F0502020204030204" pitchFamily="34" charset="0"/>
                          <a:cs typeface="Calibri" panose="020F0502020204030204" pitchFamily="34" charset="0"/>
                        </a:rPr>
                        <a:t>, presentation techniques. </a:t>
                      </a:r>
                    </a:p>
                  </a:txBody>
                  <a:tcPr/>
                </a:tc>
                <a:extLst>
                  <a:ext uri="{0D108BD9-81ED-4DB2-BD59-A6C34878D82A}">
                    <a16:rowId xmlns:a16="http://schemas.microsoft.com/office/drawing/2014/main" val="2423594505"/>
                  </a:ext>
                </a:extLst>
              </a:tr>
              <a:tr h="0">
                <a:tc>
                  <a:txBody>
                    <a:bodyPr/>
                    <a:lstStyle/>
                    <a:p>
                      <a:r>
                        <a:rPr lang="en-GB" sz="1050" dirty="0">
                          <a:latin typeface="Calibri" panose="020F0502020204030204" pitchFamily="34" charset="0"/>
                          <a:cs typeface="Calibri" panose="020F0502020204030204" pitchFamily="34" charset="0"/>
                        </a:rPr>
                        <a:t>11</a:t>
                      </a:r>
                    </a:p>
                  </a:txBody>
                  <a:tcPr/>
                </a:tc>
                <a:tc>
                  <a:txBody>
                    <a:bodyPr/>
                    <a:lstStyle/>
                    <a:p>
                      <a:pPr algn="ctr"/>
                      <a:r>
                        <a:rPr lang="en-GB" sz="1050" b="1" dirty="0">
                          <a:latin typeface="Calibri" panose="020F0502020204030204" pitchFamily="34" charset="0"/>
                          <a:cs typeface="Calibri" panose="020F0502020204030204" pitchFamily="34" charset="0"/>
                        </a:rPr>
                        <a:t>8. Pasties,</a:t>
                      </a:r>
                    </a:p>
                  </a:txBody>
                  <a:tcPr/>
                </a:tc>
                <a:tc>
                  <a:txBody>
                    <a:bodyPr/>
                    <a:lstStyle/>
                    <a:p>
                      <a:r>
                        <a:rPr lang="en-GB" sz="1050" i="1" dirty="0">
                          <a:latin typeface="Calibri" panose="020F0502020204030204" pitchFamily="34" charset="0"/>
                          <a:cs typeface="Calibri" panose="020F0502020204030204" pitchFamily="34" charset="0"/>
                        </a:rPr>
                        <a:t>Rubbing in method, using the oven, shaping and crimping.</a:t>
                      </a:r>
                    </a:p>
                  </a:txBody>
                  <a:tcPr/>
                </a:tc>
                <a:extLst>
                  <a:ext uri="{0D108BD9-81ED-4DB2-BD59-A6C34878D82A}">
                    <a16:rowId xmlns:a16="http://schemas.microsoft.com/office/drawing/2014/main" val="1825566133"/>
                  </a:ext>
                </a:extLst>
              </a:tr>
              <a:tr h="158050">
                <a:tc>
                  <a:txBody>
                    <a:bodyPr/>
                    <a:lstStyle/>
                    <a:p>
                      <a:r>
                        <a:rPr lang="en-GB" sz="1050" dirty="0">
                          <a:latin typeface="Calibri" panose="020F0502020204030204" pitchFamily="34" charset="0"/>
                          <a:cs typeface="Calibri" panose="020F0502020204030204" pitchFamily="34" charset="0"/>
                        </a:rPr>
                        <a:t>12</a:t>
                      </a:r>
                    </a:p>
                  </a:txBody>
                  <a:tcPr/>
                </a:tc>
                <a:tc>
                  <a:txBody>
                    <a:bodyPr/>
                    <a:lstStyle/>
                    <a:p>
                      <a:pPr algn="ctr"/>
                      <a:r>
                        <a:rPr lang="en-GB" sz="1050" b="1" dirty="0">
                          <a:latin typeface="Calibri" panose="020F0502020204030204" pitchFamily="34" charset="0"/>
                          <a:cs typeface="Calibri" panose="020F0502020204030204" pitchFamily="34" charset="0"/>
                        </a:rPr>
                        <a:t>9. Swiss roll,</a:t>
                      </a:r>
                    </a:p>
                  </a:txBody>
                  <a:tcPr/>
                </a:tc>
                <a:tc>
                  <a:txBody>
                    <a:bodyPr/>
                    <a:lstStyle/>
                    <a:p>
                      <a:r>
                        <a:rPr lang="en-GB" sz="1050" i="1" dirty="0">
                          <a:latin typeface="Calibri" panose="020F0502020204030204" pitchFamily="34" charset="0"/>
                          <a:cs typeface="Calibri" panose="020F0502020204030204" pitchFamily="34" charset="0"/>
                        </a:rPr>
                        <a:t>Using the oven, whisking  method, rolling.</a:t>
                      </a:r>
                    </a:p>
                  </a:txBody>
                  <a:tcPr/>
                </a:tc>
                <a:extLst>
                  <a:ext uri="{0D108BD9-81ED-4DB2-BD59-A6C34878D82A}">
                    <a16:rowId xmlns:a16="http://schemas.microsoft.com/office/drawing/2014/main" val="131745855"/>
                  </a:ext>
                </a:extLst>
              </a:tr>
            </a:tbl>
          </a:graphicData>
        </a:graphic>
      </p:graphicFrame>
      <p:sp>
        <p:nvSpPr>
          <p:cNvPr id="2" name="Slide Number Placeholder 1">
            <a:extLst>
              <a:ext uri="{FF2B5EF4-FFF2-40B4-BE49-F238E27FC236}">
                <a16:creationId xmlns:a16="http://schemas.microsoft.com/office/drawing/2014/main" id="{C909BA39-9A21-4EB2-A662-9F3A0AC5430A}"/>
              </a:ext>
            </a:extLst>
          </p:cNvPr>
          <p:cNvSpPr>
            <a:spLocks noGrp="1"/>
          </p:cNvSpPr>
          <p:nvPr>
            <p:ph type="sldNum" sz="quarter" idx="12"/>
          </p:nvPr>
        </p:nvSpPr>
        <p:spPr/>
        <p:txBody>
          <a:bodyPr/>
          <a:lstStyle/>
          <a:p>
            <a:pPr>
              <a:defRPr/>
            </a:pPr>
            <a:fld id="{69710903-61F6-4B1E-A779-00450E288DED}" type="slidenum">
              <a:rPr lang="en-GB" smtClean="0"/>
              <a:pPr>
                <a:defRPr/>
              </a:pPr>
              <a:t>3</a:t>
            </a:fld>
            <a:endParaRPr lang="en-GB"/>
          </a:p>
        </p:txBody>
      </p:sp>
    </p:spTree>
    <p:extLst>
      <p:ext uri="{BB962C8B-B14F-4D97-AF65-F5344CB8AC3E}">
        <p14:creationId xmlns:p14="http://schemas.microsoft.com/office/powerpoint/2010/main" val="2591876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704850" y="404813"/>
            <a:ext cx="8420100" cy="1143000"/>
          </a:xfrm>
        </p:spPr>
        <p:txBody>
          <a:bodyPr/>
          <a:lstStyle/>
          <a:p>
            <a:r>
              <a:rPr lang="en-GB" altLang="en-US" dirty="0">
                <a:latin typeface="Jokerman" pitchFamily="82" charset="0"/>
              </a:rPr>
              <a:t>Dorset Apple Cake</a:t>
            </a:r>
          </a:p>
        </p:txBody>
      </p:sp>
      <p:sp>
        <p:nvSpPr>
          <p:cNvPr id="3" name="Content Placeholder 2"/>
          <p:cNvSpPr>
            <a:spLocks noGrp="1"/>
          </p:cNvSpPr>
          <p:nvPr>
            <p:ph idx="1"/>
          </p:nvPr>
        </p:nvSpPr>
        <p:spPr>
          <a:xfrm>
            <a:off x="200660" y="1371600"/>
            <a:ext cx="4138613" cy="4114800"/>
          </a:xfrm>
        </p:spPr>
        <p:txBody>
          <a:bodyPr/>
          <a:lstStyle/>
          <a:p>
            <a:pPr marL="0" indent="0">
              <a:buFontTx/>
              <a:buNone/>
              <a:defRPr/>
            </a:pPr>
            <a:r>
              <a:rPr lang="en-GB" sz="2000" dirty="0">
                <a:latin typeface="Jokerman" pitchFamily="82" charset="0"/>
                <a:cs typeface="Calibri" pitchFamily="34" charset="0"/>
              </a:rPr>
              <a:t>Ingredients</a:t>
            </a:r>
          </a:p>
          <a:p>
            <a:r>
              <a:rPr lang="en-GB" sz="1400" dirty="0">
                <a:highlight>
                  <a:srgbClr val="FFFF00"/>
                </a:highlight>
                <a:latin typeface="Calibri" panose="020F0502020204030204" pitchFamily="34" charset="0"/>
                <a:cs typeface="Calibri" panose="020F0502020204030204" pitchFamily="34" charset="0"/>
              </a:rPr>
              <a:t>60g unsalted butter, diced and chilled, plus extra for the tin</a:t>
            </a:r>
          </a:p>
          <a:p>
            <a:r>
              <a:rPr lang="en-GB" sz="1400" dirty="0">
                <a:latin typeface="Calibri" panose="020F0502020204030204" pitchFamily="34" charset="0"/>
                <a:cs typeface="Calibri" panose="020F0502020204030204" pitchFamily="34" charset="0"/>
              </a:rPr>
              <a:t>115g self-</a:t>
            </a:r>
            <a:r>
              <a:rPr lang="en-GB" sz="1400" dirty="0" err="1">
                <a:latin typeface="Calibri" panose="020F0502020204030204" pitchFamily="34" charset="0"/>
                <a:cs typeface="Calibri" panose="020F0502020204030204" pitchFamily="34" charset="0"/>
              </a:rPr>
              <a:t>raising</a:t>
            </a:r>
            <a:r>
              <a:rPr lang="en-GB" sz="1400" dirty="0">
                <a:latin typeface="Calibri" panose="020F0502020204030204" pitchFamily="34" charset="0"/>
                <a:cs typeface="Calibri" panose="020F0502020204030204" pitchFamily="34" charset="0"/>
              </a:rPr>
              <a:t> flour</a:t>
            </a:r>
          </a:p>
          <a:p>
            <a:r>
              <a:rPr lang="en-GB" sz="1400" dirty="0">
                <a:latin typeface="Calibri" panose="020F0502020204030204" pitchFamily="34" charset="0"/>
                <a:cs typeface="Calibri" panose="020F0502020204030204" pitchFamily="34" charset="0"/>
              </a:rPr>
              <a:t>1 tsp ground cinnamon</a:t>
            </a:r>
          </a:p>
          <a:p>
            <a:r>
              <a:rPr lang="en-GB" sz="1400" dirty="0">
                <a:latin typeface="Calibri" panose="020F0502020204030204" pitchFamily="34" charset="0"/>
                <a:cs typeface="Calibri" panose="020F0502020204030204" pitchFamily="34" charset="0"/>
              </a:rPr>
              <a:t>60g light brown sugar</a:t>
            </a:r>
          </a:p>
          <a:p>
            <a:r>
              <a:rPr lang="en-GB" sz="1400" dirty="0">
                <a:latin typeface="Calibri" panose="020F0502020204030204" pitchFamily="34" charset="0"/>
                <a:cs typeface="Calibri" panose="020F0502020204030204" pitchFamily="34" charset="0"/>
              </a:rPr>
              <a:t>1 large egg, beaten</a:t>
            </a:r>
          </a:p>
          <a:p>
            <a:r>
              <a:rPr lang="en-GB" sz="1400" dirty="0">
                <a:highlight>
                  <a:srgbClr val="FFFF00"/>
                </a:highlight>
                <a:latin typeface="Calibri" panose="020F0502020204030204" pitchFamily="34" charset="0"/>
                <a:cs typeface="Calibri" panose="020F0502020204030204" pitchFamily="34" charset="0"/>
              </a:rPr>
              <a:t>4 tbsp milk</a:t>
            </a:r>
          </a:p>
          <a:p>
            <a:r>
              <a:rPr lang="en-GB" sz="1400" dirty="0">
                <a:latin typeface="Calibri" panose="020F0502020204030204" pitchFamily="34" charset="0"/>
                <a:cs typeface="Calibri" panose="020F0502020204030204" pitchFamily="34" charset="0"/>
              </a:rPr>
              <a:t>110g Bramley or Granny Smith apples, peeled, cored and diced</a:t>
            </a:r>
          </a:p>
          <a:p>
            <a:r>
              <a:rPr lang="en-GB" sz="1400" dirty="0">
                <a:latin typeface="Calibri" panose="020F0502020204030204" pitchFamily="34" charset="0"/>
                <a:cs typeface="Calibri" panose="020F0502020204030204" pitchFamily="34" charset="0"/>
              </a:rPr>
              <a:t>50g sultanas</a:t>
            </a:r>
          </a:p>
          <a:p>
            <a:r>
              <a:rPr lang="en-GB" sz="1400" dirty="0">
                <a:latin typeface="Calibri" panose="020F0502020204030204" pitchFamily="34" charset="0"/>
                <a:cs typeface="Calibri" panose="020F0502020204030204" pitchFamily="34" charset="0"/>
              </a:rPr>
              <a:t>1 tbsp demerara sugar (optional)</a:t>
            </a:r>
          </a:p>
          <a:p>
            <a:pPr marL="0" indent="0">
              <a:buFontTx/>
              <a:buNone/>
              <a:defRPr/>
            </a:pPr>
            <a:r>
              <a:rPr lang="en-GB" sz="1400" dirty="0"/>
              <a:t> </a:t>
            </a:r>
          </a:p>
          <a:p>
            <a:pPr>
              <a:defRPr/>
            </a:pPr>
            <a:endParaRPr lang="en-GB" sz="1400" dirty="0"/>
          </a:p>
        </p:txBody>
      </p:sp>
      <p:sp>
        <p:nvSpPr>
          <p:cNvPr id="8196" name="TextBox 3"/>
          <p:cNvSpPr txBox="1">
            <a:spLocks noChangeArrowheads="1"/>
          </p:cNvSpPr>
          <p:nvPr/>
        </p:nvSpPr>
        <p:spPr bwMode="auto">
          <a:xfrm>
            <a:off x="4525328" y="1741414"/>
            <a:ext cx="5180012" cy="48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2400" dirty="0">
                <a:latin typeface="Jokerman" pitchFamily="82" charset="0"/>
              </a:rPr>
              <a:t>Method</a:t>
            </a:r>
          </a:p>
          <a:p>
            <a:pPr marL="342900" indent="-342900">
              <a:buFont typeface="+mj-lt"/>
              <a:buAutoNum type="arabicPeriod"/>
            </a:pPr>
            <a:r>
              <a:rPr lang="en-GB" sz="1600" b="1" dirty="0">
                <a:latin typeface="Calibri" panose="020F0502020204030204" pitchFamily="34" charset="0"/>
                <a:cs typeface="Calibri" panose="020F0502020204030204" pitchFamily="34" charset="0"/>
              </a:rPr>
              <a:t>H</a:t>
            </a:r>
            <a:r>
              <a:rPr lang="en-GB" sz="1600" dirty="0">
                <a:latin typeface="Calibri" panose="020F0502020204030204" pitchFamily="34" charset="0"/>
                <a:cs typeface="Calibri" panose="020F0502020204030204" pitchFamily="34" charset="0"/>
              </a:rPr>
              <a:t>eat the oven to 180C/160C fan/gas 4. Butter and line a 20cm cake tin with baking parchment.</a:t>
            </a:r>
          </a:p>
          <a:p>
            <a:pPr marL="342900" indent="-342900">
              <a:buFont typeface="+mj-lt"/>
              <a:buAutoNum type="arabicPeriod"/>
            </a:pPr>
            <a:r>
              <a:rPr lang="en-GB" sz="1600" dirty="0">
                <a:latin typeface="Calibri" panose="020F0502020204030204" pitchFamily="34" charset="0"/>
                <a:cs typeface="Calibri" panose="020F0502020204030204" pitchFamily="34" charset="0"/>
              </a:rPr>
              <a:t>Mix the flour and cinnamon together in a large bowl. Add the butter and rub into the flour using your fingers, until it resembles fine breadcrumbs. </a:t>
            </a:r>
          </a:p>
          <a:p>
            <a:pPr marL="342900" indent="-342900">
              <a:buFont typeface="+mj-lt"/>
              <a:buAutoNum type="arabicPeriod"/>
            </a:pPr>
            <a:r>
              <a:rPr lang="en-GB" sz="1600" dirty="0">
                <a:latin typeface="Calibri" panose="020F0502020204030204" pitchFamily="34" charset="0"/>
                <a:cs typeface="Calibri" panose="020F0502020204030204" pitchFamily="34" charset="0"/>
              </a:rPr>
              <a:t>Stir in the light brown sugar. </a:t>
            </a:r>
          </a:p>
          <a:p>
            <a:pPr marL="342900" indent="-342900">
              <a:buFont typeface="+mj-lt"/>
              <a:buAutoNum type="arabicPeriod"/>
            </a:pPr>
            <a:r>
              <a:rPr lang="en-GB" sz="1600" dirty="0">
                <a:latin typeface="Calibri" panose="020F0502020204030204" pitchFamily="34" charset="0"/>
                <a:cs typeface="Calibri" panose="020F0502020204030204" pitchFamily="34" charset="0"/>
              </a:rPr>
              <a:t>Beat in the egg followed by 4 tbsp of milk – add it gradually until you have a smooth, thick batter.</a:t>
            </a:r>
          </a:p>
          <a:p>
            <a:pPr marL="342900" indent="-342900">
              <a:buFont typeface="+mj-lt"/>
              <a:buAutoNum type="arabicPeriod"/>
            </a:pPr>
            <a:r>
              <a:rPr lang="en-GB" sz="1600" dirty="0">
                <a:latin typeface="Calibri" panose="020F0502020204030204" pitchFamily="34" charset="0"/>
                <a:cs typeface="Calibri" panose="020F0502020204030204" pitchFamily="34" charset="0"/>
              </a:rPr>
              <a:t>Add the apples and sultanas and mix to combine. Scrape the batter into the prepared tin and gently level out. </a:t>
            </a:r>
          </a:p>
          <a:p>
            <a:pPr marL="342900" indent="-342900">
              <a:buFont typeface="+mj-lt"/>
              <a:buAutoNum type="arabicPeriod"/>
            </a:pPr>
            <a:r>
              <a:rPr lang="en-GB" sz="1600" dirty="0">
                <a:latin typeface="Calibri" panose="020F0502020204030204" pitchFamily="34" charset="0"/>
                <a:cs typeface="Calibri" panose="020F0502020204030204" pitchFamily="34" charset="0"/>
              </a:rPr>
              <a:t>Sprinkle over the demerara sugar, if using, and bake for 30-40 mins or until golden and a skewer inserted into the middle comes out clean.</a:t>
            </a:r>
          </a:p>
          <a:p>
            <a:pPr marL="342900" indent="-342900">
              <a:buFont typeface="+mj-lt"/>
              <a:buAutoNum type="arabicPeriod"/>
            </a:pPr>
            <a:r>
              <a:rPr lang="en-GB" sz="1600" dirty="0">
                <a:latin typeface="Calibri" panose="020F0502020204030204" pitchFamily="34" charset="0"/>
                <a:cs typeface="Calibri" panose="020F0502020204030204" pitchFamily="34" charset="0"/>
              </a:rPr>
              <a:t>Allow to cool in the tin for 15 mins and then carefully turn out onto a wire rack to cool further.</a:t>
            </a:r>
          </a:p>
          <a:p>
            <a:pPr eaLnBrk="1" hangingPunct="1">
              <a:spcBef>
                <a:spcPct val="0"/>
              </a:spcBef>
              <a:buFontTx/>
              <a:buNone/>
            </a:pPr>
            <a:endParaRPr lang="en-GB" altLang="en-US" sz="2400" dirty="0">
              <a:latin typeface="Jokerman" pitchFamily="82" charset="0"/>
            </a:endParaRPr>
          </a:p>
        </p:txBody>
      </p:sp>
      <p:sp>
        <p:nvSpPr>
          <p:cNvPr id="6" name="TextBox 5"/>
          <p:cNvSpPr txBox="1"/>
          <p:nvPr/>
        </p:nvSpPr>
        <p:spPr>
          <a:xfrm>
            <a:off x="128464" y="94129"/>
            <a:ext cx="5904656" cy="369332"/>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a:t>
            </a:r>
          </a:p>
        </p:txBody>
      </p:sp>
      <p:pic>
        <p:nvPicPr>
          <p:cNvPr id="7" name="Picture 6" descr="http://www.fine-dining-guide.com/wp-content/uploads/MIchelin_3_Stars.jpg">
            <a:hlinkClick r:id="rId2"/>
          </p:cNvPr>
          <p:cNvPicPr/>
          <p:nvPr/>
        </p:nvPicPr>
        <p:blipFill rotWithShape="1">
          <a:blip r:embed="rId3">
            <a:extLst>
              <a:ext uri="{28A0092B-C50C-407E-A947-70E740481C1C}">
                <a14:useLocalDpi xmlns:a14="http://schemas.microsoft.com/office/drawing/2010/main" val="0"/>
              </a:ext>
            </a:extLst>
          </a:blip>
          <a:srcRect l="15271" t="29124" r="38112" b="28951"/>
          <a:stretch/>
        </p:blipFill>
        <p:spPr bwMode="auto">
          <a:xfrm>
            <a:off x="8985250" y="247561"/>
            <a:ext cx="720090" cy="431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orset apple cake">
            <a:extLst>
              <a:ext uri="{FF2B5EF4-FFF2-40B4-BE49-F238E27FC236}">
                <a16:creationId xmlns:a16="http://schemas.microsoft.com/office/drawing/2014/main" id="{462FE965-4F5D-49AA-B310-6D62EFD40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917" y="4519688"/>
            <a:ext cx="2304256" cy="209477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9CE24A5-5CC4-4ADD-A0FD-6169E8F9E6B0}"/>
              </a:ext>
            </a:extLst>
          </p:cNvPr>
          <p:cNvSpPr>
            <a:spLocks noGrp="1"/>
          </p:cNvSpPr>
          <p:nvPr>
            <p:ph type="sldNum" sz="quarter" idx="12"/>
          </p:nvPr>
        </p:nvSpPr>
        <p:spPr/>
        <p:txBody>
          <a:bodyPr/>
          <a:lstStyle/>
          <a:p>
            <a:pPr>
              <a:defRPr/>
            </a:pPr>
            <a:fld id="{B81F8AB0-C8E6-4D0B-A90F-14E4156CE9E9}" type="slidenum">
              <a:rPr lang="en-GB" smtClean="0"/>
              <a:pPr>
                <a:defRPr/>
              </a:pPr>
              <a:t>30</a:t>
            </a:fld>
            <a:endParaRPr lang="en-GB"/>
          </a:p>
        </p:txBody>
      </p:sp>
    </p:spTree>
    <p:extLst>
      <p:ext uri="{BB962C8B-B14F-4D97-AF65-F5344CB8AC3E}">
        <p14:creationId xmlns:p14="http://schemas.microsoft.com/office/powerpoint/2010/main" val="1551720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95262" y="1015782"/>
            <a:ext cx="4757738" cy="1447800"/>
          </a:xfrm>
        </p:spPr>
        <p:txBody>
          <a:bodyPr/>
          <a:lstStyle/>
          <a:p>
            <a:pPr eaLnBrk="1" hangingPunct="1"/>
            <a:r>
              <a:rPr lang="en-GB" altLang="en-US" sz="3600" dirty="0">
                <a:latin typeface="Jokerman" pitchFamily="82" charset="0"/>
              </a:rPr>
              <a:t>Chocolate Fudge Cupcakes Ingredients:</a:t>
            </a:r>
          </a:p>
        </p:txBody>
      </p:sp>
      <p:sp>
        <p:nvSpPr>
          <p:cNvPr id="7172" name="Rectangle 3"/>
          <p:cNvSpPr>
            <a:spLocks noGrp="1" noChangeArrowheads="1"/>
          </p:cNvSpPr>
          <p:nvPr>
            <p:ph type="body" idx="1"/>
          </p:nvPr>
        </p:nvSpPr>
        <p:spPr>
          <a:xfrm>
            <a:off x="230326" y="2738904"/>
            <a:ext cx="4933950" cy="2016125"/>
          </a:xfrm>
        </p:spPr>
        <p:txBody>
          <a:bodyPr/>
          <a:lstStyle/>
          <a:p>
            <a:r>
              <a:rPr lang="en-GB" sz="1800" dirty="0">
                <a:latin typeface="Calibri" panose="020F0502020204030204" pitchFamily="34" charset="0"/>
                <a:cs typeface="Calibri" panose="020F0502020204030204" pitchFamily="34" charset="0"/>
              </a:rPr>
              <a:t>200g butter</a:t>
            </a:r>
          </a:p>
          <a:p>
            <a:r>
              <a:rPr lang="en-GB" sz="1800" dirty="0">
                <a:latin typeface="Calibri" panose="020F0502020204030204" pitchFamily="34" charset="0"/>
                <a:cs typeface="Calibri" panose="020F0502020204030204" pitchFamily="34" charset="0"/>
              </a:rPr>
              <a:t>200g plain chocolate , under 70% cocoa solids is fine</a:t>
            </a:r>
          </a:p>
          <a:p>
            <a:r>
              <a:rPr lang="en-GB" sz="1800" dirty="0">
                <a:latin typeface="Calibri" panose="020F0502020204030204" pitchFamily="34" charset="0"/>
                <a:cs typeface="Calibri" panose="020F0502020204030204" pitchFamily="34" charset="0"/>
              </a:rPr>
              <a:t>200g light, soft brown sugar</a:t>
            </a:r>
          </a:p>
          <a:p>
            <a:r>
              <a:rPr lang="en-GB" sz="1800" dirty="0">
                <a:latin typeface="Calibri" panose="020F0502020204030204" pitchFamily="34" charset="0"/>
                <a:cs typeface="Calibri" panose="020F0502020204030204" pitchFamily="34" charset="0"/>
              </a:rPr>
              <a:t>2 eggs , beaten</a:t>
            </a:r>
          </a:p>
          <a:p>
            <a:r>
              <a:rPr lang="en-GB" sz="1800" dirty="0">
                <a:latin typeface="Calibri" panose="020F0502020204030204" pitchFamily="34" charset="0"/>
                <a:cs typeface="Calibri" panose="020F0502020204030204" pitchFamily="34" charset="0"/>
              </a:rPr>
              <a:t>1 tsp vanilla extract</a:t>
            </a:r>
          </a:p>
          <a:p>
            <a:r>
              <a:rPr lang="en-GB" sz="1800" dirty="0">
                <a:latin typeface="Calibri" panose="020F0502020204030204" pitchFamily="34" charset="0"/>
                <a:cs typeface="Calibri" panose="020F0502020204030204" pitchFamily="34" charset="0"/>
              </a:rPr>
              <a:t>250g self-</a:t>
            </a:r>
            <a:r>
              <a:rPr lang="en-GB" sz="1800" dirty="0" err="1">
                <a:latin typeface="Calibri" panose="020F0502020204030204" pitchFamily="34" charset="0"/>
                <a:cs typeface="Calibri" panose="020F0502020204030204" pitchFamily="34" charset="0"/>
              </a:rPr>
              <a:t>raising</a:t>
            </a:r>
            <a:r>
              <a:rPr lang="en-GB" sz="1800" dirty="0">
                <a:latin typeface="Calibri" panose="020F0502020204030204" pitchFamily="34" charset="0"/>
                <a:cs typeface="Calibri" panose="020F0502020204030204" pitchFamily="34" charset="0"/>
              </a:rPr>
              <a:t> flour</a:t>
            </a:r>
          </a:p>
          <a:p>
            <a:pPr eaLnBrk="1" hangingPunct="1"/>
            <a:endParaRPr lang="en-GB" altLang="en-US" sz="1800" dirty="0">
              <a:latin typeface="Calibri" panose="020F0502020204030204" pitchFamily="34" charset="0"/>
              <a:cs typeface="Calibri" panose="020F0502020204030204" pitchFamily="34" charset="0"/>
            </a:endParaRPr>
          </a:p>
        </p:txBody>
      </p:sp>
      <p:sp>
        <p:nvSpPr>
          <p:cNvPr id="7173" name="Rectangle 5"/>
          <p:cNvSpPr>
            <a:spLocks noChangeArrowheads="1"/>
          </p:cNvSpPr>
          <p:nvPr/>
        </p:nvSpPr>
        <p:spPr bwMode="auto">
          <a:xfrm>
            <a:off x="5576888" y="0"/>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400" dirty="0">
                <a:solidFill>
                  <a:schemeClr val="tx2"/>
                </a:solidFill>
                <a:latin typeface="Jokerman" pitchFamily="82" charset="0"/>
              </a:rPr>
              <a:t>Method:</a:t>
            </a:r>
          </a:p>
        </p:txBody>
      </p:sp>
      <p:sp>
        <p:nvSpPr>
          <p:cNvPr id="7174" name="Rectangle 6"/>
          <p:cNvSpPr>
            <a:spLocks noChangeArrowheads="1"/>
          </p:cNvSpPr>
          <p:nvPr/>
        </p:nvSpPr>
        <p:spPr bwMode="auto">
          <a:xfrm>
            <a:off x="5283200" y="2324100"/>
            <a:ext cx="462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7" name="Rectangle 3"/>
          <p:cNvSpPr txBox="1">
            <a:spLocks noChangeArrowheads="1"/>
          </p:cNvSpPr>
          <p:nvPr/>
        </p:nvSpPr>
        <p:spPr bwMode="auto">
          <a:xfrm>
            <a:off x="4953000" y="1196975"/>
            <a:ext cx="4757738" cy="5410200"/>
          </a:xfrm>
          <a:prstGeom prst="rect">
            <a:avLst/>
          </a:prstGeom>
          <a:noFill/>
          <a:ln w="9525">
            <a:noFill/>
            <a:miter lim="800000"/>
            <a:headEnd/>
            <a:tailEnd/>
          </a:ln>
        </p:spPr>
        <p:txBody>
          <a:bodyPr/>
          <a:lstStyle/>
          <a:p>
            <a:pPr marL="457200" indent="-457200">
              <a:buFont typeface="+mj-lt"/>
              <a:buAutoNum type="arabicPeriod"/>
            </a:pPr>
            <a:r>
              <a:rPr lang="en-GB" sz="2000" dirty="0">
                <a:latin typeface="Calibri" panose="020F0502020204030204" pitchFamily="34" charset="0"/>
                <a:cs typeface="Calibri" panose="020F0502020204030204" pitchFamily="34" charset="0"/>
              </a:rPr>
              <a:t>Heat oven to 160C/140C fan/gas 3 and line a 12-hole muffin tin with cases. </a:t>
            </a:r>
          </a:p>
          <a:p>
            <a:pPr marL="457200" indent="-457200">
              <a:buFont typeface="+mj-lt"/>
              <a:buAutoNum type="arabicPeriod"/>
            </a:pPr>
            <a:r>
              <a:rPr lang="en-GB" sz="2000" dirty="0">
                <a:latin typeface="Calibri" panose="020F0502020204030204" pitchFamily="34" charset="0"/>
                <a:cs typeface="Calibri" panose="020F0502020204030204" pitchFamily="34" charset="0"/>
              </a:rPr>
              <a:t>Gently melt the butter, chocolate, sugar and 100ml hot water together in a large saucepan, stirring occasionally, then set aside to cool.</a:t>
            </a:r>
          </a:p>
          <a:p>
            <a:pPr marL="457200" indent="-457200">
              <a:buFont typeface="+mj-lt"/>
              <a:buAutoNum type="arabicPeriod"/>
            </a:pPr>
            <a:r>
              <a:rPr lang="en-GB" sz="2000" dirty="0">
                <a:latin typeface="Calibri" panose="020F0502020204030204" pitchFamily="34" charset="0"/>
                <a:cs typeface="Calibri" panose="020F0502020204030204" pitchFamily="34" charset="0"/>
              </a:rPr>
              <a:t>Stir the eggs and vanilla into the chocolate mixture. </a:t>
            </a:r>
          </a:p>
          <a:p>
            <a:pPr marL="457200" indent="-457200">
              <a:buFont typeface="+mj-lt"/>
              <a:buAutoNum type="arabicPeriod"/>
            </a:pPr>
            <a:r>
              <a:rPr lang="en-GB" sz="2000" dirty="0">
                <a:latin typeface="Calibri" panose="020F0502020204030204" pitchFamily="34" charset="0"/>
                <a:cs typeface="Calibri" panose="020F0502020204030204" pitchFamily="34" charset="0"/>
              </a:rPr>
              <a:t>Put the flour into the chocolate mixture and mix until smooth.</a:t>
            </a:r>
          </a:p>
          <a:p>
            <a:pPr marL="457200" indent="-457200">
              <a:buFont typeface="+mj-lt"/>
              <a:buAutoNum type="arabicPeriod"/>
            </a:pPr>
            <a:r>
              <a:rPr lang="en-GB" sz="2000" dirty="0">
                <a:latin typeface="Calibri" panose="020F0502020204030204" pitchFamily="34" charset="0"/>
                <a:cs typeface="Calibri" panose="020F0502020204030204" pitchFamily="34" charset="0"/>
              </a:rPr>
              <a:t> Spoon into cases until just over three-quarters full,</a:t>
            </a:r>
          </a:p>
          <a:p>
            <a:pPr marL="457200" indent="-457200">
              <a:buFont typeface="+mj-lt"/>
              <a:buAutoNum type="arabicPeriod"/>
            </a:pPr>
            <a:r>
              <a:rPr lang="en-GB" sz="2000" dirty="0">
                <a:latin typeface="Calibri" panose="020F0502020204030204" pitchFamily="34" charset="0"/>
                <a:cs typeface="Calibri" panose="020F0502020204030204" pitchFamily="34" charset="0"/>
              </a:rPr>
              <a:t>Bake for 20-22 mins.</a:t>
            </a:r>
          </a:p>
        </p:txBody>
      </p:sp>
      <p:sp>
        <p:nvSpPr>
          <p:cNvPr id="7177" name="TextBox 1"/>
          <p:cNvSpPr txBox="1">
            <a:spLocks noChangeArrowheads="1"/>
          </p:cNvSpPr>
          <p:nvPr/>
        </p:nvSpPr>
        <p:spPr bwMode="auto">
          <a:xfrm>
            <a:off x="488950" y="5164138"/>
            <a:ext cx="4103688" cy="40011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dirty="0">
                <a:latin typeface="Calibri" pitchFamily="34" charset="0"/>
              </a:rPr>
              <a:t>Don’t forget…12 muffin cases</a:t>
            </a:r>
          </a:p>
        </p:txBody>
      </p:sp>
      <p:sp>
        <p:nvSpPr>
          <p:cNvPr id="2" name="TextBox 1"/>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Decorate at home.</a:t>
            </a:r>
          </a:p>
        </p:txBody>
      </p:sp>
      <p:pic>
        <p:nvPicPr>
          <p:cNvPr id="11" name="Picture 10"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57244" b="28951"/>
          <a:stretch/>
        </p:blipFill>
        <p:spPr bwMode="auto">
          <a:xfrm>
            <a:off x="9284653" y="268988"/>
            <a:ext cx="424815" cy="4318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83CF73F-F70B-4EE6-898A-C25DCB425E2F}"/>
              </a:ext>
            </a:extLst>
          </p:cNvPr>
          <p:cNvSpPr>
            <a:spLocks noGrp="1"/>
          </p:cNvSpPr>
          <p:nvPr>
            <p:ph type="sldNum" sz="quarter" idx="12"/>
          </p:nvPr>
        </p:nvSpPr>
        <p:spPr/>
        <p:txBody>
          <a:bodyPr/>
          <a:lstStyle/>
          <a:p>
            <a:pPr>
              <a:defRPr/>
            </a:pPr>
            <a:fld id="{B81F8AB0-C8E6-4D0B-A90F-14E4156CE9E9}" type="slidenum">
              <a:rPr lang="en-GB" smtClean="0"/>
              <a:pPr>
                <a:defRPr/>
              </a:pPr>
              <a:t>31</a:t>
            </a:fld>
            <a:endParaRPr lang="en-GB"/>
          </a:p>
        </p:txBody>
      </p:sp>
    </p:spTree>
    <p:extLst>
      <p:ext uri="{BB962C8B-B14F-4D97-AF65-F5344CB8AC3E}">
        <p14:creationId xmlns:p14="http://schemas.microsoft.com/office/powerpoint/2010/main" val="3542678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721042"/>
            <a:ext cx="4484688" cy="1298575"/>
          </a:xfrm>
        </p:spPr>
        <p:txBody>
          <a:bodyPr/>
          <a:lstStyle/>
          <a:p>
            <a:pPr eaLnBrk="1" hangingPunct="1"/>
            <a:r>
              <a:rPr lang="en-GB" altLang="en-US" sz="4000" dirty="0">
                <a:latin typeface="Jokerman" pitchFamily="82" charset="0"/>
              </a:rPr>
              <a:t>Fairy Cake</a:t>
            </a:r>
            <a:br>
              <a:rPr lang="en-GB" altLang="en-US" sz="4000" dirty="0">
                <a:latin typeface="Jokerman" pitchFamily="82" charset="0"/>
              </a:rPr>
            </a:br>
            <a:r>
              <a:rPr lang="en-GB" altLang="en-US" sz="4000" dirty="0">
                <a:latin typeface="Jokerman" pitchFamily="82" charset="0"/>
              </a:rPr>
              <a:t>Ingredients:</a:t>
            </a:r>
          </a:p>
        </p:txBody>
      </p:sp>
      <p:sp>
        <p:nvSpPr>
          <p:cNvPr id="13315" name="Rectangle 3"/>
          <p:cNvSpPr>
            <a:spLocks noGrp="1" noChangeArrowheads="1"/>
          </p:cNvSpPr>
          <p:nvPr>
            <p:ph type="body" idx="1"/>
          </p:nvPr>
        </p:nvSpPr>
        <p:spPr>
          <a:xfrm>
            <a:off x="201613" y="2060575"/>
            <a:ext cx="4233862" cy="2112963"/>
          </a:xfrm>
        </p:spPr>
        <p:txBody>
          <a:bodyPr/>
          <a:lstStyle/>
          <a:p>
            <a:pPr eaLnBrk="1" hangingPunct="1"/>
            <a:r>
              <a:rPr lang="en-GB" altLang="en-US" sz="2400" dirty="0">
                <a:latin typeface="Calibri" pitchFamily="34" charset="0"/>
              </a:rPr>
              <a:t>115g caster sugar</a:t>
            </a:r>
          </a:p>
          <a:p>
            <a:pPr eaLnBrk="1" hangingPunct="1"/>
            <a:r>
              <a:rPr lang="en-GB" altLang="en-US" sz="2400" dirty="0">
                <a:latin typeface="Calibri" pitchFamily="34" charset="0"/>
              </a:rPr>
              <a:t>115g margarine</a:t>
            </a:r>
          </a:p>
          <a:p>
            <a:pPr eaLnBrk="1" hangingPunct="1"/>
            <a:r>
              <a:rPr lang="en-GB" altLang="en-US" sz="2400" dirty="0">
                <a:latin typeface="Calibri" pitchFamily="34" charset="0"/>
              </a:rPr>
              <a:t>115g self raising flour</a:t>
            </a:r>
          </a:p>
          <a:p>
            <a:pPr eaLnBrk="1" hangingPunct="1"/>
            <a:r>
              <a:rPr lang="en-GB" altLang="en-US" sz="2400" dirty="0">
                <a:latin typeface="Calibri" pitchFamily="34" charset="0"/>
              </a:rPr>
              <a:t>2 eggs</a:t>
            </a:r>
          </a:p>
        </p:txBody>
      </p:sp>
      <p:sp>
        <p:nvSpPr>
          <p:cNvPr id="13316"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13317"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13318" name="Rectangle 3"/>
          <p:cNvSpPr txBox="1">
            <a:spLocks noChangeArrowheads="1"/>
          </p:cNvSpPr>
          <p:nvPr/>
        </p:nvSpPr>
        <p:spPr bwMode="auto">
          <a:xfrm>
            <a:off x="4457700" y="981075"/>
            <a:ext cx="53308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lnSpc>
                <a:spcPct val="90000"/>
              </a:lnSpc>
              <a:buFont typeface="Times New Roman" pitchFamily="18" charset="0"/>
              <a:buAutoNum type="arabicPeriod"/>
            </a:pPr>
            <a:r>
              <a:rPr lang="en-GB" altLang="en-US" sz="2000">
                <a:latin typeface="Malgun Gothic" pitchFamily="34" charset="-127"/>
              </a:rPr>
              <a:t>Preheat oven to 180C/Gas Mark 4</a:t>
            </a:r>
          </a:p>
          <a:p>
            <a:pPr eaLnBrk="1" hangingPunct="1">
              <a:lnSpc>
                <a:spcPct val="90000"/>
              </a:lnSpc>
              <a:buFont typeface="Times New Roman" pitchFamily="18" charset="0"/>
              <a:buAutoNum type="arabicPeriod"/>
            </a:pPr>
            <a:r>
              <a:rPr lang="en-GB" altLang="en-US" sz="2000">
                <a:latin typeface="Malgun Gothic" pitchFamily="34" charset="-127"/>
              </a:rPr>
              <a:t>Place paper cases in a bun tin.</a:t>
            </a:r>
          </a:p>
          <a:p>
            <a:pPr eaLnBrk="1" hangingPunct="1">
              <a:lnSpc>
                <a:spcPct val="90000"/>
              </a:lnSpc>
              <a:buFont typeface="Times New Roman" pitchFamily="18" charset="0"/>
              <a:buAutoNum type="arabicPeriod"/>
            </a:pPr>
            <a:r>
              <a:rPr lang="en-GB" altLang="en-US" sz="2000">
                <a:latin typeface="Malgun Gothic" pitchFamily="34" charset="-127"/>
              </a:rPr>
              <a:t>Make cakes using the all in one method, Put all ingredients into a large mixing bowl and using an electric hand whisk, beat together for 2 minutes, until mixture is smooth.</a:t>
            </a:r>
          </a:p>
          <a:p>
            <a:pPr eaLnBrk="1" hangingPunct="1">
              <a:lnSpc>
                <a:spcPct val="90000"/>
              </a:lnSpc>
              <a:buFont typeface="Times New Roman" pitchFamily="18" charset="0"/>
              <a:buAutoNum type="arabicPeriod"/>
            </a:pPr>
            <a:r>
              <a:rPr lang="en-GB" altLang="en-US" sz="2000">
                <a:latin typeface="Malgun Gothic" pitchFamily="34" charset="-127"/>
              </a:rPr>
              <a:t>Divide mixture evenly between 12 cake cases using a metal spoon.</a:t>
            </a:r>
          </a:p>
          <a:p>
            <a:pPr eaLnBrk="1" hangingPunct="1">
              <a:lnSpc>
                <a:spcPct val="90000"/>
              </a:lnSpc>
              <a:buFont typeface="Times New Roman" pitchFamily="18" charset="0"/>
              <a:buAutoNum type="arabicPeriod"/>
            </a:pPr>
            <a:r>
              <a:rPr lang="en-GB" altLang="en-US" sz="2000">
                <a:latin typeface="Malgun Gothic" pitchFamily="34" charset="-127"/>
              </a:rPr>
              <a:t>Place in oven for 15minutes until well risen and springy to touch.</a:t>
            </a:r>
          </a:p>
          <a:p>
            <a:pPr eaLnBrk="1" hangingPunct="1">
              <a:lnSpc>
                <a:spcPct val="90000"/>
              </a:lnSpc>
              <a:buFont typeface="Times New Roman" pitchFamily="18" charset="0"/>
              <a:buAutoNum type="arabicPeriod"/>
            </a:pPr>
            <a:r>
              <a:rPr lang="en-GB" altLang="en-US" sz="2000">
                <a:latin typeface="Malgun Gothic" pitchFamily="34" charset="-127"/>
              </a:rPr>
              <a:t>Remove from tins and place on a cooling wire.</a:t>
            </a:r>
          </a:p>
          <a:p>
            <a:pPr eaLnBrk="1" hangingPunct="1">
              <a:lnSpc>
                <a:spcPct val="90000"/>
              </a:lnSpc>
              <a:buFont typeface="Times New Roman" pitchFamily="18" charset="0"/>
              <a:buAutoNum type="arabicPeriod"/>
            </a:pPr>
            <a:endParaRPr lang="en-GB" altLang="en-US" sz="2000">
              <a:latin typeface="Malgun Gothic" pitchFamily="34" charset="-127"/>
            </a:endParaRPr>
          </a:p>
        </p:txBody>
      </p:sp>
      <p:pic>
        <p:nvPicPr>
          <p:cNvPr id="13319" name="Picture 2" descr="http://www.kashmircrownbakeries.com/image/429/imgef655eplain_failrycak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888" y="4786313"/>
            <a:ext cx="3322637"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7526" y="4317951"/>
            <a:ext cx="4103688" cy="2031325"/>
          </a:xfrm>
          <a:prstGeom prst="rect">
            <a:avLst/>
          </a:prstGeom>
          <a:noFill/>
          <a:ln>
            <a:solidFill>
              <a:schemeClr val="tx1"/>
            </a:solidFill>
            <a:prstDash val="sysDash"/>
          </a:ln>
        </p:spPr>
        <p:txBody>
          <a:bodyPr>
            <a:spAutoFit/>
          </a:bodyPr>
          <a:lstStyle/>
          <a:p>
            <a:pPr>
              <a:defRPr/>
            </a:pPr>
            <a:r>
              <a:rPr lang="en-GB" sz="1800" i="1" dirty="0">
                <a:latin typeface="Calibri" panose="020F0502020204030204" pitchFamily="34" charset="0"/>
              </a:rPr>
              <a:t>Options:</a:t>
            </a:r>
          </a:p>
          <a:p>
            <a:pPr marL="285750" indent="-285750">
              <a:buFont typeface="Arial" panose="020B0604020202020204" pitchFamily="34" charset="0"/>
              <a:buChar char="•"/>
              <a:defRPr/>
            </a:pPr>
            <a:r>
              <a:rPr lang="en-GB" sz="1800" i="1" dirty="0">
                <a:latin typeface="Calibri" panose="020F0502020204030204" pitchFamily="34" charset="0"/>
              </a:rPr>
              <a:t>Buttercream (150g icing sugar, 75g butter),</a:t>
            </a:r>
          </a:p>
          <a:p>
            <a:pPr marL="285750" indent="-285750">
              <a:buFont typeface="Arial" panose="020B0604020202020204" pitchFamily="34" charset="0"/>
              <a:buChar char="•"/>
              <a:defRPr/>
            </a:pPr>
            <a:r>
              <a:rPr lang="en-GB" sz="1800" i="1" dirty="0">
                <a:latin typeface="Calibri" panose="020F0502020204030204" pitchFamily="34" charset="0"/>
              </a:rPr>
              <a:t>Glace icing (100g icing sugar 3 tsp cold water),</a:t>
            </a:r>
          </a:p>
          <a:p>
            <a:pPr marL="285750" indent="-285750">
              <a:buFont typeface="Arial" panose="020B0604020202020204" pitchFamily="34" charset="0"/>
              <a:buChar char="•"/>
              <a:defRPr/>
            </a:pPr>
            <a:r>
              <a:rPr lang="en-GB" sz="1800" i="1" dirty="0">
                <a:latin typeface="Calibri" panose="020F0502020204030204" pitchFamily="34" charset="0"/>
              </a:rPr>
              <a:t>Sprinkles,</a:t>
            </a:r>
          </a:p>
          <a:p>
            <a:pPr marL="285750" indent="-285750">
              <a:buFont typeface="Arial" panose="020B0604020202020204" pitchFamily="34" charset="0"/>
              <a:buChar char="•"/>
              <a:defRPr/>
            </a:pPr>
            <a:r>
              <a:rPr lang="en-GB" sz="1800" i="1" dirty="0">
                <a:latin typeface="Calibri" panose="020F0502020204030204" pitchFamily="34" charset="0"/>
              </a:rPr>
              <a:t>Chocolate.</a:t>
            </a:r>
          </a:p>
        </p:txBody>
      </p:sp>
      <p:sp>
        <p:nvSpPr>
          <p:cNvPr id="9" name="TextBox 8"/>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Decorate at home. Bring in 12 cake cases.</a:t>
            </a:r>
          </a:p>
        </p:txBody>
      </p:sp>
      <p:pic>
        <p:nvPicPr>
          <p:cNvPr id="10" name="Picture 9"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57244" b="28951"/>
          <a:stretch/>
        </p:blipFill>
        <p:spPr bwMode="auto">
          <a:xfrm>
            <a:off x="9203372" y="274638"/>
            <a:ext cx="424815"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8E99BD2-BB23-4056-AC11-FF9B5750B641}"/>
              </a:ext>
            </a:extLst>
          </p:cNvPr>
          <p:cNvSpPr>
            <a:spLocks noGrp="1"/>
          </p:cNvSpPr>
          <p:nvPr>
            <p:ph type="sldNum" sz="quarter" idx="12"/>
          </p:nvPr>
        </p:nvSpPr>
        <p:spPr/>
        <p:txBody>
          <a:bodyPr/>
          <a:lstStyle/>
          <a:p>
            <a:pPr>
              <a:defRPr/>
            </a:pPr>
            <a:fld id="{B81F8AB0-C8E6-4D0B-A90F-14E4156CE9E9}" type="slidenum">
              <a:rPr lang="en-GB" smtClean="0"/>
              <a:pPr>
                <a:defRPr/>
              </a:pPr>
              <a:t>32</a:t>
            </a:fld>
            <a:endParaRPr lang="en-GB"/>
          </a:p>
        </p:txBody>
      </p:sp>
    </p:spTree>
    <p:extLst>
      <p:ext uri="{BB962C8B-B14F-4D97-AF65-F5344CB8AC3E}">
        <p14:creationId xmlns:p14="http://schemas.microsoft.com/office/powerpoint/2010/main" val="2874905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3" descr="http://ichef.bbci.co.uk/food/ic/food_16x9_506/recipes/breadandbutterpuddin_85936_16x9.jpg">
            <a:extLst>
              <a:ext uri="{FF2B5EF4-FFF2-40B4-BE49-F238E27FC236}">
                <a16:creationId xmlns:a16="http://schemas.microsoft.com/office/drawing/2014/main" id="{0A3F85A0-1B84-4A0A-8184-99E74EC71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009" y="1700808"/>
            <a:ext cx="2142431" cy="1547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5D05ADB9-30AE-44D8-B1CD-1D7ABD885D2C}"/>
              </a:ext>
            </a:extLst>
          </p:cNvPr>
          <p:cNvSpPr>
            <a:spLocks noChangeArrowheads="1"/>
          </p:cNvSpPr>
          <p:nvPr/>
        </p:nvSpPr>
        <p:spPr bwMode="auto">
          <a:xfrm>
            <a:off x="0" y="1066772"/>
            <a:ext cx="150106" cy="3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endParaRPr lang="en-GB" sz="1950"/>
          </a:p>
        </p:txBody>
      </p:sp>
      <p:sp>
        <p:nvSpPr>
          <p:cNvPr id="4" name="Rectangle 4">
            <a:extLst>
              <a:ext uri="{FF2B5EF4-FFF2-40B4-BE49-F238E27FC236}">
                <a16:creationId xmlns:a16="http://schemas.microsoft.com/office/drawing/2014/main" id="{D17AF872-1F15-48CB-B8D5-7C47BD721F44}"/>
              </a:ext>
            </a:extLst>
          </p:cNvPr>
          <p:cNvSpPr>
            <a:spLocks noChangeArrowheads="1"/>
          </p:cNvSpPr>
          <p:nvPr/>
        </p:nvSpPr>
        <p:spPr bwMode="auto">
          <a:xfrm>
            <a:off x="3" y="1489492"/>
            <a:ext cx="2638604" cy="210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r>
              <a:rPr lang="en-GB" altLang="en-US" sz="1200" dirty="0">
                <a:latin typeface="Jokerman" panose="04090605060D06020702" pitchFamily="82" charset="0"/>
                <a:ea typeface="Calibri" panose="020F0502020204030204" pitchFamily="34" charset="0"/>
              </a:rPr>
              <a:t>Ingredients:</a:t>
            </a:r>
            <a:endParaRPr lang="en-GB" altLang="en-US" sz="900" dirty="0"/>
          </a:p>
          <a:p>
            <a:pPr marL="285750" indent="-285750" defTabSz="742950">
              <a:buFont typeface="Arial" panose="020B0604020202020204" pitchFamily="34" charset="0"/>
              <a:buChar char="•"/>
            </a:pPr>
            <a:r>
              <a:rPr lang="en-GB" altLang="en-US" sz="1200" dirty="0">
                <a:latin typeface="Calibri" panose="020F0502020204030204" pitchFamily="34" charset="0"/>
                <a:ea typeface="Calibri" panose="020F0502020204030204" pitchFamily="34" charset="0"/>
              </a:rPr>
              <a:t>6-8 slices of bread/6-8 croissants/pain au </a:t>
            </a:r>
            <a:r>
              <a:rPr lang="en-GB" altLang="en-US" sz="1200" dirty="0" err="1">
                <a:latin typeface="Calibri" panose="020F0502020204030204" pitchFamily="34" charset="0"/>
                <a:ea typeface="Calibri" panose="020F0502020204030204" pitchFamily="34" charset="0"/>
              </a:rPr>
              <a:t>chocolat</a:t>
            </a:r>
            <a:r>
              <a:rPr lang="en-GB" altLang="en-US" sz="1200" dirty="0">
                <a:latin typeface="Calibri" panose="020F0502020204030204" pitchFamily="34" charset="0"/>
                <a:ea typeface="Calibri" panose="020F0502020204030204" pitchFamily="34" charset="0"/>
              </a:rPr>
              <a:t>/6-8 hot cross buns.</a:t>
            </a:r>
            <a:endParaRPr lang="en-GB" altLang="en-US" sz="900" dirty="0"/>
          </a:p>
          <a:p>
            <a:pPr marL="285750" indent="-285750" defTabSz="742950">
              <a:buFont typeface="Arial" panose="020B0604020202020204" pitchFamily="34" charset="0"/>
              <a:buChar char="•"/>
            </a:pPr>
            <a:r>
              <a:rPr lang="en-GB" altLang="en-US" sz="1200" dirty="0">
                <a:latin typeface="Calibri" panose="020F0502020204030204" pitchFamily="34" charset="0"/>
                <a:ea typeface="Calibri" panose="020F0502020204030204" pitchFamily="34" charset="0"/>
              </a:rPr>
              <a:t>25g butter or spread (plus a little extra for greasing)</a:t>
            </a:r>
            <a:endParaRPr lang="en-GB" altLang="en-US" sz="900" dirty="0"/>
          </a:p>
          <a:p>
            <a:pPr marL="285750" indent="-285750" defTabSz="742950">
              <a:buFont typeface="Arial" panose="020B0604020202020204" pitchFamily="34" charset="0"/>
              <a:buChar char="•"/>
            </a:pPr>
            <a:r>
              <a:rPr lang="en-GB" altLang="en-US" sz="1200" dirty="0">
                <a:latin typeface="Calibri" panose="020F0502020204030204" pitchFamily="34" charset="0"/>
                <a:ea typeface="Calibri" panose="020F0502020204030204" pitchFamily="34" charset="0"/>
              </a:rPr>
              <a:t>50g dried fruit/chocolate chips,</a:t>
            </a:r>
            <a:endParaRPr lang="en-GB" altLang="en-US" sz="900" dirty="0"/>
          </a:p>
          <a:p>
            <a:pPr marL="285750" indent="-285750" defTabSz="742950">
              <a:buFont typeface="Arial" panose="020B0604020202020204" pitchFamily="34" charset="0"/>
              <a:buChar char="•"/>
            </a:pPr>
            <a:r>
              <a:rPr lang="en-GB" altLang="en-US" sz="1200" dirty="0">
                <a:latin typeface="Calibri" panose="020F0502020204030204" pitchFamily="34" charset="0"/>
                <a:ea typeface="Calibri" panose="020F0502020204030204" pitchFamily="34" charset="0"/>
              </a:rPr>
              <a:t>25g sugar</a:t>
            </a:r>
          </a:p>
          <a:p>
            <a:pPr marL="285750" indent="-285750" defTabSz="742950">
              <a:buFont typeface="Arial" panose="020B0604020202020204" pitchFamily="34" charset="0"/>
              <a:buChar char="•"/>
            </a:pPr>
            <a:r>
              <a:rPr lang="en-GB" altLang="en-US" sz="1200" dirty="0">
                <a:highlight>
                  <a:srgbClr val="FFFF00"/>
                </a:highlight>
                <a:latin typeface="Calibri" panose="020F0502020204030204" pitchFamily="34" charset="0"/>
              </a:rPr>
              <a:t>350 ml milk</a:t>
            </a:r>
          </a:p>
          <a:p>
            <a:pPr marL="285750" indent="-285750" defTabSz="742950">
              <a:buFont typeface="Arial" panose="020B0604020202020204" pitchFamily="34" charset="0"/>
              <a:buChar char="•"/>
            </a:pPr>
            <a:r>
              <a:rPr lang="en-GB" altLang="en-US" sz="1200" dirty="0">
                <a:latin typeface="Calibri" panose="020F0502020204030204" pitchFamily="34" charset="0"/>
              </a:rPr>
              <a:t>2 eggs</a:t>
            </a:r>
            <a:endParaRPr lang="en-GB" altLang="en-US" sz="900" dirty="0"/>
          </a:p>
          <a:p>
            <a:pPr defTabSz="742950"/>
            <a:endParaRPr lang="en-GB" altLang="en-US" sz="1100" dirty="0"/>
          </a:p>
        </p:txBody>
      </p:sp>
      <p:sp>
        <p:nvSpPr>
          <p:cNvPr id="5" name="Rectangle 6">
            <a:extLst>
              <a:ext uri="{FF2B5EF4-FFF2-40B4-BE49-F238E27FC236}">
                <a16:creationId xmlns:a16="http://schemas.microsoft.com/office/drawing/2014/main" id="{395253FB-5AD5-4028-90EC-81ED6256A870}"/>
              </a:ext>
            </a:extLst>
          </p:cNvPr>
          <p:cNvSpPr>
            <a:spLocks noChangeArrowheads="1"/>
          </p:cNvSpPr>
          <p:nvPr/>
        </p:nvSpPr>
        <p:spPr bwMode="auto">
          <a:xfrm>
            <a:off x="0" y="3643457"/>
            <a:ext cx="5076825" cy="222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r>
              <a:rPr lang="en-GB" altLang="en-US" sz="1400" dirty="0">
                <a:latin typeface="Jokerman" panose="04090605060D06020702" pitchFamily="82" charset="0"/>
                <a:ea typeface="Calibri" panose="020F0502020204030204" pitchFamily="34" charset="0"/>
              </a:rPr>
              <a:t>Method:</a:t>
            </a:r>
            <a:endParaRPr lang="en-GB" altLang="en-US" sz="1000" dirty="0"/>
          </a:p>
          <a:p>
            <a:pPr marL="278606" indent="-278606" defTabSz="742950">
              <a:buFont typeface="+mj-lt"/>
              <a:buAutoNum type="arabicPeriod"/>
            </a:pPr>
            <a:r>
              <a:rPr lang="en-GB" altLang="en-US" sz="1400" dirty="0">
                <a:latin typeface="Calibri" panose="020F0502020204030204" pitchFamily="34" charset="0"/>
                <a:ea typeface="Calibri" panose="020F0502020204030204" pitchFamily="34" charset="0"/>
              </a:rPr>
              <a:t>Lightly grease an ovenproof dish.</a:t>
            </a:r>
            <a:endParaRPr lang="en-GB" altLang="en-US" sz="1000" dirty="0"/>
          </a:p>
          <a:p>
            <a:pPr marL="278606" indent="-278606" defTabSz="742950">
              <a:buFont typeface="+mj-lt"/>
              <a:buAutoNum type="arabicPeriod"/>
            </a:pPr>
            <a:r>
              <a:rPr lang="en-GB" altLang="en-US" sz="1400" dirty="0">
                <a:latin typeface="Calibri" panose="020F0502020204030204" pitchFamily="34" charset="0"/>
                <a:ea typeface="Calibri" panose="020F0502020204030204" pitchFamily="34" charset="0"/>
              </a:rPr>
              <a:t>Spread the bread with butter and cut each slice into 4 triangles.</a:t>
            </a:r>
            <a:endParaRPr lang="en-GB" altLang="en-US" sz="1000" dirty="0"/>
          </a:p>
          <a:p>
            <a:pPr marL="278606" indent="-278606" defTabSz="742950">
              <a:buFont typeface="+mj-lt"/>
              <a:buAutoNum type="arabicPeriod"/>
            </a:pPr>
            <a:r>
              <a:rPr lang="en-GB" altLang="en-US" sz="1400" dirty="0">
                <a:latin typeface="Calibri" panose="020F0502020204030204" pitchFamily="34" charset="0"/>
                <a:ea typeface="Calibri" panose="020F0502020204030204" pitchFamily="34" charset="0"/>
              </a:rPr>
              <a:t>Place a layer of the bread in the dish, sprinkle with fruit and sugar, repeat this and end with a layer of bread.</a:t>
            </a:r>
            <a:endParaRPr lang="en-GB" altLang="en-US" sz="1000" dirty="0"/>
          </a:p>
          <a:p>
            <a:pPr marL="278606" indent="-278606" defTabSz="742950">
              <a:buFont typeface="+mj-lt"/>
              <a:buAutoNum type="arabicPeriod"/>
            </a:pPr>
            <a:r>
              <a:rPr lang="en-GB" altLang="en-US" sz="1400" dirty="0">
                <a:latin typeface="Calibri" panose="020F0502020204030204" pitchFamily="34" charset="0"/>
                <a:ea typeface="Calibri" panose="020F0502020204030204" pitchFamily="34" charset="0"/>
              </a:rPr>
              <a:t>Beat the eggs and the milk together.</a:t>
            </a:r>
            <a:endParaRPr lang="en-GB" altLang="en-US" sz="1000" dirty="0"/>
          </a:p>
          <a:p>
            <a:pPr marL="278606" indent="-278606" defTabSz="742950">
              <a:buFont typeface="+mj-lt"/>
              <a:buAutoNum type="arabicPeriod"/>
            </a:pPr>
            <a:r>
              <a:rPr lang="en-GB" altLang="en-US" sz="1400" dirty="0">
                <a:latin typeface="Calibri" panose="020F0502020204030204" pitchFamily="34" charset="0"/>
                <a:ea typeface="Calibri" panose="020F0502020204030204" pitchFamily="34" charset="0"/>
              </a:rPr>
              <a:t>Pour over the bread through a sieve. Leave for 10 minutes to stand, if time.</a:t>
            </a:r>
            <a:endParaRPr lang="en-GB" altLang="en-US" sz="1000" dirty="0"/>
          </a:p>
          <a:p>
            <a:pPr marL="278606" indent="-278606" defTabSz="742950">
              <a:buFont typeface="+mj-lt"/>
              <a:buAutoNum type="arabicPeriod"/>
            </a:pPr>
            <a:r>
              <a:rPr lang="en-GB" altLang="en-US" sz="1400" dirty="0">
                <a:latin typeface="Calibri" panose="020F0502020204030204" pitchFamily="34" charset="0"/>
                <a:ea typeface="Calibri" panose="020F0502020204030204" pitchFamily="34" charset="0"/>
              </a:rPr>
              <a:t>Bake at 180/gas mark 4 for 30-40 minutes until set and golden brown.</a:t>
            </a:r>
            <a:endParaRPr lang="en-GB" altLang="en-US" sz="1400" dirty="0"/>
          </a:p>
        </p:txBody>
      </p:sp>
      <p:pic>
        <p:nvPicPr>
          <p:cNvPr id="2056" name="Picture 3072" descr="Image result for tesco savoury bread and butter pudding">
            <a:extLst>
              <a:ext uri="{FF2B5EF4-FFF2-40B4-BE49-F238E27FC236}">
                <a16:creationId xmlns:a16="http://schemas.microsoft.com/office/drawing/2014/main" id="{D6B4DD77-1889-4227-94BA-E65A75B60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7445" y="1445324"/>
            <a:ext cx="2524225" cy="1657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55E47F05-6FE5-46EC-B8DF-013C7DC15387}"/>
              </a:ext>
            </a:extLst>
          </p:cNvPr>
          <p:cNvSpPr>
            <a:spLocks noChangeArrowheads="1"/>
          </p:cNvSpPr>
          <p:nvPr/>
        </p:nvSpPr>
        <p:spPr bwMode="auto">
          <a:xfrm>
            <a:off x="5655664" y="304033"/>
            <a:ext cx="4348063" cy="1090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pPr defTabSz="742950" eaLnBrk="0" hangingPunct="0"/>
            <a:r>
              <a:rPr lang="en-GB" altLang="en-US" dirty="0">
                <a:latin typeface="Jokerman" panose="04090605060D06020702" pitchFamily="82" charset="0"/>
                <a:ea typeface="Calibri" panose="020F0502020204030204" pitchFamily="34" charset="0"/>
              </a:rPr>
              <a:t>Savoury Bread and Butter Pudding </a:t>
            </a:r>
            <a:endParaRPr lang="en-GB" altLang="en-US" sz="1000" dirty="0"/>
          </a:p>
          <a:p>
            <a:pPr defTabSz="742950" eaLnBrk="0" hangingPunct="0"/>
            <a:endParaRPr lang="en-GB" altLang="en-US" sz="1800" dirty="0">
              <a:latin typeface="Arial" panose="020B0604020202020204" pitchFamily="34" charset="0"/>
            </a:endParaRPr>
          </a:p>
        </p:txBody>
      </p:sp>
      <p:sp>
        <p:nvSpPr>
          <p:cNvPr id="8" name="Rectangle 10">
            <a:extLst>
              <a:ext uri="{FF2B5EF4-FFF2-40B4-BE49-F238E27FC236}">
                <a16:creationId xmlns:a16="http://schemas.microsoft.com/office/drawing/2014/main" id="{27805905-52AB-4BD9-A0C4-EC03792099EA}"/>
              </a:ext>
            </a:extLst>
          </p:cNvPr>
          <p:cNvSpPr>
            <a:spLocks noChangeArrowheads="1"/>
          </p:cNvSpPr>
          <p:nvPr/>
        </p:nvSpPr>
        <p:spPr bwMode="auto">
          <a:xfrm>
            <a:off x="5577485" y="1066853"/>
            <a:ext cx="1516800" cy="257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r>
              <a:rPr lang="en-GB" altLang="en-US" sz="1138" dirty="0">
                <a:latin typeface="Jokerman" panose="04090605060D06020702" pitchFamily="82" charset="0"/>
                <a:ea typeface="Calibri" panose="020F0502020204030204" pitchFamily="34" charset="0"/>
              </a:rPr>
              <a:t>Ingredients:</a:t>
            </a:r>
            <a:endParaRPr lang="en-GB" altLang="en-US" sz="894" dirty="0"/>
          </a:p>
          <a:p>
            <a:pPr marL="171450" indent="-171450" defTabSz="742950">
              <a:buFont typeface="Arial" panose="020B0604020202020204" pitchFamily="34" charset="0"/>
              <a:buChar char="•"/>
            </a:pPr>
            <a:r>
              <a:rPr lang="en-GB" altLang="en-US" sz="1138" dirty="0">
                <a:latin typeface="Calibri" panose="020F0502020204030204" pitchFamily="34" charset="0"/>
                <a:ea typeface="Calibri" panose="020F0502020204030204" pitchFamily="34" charset="0"/>
              </a:rPr>
              <a:t>1tbsp vegetable oil</a:t>
            </a:r>
            <a:endParaRPr lang="en-GB" altLang="en-US" sz="894" dirty="0"/>
          </a:p>
          <a:p>
            <a:pPr marL="171450" indent="-171450" defTabSz="742950">
              <a:buFont typeface="Arial" panose="020B0604020202020204" pitchFamily="34" charset="0"/>
              <a:buChar char="•"/>
            </a:pPr>
            <a:r>
              <a:rPr lang="en-GB" altLang="en-US" sz="1138" dirty="0">
                <a:latin typeface="Calibri" panose="020F0502020204030204" pitchFamily="34" charset="0"/>
                <a:ea typeface="Calibri" panose="020F0502020204030204" pitchFamily="34" charset="0"/>
              </a:rPr>
              <a:t>1/2 onion, finely chopped</a:t>
            </a:r>
            <a:endParaRPr lang="en-GB" altLang="en-US" sz="894" dirty="0"/>
          </a:p>
          <a:p>
            <a:pPr marL="171450" indent="-171450" defTabSz="742950">
              <a:buFont typeface="Arial" panose="020B0604020202020204" pitchFamily="34" charset="0"/>
              <a:buChar char="•"/>
            </a:pPr>
            <a:r>
              <a:rPr lang="en-GB" altLang="en-US" sz="1138" dirty="0">
                <a:highlight>
                  <a:srgbClr val="FFFF00"/>
                </a:highlight>
                <a:latin typeface="Calibri" panose="020F0502020204030204" pitchFamily="34" charset="0"/>
                <a:ea typeface="Calibri" panose="020F0502020204030204" pitchFamily="34" charset="0"/>
              </a:rPr>
              <a:t>2 rashers bacon, </a:t>
            </a:r>
            <a:r>
              <a:rPr lang="en-GB" altLang="en-US" sz="1138" dirty="0">
                <a:latin typeface="Calibri" panose="020F0502020204030204" pitchFamily="34" charset="0"/>
                <a:ea typeface="Calibri" panose="020F0502020204030204" pitchFamily="34" charset="0"/>
              </a:rPr>
              <a:t>diced and cooked</a:t>
            </a:r>
            <a:endParaRPr lang="en-GB" altLang="en-US" sz="894" dirty="0"/>
          </a:p>
          <a:p>
            <a:pPr marL="171450" indent="-171450" defTabSz="742950">
              <a:buFont typeface="Arial" panose="020B0604020202020204" pitchFamily="34" charset="0"/>
              <a:buChar char="•"/>
            </a:pPr>
            <a:r>
              <a:rPr lang="en-GB" altLang="en-US" sz="1138" dirty="0">
                <a:latin typeface="Calibri" panose="020F0502020204030204" pitchFamily="34" charset="0"/>
                <a:ea typeface="Calibri" panose="020F0502020204030204" pitchFamily="34" charset="0"/>
              </a:rPr>
              <a:t>1 red pepper, deseeded and diced</a:t>
            </a:r>
            <a:endParaRPr lang="en-GB" altLang="en-US" sz="894" dirty="0"/>
          </a:p>
          <a:p>
            <a:pPr marL="171450" indent="-171450" defTabSz="742950">
              <a:buFont typeface="Arial" panose="020B0604020202020204" pitchFamily="34" charset="0"/>
              <a:buChar char="•"/>
            </a:pPr>
            <a:r>
              <a:rPr lang="en-GB" altLang="en-US" sz="1138" dirty="0">
                <a:latin typeface="Calibri" panose="020F0502020204030204" pitchFamily="34" charset="0"/>
                <a:ea typeface="Calibri" panose="020F0502020204030204" pitchFamily="34" charset="0"/>
              </a:rPr>
              <a:t>50g butter</a:t>
            </a:r>
            <a:endParaRPr lang="en-GB" altLang="en-US" sz="894" dirty="0"/>
          </a:p>
          <a:p>
            <a:pPr marL="171450" indent="-171450" defTabSz="742950">
              <a:buFont typeface="Arial" panose="020B0604020202020204" pitchFamily="34" charset="0"/>
              <a:buChar char="•"/>
            </a:pPr>
            <a:r>
              <a:rPr lang="en-GB" altLang="en-US" sz="1138" dirty="0">
                <a:latin typeface="Calibri" panose="020F0502020204030204" pitchFamily="34" charset="0"/>
                <a:ea typeface="Calibri" panose="020F0502020204030204" pitchFamily="34" charset="0"/>
              </a:rPr>
              <a:t>6 slices bread</a:t>
            </a:r>
            <a:endParaRPr lang="en-GB" altLang="en-US" sz="894" dirty="0"/>
          </a:p>
          <a:p>
            <a:pPr marL="171450" indent="-171450" defTabSz="742950">
              <a:buFont typeface="Arial" panose="020B0604020202020204" pitchFamily="34" charset="0"/>
              <a:buChar char="•"/>
            </a:pPr>
            <a:r>
              <a:rPr lang="en-GB" altLang="en-US" sz="1138" dirty="0">
                <a:latin typeface="Calibri" panose="020F0502020204030204" pitchFamily="34" charset="0"/>
                <a:ea typeface="Calibri" panose="020F0502020204030204" pitchFamily="34" charset="0"/>
              </a:rPr>
              <a:t>3 eggs</a:t>
            </a:r>
          </a:p>
          <a:p>
            <a:pPr marL="171450" indent="-171450" defTabSz="742950">
              <a:buFont typeface="Arial" panose="020B0604020202020204" pitchFamily="34" charset="0"/>
              <a:buChar char="•"/>
            </a:pPr>
            <a:r>
              <a:rPr lang="en-GB" altLang="en-US" sz="1138" dirty="0">
                <a:highlight>
                  <a:srgbClr val="FFFF00"/>
                </a:highlight>
                <a:latin typeface="Calibri" panose="020F0502020204030204" pitchFamily="34" charset="0"/>
              </a:rPr>
              <a:t>400ml milk</a:t>
            </a:r>
          </a:p>
          <a:p>
            <a:pPr marL="171450" indent="-171450" defTabSz="742950">
              <a:buFont typeface="Arial" panose="020B0604020202020204" pitchFamily="34" charset="0"/>
              <a:buChar char="•"/>
            </a:pPr>
            <a:r>
              <a:rPr lang="en-GB" altLang="en-US" sz="1138" dirty="0">
                <a:highlight>
                  <a:srgbClr val="FFFF00"/>
                </a:highlight>
                <a:latin typeface="Calibri" panose="020F0502020204030204" pitchFamily="34" charset="0"/>
              </a:rPr>
              <a:t> 25g grated cheese.</a:t>
            </a:r>
            <a:endParaRPr lang="en-GB" altLang="en-US" sz="894" dirty="0">
              <a:highlight>
                <a:srgbClr val="FFFF00"/>
              </a:highlight>
            </a:endParaRPr>
          </a:p>
          <a:p>
            <a:pPr defTabSz="742950"/>
            <a:endParaRPr lang="en-GB" altLang="en-US" sz="1463" dirty="0"/>
          </a:p>
        </p:txBody>
      </p:sp>
      <p:sp>
        <p:nvSpPr>
          <p:cNvPr id="9" name="Rectangle 12">
            <a:extLst>
              <a:ext uri="{FF2B5EF4-FFF2-40B4-BE49-F238E27FC236}">
                <a16:creationId xmlns:a16="http://schemas.microsoft.com/office/drawing/2014/main" id="{E3B642DB-C10C-4F02-AE32-2CF651955902}"/>
              </a:ext>
            </a:extLst>
          </p:cNvPr>
          <p:cNvSpPr>
            <a:spLocks noChangeArrowheads="1"/>
          </p:cNvSpPr>
          <p:nvPr/>
        </p:nvSpPr>
        <p:spPr bwMode="auto">
          <a:xfrm>
            <a:off x="5501611" y="3623820"/>
            <a:ext cx="4404389" cy="244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r>
              <a:rPr lang="en-GB" altLang="en-US" sz="1400" dirty="0">
                <a:latin typeface="Jokerman" panose="04090605060D06020702" pitchFamily="82" charset="0"/>
                <a:ea typeface="Calibri" panose="020F0502020204030204" pitchFamily="34" charset="0"/>
              </a:rPr>
              <a:t>Method:</a:t>
            </a:r>
            <a:endParaRPr lang="en-GB" altLang="en-US" sz="1000" dirty="0"/>
          </a:p>
          <a:p>
            <a:pPr marL="285750" indent="-285750" defTabSz="742950">
              <a:buFont typeface="Arial" panose="020B0604020202020204" pitchFamily="34" charset="0"/>
              <a:buChar char="•"/>
            </a:pPr>
            <a:r>
              <a:rPr lang="en-GB" altLang="en-US" sz="1400" dirty="0">
                <a:latin typeface="Calibri" panose="020F0502020204030204" pitchFamily="34" charset="0"/>
                <a:ea typeface="Calibri" panose="020F0502020204030204" pitchFamily="34" charset="0"/>
              </a:rPr>
              <a:t>Preheat oven to gas 5, 190ºC, fan 170°C. </a:t>
            </a:r>
            <a:endParaRPr lang="en-GB" altLang="en-US" sz="1000" dirty="0"/>
          </a:p>
          <a:p>
            <a:pPr marL="285750" indent="-285750" defTabSz="742950">
              <a:buFont typeface="Arial" panose="020B0604020202020204" pitchFamily="34" charset="0"/>
              <a:buChar char="•"/>
            </a:pPr>
            <a:r>
              <a:rPr lang="en-GB" altLang="en-US" sz="1400" dirty="0">
                <a:latin typeface="Calibri" panose="020F0502020204030204" pitchFamily="34" charset="0"/>
                <a:ea typeface="Calibri" panose="020F0502020204030204" pitchFamily="34" charset="0"/>
              </a:rPr>
              <a:t>Heat oil in a pan and fry the onion until soft. Add bacon and pepper and fry over a high heat until the bacon is browned.</a:t>
            </a:r>
            <a:endParaRPr lang="en-GB" altLang="en-US" sz="1000" dirty="0"/>
          </a:p>
          <a:p>
            <a:pPr marL="285750" indent="-285750" defTabSz="742950">
              <a:buFont typeface="Arial" panose="020B0604020202020204" pitchFamily="34" charset="0"/>
              <a:buChar char="•"/>
            </a:pPr>
            <a:r>
              <a:rPr lang="en-GB" altLang="en-US" sz="1400" dirty="0">
                <a:latin typeface="Calibri" panose="020F0502020204030204" pitchFamily="34" charset="0"/>
                <a:ea typeface="Calibri" panose="020F0502020204030204" pitchFamily="34" charset="0"/>
              </a:rPr>
              <a:t>Butter an ovenproof dish. Thickly butter one side of the bread slices, cut into triangles and arrange in the dish. </a:t>
            </a:r>
            <a:endParaRPr lang="en-GB" altLang="en-US" sz="1000" dirty="0"/>
          </a:p>
          <a:p>
            <a:pPr marL="285750" indent="-285750" defTabSz="742950">
              <a:buFont typeface="Arial" panose="020B0604020202020204" pitchFamily="34" charset="0"/>
              <a:buChar char="•"/>
            </a:pPr>
            <a:r>
              <a:rPr lang="en-GB" altLang="en-US" sz="1400" dirty="0">
                <a:latin typeface="Calibri" panose="020F0502020204030204" pitchFamily="34" charset="0"/>
                <a:ea typeface="Calibri" panose="020F0502020204030204" pitchFamily="34" charset="0"/>
              </a:rPr>
              <a:t>Spoon over the onion and bacon.</a:t>
            </a:r>
            <a:endParaRPr lang="en-GB" altLang="en-US" sz="1000" dirty="0"/>
          </a:p>
          <a:p>
            <a:pPr marL="285750" indent="-285750" defTabSz="742950">
              <a:buFont typeface="Arial" panose="020B0604020202020204" pitchFamily="34" charset="0"/>
              <a:buChar char="•"/>
            </a:pPr>
            <a:r>
              <a:rPr lang="en-GB" altLang="en-US" sz="1400" dirty="0">
                <a:latin typeface="Calibri" panose="020F0502020204030204" pitchFamily="34" charset="0"/>
                <a:ea typeface="Calibri" panose="020F0502020204030204" pitchFamily="34" charset="0"/>
              </a:rPr>
              <a:t>Beat the eggs and milk together, pour over the top.</a:t>
            </a:r>
            <a:endParaRPr lang="en-GB" altLang="en-US" sz="1000" dirty="0"/>
          </a:p>
          <a:p>
            <a:pPr marL="285750" indent="-285750" defTabSz="742950">
              <a:buFont typeface="Arial" panose="020B0604020202020204" pitchFamily="34" charset="0"/>
              <a:buChar char="•"/>
            </a:pPr>
            <a:r>
              <a:rPr lang="en-GB" altLang="en-US" sz="1400" dirty="0">
                <a:latin typeface="Calibri" panose="020F0502020204030204" pitchFamily="34" charset="0"/>
                <a:ea typeface="Calibri" panose="020F0502020204030204" pitchFamily="34" charset="0"/>
              </a:rPr>
              <a:t>Top with cheese and bake for 20 minutes until golden.</a:t>
            </a:r>
            <a:endParaRPr lang="en-GB" altLang="en-US" sz="1400" dirty="0"/>
          </a:p>
        </p:txBody>
      </p:sp>
      <p:cxnSp>
        <p:nvCxnSpPr>
          <p:cNvPr id="11" name="Straight Connector 10">
            <a:extLst>
              <a:ext uri="{FF2B5EF4-FFF2-40B4-BE49-F238E27FC236}">
                <a16:creationId xmlns:a16="http://schemas.microsoft.com/office/drawing/2014/main" id="{D93D4099-9D49-4954-BB28-6ABBE7F82A7A}"/>
              </a:ext>
            </a:extLst>
          </p:cNvPr>
          <p:cNvCxnSpPr/>
          <p:nvPr/>
        </p:nvCxnSpPr>
        <p:spPr>
          <a:xfrm>
            <a:off x="5405230" y="642938"/>
            <a:ext cx="0" cy="5572125"/>
          </a:xfrm>
          <a:prstGeom prst="line">
            <a:avLst/>
          </a:prstGeom>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F3D578D-1CFB-45A9-A2D4-213AE3EA1F81}"/>
              </a:ext>
            </a:extLst>
          </p:cNvPr>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a:t>
            </a:r>
          </a:p>
        </p:txBody>
      </p:sp>
      <p:pic>
        <p:nvPicPr>
          <p:cNvPr id="13" name="Picture 12" descr="http://www.fine-dining-guide.com/wp-content/uploads/MIchelin_3_Stars.jpg">
            <a:hlinkClick r:id="rId4"/>
            <a:extLst>
              <a:ext uri="{FF2B5EF4-FFF2-40B4-BE49-F238E27FC236}">
                <a16:creationId xmlns:a16="http://schemas.microsoft.com/office/drawing/2014/main" id="{1934B3D9-5AC3-4CB8-9652-B7BD674B3DB0}"/>
              </a:ext>
            </a:extLst>
          </p:cNvPr>
          <p:cNvPicPr/>
          <p:nvPr/>
        </p:nvPicPr>
        <p:blipFill rotWithShape="1">
          <a:blip r:embed="rId5">
            <a:extLst>
              <a:ext uri="{28A0092B-C50C-407E-A947-70E740481C1C}">
                <a14:useLocalDpi xmlns:a14="http://schemas.microsoft.com/office/drawing/2010/main" val="0"/>
              </a:ext>
            </a:extLst>
          </a:blip>
          <a:srcRect l="15271" t="29124" r="57244" b="28951"/>
          <a:stretch/>
        </p:blipFill>
        <p:spPr bwMode="auto">
          <a:xfrm>
            <a:off x="4729982" y="850872"/>
            <a:ext cx="424815" cy="4318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899BD1F8-62A8-4AE0-AB66-B15C9457CC01}"/>
              </a:ext>
            </a:extLst>
          </p:cNvPr>
          <p:cNvSpPr txBox="1">
            <a:spLocks/>
          </p:cNvSpPr>
          <p:nvPr/>
        </p:nvSpPr>
        <p:spPr>
          <a:xfrm>
            <a:off x="-441452" y="716713"/>
            <a:ext cx="5448416" cy="104679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r>
              <a:rPr lang="en-GB" altLang="en-US" sz="2800" kern="0" dirty="0">
                <a:latin typeface="Jokerman" pitchFamily="82" charset="0"/>
              </a:rPr>
              <a:t>Sweet Bread and Butter Pudding</a:t>
            </a:r>
          </a:p>
        </p:txBody>
      </p:sp>
      <p:sp>
        <p:nvSpPr>
          <p:cNvPr id="15" name="TextBox 1">
            <a:extLst>
              <a:ext uri="{FF2B5EF4-FFF2-40B4-BE49-F238E27FC236}">
                <a16:creationId xmlns:a16="http://schemas.microsoft.com/office/drawing/2014/main" id="{3FB15DBC-1550-41A6-83E3-BF3E67DE3CE3}"/>
              </a:ext>
            </a:extLst>
          </p:cNvPr>
          <p:cNvSpPr txBox="1">
            <a:spLocks noChangeArrowheads="1"/>
          </p:cNvSpPr>
          <p:nvPr/>
        </p:nvSpPr>
        <p:spPr bwMode="auto">
          <a:xfrm>
            <a:off x="3296816" y="6325475"/>
            <a:ext cx="4103688" cy="40011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dirty="0">
                <a:latin typeface="Calibri" pitchFamily="34" charset="0"/>
              </a:rPr>
              <a:t>Don’t forget…an oven proof dish.</a:t>
            </a:r>
          </a:p>
        </p:txBody>
      </p:sp>
      <p:pic>
        <p:nvPicPr>
          <p:cNvPr id="16" name="Picture 15" descr="http://www.fine-dining-guide.com/wp-content/uploads/MIchelin_3_Stars.jpg">
            <a:hlinkClick r:id="rId4"/>
            <a:extLst>
              <a:ext uri="{FF2B5EF4-FFF2-40B4-BE49-F238E27FC236}">
                <a16:creationId xmlns:a16="http://schemas.microsoft.com/office/drawing/2014/main" id="{ED46D72A-3A3A-4DFE-9C04-6037F473A76D}"/>
              </a:ext>
            </a:extLst>
          </p:cNvPr>
          <p:cNvPicPr/>
          <p:nvPr/>
        </p:nvPicPr>
        <p:blipFill rotWithShape="1">
          <a:blip r:embed="rId5">
            <a:extLst>
              <a:ext uri="{28A0092B-C50C-407E-A947-70E740481C1C}">
                <a14:useLocalDpi xmlns:a14="http://schemas.microsoft.com/office/drawing/2010/main" val="0"/>
              </a:ext>
            </a:extLst>
          </a:blip>
          <a:srcRect l="15271" t="29124" r="38112" b="28951"/>
          <a:stretch/>
        </p:blipFill>
        <p:spPr bwMode="auto">
          <a:xfrm>
            <a:off x="8987554" y="799315"/>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A37ED8E-4F5C-4E78-92EC-8ECFAE33C9A3}"/>
              </a:ext>
            </a:extLst>
          </p:cNvPr>
          <p:cNvSpPr>
            <a:spLocks noGrp="1"/>
          </p:cNvSpPr>
          <p:nvPr>
            <p:ph type="sldNum" sz="quarter" idx="12"/>
          </p:nvPr>
        </p:nvSpPr>
        <p:spPr/>
        <p:txBody>
          <a:bodyPr/>
          <a:lstStyle/>
          <a:p>
            <a:pPr>
              <a:defRPr/>
            </a:pPr>
            <a:fld id="{DF6D81F0-166B-45F9-ACA7-D2E27A9C2D18}" type="slidenum">
              <a:rPr lang="en-GB" smtClean="0"/>
              <a:pPr>
                <a:defRPr/>
              </a:pPr>
              <a:t>33</a:t>
            </a:fld>
            <a:endParaRPr lang="en-GB"/>
          </a:p>
        </p:txBody>
      </p:sp>
    </p:spTree>
    <p:extLst>
      <p:ext uri="{BB962C8B-B14F-4D97-AF65-F5344CB8AC3E}">
        <p14:creationId xmlns:p14="http://schemas.microsoft.com/office/powerpoint/2010/main" val="2357060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721042"/>
            <a:ext cx="4484688" cy="1298575"/>
          </a:xfrm>
        </p:spPr>
        <p:txBody>
          <a:bodyPr/>
          <a:lstStyle/>
          <a:p>
            <a:pPr eaLnBrk="1" hangingPunct="1"/>
            <a:r>
              <a:rPr lang="en-GB" altLang="en-US" sz="4000" dirty="0">
                <a:latin typeface="Jokerman" pitchFamily="82" charset="0"/>
              </a:rPr>
              <a:t>Ice Cream</a:t>
            </a:r>
            <a:br>
              <a:rPr lang="en-GB" altLang="en-US" sz="4000" dirty="0">
                <a:latin typeface="Jokerman" pitchFamily="82" charset="0"/>
              </a:rPr>
            </a:br>
            <a:r>
              <a:rPr lang="en-GB" altLang="en-US" sz="4000" dirty="0">
                <a:latin typeface="Jokerman" pitchFamily="82" charset="0"/>
              </a:rPr>
              <a:t>Ingredients:</a:t>
            </a:r>
          </a:p>
        </p:txBody>
      </p:sp>
      <p:sp>
        <p:nvSpPr>
          <p:cNvPr id="13315" name="Rectangle 3"/>
          <p:cNvSpPr>
            <a:spLocks noGrp="1" noChangeArrowheads="1"/>
          </p:cNvSpPr>
          <p:nvPr>
            <p:ph type="body" idx="1"/>
          </p:nvPr>
        </p:nvSpPr>
        <p:spPr>
          <a:xfrm>
            <a:off x="201613" y="2060575"/>
            <a:ext cx="4233862" cy="2112963"/>
          </a:xfrm>
        </p:spPr>
        <p:txBody>
          <a:bodyPr/>
          <a:lstStyle/>
          <a:p>
            <a:r>
              <a:rPr lang="en-GB" sz="2400" dirty="0">
                <a:latin typeface="Calibri" panose="020F0502020204030204" pitchFamily="34" charset="0"/>
                <a:cs typeface="Calibri" panose="020F0502020204030204" pitchFamily="34" charset="0"/>
              </a:rPr>
              <a:t>4 free-range </a:t>
            </a:r>
            <a:r>
              <a:rPr lang="en-GB" sz="24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eggs</a:t>
            </a:r>
            <a:r>
              <a:rPr lang="en-GB" sz="2400" dirty="0">
                <a:latin typeface="Calibri" panose="020F0502020204030204" pitchFamily="34" charset="0"/>
                <a:cs typeface="Calibri" panose="020F0502020204030204" pitchFamily="34" charset="0"/>
              </a:rPr>
              <a:t>, separated</a:t>
            </a:r>
          </a:p>
          <a:p>
            <a:r>
              <a:rPr lang="en-GB" sz="2400" dirty="0">
                <a:latin typeface="Calibri" panose="020F0502020204030204" pitchFamily="34" charset="0"/>
                <a:cs typeface="Calibri" panose="020F0502020204030204" pitchFamily="34" charset="0"/>
              </a:rPr>
              <a:t>100g/3½oz </a:t>
            </a:r>
            <a:r>
              <a:rPr lang="en-GB" sz="24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caster sugar</a:t>
            </a:r>
            <a:endParaRPr lang="en-GB" sz="2400" dirty="0">
              <a:latin typeface="Calibri" panose="020F0502020204030204" pitchFamily="34" charset="0"/>
              <a:cs typeface="Calibri" panose="020F0502020204030204" pitchFamily="34" charset="0"/>
            </a:endParaRPr>
          </a:p>
          <a:p>
            <a:r>
              <a:rPr lang="en-GB" sz="2400" dirty="0">
                <a:highlight>
                  <a:srgbClr val="FFFF00"/>
                </a:highlight>
                <a:latin typeface="Calibri" panose="020F0502020204030204" pitchFamily="34" charset="0"/>
                <a:cs typeface="Calibri" panose="020F0502020204030204" pitchFamily="34" charset="0"/>
              </a:rPr>
              <a:t>300ml/½pint </a:t>
            </a:r>
            <a:r>
              <a:rPr lang="en-GB" sz="2400" dirty="0">
                <a:highlight>
                  <a:srgbClr val="FFFF00"/>
                </a:highligh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double cream</a:t>
            </a:r>
            <a:endParaRPr lang="en-GB" sz="2400" dirty="0">
              <a:highlight>
                <a:srgbClr val="FFFF00"/>
              </a:highlight>
              <a:latin typeface="Calibri" panose="020F0502020204030204" pitchFamily="34" charset="0"/>
              <a:cs typeface="Calibri" panose="020F0502020204030204" pitchFamily="34" charset="0"/>
            </a:endParaRPr>
          </a:p>
        </p:txBody>
      </p:sp>
      <p:sp>
        <p:nvSpPr>
          <p:cNvPr id="13316"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13317"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13318" name="Rectangle 3"/>
          <p:cNvSpPr txBox="1">
            <a:spLocks noChangeArrowheads="1"/>
          </p:cNvSpPr>
          <p:nvPr/>
        </p:nvSpPr>
        <p:spPr bwMode="auto">
          <a:xfrm>
            <a:off x="4457700" y="981075"/>
            <a:ext cx="53308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buFont typeface="+mj-lt"/>
              <a:buAutoNum type="arabicPeriod"/>
            </a:pPr>
            <a:r>
              <a:rPr lang="en-GB" sz="1800" dirty="0">
                <a:latin typeface="Calibri" panose="020F0502020204030204" pitchFamily="34" charset="0"/>
                <a:cs typeface="Calibri" panose="020F0502020204030204" pitchFamily="34" charset="0"/>
              </a:rPr>
              <a:t>Whisk the egg whites in a large bowl until stiff peaks form when the whisk is removed.</a:t>
            </a:r>
          </a:p>
          <a:p>
            <a:pPr>
              <a:buFont typeface="+mj-lt"/>
              <a:buAutoNum type="arabicPeriod"/>
            </a:pPr>
            <a:r>
              <a:rPr lang="en-GB" sz="1800" dirty="0">
                <a:latin typeface="Calibri" panose="020F0502020204030204" pitchFamily="34" charset="0"/>
                <a:cs typeface="Calibri" panose="020F0502020204030204" pitchFamily="34" charset="0"/>
              </a:rPr>
              <a:t>Slowly whisk in the caster sugar, then continue to whisk until the egg whites are stiff and glossy.</a:t>
            </a:r>
          </a:p>
          <a:p>
            <a:pPr>
              <a:buFont typeface="+mj-lt"/>
              <a:buAutoNum type="arabicPeriod"/>
            </a:pPr>
            <a:r>
              <a:rPr lang="en-GB" sz="1800" dirty="0">
                <a:latin typeface="Calibri" panose="020F0502020204030204" pitchFamily="34" charset="0"/>
                <a:cs typeface="Calibri" panose="020F0502020204030204" pitchFamily="34" charset="0"/>
              </a:rPr>
              <a:t>Whisk the cream in a separate bowl until soft peaks form when the whisk is removed.</a:t>
            </a:r>
          </a:p>
          <a:p>
            <a:pPr>
              <a:buFont typeface="+mj-lt"/>
              <a:buAutoNum type="arabicPeriod"/>
            </a:pPr>
            <a:r>
              <a:rPr lang="en-GB" sz="1800" dirty="0">
                <a:latin typeface="Calibri" panose="020F0502020204030204" pitchFamily="34" charset="0"/>
                <a:cs typeface="Calibri" panose="020F0502020204030204" pitchFamily="34" charset="0"/>
              </a:rPr>
              <a:t>Fold the cream, egg yolks and your chosen flavouring (see ingredients list) into the meringue mixture until well combined.</a:t>
            </a:r>
          </a:p>
          <a:p>
            <a:pPr>
              <a:buFont typeface="+mj-lt"/>
              <a:buAutoNum type="arabicPeriod"/>
            </a:pPr>
            <a:r>
              <a:rPr lang="en-GB" sz="1800" dirty="0">
                <a:latin typeface="Calibri" panose="020F0502020204030204" pitchFamily="34" charset="0"/>
                <a:cs typeface="Calibri" panose="020F0502020204030204" pitchFamily="34" charset="0"/>
              </a:rPr>
              <a:t>Pour into a plastic container and freeze for at least two hours.</a:t>
            </a:r>
          </a:p>
          <a:p>
            <a:pPr eaLnBrk="1" hangingPunct="1">
              <a:lnSpc>
                <a:spcPct val="90000"/>
              </a:lnSpc>
              <a:buFont typeface="Times New Roman" pitchFamily="18" charset="0"/>
              <a:buAutoNum type="arabicPeriod"/>
            </a:pPr>
            <a:endParaRPr lang="en-GB" altLang="en-US" sz="1200" dirty="0">
              <a:latin typeface="Calibri" panose="020F0502020204030204" pitchFamily="34" charset="0"/>
              <a:cs typeface="Calibri" panose="020F0502020204030204" pitchFamily="34" charset="0"/>
            </a:endParaRPr>
          </a:p>
        </p:txBody>
      </p:sp>
      <p:sp>
        <p:nvSpPr>
          <p:cNvPr id="8" name="TextBox 7"/>
          <p:cNvSpPr txBox="1"/>
          <p:nvPr/>
        </p:nvSpPr>
        <p:spPr>
          <a:xfrm>
            <a:off x="177006" y="4168954"/>
            <a:ext cx="4103688" cy="2062103"/>
          </a:xfrm>
          <a:prstGeom prst="rect">
            <a:avLst/>
          </a:prstGeom>
          <a:noFill/>
          <a:ln>
            <a:solidFill>
              <a:schemeClr val="tx1"/>
            </a:solidFill>
            <a:prstDash val="sysDash"/>
          </a:ln>
        </p:spPr>
        <p:txBody>
          <a:bodyPr>
            <a:spAutoFit/>
          </a:bodyPr>
          <a:lstStyle/>
          <a:p>
            <a:pPr>
              <a:defRPr/>
            </a:pPr>
            <a:r>
              <a:rPr lang="en-GB" sz="1600" i="1" dirty="0">
                <a:latin typeface="Calibri" panose="020F0502020204030204" pitchFamily="34" charset="0"/>
                <a:cs typeface="Calibri" panose="020F0502020204030204" pitchFamily="34" charset="0"/>
              </a:rPr>
              <a:t>Options:</a:t>
            </a:r>
          </a:p>
          <a:p>
            <a:pPr marL="171450" indent="-171450">
              <a:buFont typeface="Arial" panose="020B0604020202020204" pitchFamily="34" charset="0"/>
              <a:buChar char="•"/>
            </a:pPr>
            <a:r>
              <a:rPr lang="en-GB" sz="1600" b="1" dirty="0">
                <a:latin typeface="Calibri" panose="020F0502020204030204" pitchFamily="34" charset="0"/>
                <a:cs typeface="Calibri" panose="020F0502020204030204" pitchFamily="34" charset="0"/>
              </a:rPr>
              <a:t>Vanilla flavour - </a:t>
            </a:r>
            <a:r>
              <a:rPr lang="en-GB" sz="1600" dirty="0">
                <a:latin typeface="Calibri" panose="020F0502020204030204" pitchFamily="34" charset="0"/>
                <a:cs typeface="Calibri" panose="020F0502020204030204" pitchFamily="34" charset="0"/>
              </a:rPr>
              <a:t>1 tsp </a:t>
            </a:r>
            <a:r>
              <a:rPr lang="en-GB" sz="1600"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vanilla extract</a:t>
            </a:r>
            <a:endParaRPr lang="en-GB" sz="16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600" b="1" dirty="0">
                <a:latin typeface="Calibri" panose="020F0502020204030204" pitchFamily="34" charset="0"/>
                <a:cs typeface="Calibri" panose="020F0502020204030204" pitchFamily="34" charset="0"/>
              </a:rPr>
              <a:t>Ginger flavour - </a:t>
            </a:r>
            <a:r>
              <a:rPr lang="en-GB" sz="1600" dirty="0">
                <a:latin typeface="Calibri" panose="020F0502020204030204" pitchFamily="34" charset="0"/>
                <a:cs typeface="Calibri" panose="020F0502020204030204" pitchFamily="34" charset="0"/>
              </a:rPr>
              <a:t>100g/3½oz </a:t>
            </a:r>
            <a:r>
              <a:rPr lang="en-GB" sz="1600" dirty="0">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stem ginger</a:t>
            </a:r>
            <a:r>
              <a:rPr lang="en-GB" sz="1600" dirty="0">
                <a:latin typeface="Calibri" panose="020F0502020204030204" pitchFamily="34" charset="0"/>
                <a:cs typeface="Calibri" panose="020F0502020204030204" pitchFamily="34" charset="0"/>
              </a:rPr>
              <a:t>, chopped, plus 4 tbsp syrup from the jar</a:t>
            </a:r>
          </a:p>
          <a:p>
            <a:pPr marL="171450" indent="-171450">
              <a:buFont typeface="Arial" panose="020B0604020202020204" pitchFamily="34" charset="0"/>
              <a:buChar char="•"/>
            </a:pPr>
            <a:r>
              <a:rPr lang="en-GB" sz="1600" b="1" dirty="0">
                <a:latin typeface="Calibri" panose="020F0502020204030204" pitchFamily="34" charset="0"/>
                <a:cs typeface="Calibri" panose="020F0502020204030204" pitchFamily="34" charset="0"/>
              </a:rPr>
              <a:t>Coffee flavour - </a:t>
            </a:r>
            <a:r>
              <a:rPr lang="en-GB" sz="1600" dirty="0">
                <a:latin typeface="Calibri" panose="020F0502020204030204" pitchFamily="34" charset="0"/>
                <a:cs typeface="Calibri" panose="020F0502020204030204" pitchFamily="34" charset="0"/>
              </a:rPr>
              <a:t>2-3 tbsp </a:t>
            </a:r>
            <a:r>
              <a:rPr lang="en-GB" sz="1600" dirty="0">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coffee essence</a:t>
            </a:r>
            <a:endParaRPr lang="en-GB" sz="16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600" b="1" dirty="0">
                <a:latin typeface="Calibri" panose="020F0502020204030204" pitchFamily="34" charset="0"/>
                <a:cs typeface="Calibri" panose="020F0502020204030204" pitchFamily="34" charset="0"/>
              </a:rPr>
              <a:t>Raspberry flavour - </a:t>
            </a:r>
            <a:r>
              <a:rPr lang="en-GB" sz="1600" dirty="0">
                <a:latin typeface="Calibri" panose="020F0502020204030204" pitchFamily="34" charset="0"/>
                <a:cs typeface="Calibri" panose="020F0502020204030204" pitchFamily="34" charset="0"/>
              </a:rPr>
              <a:t>150ml/5fl oz sieved raspberry purée (you could also use </a:t>
            </a:r>
            <a:r>
              <a:rPr lang="en-GB" sz="1600" dirty="0">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strawberry</a:t>
            </a:r>
            <a:r>
              <a:rPr lang="en-GB" sz="1600" dirty="0">
                <a:latin typeface="Calibri" panose="020F0502020204030204" pitchFamily="34" charset="0"/>
                <a:cs typeface="Calibri" panose="020F0502020204030204" pitchFamily="34" charset="0"/>
              </a:rPr>
              <a:t>)</a:t>
            </a:r>
          </a:p>
        </p:txBody>
      </p:sp>
      <p:sp>
        <p:nvSpPr>
          <p:cNvPr id="9" name="TextBox 8"/>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a:t>
            </a:r>
          </a:p>
        </p:txBody>
      </p:sp>
      <p:sp>
        <p:nvSpPr>
          <p:cNvPr id="2" name="Slide Number Placeholder 1">
            <a:extLst>
              <a:ext uri="{FF2B5EF4-FFF2-40B4-BE49-F238E27FC236}">
                <a16:creationId xmlns:a16="http://schemas.microsoft.com/office/drawing/2014/main" id="{27236FB9-0251-4E06-8CA5-791C2BEC66BB}"/>
              </a:ext>
            </a:extLst>
          </p:cNvPr>
          <p:cNvSpPr>
            <a:spLocks noGrp="1"/>
          </p:cNvSpPr>
          <p:nvPr>
            <p:ph type="sldNum" sz="quarter" idx="12"/>
          </p:nvPr>
        </p:nvSpPr>
        <p:spPr/>
        <p:txBody>
          <a:bodyPr/>
          <a:lstStyle/>
          <a:p>
            <a:pPr>
              <a:defRPr/>
            </a:pPr>
            <a:fld id="{B81F8AB0-C8E6-4D0B-A90F-14E4156CE9E9}" type="slidenum">
              <a:rPr lang="en-GB" smtClean="0"/>
              <a:pPr>
                <a:defRPr/>
              </a:pPr>
              <a:t>34</a:t>
            </a:fld>
            <a:endParaRPr lang="en-GB"/>
          </a:p>
        </p:txBody>
      </p:sp>
    </p:spTree>
    <p:extLst>
      <p:ext uri="{BB962C8B-B14F-4D97-AF65-F5344CB8AC3E}">
        <p14:creationId xmlns:p14="http://schemas.microsoft.com/office/powerpoint/2010/main" val="175081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721042"/>
            <a:ext cx="4484688" cy="1298575"/>
          </a:xfrm>
        </p:spPr>
        <p:txBody>
          <a:bodyPr/>
          <a:lstStyle/>
          <a:p>
            <a:pPr eaLnBrk="1" hangingPunct="1"/>
            <a:r>
              <a:rPr lang="en-GB" altLang="en-US" sz="3200" dirty="0">
                <a:latin typeface="Jokerman" pitchFamily="82" charset="0"/>
              </a:rPr>
              <a:t>No Churn Ice Cream</a:t>
            </a:r>
            <a:br>
              <a:rPr lang="en-GB" altLang="en-US" sz="3200" dirty="0">
                <a:latin typeface="Jokerman" pitchFamily="82" charset="0"/>
              </a:rPr>
            </a:br>
            <a:r>
              <a:rPr lang="en-GB" altLang="en-US" sz="3200" dirty="0">
                <a:latin typeface="Jokerman" pitchFamily="82" charset="0"/>
              </a:rPr>
              <a:t>Ingredients:</a:t>
            </a:r>
          </a:p>
        </p:txBody>
      </p:sp>
      <p:sp>
        <p:nvSpPr>
          <p:cNvPr id="13315" name="Rectangle 3"/>
          <p:cNvSpPr>
            <a:spLocks noGrp="1" noChangeArrowheads="1"/>
          </p:cNvSpPr>
          <p:nvPr>
            <p:ph type="body" idx="1"/>
          </p:nvPr>
        </p:nvSpPr>
        <p:spPr>
          <a:xfrm>
            <a:off x="201613" y="2060575"/>
            <a:ext cx="4233862" cy="2112963"/>
          </a:xfrm>
        </p:spPr>
        <p:txBody>
          <a:bodyPr/>
          <a:lstStyle/>
          <a:p>
            <a:pPr lvl="0"/>
            <a:r>
              <a:rPr lang="en-GB" sz="2000" dirty="0">
                <a:latin typeface="Calibri Light" panose="020F0302020204030204" pitchFamily="34" charset="0"/>
                <a:cs typeface="Calibri Light" panose="020F0302020204030204" pitchFamily="34" charset="0"/>
              </a:rPr>
              <a:t>½ a 397g can sweetened condensed milk</a:t>
            </a:r>
          </a:p>
          <a:p>
            <a:pPr lvl="0"/>
            <a:r>
              <a:rPr lang="en-GB" sz="2000" dirty="0">
                <a:highlight>
                  <a:srgbClr val="FFFF00"/>
                </a:highlight>
                <a:latin typeface="Calibri Light" panose="020F0302020204030204" pitchFamily="34" charset="0"/>
                <a:cs typeface="Calibri Light" panose="020F0302020204030204" pitchFamily="34" charset="0"/>
              </a:rPr>
              <a:t>600ml pot double cream</a:t>
            </a:r>
          </a:p>
          <a:p>
            <a:pPr lvl="0"/>
            <a:r>
              <a:rPr lang="en-GB" sz="2000" dirty="0">
                <a:latin typeface="Calibri Light" panose="020F0302020204030204" pitchFamily="34" charset="0"/>
                <a:cs typeface="Calibri Light" panose="020F0302020204030204" pitchFamily="34" charset="0"/>
              </a:rPr>
              <a:t>1 tsp vanilla extract</a:t>
            </a:r>
          </a:p>
        </p:txBody>
      </p:sp>
      <p:sp>
        <p:nvSpPr>
          <p:cNvPr id="13316"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13317"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13318" name="Rectangle 3"/>
          <p:cNvSpPr txBox="1">
            <a:spLocks noChangeArrowheads="1"/>
          </p:cNvSpPr>
          <p:nvPr/>
        </p:nvSpPr>
        <p:spPr bwMode="auto">
          <a:xfrm>
            <a:off x="4457700" y="981075"/>
            <a:ext cx="53308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lvl="0">
              <a:buFont typeface="+mj-lt"/>
              <a:buAutoNum type="arabicPeriod"/>
            </a:pPr>
            <a:r>
              <a:rPr lang="en-GB" sz="2400" dirty="0">
                <a:latin typeface="Calibri Light" panose="020F0302020204030204" pitchFamily="34" charset="0"/>
                <a:cs typeface="Calibri Light" panose="020F0302020204030204" pitchFamily="34" charset="0"/>
              </a:rPr>
              <a:t>Put the condensed milk, cream and vanilla into a large bowl. Beat with an electric whisk until thick and quite stiff, a bit like clotted cream. </a:t>
            </a:r>
          </a:p>
          <a:p>
            <a:pPr lvl="0">
              <a:buFont typeface="+mj-lt"/>
              <a:buAutoNum type="arabicPeriod"/>
            </a:pPr>
            <a:r>
              <a:rPr lang="en-GB" sz="2400" dirty="0">
                <a:latin typeface="Calibri Light" panose="020F0302020204030204" pitchFamily="34" charset="0"/>
                <a:cs typeface="Calibri Light" panose="020F0302020204030204" pitchFamily="34" charset="0"/>
              </a:rPr>
              <a:t>Scrape into a freezer container or a large loaf tin, cover with cling film and freeze until solid.</a:t>
            </a:r>
          </a:p>
        </p:txBody>
      </p:sp>
      <p:sp>
        <p:nvSpPr>
          <p:cNvPr id="8" name="TextBox 7"/>
          <p:cNvSpPr txBox="1"/>
          <p:nvPr/>
        </p:nvSpPr>
        <p:spPr>
          <a:xfrm>
            <a:off x="177006" y="4168954"/>
            <a:ext cx="4103688" cy="2062103"/>
          </a:xfrm>
          <a:prstGeom prst="rect">
            <a:avLst/>
          </a:prstGeom>
          <a:noFill/>
          <a:ln>
            <a:solidFill>
              <a:schemeClr val="tx1"/>
            </a:solidFill>
            <a:prstDash val="sysDash"/>
          </a:ln>
        </p:spPr>
        <p:txBody>
          <a:bodyPr>
            <a:spAutoFit/>
          </a:bodyPr>
          <a:lstStyle/>
          <a:p>
            <a:pPr>
              <a:defRPr/>
            </a:pPr>
            <a:r>
              <a:rPr lang="en-GB" sz="1600" i="1" dirty="0">
                <a:latin typeface="Calibri" panose="020F0502020204030204" pitchFamily="34" charset="0"/>
                <a:cs typeface="Calibri" panose="020F0502020204030204" pitchFamily="34" charset="0"/>
              </a:rPr>
              <a:t>Options:</a:t>
            </a:r>
          </a:p>
          <a:p>
            <a:pPr marL="171450" indent="-171450">
              <a:buFont typeface="Arial" panose="020B0604020202020204" pitchFamily="34" charset="0"/>
              <a:buChar char="•"/>
            </a:pPr>
            <a:r>
              <a:rPr lang="en-GB" sz="1600" b="1" dirty="0">
                <a:latin typeface="Calibri" panose="020F0502020204030204" pitchFamily="34" charset="0"/>
                <a:cs typeface="Calibri" panose="020F0502020204030204" pitchFamily="34" charset="0"/>
              </a:rPr>
              <a:t>Vanilla flavour - </a:t>
            </a:r>
            <a:r>
              <a:rPr lang="en-GB" sz="1600" dirty="0">
                <a:latin typeface="Calibri" panose="020F0502020204030204" pitchFamily="34" charset="0"/>
                <a:cs typeface="Calibri" panose="020F0502020204030204" pitchFamily="34" charset="0"/>
              </a:rPr>
              <a:t>1 tsp </a:t>
            </a:r>
            <a:r>
              <a:rPr lang="en-GB" sz="16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vanilla extract</a:t>
            </a:r>
            <a:endParaRPr lang="en-GB" sz="16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600" b="1" dirty="0">
                <a:latin typeface="Calibri" panose="020F0502020204030204" pitchFamily="34" charset="0"/>
                <a:cs typeface="Calibri" panose="020F0502020204030204" pitchFamily="34" charset="0"/>
              </a:rPr>
              <a:t>Ginger flavour - </a:t>
            </a:r>
            <a:r>
              <a:rPr lang="en-GB" sz="1600" dirty="0">
                <a:latin typeface="Calibri" panose="020F0502020204030204" pitchFamily="34" charset="0"/>
                <a:cs typeface="Calibri" panose="020F0502020204030204" pitchFamily="34" charset="0"/>
              </a:rPr>
              <a:t>100g/3½oz </a:t>
            </a:r>
            <a:r>
              <a:rPr lang="en-GB" sz="16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stem ginger</a:t>
            </a:r>
            <a:r>
              <a:rPr lang="en-GB" sz="1600" dirty="0">
                <a:latin typeface="Calibri" panose="020F0502020204030204" pitchFamily="34" charset="0"/>
                <a:cs typeface="Calibri" panose="020F0502020204030204" pitchFamily="34" charset="0"/>
              </a:rPr>
              <a:t>, chopped, plus 4 tbsp syrup from the jar</a:t>
            </a:r>
          </a:p>
          <a:p>
            <a:pPr marL="171450" indent="-171450">
              <a:buFont typeface="Arial" panose="020B0604020202020204" pitchFamily="34" charset="0"/>
              <a:buChar char="•"/>
            </a:pPr>
            <a:r>
              <a:rPr lang="en-GB" sz="1600" b="1" dirty="0">
                <a:latin typeface="Calibri" panose="020F0502020204030204" pitchFamily="34" charset="0"/>
                <a:cs typeface="Calibri" panose="020F0502020204030204" pitchFamily="34" charset="0"/>
              </a:rPr>
              <a:t>Coffee flavour - </a:t>
            </a:r>
            <a:r>
              <a:rPr lang="en-GB" sz="1600" dirty="0">
                <a:latin typeface="Calibri" panose="020F0502020204030204" pitchFamily="34" charset="0"/>
                <a:cs typeface="Calibri" panose="020F0502020204030204" pitchFamily="34" charset="0"/>
              </a:rPr>
              <a:t>2-3 tbsp </a:t>
            </a:r>
            <a:r>
              <a:rPr lang="en-GB" sz="16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coffee essence</a:t>
            </a:r>
            <a:endParaRPr lang="en-GB" sz="16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600" b="1" dirty="0">
                <a:latin typeface="Calibri" panose="020F0502020204030204" pitchFamily="34" charset="0"/>
                <a:cs typeface="Calibri" panose="020F0502020204030204" pitchFamily="34" charset="0"/>
              </a:rPr>
              <a:t>Raspberry flavour - </a:t>
            </a:r>
            <a:r>
              <a:rPr lang="en-GB" sz="1600" dirty="0">
                <a:latin typeface="Calibri" panose="020F0502020204030204" pitchFamily="34" charset="0"/>
                <a:cs typeface="Calibri" panose="020F0502020204030204" pitchFamily="34" charset="0"/>
              </a:rPr>
              <a:t>150ml/5fl oz sieved raspberry purée (you could also use </a:t>
            </a:r>
            <a:r>
              <a:rPr lang="en-GB" sz="1600"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strawberry</a:t>
            </a:r>
            <a:r>
              <a:rPr lang="en-GB" sz="1600" dirty="0">
                <a:latin typeface="Calibri" panose="020F0502020204030204" pitchFamily="34" charset="0"/>
                <a:cs typeface="Calibri" panose="020F0502020204030204" pitchFamily="34" charset="0"/>
              </a:rPr>
              <a:t>)</a:t>
            </a:r>
          </a:p>
        </p:txBody>
      </p:sp>
      <p:sp>
        <p:nvSpPr>
          <p:cNvPr id="9" name="TextBox 8"/>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a:t>
            </a:r>
          </a:p>
        </p:txBody>
      </p:sp>
      <p:sp>
        <p:nvSpPr>
          <p:cNvPr id="2" name="Slide Number Placeholder 1">
            <a:extLst>
              <a:ext uri="{FF2B5EF4-FFF2-40B4-BE49-F238E27FC236}">
                <a16:creationId xmlns:a16="http://schemas.microsoft.com/office/drawing/2014/main" id="{27236FB9-0251-4E06-8CA5-791C2BEC66BB}"/>
              </a:ext>
            </a:extLst>
          </p:cNvPr>
          <p:cNvSpPr>
            <a:spLocks noGrp="1"/>
          </p:cNvSpPr>
          <p:nvPr>
            <p:ph type="sldNum" sz="quarter" idx="12"/>
          </p:nvPr>
        </p:nvSpPr>
        <p:spPr/>
        <p:txBody>
          <a:bodyPr/>
          <a:lstStyle/>
          <a:p>
            <a:pPr>
              <a:defRPr/>
            </a:pPr>
            <a:fld id="{B81F8AB0-C8E6-4D0B-A90F-14E4156CE9E9}" type="slidenum">
              <a:rPr lang="en-GB" smtClean="0"/>
              <a:pPr>
                <a:defRPr/>
              </a:pPr>
              <a:t>35</a:t>
            </a:fld>
            <a:endParaRPr lang="en-GB"/>
          </a:p>
        </p:txBody>
      </p:sp>
    </p:spTree>
    <p:extLst>
      <p:ext uri="{BB962C8B-B14F-4D97-AF65-F5344CB8AC3E}">
        <p14:creationId xmlns:p14="http://schemas.microsoft.com/office/powerpoint/2010/main" val="1530058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672649"/>
            <a:ext cx="4484688" cy="1298575"/>
          </a:xfrm>
        </p:spPr>
        <p:txBody>
          <a:bodyPr/>
          <a:lstStyle/>
          <a:p>
            <a:pPr eaLnBrk="1" hangingPunct="1"/>
            <a:r>
              <a:rPr lang="en-GB" altLang="en-US" sz="4000" dirty="0">
                <a:latin typeface="Jokerman" pitchFamily="82" charset="0"/>
              </a:rPr>
              <a:t>Rock cake</a:t>
            </a:r>
            <a:br>
              <a:rPr lang="en-GB" altLang="en-US" sz="4000" dirty="0">
                <a:latin typeface="Jokerman" pitchFamily="82" charset="0"/>
              </a:rPr>
            </a:br>
            <a:r>
              <a:rPr lang="en-GB" altLang="en-US" sz="4000" dirty="0">
                <a:latin typeface="Jokerman" pitchFamily="82" charset="0"/>
              </a:rPr>
              <a:t>Ingredients:</a:t>
            </a:r>
          </a:p>
        </p:txBody>
      </p:sp>
      <p:sp>
        <p:nvSpPr>
          <p:cNvPr id="11267" name="Rectangle 3"/>
          <p:cNvSpPr>
            <a:spLocks noGrp="1" noChangeArrowheads="1"/>
          </p:cNvSpPr>
          <p:nvPr>
            <p:ph type="body" idx="1"/>
          </p:nvPr>
        </p:nvSpPr>
        <p:spPr>
          <a:xfrm>
            <a:off x="225425" y="1903413"/>
            <a:ext cx="4232275" cy="2473325"/>
          </a:xfrm>
        </p:spPr>
        <p:txBody>
          <a:bodyPr/>
          <a:lstStyle/>
          <a:p>
            <a:pPr eaLnBrk="1" hangingPunct="1"/>
            <a:r>
              <a:rPr lang="en-GB" altLang="en-US" sz="2400">
                <a:latin typeface="Calibri" pitchFamily="34" charset="0"/>
              </a:rPr>
              <a:t>75g caster sugar,</a:t>
            </a:r>
          </a:p>
          <a:p>
            <a:pPr eaLnBrk="1" hangingPunct="1"/>
            <a:r>
              <a:rPr lang="en-GB" altLang="en-US" sz="2400">
                <a:latin typeface="Calibri" pitchFamily="34" charset="0"/>
              </a:rPr>
              <a:t>75g margarine,</a:t>
            </a:r>
          </a:p>
          <a:p>
            <a:pPr eaLnBrk="1" hangingPunct="1"/>
            <a:r>
              <a:rPr lang="en-GB" altLang="en-US" sz="2400">
                <a:latin typeface="Calibri" pitchFamily="34" charset="0"/>
              </a:rPr>
              <a:t>200g self raising flour,</a:t>
            </a:r>
          </a:p>
          <a:p>
            <a:pPr eaLnBrk="1" hangingPunct="1"/>
            <a:r>
              <a:rPr lang="en-GB" altLang="en-US" sz="2400">
                <a:latin typeface="Calibri" pitchFamily="34" charset="0"/>
              </a:rPr>
              <a:t>1 egg</a:t>
            </a:r>
          </a:p>
          <a:p>
            <a:pPr eaLnBrk="1" hangingPunct="1"/>
            <a:r>
              <a:rPr lang="en-GB" altLang="en-US" sz="2400">
                <a:latin typeface="Calibri" pitchFamily="34" charset="0"/>
              </a:rPr>
              <a:t>75g mixed fruit</a:t>
            </a:r>
          </a:p>
        </p:txBody>
      </p:sp>
      <p:sp>
        <p:nvSpPr>
          <p:cNvPr id="11268"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11269"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11270" name="Rectangle 3"/>
          <p:cNvSpPr txBox="1">
            <a:spLocks noChangeArrowheads="1"/>
          </p:cNvSpPr>
          <p:nvPr/>
        </p:nvSpPr>
        <p:spPr bwMode="auto">
          <a:xfrm>
            <a:off x="4457700" y="981075"/>
            <a:ext cx="53308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lnSpc>
                <a:spcPct val="90000"/>
              </a:lnSpc>
              <a:buFont typeface="Times New Roman" pitchFamily="18" charset="0"/>
              <a:buAutoNum type="arabicPeriod"/>
            </a:pPr>
            <a:r>
              <a:rPr lang="en-GB" altLang="en-US" sz="2000">
                <a:latin typeface="Malgun Gothic" pitchFamily="34" charset="-127"/>
              </a:rPr>
              <a:t>Preheat oven to 220c/gas mark 7,</a:t>
            </a:r>
          </a:p>
          <a:p>
            <a:pPr eaLnBrk="1" hangingPunct="1">
              <a:lnSpc>
                <a:spcPct val="90000"/>
              </a:lnSpc>
              <a:buFont typeface="Times New Roman" pitchFamily="18" charset="0"/>
              <a:buAutoNum type="arabicPeriod"/>
            </a:pPr>
            <a:r>
              <a:rPr lang="en-GB" altLang="en-US" sz="2000">
                <a:latin typeface="Malgun Gothic" pitchFamily="34" charset="-127"/>
              </a:rPr>
              <a:t>Sieve flour into the bowl.</a:t>
            </a:r>
          </a:p>
          <a:p>
            <a:pPr eaLnBrk="1" hangingPunct="1">
              <a:lnSpc>
                <a:spcPct val="90000"/>
              </a:lnSpc>
              <a:buFont typeface="Times New Roman" pitchFamily="18" charset="0"/>
              <a:buAutoNum type="arabicPeriod"/>
            </a:pPr>
            <a:r>
              <a:rPr lang="en-GB" altLang="en-US" sz="2000">
                <a:latin typeface="Malgun Gothic" pitchFamily="34" charset="-127"/>
              </a:rPr>
              <a:t>Rub in butter into the flour until it looks like breadcrumbs.</a:t>
            </a:r>
          </a:p>
          <a:p>
            <a:pPr eaLnBrk="1" hangingPunct="1">
              <a:lnSpc>
                <a:spcPct val="90000"/>
              </a:lnSpc>
              <a:buFont typeface="Times New Roman" pitchFamily="18" charset="0"/>
              <a:buAutoNum type="arabicPeriod"/>
            </a:pPr>
            <a:r>
              <a:rPr lang="en-GB" altLang="en-US" sz="2000">
                <a:latin typeface="Malgun Gothic" pitchFamily="34" charset="-127"/>
              </a:rPr>
              <a:t>Stir in sugar and dried fruit.</a:t>
            </a:r>
          </a:p>
          <a:p>
            <a:pPr eaLnBrk="1" hangingPunct="1">
              <a:lnSpc>
                <a:spcPct val="90000"/>
              </a:lnSpc>
              <a:buFont typeface="Times New Roman" pitchFamily="18" charset="0"/>
              <a:buAutoNum type="arabicPeriod"/>
            </a:pPr>
            <a:r>
              <a:rPr lang="en-GB" altLang="en-US" sz="2000">
                <a:latin typeface="Malgun Gothic" pitchFamily="34" charset="-127"/>
              </a:rPr>
              <a:t>Whisk the egg lightly in a bowl.</a:t>
            </a:r>
          </a:p>
          <a:p>
            <a:pPr eaLnBrk="1" hangingPunct="1">
              <a:lnSpc>
                <a:spcPct val="90000"/>
              </a:lnSpc>
              <a:buFont typeface="Times New Roman" pitchFamily="18" charset="0"/>
              <a:buAutoNum type="arabicPeriod"/>
            </a:pPr>
            <a:r>
              <a:rPr lang="en-GB" altLang="en-US" sz="2000">
                <a:latin typeface="Malgun Gothic" pitchFamily="34" charset="-127"/>
              </a:rPr>
              <a:t>Make a well in the middle of the flour and carefully add the egg.</a:t>
            </a:r>
          </a:p>
          <a:p>
            <a:pPr eaLnBrk="1" hangingPunct="1">
              <a:lnSpc>
                <a:spcPct val="90000"/>
              </a:lnSpc>
              <a:buFont typeface="Times New Roman" pitchFamily="18" charset="0"/>
              <a:buAutoNum type="arabicPeriod"/>
            </a:pPr>
            <a:r>
              <a:rPr lang="en-GB" altLang="en-US" sz="2000">
                <a:latin typeface="Malgun Gothic" pitchFamily="34" charset="-127"/>
              </a:rPr>
              <a:t>Mix to form a soft dough.</a:t>
            </a:r>
          </a:p>
          <a:p>
            <a:pPr eaLnBrk="1" hangingPunct="1">
              <a:lnSpc>
                <a:spcPct val="90000"/>
              </a:lnSpc>
              <a:buFont typeface="Times New Roman" pitchFamily="18" charset="0"/>
              <a:buAutoNum type="arabicPeriod"/>
            </a:pPr>
            <a:r>
              <a:rPr lang="en-GB" altLang="en-US" sz="2000">
                <a:latin typeface="Malgun Gothic" pitchFamily="34" charset="-127"/>
              </a:rPr>
              <a:t>Using 2 spoons, divide the dough into 8 rock shapes and place on a baking tray.</a:t>
            </a:r>
          </a:p>
          <a:p>
            <a:pPr eaLnBrk="1" hangingPunct="1">
              <a:lnSpc>
                <a:spcPct val="90000"/>
              </a:lnSpc>
              <a:buFont typeface="Times New Roman" pitchFamily="18" charset="0"/>
              <a:buAutoNum type="arabicPeriod"/>
            </a:pPr>
            <a:r>
              <a:rPr lang="en-GB" altLang="en-US" sz="2000">
                <a:latin typeface="Malgun Gothic" pitchFamily="34" charset="-127"/>
              </a:rPr>
              <a:t>Bake for 12-15 minutes until golden brown.</a:t>
            </a:r>
          </a:p>
          <a:p>
            <a:pPr eaLnBrk="1" hangingPunct="1">
              <a:lnSpc>
                <a:spcPct val="90000"/>
              </a:lnSpc>
              <a:buFont typeface="Times New Roman" pitchFamily="18" charset="0"/>
              <a:buAutoNum type="arabicPeriod"/>
            </a:pPr>
            <a:r>
              <a:rPr lang="en-GB" altLang="en-US" sz="2000">
                <a:latin typeface="Malgun Gothic" pitchFamily="34" charset="-127"/>
              </a:rPr>
              <a:t>Allow to cool on a cooling rack.</a:t>
            </a:r>
          </a:p>
          <a:p>
            <a:pPr eaLnBrk="1" hangingPunct="1">
              <a:lnSpc>
                <a:spcPct val="90000"/>
              </a:lnSpc>
              <a:buFont typeface="Times New Roman" pitchFamily="18" charset="0"/>
              <a:buAutoNum type="arabicPeriod"/>
            </a:pPr>
            <a:endParaRPr lang="en-GB" altLang="en-US" sz="2000">
              <a:latin typeface="Malgun Gothic" pitchFamily="34" charset="-127"/>
            </a:endParaRPr>
          </a:p>
        </p:txBody>
      </p:sp>
      <p:pic>
        <p:nvPicPr>
          <p:cNvPr id="11271" name="Picture 2" descr="http://assets.mydish.co.uk/interface/members/250140/20091031134133304-99623-725081-8600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4292600"/>
            <a:ext cx="32670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28464" y="94129"/>
            <a:ext cx="6048672"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Bring in a container.</a:t>
            </a:r>
          </a:p>
        </p:txBody>
      </p:sp>
      <p:pic>
        <p:nvPicPr>
          <p:cNvPr id="9" name="Picture 8"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57244" b="28951"/>
          <a:stretch/>
        </p:blipFill>
        <p:spPr bwMode="auto">
          <a:xfrm>
            <a:off x="9203372" y="247561"/>
            <a:ext cx="424815"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2258EFA-EA83-49CC-9582-7E492F427110}"/>
              </a:ext>
            </a:extLst>
          </p:cNvPr>
          <p:cNvSpPr>
            <a:spLocks noGrp="1"/>
          </p:cNvSpPr>
          <p:nvPr>
            <p:ph type="sldNum" sz="quarter" idx="12"/>
          </p:nvPr>
        </p:nvSpPr>
        <p:spPr/>
        <p:txBody>
          <a:bodyPr/>
          <a:lstStyle/>
          <a:p>
            <a:pPr>
              <a:defRPr/>
            </a:pPr>
            <a:fld id="{B81F8AB0-C8E6-4D0B-A90F-14E4156CE9E9}" type="slidenum">
              <a:rPr lang="en-GB" smtClean="0"/>
              <a:pPr>
                <a:defRPr/>
              </a:pPr>
              <a:t>36</a:t>
            </a:fld>
            <a:endParaRPr lang="en-GB"/>
          </a:p>
        </p:txBody>
      </p:sp>
    </p:spTree>
    <p:extLst>
      <p:ext uri="{BB962C8B-B14F-4D97-AF65-F5344CB8AC3E}">
        <p14:creationId xmlns:p14="http://schemas.microsoft.com/office/powerpoint/2010/main" val="3394177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704850" y="404813"/>
            <a:ext cx="8420100" cy="1143000"/>
          </a:xfrm>
        </p:spPr>
        <p:txBody>
          <a:bodyPr/>
          <a:lstStyle/>
          <a:p>
            <a:r>
              <a:rPr lang="en-GB" altLang="en-US">
                <a:latin typeface="Jokerman" pitchFamily="82" charset="0"/>
              </a:rPr>
              <a:t>Tropical Granola Bars</a:t>
            </a:r>
          </a:p>
        </p:txBody>
      </p:sp>
      <p:sp>
        <p:nvSpPr>
          <p:cNvPr id="3" name="Content Placeholder 2"/>
          <p:cNvSpPr>
            <a:spLocks noGrp="1"/>
          </p:cNvSpPr>
          <p:nvPr>
            <p:ph idx="1"/>
          </p:nvPr>
        </p:nvSpPr>
        <p:spPr>
          <a:xfrm>
            <a:off x="704850" y="1300163"/>
            <a:ext cx="4138613" cy="4114800"/>
          </a:xfrm>
        </p:spPr>
        <p:txBody>
          <a:bodyPr/>
          <a:lstStyle/>
          <a:p>
            <a:pPr marL="0" indent="0">
              <a:buFontTx/>
              <a:buNone/>
              <a:defRPr/>
            </a:pPr>
            <a:r>
              <a:rPr lang="en-GB" sz="4400" b="1" dirty="0">
                <a:latin typeface="Jokerman" pitchFamily="82" charset="0"/>
                <a:cs typeface="Calibri" pitchFamily="34" charset="0"/>
              </a:rPr>
              <a:t>Ingredients</a:t>
            </a:r>
            <a:endParaRPr lang="en-GB" sz="4400" dirty="0">
              <a:latin typeface="Jokerman" pitchFamily="82" charset="0"/>
              <a:cs typeface="Calibri" pitchFamily="34" charset="0"/>
            </a:endParaRPr>
          </a:p>
          <a:p>
            <a:pPr>
              <a:defRPr/>
            </a:pPr>
            <a:r>
              <a:rPr lang="en-GB" sz="1800" dirty="0">
                <a:latin typeface="Calibri" pitchFamily="34" charset="0"/>
                <a:cs typeface="Calibri" pitchFamily="34" charset="0"/>
              </a:rPr>
              <a:t>50g butter or margarine</a:t>
            </a:r>
          </a:p>
          <a:p>
            <a:pPr>
              <a:defRPr/>
            </a:pPr>
            <a:r>
              <a:rPr lang="en-GB" sz="1800" dirty="0">
                <a:latin typeface="Calibri" pitchFamily="34" charset="0"/>
                <a:cs typeface="Calibri" pitchFamily="34" charset="0"/>
              </a:rPr>
              <a:t>2 x 15ml spoon honey</a:t>
            </a:r>
          </a:p>
          <a:p>
            <a:pPr>
              <a:defRPr/>
            </a:pPr>
            <a:r>
              <a:rPr lang="en-GB" sz="1800" dirty="0">
                <a:latin typeface="Calibri" pitchFamily="34" charset="0"/>
                <a:cs typeface="Calibri" pitchFamily="34" charset="0"/>
              </a:rPr>
              <a:t>100g sugar</a:t>
            </a:r>
          </a:p>
          <a:p>
            <a:pPr>
              <a:defRPr/>
            </a:pPr>
            <a:r>
              <a:rPr lang="en-GB" sz="1800" dirty="0">
                <a:latin typeface="Calibri" pitchFamily="34" charset="0"/>
                <a:cs typeface="Calibri" pitchFamily="34" charset="0"/>
              </a:rPr>
              <a:t>150g jumbo oats</a:t>
            </a:r>
          </a:p>
          <a:p>
            <a:pPr>
              <a:defRPr/>
            </a:pPr>
            <a:r>
              <a:rPr lang="en-GB" sz="1800" dirty="0">
                <a:latin typeface="Calibri" pitchFamily="34" charset="0"/>
                <a:cs typeface="Calibri" pitchFamily="34" charset="0"/>
              </a:rPr>
              <a:t>1 x 5ml spoon cinnamon</a:t>
            </a:r>
          </a:p>
          <a:p>
            <a:pPr>
              <a:defRPr/>
            </a:pPr>
            <a:r>
              <a:rPr lang="en-GB" sz="1800" dirty="0">
                <a:latin typeface="Calibri" pitchFamily="34" charset="0"/>
                <a:cs typeface="Calibri" pitchFamily="34" charset="0"/>
              </a:rPr>
              <a:t>40g pumpkin seeds</a:t>
            </a:r>
          </a:p>
          <a:p>
            <a:pPr>
              <a:defRPr/>
            </a:pPr>
            <a:r>
              <a:rPr lang="en-GB" sz="1800" dirty="0">
                <a:latin typeface="Calibri" pitchFamily="34" charset="0"/>
                <a:cs typeface="Calibri" pitchFamily="34" charset="0"/>
              </a:rPr>
              <a:t>40g </a:t>
            </a:r>
            <a:r>
              <a:rPr lang="en-GB" sz="1800" dirty="0" err="1">
                <a:latin typeface="Calibri" pitchFamily="34" charset="0"/>
                <a:cs typeface="Calibri" pitchFamily="34" charset="0"/>
              </a:rPr>
              <a:t>dessicated</a:t>
            </a:r>
            <a:r>
              <a:rPr lang="en-GB" sz="1800" dirty="0">
                <a:latin typeface="Calibri" pitchFamily="34" charset="0"/>
                <a:cs typeface="Calibri" pitchFamily="34" charset="0"/>
              </a:rPr>
              <a:t> coconut</a:t>
            </a:r>
          </a:p>
          <a:p>
            <a:pPr>
              <a:defRPr/>
            </a:pPr>
            <a:r>
              <a:rPr lang="en-GB" sz="1800" dirty="0">
                <a:latin typeface="Calibri" pitchFamily="34" charset="0"/>
                <a:cs typeface="Calibri" pitchFamily="34" charset="0"/>
              </a:rPr>
              <a:t>75g tropical dried fruit</a:t>
            </a:r>
          </a:p>
          <a:p>
            <a:pPr marL="0" indent="0">
              <a:buFontTx/>
              <a:buNone/>
              <a:defRPr/>
            </a:pPr>
            <a:r>
              <a:rPr lang="en-GB" dirty="0"/>
              <a:t> </a:t>
            </a:r>
          </a:p>
          <a:p>
            <a:pPr>
              <a:defRPr/>
            </a:pPr>
            <a:endParaRPr lang="en-GB" dirty="0"/>
          </a:p>
        </p:txBody>
      </p:sp>
      <p:sp>
        <p:nvSpPr>
          <p:cNvPr id="8196" name="TextBox 3"/>
          <p:cNvSpPr txBox="1">
            <a:spLocks noChangeArrowheads="1"/>
          </p:cNvSpPr>
          <p:nvPr/>
        </p:nvSpPr>
        <p:spPr bwMode="auto">
          <a:xfrm>
            <a:off x="4521324" y="1412875"/>
            <a:ext cx="446392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4400" b="1" dirty="0">
                <a:latin typeface="Jokerman" pitchFamily="82" charset="0"/>
              </a:rPr>
              <a:t>Method</a:t>
            </a:r>
            <a:endParaRPr lang="en-GB" altLang="en-US" sz="4400" dirty="0">
              <a:latin typeface="Jokerman" pitchFamily="82" charset="0"/>
            </a:endParaRPr>
          </a:p>
          <a:p>
            <a:pPr eaLnBrk="1" hangingPunct="1">
              <a:spcBef>
                <a:spcPct val="0"/>
              </a:spcBef>
              <a:buFontTx/>
              <a:buNone/>
            </a:pPr>
            <a:r>
              <a:rPr lang="en-GB" altLang="en-US" sz="1800" dirty="0">
                <a:latin typeface="Calibri" pitchFamily="34" charset="0"/>
              </a:rPr>
              <a:t>1.Preheat the oven to 180</a:t>
            </a:r>
            <a:r>
              <a:rPr lang="en-GB" altLang="en-US" sz="1800" baseline="30000" dirty="0">
                <a:latin typeface="Calibri" pitchFamily="34" charset="0"/>
              </a:rPr>
              <a:t>o</a:t>
            </a:r>
            <a:r>
              <a:rPr lang="en-GB" altLang="en-US" sz="1800" dirty="0">
                <a:latin typeface="Calibri" pitchFamily="34" charset="0"/>
              </a:rPr>
              <a:t>C or gas mark 4.</a:t>
            </a:r>
          </a:p>
          <a:p>
            <a:pPr eaLnBrk="1" hangingPunct="1">
              <a:spcBef>
                <a:spcPct val="0"/>
              </a:spcBef>
              <a:buFontTx/>
              <a:buNone/>
            </a:pPr>
            <a:r>
              <a:rPr lang="en-GB" altLang="en-US" sz="1800" dirty="0">
                <a:latin typeface="Calibri" pitchFamily="34" charset="0"/>
              </a:rPr>
              <a:t>2.Place the butter or margarine, sugar and honey into a saucepan and gently heat until the butter or margarine has melted.</a:t>
            </a:r>
          </a:p>
          <a:p>
            <a:pPr eaLnBrk="1" hangingPunct="1">
              <a:spcBef>
                <a:spcPct val="0"/>
              </a:spcBef>
              <a:buFontTx/>
              <a:buNone/>
            </a:pPr>
            <a:r>
              <a:rPr lang="en-GB" altLang="en-US" sz="1800" dirty="0">
                <a:latin typeface="Calibri" pitchFamily="34" charset="0"/>
              </a:rPr>
              <a:t>3.Stir in all the other ingredients.</a:t>
            </a:r>
          </a:p>
          <a:p>
            <a:pPr eaLnBrk="1" hangingPunct="1">
              <a:spcBef>
                <a:spcPct val="0"/>
              </a:spcBef>
              <a:buFontTx/>
              <a:buNone/>
            </a:pPr>
            <a:r>
              <a:rPr lang="en-GB" altLang="en-US" sz="1800" dirty="0">
                <a:latin typeface="Calibri" pitchFamily="34" charset="0"/>
              </a:rPr>
              <a:t>4.Pour the mixture into a non-stick (or lined) baking tin.</a:t>
            </a:r>
          </a:p>
          <a:p>
            <a:pPr eaLnBrk="1" hangingPunct="1">
              <a:spcBef>
                <a:spcPct val="0"/>
              </a:spcBef>
              <a:buFontTx/>
              <a:buNone/>
            </a:pPr>
            <a:r>
              <a:rPr lang="en-GB" altLang="en-US" sz="1800" dirty="0">
                <a:latin typeface="Calibri" pitchFamily="34" charset="0"/>
              </a:rPr>
              <a:t>5.Pat down the mixture in the baking tin.</a:t>
            </a:r>
          </a:p>
          <a:p>
            <a:pPr eaLnBrk="1" hangingPunct="1">
              <a:spcBef>
                <a:spcPct val="0"/>
              </a:spcBef>
              <a:buFontTx/>
              <a:buNone/>
            </a:pPr>
            <a:r>
              <a:rPr lang="en-GB" altLang="en-US" sz="1800" dirty="0">
                <a:latin typeface="Calibri" pitchFamily="34" charset="0"/>
              </a:rPr>
              <a:t>6.Bake for 20 minutes, until lightly browned.</a:t>
            </a:r>
          </a:p>
          <a:p>
            <a:pPr eaLnBrk="1" hangingPunct="1">
              <a:spcBef>
                <a:spcPct val="0"/>
              </a:spcBef>
              <a:buFontTx/>
              <a:buNone/>
            </a:pPr>
            <a:r>
              <a:rPr lang="en-GB" altLang="en-US" sz="1800" dirty="0">
                <a:latin typeface="Calibri" pitchFamily="34" charset="0"/>
              </a:rPr>
              <a:t>7.Remove from the oven and cut into ‘bars’ in the baking tin while hot.</a:t>
            </a:r>
          </a:p>
          <a:p>
            <a:pPr eaLnBrk="1" hangingPunct="1">
              <a:spcBef>
                <a:spcPct val="0"/>
              </a:spcBef>
              <a:buFontTx/>
              <a:buNone/>
            </a:pPr>
            <a:r>
              <a:rPr lang="en-GB" altLang="en-US" sz="1800" dirty="0">
                <a:latin typeface="Calibri" pitchFamily="34" charset="0"/>
              </a:rPr>
              <a:t> </a:t>
            </a:r>
          </a:p>
        </p:txBody>
      </p:sp>
      <p:pic>
        <p:nvPicPr>
          <p:cNvPr id="8197" name="Picture 5" descr="DSC009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8" y="4724400"/>
            <a:ext cx="286385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8464" y="94129"/>
            <a:ext cx="5904656" cy="369332"/>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a:t>
            </a:r>
          </a:p>
        </p:txBody>
      </p:sp>
      <p:pic>
        <p:nvPicPr>
          <p:cNvPr id="7" name="Picture 6"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38112" b="28951"/>
          <a:stretch/>
        </p:blipFill>
        <p:spPr bwMode="auto">
          <a:xfrm>
            <a:off x="8985250" y="247561"/>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
          <p:cNvSpPr txBox="1">
            <a:spLocks noChangeArrowheads="1"/>
          </p:cNvSpPr>
          <p:nvPr/>
        </p:nvSpPr>
        <p:spPr bwMode="auto">
          <a:xfrm>
            <a:off x="4521324" y="5618956"/>
            <a:ext cx="4103688" cy="708025"/>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a:latin typeface="Calibri" pitchFamily="34" charset="0"/>
              </a:rPr>
              <a:t>Don’t forget…a round foil dish or Victoria Sandwich tin.</a:t>
            </a:r>
          </a:p>
        </p:txBody>
      </p:sp>
      <p:sp>
        <p:nvSpPr>
          <p:cNvPr id="2" name="Slide Number Placeholder 1">
            <a:extLst>
              <a:ext uri="{FF2B5EF4-FFF2-40B4-BE49-F238E27FC236}">
                <a16:creationId xmlns:a16="http://schemas.microsoft.com/office/drawing/2014/main" id="{896DD212-FC2E-4B00-A17D-1ACADB5BF99D}"/>
              </a:ext>
            </a:extLst>
          </p:cNvPr>
          <p:cNvSpPr>
            <a:spLocks noGrp="1"/>
          </p:cNvSpPr>
          <p:nvPr>
            <p:ph type="sldNum" sz="quarter" idx="12"/>
          </p:nvPr>
        </p:nvSpPr>
        <p:spPr/>
        <p:txBody>
          <a:bodyPr/>
          <a:lstStyle/>
          <a:p>
            <a:pPr>
              <a:defRPr/>
            </a:pPr>
            <a:fld id="{B81F8AB0-C8E6-4D0B-A90F-14E4156CE9E9}" type="slidenum">
              <a:rPr lang="en-GB" smtClean="0"/>
              <a:pPr>
                <a:defRPr/>
              </a:pPr>
              <a:t>37</a:t>
            </a:fld>
            <a:endParaRPr lang="en-GB"/>
          </a:p>
        </p:txBody>
      </p:sp>
    </p:spTree>
    <p:extLst>
      <p:ext uri="{BB962C8B-B14F-4D97-AF65-F5344CB8AC3E}">
        <p14:creationId xmlns:p14="http://schemas.microsoft.com/office/powerpoint/2010/main" val="791502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401638"/>
            <a:ext cx="4641850" cy="1298575"/>
          </a:xfrm>
        </p:spPr>
        <p:txBody>
          <a:bodyPr/>
          <a:lstStyle/>
          <a:p>
            <a:pPr eaLnBrk="1" hangingPunct="1"/>
            <a:r>
              <a:rPr lang="en-GB" altLang="en-US" sz="3200">
                <a:latin typeface="Jokerman" pitchFamily="82" charset="0"/>
              </a:rPr>
              <a:t>Chocolate Brownies</a:t>
            </a:r>
            <a:br>
              <a:rPr lang="en-GB" altLang="en-US" sz="3200">
                <a:latin typeface="Jokerman" pitchFamily="82" charset="0"/>
              </a:rPr>
            </a:br>
            <a:r>
              <a:rPr lang="en-GB" altLang="en-US" sz="3200">
                <a:latin typeface="Jokerman" pitchFamily="82" charset="0"/>
              </a:rPr>
              <a:t>Ingredients:</a:t>
            </a:r>
          </a:p>
        </p:txBody>
      </p:sp>
      <p:sp>
        <p:nvSpPr>
          <p:cNvPr id="3075" name="Rectangle 3"/>
          <p:cNvSpPr>
            <a:spLocks noGrp="1" noChangeArrowheads="1"/>
          </p:cNvSpPr>
          <p:nvPr>
            <p:ph type="body" idx="1"/>
          </p:nvPr>
        </p:nvSpPr>
        <p:spPr>
          <a:xfrm>
            <a:off x="350838" y="1557338"/>
            <a:ext cx="4232275" cy="3816350"/>
          </a:xfrm>
        </p:spPr>
        <p:txBody>
          <a:bodyPr/>
          <a:lstStyle/>
          <a:p>
            <a:pPr>
              <a:defRPr/>
            </a:pPr>
            <a:r>
              <a:rPr lang="en-GB" sz="2000" dirty="0">
                <a:latin typeface="Calibri" pitchFamily="34" charset="0"/>
                <a:cs typeface="Calibri" pitchFamily="34" charset="0"/>
              </a:rPr>
              <a:t>85g dark chocolate</a:t>
            </a:r>
          </a:p>
          <a:p>
            <a:pPr>
              <a:defRPr/>
            </a:pPr>
            <a:r>
              <a:rPr lang="en-GB" sz="2000" dirty="0">
                <a:latin typeface="Calibri" pitchFamily="34" charset="0"/>
                <a:cs typeface="Calibri" pitchFamily="34" charset="0"/>
              </a:rPr>
              <a:t>100g butter</a:t>
            </a:r>
          </a:p>
          <a:p>
            <a:pPr>
              <a:defRPr/>
            </a:pPr>
            <a:r>
              <a:rPr lang="en-GB" sz="2000" dirty="0">
                <a:latin typeface="Calibri" pitchFamily="34" charset="0"/>
                <a:cs typeface="Calibri" pitchFamily="34" charset="0"/>
              </a:rPr>
              <a:t>125g caster sugar</a:t>
            </a:r>
          </a:p>
          <a:p>
            <a:pPr>
              <a:defRPr/>
            </a:pPr>
            <a:r>
              <a:rPr lang="en-GB" sz="2000" dirty="0">
                <a:latin typeface="Calibri" pitchFamily="34" charset="0"/>
                <a:cs typeface="Calibri" pitchFamily="34" charset="0"/>
              </a:rPr>
              <a:t>100g light </a:t>
            </a:r>
            <a:r>
              <a:rPr lang="en-GB" sz="2000" dirty="0" err="1">
                <a:latin typeface="Calibri" pitchFamily="34" charset="0"/>
                <a:cs typeface="Calibri" pitchFamily="34" charset="0"/>
              </a:rPr>
              <a:t>muscovado</a:t>
            </a:r>
            <a:r>
              <a:rPr lang="en-GB" sz="2000" dirty="0">
                <a:latin typeface="Calibri" pitchFamily="34" charset="0"/>
                <a:cs typeface="Calibri" pitchFamily="34" charset="0"/>
              </a:rPr>
              <a:t> sugar</a:t>
            </a:r>
          </a:p>
          <a:p>
            <a:pPr>
              <a:defRPr/>
            </a:pPr>
            <a:r>
              <a:rPr lang="en-GB" sz="2000" dirty="0">
                <a:latin typeface="Calibri" pitchFamily="34" charset="0"/>
                <a:cs typeface="Calibri" pitchFamily="34" charset="0"/>
              </a:rPr>
              <a:t>2 whole eggs + 1 egg yolk</a:t>
            </a:r>
          </a:p>
          <a:p>
            <a:pPr>
              <a:defRPr/>
            </a:pPr>
            <a:r>
              <a:rPr lang="en-GB" sz="2000" dirty="0">
                <a:latin typeface="Calibri" pitchFamily="34" charset="0"/>
                <a:cs typeface="Calibri" pitchFamily="34" charset="0"/>
              </a:rPr>
              <a:t>100g plain flour</a:t>
            </a:r>
          </a:p>
          <a:p>
            <a:pPr>
              <a:defRPr/>
            </a:pPr>
            <a:r>
              <a:rPr lang="en-GB" sz="2000" dirty="0">
                <a:latin typeface="Calibri" pitchFamily="34" charset="0"/>
                <a:cs typeface="Calibri" pitchFamily="34" charset="0"/>
              </a:rPr>
              <a:t>3 </a:t>
            </a:r>
            <a:r>
              <a:rPr lang="en-GB" sz="2000" dirty="0" err="1">
                <a:latin typeface="Calibri" pitchFamily="34" charset="0"/>
                <a:cs typeface="Calibri" pitchFamily="34" charset="0"/>
              </a:rPr>
              <a:t>tbsp</a:t>
            </a:r>
            <a:r>
              <a:rPr lang="en-GB" sz="2000" dirty="0">
                <a:latin typeface="Calibri" pitchFamily="34" charset="0"/>
                <a:cs typeface="Calibri" pitchFamily="34" charset="0"/>
              </a:rPr>
              <a:t> cocoa powder</a:t>
            </a:r>
          </a:p>
          <a:p>
            <a:pPr marL="0" indent="0">
              <a:buFontTx/>
              <a:buNone/>
              <a:defRPr/>
            </a:pPr>
            <a:endParaRPr lang="en-GB" sz="2000" dirty="0">
              <a:latin typeface="Calibri" pitchFamily="34" charset="0"/>
              <a:cs typeface="Calibri" pitchFamily="34" charset="0"/>
            </a:endParaRPr>
          </a:p>
          <a:p>
            <a:pPr marL="0" indent="0" eaLnBrk="1" hangingPunct="1">
              <a:buFontTx/>
              <a:buNone/>
              <a:defRPr/>
            </a:pPr>
            <a:endParaRPr lang="en-GB" sz="2000" dirty="0">
              <a:latin typeface="Calibri" pitchFamily="34" charset="0"/>
            </a:endParaRPr>
          </a:p>
        </p:txBody>
      </p:sp>
      <p:sp>
        <p:nvSpPr>
          <p:cNvPr id="9220"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9221"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7" name="Rectangle 3"/>
          <p:cNvSpPr txBox="1">
            <a:spLocks noChangeArrowheads="1"/>
          </p:cNvSpPr>
          <p:nvPr/>
        </p:nvSpPr>
        <p:spPr bwMode="auto">
          <a:xfrm>
            <a:off x="4457700" y="981075"/>
            <a:ext cx="5330825" cy="57277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indent="-457200">
              <a:buFont typeface="+mj-lt"/>
              <a:buAutoNum type="arabicPeriod"/>
              <a:defRPr/>
            </a:pPr>
            <a:r>
              <a:rPr lang="en-GB" sz="2000" i="1" dirty="0">
                <a:latin typeface="Calibri" pitchFamily="34" charset="0"/>
                <a:cs typeface="Calibri" pitchFamily="34" charset="0"/>
              </a:rPr>
              <a:t>Preheat oven to 180C/ Gas mark 4</a:t>
            </a:r>
            <a:endParaRPr lang="en-GB" sz="2000" dirty="0">
              <a:latin typeface="Calibri" pitchFamily="34" charset="0"/>
              <a:cs typeface="Calibri" pitchFamily="34" charset="0"/>
            </a:endParaRPr>
          </a:p>
          <a:p>
            <a:pPr marL="457200" indent="-457200">
              <a:buFont typeface="+mj-lt"/>
              <a:buAutoNum type="arabicPeriod"/>
              <a:defRPr/>
            </a:pPr>
            <a:r>
              <a:rPr lang="en-GB" sz="2000" i="1" dirty="0">
                <a:latin typeface="Calibri" pitchFamily="34" charset="0"/>
                <a:cs typeface="Calibri" pitchFamily="34" charset="0"/>
              </a:rPr>
              <a:t>Grease and line a shallow tin with greaseproof paper.</a:t>
            </a:r>
            <a:endParaRPr lang="en-GB" sz="2000" dirty="0">
              <a:latin typeface="Calibri" pitchFamily="34" charset="0"/>
              <a:cs typeface="Calibri" pitchFamily="34" charset="0"/>
            </a:endParaRPr>
          </a:p>
          <a:p>
            <a:pPr marL="457200" indent="-457200">
              <a:buFont typeface="+mj-lt"/>
              <a:buAutoNum type="arabicPeriod"/>
              <a:defRPr/>
            </a:pPr>
            <a:r>
              <a:rPr lang="en-GB" sz="2000" i="1" dirty="0">
                <a:latin typeface="Calibri" pitchFamily="34" charset="0"/>
                <a:cs typeface="Calibri" pitchFamily="34" charset="0"/>
              </a:rPr>
              <a:t>Break up chocolate and put in a bowl with the butter over a pan of simmering water.</a:t>
            </a:r>
            <a:endParaRPr lang="en-GB" sz="2000" dirty="0">
              <a:latin typeface="Calibri" pitchFamily="34" charset="0"/>
              <a:cs typeface="Calibri" pitchFamily="34" charset="0"/>
            </a:endParaRPr>
          </a:p>
          <a:p>
            <a:pPr marL="457200" indent="-457200">
              <a:buFont typeface="+mj-lt"/>
              <a:buAutoNum type="arabicPeriod"/>
              <a:defRPr/>
            </a:pPr>
            <a:r>
              <a:rPr lang="en-GB" sz="2000" i="1" dirty="0">
                <a:latin typeface="Calibri" pitchFamily="34" charset="0"/>
                <a:cs typeface="Calibri" pitchFamily="34" charset="0"/>
              </a:rPr>
              <a:t>Stir the caster sugar and </a:t>
            </a:r>
            <a:r>
              <a:rPr lang="en-GB" sz="2000" i="1" dirty="0" err="1">
                <a:latin typeface="Calibri" pitchFamily="34" charset="0"/>
                <a:cs typeface="Calibri" pitchFamily="34" charset="0"/>
              </a:rPr>
              <a:t>muscovado</a:t>
            </a:r>
            <a:r>
              <a:rPr lang="en-GB" sz="2000" i="1" dirty="0">
                <a:latin typeface="Calibri" pitchFamily="34" charset="0"/>
                <a:cs typeface="Calibri" pitchFamily="34" charset="0"/>
              </a:rPr>
              <a:t> sugar into the melted butter and chocolate.</a:t>
            </a:r>
            <a:endParaRPr lang="en-GB" sz="2000" dirty="0">
              <a:latin typeface="Calibri" pitchFamily="34" charset="0"/>
              <a:cs typeface="Calibri" pitchFamily="34" charset="0"/>
            </a:endParaRPr>
          </a:p>
          <a:p>
            <a:pPr marL="457200" indent="-457200">
              <a:buFont typeface="+mj-lt"/>
              <a:buAutoNum type="arabicPeriod"/>
              <a:defRPr/>
            </a:pPr>
            <a:r>
              <a:rPr lang="en-GB" sz="2000" i="1" dirty="0">
                <a:latin typeface="Calibri" pitchFamily="34" charset="0"/>
                <a:cs typeface="Calibri" pitchFamily="34" charset="0"/>
              </a:rPr>
              <a:t>Gradually beat in the eggs and extra egg yolk.</a:t>
            </a:r>
            <a:endParaRPr lang="en-GB" sz="2000" dirty="0">
              <a:latin typeface="Calibri" pitchFamily="34" charset="0"/>
              <a:cs typeface="Calibri" pitchFamily="34" charset="0"/>
            </a:endParaRPr>
          </a:p>
          <a:p>
            <a:pPr marL="457200" indent="-457200">
              <a:buFont typeface="+mj-lt"/>
              <a:buAutoNum type="arabicPeriod"/>
              <a:defRPr/>
            </a:pPr>
            <a:r>
              <a:rPr lang="en-GB" sz="2000" i="1" dirty="0">
                <a:latin typeface="Calibri" pitchFamily="34" charset="0"/>
                <a:cs typeface="Calibri" pitchFamily="34" charset="0"/>
              </a:rPr>
              <a:t>Fold in the flour and cocoa powder until evenly blended.</a:t>
            </a:r>
            <a:endParaRPr lang="en-GB" sz="2000" dirty="0">
              <a:latin typeface="Calibri" pitchFamily="34" charset="0"/>
              <a:cs typeface="Calibri" pitchFamily="34" charset="0"/>
            </a:endParaRPr>
          </a:p>
          <a:p>
            <a:pPr marL="457200" indent="-457200">
              <a:buFont typeface="+mj-lt"/>
              <a:buAutoNum type="arabicPeriod"/>
              <a:defRPr/>
            </a:pPr>
            <a:r>
              <a:rPr lang="en-GB" sz="2000" i="1" dirty="0">
                <a:latin typeface="Calibri" pitchFamily="34" charset="0"/>
                <a:cs typeface="Calibri" pitchFamily="34" charset="0"/>
              </a:rPr>
              <a:t>Pour the mixture into the prepared tin and bake for 30 minutes – the cake will be slightly soft in the middle and surface will look cracked.</a:t>
            </a:r>
            <a:endParaRPr lang="en-GB" sz="2000" dirty="0">
              <a:latin typeface="Calibri" pitchFamily="34" charset="0"/>
              <a:cs typeface="Calibri" pitchFamily="34" charset="0"/>
            </a:endParaRPr>
          </a:p>
          <a:p>
            <a:pPr marL="514350" indent="-514350" eaLnBrk="1" hangingPunct="1">
              <a:lnSpc>
                <a:spcPct val="90000"/>
              </a:lnSpc>
              <a:buFont typeface="Times New Roman" pitchFamily="18" charset="0"/>
              <a:buAutoNum type="arabicPeriod"/>
              <a:defRPr/>
            </a:pPr>
            <a:endParaRPr lang="en-GB" sz="1400" dirty="0">
              <a:latin typeface="Calibri" pitchFamily="34" charset="0"/>
              <a:cs typeface="Calibri" pitchFamily="34" charset="0"/>
            </a:endParaRPr>
          </a:p>
        </p:txBody>
      </p:sp>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292600"/>
            <a:ext cx="362108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38112" b="28951"/>
          <a:stretch/>
        </p:blipFill>
        <p:spPr bwMode="auto">
          <a:xfrm>
            <a:off x="8985250" y="247561"/>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B2C7F4C-DDEC-43DE-B9F9-B5D95C67930E}"/>
              </a:ext>
            </a:extLst>
          </p:cNvPr>
          <p:cNvSpPr>
            <a:spLocks noGrp="1"/>
          </p:cNvSpPr>
          <p:nvPr>
            <p:ph type="sldNum" sz="quarter" idx="12"/>
          </p:nvPr>
        </p:nvSpPr>
        <p:spPr/>
        <p:txBody>
          <a:bodyPr/>
          <a:lstStyle/>
          <a:p>
            <a:pPr>
              <a:defRPr/>
            </a:pPr>
            <a:fld id="{B81F8AB0-C8E6-4D0B-A90F-14E4156CE9E9}" type="slidenum">
              <a:rPr lang="en-GB" smtClean="0"/>
              <a:pPr>
                <a:defRPr/>
              </a:pPr>
              <a:t>38</a:t>
            </a:fld>
            <a:endParaRPr lang="en-GB"/>
          </a:p>
        </p:txBody>
      </p:sp>
    </p:spTree>
    <p:extLst>
      <p:ext uri="{BB962C8B-B14F-4D97-AF65-F5344CB8AC3E}">
        <p14:creationId xmlns:p14="http://schemas.microsoft.com/office/powerpoint/2010/main" val="1359121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401638"/>
            <a:ext cx="4484688" cy="1298575"/>
          </a:xfrm>
        </p:spPr>
        <p:txBody>
          <a:bodyPr/>
          <a:lstStyle/>
          <a:p>
            <a:pPr eaLnBrk="1" hangingPunct="1"/>
            <a:r>
              <a:rPr lang="en-GB" altLang="en-US" sz="4000">
                <a:latin typeface="Jokerman" pitchFamily="82" charset="0"/>
              </a:rPr>
              <a:t>Victoria Sandwich Cake Ingredients:</a:t>
            </a:r>
          </a:p>
        </p:txBody>
      </p:sp>
      <p:sp>
        <p:nvSpPr>
          <p:cNvPr id="14339" name="Rectangle 3"/>
          <p:cNvSpPr>
            <a:spLocks noGrp="1" noChangeArrowheads="1"/>
          </p:cNvSpPr>
          <p:nvPr>
            <p:ph type="body" idx="1"/>
          </p:nvPr>
        </p:nvSpPr>
        <p:spPr>
          <a:xfrm>
            <a:off x="249238" y="2060575"/>
            <a:ext cx="4233862" cy="2473325"/>
          </a:xfrm>
        </p:spPr>
        <p:txBody>
          <a:bodyPr/>
          <a:lstStyle/>
          <a:p>
            <a:pPr eaLnBrk="1" hangingPunct="1"/>
            <a:r>
              <a:rPr lang="en-GB" altLang="en-US" sz="2400">
                <a:latin typeface="Calibri" pitchFamily="34" charset="0"/>
              </a:rPr>
              <a:t>225g caster sugar,</a:t>
            </a:r>
          </a:p>
          <a:p>
            <a:pPr eaLnBrk="1" hangingPunct="1"/>
            <a:r>
              <a:rPr lang="en-GB" altLang="en-US" sz="2400">
                <a:latin typeface="Calibri" pitchFamily="34" charset="0"/>
              </a:rPr>
              <a:t>225g margarine,</a:t>
            </a:r>
          </a:p>
          <a:p>
            <a:pPr eaLnBrk="1" hangingPunct="1"/>
            <a:r>
              <a:rPr lang="en-GB" altLang="en-US" sz="2400">
                <a:latin typeface="Calibri" pitchFamily="34" charset="0"/>
              </a:rPr>
              <a:t>225g self raising flour,</a:t>
            </a:r>
          </a:p>
          <a:p>
            <a:pPr eaLnBrk="1" hangingPunct="1"/>
            <a:r>
              <a:rPr lang="en-GB" altLang="en-US" sz="2400">
                <a:latin typeface="Calibri" pitchFamily="34" charset="0"/>
              </a:rPr>
              <a:t>4 eggs</a:t>
            </a:r>
          </a:p>
          <a:p>
            <a:pPr eaLnBrk="1" hangingPunct="1"/>
            <a:r>
              <a:rPr lang="en-GB" altLang="en-US" sz="2400">
                <a:latin typeface="Calibri" pitchFamily="34" charset="0"/>
              </a:rPr>
              <a:t>1 jar of jam.</a:t>
            </a:r>
          </a:p>
        </p:txBody>
      </p:sp>
      <p:sp>
        <p:nvSpPr>
          <p:cNvPr id="14340"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14341"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14342" name="Rectangle 3"/>
          <p:cNvSpPr txBox="1">
            <a:spLocks noChangeArrowheads="1"/>
          </p:cNvSpPr>
          <p:nvPr/>
        </p:nvSpPr>
        <p:spPr bwMode="auto">
          <a:xfrm>
            <a:off x="4457700" y="981075"/>
            <a:ext cx="53308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lnSpc>
                <a:spcPct val="90000"/>
              </a:lnSpc>
              <a:buFont typeface="Times New Roman" pitchFamily="18" charset="0"/>
              <a:buAutoNum type="arabicPeriod"/>
            </a:pPr>
            <a:r>
              <a:rPr lang="en-GB" altLang="en-US" sz="2000">
                <a:latin typeface="Malgun Gothic" pitchFamily="34" charset="-127"/>
              </a:rPr>
              <a:t>Preheat oven to 180C/Gas Mark 4.</a:t>
            </a:r>
          </a:p>
          <a:p>
            <a:pPr eaLnBrk="1" hangingPunct="1">
              <a:lnSpc>
                <a:spcPct val="90000"/>
              </a:lnSpc>
              <a:buFont typeface="Times New Roman" pitchFamily="18" charset="0"/>
              <a:buAutoNum type="arabicPeriod"/>
            </a:pPr>
            <a:r>
              <a:rPr lang="en-GB" altLang="en-US" sz="2000">
                <a:latin typeface="Malgun Gothic" pitchFamily="34" charset="-127"/>
              </a:rPr>
              <a:t>Cream together margarine and sugar using an electric whisk until light and fluffy.</a:t>
            </a:r>
          </a:p>
          <a:p>
            <a:pPr eaLnBrk="1" hangingPunct="1">
              <a:lnSpc>
                <a:spcPct val="90000"/>
              </a:lnSpc>
              <a:buFont typeface="Times New Roman" pitchFamily="18" charset="0"/>
              <a:buAutoNum type="arabicPeriod"/>
            </a:pPr>
            <a:r>
              <a:rPr lang="en-GB" altLang="en-US" sz="2000">
                <a:latin typeface="Malgun Gothic" pitchFamily="34" charset="-127"/>
              </a:rPr>
              <a:t>Crack eggs into jug and beat with a fork, add to the mixture gradually and whisk together until its combined.</a:t>
            </a:r>
          </a:p>
          <a:p>
            <a:pPr eaLnBrk="1" hangingPunct="1">
              <a:lnSpc>
                <a:spcPct val="90000"/>
              </a:lnSpc>
              <a:buFont typeface="Times New Roman" pitchFamily="18" charset="0"/>
              <a:buAutoNum type="arabicPeriod"/>
            </a:pPr>
            <a:r>
              <a:rPr lang="en-GB" altLang="en-US" sz="2000">
                <a:latin typeface="Malgun Gothic" pitchFamily="34" charset="-127"/>
              </a:rPr>
              <a:t>Sift flour into the mixture and fold in gently with a metal spoon, ensuring all flour is stirred in.</a:t>
            </a:r>
          </a:p>
          <a:p>
            <a:pPr eaLnBrk="1" hangingPunct="1">
              <a:lnSpc>
                <a:spcPct val="90000"/>
              </a:lnSpc>
              <a:buFont typeface="Times New Roman" pitchFamily="18" charset="0"/>
              <a:buAutoNum type="arabicPeriod"/>
            </a:pPr>
            <a:r>
              <a:rPr lang="en-GB" altLang="en-US" sz="2000">
                <a:latin typeface="Malgun Gothic" pitchFamily="34" charset="-127"/>
              </a:rPr>
              <a:t>Spoon mixture into 2 round tins lined with baking parchment and spread evenly.</a:t>
            </a:r>
          </a:p>
          <a:p>
            <a:pPr eaLnBrk="1" hangingPunct="1">
              <a:lnSpc>
                <a:spcPct val="90000"/>
              </a:lnSpc>
              <a:buFont typeface="Times New Roman" pitchFamily="18" charset="0"/>
              <a:buAutoNum type="arabicPeriod"/>
            </a:pPr>
            <a:r>
              <a:rPr lang="en-GB" altLang="en-US" sz="2000">
                <a:latin typeface="Malgun Gothic" pitchFamily="34" charset="-127"/>
              </a:rPr>
              <a:t>Place in oven for 20-25minutes until well risen and springy to touch.</a:t>
            </a:r>
          </a:p>
          <a:p>
            <a:pPr eaLnBrk="1" hangingPunct="1">
              <a:lnSpc>
                <a:spcPct val="90000"/>
              </a:lnSpc>
              <a:buFont typeface="Times New Roman" pitchFamily="18" charset="0"/>
              <a:buAutoNum type="arabicPeriod"/>
            </a:pPr>
            <a:r>
              <a:rPr lang="en-GB" altLang="en-US" sz="2000">
                <a:latin typeface="Malgun Gothic" pitchFamily="34" charset="-127"/>
              </a:rPr>
              <a:t>Remove from tins and place on a cooling wire.</a:t>
            </a:r>
          </a:p>
          <a:p>
            <a:pPr eaLnBrk="1" hangingPunct="1">
              <a:lnSpc>
                <a:spcPct val="90000"/>
              </a:lnSpc>
              <a:buFont typeface="Times New Roman" pitchFamily="18" charset="0"/>
              <a:buAutoNum type="arabicPeriod"/>
            </a:pPr>
            <a:endParaRPr lang="en-GB" altLang="en-US" sz="2000">
              <a:latin typeface="Malgun Gothic" pitchFamily="34" charset="-127"/>
            </a:endParaRPr>
          </a:p>
        </p:txBody>
      </p:sp>
      <p:pic>
        <p:nvPicPr>
          <p:cNvPr id="143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3398838"/>
            <a:ext cx="206692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7"/>
          <p:cNvSpPr txBox="1">
            <a:spLocks noChangeArrowheads="1"/>
          </p:cNvSpPr>
          <p:nvPr/>
        </p:nvSpPr>
        <p:spPr bwMode="auto">
          <a:xfrm>
            <a:off x="354013" y="5373688"/>
            <a:ext cx="4103687" cy="1014412"/>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GB" altLang="en-US" sz="2000">
                <a:latin typeface="Calibri" pitchFamily="34" charset="0"/>
              </a:rPr>
              <a:t>Optional:</a:t>
            </a:r>
          </a:p>
          <a:p>
            <a:pPr eaLnBrk="1" hangingPunct="1"/>
            <a:r>
              <a:rPr lang="en-GB" altLang="en-US" sz="2000" i="1">
                <a:latin typeface="Calibri" pitchFamily="34" charset="0"/>
              </a:rPr>
              <a:t>Buttercream -100g icing sugar,</a:t>
            </a:r>
          </a:p>
          <a:p>
            <a:pPr eaLnBrk="1" hangingPunct="1"/>
            <a:r>
              <a:rPr lang="en-GB" altLang="en-US" sz="2000" i="1">
                <a:latin typeface="Calibri" pitchFamily="34" charset="0"/>
              </a:rPr>
              <a:t>		50g Butter.</a:t>
            </a:r>
          </a:p>
        </p:txBody>
      </p:sp>
      <p:pic>
        <p:nvPicPr>
          <p:cNvPr id="9" name="Picture 8"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38112" b="28951"/>
          <a:stretch/>
        </p:blipFill>
        <p:spPr bwMode="auto">
          <a:xfrm>
            <a:off x="8985250" y="247561"/>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p:cNvSpPr txBox="1">
            <a:spLocks noChangeArrowheads="1"/>
          </p:cNvSpPr>
          <p:nvPr/>
        </p:nvSpPr>
        <p:spPr bwMode="auto">
          <a:xfrm>
            <a:off x="5285120" y="6034087"/>
            <a:ext cx="4103688" cy="707886"/>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dirty="0">
                <a:latin typeface="Calibri" pitchFamily="34" charset="0"/>
              </a:rPr>
              <a:t>Don’t forget…a container to take home in.</a:t>
            </a:r>
          </a:p>
        </p:txBody>
      </p:sp>
      <p:sp>
        <p:nvSpPr>
          <p:cNvPr id="2" name="Slide Number Placeholder 1">
            <a:extLst>
              <a:ext uri="{FF2B5EF4-FFF2-40B4-BE49-F238E27FC236}">
                <a16:creationId xmlns:a16="http://schemas.microsoft.com/office/drawing/2014/main" id="{61E58997-4AFF-4979-A3DF-0996F101DA05}"/>
              </a:ext>
            </a:extLst>
          </p:cNvPr>
          <p:cNvSpPr>
            <a:spLocks noGrp="1"/>
          </p:cNvSpPr>
          <p:nvPr>
            <p:ph type="sldNum" sz="quarter" idx="12"/>
          </p:nvPr>
        </p:nvSpPr>
        <p:spPr/>
        <p:txBody>
          <a:bodyPr/>
          <a:lstStyle/>
          <a:p>
            <a:pPr>
              <a:defRPr/>
            </a:pPr>
            <a:fld id="{B81F8AB0-C8E6-4D0B-A90F-14E4156CE9E9}" type="slidenum">
              <a:rPr lang="en-GB" smtClean="0"/>
              <a:pPr>
                <a:defRPr/>
              </a:pPr>
              <a:t>39</a:t>
            </a:fld>
            <a:endParaRPr lang="en-GB"/>
          </a:p>
        </p:txBody>
      </p:sp>
    </p:spTree>
    <p:extLst>
      <p:ext uri="{BB962C8B-B14F-4D97-AF65-F5344CB8AC3E}">
        <p14:creationId xmlns:p14="http://schemas.microsoft.com/office/powerpoint/2010/main" val="284151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214313" y="1122363"/>
            <a:ext cx="4233862" cy="2736850"/>
          </a:xfrm>
        </p:spPr>
        <p:txBody>
          <a:bodyPr/>
          <a:lstStyle/>
          <a:p>
            <a:pPr marL="0" indent="0">
              <a:buFontTx/>
              <a:buNone/>
            </a:pPr>
            <a:endParaRPr lang="en-GB" altLang="en-US" sz="2000">
              <a:latin typeface="Calibri" pitchFamily="34" charset="0"/>
            </a:endParaRPr>
          </a:p>
          <a:p>
            <a:pPr marL="0" indent="0" eaLnBrk="1" hangingPunct="1">
              <a:buFontTx/>
              <a:buNone/>
            </a:pPr>
            <a:endParaRPr lang="en-GB" altLang="en-US" sz="2000">
              <a:latin typeface="Calibri" pitchFamily="34" charset="0"/>
            </a:endParaRPr>
          </a:p>
        </p:txBody>
      </p:sp>
      <p:sp>
        <p:nvSpPr>
          <p:cNvPr id="24579" name="Rectangle 5"/>
          <p:cNvSpPr>
            <a:spLocks noChangeArrowheads="1"/>
          </p:cNvSpPr>
          <p:nvPr/>
        </p:nvSpPr>
        <p:spPr bwMode="auto">
          <a:xfrm>
            <a:off x="128588" y="3716338"/>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endParaRPr lang="en-US" altLang="en-US" sz="2800">
              <a:solidFill>
                <a:schemeClr val="tx2"/>
              </a:solidFill>
              <a:latin typeface="Jokerman" pitchFamily="82" charset="0"/>
            </a:endParaRPr>
          </a:p>
        </p:txBody>
      </p:sp>
      <p:sp>
        <p:nvSpPr>
          <p:cNvPr id="24580"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24582" name="Rectangle 2"/>
          <p:cNvSpPr txBox="1">
            <a:spLocks noChangeArrowheads="1"/>
          </p:cNvSpPr>
          <p:nvPr/>
        </p:nvSpPr>
        <p:spPr bwMode="auto">
          <a:xfrm>
            <a:off x="0" y="-83727"/>
            <a:ext cx="44846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dirty="0">
                <a:solidFill>
                  <a:schemeClr val="tx2"/>
                </a:solidFill>
                <a:latin typeface="Jokerman" pitchFamily="82" charset="0"/>
              </a:rPr>
              <a:t>Kebabs Ingredients:</a:t>
            </a:r>
          </a:p>
        </p:txBody>
      </p:sp>
      <p:sp>
        <p:nvSpPr>
          <p:cNvPr id="9" name="Rectangle 3"/>
          <p:cNvSpPr txBox="1">
            <a:spLocks noChangeArrowheads="1"/>
          </p:cNvSpPr>
          <p:nvPr/>
        </p:nvSpPr>
        <p:spPr bwMode="auto">
          <a:xfrm>
            <a:off x="205282" y="1542006"/>
            <a:ext cx="4864132" cy="396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lvl="0"/>
            <a:r>
              <a:rPr lang="en-GB" sz="1400" dirty="0">
                <a:latin typeface="Calibri" panose="020F0502020204030204" pitchFamily="34" charset="0"/>
                <a:cs typeface="Calibri" panose="020F0502020204030204" pitchFamily="34" charset="0"/>
              </a:rPr>
              <a:t>1 block of halloumi (optional)</a:t>
            </a:r>
          </a:p>
          <a:p>
            <a:pPr marL="0" lvl="0" indent="0">
              <a:buNone/>
            </a:pPr>
            <a:endParaRPr lang="en-GB" sz="1400" dirty="0">
              <a:latin typeface="Calibri" panose="020F0502020204030204" pitchFamily="34" charset="0"/>
              <a:cs typeface="Calibri" panose="020F0502020204030204" pitchFamily="34" charset="0"/>
            </a:endParaRPr>
          </a:p>
          <a:p>
            <a:pPr lvl="0"/>
            <a:r>
              <a:rPr lang="en-GB" sz="1400" dirty="0">
                <a:latin typeface="Calibri" panose="020F0502020204030204" pitchFamily="34" charset="0"/>
                <a:cs typeface="Calibri" panose="020F0502020204030204" pitchFamily="34" charset="0"/>
              </a:rPr>
              <a:t>3 types of vegetables </a:t>
            </a:r>
            <a:endParaRPr lang="en-GB" sz="1200" dirty="0">
              <a:latin typeface="Calibri" panose="020F0502020204030204" pitchFamily="34" charset="0"/>
              <a:cs typeface="Calibri" panose="020F0502020204030204" pitchFamily="34" charset="0"/>
            </a:endParaRPr>
          </a:p>
          <a:p>
            <a:pPr lvl="1"/>
            <a:r>
              <a:rPr lang="en-GB" sz="1400" dirty="0">
                <a:latin typeface="Calibri" panose="020F0502020204030204" pitchFamily="34" charset="0"/>
                <a:cs typeface="Calibri" panose="020F0502020204030204" pitchFamily="34" charset="0"/>
              </a:rPr>
              <a:t>8 cherry tomatoes, </a:t>
            </a:r>
            <a:endParaRPr lang="en-GB" sz="1200" dirty="0">
              <a:latin typeface="Calibri" panose="020F0502020204030204" pitchFamily="34" charset="0"/>
              <a:cs typeface="Calibri" panose="020F0502020204030204" pitchFamily="34" charset="0"/>
            </a:endParaRPr>
          </a:p>
          <a:p>
            <a:pPr lvl="1"/>
            <a:r>
              <a:rPr lang="en-GB" sz="1400" dirty="0">
                <a:latin typeface="Calibri" panose="020F0502020204030204" pitchFamily="34" charset="0"/>
                <a:cs typeface="Calibri" panose="020F0502020204030204" pitchFamily="34" charset="0"/>
              </a:rPr>
              <a:t>8 button mushrooms, </a:t>
            </a:r>
            <a:endParaRPr lang="en-GB" sz="1200" dirty="0">
              <a:latin typeface="Calibri" panose="020F0502020204030204" pitchFamily="34" charset="0"/>
              <a:cs typeface="Calibri" panose="020F0502020204030204" pitchFamily="34" charset="0"/>
            </a:endParaRPr>
          </a:p>
          <a:p>
            <a:pPr lvl="1"/>
            <a:r>
              <a:rPr lang="en-GB" sz="1400" dirty="0">
                <a:latin typeface="Calibri" panose="020F0502020204030204" pitchFamily="34" charset="0"/>
                <a:cs typeface="Calibri" panose="020F0502020204030204" pitchFamily="34" charset="0"/>
              </a:rPr>
              <a:t>½ pepper, </a:t>
            </a:r>
            <a:endParaRPr lang="en-GB" sz="1200" dirty="0">
              <a:latin typeface="Calibri" panose="020F0502020204030204" pitchFamily="34" charset="0"/>
              <a:cs typeface="Calibri" panose="020F0502020204030204" pitchFamily="34" charset="0"/>
            </a:endParaRPr>
          </a:p>
          <a:p>
            <a:pPr lvl="1"/>
            <a:r>
              <a:rPr lang="en-GB" sz="1400" dirty="0">
                <a:latin typeface="Calibri" panose="020F0502020204030204" pitchFamily="34" charset="0"/>
                <a:cs typeface="Calibri" panose="020F0502020204030204" pitchFamily="34" charset="0"/>
              </a:rPr>
              <a:t>8 pineapple chunks, </a:t>
            </a:r>
            <a:endParaRPr lang="en-GB" sz="1200" dirty="0">
              <a:latin typeface="Calibri" panose="020F0502020204030204" pitchFamily="34" charset="0"/>
              <a:cs typeface="Calibri" panose="020F0502020204030204" pitchFamily="34" charset="0"/>
            </a:endParaRPr>
          </a:p>
          <a:p>
            <a:pPr lvl="1"/>
            <a:r>
              <a:rPr lang="en-GB" sz="1400" dirty="0">
                <a:latin typeface="Calibri" panose="020F0502020204030204" pitchFamily="34" charset="0"/>
                <a:cs typeface="Calibri" panose="020F0502020204030204" pitchFamily="34" charset="0"/>
              </a:rPr>
              <a:t>1 courgette, </a:t>
            </a:r>
            <a:endParaRPr lang="en-GB" sz="1200" dirty="0">
              <a:latin typeface="Calibri" panose="020F0502020204030204" pitchFamily="34" charset="0"/>
              <a:cs typeface="Calibri" panose="020F0502020204030204" pitchFamily="34" charset="0"/>
            </a:endParaRPr>
          </a:p>
          <a:p>
            <a:pPr lvl="1"/>
            <a:r>
              <a:rPr lang="en-GB" sz="1400" dirty="0">
                <a:latin typeface="Calibri" panose="020F0502020204030204" pitchFamily="34" charset="0"/>
                <a:cs typeface="Calibri" panose="020F0502020204030204" pitchFamily="34" charset="0"/>
              </a:rPr>
              <a:t>2 onions.</a:t>
            </a:r>
          </a:p>
          <a:p>
            <a:pPr lvl="1"/>
            <a:r>
              <a:rPr lang="en-GB" sz="1400" dirty="0">
                <a:latin typeface="Calibri" panose="020F0502020204030204" pitchFamily="34" charset="0"/>
                <a:cs typeface="Calibri" panose="020F0502020204030204" pitchFamily="34" charset="0"/>
              </a:rPr>
              <a:t>5 rings pineapple,</a:t>
            </a:r>
          </a:p>
          <a:p>
            <a:pPr lvl="1"/>
            <a:r>
              <a:rPr lang="en-GB" sz="1400" dirty="0">
                <a:latin typeface="Calibri" panose="020F0502020204030204" pitchFamily="34" charset="0"/>
                <a:cs typeface="Calibri" panose="020F0502020204030204" pitchFamily="34" charset="0"/>
              </a:rPr>
              <a:t>1 small aubergine</a:t>
            </a:r>
          </a:p>
          <a:p>
            <a:pPr marL="0" indent="0">
              <a:buNone/>
            </a:pPr>
            <a:endParaRPr lang="en-GB" sz="1400" dirty="0">
              <a:latin typeface="Calibri" panose="020F0502020204030204" pitchFamily="34" charset="0"/>
              <a:cs typeface="Calibri" panose="020F0502020204030204" pitchFamily="34" charset="0"/>
            </a:endParaRPr>
          </a:p>
          <a:p>
            <a:endParaRPr lang="en-GB" sz="1400" dirty="0">
              <a:latin typeface="Calibri" panose="020F0502020204030204" pitchFamily="34" charset="0"/>
              <a:cs typeface="Calibri" panose="020F0502020204030204" pitchFamily="34" charset="0"/>
            </a:endParaRPr>
          </a:p>
          <a:p>
            <a:pPr marL="0" indent="0">
              <a:buNone/>
            </a:pPr>
            <a:endParaRPr lang="en-GB" sz="1400" dirty="0">
              <a:latin typeface="Calibri" panose="020F0502020204030204" pitchFamily="34" charset="0"/>
              <a:cs typeface="Calibri" panose="020F0502020204030204" pitchFamily="34" charset="0"/>
            </a:endParaRPr>
          </a:p>
          <a:p>
            <a:endParaRPr lang="en-GB" sz="1400"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Marinade:</a:t>
            </a:r>
            <a:endParaRPr lang="en-GB" sz="1200" dirty="0">
              <a:latin typeface="Calibri" panose="020F0502020204030204" pitchFamily="34" charset="0"/>
              <a:cs typeface="Calibri" panose="020F0502020204030204" pitchFamily="34" charset="0"/>
            </a:endParaRPr>
          </a:p>
          <a:p>
            <a:pPr lvl="0"/>
            <a:r>
              <a:rPr lang="en-GB" sz="1400" dirty="0">
                <a:latin typeface="Calibri" panose="020F0502020204030204" pitchFamily="34" charset="0"/>
                <a:cs typeface="Calibri" panose="020F0502020204030204" pitchFamily="34" charset="0"/>
              </a:rPr>
              <a:t>Shop bought marinade,</a:t>
            </a:r>
          </a:p>
          <a:p>
            <a:r>
              <a:rPr lang="en-GB" sz="1400" dirty="0">
                <a:latin typeface="Calibri" panose="020F0502020204030204" pitchFamily="34" charset="0"/>
                <a:cs typeface="Calibri" panose="020F0502020204030204" pitchFamily="34" charset="0"/>
              </a:rPr>
              <a:t>OR</a:t>
            </a:r>
          </a:p>
          <a:p>
            <a:pPr lvl="0"/>
            <a:r>
              <a:rPr lang="en-GB" sz="1400" dirty="0">
                <a:latin typeface="Calibri" panose="020F0502020204030204" pitchFamily="34" charset="0"/>
                <a:cs typeface="Calibri" panose="020F0502020204030204" pitchFamily="34" charset="0"/>
              </a:rPr>
              <a:t>Honey  and lemon – 2 tbsp lemon juice, 1 tbs oil, 2 tsp honey or brown sugar, ½ tsp herbs, 1 clove garlic,</a:t>
            </a:r>
          </a:p>
          <a:p>
            <a:pPr lvl="0"/>
            <a:r>
              <a:rPr lang="en-GB" sz="1400" dirty="0">
                <a:latin typeface="Calibri" panose="020F0502020204030204" pitchFamily="34" charset="0"/>
                <a:cs typeface="Calibri" panose="020F0502020204030204" pitchFamily="34" charset="0"/>
              </a:rPr>
              <a:t>Tikka – small carton yoghurt, 2 tsp curry powder, 2 tsp lemon juice,</a:t>
            </a:r>
          </a:p>
          <a:p>
            <a:pPr lvl="0"/>
            <a:r>
              <a:rPr lang="en-GB" sz="1400" dirty="0">
                <a:latin typeface="Calibri" panose="020F0502020204030204" pitchFamily="34" charset="0"/>
                <a:cs typeface="Calibri" panose="020F0502020204030204" pitchFamily="34" charset="0"/>
              </a:rPr>
              <a:t>Chinese – 1 tbsp soy sauce, 1 tbsp brown sugar, 1 tbsp oil, 1 clove garlic</a:t>
            </a:r>
            <a:endParaRPr lang="en-US" sz="1400" dirty="0">
              <a:latin typeface="Calibri" panose="020F0502020204030204" pitchFamily="34" charset="0"/>
              <a:cs typeface="Calibri" pitchFamily="34" charset="0"/>
            </a:endParaRPr>
          </a:p>
          <a:p>
            <a:pPr marL="0" indent="0">
              <a:buFontTx/>
              <a:buNone/>
              <a:defRPr/>
            </a:pPr>
            <a:endParaRPr lang="en-GB" sz="1400" dirty="0">
              <a:latin typeface="Calibri" pitchFamily="34" charset="0"/>
              <a:cs typeface="Calibri" pitchFamily="34" charset="0"/>
            </a:endParaRPr>
          </a:p>
          <a:p>
            <a:pPr marL="0" indent="0">
              <a:buFontTx/>
              <a:buNone/>
              <a:defRPr/>
            </a:pPr>
            <a:endParaRPr lang="en-GB" sz="1400" dirty="0">
              <a:latin typeface="Calibri" pitchFamily="34" charset="0"/>
              <a:cs typeface="Calibri" pitchFamily="34" charset="0"/>
            </a:endParaRPr>
          </a:p>
          <a:p>
            <a:pPr marL="0" indent="0" eaLnBrk="1" hangingPunct="1">
              <a:buFontTx/>
              <a:buNone/>
              <a:defRPr/>
            </a:pPr>
            <a:endParaRPr lang="en-GB" sz="1400" dirty="0">
              <a:latin typeface="Calibri" pitchFamily="34" charset="0"/>
              <a:cs typeface="Calibri" pitchFamily="34" charset="0"/>
            </a:endParaRPr>
          </a:p>
        </p:txBody>
      </p:sp>
      <p:sp>
        <p:nvSpPr>
          <p:cNvPr id="24584" name="Rectangle 3"/>
          <p:cNvSpPr txBox="1">
            <a:spLocks noChangeArrowheads="1"/>
          </p:cNvSpPr>
          <p:nvPr/>
        </p:nvSpPr>
        <p:spPr bwMode="auto">
          <a:xfrm>
            <a:off x="5100638" y="1336675"/>
            <a:ext cx="454183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marL="342900" lvl="0" indent="-342900">
              <a:buFont typeface="+mj-lt"/>
              <a:buAutoNum type="arabicPeriod"/>
            </a:pPr>
            <a:r>
              <a:rPr lang="en-GB" sz="1800" dirty="0">
                <a:latin typeface="Calibri" panose="020F0502020204030204" pitchFamily="34" charset="0"/>
                <a:cs typeface="Calibri" panose="020F0502020204030204" pitchFamily="34" charset="0"/>
              </a:rPr>
              <a:t>Make marinade by combining all ingredients in a bowl and stir together,</a:t>
            </a:r>
          </a:p>
          <a:p>
            <a:pPr marL="342900" lvl="0" indent="-342900">
              <a:buFont typeface="+mj-lt"/>
              <a:buAutoNum type="arabicPeriod"/>
            </a:pPr>
            <a:r>
              <a:rPr lang="en-GB" sz="1800" dirty="0">
                <a:latin typeface="Calibri" panose="020F0502020204030204" pitchFamily="34" charset="0"/>
                <a:cs typeface="Calibri" panose="020F0502020204030204" pitchFamily="34" charset="0"/>
              </a:rPr>
              <a:t>Slice and dice vegetables into similar size pieces,</a:t>
            </a:r>
          </a:p>
          <a:p>
            <a:pPr marL="342900" lvl="0" indent="-342900">
              <a:buFont typeface="+mj-lt"/>
              <a:buAutoNum type="arabicPeriod"/>
            </a:pPr>
            <a:r>
              <a:rPr lang="en-GB" sz="1800" dirty="0">
                <a:latin typeface="Calibri" panose="020F0502020204030204" pitchFamily="34" charset="0"/>
                <a:cs typeface="Calibri" panose="020F0502020204030204" pitchFamily="34" charset="0"/>
              </a:rPr>
              <a:t>Assemble the vegetables onto the skewers alternating between the different ingredients,</a:t>
            </a:r>
          </a:p>
          <a:p>
            <a:pPr marL="342900" lvl="0" indent="-342900">
              <a:buFont typeface="+mj-lt"/>
              <a:buAutoNum type="arabicPeriod"/>
            </a:pPr>
            <a:r>
              <a:rPr lang="en-GB" sz="1800" dirty="0">
                <a:latin typeface="Calibri" panose="020F0502020204030204" pitchFamily="34" charset="0"/>
                <a:cs typeface="Calibri" panose="020F0502020204030204" pitchFamily="34" charset="0"/>
              </a:rPr>
              <a:t>Using a pastry brush, brush the marinade onto the skewers.</a:t>
            </a:r>
          </a:p>
          <a:p>
            <a:pPr marL="342900" lvl="0" indent="-342900">
              <a:buFont typeface="+mj-lt"/>
              <a:buAutoNum type="arabicPeriod"/>
            </a:pPr>
            <a:r>
              <a:rPr lang="en-GB" sz="1800" dirty="0">
                <a:latin typeface="Calibri" panose="020F0502020204030204" pitchFamily="34" charset="0"/>
                <a:cs typeface="Calibri" panose="020F0502020204030204" pitchFamily="34" charset="0"/>
              </a:rPr>
              <a:t>Place on a baking tray and grill until the chicken is white all the way through.</a:t>
            </a:r>
          </a:p>
          <a:p>
            <a:pPr>
              <a:buFontTx/>
              <a:buNone/>
            </a:pPr>
            <a:r>
              <a:rPr lang="en-US" altLang="en-US" sz="1800" dirty="0">
                <a:latin typeface="Calibri" panose="020F0502020204030204" pitchFamily="34" charset="0"/>
                <a:cs typeface="Calibri" panose="020F0502020204030204" pitchFamily="34" charset="0"/>
              </a:rPr>
              <a:t> </a:t>
            </a:r>
            <a:endParaRPr lang="en-GB" altLang="en-US" sz="1800" dirty="0">
              <a:latin typeface="Calibri" panose="020F0502020204030204" pitchFamily="34" charset="0"/>
              <a:cs typeface="Calibri" panose="020F0502020204030204" pitchFamily="34" charset="0"/>
            </a:endParaRPr>
          </a:p>
        </p:txBody>
      </p:sp>
      <p:sp>
        <p:nvSpPr>
          <p:cNvPr id="24585" name="Rectangle 5"/>
          <p:cNvSpPr>
            <a:spLocks noChangeArrowheads="1"/>
          </p:cNvSpPr>
          <p:nvPr/>
        </p:nvSpPr>
        <p:spPr bwMode="auto">
          <a:xfrm>
            <a:off x="5160898" y="740460"/>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2000">
                <a:solidFill>
                  <a:schemeClr val="tx2"/>
                </a:solidFill>
                <a:latin typeface="Jokerman" pitchFamily="82" charset="0"/>
              </a:rPr>
              <a:t>Method:</a:t>
            </a:r>
          </a:p>
        </p:txBody>
      </p:sp>
      <p:pic>
        <p:nvPicPr>
          <p:cNvPr id="13" name="Picture 12"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38112" b="28951"/>
          <a:stretch/>
        </p:blipFill>
        <p:spPr bwMode="auto">
          <a:xfrm>
            <a:off x="8908098" y="274638"/>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7">
            <a:extLst>
              <a:ext uri="{FF2B5EF4-FFF2-40B4-BE49-F238E27FC236}">
                <a16:creationId xmlns:a16="http://schemas.microsoft.com/office/drawing/2014/main" id="{4FDE8332-78DB-4CBD-A90B-D0A12A4909EA}"/>
              </a:ext>
            </a:extLst>
          </p:cNvPr>
          <p:cNvSpPr txBox="1">
            <a:spLocks noChangeArrowheads="1"/>
          </p:cNvSpPr>
          <p:nvPr/>
        </p:nvSpPr>
        <p:spPr bwMode="auto">
          <a:xfrm>
            <a:off x="236506" y="958533"/>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forget…skewers and container.</a:t>
            </a:r>
          </a:p>
        </p:txBody>
      </p:sp>
      <p:pic>
        <p:nvPicPr>
          <p:cNvPr id="15" name="Picture 2" descr="Image result for kebabs">
            <a:hlinkClick r:id="rId5"/>
            <a:extLst>
              <a:ext uri="{FF2B5EF4-FFF2-40B4-BE49-F238E27FC236}">
                <a16:creationId xmlns:a16="http://schemas.microsoft.com/office/drawing/2014/main" id="{7EFB05BF-C04B-4771-A4FA-ED2CA04255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5979" y="4997999"/>
            <a:ext cx="2412238" cy="1675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BC03E94-2203-4041-B5FD-D5616A3D9842}"/>
              </a:ext>
            </a:extLst>
          </p:cNvPr>
          <p:cNvSpPr>
            <a:spLocks noGrp="1"/>
          </p:cNvSpPr>
          <p:nvPr>
            <p:ph type="sldNum" sz="quarter" idx="12"/>
          </p:nvPr>
        </p:nvSpPr>
        <p:spPr/>
        <p:txBody>
          <a:bodyPr/>
          <a:lstStyle/>
          <a:p>
            <a:pPr>
              <a:defRPr/>
            </a:pPr>
            <a:fld id="{B81F8AB0-C8E6-4D0B-A90F-14E4156CE9E9}" type="slidenum">
              <a:rPr lang="en-GB" smtClean="0"/>
              <a:pPr>
                <a:defRPr/>
              </a:pPr>
              <a:t>4</a:t>
            </a:fld>
            <a:endParaRPr lang="en-GB"/>
          </a:p>
        </p:txBody>
      </p:sp>
      <p:grpSp>
        <p:nvGrpSpPr>
          <p:cNvPr id="16" name="Group 15">
            <a:extLst>
              <a:ext uri="{FF2B5EF4-FFF2-40B4-BE49-F238E27FC236}">
                <a16:creationId xmlns:a16="http://schemas.microsoft.com/office/drawing/2014/main" id="{DE6DC154-F25A-4EF8-8926-892CD0915FAD}"/>
              </a:ext>
            </a:extLst>
          </p:cNvPr>
          <p:cNvGrpSpPr/>
          <p:nvPr/>
        </p:nvGrpSpPr>
        <p:grpSpPr>
          <a:xfrm>
            <a:off x="1046121" y="5296045"/>
            <a:ext cx="1079500" cy="1043940"/>
            <a:chOff x="0" y="0"/>
            <a:chExt cx="1080000" cy="1044000"/>
          </a:xfrm>
        </p:grpSpPr>
        <p:sp>
          <p:nvSpPr>
            <p:cNvPr id="17" name="Rectangle 16">
              <a:extLst>
                <a:ext uri="{FF2B5EF4-FFF2-40B4-BE49-F238E27FC236}">
                  <a16:creationId xmlns:a16="http://schemas.microsoft.com/office/drawing/2014/main" id="{EBE0CD97-08A7-4412-8932-19CB028EEC78}"/>
                </a:ext>
              </a:extLst>
            </p:cNvPr>
            <p:cNvSpPr/>
            <p:nvPr/>
          </p:nvSpPr>
          <p:spPr>
            <a:xfrm>
              <a:off x="0" y="0"/>
              <a:ext cx="1080000" cy="104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Text Box 2">
              <a:extLst>
                <a:ext uri="{FF2B5EF4-FFF2-40B4-BE49-F238E27FC236}">
                  <a16:creationId xmlns:a16="http://schemas.microsoft.com/office/drawing/2014/main" id="{52D2FCE8-D4B6-476C-9029-13F65FBC1491}"/>
                </a:ext>
              </a:extLst>
            </p:cNvPr>
            <p:cNvSpPr txBox="1">
              <a:spLocks noChangeArrowheads="1"/>
            </p:cNvSpPr>
            <p:nvPr/>
          </p:nvSpPr>
          <p:spPr bwMode="auto">
            <a:xfrm>
              <a:off x="38100" y="142875"/>
              <a:ext cx="971550" cy="7905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Sizes for kebab</a:t>
              </a: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No smaller</a:t>
              </a:r>
            </a:p>
          </p:txBody>
        </p:sp>
      </p:grpSp>
    </p:spTree>
    <p:extLst>
      <p:ext uri="{BB962C8B-B14F-4D97-AF65-F5344CB8AC3E}">
        <p14:creationId xmlns:p14="http://schemas.microsoft.com/office/powerpoint/2010/main" val="1033466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25399" y="530225"/>
            <a:ext cx="8420100" cy="1143000"/>
          </a:xfrm>
        </p:spPr>
        <p:txBody>
          <a:bodyPr/>
          <a:lstStyle/>
          <a:p>
            <a:r>
              <a:rPr lang="en-GB" altLang="en-US" sz="3200" dirty="0">
                <a:latin typeface="Jokerman" pitchFamily="82" charset="0"/>
              </a:rPr>
              <a:t>Chocolate chip muffins</a:t>
            </a:r>
          </a:p>
        </p:txBody>
      </p:sp>
      <p:sp>
        <p:nvSpPr>
          <p:cNvPr id="3" name="Content Placeholder 2"/>
          <p:cNvSpPr>
            <a:spLocks noGrp="1"/>
          </p:cNvSpPr>
          <p:nvPr>
            <p:ph idx="1"/>
          </p:nvPr>
        </p:nvSpPr>
        <p:spPr>
          <a:xfrm>
            <a:off x="273050" y="1654393"/>
            <a:ext cx="3455988" cy="2273081"/>
          </a:xfrm>
        </p:spPr>
        <p:txBody>
          <a:bodyPr/>
          <a:lstStyle/>
          <a:p>
            <a:pPr>
              <a:defRPr/>
            </a:pPr>
            <a:r>
              <a:rPr lang="en-GB" sz="1800" u="sng" dirty="0">
                <a:latin typeface="Calibri" panose="020F0502020204030204" pitchFamily="34" charset="0"/>
              </a:rPr>
              <a:t>Ingredients</a:t>
            </a:r>
          </a:p>
          <a:p>
            <a:pPr>
              <a:defRPr/>
            </a:pPr>
            <a:r>
              <a:rPr lang="en-GB" sz="1800" dirty="0">
                <a:latin typeface="Calibri" panose="020F0502020204030204" pitchFamily="34" charset="0"/>
              </a:rPr>
              <a:t>Makes: 12 muffins</a:t>
            </a:r>
          </a:p>
          <a:p>
            <a:pPr>
              <a:defRPr/>
            </a:pPr>
            <a:r>
              <a:rPr lang="en-GB" sz="1800" dirty="0">
                <a:latin typeface="Calibri" panose="020F0502020204030204" pitchFamily="34" charset="0"/>
              </a:rPr>
              <a:t>250g plain flour</a:t>
            </a:r>
          </a:p>
          <a:p>
            <a:pPr>
              <a:defRPr/>
            </a:pPr>
            <a:r>
              <a:rPr lang="en-GB" sz="1800" dirty="0">
                <a:latin typeface="Calibri" panose="020F0502020204030204" pitchFamily="34" charset="0"/>
              </a:rPr>
              <a:t>100g caster sugar</a:t>
            </a:r>
          </a:p>
          <a:p>
            <a:pPr>
              <a:defRPr/>
            </a:pPr>
            <a:r>
              <a:rPr lang="en-GB" sz="1800" dirty="0">
                <a:latin typeface="Calibri" panose="020F0502020204030204" pitchFamily="34" charset="0"/>
              </a:rPr>
              <a:t>3 teaspoons baking </a:t>
            </a:r>
          </a:p>
          <a:p>
            <a:pPr marL="0" indent="0">
              <a:buFontTx/>
              <a:buNone/>
              <a:defRPr/>
            </a:pPr>
            <a:r>
              <a:rPr lang="en-GB" sz="1800" dirty="0">
                <a:latin typeface="Calibri" panose="020F0502020204030204" pitchFamily="34" charset="0"/>
              </a:rPr>
              <a:t>       powder</a:t>
            </a:r>
          </a:p>
          <a:p>
            <a:pPr>
              <a:defRPr/>
            </a:pPr>
            <a:r>
              <a:rPr lang="en-GB" sz="1800" dirty="0">
                <a:latin typeface="Calibri" panose="020F0502020204030204" pitchFamily="34" charset="0"/>
              </a:rPr>
              <a:t>1/2 teaspoon salt</a:t>
            </a:r>
          </a:p>
          <a:p>
            <a:pPr>
              <a:defRPr/>
            </a:pPr>
            <a:r>
              <a:rPr lang="en-GB" sz="1800" dirty="0">
                <a:latin typeface="Calibri" panose="020F0502020204030204" pitchFamily="34" charset="0"/>
              </a:rPr>
              <a:t>175ml milk</a:t>
            </a:r>
          </a:p>
          <a:p>
            <a:pPr>
              <a:defRPr/>
            </a:pPr>
            <a:r>
              <a:rPr lang="en-GB" sz="1800" dirty="0">
                <a:latin typeface="Calibri" panose="020F0502020204030204" pitchFamily="34" charset="0"/>
              </a:rPr>
              <a:t>75ml vegetable oil</a:t>
            </a:r>
          </a:p>
          <a:p>
            <a:pPr>
              <a:defRPr/>
            </a:pPr>
            <a:r>
              <a:rPr lang="en-GB" sz="1800" dirty="0">
                <a:latin typeface="Calibri" panose="020F0502020204030204" pitchFamily="34" charset="0"/>
              </a:rPr>
              <a:t>1 egg</a:t>
            </a:r>
          </a:p>
          <a:p>
            <a:pPr>
              <a:defRPr/>
            </a:pPr>
            <a:r>
              <a:rPr lang="en-GB" sz="1800" dirty="0">
                <a:latin typeface="Calibri" panose="020F0502020204030204" pitchFamily="34" charset="0"/>
              </a:rPr>
              <a:t>125g dark chocolate chips</a:t>
            </a:r>
          </a:p>
          <a:p>
            <a:pPr>
              <a:defRPr/>
            </a:pPr>
            <a:r>
              <a:rPr lang="en-GB" sz="1800" dirty="0">
                <a:latin typeface="Calibri" panose="020F0502020204030204" pitchFamily="34" charset="0"/>
              </a:rPr>
              <a:t>1 tablespoons caster sugar</a:t>
            </a:r>
          </a:p>
          <a:p>
            <a:pPr>
              <a:defRPr/>
            </a:pPr>
            <a:r>
              <a:rPr lang="en-GB" sz="1800" dirty="0">
                <a:latin typeface="Calibri" panose="020F0502020204030204" pitchFamily="34" charset="0"/>
              </a:rPr>
              <a:t>1 tablespoons dark brown soft sugar</a:t>
            </a:r>
          </a:p>
          <a:p>
            <a:pPr>
              <a:defRPr/>
            </a:pPr>
            <a:r>
              <a:rPr lang="en-GB" sz="1800" b="1" dirty="0">
                <a:latin typeface="Calibri" panose="020F0502020204030204" pitchFamily="34" charset="0"/>
              </a:rPr>
              <a:t>12 muffin cases</a:t>
            </a:r>
          </a:p>
          <a:p>
            <a:pPr>
              <a:defRPr/>
            </a:pPr>
            <a:endParaRPr lang="en-GB" sz="2800" dirty="0">
              <a:latin typeface="Calibri" panose="020F0502020204030204" pitchFamily="34" charset="0"/>
            </a:endParaRPr>
          </a:p>
        </p:txBody>
      </p:sp>
      <p:sp>
        <p:nvSpPr>
          <p:cNvPr id="33796" name="TextBox 4"/>
          <p:cNvSpPr txBox="1">
            <a:spLocks noChangeArrowheads="1"/>
          </p:cNvSpPr>
          <p:nvPr/>
        </p:nvSpPr>
        <p:spPr bwMode="auto">
          <a:xfrm>
            <a:off x="5024438" y="1341438"/>
            <a:ext cx="47529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1800">
                <a:latin typeface="Calibri" pitchFamily="34" charset="0"/>
              </a:rPr>
              <a:t>1.Preheat oven to 200 C / Gas 6. Grease bottoms only of 12-hole muffin tin or line with paper cases. </a:t>
            </a:r>
          </a:p>
          <a:p>
            <a:pPr eaLnBrk="1" hangingPunct="1">
              <a:spcBef>
                <a:spcPct val="0"/>
              </a:spcBef>
              <a:buFontTx/>
              <a:buNone/>
            </a:pPr>
            <a:r>
              <a:rPr lang="en-GB" altLang="en-US" sz="1800">
                <a:latin typeface="Calibri" pitchFamily="34" charset="0"/>
              </a:rPr>
              <a:t>2.In a medium bowl, combine flour, 100g sugar, baking powder, chocolate chips and salt; mix well. In a small bowl, combine milk, oil and egg; blend well. Add dry ingredients all at once; stir just until dry ingredients are moistened (batter will be lumpy). </a:t>
            </a:r>
          </a:p>
          <a:p>
            <a:pPr eaLnBrk="1" hangingPunct="1">
              <a:spcBef>
                <a:spcPct val="0"/>
              </a:spcBef>
              <a:buFontTx/>
              <a:buNone/>
            </a:pPr>
            <a:r>
              <a:rPr lang="en-GB" altLang="en-US" sz="1800">
                <a:latin typeface="Calibri" pitchFamily="34" charset="0"/>
              </a:rPr>
              <a:t>3.Fill holes 2/3 full. Sprinkle tops of muffins before baking with a combination of 3 tablespoons sugar and 2 tablespoon dark brown soft sugar. </a:t>
            </a:r>
          </a:p>
          <a:p>
            <a:pPr eaLnBrk="1" hangingPunct="1">
              <a:spcBef>
                <a:spcPct val="0"/>
              </a:spcBef>
              <a:buFontTx/>
              <a:buNone/>
            </a:pPr>
            <a:r>
              <a:rPr lang="en-GB" altLang="en-US" sz="1800">
                <a:latin typeface="Calibri" pitchFamily="34" charset="0"/>
              </a:rPr>
              <a:t>4.Bake for 20 to 25 minutes or until skewer inserted in centre comes out clean. Cool 1 minute before removing from tin. Serve warm. </a:t>
            </a:r>
          </a:p>
          <a:p>
            <a:pPr eaLnBrk="1" hangingPunct="1">
              <a:spcBef>
                <a:spcPct val="0"/>
              </a:spcBef>
              <a:buFontTx/>
              <a:buNone/>
            </a:pPr>
            <a:endParaRPr lang="en-GB" altLang="en-US" sz="1800">
              <a:latin typeface="Calibri" pitchFamily="34" charset="0"/>
            </a:endParaRPr>
          </a:p>
        </p:txBody>
      </p:sp>
      <p:pic>
        <p:nvPicPr>
          <p:cNvPr id="33797" name="Picture 5" descr="Easy Peasy Chocolate Chip Muffin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0975" y="2060575"/>
            <a:ext cx="21605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a:t>
            </a:r>
          </a:p>
        </p:txBody>
      </p:sp>
      <p:pic>
        <p:nvPicPr>
          <p:cNvPr id="8" name="Picture 7"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38112" b="28951"/>
          <a:stretch/>
        </p:blipFill>
        <p:spPr bwMode="auto">
          <a:xfrm>
            <a:off x="9022344" y="201394"/>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B6D72CC-07FC-4EEC-AF7F-EA9D23B46BB8}"/>
              </a:ext>
            </a:extLst>
          </p:cNvPr>
          <p:cNvSpPr>
            <a:spLocks noGrp="1"/>
          </p:cNvSpPr>
          <p:nvPr>
            <p:ph type="sldNum" sz="quarter" idx="12"/>
          </p:nvPr>
        </p:nvSpPr>
        <p:spPr/>
        <p:txBody>
          <a:bodyPr/>
          <a:lstStyle/>
          <a:p>
            <a:pPr>
              <a:defRPr/>
            </a:pPr>
            <a:fld id="{B81F8AB0-C8E6-4D0B-A90F-14E4156CE9E9}" type="slidenum">
              <a:rPr lang="en-GB" smtClean="0"/>
              <a:pPr>
                <a:defRPr/>
              </a:pPr>
              <a:t>40</a:t>
            </a:fld>
            <a:endParaRPr lang="en-GB"/>
          </a:p>
        </p:txBody>
      </p:sp>
    </p:spTree>
    <p:extLst>
      <p:ext uri="{BB962C8B-B14F-4D97-AF65-F5344CB8AC3E}">
        <p14:creationId xmlns:p14="http://schemas.microsoft.com/office/powerpoint/2010/main" val="2131885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66687" y="782028"/>
            <a:ext cx="8420101" cy="1143000"/>
          </a:xfrm>
        </p:spPr>
        <p:txBody>
          <a:bodyPr/>
          <a:lstStyle/>
          <a:p>
            <a:r>
              <a:rPr lang="en-GB" altLang="en-US" sz="4800" dirty="0">
                <a:latin typeface="Jokerman" pitchFamily="82" charset="0"/>
              </a:rPr>
              <a:t>Jam Tarts</a:t>
            </a:r>
          </a:p>
        </p:txBody>
      </p:sp>
      <p:sp>
        <p:nvSpPr>
          <p:cNvPr id="25603" name="TextBox 4"/>
          <p:cNvSpPr txBox="1">
            <a:spLocks noChangeArrowheads="1"/>
          </p:cNvSpPr>
          <p:nvPr/>
        </p:nvSpPr>
        <p:spPr bwMode="auto">
          <a:xfrm>
            <a:off x="415925" y="1844675"/>
            <a:ext cx="29527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2000" u="sng">
                <a:latin typeface="Jokerman" pitchFamily="82" charset="0"/>
              </a:rPr>
              <a:t>Ingredients</a:t>
            </a:r>
          </a:p>
          <a:p>
            <a:r>
              <a:rPr lang="en-GB" altLang="en-US" sz="1800">
                <a:latin typeface="Calibri" pitchFamily="34" charset="0"/>
              </a:rPr>
              <a:t>200g plain flour,</a:t>
            </a:r>
          </a:p>
          <a:p>
            <a:r>
              <a:rPr lang="en-GB" altLang="en-US" sz="1800">
                <a:latin typeface="Calibri" pitchFamily="34" charset="0"/>
              </a:rPr>
              <a:t>100g butter/margarine</a:t>
            </a:r>
          </a:p>
          <a:p>
            <a:r>
              <a:rPr lang="en-GB" altLang="en-US" sz="1800">
                <a:latin typeface="Calibri" pitchFamily="34" charset="0"/>
              </a:rPr>
              <a:t>½ jar jam</a:t>
            </a:r>
          </a:p>
          <a:p>
            <a:r>
              <a:rPr lang="en-GB" altLang="en-US" sz="1800">
                <a:latin typeface="Calibri" pitchFamily="34" charset="0"/>
              </a:rPr>
              <a:t>4 tbsp cold water</a:t>
            </a:r>
          </a:p>
          <a:p>
            <a:pPr eaLnBrk="1" hangingPunct="1">
              <a:spcBef>
                <a:spcPct val="0"/>
              </a:spcBef>
              <a:buFontTx/>
              <a:buNone/>
            </a:pPr>
            <a:endParaRPr lang="en-GB" altLang="en-US" sz="1800" u="sng">
              <a:latin typeface="Calibri" pitchFamily="34" charset="0"/>
            </a:endParaRPr>
          </a:p>
        </p:txBody>
      </p:sp>
      <p:sp>
        <p:nvSpPr>
          <p:cNvPr id="3" name="TextBox 2"/>
          <p:cNvSpPr txBox="1"/>
          <p:nvPr/>
        </p:nvSpPr>
        <p:spPr>
          <a:xfrm>
            <a:off x="4376738" y="1700213"/>
            <a:ext cx="5400675" cy="4524315"/>
          </a:xfrm>
          <a:prstGeom prst="rect">
            <a:avLst/>
          </a:prstGeom>
          <a:noFill/>
        </p:spPr>
        <p:txBody>
          <a:bodyPr>
            <a:spAutoFit/>
          </a:bodyPr>
          <a:lstStyle/>
          <a:p>
            <a:pPr>
              <a:defRPr/>
            </a:pPr>
            <a:r>
              <a:rPr lang="en-GB" dirty="0">
                <a:latin typeface="Jokerman" panose="04090605060D06020702" pitchFamily="82" charset="0"/>
              </a:rPr>
              <a:t>Method:</a:t>
            </a:r>
          </a:p>
          <a:p>
            <a:pPr marL="228600" indent="-228600">
              <a:buFont typeface="+mj-lt"/>
              <a:buAutoNum type="arabicPeriod"/>
              <a:defRPr/>
            </a:pPr>
            <a:r>
              <a:rPr lang="en-GB" sz="2000" dirty="0">
                <a:latin typeface="Calibri" panose="020F0502020204030204" pitchFamily="34" charset="0"/>
              </a:rPr>
              <a:t>Preheat the oven to 180C or gas mark 4,</a:t>
            </a:r>
          </a:p>
          <a:p>
            <a:pPr marL="228600" indent="-228600">
              <a:buFont typeface="+mj-lt"/>
              <a:buAutoNum type="arabicPeriod"/>
              <a:defRPr/>
            </a:pPr>
            <a:r>
              <a:rPr lang="en-GB" sz="2000" dirty="0">
                <a:latin typeface="Calibri" panose="020F0502020204030204" pitchFamily="34" charset="0"/>
              </a:rPr>
              <a:t>Place flour and butter into the food processor and blend for 10 seconds, until it </a:t>
            </a:r>
            <a:r>
              <a:rPr lang="en-GB" sz="2000" dirty="0" err="1">
                <a:latin typeface="Calibri" panose="020F0502020204030204" pitchFamily="34" charset="0"/>
              </a:rPr>
              <a:t>ressembles</a:t>
            </a:r>
            <a:r>
              <a:rPr lang="en-GB" sz="2000" dirty="0">
                <a:latin typeface="Calibri" panose="020F0502020204030204" pitchFamily="34" charset="0"/>
              </a:rPr>
              <a:t> fine breadcrumbs,</a:t>
            </a:r>
          </a:p>
          <a:p>
            <a:pPr marL="228600" indent="-228600">
              <a:buFont typeface="+mj-lt"/>
              <a:buAutoNum type="arabicPeriod"/>
              <a:defRPr/>
            </a:pPr>
            <a:r>
              <a:rPr lang="en-GB" sz="2000" dirty="0">
                <a:latin typeface="Calibri" panose="020F0502020204030204" pitchFamily="34" charset="0"/>
              </a:rPr>
              <a:t>Add the water and blend for a further 5 seconds until the dough comes together to make a firm dough,</a:t>
            </a:r>
          </a:p>
          <a:p>
            <a:pPr marL="228600" indent="-228600">
              <a:buFont typeface="+mj-lt"/>
              <a:buAutoNum type="arabicPeriod"/>
              <a:defRPr/>
            </a:pPr>
            <a:r>
              <a:rPr lang="en-GB" sz="2000" dirty="0">
                <a:latin typeface="Calibri" panose="020F0502020204030204" pitchFamily="34" charset="0"/>
              </a:rPr>
              <a:t>Roll out on a floured surface using a rolling pin,</a:t>
            </a:r>
          </a:p>
          <a:p>
            <a:pPr marL="228600" indent="-228600">
              <a:buFont typeface="+mj-lt"/>
              <a:buAutoNum type="arabicPeriod"/>
              <a:defRPr/>
            </a:pPr>
            <a:r>
              <a:rPr lang="en-GB" sz="2000" dirty="0">
                <a:latin typeface="Calibri" panose="020F0502020204030204" pitchFamily="34" charset="0"/>
              </a:rPr>
              <a:t>Cut out 12 rounds using a cutter that will fit a bun tin,</a:t>
            </a:r>
          </a:p>
          <a:p>
            <a:pPr marL="228600" indent="-228600">
              <a:buFont typeface="+mj-lt"/>
              <a:buAutoNum type="arabicPeriod"/>
              <a:defRPr/>
            </a:pPr>
            <a:r>
              <a:rPr lang="en-GB" sz="2000" dirty="0">
                <a:latin typeface="Calibri" panose="020F0502020204030204" pitchFamily="34" charset="0"/>
              </a:rPr>
              <a:t>Press in gently, put teaspoon jam in each one,</a:t>
            </a:r>
          </a:p>
          <a:p>
            <a:pPr marL="228600" indent="-228600">
              <a:buFont typeface="+mj-lt"/>
              <a:buAutoNum type="arabicPeriod"/>
              <a:defRPr/>
            </a:pPr>
            <a:r>
              <a:rPr lang="en-GB" sz="2000" dirty="0">
                <a:latin typeface="Calibri" panose="020F0502020204030204" pitchFamily="34" charset="0"/>
              </a:rPr>
              <a:t>Bake in the oven for 10 </a:t>
            </a:r>
            <a:r>
              <a:rPr lang="en-GB" sz="2000" dirty="0" err="1">
                <a:latin typeface="Calibri" panose="020F0502020204030204" pitchFamily="34" charset="0"/>
              </a:rPr>
              <a:t>mins</a:t>
            </a:r>
            <a:r>
              <a:rPr lang="en-GB" sz="2000" dirty="0">
                <a:latin typeface="Calibri" panose="020F0502020204030204" pitchFamily="34" charset="0"/>
              </a:rPr>
              <a:t>.</a:t>
            </a:r>
          </a:p>
          <a:p>
            <a:pPr>
              <a:defRPr/>
            </a:pPr>
            <a:endParaRPr lang="en-GB" dirty="0"/>
          </a:p>
        </p:txBody>
      </p:sp>
      <p:pic>
        <p:nvPicPr>
          <p:cNvPr id="25606" name="Picture 8"/>
          <p:cNvPicPr>
            <a:picLocks noChangeAspect="1" noChangeArrowheads="1"/>
          </p:cNvPicPr>
          <p:nvPr/>
        </p:nvPicPr>
        <p:blipFill>
          <a:blip r:embed="rId2">
            <a:extLst>
              <a:ext uri="{28A0092B-C50C-407E-A947-70E740481C1C}">
                <a14:useLocalDpi xmlns:a14="http://schemas.microsoft.com/office/drawing/2010/main" val="0"/>
              </a:ext>
            </a:extLst>
          </a:blip>
          <a:srcRect l="8389" t="12447" r="9366" b="10999"/>
          <a:stretch>
            <a:fillRect/>
          </a:stretch>
        </p:blipFill>
        <p:spPr bwMode="auto">
          <a:xfrm>
            <a:off x="631825" y="4076700"/>
            <a:ext cx="3433763" cy="221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a:t>
            </a:r>
          </a:p>
        </p:txBody>
      </p:sp>
      <p:pic>
        <p:nvPicPr>
          <p:cNvPr id="8" name="Picture 7"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38112" b="28951"/>
          <a:stretch/>
        </p:blipFill>
        <p:spPr bwMode="auto">
          <a:xfrm>
            <a:off x="9057323" y="201394"/>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159D2BA-3F27-4FA0-820C-D622BE5D4D9B}"/>
              </a:ext>
            </a:extLst>
          </p:cNvPr>
          <p:cNvSpPr>
            <a:spLocks noGrp="1"/>
          </p:cNvSpPr>
          <p:nvPr>
            <p:ph type="sldNum" sz="quarter" idx="12"/>
          </p:nvPr>
        </p:nvSpPr>
        <p:spPr/>
        <p:txBody>
          <a:bodyPr/>
          <a:lstStyle/>
          <a:p>
            <a:pPr>
              <a:defRPr/>
            </a:pPr>
            <a:fld id="{B81F8AB0-C8E6-4D0B-A90F-14E4156CE9E9}" type="slidenum">
              <a:rPr lang="en-GB" smtClean="0"/>
              <a:pPr>
                <a:defRPr/>
              </a:pPr>
              <a:t>41</a:t>
            </a:fld>
            <a:endParaRPr lang="en-GB"/>
          </a:p>
        </p:txBody>
      </p:sp>
    </p:spTree>
    <p:extLst>
      <p:ext uri="{BB962C8B-B14F-4D97-AF65-F5344CB8AC3E}">
        <p14:creationId xmlns:p14="http://schemas.microsoft.com/office/powerpoint/2010/main" val="2251151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401638"/>
            <a:ext cx="4484688" cy="1298575"/>
          </a:xfrm>
        </p:spPr>
        <p:txBody>
          <a:bodyPr/>
          <a:lstStyle/>
          <a:p>
            <a:pPr eaLnBrk="1" hangingPunct="1"/>
            <a:r>
              <a:rPr lang="en-GB" altLang="en-US" sz="3200">
                <a:latin typeface="Jokerman" pitchFamily="82" charset="0"/>
              </a:rPr>
              <a:t>Chelsea Buns</a:t>
            </a:r>
            <a:br>
              <a:rPr lang="en-GB" altLang="en-US" sz="3200">
                <a:latin typeface="Jokerman" pitchFamily="82" charset="0"/>
              </a:rPr>
            </a:br>
            <a:r>
              <a:rPr lang="en-GB" altLang="en-US" sz="3200">
                <a:latin typeface="Jokerman" pitchFamily="82" charset="0"/>
              </a:rPr>
              <a:t>Ingredients:</a:t>
            </a:r>
          </a:p>
        </p:txBody>
      </p:sp>
      <p:sp>
        <p:nvSpPr>
          <p:cNvPr id="3075" name="Rectangle 3"/>
          <p:cNvSpPr>
            <a:spLocks noGrp="1" noChangeArrowheads="1"/>
          </p:cNvSpPr>
          <p:nvPr>
            <p:ph type="body" idx="1"/>
          </p:nvPr>
        </p:nvSpPr>
        <p:spPr>
          <a:xfrm>
            <a:off x="195263" y="1557338"/>
            <a:ext cx="4233862" cy="3816350"/>
          </a:xfrm>
        </p:spPr>
        <p:txBody>
          <a:bodyPr/>
          <a:lstStyle/>
          <a:p>
            <a:pPr>
              <a:defRPr/>
            </a:pPr>
            <a:r>
              <a:rPr lang="en-GB" sz="2000" dirty="0">
                <a:latin typeface="Calibri" pitchFamily="34" charset="0"/>
                <a:cs typeface="Calibri" pitchFamily="34" charset="0"/>
              </a:rPr>
              <a:t>300g strong white flour</a:t>
            </a:r>
          </a:p>
          <a:p>
            <a:pPr>
              <a:defRPr/>
            </a:pPr>
            <a:r>
              <a:rPr lang="en-GB" sz="2000" dirty="0">
                <a:latin typeface="Calibri" pitchFamily="34" charset="0"/>
                <a:cs typeface="Calibri" pitchFamily="34" charset="0"/>
              </a:rPr>
              <a:t>½ x 5ml spoon salt</a:t>
            </a:r>
          </a:p>
          <a:p>
            <a:pPr>
              <a:defRPr/>
            </a:pPr>
            <a:r>
              <a:rPr lang="en-GB" sz="2000" dirty="0">
                <a:latin typeface="Calibri" pitchFamily="34" charset="0"/>
                <a:cs typeface="Calibri" pitchFamily="34" charset="0"/>
              </a:rPr>
              <a:t>½ 5ml spoon sugar</a:t>
            </a:r>
          </a:p>
          <a:p>
            <a:pPr>
              <a:defRPr/>
            </a:pPr>
            <a:r>
              <a:rPr lang="en-GB" sz="2000" dirty="0">
                <a:latin typeface="Calibri" pitchFamily="34" charset="0"/>
                <a:cs typeface="Calibri" pitchFamily="34" charset="0"/>
              </a:rPr>
              <a:t>15g margarine</a:t>
            </a:r>
          </a:p>
          <a:p>
            <a:pPr>
              <a:defRPr/>
            </a:pPr>
            <a:r>
              <a:rPr lang="en-GB" sz="2000" dirty="0">
                <a:latin typeface="Calibri" pitchFamily="34" charset="0"/>
                <a:cs typeface="Calibri" pitchFamily="34" charset="0"/>
              </a:rPr>
              <a:t>1 sachet quick acting yeast (7g)</a:t>
            </a:r>
          </a:p>
          <a:p>
            <a:pPr>
              <a:defRPr/>
            </a:pPr>
            <a:r>
              <a:rPr lang="en-GB" sz="2000" dirty="0">
                <a:latin typeface="Calibri" pitchFamily="34" charset="0"/>
                <a:cs typeface="Calibri" pitchFamily="34" charset="0"/>
              </a:rPr>
              <a:t>200ml warm water</a:t>
            </a:r>
          </a:p>
          <a:p>
            <a:pPr>
              <a:defRPr/>
            </a:pPr>
            <a:endParaRPr lang="en-GB" sz="2000" dirty="0">
              <a:latin typeface="Calibri" panose="020F0502020204030204" pitchFamily="34" charset="0"/>
            </a:endParaRPr>
          </a:p>
          <a:p>
            <a:pPr marL="0" indent="0">
              <a:buFontTx/>
              <a:buNone/>
              <a:defRPr/>
            </a:pPr>
            <a:r>
              <a:rPr lang="en-GB" sz="2000" dirty="0">
                <a:latin typeface="Calibri" panose="020F0502020204030204" pitchFamily="34" charset="0"/>
              </a:rPr>
              <a:t>Filling:</a:t>
            </a:r>
          </a:p>
          <a:p>
            <a:pPr>
              <a:defRPr/>
            </a:pPr>
            <a:r>
              <a:rPr lang="en-GB" sz="2000" dirty="0">
                <a:latin typeface="Calibri" panose="020F0502020204030204" pitchFamily="34" charset="0"/>
              </a:rPr>
              <a:t>25g/1oz unsalted butter, softened</a:t>
            </a:r>
          </a:p>
          <a:p>
            <a:pPr>
              <a:defRPr/>
            </a:pPr>
            <a:r>
              <a:rPr lang="en-GB" sz="2000" dirty="0">
                <a:latin typeface="Calibri" panose="020F0502020204030204" pitchFamily="34" charset="0"/>
              </a:rPr>
              <a:t>75g/3oz soft brown sugar,</a:t>
            </a:r>
          </a:p>
          <a:p>
            <a:pPr>
              <a:defRPr/>
            </a:pPr>
            <a:r>
              <a:rPr lang="en-GB" sz="2000" dirty="0">
                <a:latin typeface="Calibri" panose="020F0502020204030204" pitchFamily="34" charset="0"/>
              </a:rPr>
              <a:t>2 tsp ground cinnamon,</a:t>
            </a:r>
          </a:p>
          <a:p>
            <a:pPr>
              <a:defRPr/>
            </a:pPr>
            <a:r>
              <a:rPr lang="en-GB" sz="2000" dirty="0">
                <a:latin typeface="Calibri" panose="020F0502020204030204" pitchFamily="34" charset="0"/>
              </a:rPr>
              <a:t>150g/5oz dried mixed fruit</a:t>
            </a:r>
          </a:p>
          <a:p>
            <a:pPr marL="0" indent="0" eaLnBrk="1" hangingPunct="1">
              <a:buFontTx/>
              <a:buNone/>
              <a:defRPr/>
            </a:pPr>
            <a:endParaRPr lang="en-GB" sz="2000" dirty="0">
              <a:latin typeface="Calibri" pitchFamily="34" charset="0"/>
              <a:cs typeface="Calibri" pitchFamily="34" charset="0"/>
            </a:endParaRPr>
          </a:p>
        </p:txBody>
      </p:sp>
      <p:sp>
        <p:nvSpPr>
          <p:cNvPr id="35844"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35845"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35846" name="Rectangle 3"/>
          <p:cNvSpPr txBox="1">
            <a:spLocks noChangeArrowheads="1"/>
          </p:cNvSpPr>
          <p:nvPr/>
        </p:nvSpPr>
        <p:spPr bwMode="auto">
          <a:xfrm>
            <a:off x="4457700" y="981075"/>
            <a:ext cx="53308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buFont typeface="Times New Roman" pitchFamily="18" charset="0"/>
              <a:buAutoNum type="arabicPeriod"/>
              <a:defRPr/>
            </a:pPr>
            <a:r>
              <a:rPr lang="en-GB" altLang="en-US" sz="1400" dirty="0">
                <a:latin typeface="Calibri" pitchFamily="34" charset="0"/>
              </a:rPr>
              <a:t>Preheat the oven to 220°C or gas mark 8.</a:t>
            </a:r>
          </a:p>
          <a:p>
            <a:pPr>
              <a:buFont typeface="Times New Roman" pitchFamily="18" charset="0"/>
              <a:buAutoNum type="arabicPeriod"/>
              <a:defRPr/>
            </a:pPr>
            <a:r>
              <a:rPr lang="en-GB" altLang="en-US" sz="1400" dirty="0">
                <a:latin typeface="Calibri" pitchFamily="34" charset="0"/>
              </a:rPr>
              <a:t>Grease or line the baking tray.</a:t>
            </a:r>
          </a:p>
          <a:p>
            <a:pPr>
              <a:buFont typeface="Times New Roman" pitchFamily="18" charset="0"/>
              <a:buAutoNum type="arabicPeriod"/>
              <a:defRPr/>
            </a:pPr>
            <a:r>
              <a:rPr lang="en-GB" altLang="en-US" sz="1400" dirty="0">
                <a:latin typeface="Calibri" pitchFamily="34" charset="0"/>
              </a:rPr>
              <a:t>Sift the flour and salt into the mixing bowl.</a:t>
            </a:r>
          </a:p>
          <a:p>
            <a:pPr>
              <a:buFont typeface="Times New Roman" pitchFamily="18" charset="0"/>
              <a:buAutoNum type="arabicPeriod"/>
              <a:defRPr/>
            </a:pPr>
            <a:r>
              <a:rPr lang="en-GB" altLang="en-US" sz="1400" dirty="0">
                <a:latin typeface="Calibri" pitchFamily="34" charset="0"/>
              </a:rPr>
              <a:t>Rub in the margarine.</a:t>
            </a:r>
          </a:p>
          <a:p>
            <a:pPr>
              <a:buFont typeface="Times New Roman" pitchFamily="18" charset="0"/>
              <a:buAutoNum type="arabicPeriod"/>
              <a:defRPr/>
            </a:pPr>
            <a:r>
              <a:rPr lang="en-GB" altLang="en-US" sz="1400" dirty="0">
                <a:latin typeface="Calibri" pitchFamily="34" charset="0"/>
              </a:rPr>
              <a:t>Stir in the yeast.</a:t>
            </a:r>
          </a:p>
          <a:p>
            <a:pPr>
              <a:buFont typeface="Times New Roman" pitchFamily="18" charset="0"/>
              <a:buAutoNum type="arabicPeriod"/>
              <a:defRPr/>
            </a:pPr>
            <a:r>
              <a:rPr lang="en-GB" altLang="en-US" sz="1400" dirty="0">
                <a:latin typeface="Calibri" pitchFamily="34" charset="0"/>
              </a:rPr>
              <a:t>Make a well in the centre of the flour and add warm water.  </a:t>
            </a:r>
          </a:p>
          <a:p>
            <a:pPr>
              <a:buFont typeface="Times New Roman" pitchFamily="18" charset="0"/>
              <a:buAutoNum type="arabicPeriod"/>
              <a:defRPr/>
            </a:pPr>
            <a:r>
              <a:rPr lang="en-GB" altLang="en-US" sz="1400" dirty="0">
                <a:latin typeface="Calibri" pitchFamily="34" charset="0"/>
              </a:rPr>
              <a:t>Work into a soft dough with your hand.  </a:t>
            </a:r>
          </a:p>
          <a:p>
            <a:pPr>
              <a:buFont typeface="Times New Roman" pitchFamily="18" charset="0"/>
              <a:buAutoNum type="arabicPeriod"/>
              <a:defRPr/>
            </a:pPr>
            <a:r>
              <a:rPr lang="en-GB" altLang="en-US" sz="1400" dirty="0">
                <a:latin typeface="Calibri" pitchFamily="34" charset="0"/>
              </a:rPr>
              <a:t>Turn onto a lightly floured surface and knead for 5 - 10 minutes until smooth.</a:t>
            </a:r>
          </a:p>
          <a:p>
            <a:pPr>
              <a:buFont typeface="Times New Roman" pitchFamily="18" charset="0"/>
              <a:buAutoNum type="arabicPeriod"/>
              <a:defRPr/>
            </a:pPr>
            <a:r>
              <a:rPr lang="en-GB" altLang="en-US" sz="1400" dirty="0">
                <a:latin typeface="Calibri" pitchFamily="34" charset="0"/>
              </a:rPr>
              <a:t>Place the dough in the bowl. Cover with cling film and prove in a warm place until doubled in size.</a:t>
            </a:r>
          </a:p>
          <a:p>
            <a:pPr>
              <a:buFont typeface="Times New Roman" pitchFamily="18" charset="0"/>
              <a:buAutoNum type="arabicPeriod"/>
              <a:defRPr/>
            </a:pPr>
            <a:r>
              <a:rPr lang="en-GB" altLang="en-US" sz="1400" dirty="0">
                <a:latin typeface="Calibri" pitchFamily="34" charset="0"/>
              </a:rPr>
              <a:t>Turn dough onto a lightly floured surface and knead. Roll dough out to a rectangle  and brush with melted butter.</a:t>
            </a:r>
          </a:p>
          <a:p>
            <a:pPr>
              <a:buFont typeface="Times New Roman" pitchFamily="18" charset="0"/>
              <a:buAutoNum type="arabicPeriod"/>
              <a:defRPr/>
            </a:pPr>
            <a:r>
              <a:rPr lang="en-GB" altLang="en-US" sz="1400" dirty="0">
                <a:latin typeface="Calibri" pitchFamily="34" charset="0"/>
              </a:rPr>
              <a:t>Sprinkle with the soft brown sugar, cinnamon and mixed fruit.</a:t>
            </a:r>
          </a:p>
          <a:p>
            <a:pPr>
              <a:buFont typeface="Times New Roman" pitchFamily="18" charset="0"/>
              <a:buAutoNum type="arabicPeriod"/>
              <a:defRPr/>
            </a:pPr>
            <a:r>
              <a:rPr lang="en-GB" altLang="en-US" sz="1400" dirty="0">
                <a:latin typeface="Calibri" pitchFamily="34" charset="0"/>
              </a:rPr>
              <a:t>Roll up  and the cut into 8 slices,</a:t>
            </a:r>
          </a:p>
          <a:p>
            <a:pPr>
              <a:buFont typeface="Times New Roman" pitchFamily="18" charset="0"/>
              <a:buAutoNum type="arabicPeriod"/>
              <a:defRPr/>
            </a:pPr>
            <a:r>
              <a:rPr lang="en-GB" altLang="en-US" sz="1400" dirty="0">
                <a:latin typeface="Calibri" pitchFamily="34" charset="0"/>
              </a:rPr>
              <a:t>Place slightly touching on baking tray or round cake tin,</a:t>
            </a:r>
          </a:p>
          <a:p>
            <a:pPr>
              <a:buFont typeface="Times New Roman" pitchFamily="18" charset="0"/>
              <a:buAutoNum type="arabicPeriod"/>
              <a:defRPr/>
            </a:pPr>
            <a:r>
              <a:rPr lang="en-GB" altLang="en-US" sz="1400" dirty="0">
                <a:latin typeface="Calibri" pitchFamily="34" charset="0"/>
              </a:rPr>
              <a:t>Brush buns with milk,</a:t>
            </a:r>
          </a:p>
          <a:p>
            <a:pPr>
              <a:buFont typeface="Times New Roman" pitchFamily="18" charset="0"/>
              <a:buAutoNum type="arabicPeriod"/>
              <a:defRPr/>
            </a:pPr>
            <a:r>
              <a:rPr lang="en-GB" altLang="en-US" sz="1400" dirty="0">
                <a:latin typeface="Calibri" pitchFamily="34" charset="0"/>
              </a:rPr>
              <a:t>Bake for 10 minutes, until the rolls sound hollow when tapped on the base.</a:t>
            </a:r>
          </a:p>
          <a:p>
            <a:pPr>
              <a:buFont typeface="Times New Roman" pitchFamily="18" charset="0"/>
              <a:buAutoNum type="arabicPeriod"/>
              <a:defRPr/>
            </a:pPr>
            <a:r>
              <a:rPr lang="en-GB" altLang="en-US" sz="1400" dirty="0">
                <a:latin typeface="Calibri" pitchFamily="34" charset="0"/>
              </a:rPr>
              <a:t>Place on the cooling rack.</a:t>
            </a:r>
          </a:p>
          <a:p>
            <a:pPr marL="0" indent="0">
              <a:buFontTx/>
              <a:buNone/>
              <a:defRPr/>
            </a:pPr>
            <a:endParaRPr lang="en-GB" altLang="en-US" sz="1400" dirty="0">
              <a:latin typeface="Calibri" pitchFamily="34" charset="0"/>
            </a:endParaRPr>
          </a:p>
        </p:txBody>
      </p:sp>
      <p:pic>
        <p:nvPicPr>
          <p:cNvPr id="7" name="Picture 6"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16851" b="28951"/>
          <a:stretch/>
        </p:blipFill>
        <p:spPr bwMode="auto">
          <a:xfrm>
            <a:off x="8737273" y="185738"/>
            <a:ext cx="104902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68E4DF5-7B2F-49C9-AFE3-FDA2D5B87E11}"/>
              </a:ext>
            </a:extLst>
          </p:cNvPr>
          <p:cNvSpPr>
            <a:spLocks noGrp="1"/>
          </p:cNvSpPr>
          <p:nvPr>
            <p:ph type="sldNum" sz="quarter" idx="12"/>
          </p:nvPr>
        </p:nvSpPr>
        <p:spPr/>
        <p:txBody>
          <a:bodyPr/>
          <a:lstStyle/>
          <a:p>
            <a:pPr>
              <a:defRPr/>
            </a:pPr>
            <a:fld id="{B81F8AB0-C8E6-4D0B-A90F-14E4156CE9E9}" type="slidenum">
              <a:rPr lang="en-GB" smtClean="0"/>
              <a:pPr>
                <a:defRPr/>
              </a:pPr>
              <a:t>42</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214313" y="1122363"/>
            <a:ext cx="4233862" cy="2736850"/>
          </a:xfrm>
        </p:spPr>
        <p:txBody>
          <a:bodyPr/>
          <a:lstStyle/>
          <a:p>
            <a:pPr marL="0" indent="0">
              <a:buFontTx/>
              <a:buNone/>
            </a:pPr>
            <a:endParaRPr lang="en-GB" altLang="en-US" sz="2000">
              <a:latin typeface="Calibri" pitchFamily="34" charset="0"/>
            </a:endParaRPr>
          </a:p>
          <a:p>
            <a:pPr marL="0" indent="0" eaLnBrk="1" hangingPunct="1">
              <a:buFontTx/>
              <a:buNone/>
            </a:pPr>
            <a:endParaRPr lang="en-GB" altLang="en-US" sz="2000">
              <a:latin typeface="Calibri" pitchFamily="34" charset="0"/>
            </a:endParaRPr>
          </a:p>
        </p:txBody>
      </p:sp>
      <p:sp>
        <p:nvSpPr>
          <p:cNvPr id="24579" name="Rectangle 5"/>
          <p:cNvSpPr>
            <a:spLocks noChangeArrowheads="1"/>
          </p:cNvSpPr>
          <p:nvPr/>
        </p:nvSpPr>
        <p:spPr bwMode="auto">
          <a:xfrm>
            <a:off x="128588" y="3716338"/>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endParaRPr lang="en-US" altLang="en-US" sz="2800">
              <a:solidFill>
                <a:schemeClr val="tx2"/>
              </a:solidFill>
              <a:latin typeface="Jokerman" pitchFamily="82" charset="0"/>
            </a:endParaRPr>
          </a:p>
        </p:txBody>
      </p:sp>
      <p:sp>
        <p:nvSpPr>
          <p:cNvPr id="24580"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24582" name="Rectangle 2"/>
          <p:cNvSpPr txBox="1">
            <a:spLocks noChangeArrowheads="1"/>
          </p:cNvSpPr>
          <p:nvPr/>
        </p:nvSpPr>
        <p:spPr bwMode="auto">
          <a:xfrm>
            <a:off x="0" y="219217"/>
            <a:ext cx="44846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dirty="0">
                <a:solidFill>
                  <a:schemeClr val="tx2"/>
                </a:solidFill>
                <a:latin typeface="Jokerman" pitchFamily="82" charset="0"/>
              </a:rPr>
              <a:t>Chicken </a:t>
            </a:r>
            <a:r>
              <a:rPr lang="en-GB" altLang="en-US" dirty="0" err="1">
                <a:solidFill>
                  <a:schemeClr val="tx2"/>
                </a:solidFill>
                <a:latin typeface="Jokerman" pitchFamily="82" charset="0"/>
              </a:rPr>
              <a:t>Kievs</a:t>
            </a:r>
            <a:r>
              <a:rPr lang="en-GB" altLang="en-US" dirty="0">
                <a:solidFill>
                  <a:schemeClr val="tx2"/>
                </a:solidFill>
                <a:latin typeface="Jokerman" pitchFamily="82" charset="0"/>
              </a:rPr>
              <a:t> Ingredients:</a:t>
            </a:r>
          </a:p>
        </p:txBody>
      </p:sp>
      <p:sp>
        <p:nvSpPr>
          <p:cNvPr id="9" name="Rectangle 3"/>
          <p:cNvSpPr txBox="1">
            <a:spLocks noChangeArrowheads="1"/>
          </p:cNvSpPr>
          <p:nvPr/>
        </p:nvSpPr>
        <p:spPr bwMode="auto">
          <a:xfrm>
            <a:off x="234807" y="2074595"/>
            <a:ext cx="3636374" cy="396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GB" sz="1400" dirty="0">
                <a:latin typeface="Calibri" pitchFamily="34" charset="0"/>
                <a:cs typeface="Calibri" pitchFamily="34" charset="0"/>
              </a:rPr>
              <a:t>Ingredients:</a:t>
            </a:r>
          </a:p>
          <a:p>
            <a:pPr>
              <a:defRPr/>
            </a:pPr>
            <a:r>
              <a:rPr lang="en-GB" sz="1400" dirty="0">
                <a:latin typeface="Calibri" pitchFamily="34" charset="0"/>
                <a:cs typeface="Calibri" pitchFamily="34" charset="0"/>
              </a:rPr>
              <a:t>2 garlic cloves,</a:t>
            </a:r>
          </a:p>
          <a:p>
            <a:pPr>
              <a:defRPr/>
            </a:pPr>
            <a:r>
              <a:rPr lang="en-GB" sz="1400" dirty="0">
                <a:latin typeface="Calibri" pitchFamily="34" charset="0"/>
                <a:cs typeface="Calibri" pitchFamily="34" charset="0"/>
              </a:rPr>
              <a:t>Handful of fresh flat leaf parsley, finely chopped (optional),</a:t>
            </a:r>
          </a:p>
          <a:p>
            <a:pPr>
              <a:defRPr/>
            </a:pPr>
            <a:r>
              <a:rPr lang="en-GB" sz="1400" dirty="0">
                <a:latin typeface="Calibri" pitchFamily="34" charset="0"/>
                <a:cs typeface="Calibri" pitchFamily="34" charset="0"/>
              </a:rPr>
              <a:t>Handful of fresh tarragon, finely chopped (optional),</a:t>
            </a:r>
          </a:p>
          <a:p>
            <a:pPr>
              <a:defRPr/>
            </a:pPr>
            <a:r>
              <a:rPr lang="en-GB" sz="1400" dirty="0">
                <a:latin typeface="Calibri" pitchFamily="34" charset="0"/>
                <a:cs typeface="Calibri" pitchFamily="34" charset="0"/>
              </a:rPr>
              <a:t>50g soft cheese,</a:t>
            </a:r>
          </a:p>
          <a:p>
            <a:pPr>
              <a:defRPr/>
            </a:pPr>
            <a:r>
              <a:rPr lang="en-GB" sz="1400" dirty="0">
                <a:latin typeface="Calibri" pitchFamily="34" charset="0"/>
                <a:cs typeface="Calibri" pitchFamily="34" charset="0"/>
              </a:rPr>
              <a:t>2 chicken breasts,</a:t>
            </a:r>
          </a:p>
          <a:p>
            <a:pPr>
              <a:defRPr/>
            </a:pPr>
            <a:r>
              <a:rPr lang="en-GB" sz="1400" dirty="0">
                <a:latin typeface="Calibri" pitchFamily="34" charset="0"/>
                <a:cs typeface="Calibri" pitchFamily="34" charset="0"/>
              </a:rPr>
              <a:t>1 egg,</a:t>
            </a:r>
          </a:p>
          <a:p>
            <a:pPr>
              <a:defRPr/>
            </a:pPr>
            <a:r>
              <a:rPr lang="en-GB" sz="1400" dirty="0">
                <a:latin typeface="Calibri" pitchFamily="34" charset="0"/>
                <a:cs typeface="Calibri" pitchFamily="34" charset="0"/>
              </a:rPr>
              <a:t>20g plain flour, </a:t>
            </a:r>
          </a:p>
          <a:p>
            <a:pPr>
              <a:defRPr/>
            </a:pPr>
            <a:r>
              <a:rPr lang="en-GB" sz="1400" dirty="0">
                <a:latin typeface="Calibri" pitchFamily="34" charset="0"/>
                <a:cs typeface="Calibri" pitchFamily="34" charset="0"/>
              </a:rPr>
              <a:t>80g breadcrumbs</a:t>
            </a:r>
          </a:p>
          <a:p>
            <a:pPr marL="0" indent="0">
              <a:buFontTx/>
              <a:buNone/>
              <a:defRPr/>
            </a:pPr>
            <a:endParaRPr lang="en-GB" sz="1400" dirty="0">
              <a:latin typeface="Calibri" pitchFamily="34" charset="0"/>
              <a:cs typeface="Calibri" pitchFamily="34" charset="0"/>
            </a:endParaRPr>
          </a:p>
          <a:p>
            <a:pPr marL="0" indent="0">
              <a:buFontTx/>
              <a:buNone/>
              <a:defRPr/>
            </a:pPr>
            <a:endParaRPr lang="en-GB" sz="1400" dirty="0">
              <a:latin typeface="Calibri" pitchFamily="34" charset="0"/>
              <a:cs typeface="Calibri" pitchFamily="34" charset="0"/>
            </a:endParaRPr>
          </a:p>
          <a:p>
            <a:pPr marL="0" indent="0" eaLnBrk="1" hangingPunct="1">
              <a:buFontTx/>
              <a:buNone/>
              <a:defRPr/>
            </a:pPr>
            <a:endParaRPr lang="en-GB" sz="1400" dirty="0">
              <a:latin typeface="Calibri" pitchFamily="34" charset="0"/>
              <a:cs typeface="Calibri" pitchFamily="34" charset="0"/>
            </a:endParaRPr>
          </a:p>
        </p:txBody>
      </p:sp>
      <p:sp>
        <p:nvSpPr>
          <p:cNvPr id="24584" name="Rectangle 3"/>
          <p:cNvSpPr txBox="1">
            <a:spLocks noChangeArrowheads="1"/>
          </p:cNvSpPr>
          <p:nvPr/>
        </p:nvSpPr>
        <p:spPr bwMode="auto">
          <a:xfrm>
            <a:off x="4448175" y="773706"/>
            <a:ext cx="5252543"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marL="342900" lvl="0" indent="-342900">
              <a:buFont typeface="+mj-lt"/>
              <a:buAutoNum type="arabicPeriod"/>
            </a:pPr>
            <a:r>
              <a:rPr lang="en-GB" sz="1400" dirty="0">
                <a:latin typeface="Calibri" panose="020F0502020204030204" pitchFamily="34" charset="0"/>
                <a:cs typeface="Calibri" panose="020F0502020204030204" pitchFamily="34" charset="0"/>
              </a:rPr>
              <a:t>Preheat oven to gas mark 6, 180C.</a:t>
            </a:r>
          </a:p>
          <a:p>
            <a:pPr marL="342900" lvl="0" indent="-342900">
              <a:buFont typeface="+mj-lt"/>
              <a:buAutoNum type="arabicPeriod"/>
            </a:pPr>
            <a:r>
              <a:rPr lang="en-GB" sz="1400" dirty="0">
                <a:latin typeface="Calibri" panose="020F0502020204030204" pitchFamily="34" charset="0"/>
                <a:cs typeface="Calibri" panose="020F0502020204030204" pitchFamily="34" charset="0"/>
              </a:rPr>
              <a:t>Crush the garlic and place into a small bowl. Mix with the finely chopped parsley, tarragon and soft cheese until well combined.</a:t>
            </a:r>
          </a:p>
          <a:p>
            <a:pPr marL="342900" lvl="0" indent="-342900">
              <a:buFont typeface="+mj-lt"/>
              <a:buAutoNum type="arabicPeriod"/>
            </a:pPr>
            <a:r>
              <a:rPr lang="en-GB" sz="1400" dirty="0">
                <a:latin typeface="Calibri" panose="020F0502020204030204" pitchFamily="34" charset="0"/>
                <a:cs typeface="Calibri" panose="020F0502020204030204" pitchFamily="34" charset="0"/>
              </a:rPr>
              <a:t>Roll into 2 sausage shapes and wrap in baking paper and freeze/refrigerate for as long as possible.</a:t>
            </a:r>
          </a:p>
          <a:p>
            <a:pPr marL="342900" lvl="0" indent="-342900">
              <a:buFont typeface="+mj-lt"/>
              <a:buAutoNum type="arabicPeriod"/>
            </a:pPr>
            <a:r>
              <a:rPr lang="en-GB" sz="1400" dirty="0">
                <a:latin typeface="Calibri" panose="020F0502020204030204" pitchFamily="34" charset="0"/>
                <a:cs typeface="Calibri" panose="020F0502020204030204" pitchFamily="34" charset="0"/>
              </a:rPr>
              <a:t>Meanwhile butterfly 2 chicken breast. Slice the breasts part way through with a sharp knife and open them out like a book. Be careful not to slice too far and make a hole as you need to secure a pocket for the soft cheese.</a:t>
            </a:r>
          </a:p>
          <a:p>
            <a:pPr marL="342900" lvl="0" indent="-342900">
              <a:buFont typeface="+mj-lt"/>
              <a:buAutoNum type="arabicPeriod"/>
            </a:pPr>
            <a:r>
              <a:rPr lang="en-GB" sz="1400" dirty="0">
                <a:latin typeface="Calibri" panose="020F0502020204030204" pitchFamily="34" charset="0"/>
                <a:cs typeface="Calibri" panose="020F0502020204030204" pitchFamily="34" charset="0"/>
              </a:rPr>
              <a:t>Place each chicken breast between 2 sheets of baking paper or clingfilm and bash with a rolling pin until 5 mm thick. Bashing the chicken to an even thickness means you can easily roll the soft cheese into the centre and ensure that it cooks evenly. Be careful not to tear the chicken or the filling will leak out.</a:t>
            </a:r>
          </a:p>
          <a:p>
            <a:pPr marL="342900" lvl="0" indent="-342900">
              <a:buFont typeface="+mj-lt"/>
              <a:buAutoNum type="arabicPeriod"/>
            </a:pPr>
            <a:r>
              <a:rPr lang="en-GB" sz="1400" dirty="0">
                <a:latin typeface="Calibri" panose="020F0502020204030204" pitchFamily="34" charset="0"/>
                <a:cs typeface="Calibri" panose="020F0502020204030204" pitchFamily="34" charset="0"/>
              </a:rPr>
              <a:t>Lay a piece of chicken on a sheet of clingfilm, place a roll of cheese at a long edge, then fold over the short edges slightly. Use the clingfilm to lightly roll it up into  fat sausage shape. If the </a:t>
            </a:r>
            <a:r>
              <a:rPr lang="en-GB" sz="1400" dirty="0" err="1">
                <a:latin typeface="Calibri" panose="020F0502020204030204" pitchFamily="34" charset="0"/>
                <a:cs typeface="Calibri" panose="020F0502020204030204" pitchFamily="34" charset="0"/>
              </a:rPr>
              <a:t>kievs</a:t>
            </a:r>
            <a:r>
              <a:rPr lang="en-GB" sz="1400" dirty="0">
                <a:latin typeface="Calibri" panose="020F0502020204030204" pitchFamily="34" charset="0"/>
                <a:cs typeface="Calibri" panose="020F0502020204030204" pitchFamily="34" charset="0"/>
              </a:rPr>
              <a:t> don’t stay sealed, then mix a little beaten egg and flour together to make a paste and use it glue.</a:t>
            </a:r>
          </a:p>
          <a:p>
            <a:pPr marL="342900" lvl="0" indent="-342900">
              <a:buFont typeface="+mj-lt"/>
              <a:buAutoNum type="arabicPeriod"/>
            </a:pPr>
            <a:r>
              <a:rPr lang="en-GB" sz="1400" dirty="0">
                <a:latin typeface="Calibri" panose="020F0502020204030204" pitchFamily="34" charset="0"/>
                <a:cs typeface="Calibri" panose="020F0502020204030204" pitchFamily="34" charset="0"/>
              </a:rPr>
              <a:t>Remove </a:t>
            </a:r>
            <a:r>
              <a:rPr lang="en-GB" sz="1400" dirty="0" err="1">
                <a:latin typeface="Calibri" panose="020F0502020204030204" pitchFamily="34" charset="0"/>
                <a:cs typeface="Calibri" panose="020F0502020204030204" pitchFamily="34" charset="0"/>
              </a:rPr>
              <a:t>Kievs</a:t>
            </a:r>
            <a:r>
              <a:rPr lang="en-GB" sz="1400" dirty="0">
                <a:latin typeface="Calibri" panose="020F0502020204030204" pitchFamily="34" charset="0"/>
                <a:cs typeface="Calibri" panose="020F0502020204030204" pitchFamily="34" charset="0"/>
              </a:rPr>
              <a:t> from the fridge. Place flour into a bowl, in a separate bowl beat 1 egg and in another bowl place your breadcrumbs. Dust each </a:t>
            </a:r>
            <a:r>
              <a:rPr lang="en-GB" sz="1400" dirty="0" err="1">
                <a:latin typeface="Calibri" panose="020F0502020204030204" pitchFamily="34" charset="0"/>
                <a:cs typeface="Calibri" panose="020F0502020204030204" pitchFamily="34" charset="0"/>
              </a:rPr>
              <a:t>kiev</a:t>
            </a:r>
            <a:r>
              <a:rPr lang="en-GB" sz="1400" dirty="0">
                <a:latin typeface="Calibri" panose="020F0502020204030204" pitchFamily="34" charset="0"/>
                <a:cs typeface="Calibri" panose="020F0502020204030204" pitchFamily="34" charset="0"/>
              </a:rPr>
              <a:t> with flour then dip in the beaten egg and gently roll in the breadcrumbs to coat completely.</a:t>
            </a:r>
          </a:p>
          <a:p>
            <a:pPr marL="342900" lvl="0" indent="-342900">
              <a:buFont typeface="+mj-lt"/>
              <a:buAutoNum type="arabicPeriod"/>
            </a:pPr>
            <a:r>
              <a:rPr lang="en-GB" sz="1400" dirty="0">
                <a:latin typeface="Calibri" panose="020F0502020204030204" pitchFamily="34" charset="0"/>
                <a:cs typeface="Calibri" panose="020F0502020204030204" pitchFamily="34" charset="0"/>
              </a:rPr>
              <a:t>Heat oil in a </a:t>
            </a:r>
            <a:r>
              <a:rPr lang="en-GB" sz="1400" dirty="0" err="1">
                <a:latin typeface="Calibri" panose="020F0502020204030204" pitchFamily="34" charset="0"/>
                <a:cs typeface="Calibri" panose="020F0502020204030204" pitchFamily="34" charset="0"/>
              </a:rPr>
              <a:t>non stick</a:t>
            </a:r>
            <a:r>
              <a:rPr lang="en-GB" sz="1400" dirty="0">
                <a:latin typeface="Calibri" panose="020F0502020204030204" pitchFamily="34" charset="0"/>
                <a:cs typeface="Calibri" panose="020F0502020204030204" pitchFamily="34" charset="0"/>
              </a:rPr>
              <a:t> pan and fry over a medium heat until they are browned all over. Place on a lined baking tray and bake for 20 mins. </a:t>
            </a:r>
          </a:p>
          <a:p>
            <a:pPr>
              <a:buFontTx/>
              <a:buNone/>
            </a:pPr>
            <a:r>
              <a:rPr lang="en-US" altLang="en-US" sz="1400" dirty="0">
                <a:latin typeface="Calibri" panose="020F0502020204030204" pitchFamily="34" charset="0"/>
                <a:cs typeface="Calibri" panose="020F0502020204030204" pitchFamily="34" charset="0"/>
              </a:rPr>
              <a:t> </a:t>
            </a:r>
            <a:endParaRPr lang="en-GB" altLang="en-US" sz="1400" dirty="0">
              <a:latin typeface="Calibri" panose="020F0502020204030204" pitchFamily="34" charset="0"/>
              <a:cs typeface="Calibri" panose="020F0502020204030204" pitchFamily="34" charset="0"/>
            </a:endParaRPr>
          </a:p>
        </p:txBody>
      </p:sp>
      <p:sp>
        <p:nvSpPr>
          <p:cNvPr id="24585" name="Rectangle 5"/>
          <p:cNvSpPr>
            <a:spLocks noChangeArrowheads="1"/>
          </p:cNvSpPr>
          <p:nvPr/>
        </p:nvSpPr>
        <p:spPr bwMode="auto">
          <a:xfrm>
            <a:off x="4701991" y="185674"/>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2400" dirty="0">
                <a:solidFill>
                  <a:schemeClr val="tx2"/>
                </a:solidFill>
                <a:latin typeface="Jokerman" pitchFamily="82" charset="0"/>
              </a:rPr>
              <a:t>Method:</a:t>
            </a:r>
          </a:p>
        </p:txBody>
      </p:sp>
      <p:pic>
        <p:nvPicPr>
          <p:cNvPr id="13" name="Picture 12"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38112" b="28951"/>
          <a:stretch/>
        </p:blipFill>
        <p:spPr bwMode="auto">
          <a:xfrm>
            <a:off x="8908098" y="274638"/>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7">
            <a:extLst>
              <a:ext uri="{FF2B5EF4-FFF2-40B4-BE49-F238E27FC236}">
                <a16:creationId xmlns:a16="http://schemas.microsoft.com/office/drawing/2014/main" id="{4FDE8332-78DB-4CBD-A90B-D0A12A4909EA}"/>
              </a:ext>
            </a:extLst>
          </p:cNvPr>
          <p:cNvSpPr txBox="1">
            <a:spLocks noChangeArrowheads="1"/>
          </p:cNvSpPr>
          <p:nvPr/>
        </p:nvSpPr>
        <p:spPr bwMode="auto">
          <a:xfrm>
            <a:off x="203583" y="1577744"/>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forget…a container.</a:t>
            </a:r>
          </a:p>
        </p:txBody>
      </p:sp>
      <p:sp>
        <p:nvSpPr>
          <p:cNvPr id="2" name="Slide Number Placeholder 1">
            <a:extLst>
              <a:ext uri="{FF2B5EF4-FFF2-40B4-BE49-F238E27FC236}">
                <a16:creationId xmlns:a16="http://schemas.microsoft.com/office/drawing/2014/main" id="{CBC03E94-2203-4041-B5FD-D5616A3D9842}"/>
              </a:ext>
            </a:extLst>
          </p:cNvPr>
          <p:cNvSpPr>
            <a:spLocks noGrp="1"/>
          </p:cNvSpPr>
          <p:nvPr>
            <p:ph type="sldNum" sz="quarter" idx="12"/>
          </p:nvPr>
        </p:nvSpPr>
        <p:spPr/>
        <p:txBody>
          <a:bodyPr/>
          <a:lstStyle/>
          <a:p>
            <a:pPr>
              <a:defRPr/>
            </a:pPr>
            <a:fld id="{B81F8AB0-C8E6-4D0B-A90F-14E4156CE9E9}" type="slidenum">
              <a:rPr lang="en-GB" smtClean="0"/>
              <a:pPr>
                <a:defRPr/>
              </a:pPr>
              <a:t>5</a:t>
            </a:fld>
            <a:endParaRPr lang="en-GB"/>
          </a:p>
        </p:txBody>
      </p:sp>
      <p:sp>
        <p:nvSpPr>
          <p:cNvPr id="30" name="TextBox 1">
            <a:extLst>
              <a:ext uri="{FF2B5EF4-FFF2-40B4-BE49-F238E27FC236}">
                <a16:creationId xmlns:a16="http://schemas.microsoft.com/office/drawing/2014/main" id="{0AD3196E-E6B5-4B9D-85B4-3E30DC0E3F5B}"/>
              </a:ext>
            </a:extLst>
          </p:cNvPr>
          <p:cNvSpPr txBox="1">
            <a:spLocks noChangeArrowheads="1"/>
          </p:cNvSpPr>
          <p:nvPr/>
        </p:nvSpPr>
        <p:spPr bwMode="auto">
          <a:xfrm>
            <a:off x="150374" y="5065303"/>
            <a:ext cx="4103370" cy="805815"/>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oAutofit/>
          </a:bodyPr>
          <a:lstStyle/>
          <a:p>
            <a:pPr fontAlgn="base"/>
            <a:r>
              <a:rPr lang="en-GB" sz="1600" kern="1200">
                <a:solidFill>
                  <a:srgbClr val="000000"/>
                </a:solidFill>
                <a:effectLst/>
                <a:latin typeface="Jokerman" panose="04090605060D06020702" pitchFamily="82" charset="0"/>
                <a:ea typeface="Times New Roman" panose="02020603050405020304" pitchFamily="18" charset="0"/>
              </a:rPr>
              <a:t>Options:</a:t>
            </a:r>
            <a:endParaRPr lang="en-GB" sz="1200">
              <a:effectLst/>
              <a:latin typeface="Times New Roman" panose="02020603050405020304" pitchFamily="18" charset="0"/>
              <a:ea typeface="Times New Roman" panose="02020603050405020304" pitchFamily="18" charset="0"/>
            </a:endParaRPr>
          </a:p>
          <a:p>
            <a:pPr marL="457200" indent="-228600" fontAlgn="base"/>
            <a:r>
              <a:rPr lang="en-GB" sz="1400">
                <a:effectLst/>
                <a:latin typeface="Calibri Light" panose="020F0302020204030204" pitchFamily="34" charset="0"/>
                <a:ea typeface="Times New Roman" panose="02020603050405020304" pitchFamily="18" charset="0"/>
                <a:cs typeface="Times New Roman" panose="02020603050405020304" pitchFamily="18" charset="0"/>
              </a:rPr>
              <a:t>Use halloumi instead of chicken and only breadcrumb,</a:t>
            </a:r>
            <a:endParaRPr lang="en-GB"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3960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214313" y="1122363"/>
            <a:ext cx="4233862" cy="2736850"/>
          </a:xfrm>
        </p:spPr>
        <p:txBody>
          <a:bodyPr/>
          <a:lstStyle/>
          <a:p>
            <a:pPr marL="0" indent="0">
              <a:buFontTx/>
              <a:buNone/>
            </a:pPr>
            <a:endParaRPr lang="en-GB" altLang="en-US" sz="2000">
              <a:latin typeface="Calibri" pitchFamily="34" charset="0"/>
            </a:endParaRPr>
          </a:p>
          <a:p>
            <a:pPr marL="0" indent="0" eaLnBrk="1" hangingPunct="1">
              <a:buFontTx/>
              <a:buNone/>
            </a:pPr>
            <a:endParaRPr lang="en-GB" altLang="en-US" sz="2000">
              <a:latin typeface="Calibri" pitchFamily="34" charset="0"/>
            </a:endParaRPr>
          </a:p>
        </p:txBody>
      </p:sp>
      <p:sp>
        <p:nvSpPr>
          <p:cNvPr id="24579" name="Rectangle 5"/>
          <p:cNvSpPr>
            <a:spLocks noChangeArrowheads="1"/>
          </p:cNvSpPr>
          <p:nvPr/>
        </p:nvSpPr>
        <p:spPr bwMode="auto">
          <a:xfrm>
            <a:off x="128588" y="3716338"/>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endParaRPr lang="en-US" altLang="en-US" sz="2800">
              <a:solidFill>
                <a:schemeClr val="tx2"/>
              </a:solidFill>
              <a:latin typeface="Jokerman" pitchFamily="82" charset="0"/>
            </a:endParaRPr>
          </a:p>
        </p:txBody>
      </p:sp>
      <p:sp>
        <p:nvSpPr>
          <p:cNvPr id="24580"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24582" name="Rectangle 2"/>
          <p:cNvSpPr txBox="1">
            <a:spLocks noChangeArrowheads="1"/>
          </p:cNvSpPr>
          <p:nvPr/>
        </p:nvSpPr>
        <p:spPr bwMode="auto">
          <a:xfrm>
            <a:off x="0" y="219217"/>
            <a:ext cx="44846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dirty="0">
                <a:solidFill>
                  <a:schemeClr val="tx2"/>
                </a:solidFill>
                <a:latin typeface="Jokerman" pitchFamily="82" charset="0"/>
              </a:rPr>
              <a:t>Scotch eggs Ingredients:</a:t>
            </a:r>
          </a:p>
        </p:txBody>
      </p:sp>
      <p:sp>
        <p:nvSpPr>
          <p:cNvPr id="9" name="Rectangle 3"/>
          <p:cNvSpPr txBox="1">
            <a:spLocks noChangeArrowheads="1"/>
          </p:cNvSpPr>
          <p:nvPr/>
        </p:nvSpPr>
        <p:spPr bwMode="auto">
          <a:xfrm>
            <a:off x="234807" y="2074595"/>
            <a:ext cx="3636374" cy="396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GB" sz="1400" dirty="0">
                <a:latin typeface="Calibri" pitchFamily="34" charset="0"/>
                <a:cs typeface="Calibri" pitchFamily="34" charset="0"/>
              </a:rPr>
              <a:t>Ingredients:</a:t>
            </a:r>
          </a:p>
          <a:p>
            <a:pPr>
              <a:defRPr/>
            </a:pPr>
            <a:r>
              <a:rPr lang="en-GB" sz="1400" dirty="0">
                <a:latin typeface="Calibri" pitchFamily="34" charset="0"/>
                <a:cs typeface="Calibri" pitchFamily="34" charset="0"/>
              </a:rPr>
              <a:t>4 </a:t>
            </a:r>
            <a:r>
              <a:rPr lang="en-GB" sz="1400" dirty="0" err="1">
                <a:latin typeface="Calibri" pitchFamily="34" charset="0"/>
                <a:cs typeface="Calibri" pitchFamily="34" charset="0"/>
              </a:rPr>
              <a:t>hard boiled</a:t>
            </a:r>
            <a:r>
              <a:rPr lang="en-GB" sz="1400" dirty="0">
                <a:latin typeface="Calibri" pitchFamily="34" charset="0"/>
                <a:cs typeface="Calibri" pitchFamily="34" charset="0"/>
              </a:rPr>
              <a:t> eggs (boil at home), </a:t>
            </a:r>
          </a:p>
          <a:p>
            <a:pPr>
              <a:defRPr/>
            </a:pPr>
            <a:r>
              <a:rPr lang="en-GB" sz="1400" dirty="0">
                <a:latin typeface="Calibri" pitchFamily="34" charset="0"/>
                <a:cs typeface="Calibri" pitchFamily="34" charset="0"/>
              </a:rPr>
              <a:t>300g good-quality pork sausage, skinned </a:t>
            </a:r>
            <a:r>
              <a:rPr lang="en-GB" sz="1400" b="1" dirty="0">
                <a:latin typeface="Calibri" pitchFamily="34" charset="0"/>
                <a:cs typeface="Calibri" pitchFamily="34" charset="0"/>
              </a:rPr>
              <a:t>(please no Richmond sausages)</a:t>
            </a:r>
          </a:p>
          <a:p>
            <a:pPr>
              <a:defRPr/>
            </a:pPr>
            <a:r>
              <a:rPr lang="en-GB" sz="1400" dirty="0">
                <a:latin typeface="Calibri" pitchFamily="34" charset="0"/>
                <a:cs typeface="Calibri" pitchFamily="34" charset="0"/>
              </a:rPr>
              <a:t>100g plain flour, </a:t>
            </a:r>
          </a:p>
          <a:p>
            <a:pPr>
              <a:defRPr/>
            </a:pPr>
            <a:r>
              <a:rPr lang="en-GB" sz="1400" dirty="0">
                <a:latin typeface="Calibri" pitchFamily="34" charset="0"/>
                <a:cs typeface="Calibri" pitchFamily="34" charset="0"/>
              </a:rPr>
              <a:t>100g dried breadcrumbs or 2 slices of white bread.</a:t>
            </a:r>
          </a:p>
          <a:p>
            <a:pPr>
              <a:defRPr/>
            </a:pPr>
            <a:r>
              <a:rPr lang="en-GB" sz="1400" dirty="0">
                <a:latin typeface="Calibri" pitchFamily="34" charset="0"/>
                <a:cs typeface="Calibri" pitchFamily="34" charset="0"/>
              </a:rPr>
              <a:t>1 egg (beaten to breadcrumb</a:t>
            </a:r>
          </a:p>
          <a:p>
            <a:pPr marL="0" indent="0">
              <a:buNone/>
              <a:defRPr/>
            </a:pPr>
            <a:endParaRPr lang="en-GB" sz="1400" dirty="0">
              <a:latin typeface="Calibri" pitchFamily="34" charset="0"/>
              <a:cs typeface="Calibri" pitchFamily="34" charset="0"/>
            </a:endParaRPr>
          </a:p>
          <a:p>
            <a:pPr marL="0" indent="0">
              <a:buNone/>
              <a:defRPr/>
            </a:pPr>
            <a:r>
              <a:rPr lang="en-GB" sz="1400" dirty="0">
                <a:latin typeface="Calibri" pitchFamily="34" charset="0"/>
                <a:cs typeface="Calibri" pitchFamily="34" charset="0"/>
              </a:rPr>
              <a:t>Optional seasoning:</a:t>
            </a:r>
          </a:p>
          <a:p>
            <a:pPr>
              <a:defRPr/>
            </a:pPr>
            <a:r>
              <a:rPr lang="en-GB" sz="1400" dirty="0">
                <a:latin typeface="Calibri" pitchFamily="34" charset="0"/>
                <a:cs typeface="Calibri" pitchFamily="34" charset="0"/>
              </a:rPr>
              <a:t>25g sage, apple &amp; onion stuffing mix </a:t>
            </a:r>
          </a:p>
          <a:p>
            <a:pPr>
              <a:defRPr/>
            </a:pPr>
            <a:r>
              <a:rPr lang="en-GB" sz="1400" dirty="0">
                <a:latin typeface="Calibri" pitchFamily="34" charset="0"/>
                <a:cs typeface="Calibri" pitchFamily="34" charset="0"/>
              </a:rPr>
              <a:t>1 tsp chopped sage</a:t>
            </a:r>
          </a:p>
          <a:p>
            <a:pPr>
              <a:defRPr/>
            </a:pPr>
            <a:r>
              <a:rPr lang="en-GB" sz="1400" dirty="0">
                <a:latin typeface="Calibri" pitchFamily="34" charset="0"/>
                <a:cs typeface="Calibri" pitchFamily="34" charset="0"/>
              </a:rPr>
              <a:t>1 tsp chopped thyme</a:t>
            </a:r>
          </a:p>
          <a:p>
            <a:pPr>
              <a:defRPr/>
            </a:pPr>
            <a:r>
              <a:rPr lang="en-GB" sz="1400" dirty="0">
                <a:latin typeface="Calibri" pitchFamily="34" charset="0"/>
                <a:cs typeface="Calibri" pitchFamily="34" charset="0"/>
              </a:rPr>
              <a:t>1 tsp chopped parsley</a:t>
            </a:r>
          </a:p>
          <a:p>
            <a:pPr marL="0" indent="0">
              <a:buFontTx/>
              <a:buNone/>
              <a:defRPr/>
            </a:pPr>
            <a:endParaRPr lang="en-GB" sz="1400" dirty="0">
              <a:latin typeface="Calibri" pitchFamily="34" charset="0"/>
              <a:cs typeface="Calibri" pitchFamily="34" charset="0"/>
            </a:endParaRPr>
          </a:p>
          <a:p>
            <a:pPr marL="0" indent="0">
              <a:buFontTx/>
              <a:buNone/>
              <a:defRPr/>
            </a:pPr>
            <a:endParaRPr lang="en-GB" sz="1400" dirty="0">
              <a:latin typeface="Calibri" pitchFamily="34" charset="0"/>
              <a:cs typeface="Calibri" pitchFamily="34" charset="0"/>
            </a:endParaRPr>
          </a:p>
          <a:p>
            <a:pPr marL="0" indent="0" eaLnBrk="1" hangingPunct="1">
              <a:buFontTx/>
              <a:buNone/>
              <a:defRPr/>
            </a:pPr>
            <a:endParaRPr lang="en-GB" sz="1400" dirty="0">
              <a:latin typeface="Calibri" pitchFamily="34" charset="0"/>
              <a:cs typeface="Calibri" pitchFamily="34" charset="0"/>
            </a:endParaRPr>
          </a:p>
        </p:txBody>
      </p:sp>
      <p:sp>
        <p:nvSpPr>
          <p:cNvPr id="24584" name="Rectangle 3"/>
          <p:cNvSpPr txBox="1">
            <a:spLocks noChangeArrowheads="1"/>
          </p:cNvSpPr>
          <p:nvPr/>
        </p:nvSpPr>
        <p:spPr bwMode="auto">
          <a:xfrm>
            <a:off x="4448175" y="773706"/>
            <a:ext cx="5252543" cy="474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marL="342900" lvl="0" indent="-342900">
              <a:buFont typeface="+mj-lt"/>
              <a:buAutoNum type="arabicPeriod"/>
            </a:pPr>
            <a:r>
              <a:rPr lang="en-GB" sz="1600" dirty="0">
                <a:latin typeface="Calibri" panose="020F0502020204030204" pitchFamily="34" charset="0"/>
                <a:cs typeface="Calibri" panose="020F0502020204030204" pitchFamily="34" charset="0"/>
              </a:rPr>
              <a:t>Bring a pan of salted water to a rapid boil, then lower four of the eggs into the pan and simmer for 7 mins 30 secs exactly. Scoop out and place in a bowl of iced water, cracking the shells a little (this makes them easier to peel later). Leave them to cool completely, then peel and set aside. Can be boiled the day before.</a:t>
            </a:r>
          </a:p>
          <a:p>
            <a:pPr marL="342900" lvl="0" indent="-342900">
              <a:buFont typeface="+mj-lt"/>
              <a:buAutoNum type="arabicPeriod"/>
            </a:pPr>
            <a:r>
              <a:rPr lang="en-GB" sz="1600" dirty="0">
                <a:latin typeface="Calibri" panose="020F0502020204030204" pitchFamily="34" charset="0"/>
                <a:cs typeface="Calibri" panose="020F0502020204030204" pitchFamily="34" charset="0"/>
              </a:rPr>
              <a:t>Preheat oven to 180C,</a:t>
            </a:r>
          </a:p>
          <a:p>
            <a:pPr marL="342900" lvl="0" indent="-342900">
              <a:buFont typeface="+mj-lt"/>
              <a:buAutoNum type="arabicPeriod"/>
            </a:pPr>
            <a:r>
              <a:rPr lang="en-GB" sz="1600" dirty="0">
                <a:latin typeface="Calibri" panose="020F0502020204030204" pitchFamily="34" charset="0"/>
                <a:cs typeface="Calibri" panose="020F0502020204030204" pitchFamily="34" charset="0"/>
              </a:rPr>
              <a:t>Put the </a:t>
            </a:r>
            <a:r>
              <a:rPr lang="en-GB" sz="1600" dirty="0" err="1">
                <a:latin typeface="Calibri" panose="020F0502020204030204" pitchFamily="34" charset="0"/>
                <a:cs typeface="Calibri" panose="020F0502020204030204" pitchFamily="34" charset="0"/>
              </a:rPr>
              <a:t>sausagemeat</a:t>
            </a:r>
            <a:r>
              <a:rPr lang="en-GB" sz="1600" dirty="0">
                <a:latin typeface="Calibri" panose="020F0502020204030204" pitchFamily="34" charset="0"/>
                <a:cs typeface="Calibri" panose="020F0502020204030204" pitchFamily="34" charset="0"/>
              </a:rPr>
              <a:t>, stuffing and herbs in a small bowl, mix to combine, then divide into four equal balls. Squash one of the balls between a piece of cling film until it’s as flat as possible. One at a time, lightly flour each cooked egg, then use the cling film to help roll the </a:t>
            </a:r>
            <a:r>
              <a:rPr lang="en-GB" sz="1600" dirty="0" err="1">
                <a:latin typeface="Calibri" panose="020F0502020204030204" pitchFamily="34" charset="0"/>
                <a:cs typeface="Calibri" panose="020F0502020204030204" pitchFamily="34" charset="0"/>
              </a:rPr>
              <a:t>sausagemeat</a:t>
            </a:r>
            <a:r>
              <a:rPr lang="en-GB" sz="1600" dirty="0">
                <a:latin typeface="Calibri" panose="020F0502020204030204" pitchFamily="34" charset="0"/>
                <a:cs typeface="Calibri" panose="020F0502020204030204" pitchFamily="34" charset="0"/>
              </a:rPr>
              <a:t> around the egg to completely encase. Repeat with the remaining sausage balls and eggs.</a:t>
            </a:r>
          </a:p>
          <a:p>
            <a:pPr marL="342900" lvl="0" indent="-342900">
              <a:buFont typeface="+mj-lt"/>
              <a:buAutoNum type="arabicPeriod"/>
            </a:pPr>
            <a:r>
              <a:rPr lang="en-GB" sz="1600" dirty="0">
                <a:latin typeface="Calibri" panose="020F0502020204030204" pitchFamily="34" charset="0"/>
                <a:cs typeface="Calibri" panose="020F0502020204030204" pitchFamily="34" charset="0"/>
              </a:rPr>
              <a:t>Beat the remaining egg and put on a plate. Put the flour and breadcrumbs on two separate plates. Roll the encased eggs in the flour, then the beaten egg and finally the breadcrumbs.</a:t>
            </a:r>
          </a:p>
          <a:p>
            <a:pPr marL="342900" lvl="0" indent="-342900">
              <a:buFont typeface="+mj-lt"/>
              <a:buAutoNum type="arabicPeriod"/>
            </a:pPr>
            <a:r>
              <a:rPr lang="en-GB" sz="1600" dirty="0">
                <a:latin typeface="Calibri" panose="020F0502020204030204" pitchFamily="34" charset="0"/>
                <a:cs typeface="Calibri" panose="020F0502020204030204" pitchFamily="34" charset="0"/>
              </a:rPr>
              <a:t>Spray the scotch eggs all over with cooking oil. Bake on a baking tray lined with non-stick baking paper for 20 minutes until lightly golden. </a:t>
            </a:r>
          </a:p>
          <a:p>
            <a:pPr>
              <a:buFontTx/>
              <a:buNone/>
            </a:pPr>
            <a:r>
              <a:rPr lang="en-US" altLang="en-US" sz="1600" dirty="0">
                <a:latin typeface="Calibri" panose="020F0502020204030204" pitchFamily="34" charset="0"/>
                <a:cs typeface="Calibri" panose="020F0502020204030204" pitchFamily="34" charset="0"/>
              </a:rPr>
              <a:t> </a:t>
            </a:r>
            <a:endParaRPr lang="en-GB" altLang="en-US" sz="1600" dirty="0">
              <a:latin typeface="Calibri" panose="020F0502020204030204" pitchFamily="34" charset="0"/>
              <a:cs typeface="Calibri" panose="020F0502020204030204" pitchFamily="34" charset="0"/>
            </a:endParaRPr>
          </a:p>
        </p:txBody>
      </p:sp>
      <p:sp>
        <p:nvSpPr>
          <p:cNvPr id="24585" name="Rectangle 5"/>
          <p:cNvSpPr>
            <a:spLocks noChangeArrowheads="1"/>
          </p:cNvSpPr>
          <p:nvPr/>
        </p:nvSpPr>
        <p:spPr bwMode="auto">
          <a:xfrm>
            <a:off x="4701991" y="185674"/>
            <a:ext cx="396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2400" dirty="0">
                <a:solidFill>
                  <a:schemeClr val="tx2"/>
                </a:solidFill>
                <a:latin typeface="Jokerman" pitchFamily="82" charset="0"/>
              </a:rPr>
              <a:t>Method:</a:t>
            </a:r>
          </a:p>
        </p:txBody>
      </p:sp>
      <p:pic>
        <p:nvPicPr>
          <p:cNvPr id="13" name="Picture 12" descr="http://www.fine-dining-guide.com/wp-content/uploads/MIchelin_3_Stars.jpg">
            <a:hlinkClick r:id="rId3"/>
          </p:cNvPr>
          <p:cNvPicPr/>
          <p:nvPr/>
        </p:nvPicPr>
        <p:blipFill rotWithShape="1">
          <a:blip r:embed="rId4">
            <a:extLst>
              <a:ext uri="{28A0092B-C50C-407E-A947-70E740481C1C}">
                <a14:useLocalDpi xmlns:a14="http://schemas.microsoft.com/office/drawing/2010/main" val="0"/>
              </a:ext>
            </a:extLst>
          </a:blip>
          <a:srcRect l="15271" t="29124" r="38112" b="28951"/>
          <a:stretch/>
        </p:blipFill>
        <p:spPr bwMode="auto">
          <a:xfrm>
            <a:off x="8908098" y="274638"/>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7">
            <a:extLst>
              <a:ext uri="{FF2B5EF4-FFF2-40B4-BE49-F238E27FC236}">
                <a16:creationId xmlns:a16="http://schemas.microsoft.com/office/drawing/2014/main" id="{4FDE8332-78DB-4CBD-A90B-D0A12A4909EA}"/>
              </a:ext>
            </a:extLst>
          </p:cNvPr>
          <p:cNvSpPr txBox="1">
            <a:spLocks noChangeArrowheads="1"/>
          </p:cNvSpPr>
          <p:nvPr/>
        </p:nvSpPr>
        <p:spPr bwMode="auto">
          <a:xfrm>
            <a:off x="203583" y="1577744"/>
            <a:ext cx="4103687" cy="400050"/>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GB" altLang="en-US" sz="2000" b="1" dirty="0">
                <a:latin typeface="Calibri" pitchFamily="34" charset="0"/>
              </a:rPr>
              <a:t>Don’t forget…a container.</a:t>
            </a:r>
          </a:p>
        </p:txBody>
      </p:sp>
      <p:sp>
        <p:nvSpPr>
          <p:cNvPr id="2" name="Slide Number Placeholder 1">
            <a:extLst>
              <a:ext uri="{FF2B5EF4-FFF2-40B4-BE49-F238E27FC236}">
                <a16:creationId xmlns:a16="http://schemas.microsoft.com/office/drawing/2014/main" id="{CBC03E94-2203-4041-B5FD-D5616A3D9842}"/>
              </a:ext>
            </a:extLst>
          </p:cNvPr>
          <p:cNvSpPr>
            <a:spLocks noGrp="1"/>
          </p:cNvSpPr>
          <p:nvPr>
            <p:ph type="sldNum" sz="quarter" idx="12"/>
          </p:nvPr>
        </p:nvSpPr>
        <p:spPr/>
        <p:txBody>
          <a:bodyPr/>
          <a:lstStyle/>
          <a:p>
            <a:pPr>
              <a:defRPr/>
            </a:pPr>
            <a:fld id="{B81F8AB0-C8E6-4D0B-A90F-14E4156CE9E9}" type="slidenum">
              <a:rPr lang="en-GB" smtClean="0"/>
              <a:pPr>
                <a:defRPr/>
              </a:pPr>
              <a:t>6</a:t>
            </a:fld>
            <a:endParaRPr lang="en-GB"/>
          </a:p>
        </p:txBody>
      </p:sp>
      <p:pic>
        <p:nvPicPr>
          <p:cNvPr id="16" name="Picture 15" descr="Scotch eggs on a table with pickle">
            <a:extLst>
              <a:ext uri="{FF2B5EF4-FFF2-40B4-BE49-F238E27FC236}">
                <a16:creationId xmlns:a16="http://schemas.microsoft.com/office/drawing/2014/main" id="{26115ECD-896E-414F-90EF-56989130A3B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416174" y="4934874"/>
            <a:ext cx="1971675" cy="1791970"/>
          </a:xfrm>
          <a:prstGeom prst="rect">
            <a:avLst/>
          </a:prstGeom>
          <a:noFill/>
          <a:ln>
            <a:noFill/>
          </a:ln>
        </p:spPr>
      </p:pic>
    </p:spTree>
    <p:extLst>
      <p:ext uri="{BB962C8B-B14F-4D97-AF65-F5344CB8AC3E}">
        <p14:creationId xmlns:p14="http://schemas.microsoft.com/office/powerpoint/2010/main" val="786017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7463"/>
            <a:ext cx="4484688" cy="1298575"/>
          </a:xfrm>
        </p:spPr>
        <p:txBody>
          <a:bodyPr/>
          <a:lstStyle/>
          <a:p>
            <a:pPr eaLnBrk="1" hangingPunct="1"/>
            <a:r>
              <a:rPr lang="en-GB" altLang="en-US" sz="3200">
                <a:latin typeface="Jokerman" pitchFamily="82" charset="0"/>
              </a:rPr>
              <a:t>Lasagne</a:t>
            </a:r>
            <a:br>
              <a:rPr lang="en-GB" altLang="en-US" sz="3200">
                <a:latin typeface="Jokerman" pitchFamily="82" charset="0"/>
              </a:rPr>
            </a:br>
            <a:r>
              <a:rPr lang="en-GB" altLang="en-US" sz="3200">
                <a:latin typeface="Jokerman" pitchFamily="82" charset="0"/>
              </a:rPr>
              <a:t>Ingredients:</a:t>
            </a:r>
          </a:p>
        </p:txBody>
      </p:sp>
      <p:pic>
        <p:nvPicPr>
          <p:cNvPr id="27651" name="Rectangle 3"/>
          <p:cNvPicPr>
            <a:picLocks noGrp="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79375" y="1163638"/>
            <a:ext cx="4511675" cy="5359400"/>
          </a:xfrm>
        </p:spPr>
      </p:pic>
      <p:sp>
        <p:nvSpPr>
          <p:cNvPr id="27652"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27653"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27655" name="TextBox 6"/>
          <p:cNvSpPr txBox="1">
            <a:spLocks noChangeArrowheads="1"/>
          </p:cNvSpPr>
          <p:nvPr/>
        </p:nvSpPr>
        <p:spPr bwMode="auto">
          <a:xfrm>
            <a:off x="2535238" y="5138738"/>
            <a:ext cx="2489200" cy="1570037"/>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GB" altLang="en-US" sz="1600" i="1">
                <a:latin typeface="Calibri" pitchFamily="34" charset="0"/>
              </a:rPr>
              <a:t>Options:</a:t>
            </a:r>
          </a:p>
          <a:p>
            <a:pPr eaLnBrk="1" hangingPunct="1">
              <a:buFont typeface="Arial" charset="0"/>
              <a:buChar char="•"/>
            </a:pPr>
            <a:r>
              <a:rPr lang="en-GB" altLang="en-US" sz="1600" i="1">
                <a:latin typeface="Calibri" pitchFamily="34" charset="0"/>
              </a:rPr>
              <a:t>Swap 250g minced beef to 250g Quorn,</a:t>
            </a:r>
          </a:p>
          <a:p>
            <a:pPr eaLnBrk="1" hangingPunct="1">
              <a:buFont typeface="Arial" charset="0"/>
              <a:buChar char="•"/>
            </a:pPr>
            <a:r>
              <a:rPr lang="en-GB" altLang="en-US" sz="1600" i="1">
                <a:latin typeface="Calibri" pitchFamily="34" charset="0"/>
              </a:rPr>
              <a:t>Add extra vegetables,</a:t>
            </a:r>
          </a:p>
          <a:p>
            <a:pPr eaLnBrk="1" hangingPunct="1">
              <a:buFont typeface="Arial" charset="0"/>
              <a:buChar char="•"/>
            </a:pPr>
            <a:r>
              <a:rPr lang="en-GB" altLang="en-US" sz="1600" i="1">
                <a:latin typeface="Calibri" pitchFamily="34" charset="0"/>
              </a:rPr>
              <a:t>Add more cheese.</a:t>
            </a:r>
          </a:p>
          <a:p>
            <a:pPr algn="ctr" eaLnBrk="1" hangingPunct="1">
              <a:buFont typeface="Arial" charset="0"/>
              <a:buChar char="•"/>
            </a:pPr>
            <a:endParaRPr lang="en-GB" altLang="en-US" sz="1600">
              <a:latin typeface="Calibri" pitchFamily="34" charset="0"/>
            </a:endParaRPr>
          </a:p>
        </p:txBody>
      </p:sp>
      <p:sp>
        <p:nvSpPr>
          <p:cNvPr id="8" name="Text Box 17"/>
          <p:cNvSpPr txBox="1">
            <a:spLocks noChangeArrowheads="1"/>
          </p:cNvSpPr>
          <p:nvPr/>
        </p:nvSpPr>
        <p:spPr bwMode="auto">
          <a:xfrm>
            <a:off x="5571671" y="980728"/>
            <a:ext cx="415925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50000"/>
              </a:spcBef>
              <a:buFontTx/>
              <a:buAutoNum type="arabicPeriod"/>
            </a:pPr>
            <a:r>
              <a:rPr lang="en-GB" altLang="en-US" sz="1400" dirty="0">
                <a:latin typeface="Tahoma" pitchFamily="34" charset="0"/>
              </a:rPr>
              <a:t>Prepare and chop all vegetables. </a:t>
            </a:r>
          </a:p>
          <a:p>
            <a:pPr eaLnBrk="1" hangingPunct="1">
              <a:spcBef>
                <a:spcPct val="50000"/>
              </a:spcBef>
              <a:buFontTx/>
              <a:buAutoNum type="arabicPeriod"/>
            </a:pPr>
            <a:r>
              <a:rPr lang="en-GB" altLang="en-US" sz="1400" dirty="0">
                <a:latin typeface="Tahoma" pitchFamily="34" charset="0"/>
              </a:rPr>
              <a:t>Sauté mince, onions and carrot until brown.</a:t>
            </a:r>
          </a:p>
          <a:p>
            <a:pPr eaLnBrk="1" hangingPunct="1">
              <a:spcBef>
                <a:spcPct val="50000"/>
              </a:spcBef>
              <a:buFontTx/>
              <a:buAutoNum type="arabicPeriod"/>
            </a:pPr>
            <a:r>
              <a:rPr lang="en-GB" altLang="en-US" sz="1400" dirty="0">
                <a:latin typeface="Tahoma" pitchFamily="34" charset="0"/>
              </a:rPr>
              <a:t>Stir in tomatoes, tomato puree, other vegetables.</a:t>
            </a:r>
          </a:p>
          <a:p>
            <a:pPr eaLnBrk="1" hangingPunct="1">
              <a:spcBef>
                <a:spcPct val="50000"/>
              </a:spcBef>
              <a:buFontTx/>
              <a:buAutoNum type="arabicPeriod"/>
            </a:pPr>
            <a:r>
              <a:rPr lang="en-GB" altLang="en-US" sz="1400" dirty="0">
                <a:latin typeface="Tahoma" pitchFamily="34" charset="0"/>
              </a:rPr>
              <a:t>Bring to the boil, and simmer on a medium heat for 10 minutes.</a:t>
            </a:r>
          </a:p>
          <a:p>
            <a:pPr eaLnBrk="1" hangingPunct="1">
              <a:spcBef>
                <a:spcPct val="50000"/>
              </a:spcBef>
              <a:buFontTx/>
              <a:buAutoNum type="arabicPeriod"/>
            </a:pPr>
            <a:r>
              <a:rPr lang="en-GB" altLang="en-US" sz="1400" dirty="0">
                <a:latin typeface="Tahoma" pitchFamily="34" charset="0"/>
              </a:rPr>
              <a:t>Put into a bowl and wash saucepan.</a:t>
            </a:r>
          </a:p>
          <a:p>
            <a:pPr eaLnBrk="1" hangingPunct="1">
              <a:spcBef>
                <a:spcPct val="50000"/>
              </a:spcBef>
              <a:buFontTx/>
              <a:buAutoNum type="arabicPeriod"/>
            </a:pPr>
            <a:r>
              <a:rPr lang="en-GB" altLang="en-US" sz="1400" dirty="0">
                <a:latin typeface="Tahoma" pitchFamily="34" charset="0"/>
              </a:rPr>
              <a:t>Melt butter, then add flour off the heat to form a dough consistency.</a:t>
            </a:r>
          </a:p>
          <a:p>
            <a:pPr eaLnBrk="1" hangingPunct="1">
              <a:spcBef>
                <a:spcPct val="50000"/>
              </a:spcBef>
              <a:buFontTx/>
              <a:buAutoNum type="arabicPeriod"/>
            </a:pPr>
            <a:r>
              <a:rPr lang="en-GB" altLang="en-US" sz="1400" dirty="0">
                <a:latin typeface="Tahoma" pitchFamily="34" charset="0"/>
              </a:rPr>
              <a:t>Gradually add the milk, stirring continuously making sure it is smooth, place back on the heat.</a:t>
            </a:r>
          </a:p>
          <a:p>
            <a:pPr eaLnBrk="1" hangingPunct="1">
              <a:spcBef>
                <a:spcPct val="50000"/>
              </a:spcBef>
              <a:buFontTx/>
              <a:buAutoNum type="arabicPeriod"/>
            </a:pPr>
            <a:r>
              <a:rPr lang="en-GB" altLang="en-US" sz="1400" dirty="0">
                <a:latin typeface="Tahoma" pitchFamily="34" charset="0"/>
              </a:rPr>
              <a:t>Remove from the heat, add most of the cheese, saving a little for the top.</a:t>
            </a:r>
          </a:p>
          <a:p>
            <a:pPr eaLnBrk="1" hangingPunct="1">
              <a:spcBef>
                <a:spcPct val="50000"/>
              </a:spcBef>
              <a:buFontTx/>
              <a:buAutoNum type="arabicPeriod"/>
            </a:pPr>
            <a:r>
              <a:rPr lang="en-GB" altLang="en-US" sz="1400" dirty="0">
                <a:latin typeface="Tahoma" pitchFamily="34" charset="0"/>
              </a:rPr>
              <a:t>Put half the meat sauce into a shallow oven proof dish cover with lasagne add the rest of the meat and cover with lasagne.</a:t>
            </a:r>
          </a:p>
          <a:p>
            <a:pPr eaLnBrk="1" hangingPunct="1">
              <a:spcBef>
                <a:spcPct val="50000"/>
              </a:spcBef>
              <a:buFontTx/>
              <a:buAutoNum type="arabicPeriod"/>
            </a:pPr>
            <a:r>
              <a:rPr lang="en-GB" altLang="en-US" sz="1400" dirty="0">
                <a:latin typeface="Tahoma" pitchFamily="34" charset="0"/>
              </a:rPr>
              <a:t>Finish with a layer of white sauce. </a:t>
            </a:r>
          </a:p>
          <a:p>
            <a:pPr eaLnBrk="1" hangingPunct="1">
              <a:spcBef>
                <a:spcPct val="50000"/>
              </a:spcBef>
              <a:buFontTx/>
              <a:buAutoNum type="arabicPeriod"/>
            </a:pPr>
            <a:r>
              <a:rPr lang="en-GB" altLang="en-US" sz="1400" dirty="0">
                <a:latin typeface="Tahoma" pitchFamily="34" charset="0"/>
              </a:rPr>
              <a:t>Sprinkle with cheese on the top.</a:t>
            </a:r>
          </a:p>
        </p:txBody>
      </p:sp>
      <p:pic>
        <p:nvPicPr>
          <p:cNvPr id="9" name="Picture 8"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16851" b="28951"/>
          <a:stretch/>
        </p:blipFill>
        <p:spPr bwMode="auto">
          <a:xfrm>
            <a:off x="8681901" y="134868"/>
            <a:ext cx="1049020" cy="431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609273" y="134868"/>
            <a:ext cx="2687453"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Don’t forget an oven proof dish</a:t>
            </a:r>
          </a:p>
        </p:txBody>
      </p:sp>
      <p:sp>
        <p:nvSpPr>
          <p:cNvPr id="2" name="Slide Number Placeholder 1">
            <a:extLst>
              <a:ext uri="{FF2B5EF4-FFF2-40B4-BE49-F238E27FC236}">
                <a16:creationId xmlns:a16="http://schemas.microsoft.com/office/drawing/2014/main" id="{A30ACE1F-6A18-44A6-93E9-C8488A55C372}"/>
              </a:ext>
            </a:extLst>
          </p:cNvPr>
          <p:cNvSpPr>
            <a:spLocks noGrp="1"/>
          </p:cNvSpPr>
          <p:nvPr>
            <p:ph type="sldNum" sz="quarter" idx="12"/>
          </p:nvPr>
        </p:nvSpPr>
        <p:spPr/>
        <p:txBody>
          <a:bodyPr/>
          <a:lstStyle/>
          <a:p>
            <a:pPr>
              <a:defRPr/>
            </a:pPr>
            <a:fld id="{B81F8AB0-C8E6-4D0B-A90F-14E4156CE9E9}" type="slidenum">
              <a:rPr lang="en-GB" smtClean="0"/>
              <a:pPr>
                <a:defRPr/>
              </a:pPr>
              <a:t>7</a:t>
            </a:fld>
            <a:endParaRPr lang="en-GB"/>
          </a:p>
        </p:txBody>
      </p:sp>
    </p:spTree>
    <p:extLst>
      <p:ext uri="{BB962C8B-B14F-4D97-AF65-F5344CB8AC3E}">
        <p14:creationId xmlns:p14="http://schemas.microsoft.com/office/powerpoint/2010/main" val="2350124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hop.exceltrailers.co.uk/ekmps/shops/exceltrailers/images/bread-ro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600" y="981075"/>
            <a:ext cx="22669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a:xfrm>
            <a:off x="0" y="922497"/>
            <a:ext cx="4484688" cy="1298575"/>
          </a:xfrm>
        </p:spPr>
        <p:txBody>
          <a:bodyPr/>
          <a:lstStyle/>
          <a:p>
            <a:pPr eaLnBrk="1" hangingPunct="1"/>
            <a:r>
              <a:rPr lang="en-GB" altLang="en-US" sz="3200" dirty="0">
                <a:latin typeface="Jokerman" pitchFamily="82" charset="0"/>
              </a:rPr>
              <a:t>Bread roll</a:t>
            </a:r>
            <a:br>
              <a:rPr lang="en-GB" altLang="en-US" sz="3200" dirty="0">
                <a:latin typeface="Jokerman" pitchFamily="82" charset="0"/>
              </a:rPr>
            </a:br>
            <a:r>
              <a:rPr lang="en-GB" altLang="en-US" sz="3200" dirty="0">
                <a:latin typeface="Jokerman" pitchFamily="82" charset="0"/>
              </a:rPr>
              <a:t>Ingredients:</a:t>
            </a:r>
          </a:p>
        </p:txBody>
      </p:sp>
      <p:sp>
        <p:nvSpPr>
          <p:cNvPr id="3075" name="Rectangle 3"/>
          <p:cNvSpPr>
            <a:spLocks noGrp="1" noChangeArrowheads="1"/>
          </p:cNvSpPr>
          <p:nvPr>
            <p:ph type="body" idx="1"/>
          </p:nvPr>
        </p:nvSpPr>
        <p:spPr>
          <a:xfrm>
            <a:off x="214313" y="2996951"/>
            <a:ext cx="4233862" cy="3445123"/>
          </a:xfrm>
        </p:spPr>
        <p:txBody>
          <a:bodyPr/>
          <a:lstStyle/>
          <a:p>
            <a:pPr>
              <a:defRPr/>
            </a:pPr>
            <a:r>
              <a:rPr lang="en-GB" sz="2000" dirty="0">
                <a:latin typeface="Calibri" pitchFamily="34" charset="0"/>
                <a:cs typeface="Calibri" pitchFamily="34" charset="0"/>
              </a:rPr>
              <a:t>300g strong white flour</a:t>
            </a:r>
          </a:p>
          <a:p>
            <a:pPr>
              <a:defRPr/>
            </a:pPr>
            <a:r>
              <a:rPr lang="en-GB" sz="2000" dirty="0">
                <a:latin typeface="Calibri" pitchFamily="34" charset="0"/>
                <a:cs typeface="Calibri" pitchFamily="34" charset="0"/>
              </a:rPr>
              <a:t>½ x 5ml spoon salt</a:t>
            </a:r>
          </a:p>
          <a:p>
            <a:pPr>
              <a:defRPr/>
            </a:pPr>
            <a:r>
              <a:rPr lang="en-GB" sz="2000" dirty="0">
                <a:latin typeface="Calibri" pitchFamily="34" charset="0"/>
                <a:cs typeface="Calibri" pitchFamily="34" charset="0"/>
              </a:rPr>
              <a:t>½ 5ml spoon sugar</a:t>
            </a:r>
          </a:p>
          <a:p>
            <a:pPr>
              <a:defRPr/>
            </a:pPr>
            <a:r>
              <a:rPr lang="en-GB" sz="2000" dirty="0">
                <a:latin typeface="Calibri" pitchFamily="34" charset="0"/>
                <a:cs typeface="Calibri" pitchFamily="34" charset="0"/>
              </a:rPr>
              <a:t>15g margarine</a:t>
            </a:r>
          </a:p>
          <a:p>
            <a:pPr>
              <a:defRPr/>
            </a:pPr>
            <a:r>
              <a:rPr lang="en-GB" sz="2000" dirty="0">
                <a:latin typeface="Calibri" pitchFamily="34" charset="0"/>
                <a:cs typeface="Calibri" pitchFamily="34" charset="0"/>
              </a:rPr>
              <a:t>1 sachet quick acting yeast (7g)</a:t>
            </a:r>
          </a:p>
          <a:p>
            <a:pPr>
              <a:defRPr/>
            </a:pPr>
            <a:r>
              <a:rPr lang="en-GB" sz="2000" dirty="0">
                <a:latin typeface="Calibri" pitchFamily="34" charset="0"/>
                <a:cs typeface="Calibri" pitchFamily="34" charset="0"/>
              </a:rPr>
              <a:t>200ml warm water (at school)</a:t>
            </a:r>
          </a:p>
          <a:p>
            <a:pPr>
              <a:defRPr/>
            </a:pPr>
            <a:r>
              <a:rPr lang="en-GB" sz="2000" dirty="0">
                <a:latin typeface="Calibri" pitchFamily="34" charset="0"/>
                <a:cs typeface="Calibri" pitchFamily="34" charset="0"/>
              </a:rPr>
              <a:t>Milk for glazing</a:t>
            </a:r>
          </a:p>
          <a:p>
            <a:pPr>
              <a:defRPr/>
            </a:pPr>
            <a:r>
              <a:rPr lang="en-GB" sz="2000" dirty="0">
                <a:latin typeface="Calibri" pitchFamily="34" charset="0"/>
                <a:cs typeface="Calibri" pitchFamily="34" charset="0"/>
              </a:rPr>
              <a:t>A few spoon poppy / sesame seeds, optional</a:t>
            </a:r>
          </a:p>
          <a:p>
            <a:pPr marL="0" indent="0">
              <a:buFontTx/>
              <a:buNone/>
              <a:defRPr/>
            </a:pPr>
            <a:endParaRPr lang="en-GB" sz="2000" dirty="0">
              <a:latin typeface="Calibri" pitchFamily="34" charset="0"/>
              <a:cs typeface="Calibri" pitchFamily="34" charset="0"/>
            </a:endParaRPr>
          </a:p>
          <a:p>
            <a:pPr marL="0" indent="0" eaLnBrk="1" hangingPunct="1">
              <a:buFontTx/>
              <a:buNone/>
              <a:defRPr/>
            </a:pPr>
            <a:endParaRPr lang="en-GB" sz="2000" dirty="0">
              <a:latin typeface="Calibri" pitchFamily="34" charset="0"/>
              <a:cs typeface="Calibri" pitchFamily="34" charset="0"/>
            </a:endParaRPr>
          </a:p>
        </p:txBody>
      </p:sp>
      <p:sp>
        <p:nvSpPr>
          <p:cNvPr id="17413"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17414"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17415" name="Rectangle 3"/>
          <p:cNvSpPr txBox="1">
            <a:spLocks noChangeArrowheads="1"/>
          </p:cNvSpPr>
          <p:nvPr/>
        </p:nvSpPr>
        <p:spPr bwMode="auto">
          <a:xfrm>
            <a:off x="4360862" y="1477437"/>
            <a:ext cx="53308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buFont typeface="Times New Roman" pitchFamily="18" charset="0"/>
              <a:buAutoNum type="arabicPeriod"/>
            </a:pPr>
            <a:r>
              <a:rPr lang="en-GB" altLang="en-US" sz="1600" dirty="0">
                <a:latin typeface="Calibri" pitchFamily="34" charset="0"/>
              </a:rPr>
              <a:t>Grease or line the baking tray.</a:t>
            </a:r>
          </a:p>
          <a:p>
            <a:pPr>
              <a:buFont typeface="Times New Roman" pitchFamily="18" charset="0"/>
              <a:buAutoNum type="arabicPeriod"/>
            </a:pPr>
            <a:r>
              <a:rPr lang="en-GB" altLang="en-US" sz="1600" dirty="0">
                <a:latin typeface="Calibri" pitchFamily="34" charset="0"/>
              </a:rPr>
              <a:t>Sift the flour and salt into the mixing bowl.</a:t>
            </a:r>
          </a:p>
          <a:p>
            <a:pPr>
              <a:buFont typeface="Times New Roman" pitchFamily="18" charset="0"/>
              <a:buAutoNum type="arabicPeriod"/>
            </a:pPr>
            <a:r>
              <a:rPr lang="en-GB" altLang="en-US" sz="1600" dirty="0">
                <a:latin typeface="Calibri" pitchFamily="34" charset="0"/>
              </a:rPr>
              <a:t>Rub in the margarine, add the sugar.</a:t>
            </a:r>
          </a:p>
          <a:p>
            <a:pPr>
              <a:buFont typeface="Times New Roman" pitchFamily="18" charset="0"/>
              <a:buAutoNum type="arabicPeriod"/>
            </a:pPr>
            <a:r>
              <a:rPr lang="en-GB" altLang="en-US" sz="1600" dirty="0">
                <a:latin typeface="Calibri" pitchFamily="34" charset="0"/>
              </a:rPr>
              <a:t>Stir in the yeast.</a:t>
            </a:r>
          </a:p>
          <a:p>
            <a:pPr>
              <a:buFont typeface="Times New Roman" pitchFamily="18" charset="0"/>
              <a:buAutoNum type="arabicPeriod"/>
            </a:pPr>
            <a:r>
              <a:rPr lang="en-GB" altLang="en-US" sz="1600" dirty="0">
                <a:latin typeface="Calibri" pitchFamily="34" charset="0"/>
              </a:rPr>
              <a:t>Make a well in the centre of the flour and add warm water.  </a:t>
            </a:r>
          </a:p>
          <a:p>
            <a:pPr>
              <a:buFont typeface="Times New Roman" pitchFamily="18" charset="0"/>
              <a:buAutoNum type="arabicPeriod"/>
            </a:pPr>
            <a:r>
              <a:rPr lang="en-GB" altLang="en-US" sz="1600" dirty="0">
                <a:latin typeface="Calibri" pitchFamily="34" charset="0"/>
              </a:rPr>
              <a:t>Work into a soft dough with your hand.  </a:t>
            </a:r>
          </a:p>
          <a:p>
            <a:pPr>
              <a:buFont typeface="Times New Roman" pitchFamily="18" charset="0"/>
              <a:buAutoNum type="arabicPeriod"/>
            </a:pPr>
            <a:r>
              <a:rPr lang="en-GB" altLang="en-US" sz="1600" dirty="0">
                <a:latin typeface="Calibri" pitchFamily="34" charset="0"/>
              </a:rPr>
              <a:t>Turn onto a lightly floured surface and knead for 5 - 10 minutes until smooth.</a:t>
            </a:r>
          </a:p>
          <a:p>
            <a:pPr>
              <a:buFont typeface="Times New Roman" pitchFamily="18" charset="0"/>
              <a:buAutoNum type="arabicPeriod"/>
            </a:pPr>
            <a:r>
              <a:rPr lang="en-GB" altLang="en-US" sz="1600" dirty="0">
                <a:latin typeface="Calibri" pitchFamily="34" charset="0"/>
              </a:rPr>
              <a:t>Divide the dough into 8 equal pieces.</a:t>
            </a:r>
          </a:p>
          <a:p>
            <a:pPr>
              <a:buFont typeface="Times New Roman" pitchFamily="18" charset="0"/>
              <a:buAutoNum type="arabicPeriod"/>
            </a:pPr>
            <a:r>
              <a:rPr lang="en-GB" altLang="en-US" sz="1600" dirty="0">
                <a:latin typeface="Calibri" pitchFamily="34" charset="0"/>
              </a:rPr>
              <a:t>Pat and roll each piece into an oval shape and place on the baking tray.</a:t>
            </a:r>
          </a:p>
          <a:p>
            <a:pPr>
              <a:buFont typeface="Times New Roman" pitchFamily="18" charset="0"/>
              <a:buAutoNum type="arabicPeriod"/>
            </a:pPr>
            <a:r>
              <a:rPr lang="en-GB" altLang="en-US" sz="1600" dirty="0">
                <a:latin typeface="Calibri" pitchFamily="34" charset="0"/>
              </a:rPr>
              <a:t>Once shaped, brush bread rolls with a little milk and sprinkle with poppy or sesame seeds, if desired.</a:t>
            </a:r>
          </a:p>
          <a:p>
            <a:pPr>
              <a:buFont typeface="Times New Roman" pitchFamily="18" charset="0"/>
              <a:buAutoNum type="arabicPeriod"/>
            </a:pPr>
            <a:r>
              <a:rPr lang="en-GB" altLang="en-US" sz="1600" dirty="0">
                <a:latin typeface="Calibri" pitchFamily="34" charset="0"/>
              </a:rPr>
              <a:t>Place in the oven and turn the oven to 220C/ Gas Mark 8 and bake for 20 minutes, until the rolls sound hollow when tapped on the base.</a:t>
            </a:r>
          </a:p>
          <a:p>
            <a:pPr>
              <a:buFont typeface="Times New Roman" pitchFamily="18" charset="0"/>
              <a:buAutoNum type="arabicPeriod"/>
            </a:pPr>
            <a:r>
              <a:rPr lang="en-GB" altLang="en-US" sz="1600" dirty="0">
                <a:latin typeface="Calibri" pitchFamily="34" charset="0"/>
              </a:rPr>
              <a:t>Place on the cooling rack.</a:t>
            </a:r>
          </a:p>
          <a:p>
            <a:pPr eaLnBrk="1" hangingPunct="1">
              <a:lnSpc>
                <a:spcPct val="90000"/>
              </a:lnSpc>
              <a:buFont typeface="Times New Roman" pitchFamily="18" charset="0"/>
              <a:buAutoNum type="arabicPeriod"/>
            </a:pPr>
            <a:endParaRPr lang="en-GB" altLang="en-US" sz="1600" dirty="0">
              <a:latin typeface="Calibri" pitchFamily="34" charset="0"/>
            </a:endParaRPr>
          </a:p>
        </p:txBody>
      </p:sp>
      <p:sp>
        <p:nvSpPr>
          <p:cNvPr id="17416" name="TextBox 1"/>
          <p:cNvSpPr txBox="1">
            <a:spLocks noChangeArrowheads="1"/>
          </p:cNvSpPr>
          <p:nvPr/>
        </p:nvSpPr>
        <p:spPr bwMode="auto">
          <a:xfrm>
            <a:off x="405606" y="2122488"/>
            <a:ext cx="3673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r>
              <a:rPr lang="en-GB" altLang="en-US" sz="2400" b="1" dirty="0"/>
              <a:t>Focus: To look at use of shapes for presentation.</a:t>
            </a:r>
          </a:p>
        </p:txBody>
      </p:sp>
      <p:sp>
        <p:nvSpPr>
          <p:cNvPr id="9" name="TextBox 8"/>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a:t>
            </a:r>
          </a:p>
        </p:txBody>
      </p:sp>
      <p:pic>
        <p:nvPicPr>
          <p:cNvPr id="10" name="Picture 9"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38112" b="28951"/>
          <a:stretch/>
        </p:blipFill>
        <p:spPr bwMode="auto">
          <a:xfrm>
            <a:off x="9068435" y="201394"/>
            <a:ext cx="72009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95298E5-08A1-44CA-953D-DB1D8B6E3F55}"/>
              </a:ext>
            </a:extLst>
          </p:cNvPr>
          <p:cNvSpPr>
            <a:spLocks noGrp="1"/>
          </p:cNvSpPr>
          <p:nvPr>
            <p:ph type="sldNum" sz="quarter" idx="12"/>
          </p:nvPr>
        </p:nvSpPr>
        <p:spPr/>
        <p:txBody>
          <a:bodyPr/>
          <a:lstStyle/>
          <a:p>
            <a:pPr>
              <a:defRPr/>
            </a:pPr>
            <a:fld id="{B81F8AB0-C8E6-4D0B-A90F-14E4156CE9E9}" type="slidenum">
              <a:rPr lang="en-GB" smtClean="0"/>
              <a:pPr>
                <a:defRPr/>
              </a:pPr>
              <a:t>8</a:t>
            </a:fld>
            <a:endParaRPr lang="en-GB"/>
          </a:p>
        </p:txBody>
      </p:sp>
    </p:spTree>
    <p:extLst>
      <p:ext uri="{BB962C8B-B14F-4D97-AF65-F5344CB8AC3E}">
        <p14:creationId xmlns:p14="http://schemas.microsoft.com/office/powerpoint/2010/main" val="2469385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caloriesnow.com/pics/PizzaCalor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113" y="4967288"/>
            <a:ext cx="2682875"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390525" y="645934"/>
            <a:ext cx="5673725" cy="1298575"/>
          </a:xfrm>
        </p:spPr>
        <p:txBody>
          <a:bodyPr/>
          <a:lstStyle/>
          <a:p>
            <a:pPr eaLnBrk="1" hangingPunct="1"/>
            <a:r>
              <a:rPr lang="en-GB" altLang="en-US" sz="3200" dirty="0">
                <a:latin typeface="Jokerman" pitchFamily="82" charset="0"/>
              </a:rPr>
              <a:t>Bread based Pizza</a:t>
            </a:r>
            <a:br>
              <a:rPr lang="en-GB" altLang="en-US" sz="3200" dirty="0">
                <a:latin typeface="Jokerman" pitchFamily="82" charset="0"/>
              </a:rPr>
            </a:br>
            <a:r>
              <a:rPr lang="en-GB" altLang="en-US" sz="3200" dirty="0">
                <a:latin typeface="Jokerman" pitchFamily="82" charset="0"/>
              </a:rPr>
              <a:t>Ingredients:</a:t>
            </a:r>
          </a:p>
        </p:txBody>
      </p:sp>
      <p:sp>
        <p:nvSpPr>
          <p:cNvPr id="3075" name="Rectangle 3"/>
          <p:cNvSpPr>
            <a:spLocks noGrp="1" noChangeArrowheads="1"/>
          </p:cNvSpPr>
          <p:nvPr>
            <p:ph type="body" idx="1"/>
          </p:nvPr>
        </p:nvSpPr>
        <p:spPr>
          <a:xfrm>
            <a:off x="204564" y="1700808"/>
            <a:ext cx="4674617" cy="3816350"/>
          </a:xfrm>
        </p:spPr>
        <p:txBody>
          <a:bodyPr/>
          <a:lstStyle/>
          <a:p>
            <a:pPr marL="0" indent="0" eaLnBrk="1" hangingPunct="1">
              <a:buFontTx/>
              <a:buNone/>
              <a:defRPr/>
            </a:pPr>
            <a:r>
              <a:rPr lang="en-GB" sz="1800" u="sng" dirty="0">
                <a:latin typeface="Calibri" pitchFamily="34" charset="0"/>
                <a:cs typeface="Calibri" pitchFamily="34" charset="0"/>
              </a:rPr>
              <a:t>Base:</a:t>
            </a:r>
          </a:p>
          <a:p>
            <a:pPr eaLnBrk="1" hangingPunct="1">
              <a:defRPr/>
            </a:pPr>
            <a:r>
              <a:rPr lang="en-GB" sz="1800" dirty="0">
                <a:latin typeface="Calibri" pitchFamily="34" charset="0"/>
                <a:cs typeface="Calibri" pitchFamily="34" charset="0"/>
              </a:rPr>
              <a:t>300g strong white flour,</a:t>
            </a:r>
          </a:p>
          <a:p>
            <a:pPr eaLnBrk="1" hangingPunct="1">
              <a:defRPr/>
            </a:pPr>
            <a:r>
              <a:rPr lang="en-GB" sz="1800" dirty="0">
                <a:latin typeface="Calibri" pitchFamily="34" charset="0"/>
                <a:cs typeface="Calibri" pitchFamily="34" charset="0"/>
              </a:rPr>
              <a:t>½ tsp salt,</a:t>
            </a:r>
          </a:p>
          <a:p>
            <a:pPr eaLnBrk="1" hangingPunct="1">
              <a:defRPr/>
            </a:pPr>
            <a:r>
              <a:rPr lang="en-GB" sz="1800" dirty="0">
                <a:latin typeface="Calibri" pitchFamily="34" charset="0"/>
                <a:cs typeface="Calibri" pitchFamily="34" charset="0"/>
              </a:rPr>
              <a:t>½ tsp sugar,</a:t>
            </a:r>
          </a:p>
          <a:p>
            <a:pPr eaLnBrk="1" hangingPunct="1">
              <a:defRPr/>
            </a:pPr>
            <a:r>
              <a:rPr lang="en-GB" sz="1800" dirty="0">
                <a:latin typeface="Calibri" pitchFamily="34" charset="0"/>
                <a:cs typeface="Calibri" pitchFamily="34" charset="0"/>
              </a:rPr>
              <a:t>15g margarine,</a:t>
            </a:r>
          </a:p>
          <a:p>
            <a:pPr eaLnBrk="1" hangingPunct="1">
              <a:defRPr/>
            </a:pPr>
            <a:r>
              <a:rPr lang="en-GB" sz="1800" dirty="0">
                <a:latin typeface="Calibri" pitchFamily="34" charset="0"/>
                <a:cs typeface="Calibri" pitchFamily="34" charset="0"/>
              </a:rPr>
              <a:t>1 sachet quick acting yeast,</a:t>
            </a:r>
          </a:p>
          <a:p>
            <a:pPr eaLnBrk="1" hangingPunct="1">
              <a:defRPr/>
            </a:pPr>
            <a:r>
              <a:rPr lang="en-GB" sz="1800" dirty="0">
                <a:latin typeface="Calibri" pitchFamily="34" charset="0"/>
                <a:cs typeface="Calibri" pitchFamily="34" charset="0"/>
              </a:rPr>
              <a:t>200ml warm water (at school),</a:t>
            </a:r>
          </a:p>
          <a:p>
            <a:pPr marL="0" indent="0" eaLnBrk="1" hangingPunct="1">
              <a:buFontTx/>
              <a:buNone/>
              <a:defRPr/>
            </a:pPr>
            <a:endParaRPr lang="en-GB" sz="1800" dirty="0">
              <a:latin typeface="Calibri" pitchFamily="34" charset="0"/>
              <a:cs typeface="Calibri" pitchFamily="34" charset="0"/>
            </a:endParaRPr>
          </a:p>
          <a:p>
            <a:pPr marL="0" indent="0" eaLnBrk="1" hangingPunct="1">
              <a:buFontTx/>
              <a:buNone/>
              <a:defRPr/>
            </a:pPr>
            <a:r>
              <a:rPr lang="en-GB" sz="1800" u="sng" dirty="0">
                <a:latin typeface="Calibri" pitchFamily="34" charset="0"/>
                <a:cs typeface="Calibri" pitchFamily="34" charset="0"/>
              </a:rPr>
              <a:t>Topping:</a:t>
            </a:r>
          </a:p>
          <a:p>
            <a:pPr eaLnBrk="1" hangingPunct="1">
              <a:defRPr/>
            </a:pPr>
            <a:r>
              <a:rPr lang="en-GB" sz="1800" dirty="0">
                <a:latin typeface="Calibri" pitchFamily="34" charset="0"/>
                <a:cs typeface="Calibri" pitchFamily="34" charset="0"/>
              </a:rPr>
              <a:t>3 tablespoons tomato puree/ketchup/</a:t>
            </a:r>
            <a:r>
              <a:rPr lang="en-GB" sz="1800" dirty="0" err="1">
                <a:latin typeface="Calibri" pitchFamily="34" charset="0"/>
                <a:cs typeface="Calibri" pitchFamily="34" charset="0"/>
              </a:rPr>
              <a:t>passata</a:t>
            </a:r>
            <a:r>
              <a:rPr lang="en-GB" sz="1800" dirty="0">
                <a:latin typeface="Calibri" pitchFamily="34" charset="0"/>
                <a:cs typeface="Calibri" pitchFamily="34" charset="0"/>
              </a:rPr>
              <a:t>,</a:t>
            </a:r>
          </a:p>
          <a:p>
            <a:pPr eaLnBrk="1" hangingPunct="1">
              <a:defRPr/>
            </a:pPr>
            <a:r>
              <a:rPr lang="en-GB" sz="1800" dirty="0">
                <a:highlight>
                  <a:srgbClr val="FFFF00"/>
                </a:highlight>
                <a:latin typeface="Calibri" pitchFamily="34" charset="0"/>
                <a:cs typeface="Calibri" pitchFamily="34" charset="0"/>
              </a:rPr>
              <a:t>100g grated cheese,</a:t>
            </a:r>
          </a:p>
          <a:p>
            <a:pPr eaLnBrk="1" hangingPunct="1">
              <a:defRPr/>
            </a:pPr>
            <a:r>
              <a:rPr lang="en-GB" sz="1800" dirty="0">
                <a:latin typeface="Calibri" pitchFamily="34" charset="0"/>
                <a:cs typeface="Calibri" pitchFamily="34" charset="0"/>
              </a:rPr>
              <a:t>1 </a:t>
            </a:r>
            <a:r>
              <a:rPr lang="en-GB" sz="1800" dirty="0" err="1">
                <a:latin typeface="Calibri" pitchFamily="34" charset="0"/>
                <a:cs typeface="Calibri" pitchFamily="34" charset="0"/>
              </a:rPr>
              <a:t>tsp</a:t>
            </a:r>
            <a:r>
              <a:rPr lang="en-GB" sz="1800" dirty="0">
                <a:latin typeface="Calibri" pitchFamily="34" charset="0"/>
                <a:cs typeface="Calibri" pitchFamily="34" charset="0"/>
              </a:rPr>
              <a:t> mixed herbs,</a:t>
            </a:r>
          </a:p>
          <a:p>
            <a:pPr eaLnBrk="1" hangingPunct="1">
              <a:defRPr/>
            </a:pPr>
            <a:r>
              <a:rPr lang="en-GB" sz="1800" dirty="0">
                <a:highlight>
                  <a:srgbClr val="FFFF00"/>
                </a:highlight>
                <a:latin typeface="Calibri" pitchFamily="34" charset="0"/>
                <a:cs typeface="Calibri" pitchFamily="34" charset="0"/>
              </a:rPr>
              <a:t>75g chopped ham,</a:t>
            </a:r>
          </a:p>
          <a:p>
            <a:pPr eaLnBrk="1" hangingPunct="1">
              <a:defRPr/>
            </a:pPr>
            <a:r>
              <a:rPr lang="en-GB" sz="1800" dirty="0">
                <a:latin typeface="Calibri" pitchFamily="34" charset="0"/>
                <a:cs typeface="Calibri" pitchFamily="34" charset="0"/>
              </a:rPr>
              <a:t>1 red or yellow pepper.</a:t>
            </a:r>
          </a:p>
          <a:p>
            <a:pPr eaLnBrk="1" hangingPunct="1">
              <a:defRPr/>
            </a:pPr>
            <a:endParaRPr lang="en-GB" sz="1800" dirty="0">
              <a:latin typeface="Calibri" pitchFamily="34" charset="0"/>
              <a:cs typeface="Calibri" pitchFamily="34" charset="0"/>
            </a:endParaRPr>
          </a:p>
        </p:txBody>
      </p:sp>
      <p:sp>
        <p:nvSpPr>
          <p:cNvPr id="18437" name="Rectangle 5"/>
          <p:cNvSpPr>
            <a:spLocks noChangeArrowheads="1"/>
          </p:cNvSpPr>
          <p:nvPr/>
        </p:nvSpPr>
        <p:spPr bwMode="auto">
          <a:xfrm>
            <a:off x="5505450" y="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pPr>
            <a:r>
              <a:rPr lang="en-GB" altLang="en-US" sz="4000">
                <a:solidFill>
                  <a:schemeClr val="tx2"/>
                </a:solidFill>
                <a:latin typeface="Jokerman" pitchFamily="82" charset="0"/>
              </a:rPr>
              <a:t>Method:</a:t>
            </a:r>
          </a:p>
        </p:txBody>
      </p:sp>
      <p:sp>
        <p:nvSpPr>
          <p:cNvPr id="18438" name="Rectangle 6"/>
          <p:cNvSpPr>
            <a:spLocks noChangeArrowheads="1"/>
          </p:cNvSpPr>
          <p:nvPr/>
        </p:nvSpPr>
        <p:spPr bwMode="auto">
          <a:xfrm>
            <a:off x="5283200" y="2060575"/>
            <a:ext cx="4622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endParaRPr lang="en-GB" altLang="en-US">
              <a:latin typeface="Malgun Gothic" pitchFamily="34" charset="-127"/>
            </a:endParaRPr>
          </a:p>
          <a:p>
            <a:pPr eaLnBrk="1" hangingPunct="1"/>
            <a:endParaRPr lang="en-GB" altLang="en-US">
              <a:latin typeface="Malgun Gothic" pitchFamily="34" charset="-127"/>
            </a:endParaRPr>
          </a:p>
          <a:p>
            <a:pPr eaLnBrk="1" hangingPunct="1"/>
            <a:endParaRPr lang="en-GB" altLang="en-US">
              <a:latin typeface="Jokerman" pitchFamily="82" charset="0"/>
            </a:endParaRPr>
          </a:p>
        </p:txBody>
      </p:sp>
      <p:sp>
        <p:nvSpPr>
          <p:cNvPr id="18439" name="Rectangle 3"/>
          <p:cNvSpPr txBox="1">
            <a:spLocks noChangeArrowheads="1"/>
          </p:cNvSpPr>
          <p:nvPr/>
        </p:nvSpPr>
        <p:spPr bwMode="auto">
          <a:xfrm>
            <a:off x="4475163" y="981075"/>
            <a:ext cx="53308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buFont typeface="Times New Roman" pitchFamily="18" charset="0"/>
              <a:buAutoNum type="arabicPeriod"/>
            </a:pPr>
            <a:r>
              <a:rPr lang="en-GB" altLang="en-US" sz="1800" dirty="0">
                <a:latin typeface="Calibri" pitchFamily="34" charset="0"/>
              </a:rPr>
              <a:t>Set oven to Gas mark 8 or electric 220C</a:t>
            </a:r>
          </a:p>
          <a:p>
            <a:pPr>
              <a:buFont typeface="Times New Roman" pitchFamily="18" charset="0"/>
              <a:buAutoNum type="arabicPeriod"/>
            </a:pPr>
            <a:r>
              <a:rPr lang="en-GB" altLang="en-US" sz="1800" dirty="0">
                <a:latin typeface="Calibri" pitchFamily="34" charset="0"/>
              </a:rPr>
              <a:t>Place flour, salt, sugar and margarine in a bowl.</a:t>
            </a:r>
          </a:p>
          <a:p>
            <a:pPr>
              <a:buFont typeface="Times New Roman" pitchFamily="18" charset="0"/>
              <a:buAutoNum type="arabicPeriod"/>
            </a:pPr>
            <a:r>
              <a:rPr lang="en-GB" altLang="en-US" sz="1800" dirty="0">
                <a:latin typeface="Calibri" pitchFamily="34" charset="0"/>
              </a:rPr>
              <a:t>Use hands to rub in the margarine,</a:t>
            </a:r>
          </a:p>
          <a:p>
            <a:pPr>
              <a:buFont typeface="Times New Roman" pitchFamily="18" charset="0"/>
              <a:buAutoNum type="arabicPeriod"/>
            </a:pPr>
            <a:r>
              <a:rPr lang="en-GB" altLang="en-US" sz="1800" dirty="0">
                <a:latin typeface="Calibri" pitchFamily="34" charset="0"/>
              </a:rPr>
              <a:t>Add sachet of yeast,</a:t>
            </a:r>
          </a:p>
          <a:p>
            <a:pPr>
              <a:buFont typeface="Times New Roman" pitchFamily="18" charset="0"/>
              <a:buAutoNum type="arabicPeriod"/>
            </a:pPr>
            <a:r>
              <a:rPr lang="en-GB" altLang="en-US" sz="1800" dirty="0">
                <a:latin typeface="Calibri" pitchFamily="34" charset="0"/>
              </a:rPr>
              <a:t>Stir in warm water gradually to form a dough,</a:t>
            </a:r>
          </a:p>
          <a:p>
            <a:pPr>
              <a:buFont typeface="Times New Roman" pitchFamily="18" charset="0"/>
              <a:buAutoNum type="arabicPeriod"/>
            </a:pPr>
            <a:r>
              <a:rPr lang="en-GB" altLang="en-US" sz="1800" dirty="0">
                <a:latin typeface="Calibri" pitchFamily="34" charset="0"/>
              </a:rPr>
              <a:t>Knead on a floured work surface for 10 minutes,</a:t>
            </a:r>
          </a:p>
          <a:p>
            <a:pPr>
              <a:buFont typeface="Times New Roman" pitchFamily="18" charset="0"/>
              <a:buAutoNum type="arabicPeriod"/>
            </a:pPr>
            <a:r>
              <a:rPr lang="en-GB" altLang="en-US" sz="1800" dirty="0">
                <a:latin typeface="Calibri" pitchFamily="34" charset="0"/>
              </a:rPr>
              <a:t>Grease baking tray, roll out dough to 1cm thick and place on a tray,</a:t>
            </a:r>
          </a:p>
          <a:p>
            <a:pPr>
              <a:buFont typeface="Times New Roman" pitchFamily="18" charset="0"/>
              <a:buAutoNum type="arabicPeriod"/>
            </a:pPr>
            <a:r>
              <a:rPr lang="en-GB" altLang="en-US" sz="1800" dirty="0">
                <a:latin typeface="Calibri" pitchFamily="34" charset="0"/>
              </a:rPr>
              <a:t>Spread base with tomato layer,</a:t>
            </a:r>
          </a:p>
          <a:p>
            <a:pPr>
              <a:buFont typeface="Times New Roman" pitchFamily="18" charset="0"/>
              <a:buAutoNum type="arabicPeriod"/>
            </a:pPr>
            <a:r>
              <a:rPr lang="en-GB" altLang="en-US" sz="1800" dirty="0">
                <a:latin typeface="Calibri" pitchFamily="34" charset="0"/>
              </a:rPr>
              <a:t>Prepare other toppings and add on top,</a:t>
            </a:r>
          </a:p>
          <a:p>
            <a:pPr>
              <a:buFont typeface="Times New Roman" pitchFamily="18" charset="0"/>
              <a:buAutoNum type="arabicPeriod"/>
            </a:pPr>
            <a:r>
              <a:rPr lang="en-GB" altLang="en-US" sz="1800" dirty="0">
                <a:latin typeface="Calibri" pitchFamily="34" charset="0"/>
              </a:rPr>
              <a:t>Leave to rise for 10 minutes in a warm place,</a:t>
            </a:r>
          </a:p>
          <a:p>
            <a:pPr>
              <a:buFont typeface="Times New Roman" pitchFamily="18" charset="0"/>
              <a:buAutoNum type="arabicPeriod"/>
            </a:pPr>
            <a:r>
              <a:rPr lang="en-GB" altLang="en-US" sz="1800" dirty="0">
                <a:latin typeface="Calibri" pitchFamily="34" charset="0"/>
              </a:rPr>
              <a:t>Cook in main oven for 15-20 minutes.</a:t>
            </a:r>
          </a:p>
        </p:txBody>
      </p:sp>
      <p:sp>
        <p:nvSpPr>
          <p:cNvPr id="8" name="TextBox 7"/>
          <p:cNvSpPr txBox="1"/>
          <p:nvPr/>
        </p:nvSpPr>
        <p:spPr>
          <a:xfrm>
            <a:off x="128464" y="94129"/>
            <a:ext cx="5448424" cy="646331"/>
          </a:xfrm>
          <a:prstGeom prst="rect">
            <a:avLst/>
          </a:prstGeom>
          <a:noFill/>
          <a:ln>
            <a:solidFill>
              <a:schemeClr val="tx1"/>
            </a:solidFill>
            <a:prstDash val="sysDot"/>
          </a:ln>
        </p:spPr>
        <p:txBody>
          <a:bodyPr wrap="square" rtlCol="0">
            <a:spAutoFit/>
          </a:bodyPr>
          <a:lstStyle/>
          <a:p>
            <a:pPr algn="ctr"/>
            <a:r>
              <a:rPr lang="en-GB" sz="1800" b="1" dirty="0">
                <a:latin typeface="Calibri" panose="020F0502020204030204" pitchFamily="34" charset="0"/>
                <a:cs typeface="Calibri" panose="020F0502020204030204" pitchFamily="34" charset="0"/>
              </a:rPr>
              <a:t>Home Learning – Weigh ingredients accurately at home. Slice and dice vegetables. Bring in a container.</a:t>
            </a:r>
          </a:p>
        </p:txBody>
      </p:sp>
      <p:pic>
        <p:nvPicPr>
          <p:cNvPr id="9" name="Picture 8" descr="http://www.fine-dining-guide.com/wp-content/uploads/MIchelin_3_Stars.jpg">
            <a:hlinkClick r:id="rId4"/>
          </p:cNvPr>
          <p:cNvPicPr/>
          <p:nvPr/>
        </p:nvPicPr>
        <p:blipFill rotWithShape="1">
          <a:blip r:embed="rId5">
            <a:extLst>
              <a:ext uri="{28A0092B-C50C-407E-A947-70E740481C1C}">
                <a14:useLocalDpi xmlns:a14="http://schemas.microsoft.com/office/drawing/2010/main" val="0"/>
              </a:ext>
            </a:extLst>
          </a:blip>
          <a:srcRect l="15271" t="29124" r="16851" b="28951"/>
          <a:stretch/>
        </p:blipFill>
        <p:spPr bwMode="auto">
          <a:xfrm>
            <a:off x="8849420" y="22448"/>
            <a:ext cx="1049020" cy="43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F183340-8D6F-4D14-B67E-251FA4CB46A0}"/>
              </a:ext>
            </a:extLst>
          </p:cNvPr>
          <p:cNvSpPr>
            <a:spLocks noGrp="1"/>
          </p:cNvSpPr>
          <p:nvPr>
            <p:ph type="sldNum" sz="quarter" idx="12"/>
          </p:nvPr>
        </p:nvSpPr>
        <p:spPr/>
        <p:txBody>
          <a:bodyPr/>
          <a:lstStyle/>
          <a:p>
            <a:pPr>
              <a:defRPr/>
            </a:pPr>
            <a:fld id="{B81F8AB0-C8E6-4D0B-A90F-14E4156CE9E9}" type="slidenum">
              <a:rPr lang="en-GB" smtClean="0"/>
              <a:pPr>
                <a:defRPr/>
              </a:pPr>
              <a:t>9</a:t>
            </a:fld>
            <a:endParaRPr lang="en-GB"/>
          </a:p>
        </p:txBody>
      </p:sp>
    </p:spTree>
    <p:extLst>
      <p:ext uri="{BB962C8B-B14F-4D97-AF65-F5344CB8AC3E}">
        <p14:creationId xmlns:p14="http://schemas.microsoft.com/office/powerpoint/2010/main" val="393017543"/>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12126FA45C4942BE7F1A3AD4E4FD9E" ma:contentTypeVersion="14" ma:contentTypeDescription="Create a new document." ma:contentTypeScope="" ma:versionID="b23541384d8046263726e572d34f5155">
  <xsd:schema xmlns:xsd="http://www.w3.org/2001/XMLSchema" xmlns:xs="http://www.w3.org/2001/XMLSchema" xmlns:p="http://schemas.microsoft.com/office/2006/metadata/properties" xmlns:ns2="857ebc63-da69-4911-be62-ae7d626b9f3f" xmlns:ns3="52811ff2-4db6-4a85-aced-808e7f741828" targetNamespace="http://schemas.microsoft.com/office/2006/metadata/properties" ma:root="true" ma:fieldsID="5935e860772b7fc4a5a7157ab941c964" ns2:_="" ns3:_="">
    <xsd:import namespace="857ebc63-da69-4911-be62-ae7d626b9f3f"/>
    <xsd:import namespace="52811ff2-4db6-4a85-aced-808e7f7418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7ebc63-da69-4911-be62-ae7d626b9f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d9599e4-f241-49e0-8c86-01789bbd5f6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811ff2-4db6-4a85-aced-808e7f74182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f8bf10f-ce8f-4453-8fcf-3b3254e8db9d}" ma:internalName="TaxCatchAll" ma:showField="CatchAllData" ma:web="52811ff2-4db6-4a85-aced-808e7f7418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57ebc63-da69-4911-be62-ae7d626b9f3f">
      <Terms xmlns="http://schemas.microsoft.com/office/infopath/2007/PartnerControls"/>
    </lcf76f155ced4ddcb4097134ff3c332f>
    <TaxCatchAll xmlns="52811ff2-4db6-4a85-aced-808e7f741828" xsi:nil="true"/>
  </documentManagement>
</p:properties>
</file>

<file path=customXml/itemProps1.xml><?xml version="1.0" encoding="utf-8"?>
<ds:datastoreItem xmlns:ds="http://schemas.openxmlformats.org/officeDocument/2006/customXml" ds:itemID="{2889F07A-B430-48DA-BD7F-D5D4F33D8E0F}"/>
</file>

<file path=customXml/itemProps2.xml><?xml version="1.0" encoding="utf-8"?>
<ds:datastoreItem xmlns:ds="http://schemas.openxmlformats.org/officeDocument/2006/customXml" ds:itemID="{F88A4085-BA54-49A1-9D0A-463F11B80FAC}"/>
</file>

<file path=customXml/itemProps3.xml><?xml version="1.0" encoding="utf-8"?>
<ds:datastoreItem xmlns:ds="http://schemas.openxmlformats.org/officeDocument/2006/customXml" ds:itemID="{E366D7FC-FFB2-4180-8A3C-1F22E454F248}"/>
</file>

<file path=docProps/app.xml><?xml version="1.0" encoding="utf-8"?>
<Properties xmlns="http://schemas.openxmlformats.org/officeDocument/2006/extended-properties" xmlns:vt="http://schemas.openxmlformats.org/officeDocument/2006/docPropsVTypes">
  <TotalTime>3202</TotalTime>
  <Words>8140</Words>
  <Application>Microsoft Office PowerPoint</Application>
  <PresentationFormat>A4 Paper (210x297 mm)</PresentationFormat>
  <Paragraphs>1001</Paragraphs>
  <Slides>42</Slides>
  <Notes>27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4" baseType="lpstr">
      <vt:lpstr>Malgun Gothic</vt:lpstr>
      <vt:lpstr>Arial</vt:lpstr>
      <vt:lpstr>Calibri</vt:lpstr>
      <vt:lpstr>Calibri Light</vt:lpstr>
      <vt:lpstr>Cambria</vt:lpstr>
      <vt:lpstr>corporate-s</vt:lpstr>
      <vt:lpstr>Jokerman</vt:lpstr>
      <vt:lpstr>Symbol</vt:lpstr>
      <vt:lpstr>Tahoma</vt:lpstr>
      <vt:lpstr>Times New Roman</vt:lpstr>
      <vt:lpstr>Default Design</vt:lpstr>
      <vt:lpstr>Document</vt:lpstr>
      <vt:lpstr>PowerPoint Presentation</vt:lpstr>
      <vt:lpstr>Helpsheet</vt:lpstr>
      <vt:lpstr>Note to parents/carer’s…</vt:lpstr>
      <vt:lpstr>PowerPoint Presentation</vt:lpstr>
      <vt:lpstr>PowerPoint Presentation</vt:lpstr>
      <vt:lpstr>PowerPoint Presentation</vt:lpstr>
      <vt:lpstr>Lasagne Ingredients:</vt:lpstr>
      <vt:lpstr>Bread roll Ingredients:</vt:lpstr>
      <vt:lpstr>Bread based Pizza Ingredients:</vt:lpstr>
      <vt:lpstr>Decorated shortbread</vt:lpstr>
      <vt:lpstr>Pasties</vt:lpstr>
      <vt:lpstr>Swiss Roll Ingredients:</vt:lpstr>
      <vt:lpstr>Tried and tested recipes for you to try at home…</vt:lpstr>
      <vt:lpstr>PowerPoint Presentation</vt:lpstr>
      <vt:lpstr>PowerPoint Presentation</vt:lpstr>
      <vt:lpstr>Macaroni Cheese Ingredients:</vt:lpstr>
      <vt:lpstr>Pasta Bake Ingredients:</vt:lpstr>
      <vt:lpstr>PowerPoint Presentation</vt:lpstr>
      <vt:lpstr>Chilli Con Carne Ingredients:</vt:lpstr>
      <vt:lpstr>Chicken Tikka Masala Ingredients:</vt:lpstr>
      <vt:lpstr>Thai Green Chicken Curry Ingredients:</vt:lpstr>
      <vt:lpstr>Sweet and Sour Chicken Ingredients:</vt:lpstr>
      <vt:lpstr>Danish Pastries</vt:lpstr>
      <vt:lpstr>Breaded chicken goujons</vt:lpstr>
      <vt:lpstr>PowerPoint Presentation</vt:lpstr>
      <vt:lpstr>Risotto Ingredients:</vt:lpstr>
      <vt:lpstr>Chicken Pilaf Ingredients:</vt:lpstr>
      <vt:lpstr>Shepherd’s Pie Ingredients:</vt:lpstr>
      <vt:lpstr>Crispy Greek Style Pie</vt:lpstr>
      <vt:lpstr>Dorset Apple Cake</vt:lpstr>
      <vt:lpstr>Chocolate Fudge Cupcakes Ingredients:</vt:lpstr>
      <vt:lpstr>Fairy Cake Ingredients:</vt:lpstr>
      <vt:lpstr>PowerPoint Presentation</vt:lpstr>
      <vt:lpstr>Ice Cream Ingredients:</vt:lpstr>
      <vt:lpstr>No Churn Ice Cream Ingredients:</vt:lpstr>
      <vt:lpstr>Rock cake Ingredients:</vt:lpstr>
      <vt:lpstr>Tropical Granola Bars</vt:lpstr>
      <vt:lpstr>Chocolate Brownies Ingredients:</vt:lpstr>
      <vt:lpstr>Victoria Sandwich Cake Ingredients:</vt:lpstr>
      <vt:lpstr>Chocolate chip muffins</vt:lpstr>
      <vt:lpstr>Jam Tarts</vt:lpstr>
      <vt:lpstr>Chelsea Buns Ingredients: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Gingerbread Ingredients:</dc:title>
  <dc:creator>Kelly</dc:creator>
  <cp:lastModifiedBy>Kelly James</cp:lastModifiedBy>
  <cp:revision>244</cp:revision>
  <cp:lastPrinted>2019-06-04T08:33:18Z</cp:lastPrinted>
  <dcterms:created xsi:type="dcterms:W3CDTF">2009-12-13T13:10:12Z</dcterms:created>
  <dcterms:modified xsi:type="dcterms:W3CDTF">2025-06-09T08:51:26Z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0x010100E212126FA45C4942BE7F1A3AD4E4FD9E</vt:lpwstr>
  </property>
</Properties>
</file>