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Lst>
  <p:notesMasterIdLst>
    <p:notesMasterId r:id="rId45"/>
  </p:notesMasterIdLst>
  <p:sldIdLst>
    <p:sldId id="258" r:id="rId3"/>
    <p:sldId id="520" r:id="rId4"/>
    <p:sldId id="389" r:id="rId5"/>
    <p:sldId id="365" r:id="rId6"/>
    <p:sldId id="431" r:id="rId7"/>
    <p:sldId id="377" r:id="rId8"/>
    <p:sldId id="432" r:id="rId9"/>
    <p:sldId id="521" r:id="rId10"/>
    <p:sldId id="427" r:id="rId11"/>
    <p:sldId id="390" r:id="rId12"/>
    <p:sldId id="300" r:id="rId13"/>
    <p:sldId id="373" r:id="rId14"/>
    <p:sldId id="429" r:id="rId15"/>
    <p:sldId id="444" r:id="rId16"/>
    <p:sldId id="446" r:id="rId17"/>
    <p:sldId id="327" r:id="rId18"/>
    <p:sldId id="328" r:id="rId19"/>
    <p:sldId id="330" r:id="rId20"/>
    <p:sldId id="261" r:id="rId21"/>
    <p:sldId id="378" r:id="rId22"/>
    <p:sldId id="272" r:id="rId23"/>
    <p:sldId id="523" r:id="rId24"/>
    <p:sldId id="436" r:id="rId25"/>
    <p:sldId id="379" r:id="rId26"/>
    <p:sldId id="409" r:id="rId27"/>
    <p:sldId id="522" r:id="rId28"/>
    <p:sldId id="418" r:id="rId29"/>
    <p:sldId id="269" r:id="rId30"/>
    <p:sldId id="316" r:id="rId31"/>
    <p:sldId id="442" r:id="rId32"/>
    <p:sldId id="434" r:id="rId33"/>
    <p:sldId id="398" r:id="rId34"/>
    <p:sldId id="437" r:id="rId35"/>
    <p:sldId id="421" r:id="rId36"/>
    <p:sldId id="439" r:id="rId37"/>
    <p:sldId id="402" r:id="rId38"/>
    <p:sldId id="403" r:id="rId39"/>
    <p:sldId id="396" r:id="rId40"/>
    <p:sldId id="404" r:id="rId41"/>
    <p:sldId id="395" r:id="rId42"/>
    <p:sldId id="430" r:id="rId43"/>
    <p:sldId id="447"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B2EF41-BFC3-4061-9D9F-AA6DAA67315C}" v="13" dt="2026-09-14T10:02:59.2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541" autoAdjust="0"/>
    <p:restoredTop sz="74818" autoAdjust="0"/>
  </p:normalViewPr>
  <p:slideViewPr>
    <p:cSldViewPr snapToGrid="0">
      <p:cViewPr varScale="1">
        <p:scale>
          <a:sx n="52" d="100"/>
          <a:sy n="52" d="100"/>
        </p:scale>
        <p:origin x="71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91FF8C-0A4A-48FF-B68E-763B053E5281}" type="doc">
      <dgm:prSet loTypeId="urn:microsoft.com/office/officeart/2009/3/layout/CircleRelationship" loCatId="relationship" qsTypeId="urn:microsoft.com/office/officeart/2005/8/quickstyle/simple1" qsCatId="simple" csTypeId="urn:microsoft.com/office/officeart/2005/8/colors/accent1_2" csCatId="accent1" phldr="1"/>
      <dgm:spPr/>
      <dgm:t>
        <a:bodyPr/>
        <a:lstStyle/>
        <a:p>
          <a:endParaRPr lang="en-GB"/>
        </a:p>
      </dgm:t>
    </dgm:pt>
    <dgm:pt modelId="{E79A81E3-3EC8-4175-949D-FBEBEBD108A5}">
      <dgm:prSet phldrT="[Text]" custT="1"/>
      <dgm:spPr/>
      <dgm:t>
        <a:bodyPr/>
        <a:lstStyle/>
        <a:p>
          <a:r>
            <a:rPr lang="en-GB" sz="3200" dirty="0">
              <a:latin typeface="+mn-lt"/>
            </a:rPr>
            <a:t>Common Mental Health Difficulties</a:t>
          </a:r>
        </a:p>
      </dgm:t>
    </dgm:pt>
    <dgm:pt modelId="{41204689-B9DA-49A2-9F3E-AB6B89087B89}" type="parTrans" cxnId="{4832C03D-2039-41C8-91A5-A3AA32A6F110}">
      <dgm:prSet/>
      <dgm:spPr/>
      <dgm:t>
        <a:bodyPr/>
        <a:lstStyle/>
        <a:p>
          <a:endParaRPr lang="en-GB"/>
        </a:p>
      </dgm:t>
    </dgm:pt>
    <dgm:pt modelId="{0CCC5698-630C-451E-98B4-0C537058456E}" type="sibTrans" cxnId="{4832C03D-2039-41C8-91A5-A3AA32A6F110}">
      <dgm:prSet/>
      <dgm:spPr/>
      <dgm:t>
        <a:bodyPr/>
        <a:lstStyle/>
        <a:p>
          <a:endParaRPr lang="en-GB"/>
        </a:p>
      </dgm:t>
    </dgm:pt>
    <dgm:pt modelId="{32B38EDB-C037-459A-802F-8860DD49E598}">
      <dgm:prSet phldrT="[Text]"/>
      <dgm:spPr/>
      <dgm:t>
        <a:bodyPr/>
        <a:lstStyle/>
        <a:p>
          <a:r>
            <a:rPr lang="en-GB" dirty="0"/>
            <a:t>Feeling Anxious</a:t>
          </a:r>
        </a:p>
      </dgm:t>
    </dgm:pt>
    <dgm:pt modelId="{1DA36856-B1CD-48C7-B07A-DE8256E354FC}" type="parTrans" cxnId="{04D09A02-45D1-43A2-AE2B-E7A1BD4CBEDA}">
      <dgm:prSet/>
      <dgm:spPr/>
      <dgm:t>
        <a:bodyPr/>
        <a:lstStyle/>
        <a:p>
          <a:endParaRPr lang="en-GB"/>
        </a:p>
      </dgm:t>
    </dgm:pt>
    <dgm:pt modelId="{6A9AE5D0-E676-4B8C-A604-65147441A75D}" type="sibTrans" cxnId="{04D09A02-45D1-43A2-AE2B-E7A1BD4CBEDA}">
      <dgm:prSet/>
      <dgm:spPr/>
      <dgm:t>
        <a:bodyPr/>
        <a:lstStyle/>
        <a:p>
          <a:endParaRPr lang="en-GB"/>
        </a:p>
      </dgm:t>
    </dgm:pt>
    <dgm:pt modelId="{D79D6703-78D6-48E4-BE49-99C6EC5B7B99}">
      <dgm:prSet phldrT="[Text]"/>
      <dgm:spPr/>
      <dgm:t>
        <a:bodyPr/>
        <a:lstStyle/>
        <a:p>
          <a:r>
            <a:rPr lang="en-GB" dirty="0"/>
            <a:t>Panic Attacks</a:t>
          </a:r>
        </a:p>
      </dgm:t>
    </dgm:pt>
    <dgm:pt modelId="{CB5492EB-5227-4625-B996-10EA27A457F9}" type="parTrans" cxnId="{B9BB6F57-AEF3-4278-BD67-8A259EDD15C2}">
      <dgm:prSet/>
      <dgm:spPr/>
      <dgm:t>
        <a:bodyPr/>
        <a:lstStyle/>
        <a:p>
          <a:endParaRPr lang="en-GB"/>
        </a:p>
      </dgm:t>
    </dgm:pt>
    <dgm:pt modelId="{B2F84D9F-1106-4230-83CD-3C3E76855CF4}" type="sibTrans" cxnId="{B9BB6F57-AEF3-4278-BD67-8A259EDD15C2}">
      <dgm:prSet/>
      <dgm:spPr/>
      <dgm:t>
        <a:bodyPr/>
        <a:lstStyle/>
        <a:p>
          <a:endParaRPr lang="en-GB"/>
        </a:p>
      </dgm:t>
    </dgm:pt>
    <dgm:pt modelId="{C6982BE5-32B3-4E79-A14E-ACA492584415}">
      <dgm:prSet phldrT="[Text]"/>
      <dgm:spPr/>
      <dgm:t>
        <a:bodyPr/>
        <a:lstStyle/>
        <a:p>
          <a:r>
            <a:rPr lang="en-GB" dirty="0"/>
            <a:t>Fears &amp; Phobias</a:t>
          </a:r>
        </a:p>
      </dgm:t>
    </dgm:pt>
    <dgm:pt modelId="{F2D6DA48-B1DD-42F3-9FE4-9521B43FB830}" type="parTrans" cxnId="{B4F0D376-ADD5-4494-8575-A963CD1B45CF}">
      <dgm:prSet/>
      <dgm:spPr/>
      <dgm:t>
        <a:bodyPr/>
        <a:lstStyle/>
        <a:p>
          <a:endParaRPr lang="en-GB"/>
        </a:p>
      </dgm:t>
    </dgm:pt>
    <dgm:pt modelId="{7EA5AA18-23CE-42AF-94CF-5723FF43C29B}" type="sibTrans" cxnId="{B4F0D376-ADD5-4494-8575-A963CD1B45CF}">
      <dgm:prSet/>
      <dgm:spPr/>
      <dgm:t>
        <a:bodyPr/>
        <a:lstStyle/>
        <a:p>
          <a:endParaRPr lang="en-GB"/>
        </a:p>
      </dgm:t>
    </dgm:pt>
    <dgm:pt modelId="{D9B0F90D-6AAD-4B9B-91CD-1EE12310D708}">
      <dgm:prSet phldrT="[Text]"/>
      <dgm:spPr/>
      <dgm:t>
        <a:bodyPr/>
        <a:lstStyle/>
        <a:p>
          <a:r>
            <a:rPr lang="en-GB" dirty="0"/>
            <a:t>Low Mood</a:t>
          </a:r>
        </a:p>
      </dgm:t>
    </dgm:pt>
    <dgm:pt modelId="{6417E77D-4288-4972-AC51-0C7DB188FD4E}" type="parTrans" cxnId="{9227D27D-0D16-4235-BBC0-EF967AEFA28F}">
      <dgm:prSet/>
      <dgm:spPr/>
      <dgm:t>
        <a:bodyPr/>
        <a:lstStyle/>
        <a:p>
          <a:endParaRPr lang="en-GB"/>
        </a:p>
      </dgm:t>
    </dgm:pt>
    <dgm:pt modelId="{04E79B83-2D3B-4689-B31A-BA4A199B478F}" type="sibTrans" cxnId="{9227D27D-0D16-4235-BBC0-EF967AEFA28F}">
      <dgm:prSet/>
      <dgm:spPr/>
      <dgm:t>
        <a:bodyPr/>
        <a:lstStyle/>
        <a:p>
          <a:endParaRPr lang="en-GB"/>
        </a:p>
      </dgm:t>
    </dgm:pt>
    <dgm:pt modelId="{13D38088-A885-4FC3-9B0A-9AFFCF4F5DAB}">
      <dgm:prSet phldrT="[Text]"/>
      <dgm:spPr/>
      <dgm:t>
        <a:bodyPr/>
        <a:lstStyle/>
        <a:p>
          <a:r>
            <a:rPr lang="en-GB" dirty="0"/>
            <a:t>Sleep Problems</a:t>
          </a:r>
        </a:p>
      </dgm:t>
    </dgm:pt>
    <dgm:pt modelId="{FF0BA5D4-5E98-42A0-9D80-7D0C5A2D24CA}" type="parTrans" cxnId="{13CF2C81-0A26-4539-9760-35B55FDCC120}">
      <dgm:prSet/>
      <dgm:spPr/>
      <dgm:t>
        <a:bodyPr/>
        <a:lstStyle/>
        <a:p>
          <a:endParaRPr lang="en-GB"/>
        </a:p>
      </dgm:t>
    </dgm:pt>
    <dgm:pt modelId="{DEA71F01-7D52-482C-8043-AD2E993FCBBD}" type="sibTrans" cxnId="{13CF2C81-0A26-4539-9760-35B55FDCC120}">
      <dgm:prSet/>
      <dgm:spPr/>
      <dgm:t>
        <a:bodyPr/>
        <a:lstStyle/>
        <a:p>
          <a:endParaRPr lang="en-GB"/>
        </a:p>
      </dgm:t>
    </dgm:pt>
    <dgm:pt modelId="{DB9B5CF7-466A-4AD7-95E5-F042A3CF90CA}" type="pres">
      <dgm:prSet presAssocID="{B891FF8C-0A4A-48FF-B68E-763B053E5281}" presName="Name0" presStyleCnt="0">
        <dgm:presLayoutVars>
          <dgm:chMax val="1"/>
          <dgm:chPref val="1"/>
        </dgm:presLayoutVars>
      </dgm:prSet>
      <dgm:spPr/>
    </dgm:pt>
    <dgm:pt modelId="{306C04F4-6286-4C22-944C-80E0F3D2E2A6}" type="pres">
      <dgm:prSet presAssocID="{E79A81E3-3EC8-4175-949D-FBEBEBD108A5}" presName="Parent" presStyleLbl="node0" presStyleIdx="0" presStyleCnt="1" custScaleX="117672" custScaleY="104639">
        <dgm:presLayoutVars>
          <dgm:chMax val="5"/>
          <dgm:chPref val="5"/>
        </dgm:presLayoutVars>
      </dgm:prSet>
      <dgm:spPr/>
    </dgm:pt>
    <dgm:pt modelId="{8A18E8BB-0959-42F6-97FD-20CD0E15BFA3}" type="pres">
      <dgm:prSet presAssocID="{E79A81E3-3EC8-4175-949D-FBEBEBD108A5}" presName="Accent2" presStyleLbl="node1" presStyleIdx="0" presStyleCnt="19"/>
      <dgm:spPr/>
    </dgm:pt>
    <dgm:pt modelId="{B9B872D8-1DCD-4955-BF97-CF281F05AF60}" type="pres">
      <dgm:prSet presAssocID="{E79A81E3-3EC8-4175-949D-FBEBEBD108A5}" presName="Accent3" presStyleLbl="node1" presStyleIdx="1" presStyleCnt="19"/>
      <dgm:spPr/>
    </dgm:pt>
    <dgm:pt modelId="{24A2F5F6-A101-4FB6-801E-29D98B4F42DA}" type="pres">
      <dgm:prSet presAssocID="{E79A81E3-3EC8-4175-949D-FBEBEBD108A5}" presName="Accent4" presStyleLbl="node1" presStyleIdx="2" presStyleCnt="19"/>
      <dgm:spPr/>
    </dgm:pt>
    <dgm:pt modelId="{37B554C0-35F9-4070-B3AD-6FCA6D9C44FF}" type="pres">
      <dgm:prSet presAssocID="{E79A81E3-3EC8-4175-949D-FBEBEBD108A5}" presName="Accent5" presStyleLbl="node1" presStyleIdx="3" presStyleCnt="19" custLinFactNeighborX="-70630" custLinFactNeighborY="-62991"/>
      <dgm:spPr/>
    </dgm:pt>
    <dgm:pt modelId="{57FA33A1-0DDD-4212-867B-FF7A779CC7A5}" type="pres">
      <dgm:prSet presAssocID="{E79A81E3-3EC8-4175-949D-FBEBEBD108A5}" presName="Accent6" presStyleLbl="node1" presStyleIdx="4" presStyleCnt="19"/>
      <dgm:spPr/>
    </dgm:pt>
    <dgm:pt modelId="{04332CF7-3A73-4AF1-951B-7291CAE756B1}" type="pres">
      <dgm:prSet presAssocID="{32B38EDB-C037-459A-802F-8860DD49E598}" presName="Child1" presStyleLbl="node1" presStyleIdx="5" presStyleCnt="19" custLinFactNeighborX="-10627" custLinFactNeighborY="-24198">
        <dgm:presLayoutVars>
          <dgm:chMax val="0"/>
          <dgm:chPref val="0"/>
        </dgm:presLayoutVars>
      </dgm:prSet>
      <dgm:spPr/>
    </dgm:pt>
    <dgm:pt modelId="{E8E0E2D5-F5E7-4827-AFD5-195C2D24525A}" type="pres">
      <dgm:prSet presAssocID="{32B38EDB-C037-459A-802F-8860DD49E598}" presName="Accent7" presStyleCnt="0"/>
      <dgm:spPr/>
    </dgm:pt>
    <dgm:pt modelId="{BDF1316B-45C5-4F7C-BB30-06D64DB3FF1A}" type="pres">
      <dgm:prSet presAssocID="{32B38EDB-C037-459A-802F-8860DD49E598}" presName="AccentHold1" presStyleLbl="node1" presStyleIdx="6" presStyleCnt="19" custLinFactY="-100000" custLinFactNeighborX="-54226" custLinFactNeighborY="-117684"/>
      <dgm:spPr/>
    </dgm:pt>
    <dgm:pt modelId="{63F6B715-B942-420D-BAE4-2E48F8413ED2}" type="pres">
      <dgm:prSet presAssocID="{32B38EDB-C037-459A-802F-8860DD49E598}" presName="Accent8" presStyleCnt="0"/>
      <dgm:spPr/>
    </dgm:pt>
    <dgm:pt modelId="{059F22ED-742F-4F5D-8948-DB9D917799B3}" type="pres">
      <dgm:prSet presAssocID="{32B38EDB-C037-459A-802F-8860DD49E598}" presName="AccentHold2" presStyleLbl="node1" presStyleIdx="7" presStyleCnt="19"/>
      <dgm:spPr/>
    </dgm:pt>
    <dgm:pt modelId="{E75F3376-D129-4A01-A515-9DDCA25DFE74}" type="pres">
      <dgm:prSet presAssocID="{D9B0F90D-6AAD-4B9B-91CD-1EE12310D708}" presName="Child2" presStyleLbl="node1" presStyleIdx="8" presStyleCnt="19">
        <dgm:presLayoutVars>
          <dgm:chMax val="0"/>
          <dgm:chPref val="0"/>
        </dgm:presLayoutVars>
      </dgm:prSet>
      <dgm:spPr/>
    </dgm:pt>
    <dgm:pt modelId="{0366BEF3-C455-4275-94CD-1056462D3A2B}" type="pres">
      <dgm:prSet presAssocID="{D9B0F90D-6AAD-4B9B-91CD-1EE12310D708}" presName="Accent9" presStyleCnt="0"/>
      <dgm:spPr/>
    </dgm:pt>
    <dgm:pt modelId="{C5E94E6E-C162-42F1-8286-5644C5DCA02B}" type="pres">
      <dgm:prSet presAssocID="{D9B0F90D-6AAD-4B9B-91CD-1EE12310D708}" presName="AccentHold1" presStyleLbl="node1" presStyleIdx="9" presStyleCnt="19"/>
      <dgm:spPr/>
    </dgm:pt>
    <dgm:pt modelId="{9E08A073-E7E0-4ACE-A3B5-63CB5117C534}" type="pres">
      <dgm:prSet presAssocID="{D9B0F90D-6AAD-4B9B-91CD-1EE12310D708}" presName="Accent10" presStyleCnt="0"/>
      <dgm:spPr/>
    </dgm:pt>
    <dgm:pt modelId="{CDB8FCCC-9EDF-413A-AD89-1E2865338ADB}" type="pres">
      <dgm:prSet presAssocID="{D9B0F90D-6AAD-4B9B-91CD-1EE12310D708}" presName="AccentHold2" presStyleLbl="node1" presStyleIdx="10" presStyleCnt="19"/>
      <dgm:spPr/>
    </dgm:pt>
    <dgm:pt modelId="{67DF909C-85FD-4BA9-B4DA-2E186D38DEF9}" type="pres">
      <dgm:prSet presAssocID="{D9B0F90D-6AAD-4B9B-91CD-1EE12310D708}" presName="Accent11" presStyleCnt="0"/>
      <dgm:spPr/>
    </dgm:pt>
    <dgm:pt modelId="{B5DBB33E-6325-4BFF-B4D0-43A9FCE37008}" type="pres">
      <dgm:prSet presAssocID="{D9B0F90D-6AAD-4B9B-91CD-1EE12310D708}" presName="AccentHold3" presStyleLbl="node1" presStyleIdx="11" presStyleCnt="19"/>
      <dgm:spPr/>
    </dgm:pt>
    <dgm:pt modelId="{9089791F-7E1A-4960-9AD7-E373521E2846}" type="pres">
      <dgm:prSet presAssocID="{D79D6703-78D6-48E4-BE49-99C6EC5B7B99}" presName="Child3" presStyleLbl="node1" presStyleIdx="12" presStyleCnt="19" custLinFactNeighborX="-30481" custLinFactNeighborY="22240">
        <dgm:presLayoutVars>
          <dgm:chMax val="0"/>
          <dgm:chPref val="0"/>
        </dgm:presLayoutVars>
      </dgm:prSet>
      <dgm:spPr/>
    </dgm:pt>
    <dgm:pt modelId="{290584CA-D200-46B9-95EF-587D026348A8}" type="pres">
      <dgm:prSet presAssocID="{D79D6703-78D6-48E4-BE49-99C6EC5B7B99}" presName="Accent12" presStyleCnt="0"/>
      <dgm:spPr/>
    </dgm:pt>
    <dgm:pt modelId="{243A267F-0356-47FD-BEFD-5600BBECFD06}" type="pres">
      <dgm:prSet presAssocID="{D79D6703-78D6-48E4-BE49-99C6EC5B7B99}" presName="AccentHold1" presStyleLbl="node1" presStyleIdx="13" presStyleCnt="19"/>
      <dgm:spPr/>
    </dgm:pt>
    <dgm:pt modelId="{E63E63A7-06FD-4FA9-87E0-E916C23B2328}" type="pres">
      <dgm:prSet presAssocID="{13D38088-A885-4FC3-9B0A-9AFFCF4F5DAB}" presName="Child4" presStyleLbl="node1" presStyleIdx="14" presStyleCnt="19">
        <dgm:presLayoutVars>
          <dgm:chMax val="0"/>
          <dgm:chPref val="0"/>
        </dgm:presLayoutVars>
      </dgm:prSet>
      <dgm:spPr/>
    </dgm:pt>
    <dgm:pt modelId="{200A8693-044D-49AD-ABF2-E7058E1C11F4}" type="pres">
      <dgm:prSet presAssocID="{13D38088-A885-4FC3-9B0A-9AFFCF4F5DAB}" presName="Accent13" presStyleCnt="0"/>
      <dgm:spPr/>
    </dgm:pt>
    <dgm:pt modelId="{B1B4255A-20D2-44EF-916C-81BCDE346C34}" type="pres">
      <dgm:prSet presAssocID="{13D38088-A885-4FC3-9B0A-9AFFCF4F5DAB}" presName="AccentHold1" presStyleLbl="node1" presStyleIdx="15" presStyleCnt="19"/>
      <dgm:spPr/>
    </dgm:pt>
    <dgm:pt modelId="{67F6DFB2-26A5-4A45-A784-FD69D1EB3776}" type="pres">
      <dgm:prSet presAssocID="{C6982BE5-32B3-4E79-A14E-ACA492584415}" presName="Child5" presStyleLbl="node1" presStyleIdx="16" presStyleCnt="19" custLinFactNeighborX="23305" custLinFactNeighborY="29613">
        <dgm:presLayoutVars>
          <dgm:chMax val="0"/>
          <dgm:chPref val="0"/>
        </dgm:presLayoutVars>
      </dgm:prSet>
      <dgm:spPr/>
    </dgm:pt>
    <dgm:pt modelId="{F64FA477-3399-408D-B072-59A8975E49D6}" type="pres">
      <dgm:prSet presAssocID="{C6982BE5-32B3-4E79-A14E-ACA492584415}" presName="Accent15" presStyleCnt="0"/>
      <dgm:spPr/>
    </dgm:pt>
    <dgm:pt modelId="{DEB319CD-A4F8-4103-84B9-83A6526DF7B8}" type="pres">
      <dgm:prSet presAssocID="{C6982BE5-32B3-4E79-A14E-ACA492584415}" presName="AccentHold2" presStyleLbl="node1" presStyleIdx="17" presStyleCnt="19"/>
      <dgm:spPr/>
    </dgm:pt>
    <dgm:pt modelId="{09915F4B-C946-4ECD-A41A-6C5C172EE9B4}" type="pres">
      <dgm:prSet presAssocID="{C6982BE5-32B3-4E79-A14E-ACA492584415}" presName="Accent16" presStyleCnt="0"/>
      <dgm:spPr/>
    </dgm:pt>
    <dgm:pt modelId="{0C0F0EA7-99FD-43E1-961A-6D3FD76566CC}" type="pres">
      <dgm:prSet presAssocID="{C6982BE5-32B3-4E79-A14E-ACA492584415}" presName="AccentHold3" presStyleLbl="node1" presStyleIdx="18" presStyleCnt="19" custLinFactX="62271" custLinFactY="8606" custLinFactNeighborX="100000" custLinFactNeighborY="100000"/>
      <dgm:spPr/>
    </dgm:pt>
  </dgm:ptLst>
  <dgm:cxnLst>
    <dgm:cxn modelId="{04D09A02-45D1-43A2-AE2B-E7A1BD4CBEDA}" srcId="{E79A81E3-3EC8-4175-949D-FBEBEBD108A5}" destId="{32B38EDB-C037-459A-802F-8860DD49E598}" srcOrd="0" destOrd="0" parTransId="{1DA36856-B1CD-48C7-B07A-DE8256E354FC}" sibTransId="{6A9AE5D0-E676-4B8C-A604-65147441A75D}"/>
    <dgm:cxn modelId="{7BE6FF17-DB68-4779-AA7B-81757D3ADF5D}" type="presOf" srcId="{B891FF8C-0A4A-48FF-B68E-763B053E5281}" destId="{DB9B5CF7-466A-4AD7-95E5-F042A3CF90CA}" srcOrd="0" destOrd="0" presId="urn:microsoft.com/office/officeart/2009/3/layout/CircleRelationship"/>
    <dgm:cxn modelId="{4832C03D-2039-41C8-91A5-A3AA32A6F110}" srcId="{B891FF8C-0A4A-48FF-B68E-763B053E5281}" destId="{E79A81E3-3EC8-4175-949D-FBEBEBD108A5}" srcOrd="0" destOrd="0" parTransId="{41204689-B9DA-49A2-9F3E-AB6B89087B89}" sibTransId="{0CCC5698-630C-451E-98B4-0C537058456E}"/>
    <dgm:cxn modelId="{B7FF4053-7CAF-47F1-AE6C-5E10E2E9E942}" type="presOf" srcId="{C6982BE5-32B3-4E79-A14E-ACA492584415}" destId="{67F6DFB2-26A5-4A45-A784-FD69D1EB3776}" srcOrd="0" destOrd="0" presId="urn:microsoft.com/office/officeart/2009/3/layout/CircleRelationship"/>
    <dgm:cxn modelId="{B4F0D376-ADD5-4494-8575-A963CD1B45CF}" srcId="{E79A81E3-3EC8-4175-949D-FBEBEBD108A5}" destId="{C6982BE5-32B3-4E79-A14E-ACA492584415}" srcOrd="4" destOrd="0" parTransId="{F2D6DA48-B1DD-42F3-9FE4-9521B43FB830}" sibTransId="{7EA5AA18-23CE-42AF-94CF-5723FF43C29B}"/>
    <dgm:cxn modelId="{B9BB6F57-AEF3-4278-BD67-8A259EDD15C2}" srcId="{E79A81E3-3EC8-4175-949D-FBEBEBD108A5}" destId="{D79D6703-78D6-48E4-BE49-99C6EC5B7B99}" srcOrd="2" destOrd="0" parTransId="{CB5492EB-5227-4625-B996-10EA27A457F9}" sibTransId="{B2F84D9F-1106-4230-83CD-3C3E76855CF4}"/>
    <dgm:cxn modelId="{7824E758-4E39-48F1-8C3F-BC924CB682DA}" type="presOf" srcId="{D9B0F90D-6AAD-4B9B-91CD-1EE12310D708}" destId="{E75F3376-D129-4A01-A515-9DDCA25DFE74}" srcOrd="0" destOrd="0" presId="urn:microsoft.com/office/officeart/2009/3/layout/CircleRelationship"/>
    <dgm:cxn modelId="{9227D27D-0D16-4235-BBC0-EF967AEFA28F}" srcId="{E79A81E3-3EC8-4175-949D-FBEBEBD108A5}" destId="{D9B0F90D-6AAD-4B9B-91CD-1EE12310D708}" srcOrd="1" destOrd="0" parTransId="{6417E77D-4288-4972-AC51-0C7DB188FD4E}" sibTransId="{04E79B83-2D3B-4689-B31A-BA4A199B478F}"/>
    <dgm:cxn modelId="{13CF2C81-0A26-4539-9760-35B55FDCC120}" srcId="{E79A81E3-3EC8-4175-949D-FBEBEBD108A5}" destId="{13D38088-A885-4FC3-9B0A-9AFFCF4F5DAB}" srcOrd="3" destOrd="0" parTransId="{FF0BA5D4-5E98-42A0-9D80-7D0C5A2D24CA}" sibTransId="{DEA71F01-7D52-482C-8043-AD2E993FCBBD}"/>
    <dgm:cxn modelId="{01681796-6DF8-42B8-8A47-3796A8D21F41}" type="presOf" srcId="{E79A81E3-3EC8-4175-949D-FBEBEBD108A5}" destId="{306C04F4-6286-4C22-944C-80E0F3D2E2A6}" srcOrd="0" destOrd="0" presId="urn:microsoft.com/office/officeart/2009/3/layout/CircleRelationship"/>
    <dgm:cxn modelId="{3E018DCB-37B7-44BB-85C9-C68F499E1F27}" type="presOf" srcId="{13D38088-A885-4FC3-9B0A-9AFFCF4F5DAB}" destId="{E63E63A7-06FD-4FA9-87E0-E916C23B2328}" srcOrd="0" destOrd="0" presId="urn:microsoft.com/office/officeart/2009/3/layout/CircleRelationship"/>
    <dgm:cxn modelId="{8CFF11D2-FA56-4E52-BE71-C3DE581ACE66}" type="presOf" srcId="{32B38EDB-C037-459A-802F-8860DD49E598}" destId="{04332CF7-3A73-4AF1-951B-7291CAE756B1}" srcOrd="0" destOrd="0" presId="urn:microsoft.com/office/officeart/2009/3/layout/CircleRelationship"/>
    <dgm:cxn modelId="{4CEC7AE9-A713-4459-8AD4-D89FEF66C388}" type="presOf" srcId="{D79D6703-78D6-48E4-BE49-99C6EC5B7B99}" destId="{9089791F-7E1A-4960-9AD7-E373521E2846}" srcOrd="0" destOrd="0" presId="urn:microsoft.com/office/officeart/2009/3/layout/CircleRelationship"/>
    <dgm:cxn modelId="{04F0CC19-60A7-4890-A8F0-F16CEA2D7E35}" type="presParOf" srcId="{DB9B5CF7-466A-4AD7-95E5-F042A3CF90CA}" destId="{306C04F4-6286-4C22-944C-80E0F3D2E2A6}" srcOrd="0" destOrd="0" presId="urn:microsoft.com/office/officeart/2009/3/layout/CircleRelationship"/>
    <dgm:cxn modelId="{4C25F890-99DA-4FD7-8581-D0F30F25EBF6}" type="presParOf" srcId="{DB9B5CF7-466A-4AD7-95E5-F042A3CF90CA}" destId="{8A18E8BB-0959-42F6-97FD-20CD0E15BFA3}" srcOrd="1" destOrd="0" presId="urn:microsoft.com/office/officeart/2009/3/layout/CircleRelationship"/>
    <dgm:cxn modelId="{E6B5CF94-31D4-4913-93F1-A99E23E8242F}" type="presParOf" srcId="{DB9B5CF7-466A-4AD7-95E5-F042A3CF90CA}" destId="{B9B872D8-1DCD-4955-BF97-CF281F05AF60}" srcOrd="2" destOrd="0" presId="urn:microsoft.com/office/officeart/2009/3/layout/CircleRelationship"/>
    <dgm:cxn modelId="{B4E201CD-277B-47BB-82E9-F86FDDA4D3CF}" type="presParOf" srcId="{DB9B5CF7-466A-4AD7-95E5-F042A3CF90CA}" destId="{24A2F5F6-A101-4FB6-801E-29D98B4F42DA}" srcOrd="3" destOrd="0" presId="urn:microsoft.com/office/officeart/2009/3/layout/CircleRelationship"/>
    <dgm:cxn modelId="{67F0AE76-B173-4CD8-88BD-50299D7D99E2}" type="presParOf" srcId="{DB9B5CF7-466A-4AD7-95E5-F042A3CF90CA}" destId="{37B554C0-35F9-4070-B3AD-6FCA6D9C44FF}" srcOrd="4" destOrd="0" presId="urn:microsoft.com/office/officeart/2009/3/layout/CircleRelationship"/>
    <dgm:cxn modelId="{4A180E20-1DB6-4BA8-A452-20D9592E6D99}" type="presParOf" srcId="{DB9B5CF7-466A-4AD7-95E5-F042A3CF90CA}" destId="{57FA33A1-0DDD-4212-867B-FF7A779CC7A5}" srcOrd="5" destOrd="0" presId="urn:microsoft.com/office/officeart/2009/3/layout/CircleRelationship"/>
    <dgm:cxn modelId="{07CEBB69-A322-4CC2-9F6F-92BAA0ACBEEB}" type="presParOf" srcId="{DB9B5CF7-466A-4AD7-95E5-F042A3CF90CA}" destId="{04332CF7-3A73-4AF1-951B-7291CAE756B1}" srcOrd="6" destOrd="0" presId="urn:microsoft.com/office/officeart/2009/3/layout/CircleRelationship"/>
    <dgm:cxn modelId="{6D37E24F-A998-4CE7-A746-0DC3A015F97A}" type="presParOf" srcId="{DB9B5CF7-466A-4AD7-95E5-F042A3CF90CA}" destId="{E8E0E2D5-F5E7-4827-AFD5-195C2D24525A}" srcOrd="7" destOrd="0" presId="urn:microsoft.com/office/officeart/2009/3/layout/CircleRelationship"/>
    <dgm:cxn modelId="{E3013DBC-9342-4423-AE0E-3A62229E8F89}" type="presParOf" srcId="{E8E0E2D5-F5E7-4827-AFD5-195C2D24525A}" destId="{BDF1316B-45C5-4F7C-BB30-06D64DB3FF1A}" srcOrd="0" destOrd="0" presId="urn:microsoft.com/office/officeart/2009/3/layout/CircleRelationship"/>
    <dgm:cxn modelId="{A64AAE02-D744-478A-BBA2-BCA88239765D}" type="presParOf" srcId="{DB9B5CF7-466A-4AD7-95E5-F042A3CF90CA}" destId="{63F6B715-B942-420D-BAE4-2E48F8413ED2}" srcOrd="8" destOrd="0" presId="urn:microsoft.com/office/officeart/2009/3/layout/CircleRelationship"/>
    <dgm:cxn modelId="{E2763990-AFB2-4684-8514-C166C9DC5349}" type="presParOf" srcId="{63F6B715-B942-420D-BAE4-2E48F8413ED2}" destId="{059F22ED-742F-4F5D-8948-DB9D917799B3}" srcOrd="0" destOrd="0" presId="urn:microsoft.com/office/officeart/2009/3/layout/CircleRelationship"/>
    <dgm:cxn modelId="{7757124F-686E-4CF2-80CA-E1A103DC2B63}" type="presParOf" srcId="{DB9B5CF7-466A-4AD7-95E5-F042A3CF90CA}" destId="{E75F3376-D129-4A01-A515-9DDCA25DFE74}" srcOrd="9" destOrd="0" presId="urn:microsoft.com/office/officeart/2009/3/layout/CircleRelationship"/>
    <dgm:cxn modelId="{134A2B62-6B71-49DA-949C-E1EE7FE98586}" type="presParOf" srcId="{DB9B5CF7-466A-4AD7-95E5-F042A3CF90CA}" destId="{0366BEF3-C455-4275-94CD-1056462D3A2B}" srcOrd="10" destOrd="0" presId="urn:microsoft.com/office/officeart/2009/3/layout/CircleRelationship"/>
    <dgm:cxn modelId="{C11CEAB1-ABD1-4A21-AB6C-A9D78B351F30}" type="presParOf" srcId="{0366BEF3-C455-4275-94CD-1056462D3A2B}" destId="{C5E94E6E-C162-42F1-8286-5644C5DCA02B}" srcOrd="0" destOrd="0" presId="urn:microsoft.com/office/officeart/2009/3/layout/CircleRelationship"/>
    <dgm:cxn modelId="{7452A393-EAC7-4E37-99C5-736590B9A882}" type="presParOf" srcId="{DB9B5CF7-466A-4AD7-95E5-F042A3CF90CA}" destId="{9E08A073-E7E0-4ACE-A3B5-63CB5117C534}" srcOrd="11" destOrd="0" presId="urn:microsoft.com/office/officeart/2009/3/layout/CircleRelationship"/>
    <dgm:cxn modelId="{B86E3246-0760-41F5-956A-63BF1D24F569}" type="presParOf" srcId="{9E08A073-E7E0-4ACE-A3B5-63CB5117C534}" destId="{CDB8FCCC-9EDF-413A-AD89-1E2865338ADB}" srcOrd="0" destOrd="0" presId="urn:microsoft.com/office/officeart/2009/3/layout/CircleRelationship"/>
    <dgm:cxn modelId="{FFF7FA73-1814-45C5-A2BA-B485F0CACA54}" type="presParOf" srcId="{DB9B5CF7-466A-4AD7-95E5-F042A3CF90CA}" destId="{67DF909C-85FD-4BA9-B4DA-2E186D38DEF9}" srcOrd="12" destOrd="0" presId="urn:microsoft.com/office/officeart/2009/3/layout/CircleRelationship"/>
    <dgm:cxn modelId="{6D3290F1-DB91-45DD-837F-70A306995419}" type="presParOf" srcId="{67DF909C-85FD-4BA9-B4DA-2E186D38DEF9}" destId="{B5DBB33E-6325-4BFF-B4D0-43A9FCE37008}" srcOrd="0" destOrd="0" presId="urn:microsoft.com/office/officeart/2009/3/layout/CircleRelationship"/>
    <dgm:cxn modelId="{AB8CD120-EBFA-4B35-A281-FF6788B82D46}" type="presParOf" srcId="{DB9B5CF7-466A-4AD7-95E5-F042A3CF90CA}" destId="{9089791F-7E1A-4960-9AD7-E373521E2846}" srcOrd="13" destOrd="0" presId="urn:microsoft.com/office/officeart/2009/3/layout/CircleRelationship"/>
    <dgm:cxn modelId="{ACE85074-2D1E-4A19-AB57-D4076C3A1B92}" type="presParOf" srcId="{DB9B5CF7-466A-4AD7-95E5-F042A3CF90CA}" destId="{290584CA-D200-46B9-95EF-587D026348A8}" srcOrd="14" destOrd="0" presId="urn:microsoft.com/office/officeart/2009/3/layout/CircleRelationship"/>
    <dgm:cxn modelId="{DDDED900-5867-4797-8947-486B43378436}" type="presParOf" srcId="{290584CA-D200-46B9-95EF-587D026348A8}" destId="{243A267F-0356-47FD-BEFD-5600BBECFD06}" srcOrd="0" destOrd="0" presId="urn:microsoft.com/office/officeart/2009/3/layout/CircleRelationship"/>
    <dgm:cxn modelId="{B429C5AE-26D6-46F4-866C-FA3A8D457033}" type="presParOf" srcId="{DB9B5CF7-466A-4AD7-95E5-F042A3CF90CA}" destId="{E63E63A7-06FD-4FA9-87E0-E916C23B2328}" srcOrd="15" destOrd="0" presId="urn:microsoft.com/office/officeart/2009/3/layout/CircleRelationship"/>
    <dgm:cxn modelId="{E05F163F-8196-44DB-B260-BFF728E19EB0}" type="presParOf" srcId="{DB9B5CF7-466A-4AD7-95E5-F042A3CF90CA}" destId="{200A8693-044D-49AD-ABF2-E7058E1C11F4}" srcOrd="16" destOrd="0" presId="urn:microsoft.com/office/officeart/2009/3/layout/CircleRelationship"/>
    <dgm:cxn modelId="{BE3E9837-C5FF-4B5E-B927-78368D1FBF7D}" type="presParOf" srcId="{200A8693-044D-49AD-ABF2-E7058E1C11F4}" destId="{B1B4255A-20D2-44EF-916C-81BCDE346C34}" srcOrd="0" destOrd="0" presId="urn:microsoft.com/office/officeart/2009/3/layout/CircleRelationship"/>
    <dgm:cxn modelId="{7069A588-AEB3-4C74-AB99-B31D08B51709}" type="presParOf" srcId="{DB9B5CF7-466A-4AD7-95E5-F042A3CF90CA}" destId="{67F6DFB2-26A5-4A45-A784-FD69D1EB3776}" srcOrd="17" destOrd="0" presId="urn:microsoft.com/office/officeart/2009/3/layout/CircleRelationship"/>
    <dgm:cxn modelId="{27BC1546-2510-4CCD-9E76-184514D3B813}" type="presParOf" srcId="{DB9B5CF7-466A-4AD7-95E5-F042A3CF90CA}" destId="{F64FA477-3399-408D-B072-59A8975E49D6}" srcOrd="18" destOrd="0" presId="urn:microsoft.com/office/officeart/2009/3/layout/CircleRelationship"/>
    <dgm:cxn modelId="{9AD9D685-FCE8-436C-B680-402CA6C0E2FA}" type="presParOf" srcId="{F64FA477-3399-408D-B072-59A8975E49D6}" destId="{DEB319CD-A4F8-4103-84B9-83A6526DF7B8}" srcOrd="0" destOrd="0" presId="urn:microsoft.com/office/officeart/2009/3/layout/CircleRelationship"/>
    <dgm:cxn modelId="{B1FA00B9-5F18-4B4B-8E3E-65E78ED15B8A}" type="presParOf" srcId="{DB9B5CF7-466A-4AD7-95E5-F042A3CF90CA}" destId="{09915F4B-C946-4ECD-A41A-6C5C172EE9B4}" srcOrd="19" destOrd="0" presId="urn:microsoft.com/office/officeart/2009/3/layout/CircleRelationship"/>
    <dgm:cxn modelId="{F35C12FB-5C11-40C3-A392-166EA8B0851A}" type="presParOf" srcId="{09915F4B-C946-4ECD-A41A-6C5C172EE9B4}" destId="{0C0F0EA7-99FD-43E1-961A-6D3FD76566CC}" srcOrd="0" destOrd="0" presId="urn:microsoft.com/office/officeart/2009/3/layout/CircleRelationship"/>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63B943-B32B-459E-AB76-02EA5DD09021}"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2B0A7911-7859-41B5-8EA4-E98BCA6ED79A}">
      <dgm:prSet/>
      <dgm:spPr/>
      <dgm:t>
        <a:bodyPr/>
        <a:lstStyle/>
        <a:p>
          <a:r>
            <a:rPr lang="en-GB" dirty="0"/>
            <a:t>Confidentiality</a:t>
          </a:r>
          <a:endParaRPr lang="en-US" dirty="0"/>
        </a:p>
      </dgm:t>
    </dgm:pt>
    <dgm:pt modelId="{BC03CAF6-D703-4090-AF9A-D67E4BC7D2F2}" type="parTrans" cxnId="{8F01BE33-16E4-4A62-888B-7FF0587CC433}">
      <dgm:prSet/>
      <dgm:spPr/>
      <dgm:t>
        <a:bodyPr/>
        <a:lstStyle/>
        <a:p>
          <a:endParaRPr lang="en-US"/>
        </a:p>
      </dgm:t>
    </dgm:pt>
    <dgm:pt modelId="{F02098E6-1C1D-4852-B966-9F820EC02550}" type="sibTrans" cxnId="{8F01BE33-16E4-4A62-888B-7FF0587CC433}">
      <dgm:prSet/>
      <dgm:spPr/>
      <dgm:t>
        <a:bodyPr/>
        <a:lstStyle/>
        <a:p>
          <a:endParaRPr lang="en-US"/>
        </a:p>
      </dgm:t>
    </dgm:pt>
    <dgm:pt modelId="{07E1EE6E-B05A-48DF-994C-5C55677B2AD1}">
      <dgm:prSet/>
      <dgm:spPr/>
      <dgm:t>
        <a:bodyPr/>
        <a:lstStyle/>
        <a:p>
          <a:r>
            <a:rPr lang="en-GB" dirty="0"/>
            <a:t>Respect</a:t>
          </a:r>
          <a:endParaRPr lang="en-US" dirty="0"/>
        </a:p>
      </dgm:t>
    </dgm:pt>
    <dgm:pt modelId="{F664F9EB-DDDA-4F3E-899D-D38F5D88C13D}" type="parTrans" cxnId="{D8CB2677-CE57-4458-9D19-8A27E512CBD5}">
      <dgm:prSet/>
      <dgm:spPr/>
      <dgm:t>
        <a:bodyPr/>
        <a:lstStyle/>
        <a:p>
          <a:endParaRPr lang="en-US"/>
        </a:p>
      </dgm:t>
    </dgm:pt>
    <dgm:pt modelId="{35C36E72-EE5E-46B1-A3F2-A3C6EA178C00}" type="sibTrans" cxnId="{D8CB2677-CE57-4458-9D19-8A27E512CBD5}">
      <dgm:prSet/>
      <dgm:spPr/>
      <dgm:t>
        <a:bodyPr/>
        <a:lstStyle/>
        <a:p>
          <a:endParaRPr lang="en-US"/>
        </a:p>
      </dgm:t>
    </dgm:pt>
    <dgm:pt modelId="{25C0A290-441B-412C-B5FA-4D4A2AF33DF6}">
      <dgm:prSet/>
      <dgm:spPr/>
      <dgm:t>
        <a:bodyPr/>
        <a:lstStyle/>
        <a:p>
          <a:r>
            <a:rPr lang="en-GB" dirty="0"/>
            <a:t>Listen</a:t>
          </a:r>
          <a:endParaRPr lang="en-US" dirty="0"/>
        </a:p>
      </dgm:t>
    </dgm:pt>
    <dgm:pt modelId="{1DA95D33-D40F-437D-9BD8-4EE5FE6B21D7}" type="parTrans" cxnId="{9C0909ED-77EF-410F-9F86-0AB7FB454312}">
      <dgm:prSet/>
      <dgm:spPr/>
      <dgm:t>
        <a:bodyPr/>
        <a:lstStyle/>
        <a:p>
          <a:endParaRPr lang="en-US"/>
        </a:p>
      </dgm:t>
    </dgm:pt>
    <dgm:pt modelId="{DE8BFE7B-F6F9-42B2-A294-D8D521FB3B96}" type="sibTrans" cxnId="{9C0909ED-77EF-410F-9F86-0AB7FB454312}">
      <dgm:prSet/>
      <dgm:spPr/>
      <dgm:t>
        <a:bodyPr/>
        <a:lstStyle/>
        <a:p>
          <a:endParaRPr lang="en-US"/>
        </a:p>
      </dgm:t>
    </dgm:pt>
    <dgm:pt modelId="{B75A62FD-9ACC-457E-9C63-1A3F78081318}" type="pres">
      <dgm:prSet presAssocID="{4863B943-B32B-459E-AB76-02EA5DD09021}" presName="linear" presStyleCnt="0">
        <dgm:presLayoutVars>
          <dgm:animLvl val="lvl"/>
          <dgm:resizeHandles val="exact"/>
        </dgm:presLayoutVars>
      </dgm:prSet>
      <dgm:spPr/>
    </dgm:pt>
    <dgm:pt modelId="{19F7B949-7F96-48D5-8E68-01CCCD465A5B}" type="pres">
      <dgm:prSet presAssocID="{2B0A7911-7859-41B5-8EA4-E98BCA6ED79A}" presName="parentText" presStyleLbl="node1" presStyleIdx="0" presStyleCnt="3">
        <dgm:presLayoutVars>
          <dgm:chMax val="0"/>
          <dgm:bulletEnabled val="1"/>
        </dgm:presLayoutVars>
      </dgm:prSet>
      <dgm:spPr/>
    </dgm:pt>
    <dgm:pt modelId="{01763A05-714B-4C1D-BFC7-BDFBB5A049E7}" type="pres">
      <dgm:prSet presAssocID="{F02098E6-1C1D-4852-B966-9F820EC02550}" presName="spacer" presStyleCnt="0"/>
      <dgm:spPr/>
    </dgm:pt>
    <dgm:pt modelId="{199271E1-E2B6-40FB-B0FD-572ED183FA2A}" type="pres">
      <dgm:prSet presAssocID="{07E1EE6E-B05A-48DF-994C-5C55677B2AD1}" presName="parentText" presStyleLbl="node1" presStyleIdx="1" presStyleCnt="3">
        <dgm:presLayoutVars>
          <dgm:chMax val="0"/>
          <dgm:bulletEnabled val="1"/>
        </dgm:presLayoutVars>
      </dgm:prSet>
      <dgm:spPr/>
    </dgm:pt>
    <dgm:pt modelId="{F0EA6DB9-C2AE-4017-BFEA-B3C2401424BA}" type="pres">
      <dgm:prSet presAssocID="{35C36E72-EE5E-46B1-A3F2-A3C6EA178C00}" presName="spacer" presStyleCnt="0"/>
      <dgm:spPr/>
    </dgm:pt>
    <dgm:pt modelId="{0BE5D6FC-78C1-4609-A742-D0DB3A7AF2B5}" type="pres">
      <dgm:prSet presAssocID="{25C0A290-441B-412C-B5FA-4D4A2AF33DF6}" presName="parentText" presStyleLbl="node1" presStyleIdx="2" presStyleCnt="3">
        <dgm:presLayoutVars>
          <dgm:chMax val="0"/>
          <dgm:bulletEnabled val="1"/>
        </dgm:presLayoutVars>
      </dgm:prSet>
      <dgm:spPr/>
    </dgm:pt>
  </dgm:ptLst>
  <dgm:cxnLst>
    <dgm:cxn modelId="{8F01BE33-16E4-4A62-888B-7FF0587CC433}" srcId="{4863B943-B32B-459E-AB76-02EA5DD09021}" destId="{2B0A7911-7859-41B5-8EA4-E98BCA6ED79A}" srcOrd="0" destOrd="0" parTransId="{BC03CAF6-D703-4090-AF9A-D67E4BC7D2F2}" sibTransId="{F02098E6-1C1D-4852-B966-9F820EC02550}"/>
    <dgm:cxn modelId="{EBED2B37-3CBF-428A-B50E-5C1B3E38B134}" type="presOf" srcId="{4863B943-B32B-459E-AB76-02EA5DD09021}" destId="{B75A62FD-9ACC-457E-9C63-1A3F78081318}" srcOrd="0" destOrd="0" presId="urn:microsoft.com/office/officeart/2005/8/layout/vList2"/>
    <dgm:cxn modelId="{D8CB2677-CE57-4458-9D19-8A27E512CBD5}" srcId="{4863B943-B32B-459E-AB76-02EA5DD09021}" destId="{07E1EE6E-B05A-48DF-994C-5C55677B2AD1}" srcOrd="1" destOrd="0" parTransId="{F664F9EB-DDDA-4F3E-899D-D38F5D88C13D}" sibTransId="{35C36E72-EE5E-46B1-A3F2-A3C6EA178C00}"/>
    <dgm:cxn modelId="{C1870090-0A83-4291-B240-3C8F84CECB78}" type="presOf" srcId="{07E1EE6E-B05A-48DF-994C-5C55677B2AD1}" destId="{199271E1-E2B6-40FB-B0FD-572ED183FA2A}" srcOrd="0" destOrd="0" presId="urn:microsoft.com/office/officeart/2005/8/layout/vList2"/>
    <dgm:cxn modelId="{1B1B13DE-E07F-440D-8686-305DFBEF7BCA}" type="presOf" srcId="{2B0A7911-7859-41B5-8EA4-E98BCA6ED79A}" destId="{19F7B949-7F96-48D5-8E68-01CCCD465A5B}" srcOrd="0" destOrd="0" presId="urn:microsoft.com/office/officeart/2005/8/layout/vList2"/>
    <dgm:cxn modelId="{80FF7FE7-0D90-49E2-BE8C-937E9830004C}" type="presOf" srcId="{25C0A290-441B-412C-B5FA-4D4A2AF33DF6}" destId="{0BE5D6FC-78C1-4609-A742-D0DB3A7AF2B5}" srcOrd="0" destOrd="0" presId="urn:microsoft.com/office/officeart/2005/8/layout/vList2"/>
    <dgm:cxn modelId="{9C0909ED-77EF-410F-9F86-0AB7FB454312}" srcId="{4863B943-B32B-459E-AB76-02EA5DD09021}" destId="{25C0A290-441B-412C-B5FA-4D4A2AF33DF6}" srcOrd="2" destOrd="0" parTransId="{1DA95D33-D40F-437D-9BD8-4EE5FE6B21D7}" sibTransId="{DE8BFE7B-F6F9-42B2-A294-D8D521FB3B96}"/>
    <dgm:cxn modelId="{2B1FF249-7E02-409E-8A50-172FFA854CDF}" type="presParOf" srcId="{B75A62FD-9ACC-457E-9C63-1A3F78081318}" destId="{19F7B949-7F96-48D5-8E68-01CCCD465A5B}" srcOrd="0" destOrd="0" presId="urn:microsoft.com/office/officeart/2005/8/layout/vList2"/>
    <dgm:cxn modelId="{768F4AFB-6293-4D72-B4C1-D752491DC863}" type="presParOf" srcId="{B75A62FD-9ACC-457E-9C63-1A3F78081318}" destId="{01763A05-714B-4C1D-BFC7-BDFBB5A049E7}" srcOrd="1" destOrd="0" presId="urn:microsoft.com/office/officeart/2005/8/layout/vList2"/>
    <dgm:cxn modelId="{9F2D1532-3349-4792-A1C4-84D7FC0E39DD}" type="presParOf" srcId="{B75A62FD-9ACC-457E-9C63-1A3F78081318}" destId="{199271E1-E2B6-40FB-B0FD-572ED183FA2A}" srcOrd="2" destOrd="0" presId="urn:microsoft.com/office/officeart/2005/8/layout/vList2"/>
    <dgm:cxn modelId="{5B82BFCC-C9E2-4E4B-B89E-953CB016AF18}" type="presParOf" srcId="{B75A62FD-9ACC-457E-9C63-1A3F78081318}" destId="{F0EA6DB9-C2AE-4017-BFEA-B3C2401424BA}" srcOrd="3" destOrd="0" presId="urn:microsoft.com/office/officeart/2005/8/layout/vList2"/>
    <dgm:cxn modelId="{A6DD36EB-D7C9-43EA-A5F7-E51DF103BC79}" type="presParOf" srcId="{B75A62FD-9ACC-457E-9C63-1A3F78081318}" destId="{0BE5D6FC-78C1-4609-A742-D0DB3A7AF2B5}"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D2C4AE-8E1C-4F21-A79D-65BEB03C8B57}" type="doc">
      <dgm:prSet loTypeId="urn:microsoft.com/office/officeart/2016/7/layout/RepeatingBendingProcessNew" loCatId="process" qsTypeId="urn:microsoft.com/office/officeart/2005/8/quickstyle/simple2" qsCatId="simple" csTypeId="urn:microsoft.com/office/officeart/2005/8/colors/accent1_2" csCatId="accent1" phldr="1"/>
      <dgm:spPr/>
      <dgm:t>
        <a:bodyPr/>
        <a:lstStyle/>
        <a:p>
          <a:endParaRPr lang="en-US"/>
        </a:p>
      </dgm:t>
    </dgm:pt>
    <dgm:pt modelId="{B4DBD833-D8FA-465B-A6B7-15E0BAA185FD}">
      <dgm:prSet/>
      <dgm:spPr>
        <a:solidFill>
          <a:schemeClr val="accent6">
            <a:lumMod val="40000"/>
            <a:lumOff val="60000"/>
          </a:schemeClr>
        </a:solidFill>
        <a:ln>
          <a:solidFill>
            <a:schemeClr val="tx1">
              <a:lumMod val="50000"/>
              <a:lumOff val="50000"/>
            </a:schemeClr>
          </a:solidFill>
        </a:ln>
      </dgm:spPr>
      <dgm:t>
        <a:bodyPr/>
        <a:lstStyle/>
        <a:p>
          <a:r>
            <a:rPr lang="en-GB" spc="100" baseline="0" dirty="0">
              <a:solidFill>
                <a:schemeClr val="tx1"/>
              </a:solidFill>
            </a:rPr>
            <a:t>Pause and consider your response and tone</a:t>
          </a:r>
          <a:endParaRPr lang="en-US" spc="100" baseline="0" dirty="0">
            <a:solidFill>
              <a:schemeClr val="tx1"/>
            </a:solidFill>
          </a:endParaRPr>
        </a:p>
      </dgm:t>
    </dgm:pt>
    <dgm:pt modelId="{A3E0FA60-7120-483A-86E2-EE27864C723C}" type="parTrans" cxnId="{38B4E45A-307F-42DE-9FE9-903600301D61}">
      <dgm:prSet/>
      <dgm:spPr/>
      <dgm:t>
        <a:bodyPr/>
        <a:lstStyle/>
        <a:p>
          <a:endParaRPr lang="en-US"/>
        </a:p>
      </dgm:t>
    </dgm:pt>
    <dgm:pt modelId="{756D2331-6B14-450B-8F98-B4FCC48F2D2D}" type="sibTrans" cxnId="{38B4E45A-307F-42DE-9FE9-903600301D61}">
      <dgm:prSet/>
      <dgm:spPr>
        <a:solidFill>
          <a:schemeClr val="accent6">
            <a:lumMod val="40000"/>
            <a:lumOff val="60000"/>
          </a:schemeClr>
        </a:solidFill>
        <a:ln>
          <a:solidFill>
            <a:schemeClr val="tx1">
              <a:lumMod val="50000"/>
              <a:lumOff val="50000"/>
            </a:schemeClr>
          </a:solidFill>
        </a:ln>
      </dgm:spPr>
      <dgm:t>
        <a:bodyPr/>
        <a:lstStyle/>
        <a:p>
          <a:endParaRPr lang="en-US" spc="100" baseline="0">
            <a:solidFill>
              <a:schemeClr val="tx1"/>
            </a:solidFill>
          </a:endParaRPr>
        </a:p>
      </dgm:t>
    </dgm:pt>
    <dgm:pt modelId="{01D6E803-2890-4234-821F-286086D1F20C}">
      <dgm:prSet/>
      <dgm:spPr>
        <a:solidFill>
          <a:schemeClr val="accent6">
            <a:lumMod val="40000"/>
            <a:lumOff val="60000"/>
          </a:schemeClr>
        </a:solidFill>
        <a:ln>
          <a:solidFill>
            <a:schemeClr val="tx1">
              <a:lumMod val="50000"/>
              <a:lumOff val="50000"/>
            </a:schemeClr>
          </a:solidFill>
        </a:ln>
      </dgm:spPr>
      <dgm:t>
        <a:bodyPr/>
        <a:lstStyle/>
        <a:p>
          <a:r>
            <a:rPr lang="en-GB" spc="100" baseline="0" dirty="0">
              <a:solidFill>
                <a:schemeClr val="tx1"/>
              </a:solidFill>
            </a:rPr>
            <a:t>Check your understanding</a:t>
          </a:r>
          <a:endParaRPr lang="en-US" spc="100" baseline="0" dirty="0">
            <a:solidFill>
              <a:schemeClr val="tx1"/>
            </a:solidFill>
          </a:endParaRPr>
        </a:p>
      </dgm:t>
    </dgm:pt>
    <dgm:pt modelId="{7BBEB957-808A-4A03-9903-B08C20579E31}" type="parTrans" cxnId="{3D560B75-CFED-41BA-B190-20C05286BE8D}">
      <dgm:prSet/>
      <dgm:spPr/>
      <dgm:t>
        <a:bodyPr/>
        <a:lstStyle/>
        <a:p>
          <a:endParaRPr lang="en-US"/>
        </a:p>
      </dgm:t>
    </dgm:pt>
    <dgm:pt modelId="{911C225E-DF21-438C-AE1B-CBE73A7DFDC4}" type="sibTrans" cxnId="{3D560B75-CFED-41BA-B190-20C05286BE8D}">
      <dgm:prSet/>
      <dgm:spPr>
        <a:solidFill>
          <a:schemeClr val="accent6">
            <a:lumMod val="40000"/>
            <a:lumOff val="60000"/>
          </a:schemeClr>
        </a:solidFill>
        <a:ln>
          <a:solidFill>
            <a:schemeClr val="tx1">
              <a:lumMod val="50000"/>
              <a:lumOff val="50000"/>
            </a:schemeClr>
          </a:solidFill>
        </a:ln>
      </dgm:spPr>
      <dgm:t>
        <a:bodyPr/>
        <a:lstStyle/>
        <a:p>
          <a:endParaRPr lang="en-US" spc="100" baseline="0">
            <a:solidFill>
              <a:schemeClr val="tx1"/>
            </a:solidFill>
          </a:endParaRPr>
        </a:p>
      </dgm:t>
    </dgm:pt>
    <dgm:pt modelId="{94404F44-9B08-4952-85C2-2ECF0896ED76}">
      <dgm:prSet/>
      <dgm:spPr>
        <a:solidFill>
          <a:schemeClr val="accent6">
            <a:lumMod val="40000"/>
            <a:lumOff val="60000"/>
          </a:schemeClr>
        </a:solidFill>
        <a:ln>
          <a:solidFill>
            <a:schemeClr val="tx1">
              <a:lumMod val="50000"/>
              <a:lumOff val="50000"/>
            </a:schemeClr>
          </a:solidFill>
        </a:ln>
      </dgm:spPr>
      <dgm:t>
        <a:bodyPr/>
        <a:lstStyle/>
        <a:p>
          <a:r>
            <a:rPr lang="en-GB" spc="100" baseline="0" dirty="0">
              <a:solidFill>
                <a:schemeClr val="tx1"/>
              </a:solidFill>
            </a:rPr>
            <a:t>Be curious and ask questions</a:t>
          </a:r>
          <a:endParaRPr lang="en-US" spc="100" baseline="0" dirty="0">
            <a:solidFill>
              <a:schemeClr val="tx1"/>
            </a:solidFill>
          </a:endParaRPr>
        </a:p>
      </dgm:t>
    </dgm:pt>
    <dgm:pt modelId="{E28B9640-4D32-4C27-86F4-0BB39A959564}" type="parTrans" cxnId="{657AE24D-F333-4B8D-8374-C1A35EBDE6F3}">
      <dgm:prSet/>
      <dgm:spPr/>
      <dgm:t>
        <a:bodyPr/>
        <a:lstStyle/>
        <a:p>
          <a:endParaRPr lang="en-US"/>
        </a:p>
      </dgm:t>
    </dgm:pt>
    <dgm:pt modelId="{C4CFEA16-DB44-4606-BBE4-499D2D6C549C}" type="sibTrans" cxnId="{657AE24D-F333-4B8D-8374-C1A35EBDE6F3}">
      <dgm:prSet/>
      <dgm:spPr>
        <a:solidFill>
          <a:schemeClr val="accent6">
            <a:lumMod val="40000"/>
            <a:lumOff val="60000"/>
          </a:schemeClr>
        </a:solidFill>
        <a:ln>
          <a:solidFill>
            <a:schemeClr val="tx1">
              <a:lumMod val="50000"/>
              <a:lumOff val="50000"/>
            </a:schemeClr>
          </a:solidFill>
        </a:ln>
      </dgm:spPr>
      <dgm:t>
        <a:bodyPr/>
        <a:lstStyle/>
        <a:p>
          <a:endParaRPr lang="en-US" spc="100" baseline="0">
            <a:solidFill>
              <a:schemeClr val="tx1"/>
            </a:solidFill>
          </a:endParaRPr>
        </a:p>
      </dgm:t>
    </dgm:pt>
    <dgm:pt modelId="{EB51C166-CA3E-4398-9FDA-FB6AC5BD6997}">
      <dgm:prSet/>
      <dgm:spPr>
        <a:solidFill>
          <a:schemeClr val="accent6">
            <a:lumMod val="40000"/>
            <a:lumOff val="60000"/>
          </a:schemeClr>
        </a:solidFill>
        <a:ln>
          <a:solidFill>
            <a:schemeClr val="tx1">
              <a:lumMod val="50000"/>
              <a:lumOff val="50000"/>
            </a:schemeClr>
          </a:solidFill>
        </a:ln>
      </dgm:spPr>
      <dgm:t>
        <a:bodyPr/>
        <a:lstStyle/>
        <a:p>
          <a:r>
            <a:rPr lang="en-GB" spc="100" baseline="0" dirty="0">
              <a:solidFill>
                <a:schemeClr val="tx1"/>
              </a:solidFill>
            </a:rPr>
            <a:t>Try not to show judgement</a:t>
          </a:r>
          <a:endParaRPr lang="en-US" spc="100" baseline="0" dirty="0">
            <a:solidFill>
              <a:schemeClr val="tx1"/>
            </a:solidFill>
          </a:endParaRPr>
        </a:p>
      </dgm:t>
    </dgm:pt>
    <dgm:pt modelId="{CC9DD581-1F94-4080-A508-5B72D325543C}" type="parTrans" cxnId="{2E40967D-AEF2-4260-866F-4B915F933CE6}">
      <dgm:prSet/>
      <dgm:spPr/>
      <dgm:t>
        <a:bodyPr/>
        <a:lstStyle/>
        <a:p>
          <a:endParaRPr lang="en-US"/>
        </a:p>
      </dgm:t>
    </dgm:pt>
    <dgm:pt modelId="{F63147B7-A3A3-4D28-9A36-CCBBC5CAB532}" type="sibTrans" cxnId="{2E40967D-AEF2-4260-866F-4B915F933CE6}">
      <dgm:prSet/>
      <dgm:spPr>
        <a:solidFill>
          <a:schemeClr val="accent6">
            <a:lumMod val="40000"/>
            <a:lumOff val="60000"/>
          </a:schemeClr>
        </a:solidFill>
        <a:ln>
          <a:solidFill>
            <a:schemeClr val="tx1">
              <a:lumMod val="50000"/>
              <a:lumOff val="50000"/>
            </a:schemeClr>
          </a:solidFill>
        </a:ln>
      </dgm:spPr>
      <dgm:t>
        <a:bodyPr/>
        <a:lstStyle/>
        <a:p>
          <a:endParaRPr lang="en-US" spc="100" baseline="0">
            <a:solidFill>
              <a:schemeClr val="tx1"/>
            </a:solidFill>
          </a:endParaRPr>
        </a:p>
      </dgm:t>
    </dgm:pt>
    <dgm:pt modelId="{7BB8620F-4806-44B1-817D-8284E38C9DB1}">
      <dgm:prSet/>
      <dgm:spPr>
        <a:solidFill>
          <a:schemeClr val="accent6">
            <a:lumMod val="40000"/>
            <a:lumOff val="60000"/>
          </a:schemeClr>
        </a:solidFill>
        <a:ln>
          <a:solidFill>
            <a:schemeClr val="tx1">
              <a:lumMod val="50000"/>
              <a:lumOff val="50000"/>
            </a:schemeClr>
          </a:solidFill>
        </a:ln>
      </dgm:spPr>
      <dgm:t>
        <a:bodyPr/>
        <a:lstStyle/>
        <a:p>
          <a:r>
            <a:rPr lang="en-GB" spc="100" baseline="0">
              <a:solidFill>
                <a:schemeClr val="tx1"/>
              </a:solidFill>
            </a:rPr>
            <a:t>Show empathy – validate their experience</a:t>
          </a:r>
          <a:endParaRPr lang="en-US" spc="100" baseline="0">
            <a:solidFill>
              <a:schemeClr val="tx1"/>
            </a:solidFill>
          </a:endParaRPr>
        </a:p>
      </dgm:t>
    </dgm:pt>
    <dgm:pt modelId="{26C426D6-0199-4DA6-BA03-212D1F3167CF}" type="parTrans" cxnId="{022D419B-3192-4827-BD75-2EC813744E99}">
      <dgm:prSet/>
      <dgm:spPr/>
      <dgm:t>
        <a:bodyPr/>
        <a:lstStyle/>
        <a:p>
          <a:endParaRPr lang="en-US"/>
        </a:p>
      </dgm:t>
    </dgm:pt>
    <dgm:pt modelId="{B704D9B9-DF87-4403-AF95-795F497930DD}" type="sibTrans" cxnId="{022D419B-3192-4827-BD75-2EC813744E99}">
      <dgm:prSet/>
      <dgm:spPr>
        <a:solidFill>
          <a:schemeClr val="accent6">
            <a:lumMod val="40000"/>
            <a:lumOff val="60000"/>
          </a:schemeClr>
        </a:solidFill>
        <a:ln>
          <a:solidFill>
            <a:schemeClr val="tx1">
              <a:lumMod val="50000"/>
              <a:lumOff val="50000"/>
            </a:schemeClr>
          </a:solidFill>
        </a:ln>
      </dgm:spPr>
      <dgm:t>
        <a:bodyPr/>
        <a:lstStyle/>
        <a:p>
          <a:endParaRPr lang="en-US" spc="100" baseline="0">
            <a:solidFill>
              <a:schemeClr val="tx1"/>
            </a:solidFill>
          </a:endParaRPr>
        </a:p>
      </dgm:t>
    </dgm:pt>
    <dgm:pt modelId="{F00A0DB1-D104-46BE-B38B-B02CD9FE7165}">
      <dgm:prSet/>
      <dgm:spPr>
        <a:solidFill>
          <a:schemeClr val="accent6">
            <a:lumMod val="40000"/>
            <a:lumOff val="60000"/>
          </a:schemeClr>
        </a:solidFill>
        <a:ln>
          <a:solidFill>
            <a:schemeClr val="tx1">
              <a:lumMod val="50000"/>
              <a:lumOff val="50000"/>
            </a:schemeClr>
          </a:solidFill>
        </a:ln>
      </dgm:spPr>
      <dgm:t>
        <a:bodyPr/>
        <a:lstStyle/>
        <a:p>
          <a:r>
            <a:rPr lang="en-GB" spc="100" baseline="0" dirty="0">
              <a:solidFill>
                <a:schemeClr val="tx1"/>
              </a:solidFill>
            </a:rPr>
            <a:t>Avoid solution giving – problem solve together instead</a:t>
          </a:r>
          <a:endParaRPr lang="en-US" spc="100" baseline="0" dirty="0">
            <a:solidFill>
              <a:schemeClr val="tx1"/>
            </a:solidFill>
          </a:endParaRPr>
        </a:p>
      </dgm:t>
    </dgm:pt>
    <dgm:pt modelId="{B3683CB9-93F2-4AD3-8E48-A09F6CFF4B3D}" type="sibTrans" cxnId="{CAED925B-4ACD-4F8D-A15B-38E7C4A7F7D9}">
      <dgm:prSet/>
      <dgm:spPr/>
      <dgm:t>
        <a:bodyPr/>
        <a:lstStyle/>
        <a:p>
          <a:endParaRPr lang="en-US"/>
        </a:p>
      </dgm:t>
    </dgm:pt>
    <dgm:pt modelId="{EBB8B914-A03A-43F9-A5B4-6EA3A60899A8}" type="parTrans" cxnId="{CAED925B-4ACD-4F8D-A15B-38E7C4A7F7D9}">
      <dgm:prSet/>
      <dgm:spPr/>
      <dgm:t>
        <a:bodyPr/>
        <a:lstStyle/>
        <a:p>
          <a:endParaRPr lang="en-US"/>
        </a:p>
      </dgm:t>
    </dgm:pt>
    <dgm:pt modelId="{C613D5E9-B9A2-4D50-9A8D-629658CC871B}" type="pres">
      <dgm:prSet presAssocID="{A4D2C4AE-8E1C-4F21-A79D-65BEB03C8B57}" presName="Name0" presStyleCnt="0">
        <dgm:presLayoutVars>
          <dgm:dir/>
          <dgm:resizeHandles val="exact"/>
        </dgm:presLayoutVars>
      </dgm:prSet>
      <dgm:spPr/>
    </dgm:pt>
    <dgm:pt modelId="{BAF41989-BF99-4C88-BF34-345DA286B759}" type="pres">
      <dgm:prSet presAssocID="{B4DBD833-D8FA-465B-A6B7-15E0BAA185FD}" presName="node" presStyleLbl="node1" presStyleIdx="0" presStyleCnt="6">
        <dgm:presLayoutVars>
          <dgm:bulletEnabled val="1"/>
        </dgm:presLayoutVars>
      </dgm:prSet>
      <dgm:spPr/>
    </dgm:pt>
    <dgm:pt modelId="{993FF081-6F16-4266-B5A2-A6C5359F0B49}" type="pres">
      <dgm:prSet presAssocID="{756D2331-6B14-450B-8F98-B4FCC48F2D2D}" presName="sibTrans" presStyleLbl="sibTrans1D1" presStyleIdx="0" presStyleCnt="5"/>
      <dgm:spPr/>
    </dgm:pt>
    <dgm:pt modelId="{055FBFA6-FBE5-4781-B7E2-171B07955BE3}" type="pres">
      <dgm:prSet presAssocID="{756D2331-6B14-450B-8F98-B4FCC48F2D2D}" presName="connectorText" presStyleLbl="sibTrans1D1" presStyleIdx="0" presStyleCnt="5"/>
      <dgm:spPr/>
    </dgm:pt>
    <dgm:pt modelId="{B823216A-4815-4D38-8915-13D60D87C36D}" type="pres">
      <dgm:prSet presAssocID="{01D6E803-2890-4234-821F-286086D1F20C}" presName="node" presStyleLbl="node1" presStyleIdx="1" presStyleCnt="6">
        <dgm:presLayoutVars>
          <dgm:bulletEnabled val="1"/>
        </dgm:presLayoutVars>
      </dgm:prSet>
      <dgm:spPr/>
    </dgm:pt>
    <dgm:pt modelId="{C81155CD-D88B-4661-B1E4-791D566F5E38}" type="pres">
      <dgm:prSet presAssocID="{911C225E-DF21-438C-AE1B-CBE73A7DFDC4}" presName="sibTrans" presStyleLbl="sibTrans1D1" presStyleIdx="1" presStyleCnt="5"/>
      <dgm:spPr/>
    </dgm:pt>
    <dgm:pt modelId="{7ECB68E6-340E-44D1-8D8E-5494B7D82AB8}" type="pres">
      <dgm:prSet presAssocID="{911C225E-DF21-438C-AE1B-CBE73A7DFDC4}" presName="connectorText" presStyleLbl="sibTrans1D1" presStyleIdx="1" presStyleCnt="5"/>
      <dgm:spPr/>
    </dgm:pt>
    <dgm:pt modelId="{CBC75035-E094-4688-95D2-9BE0A8015EC5}" type="pres">
      <dgm:prSet presAssocID="{94404F44-9B08-4952-85C2-2ECF0896ED76}" presName="node" presStyleLbl="node1" presStyleIdx="2" presStyleCnt="6" custLinFactNeighborX="448">
        <dgm:presLayoutVars>
          <dgm:bulletEnabled val="1"/>
        </dgm:presLayoutVars>
      </dgm:prSet>
      <dgm:spPr/>
    </dgm:pt>
    <dgm:pt modelId="{D19A688E-5D9C-4454-AE15-3949C7183D32}" type="pres">
      <dgm:prSet presAssocID="{C4CFEA16-DB44-4606-BBE4-499D2D6C549C}" presName="sibTrans" presStyleLbl="sibTrans1D1" presStyleIdx="2" presStyleCnt="5"/>
      <dgm:spPr/>
    </dgm:pt>
    <dgm:pt modelId="{879A9FCE-4EB1-4081-834A-AAF2C7CD7259}" type="pres">
      <dgm:prSet presAssocID="{C4CFEA16-DB44-4606-BBE4-499D2D6C549C}" presName="connectorText" presStyleLbl="sibTrans1D1" presStyleIdx="2" presStyleCnt="5"/>
      <dgm:spPr/>
    </dgm:pt>
    <dgm:pt modelId="{A1562F05-2E6C-47EA-9AC1-955D60D032A7}" type="pres">
      <dgm:prSet presAssocID="{EB51C166-CA3E-4398-9FDA-FB6AC5BD6997}" presName="node" presStyleLbl="node1" presStyleIdx="3" presStyleCnt="6">
        <dgm:presLayoutVars>
          <dgm:bulletEnabled val="1"/>
        </dgm:presLayoutVars>
      </dgm:prSet>
      <dgm:spPr/>
    </dgm:pt>
    <dgm:pt modelId="{B2DF05A4-16D6-48C1-ADDA-20217857D7AC}" type="pres">
      <dgm:prSet presAssocID="{F63147B7-A3A3-4D28-9A36-CCBBC5CAB532}" presName="sibTrans" presStyleLbl="sibTrans1D1" presStyleIdx="3" presStyleCnt="5"/>
      <dgm:spPr/>
    </dgm:pt>
    <dgm:pt modelId="{B0598706-8BE7-4812-B508-32A887508984}" type="pres">
      <dgm:prSet presAssocID="{F63147B7-A3A3-4D28-9A36-CCBBC5CAB532}" presName="connectorText" presStyleLbl="sibTrans1D1" presStyleIdx="3" presStyleCnt="5"/>
      <dgm:spPr/>
    </dgm:pt>
    <dgm:pt modelId="{3C802D53-31A4-4999-A79C-6531610705BD}" type="pres">
      <dgm:prSet presAssocID="{7BB8620F-4806-44B1-817D-8284E38C9DB1}" presName="node" presStyleLbl="node1" presStyleIdx="4" presStyleCnt="6">
        <dgm:presLayoutVars>
          <dgm:bulletEnabled val="1"/>
        </dgm:presLayoutVars>
      </dgm:prSet>
      <dgm:spPr/>
    </dgm:pt>
    <dgm:pt modelId="{7572FF43-ADA0-4CA2-A342-ABDE9B025CB4}" type="pres">
      <dgm:prSet presAssocID="{B704D9B9-DF87-4403-AF95-795F497930DD}" presName="sibTrans" presStyleLbl="sibTrans1D1" presStyleIdx="4" presStyleCnt="5"/>
      <dgm:spPr/>
    </dgm:pt>
    <dgm:pt modelId="{EFD75BC2-9285-466B-8A57-5420B51EA035}" type="pres">
      <dgm:prSet presAssocID="{B704D9B9-DF87-4403-AF95-795F497930DD}" presName="connectorText" presStyleLbl="sibTrans1D1" presStyleIdx="4" presStyleCnt="5"/>
      <dgm:spPr/>
    </dgm:pt>
    <dgm:pt modelId="{105C28D4-016C-4EE1-99EB-8A462A2D5103}" type="pres">
      <dgm:prSet presAssocID="{F00A0DB1-D104-46BE-B38B-B02CD9FE7165}" presName="node" presStyleLbl="node1" presStyleIdx="5" presStyleCnt="6" custScaleX="101746" custLinFactNeighborY="3873">
        <dgm:presLayoutVars>
          <dgm:bulletEnabled val="1"/>
        </dgm:presLayoutVars>
      </dgm:prSet>
      <dgm:spPr/>
    </dgm:pt>
  </dgm:ptLst>
  <dgm:cxnLst>
    <dgm:cxn modelId="{71E93803-B770-4FC2-9773-3F6CF00994F2}" type="presOf" srcId="{94404F44-9B08-4952-85C2-2ECF0896ED76}" destId="{CBC75035-E094-4688-95D2-9BE0A8015EC5}" srcOrd="0" destOrd="0" presId="urn:microsoft.com/office/officeart/2016/7/layout/RepeatingBendingProcessNew"/>
    <dgm:cxn modelId="{F5B5AA40-38E1-450C-85B2-F8DDB3300ECD}" type="presOf" srcId="{756D2331-6B14-450B-8F98-B4FCC48F2D2D}" destId="{055FBFA6-FBE5-4781-B7E2-171B07955BE3}" srcOrd="1" destOrd="0" presId="urn:microsoft.com/office/officeart/2016/7/layout/RepeatingBendingProcessNew"/>
    <dgm:cxn modelId="{CAED925B-4ACD-4F8D-A15B-38E7C4A7F7D9}" srcId="{A4D2C4AE-8E1C-4F21-A79D-65BEB03C8B57}" destId="{F00A0DB1-D104-46BE-B38B-B02CD9FE7165}" srcOrd="5" destOrd="0" parTransId="{EBB8B914-A03A-43F9-A5B4-6EA3A60899A8}" sibTransId="{B3683CB9-93F2-4AD3-8E48-A09F6CFF4B3D}"/>
    <dgm:cxn modelId="{657AE24D-F333-4B8D-8374-C1A35EBDE6F3}" srcId="{A4D2C4AE-8E1C-4F21-A79D-65BEB03C8B57}" destId="{94404F44-9B08-4952-85C2-2ECF0896ED76}" srcOrd="2" destOrd="0" parTransId="{E28B9640-4D32-4C27-86F4-0BB39A959564}" sibTransId="{C4CFEA16-DB44-4606-BBE4-499D2D6C549C}"/>
    <dgm:cxn modelId="{3B53C271-A151-4E1C-9A42-8D0C82997ACF}" type="presOf" srcId="{F63147B7-A3A3-4D28-9A36-CCBBC5CAB532}" destId="{B2DF05A4-16D6-48C1-ADDA-20217857D7AC}" srcOrd="0" destOrd="0" presId="urn:microsoft.com/office/officeart/2016/7/layout/RepeatingBendingProcessNew"/>
    <dgm:cxn modelId="{E3B8FF72-880C-4249-801E-205C294DDE01}" type="presOf" srcId="{B4DBD833-D8FA-465B-A6B7-15E0BAA185FD}" destId="{BAF41989-BF99-4C88-BF34-345DA286B759}" srcOrd="0" destOrd="0" presId="urn:microsoft.com/office/officeart/2016/7/layout/RepeatingBendingProcessNew"/>
    <dgm:cxn modelId="{3D560B75-CFED-41BA-B190-20C05286BE8D}" srcId="{A4D2C4AE-8E1C-4F21-A79D-65BEB03C8B57}" destId="{01D6E803-2890-4234-821F-286086D1F20C}" srcOrd="1" destOrd="0" parTransId="{7BBEB957-808A-4A03-9903-B08C20579E31}" sibTransId="{911C225E-DF21-438C-AE1B-CBE73A7DFDC4}"/>
    <dgm:cxn modelId="{38B4E45A-307F-42DE-9FE9-903600301D61}" srcId="{A4D2C4AE-8E1C-4F21-A79D-65BEB03C8B57}" destId="{B4DBD833-D8FA-465B-A6B7-15E0BAA185FD}" srcOrd="0" destOrd="0" parTransId="{A3E0FA60-7120-483A-86E2-EE27864C723C}" sibTransId="{756D2331-6B14-450B-8F98-B4FCC48F2D2D}"/>
    <dgm:cxn modelId="{2E40967D-AEF2-4260-866F-4B915F933CE6}" srcId="{A4D2C4AE-8E1C-4F21-A79D-65BEB03C8B57}" destId="{EB51C166-CA3E-4398-9FDA-FB6AC5BD6997}" srcOrd="3" destOrd="0" parTransId="{CC9DD581-1F94-4080-A508-5B72D325543C}" sibTransId="{F63147B7-A3A3-4D28-9A36-CCBBC5CAB532}"/>
    <dgm:cxn modelId="{2A6D5380-D2A4-4155-82A6-A920388E7C23}" type="presOf" srcId="{911C225E-DF21-438C-AE1B-CBE73A7DFDC4}" destId="{C81155CD-D88B-4661-B1E4-791D566F5E38}" srcOrd="0" destOrd="0" presId="urn:microsoft.com/office/officeart/2016/7/layout/RepeatingBendingProcessNew"/>
    <dgm:cxn modelId="{E23A1C95-30AA-4D7E-8BA9-8C8F93037168}" type="presOf" srcId="{C4CFEA16-DB44-4606-BBE4-499D2D6C549C}" destId="{879A9FCE-4EB1-4081-834A-AAF2C7CD7259}" srcOrd="1" destOrd="0" presId="urn:microsoft.com/office/officeart/2016/7/layout/RepeatingBendingProcessNew"/>
    <dgm:cxn modelId="{022D419B-3192-4827-BD75-2EC813744E99}" srcId="{A4D2C4AE-8E1C-4F21-A79D-65BEB03C8B57}" destId="{7BB8620F-4806-44B1-817D-8284E38C9DB1}" srcOrd="4" destOrd="0" parTransId="{26C426D6-0199-4DA6-BA03-212D1F3167CF}" sibTransId="{B704D9B9-DF87-4403-AF95-795F497930DD}"/>
    <dgm:cxn modelId="{564E529F-7600-4558-9AB0-C28942E443C6}" type="presOf" srcId="{C4CFEA16-DB44-4606-BBE4-499D2D6C549C}" destId="{D19A688E-5D9C-4454-AE15-3949C7183D32}" srcOrd="0" destOrd="0" presId="urn:microsoft.com/office/officeart/2016/7/layout/RepeatingBendingProcessNew"/>
    <dgm:cxn modelId="{2B65AEA1-9D61-4B13-9413-E07442E12581}" type="presOf" srcId="{911C225E-DF21-438C-AE1B-CBE73A7DFDC4}" destId="{7ECB68E6-340E-44D1-8D8E-5494B7D82AB8}" srcOrd="1" destOrd="0" presId="urn:microsoft.com/office/officeart/2016/7/layout/RepeatingBendingProcessNew"/>
    <dgm:cxn modelId="{ECB7F1B2-6954-4926-AFC5-6BCF5F677FCE}" type="presOf" srcId="{B704D9B9-DF87-4403-AF95-795F497930DD}" destId="{EFD75BC2-9285-466B-8A57-5420B51EA035}" srcOrd="1" destOrd="0" presId="urn:microsoft.com/office/officeart/2016/7/layout/RepeatingBendingProcessNew"/>
    <dgm:cxn modelId="{46587DB7-C2F9-42F4-BA38-8118E94EC824}" type="presOf" srcId="{A4D2C4AE-8E1C-4F21-A79D-65BEB03C8B57}" destId="{C613D5E9-B9A2-4D50-9A8D-629658CC871B}" srcOrd="0" destOrd="0" presId="urn:microsoft.com/office/officeart/2016/7/layout/RepeatingBendingProcessNew"/>
    <dgm:cxn modelId="{A985F5B7-6A65-4F91-A5E3-675A0B92C0D0}" type="presOf" srcId="{B704D9B9-DF87-4403-AF95-795F497930DD}" destId="{7572FF43-ADA0-4CA2-A342-ABDE9B025CB4}" srcOrd="0" destOrd="0" presId="urn:microsoft.com/office/officeart/2016/7/layout/RepeatingBendingProcessNew"/>
    <dgm:cxn modelId="{EAB588C1-EAD9-4B8D-A0F5-928FD9AE8D82}" type="presOf" srcId="{EB51C166-CA3E-4398-9FDA-FB6AC5BD6997}" destId="{A1562F05-2E6C-47EA-9AC1-955D60D032A7}" srcOrd="0" destOrd="0" presId="urn:microsoft.com/office/officeart/2016/7/layout/RepeatingBendingProcessNew"/>
    <dgm:cxn modelId="{586F2FC6-A984-44FE-9D90-E16A0308D605}" type="presOf" srcId="{756D2331-6B14-450B-8F98-B4FCC48F2D2D}" destId="{993FF081-6F16-4266-B5A2-A6C5359F0B49}" srcOrd="0" destOrd="0" presId="urn:microsoft.com/office/officeart/2016/7/layout/RepeatingBendingProcessNew"/>
    <dgm:cxn modelId="{A85586D7-9552-4DFE-8474-5C4F53C8B9F4}" type="presOf" srcId="{01D6E803-2890-4234-821F-286086D1F20C}" destId="{B823216A-4815-4D38-8915-13D60D87C36D}" srcOrd="0" destOrd="0" presId="urn:microsoft.com/office/officeart/2016/7/layout/RepeatingBendingProcessNew"/>
    <dgm:cxn modelId="{0A1E69DE-0355-47A7-B546-2921C74B4B58}" type="presOf" srcId="{7BB8620F-4806-44B1-817D-8284E38C9DB1}" destId="{3C802D53-31A4-4999-A79C-6531610705BD}" srcOrd="0" destOrd="0" presId="urn:microsoft.com/office/officeart/2016/7/layout/RepeatingBendingProcessNew"/>
    <dgm:cxn modelId="{4A80EEE1-5852-4885-932E-4ABAA9B2CBDE}" type="presOf" srcId="{F63147B7-A3A3-4D28-9A36-CCBBC5CAB532}" destId="{B0598706-8BE7-4812-B508-32A887508984}" srcOrd="1" destOrd="0" presId="urn:microsoft.com/office/officeart/2016/7/layout/RepeatingBendingProcessNew"/>
    <dgm:cxn modelId="{83DAEEE4-A66B-4A10-9C0C-177FC0DC881E}" type="presOf" srcId="{F00A0DB1-D104-46BE-B38B-B02CD9FE7165}" destId="{105C28D4-016C-4EE1-99EB-8A462A2D5103}" srcOrd="0" destOrd="0" presId="urn:microsoft.com/office/officeart/2016/7/layout/RepeatingBendingProcessNew"/>
    <dgm:cxn modelId="{DD37F9DA-6357-44E0-9359-3477630CB164}" type="presParOf" srcId="{C613D5E9-B9A2-4D50-9A8D-629658CC871B}" destId="{BAF41989-BF99-4C88-BF34-345DA286B759}" srcOrd="0" destOrd="0" presId="urn:microsoft.com/office/officeart/2016/7/layout/RepeatingBendingProcessNew"/>
    <dgm:cxn modelId="{AAC364A2-E261-4EBB-B736-08DDB39E0DD0}" type="presParOf" srcId="{C613D5E9-B9A2-4D50-9A8D-629658CC871B}" destId="{993FF081-6F16-4266-B5A2-A6C5359F0B49}" srcOrd="1" destOrd="0" presId="urn:microsoft.com/office/officeart/2016/7/layout/RepeatingBendingProcessNew"/>
    <dgm:cxn modelId="{9102FD4C-1CA3-42C2-AF54-300B2B5A2F41}" type="presParOf" srcId="{993FF081-6F16-4266-B5A2-A6C5359F0B49}" destId="{055FBFA6-FBE5-4781-B7E2-171B07955BE3}" srcOrd="0" destOrd="0" presId="urn:microsoft.com/office/officeart/2016/7/layout/RepeatingBendingProcessNew"/>
    <dgm:cxn modelId="{037C61A1-8B34-4B72-AB87-9AA20DE2C725}" type="presParOf" srcId="{C613D5E9-B9A2-4D50-9A8D-629658CC871B}" destId="{B823216A-4815-4D38-8915-13D60D87C36D}" srcOrd="2" destOrd="0" presId="urn:microsoft.com/office/officeart/2016/7/layout/RepeatingBendingProcessNew"/>
    <dgm:cxn modelId="{D142BD57-8687-4C43-AE61-578121B31064}" type="presParOf" srcId="{C613D5E9-B9A2-4D50-9A8D-629658CC871B}" destId="{C81155CD-D88B-4661-B1E4-791D566F5E38}" srcOrd="3" destOrd="0" presId="urn:microsoft.com/office/officeart/2016/7/layout/RepeatingBendingProcessNew"/>
    <dgm:cxn modelId="{3F145DC8-18AE-4CD5-9F06-167A1287AF5E}" type="presParOf" srcId="{C81155CD-D88B-4661-B1E4-791D566F5E38}" destId="{7ECB68E6-340E-44D1-8D8E-5494B7D82AB8}" srcOrd="0" destOrd="0" presId="urn:microsoft.com/office/officeart/2016/7/layout/RepeatingBendingProcessNew"/>
    <dgm:cxn modelId="{01868788-2755-4507-B185-12B831FB3C9E}" type="presParOf" srcId="{C613D5E9-B9A2-4D50-9A8D-629658CC871B}" destId="{CBC75035-E094-4688-95D2-9BE0A8015EC5}" srcOrd="4" destOrd="0" presId="urn:microsoft.com/office/officeart/2016/7/layout/RepeatingBendingProcessNew"/>
    <dgm:cxn modelId="{74B02C48-B857-402E-A9F7-9EF41B5956FC}" type="presParOf" srcId="{C613D5E9-B9A2-4D50-9A8D-629658CC871B}" destId="{D19A688E-5D9C-4454-AE15-3949C7183D32}" srcOrd="5" destOrd="0" presId="urn:microsoft.com/office/officeart/2016/7/layout/RepeatingBendingProcessNew"/>
    <dgm:cxn modelId="{0E456AF6-5518-4703-953E-DAA0EA7DDF5F}" type="presParOf" srcId="{D19A688E-5D9C-4454-AE15-3949C7183D32}" destId="{879A9FCE-4EB1-4081-834A-AAF2C7CD7259}" srcOrd="0" destOrd="0" presId="urn:microsoft.com/office/officeart/2016/7/layout/RepeatingBendingProcessNew"/>
    <dgm:cxn modelId="{1DDE28F3-B7FF-46A8-85EE-5CCEA40F919F}" type="presParOf" srcId="{C613D5E9-B9A2-4D50-9A8D-629658CC871B}" destId="{A1562F05-2E6C-47EA-9AC1-955D60D032A7}" srcOrd="6" destOrd="0" presId="urn:microsoft.com/office/officeart/2016/7/layout/RepeatingBendingProcessNew"/>
    <dgm:cxn modelId="{74F8BF45-21F1-467C-B040-092B62399035}" type="presParOf" srcId="{C613D5E9-B9A2-4D50-9A8D-629658CC871B}" destId="{B2DF05A4-16D6-48C1-ADDA-20217857D7AC}" srcOrd="7" destOrd="0" presId="urn:microsoft.com/office/officeart/2016/7/layout/RepeatingBendingProcessNew"/>
    <dgm:cxn modelId="{06ECE62A-1A19-4D01-ABA0-8DE412B97D7F}" type="presParOf" srcId="{B2DF05A4-16D6-48C1-ADDA-20217857D7AC}" destId="{B0598706-8BE7-4812-B508-32A887508984}" srcOrd="0" destOrd="0" presId="urn:microsoft.com/office/officeart/2016/7/layout/RepeatingBendingProcessNew"/>
    <dgm:cxn modelId="{E4229E91-AB80-41DC-BD80-28FF9BA8E856}" type="presParOf" srcId="{C613D5E9-B9A2-4D50-9A8D-629658CC871B}" destId="{3C802D53-31A4-4999-A79C-6531610705BD}" srcOrd="8" destOrd="0" presId="urn:microsoft.com/office/officeart/2016/7/layout/RepeatingBendingProcessNew"/>
    <dgm:cxn modelId="{E55CEDE9-5549-4F6B-B54A-915DCBE800E1}" type="presParOf" srcId="{C613D5E9-B9A2-4D50-9A8D-629658CC871B}" destId="{7572FF43-ADA0-4CA2-A342-ABDE9B025CB4}" srcOrd="9" destOrd="0" presId="urn:microsoft.com/office/officeart/2016/7/layout/RepeatingBendingProcessNew"/>
    <dgm:cxn modelId="{49F93FD1-17C6-4EFD-ABB8-1BD7E2DC0A4E}" type="presParOf" srcId="{7572FF43-ADA0-4CA2-A342-ABDE9B025CB4}" destId="{EFD75BC2-9285-466B-8A57-5420B51EA035}" srcOrd="0" destOrd="0" presId="urn:microsoft.com/office/officeart/2016/7/layout/RepeatingBendingProcessNew"/>
    <dgm:cxn modelId="{7E8EF0A8-15EE-404D-9F61-943EC1BA63AF}" type="presParOf" srcId="{C613D5E9-B9A2-4D50-9A8D-629658CC871B}" destId="{105C28D4-016C-4EE1-99EB-8A462A2D5103}"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6C04F4-6286-4C22-944C-80E0F3D2E2A6}">
      <dsp:nvSpPr>
        <dsp:cNvPr id="0" name=""/>
        <dsp:cNvSpPr/>
      </dsp:nvSpPr>
      <dsp:spPr>
        <a:xfrm>
          <a:off x="1053256" y="903319"/>
          <a:ext cx="3346425" cy="297629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latin typeface="+mn-lt"/>
            </a:rPr>
            <a:t>Common Mental Health Difficulties</a:t>
          </a:r>
        </a:p>
      </dsp:txBody>
      <dsp:txXfrm>
        <a:off x="1543329" y="1339188"/>
        <a:ext cx="2366279" cy="2104559"/>
      </dsp:txXfrm>
    </dsp:sp>
    <dsp:sp modelId="{8A18E8BB-0959-42F6-97FD-20CD0E15BFA3}">
      <dsp:nvSpPr>
        <dsp:cNvPr id="0" name=""/>
        <dsp:cNvSpPr/>
      </dsp:nvSpPr>
      <dsp:spPr>
        <a:xfrm>
          <a:off x="2178989" y="3602196"/>
          <a:ext cx="229258" cy="2292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B872D8-1DCD-4955-BF97-CF281F05AF60}">
      <dsp:nvSpPr>
        <dsp:cNvPr id="0" name=""/>
        <dsp:cNvSpPr/>
      </dsp:nvSpPr>
      <dsp:spPr>
        <a:xfrm>
          <a:off x="4331571" y="2123603"/>
          <a:ext cx="229258" cy="2292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A2F5F6-A101-4FB6-801E-29D98B4F42DA}">
      <dsp:nvSpPr>
        <dsp:cNvPr id="0" name=""/>
        <dsp:cNvSpPr/>
      </dsp:nvSpPr>
      <dsp:spPr>
        <a:xfrm>
          <a:off x="3236029" y="3846172"/>
          <a:ext cx="316178" cy="31665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B554C0-35F9-4070-B3AD-6FCA6D9C44FF}">
      <dsp:nvSpPr>
        <dsp:cNvPr id="0" name=""/>
        <dsp:cNvSpPr/>
      </dsp:nvSpPr>
      <dsp:spPr>
        <a:xfrm>
          <a:off x="2081233" y="1144606"/>
          <a:ext cx="229258" cy="2292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FA33A1-0DDD-4212-867B-FF7A779CC7A5}">
      <dsp:nvSpPr>
        <dsp:cNvPr id="0" name=""/>
        <dsp:cNvSpPr/>
      </dsp:nvSpPr>
      <dsp:spPr>
        <a:xfrm>
          <a:off x="1521547" y="2600880"/>
          <a:ext cx="229258" cy="2292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332CF7-3A73-4AF1-951B-7291CAE756B1}">
      <dsp:nvSpPr>
        <dsp:cNvPr id="0" name=""/>
        <dsp:cNvSpPr/>
      </dsp:nvSpPr>
      <dsp:spPr>
        <a:xfrm>
          <a:off x="292635" y="1202847"/>
          <a:ext cx="1156210" cy="115634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Feeling Anxious</a:t>
          </a:r>
        </a:p>
      </dsp:txBody>
      <dsp:txXfrm>
        <a:off x="461958" y="1372189"/>
        <a:ext cx="817564" cy="817658"/>
      </dsp:txXfrm>
    </dsp:sp>
    <dsp:sp modelId="{BDF1316B-45C5-4F7C-BB30-06D64DB3FF1A}">
      <dsp:nvSpPr>
        <dsp:cNvPr id="0" name=""/>
        <dsp:cNvSpPr/>
      </dsp:nvSpPr>
      <dsp:spPr>
        <a:xfrm>
          <a:off x="2436304" y="609851"/>
          <a:ext cx="316178" cy="31665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9F22ED-742F-4F5D-8948-DB9D917799B3}">
      <dsp:nvSpPr>
        <dsp:cNvPr id="0" name=""/>
        <dsp:cNvSpPr/>
      </dsp:nvSpPr>
      <dsp:spPr>
        <a:xfrm>
          <a:off x="524593" y="2977517"/>
          <a:ext cx="571688" cy="57181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5F3376-D129-4A01-A515-9DDCA25DFE74}">
      <dsp:nvSpPr>
        <dsp:cNvPr id="0" name=""/>
        <dsp:cNvSpPr/>
      </dsp:nvSpPr>
      <dsp:spPr>
        <a:xfrm>
          <a:off x="4440659" y="938797"/>
          <a:ext cx="1156210" cy="115634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Low Mood</a:t>
          </a:r>
        </a:p>
      </dsp:txBody>
      <dsp:txXfrm>
        <a:off x="4609982" y="1108139"/>
        <a:ext cx="817564" cy="817658"/>
      </dsp:txXfrm>
    </dsp:sp>
    <dsp:sp modelId="{C5E94E6E-C162-42F1-8286-5644C5DCA02B}">
      <dsp:nvSpPr>
        <dsp:cNvPr id="0" name=""/>
        <dsp:cNvSpPr/>
      </dsp:nvSpPr>
      <dsp:spPr>
        <a:xfrm>
          <a:off x="3924389" y="1736800"/>
          <a:ext cx="316178" cy="31665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B8FCCC-9EDF-413A-AD89-1E2865338ADB}">
      <dsp:nvSpPr>
        <dsp:cNvPr id="0" name=""/>
        <dsp:cNvSpPr/>
      </dsp:nvSpPr>
      <dsp:spPr>
        <a:xfrm>
          <a:off x="307001" y="3658107"/>
          <a:ext cx="229258" cy="2292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DBB33E-6325-4BFF-B4D0-43A9FCE37008}">
      <dsp:nvSpPr>
        <dsp:cNvPr id="0" name=""/>
        <dsp:cNvSpPr/>
      </dsp:nvSpPr>
      <dsp:spPr>
        <a:xfrm>
          <a:off x="2591422" y="3331790"/>
          <a:ext cx="229258" cy="2292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89791F-7E1A-4960-9AD7-E373521E2846}">
      <dsp:nvSpPr>
        <dsp:cNvPr id="0" name=""/>
        <dsp:cNvSpPr/>
      </dsp:nvSpPr>
      <dsp:spPr>
        <a:xfrm>
          <a:off x="4631922" y="3194025"/>
          <a:ext cx="1156210" cy="115634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Panic Attacks</a:t>
          </a:r>
        </a:p>
      </dsp:txBody>
      <dsp:txXfrm>
        <a:off x="4801245" y="3363367"/>
        <a:ext cx="817564" cy="817658"/>
      </dsp:txXfrm>
    </dsp:sp>
    <dsp:sp modelId="{243A267F-0356-47FD-BEFD-5600BBECFD06}">
      <dsp:nvSpPr>
        <dsp:cNvPr id="0" name=""/>
        <dsp:cNvSpPr/>
      </dsp:nvSpPr>
      <dsp:spPr>
        <a:xfrm>
          <a:off x="4658250" y="2896700"/>
          <a:ext cx="229258" cy="2292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3E63A7-06FD-4FA9-87E0-E916C23B2328}">
      <dsp:nvSpPr>
        <dsp:cNvPr id="0" name=""/>
        <dsp:cNvSpPr/>
      </dsp:nvSpPr>
      <dsp:spPr>
        <a:xfrm>
          <a:off x="1665636" y="3926480"/>
          <a:ext cx="1156210" cy="115634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Sleep Problems</a:t>
          </a:r>
        </a:p>
      </dsp:txBody>
      <dsp:txXfrm>
        <a:off x="1834959" y="4095822"/>
        <a:ext cx="817564" cy="817658"/>
      </dsp:txXfrm>
    </dsp:sp>
    <dsp:sp modelId="{B1B4255A-20D2-44EF-916C-81BCDE346C34}">
      <dsp:nvSpPr>
        <dsp:cNvPr id="0" name=""/>
        <dsp:cNvSpPr/>
      </dsp:nvSpPr>
      <dsp:spPr>
        <a:xfrm>
          <a:off x="2698176" y="3887343"/>
          <a:ext cx="229258" cy="2292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F6DFB2-26A5-4A45-A784-FD69D1EB3776}">
      <dsp:nvSpPr>
        <dsp:cNvPr id="0" name=""/>
        <dsp:cNvSpPr/>
      </dsp:nvSpPr>
      <dsp:spPr>
        <a:xfrm>
          <a:off x="3037633" y="342427"/>
          <a:ext cx="1156210" cy="115634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Fears &amp; Phobias</a:t>
          </a:r>
        </a:p>
      </dsp:txBody>
      <dsp:txXfrm>
        <a:off x="3206956" y="511769"/>
        <a:ext cx="817564" cy="817658"/>
      </dsp:txXfrm>
    </dsp:sp>
    <dsp:sp modelId="{DEB319CD-A4F8-4103-84B9-83A6526DF7B8}">
      <dsp:nvSpPr>
        <dsp:cNvPr id="0" name=""/>
        <dsp:cNvSpPr/>
      </dsp:nvSpPr>
      <dsp:spPr>
        <a:xfrm>
          <a:off x="1342457" y="1253424"/>
          <a:ext cx="229258" cy="2292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0F0EA7-99FD-43E1-961A-6D3FD76566CC}">
      <dsp:nvSpPr>
        <dsp:cNvPr id="0" name=""/>
        <dsp:cNvSpPr/>
      </dsp:nvSpPr>
      <dsp:spPr>
        <a:xfrm>
          <a:off x="4383913" y="533601"/>
          <a:ext cx="229258" cy="2292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F7B949-7F96-48D5-8E68-01CCCD465A5B}">
      <dsp:nvSpPr>
        <dsp:cNvPr id="0" name=""/>
        <dsp:cNvSpPr/>
      </dsp:nvSpPr>
      <dsp:spPr>
        <a:xfrm>
          <a:off x="0" y="226606"/>
          <a:ext cx="6263640" cy="155902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GB" sz="6500" kern="1200" dirty="0"/>
            <a:t>Confidentiality</a:t>
          </a:r>
          <a:endParaRPr lang="en-US" sz="6500" kern="1200" dirty="0"/>
        </a:p>
      </dsp:txBody>
      <dsp:txXfrm>
        <a:off x="76105" y="302711"/>
        <a:ext cx="6111430" cy="1406815"/>
      </dsp:txXfrm>
    </dsp:sp>
    <dsp:sp modelId="{199271E1-E2B6-40FB-B0FD-572ED183FA2A}">
      <dsp:nvSpPr>
        <dsp:cNvPr id="0" name=""/>
        <dsp:cNvSpPr/>
      </dsp:nvSpPr>
      <dsp:spPr>
        <a:xfrm>
          <a:off x="0" y="1972831"/>
          <a:ext cx="6263640" cy="1559025"/>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GB" sz="6500" kern="1200" dirty="0"/>
            <a:t>Respect</a:t>
          </a:r>
          <a:endParaRPr lang="en-US" sz="6500" kern="1200" dirty="0"/>
        </a:p>
      </dsp:txBody>
      <dsp:txXfrm>
        <a:off x="76105" y="2048936"/>
        <a:ext cx="6111430" cy="1406815"/>
      </dsp:txXfrm>
    </dsp:sp>
    <dsp:sp modelId="{0BE5D6FC-78C1-4609-A742-D0DB3A7AF2B5}">
      <dsp:nvSpPr>
        <dsp:cNvPr id="0" name=""/>
        <dsp:cNvSpPr/>
      </dsp:nvSpPr>
      <dsp:spPr>
        <a:xfrm>
          <a:off x="0" y="3719056"/>
          <a:ext cx="6263640" cy="155902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GB" sz="6500" kern="1200" dirty="0"/>
            <a:t>Listen</a:t>
          </a:r>
          <a:endParaRPr lang="en-US" sz="6500" kern="1200" dirty="0"/>
        </a:p>
      </dsp:txBody>
      <dsp:txXfrm>
        <a:off x="76105" y="3795161"/>
        <a:ext cx="6111430" cy="14068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3FF081-6F16-4266-B5A2-A6C5359F0B49}">
      <dsp:nvSpPr>
        <dsp:cNvPr id="0" name=""/>
        <dsp:cNvSpPr/>
      </dsp:nvSpPr>
      <dsp:spPr>
        <a:xfrm>
          <a:off x="2638573" y="538581"/>
          <a:ext cx="416532" cy="91440"/>
        </a:xfrm>
        <a:custGeom>
          <a:avLst/>
          <a:gdLst/>
          <a:ahLst/>
          <a:cxnLst/>
          <a:rect l="0" t="0" r="0" b="0"/>
          <a:pathLst>
            <a:path>
              <a:moveTo>
                <a:pt x="0" y="45720"/>
              </a:moveTo>
              <a:lnTo>
                <a:pt x="416532" y="45720"/>
              </a:lnTo>
            </a:path>
          </a:pathLst>
        </a:custGeom>
        <a:noFill/>
        <a:ln w="6350" cap="flat" cmpd="sng" algn="ctr">
          <a:solidFill>
            <a:schemeClr val="tx1">
              <a:lumMod val="50000"/>
              <a:lumOff val="5000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spc="100" baseline="0">
            <a:solidFill>
              <a:schemeClr val="tx1"/>
            </a:solidFill>
          </a:endParaRPr>
        </a:p>
      </dsp:txBody>
      <dsp:txXfrm>
        <a:off x="2835661" y="582065"/>
        <a:ext cx="22356" cy="4471"/>
      </dsp:txXfrm>
    </dsp:sp>
    <dsp:sp modelId="{BAF41989-BF99-4C88-BF34-345DA286B759}">
      <dsp:nvSpPr>
        <dsp:cNvPr id="0" name=""/>
        <dsp:cNvSpPr/>
      </dsp:nvSpPr>
      <dsp:spPr>
        <a:xfrm>
          <a:off x="696321" y="1085"/>
          <a:ext cx="1944052" cy="1166431"/>
        </a:xfrm>
        <a:prstGeom prst="rect">
          <a:avLst/>
        </a:prstGeom>
        <a:solidFill>
          <a:schemeClr val="accent6">
            <a:lumMod val="40000"/>
            <a:lumOff val="60000"/>
          </a:schemeClr>
        </a:solidFill>
        <a:ln w="19050" cap="flat" cmpd="sng" algn="ctr">
          <a:solidFill>
            <a:schemeClr val="tx1">
              <a:lumMod val="50000"/>
              <a:lumOff val="5000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60" tIns="99992" rIns="95260" bIns="99992" numCol="1" spcCol="1270" anchor="ctr" anchorCtr="0">
          <a:noAutofit/>
        </a:bodyPr>
        <a:lstStyle/>
        <a:p>
          <a:pPr marL="0" lvl="0" indent="0" algn="ctr" defTabSz="755650">
            <a:lnSpc>
              <a:spcPct val="90000"/>
            </a:lnSpc>
            <a:spcBef>
              <a:spcPct val="0"/>
            </a:spcBef>
            <a:spcAft>
              <a:spcPct val="35000"/>
            </a:spcAft>
            <a:buNone/>
          </a:pPr>
          <a:r>
            <a:rPr lang="en-GB" sz="1700" kern="1200" spc="100" baseline="0" dirty="0">
              <a:solidFill>
                <a:schemeClr val="tx1"/>
              </a:solidFill>
            </a:rPr>
            <a:t>Pause and consider your response and tone</a:t>
          </a:r>
          <a:endParaRPr lang="en-US" sz="1700" kern="1200" spc="100" baseline="0" dirty="0">
            <a:solidFill>
              <a:schemeClr val="tx1"/>
            </a:solidFill>
          </a:endParaRPr>
        </a:p>
      </dsp:txBody>
      <dsp:txXfrm>
        <a:off x="696321" y="1085"/>
        <a:ext cx="1944052" cy="1166431"/>
      </dsp:txXfrm>
    </dsp:sp>
    <dsp:sp modelId="{C81155CD-D88B-4661-B1E4-791D566F5E38}">
      <dsp:nvSpPr>
        <dsp:cNvPr id="0" name=""/>
        <dsp:cNvSpPr/>
      </dsp:nvSpPr>
      <dsp:spPr>
        <a:xfrm>
          <a:off x="1677056" y="1165717"/>
          <a:ext cx="2382474" cy="416532"/>
        </a:xfrm>
        <a:custGeom>
          <a:avLst/>
          <a:gdLst/>
          <a:ahLst/>
          <a:cxnLst/>
          <a:rect l="0" t="0" r="0" b="0"/>
          <a:pathLst>
            <a:path>
              <a:moveTo>
                <a:pt x="2382474" y="0"/>
              </a:moveTo>
              <a:lnTo>
                <a:pt x="2382474" y="225366"/>
              </a:lnTo>
              <a:lnTo>
                <a:pt x="0" y="225366"/>
              </a:lnTo>
              <a:lnTo>
                <a:pt x="0" y="416532"/>
              </a:lnTo>
            </a:path>
          </a:pathLst>
        </a:custGeom>
        <a:noFill/>
        <a:ln w="6350" cap="flat" cmpd="sng" algn="ctr">
          <a:solidFill>
            <a:schemeClr val="tx1">
              <a:lumMod val="50000"/>
              <a:lumOff val="5000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spc="100" baseline="0">
            <a:solidFill>
              <a:schemeClr val="tx1"/>
            </a:solidFill>
          </a:endParaRPr>
        </a:p>
      </dsp:txBody>
      <dsp:txXfrm>
        <a:off x="2807692" y="1371747"/>
        <a:ext cx="121203" cy="4471"/>
      </dsp:txXfrm>
    </dsp:sp>
    <dsp:sp modelId="{B823216A-4815-4D38-8915-13D60D87C36D}">
      <dsp:nvSpPr>
        <dsp:cNvPr id="0" name=""/>
        <dsp:cNvSpPr/>
      </dsp:nvSpPr>
      <dsp:spPr>
        <a:xfrm>
          <a:off x="3087505" y="1085"/>
          <a:ext cx="1944052" cy="1166431"/>
        </a:xfrm>
        <a:prstGeom prst="rect">
          <a:avLst/>
        </a:prstGeom>
        <a:solidFill>
          <a:schemeClr val="accent6">
            <a:lumMod val="40000"/>
            <a:lumOff val="60000"/>
          </a:schemeClr>
        </a:solidFill>
        <a:ln w="19050" cap="flat" cmpd="sng" algn="ctr">
          <a:solidFill>
            <a:schemeClr val="tx1">
              <a:lumMod val="50000"/>
              <a:lumOff val="5000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60" tIns="99992" rIns="95260" bIns="99992" numCol="1" spcCol="1270" anchor="ctr" anchorCtr="0">
          <a:noAutofit/>
        </a:bodyPr>
        <a:lstStyle/>
        <a:p>
          <a:pPr marL="0" lvl="0" indent="0" algn="ctr" defTabSz="755650">
            <a:lnSpc>
              <a:spcPct val="90000"/>
            </a:lnSpc>
            <a:spcBef>
              <a:spcPct val="0"/>
            </a:spcBef>
            <a:spcAft>
              <a:spcPct val="35000"/>
            </a:spcAft>
            <a:buNone/>
          </a:pPr>
          <a:r>
            <a:rPr lang="en-GB" sz="1700" kern="1200" spc="100" baseline="0" dirty="0">
              <a:solidFill>
                <a:schemeClr val="tx1"/>
              </a:solidFill>
            </a:rPr>
            <a:t>Check your understanding</a:t>
          </a:r>
          <a:endParaRPr lang="en-US" sz="1700" kern="1200" spc="100" baseline="0" dirty="0">
            <a:solidFill>
              <a:schemeClr val="tx1"/>
            </a:solidFill>
          </a:endParaRPr>
        </a:p>
      </dsp:txBody>
      <dsp:txXfrm>
        <a:off x="3087505" y="1085"/>
        <a:ext cx="1944052" cy="1166431"/>
      </dsp:txXfrm>
    </dsp:sp>
    <dsp:sp modelId="{D19A688E-5D9C-4454-AE15-3949C7183D32}">
      <dsp:nvSpPr>
        <dsp:cNvPr id="0" name=""/>
        <dsp:cNvSpPr/>
      </dsp:nvSpPr>
      <dsp:spPr>
        <a:xfrm>
          <a:off x="2647282" y="2152144"/>
          <a:ext cx="407822" cy="91440"/>
        </a:xfrm>
        <a:custGeom>
          <a:avLst/>
          <a:gdLst/>
          <a:ahLst/>
          <a:cxnLst/>
          <a:rect l="0" t="0" r="0" b="0"/>
          <a:pathLst>
            <a:path>
              <a:moveTo>
                <a:pt x="0" y="45720"/>
              </a:moveTo>
              <a:lnTo>
                <a:pt x="407822" y="45720"/>
              </a:lnTo>
            </a:path>
          </a:pathLst>
        </a:custGeom>
        <a:noFill/>
        <a:ln w="6350" cap="flat" cmpd="sng" algn="ctr">
          <a:solidFill>
            <a:schemeClr val="tx1">
              <a:lumMod val="50000"/>
              <a:lumOff val="5000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spc="100" baseline="0">
            <a:solidFill>
              <a:schemeClr val="tx1"/>
            </a:solidFill>
          </a:endParaRPr>
        </a:p>
      </dsp:txBody>
      <dsp:txXfrm>
        <a:off x="2840233" y="2195629"/>
        <a:ext cx="21921" cy="4471"/>
      </dsp:txXfrm>
    </dsp:sp>
    <dsp:sp modelId="{CBC75035-E094-4688-95D2-9BE0A8015EC5}">
      <dsp:nvSpPr>
        <dsp:cNvPr id="0" name=""/>
        <dsp:cNvSpPr/>
      </dsp:nvSpPr>
      <dsp:spPr>
        <a:xfrm>
          <a:off x="705030" y="1614649"/>
          <a:ext cx="1944052" cy="1166431"/>
        </a:xfrm>
        <a:prstGeom prst="rect">
          <a:avLst/>
        </a:prstGeom>
        <a:solidFill>
          <a:schemeClr val="accent6">
            <a:lumMod val="40000"/>
            <a:lumOff val="60000"/>
          </a:schemeClr>
        </a:solidFill>
        <a:ln w="19050" cap="flat" cmpd="sng" algn="ctr">
          <a:solidFill>
            <a:schemeClr val="tx1">
              <a:lumMod val="50000"/>
              <a:lumOff val="5000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60" tIns="99992" rIns="95260" bIns="99992" numCol="1" spcCol="1270" anchor="ctr" anchorCtr="0">
          <a:noAutofit/>
        </a:bodyPr>
        <a:lstStyle/>
        <a:p>
          <a:pPr marL="0" lvl="0" indent="0" algn="ctr" defTabSz="755650">
            <a:lnSpc>
              <a:spcPct val="90000"/>
            </a:lnSpc>
            <a:spcBef>
              <a:spcPct val="0"/>
            </a:spcBef>
            <a:spcAft>
              <a:spcPct val="35000"/>
            </a:spcAft>
            <a:buNone/>
          </a:pPr>
          <a:r>
            <a:rPr lang="en-GB" sz="1700" kern="1200" spc="100" baseline="0" dirty="0">
              <a:solidFill>
                <a:schemeClr val="tx1"/>
              </a:solidFill>
            </a:rPr>
            <a:t>Be curious and ask questions</a:t>
          </a:r>
          <a:endParaRPr lang="en-US" sz="1700" kern="1200" spc="100" baseline="0" dirty="0">
            <a:solidFill>
              <a:schemeClr val="tx1"/>
            </a:solidFill>
          </a:endParaRPr>
        </a:p>
      </dsp:txBody>
      <dsp:txXfrm>
        <a:off x="705030" y="1614649"/>
        <a:ext cx="1944052" cy="1166431"/>
      </dsp:txXfrm>
    </dsp:sp>
    <dsp:sp modelId="{B2DF05A4-16D6-48C1-ADDA-20217857D7AC}">
      <dsp:nvSpPr>
        <dsp:cNvPr id="0" name=""/>
        <dsp:cNvSpPr/>
      </dsp:nvSpPr>
      <dsp:spPr>
        <a:xfrm>
          <a:off x="1668347" y="2779280"/>
          <a:ext cx="2391184" cy="416532"/>
        </a:xfrm>
        <a:custGeom>
          <a:avLst/>
          <a:gdLst/>
          <a:ahLst/>
          <a:cxnLst/>
          <a:rect l="0" t="0" r="0" b="0"/>
          <a:pathLst>
            <a:path>
              <a:moveTo>
                <a:pt x="2391184" y="0"/>
              </a:moveTo>
              <a:lnTo>
                <a:pt x="2391184" y="225366"/>
              </a:lnTo>
              <a:lnTo>
                <a:pt x="0" y="225366"/>
              </a:lnTo>
              <a:lnTo>
                <a:pt x="0" y="416532"/>
              </a:lnTo>
            </a:path>
          </a:pathLst>
        </a:custGeom>
        <a:noFill/>
        <a:ln w="6350" cap="flat" cmpd="sng" algn="ctr">
          <a:solidFill>
            <a:schemeClr val="tx1">
              <a:lumMod val="50000"/>
              <a:lumOff val="5000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spc="100" baseline="0">
            <a:solidFill>
              <a:schemeClr val="tx1"/>
            </a:solidFill>
          </a:endParaRPr>
        </a:p>
      </dsp:txBody>
      <dsp:txXfrm>
        <a:off x="2803123" y="2985311"/>
        <a:ext cx="121631" cy="4471"/>
      </dsp:txXfrm>
    </dsp:sp>
    <dsp:sp modelId="{A1562F05-2E6C-47EA-9AC1-955D60D032A7}">
      <dsp:nvSpPr>
        <dsp:cNvPr id="0" name=""/>
        <dsp:cNvSpPr/>
      </dsp:nvSpPr>
      <dsp:spPr>
        <a:xfrm>
          <a:off x="3087505" y="1614649"/>
          <a:ext cx="1944052" cy="1166431"/>
        </a:xfrm>
        <a:prstGeom prst="rect">
          <a:avLst/>
        </a:prstGeom>
        <a:solidFill>
          <a:schemeClr val="accent6">
            <a:lumMod val="40000"/>
            <a:lumOff val="60000"/>
          </a:schemeClr>
        </a:solidFill>
        <a:ln w="19050" cap="flat" cmpd="sng" algn="ctr">
          <a:solidFill>
            <a:schemeClr val="tx1">
              <a:lumMod val="50000"/>
              <a:lumOff val="5000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60" tIns="99992" rIns="95260" bIns="99992" numCol="1" spcCol="1270" anchor="ctr" anchorCtr="0">
          <a:noAutofit/>
        </a:bodyPr>
        <a:lstStyle/>
        <a:p>
          <a:pPr marL="0" lvl="0" indent="0" algn="ctr" defTabSz="755650">
            <a:lnSpc>
              <a:spcPct val="90000"/>
            </a:lnSpc>
            <a:spcBef>
              <a:spcPct val="0"/>
            </a:spcBef>
            <a:spcAft>
              <a:spcPct val="35000"/>
            </a:spcAft>
            <a:buNone/>
          </a:pPr>
          <a:r>
            <a:rPr lang="en-GB" sz="1700" kern="1200" spc="100" baseline="0" dirty="0">
              <a:solidFill>
                <a:schemeClr val="tx1"/>
              </a:solidFill>
            </a:rPr>
            <a:t>Try not to show judgement</a:t>
          </a:r>
          <a:endParaRPr lang="en-US" sz="1700" kern="1200" spc="100" baseline="0" dirty="0">
            <a:solidFill>
              <a:schemeClr val="tx1"/>
            </a:solidFill>
          </a:endParaRPr>
        </a:p>
      </dsp:txBody>
      <dsp:txXfrm>
        <a:off x="3087505" y="1614649"/>
        <a:ext cx="1944052" cy="1166431"/>
      </dsp:txXfrm>
    </dsp:sp>
    <dsp:sp modelId="{7572FF43-ADA0-4CA2-A342-ABDE9B025CB4}">
      <dsp:nvSpPr>
        <dsp:cNvPr id="0" name=""/>
        <dsp:cNvSpPr/>
      </dsp:nvSpPr>
      <dsp:spPr>
        <a:xfrm>
          <a:off x="2638573" y="3765708"/>
          <a:ext cx="416532" cy="91440"/>
        </a:xfrm>
        <a:custGeom>
          <a:avLst/>
          <a:gdLst/>
          <a:ahLst/>
          <a:cxnLst/>
          <a:rect l="0" t="0" r="0" b="0"/>
          <a:pathLst>
            <a:path>
              <a:moveTo>
                <a:pt x="0" y="45720"/>
              </a:moveTo>
              <a:lnTo>
                <a:pt x="225366" y="45720"/>
              </a:lnTo>
              <a:lnTo>
                <a:pt x="225366" y="46805"/>
              </a:lnTo>
              <a:lnTo>
                <a:pt x="416532" y="46805"/>
              </a:lnTo>
            </a:path>
          </a:pathLst>
        </a:custGeom>
        <a:noFill/>
        <a:ln w="6350" cap="flat" cmpd="sng" algn="ctr">
          <a:solidFill>
            <a:schemeClr val="tx1">
              <a:lumMod val="50000"/>
              <a:lumOff val="5000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spc="100" baseline="0">
            <a:solidFill>
              <a:schemeClr val="tx1"/>
            </a:solidFill>
          </a:endParaRPr>
        </a:p>
      </dsp:txBody>
      <dsp:txXfrm>
        <a:off x="2835661" y="3809192"/>
        <a:ext cx="22356" cy="4471"/>
      </dsp:txXfrm>
    </dsp:sp>
    <dsp:sp modelId="{3C802D53-31A4-4999-A79C-6531610705BD}">
      <dsp:nvSpPr>
        <dsp:cNvPr id="0" name=""/>
        <dsp:cNvSpPr/>
      </dsp:nvSpPr>
      <dsp:spPr>
        <a:xfrm>
          <a:off x="696321" y="3228212"/>
          <a:ext cx="1944052" cy="1166431"/>
        </a:xfrm>
        <a:prstGeom prst="rect">
          <a:avLst/>
        </a:prstGeom>
        <a:solidFill>
          <a:schemeClr val="accent6">
            <a:lumMod val="40000"/>
            <a:lumOff val="60000"/>
          </a:schemeClr>
        </a:solidFill>
        <a:ln w="19050" cap="flat" cmpd="sng" algn="ctr">
          <a:solidFill>
            <a:schemeClr val="tx1">
              <a:lumMod val="50000"/>
              <a:lumOff val="5000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60" tIns="99992" rIns="95260" bIns="99992" numCol="1" spcCol="1270" anchor="ctr" anchorCtr="0">
          <a:noAutofit/>
        </a:bodyPr>
        <a:lstStyle/>
        <a:p>
          <a:pPr marL="0" lvl="0" indent="0" algn="ctr" defTabSz="755650">
            <a:lnSpc>
              <a:spcPct val="90000"/>
            </a:lnSpc>
            <a:spcBef>
              <a:spcPct val="0"/>
            </a:spcBef>
            <a:spcAft>
              <a:spcPct val="35000"/>
            </a:spcAft>
            <a:buNone/>
          </a:pPr>
          <a:r>
            <a:rPr lang="en-GB" sz="1700" kern="1200" spc="100" baseline="0">
              <a:solidFill>
                <a:schemeClr val="tx1"/>
              </a:solidFill>
            </a:rPr>
            <a:t>Show empathy – validate their experience</a:t>
          </a:r>
          <a:endParaRPr lang="en-US" sz="1700" kern="1200" spc="100" baseline="0">
            <a:solidFill>
              <a:schemeClr val="tx1"/>
            </a:solidFill>
          </a:endParaRPr>
        </a:p>
      </dsp:txBody>
      <dsp:txXfrm>
        <a:off x="696321" y="3228212"/>
        <a:ext cx="1944052" cy="1166431"/>
      </dsp:txXfrm>
    </dsp:sp>
    <dsp:sp modelId="{105C28D4-016C-4EE1-99EB-8A462A2D5103}">
      <dsp:nvSpPr>
        <dsp:cNvPr id="0" name=""/>
        <dsp:cNvSpPr/>
      </dsp:nvSpPr>
      <dsp:spPr>
        <a:xfrm>
          <a:off x="3087505" y="3229298"/>
          <a:ext cx="1977995" cy="1166431"/>
        </a:xfrm>
        <a:prstGeom prst="rect">
          <a:avLst/>
        </a:prstGeom>
        <a:solidFill>
          <a:schemeClr val="accent6">
            <a:lumMod val="40000"/>
            <a:lumOff val="60000"/>
          </a:schemeClr>
        </a:solidFill>
        <a:ln w="19050" cap="flat" cmpd="sng" algn="ctr">
          <a:solidFill>
            <a:schemeClr val="tx1">
              <a:lumMod val="50000"/>
              <a:lumOff val="5000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60" tIns="99992" rIns="95260" bIns="99992" numCol="1" spcCol="1270" anchor="ctr" anchorCtr="0">
          <a:noAutofit/>
        </a:bodyPr>
        <a:lstStyle/>
        <a:p>
          <a:pPr marL="0" lvl="0" indent="0" algn="ctr" defTabSz="755650">
            <a:lnSpc>
              <a:spcPct val="90000"/>
            </a:lnSpc>
            <a:spcBef>
              <a:spcPct val="0"/>
            </a:spcBef>
            <a:spcAft>
              <a:spcPct val="35000"/>
            </a:spcAft>
            <a:buNone/>
          </a:pPr>
          <a:r>
            <a:rPr lang="en-GB" sz="1700" kern="1200" spc="100" baseline="0" dirty="0">
              <a:solidFill>
                <a:schemeClr val="tx1"/>
              </a:solidFill>
            </a:rPr>
            <a:t>Avoid solution giving – problem solve together instead</a:t>
          </a:r>
          <a:endParaRPr lang="en-US" sz="1700" kern="1200" spc="100" baseline="0" dirty="0">
            <a:solidFill>
              <a:schemeClr val="tx1"/>
            </a:solidFill>
          </a:endParaRPr>
        </a:p>
      </dsp:txBody>
      <dsp:txXfrm>
        <a:off x="3087505" y="3229298"/>
        <a:ext cx="1977995" cy="1166431"/>
      </dsp:txXfrm>
    </dsp:sp>
  </dsp:spTree>
</dsp:drawing>
</file>

<file path=ppt/diagrams/layout1.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6AF753-E62E-4767-A38B-882BB8566629}" type="datetimeFigureOut">
              <a:rPr lang="en-GB" smtClean="0"/>
              <a:t>14/09/2026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4C9D2F-26C9-4A6F-AD79-8BC73B666FA3}" type="slidenum">
              <a:rPr lang="en-GB" smtClean="0"/>
              <a:t>‹#›</a:t>
            </a:fld>
            <a:endParaRPr lang="en-GB"/>
          </a:p>
        </p:txBody>
      </p:sp>
    </p:spTree>
    <p:extLst>
      <p:ext uri="{BB962C8B-B14F-4D97-AF65-F5344CB8AC3E}">
        <p14:creationId xmlns:p14="http://schemas.microsoft.com/office/powerpoint/2010/main" val="3242457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RZ86OB9hw4"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familylives.org.uk/advice/teenagers/school-learning/exam-stress/"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www.childline.org.uk/explore/schoolcollege/pages/exam-stress.aspx"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Introduce yourself to the </a:t>
            </a:r>
            <a:r>
              <a:rPr lang="en-GB"/>
              <a:t>workshop </a:t>
            </a:r>
          </a:p>
          <a:p>
            <a:r>
              <a:rPr lang="en-GB"/>
              <a:t>Elaborate </a:t>
            </a:r>
            <a:r>
              <a:rPr lang="en-GB" dirty="0"/>
              <a:t>depending on the audience</a:t>
            </a:r>
          </a:p>
          <a:p>
            <a:endParaRPr lang="en-GB" dirty="0"/>
          </a:p>
          <a:p>
            <a:endParaRPr lang="en-GB" dirty="0"/>
          </a:p>
        </p:txBody>
      </p:sp>
      <p:sp>
        <p:nvSpPr>
          <p:cNvPr id="4" name="Slide Number Placeholder 3"/>
          <p:cNvSpPr>
            <a:spLocks noGrp="1"/>
          </p:cNvSpPr>
          <p:nvPr>
            <p:ph type="sldNum" sz="quarter" idx="5"/>
          </p:nvPr>
        </p:nvSpPr>
        <p:spPr/>
        <p:txBody>
          <a:bodyPr/>
          <a:lstStyle/>
          <a:p>
            <a:fld id="{9FE449F5-0D89-433E-B41D-8DBA6C216956}" type="slidenum">
              <a:rPr lang="en-GB" smtClean="0"/>
              <a:t>2</a:t>
            </a:fld>
            <a:endParaRPr lang="en-GB"/>
          </a:p>
        </p:txBody>
      </p:sp>
    </p:spTree>
    <p:extLst>
      <p:ext uri="{BB962C8B-B14F-4D97-AF65-F5344CB8AC3E}">
        <p14:creationId xmlns:p14="http://schemas.microsoft.com/office/powerpoint/2010/main" val="2633544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bg1"/>
                </a:solidFill>
              </a:rPr>
              <a:t>Don’t share in playground, etc</a:t>
            </a:r>
            <a:endParaRPr lang="en-GB" dirty="0"/>
          </a:p>
        </p:txBody>
      </p:sp>
      <p:sp>
        <p:nvSpPr>
          <p:cNvPr id="4" name="Slide Number Placeholder 3"/>
          <p:cNvSpPr>
            <a:spLocks noGrp="1"/>
          </p:cNvSpPr>
          <p:nvPr>
            <p:ph type="sldNum" sz="quarter" idx="5"/>
          </p:nvPr>
        </p:nvSpPr>
        <p:spPr/>
        <p:txBody>
          <a:bodyPr/>
          <a:lstStyle/>
          <a:p>
            <a:fld id="{79C2F64B-0046-4C1C-9E74-BE629F442224}" type="slidenum">
              <a:rPr lang="en-GB" smtClean="0"/>
              <a:t>4</a:t>
            </a:fld>
            <a:endParaRPr lang="en-GB"/>
          </a:p>
        </p:txBody>
      </p:sp>
      <p:sp>
        <p:nvSpPr>
          <p:cNvPr id="6" name="TextBox 5">
            <a:extLst>
              <a:ext uri="{FF2B5EF4-FFF2-40B4-BE49-F238E27FC236}">
                <a16:creationId xmlns:a16="http://schemas.microsoft.com/office/drawing/2014/main" id="{50778F81-590E-CB95-C9B7-21660A08E81C}"/>
              </a:ext>
            </a:extLst>
          </p:cNvPr>
          <p:cNvSpPr txBox="1"/>
          <p:nvPr/>
        </p:nvSpPr>
        <p:spPr>
          <a:xfrm>
            <a:off x="1002083" y="5025449"/>
            <a:ext cx="3432130" cy="2585323"/>
          </a:xfrm>
          <a:prstGeom prst="rect">
            <a:avLst/>
          </a:prstGeom>
          <a:noFill/>
        </p:spPr>
        <p:txBody>
          <a:bodyPr wrap="square">
            <a:spAutoFit/>
          </a:bodyPr>
          <a:lstStyle/>
          <a:p>
            <a:r>
              <a:rPr lang="en-GB" sz="1800" dirty="0"/>
              <a:t>Insert new group expectations from last week and remind group of what we expect in sessions.</a:t>
            </a:r>
          </a:p>
          <a:p>
            <a:endParaRPr lang="en-GB" dirty="0"/>
          </a:p>
          <a:p>
            <a:r>
              <a:rPr lang="en-GB" dirty="0"/>
              <a:t>You can advise children and young people to come and see you at the end of the session if they would like to talk to you in private about anything they are worried about.</a:t>
            </a:r>
          </a:p>
        </p:txBody>
      </p:sp>
    </p:spTree>
    <p:extLst>
      <p:ext uri="{BB962C8B-B14F-4D97-AF65-F5344CB8AC3E}">
        <p14:creationId xmlns:p14="http://schemas.microsoft.com/office/powerpoint/2010/main" val="2304542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Icebreaker – show of hands</a:t>
            </a:r>
          </a:p>
          <a:p>
            <a:r>
              <a:rPr lang="en-GB" dirty="0"/>
              <a:t>https://www.mentalhealthy.co.uk/news/321-pressure-of-exams-causing-worrying-levels-of-anxiety-in-students.html</a:t>
            </a:r>
          </a:p>
        </p:txBody>
      </p:sp>
      <p:sp>
        <p:nvSpPr>
          <p:cNvPr id="4" name="Slide Number Placeholder 3"/>
          <p:cNvSpPr>
            <a:spLocks noGrp="1"/>
          </p:cNvSpPr>
          <p:nvPr>
            <p:ph type="sldNum" sz="quarter" idx="5"/>
          </p:nvPr>
        </p:nvSpPr>
        <p:spPr/>
        <p:txBody>
          <a:bodyPr/>
          <a:lstStyle/>
          <a:p>
            <a:fld id="{D049CB3D-A062-43D2-ACCD-0D80AE86EEB3}" type="slidenum">
              <a:rPr lang="en-GB" smtClean="0"/>
              <a:t>6</a:t>
            </a:fld>
            <a:endParaRPr lang="en-GB"/>
          </a:p>
        </p:txBody>
      </p:sp>
    </p:spTree>
    <p:extLst>
      <p:ext uri="{BB962C8B-B14F-4D97-AF65-F5344CB8AC3E}">
        <p14:creationId xmlns:p14="http://schemas.microsoft.com/office/powerpoint/2010/main" val="1918271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Conquering exam stress: lessons from our bodies</a:t>
            </a:r>
            <a:endParaRPr lang="en-GB" dirty="0"/>
          </a:p>
          <a:p>
            <a:r>
              <a:rPr lang="en-GB" dirty="0"/>
              <a:t>www.youtube.com/watch?v=-RZ86OB9hw4</a:t>
            </a:r>
          </a:p>
        </p:txBody>
      </p:sp>
      <p:sp>
        <p:nvSpPr>
          <p:cNvPr id="4" name="Slide Number Placeholder 3"/>
          <p:cNvSpPr>
            <a:spLocks noGrp="1"/>
          </p:cNvSpPr>
          <p:nvPr>
            <p:ph type="sldNum" sz="quarter" idx="5"/>
          </p:nvPr>
        </p:nvSpPr>
        <p:spPr/>
        <p:txBody>
          <a:bodyPr/>
          <a:lstStyle/>
          <a:p>
            <a:fld id="{134C9D2F-26C9-4A6F-AD79-8BC73B666FA3}" type="slidenum">
              <a:rPr lang="en-GB" smtClean="0"/>
              <a:t>8</a:t>
            </a:fld>
            <a:endParaRPr lang="en-GB"/>
          </a:p>
        </p:txBody>
      </p:sp>
    </p:spTree>
    <p:extLst>
      <p:ext uri="{BB962C8B-B14F-4D97-AF65-F5344CB8AC3E}">
        <p14:creationId xmlns:p14="http://schemas.microsoft.com/office/powerpoint/2010/main" val="3954253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0"/>
              </a:spcAft>
              <a:buClrTx/>
              <a:buSzTx/>
              <a:buFont typeface="+mj-lt"/>
              <a:buNone/>
              <a:tabLst/>
              <a:defRPr/>
            </a:pPr>
            <a:r>
              <a:rPr lang="en-GB" dirty="0"/>
              <a:t>Talk about how we need a balance of stress and how some stress is good. Optimum amount of stress - with exams we need a certain level of stress to ensure that we do something about it like revise or ask for help.  Perhaps give an example eg a elite athlete needs to be a little stress about a competition so that they train and practise their skill. If they don’t feel stressed at all, they may lack the motivation to train etc.</a:t>
            </a:r>
          </a:p>
          <a:p>
            <a:pPr marL="0" lvl="0" indent="0">
              <a:lnSpc>
                <a:spcPct val="115000"/>
              </a:lnSpc>
              <a:buFont typeface="+mj-lt"/>
              <a:buNone/>
            </a:pPr>
            <a:endParaRPr lang="en-GB" dirty="0"/>
          </a:p>
          <a:p>
            <a:pPr marL="0" lvl="0" indent="0">
              <a:lnSpc>
                <a:spcPct val="115000"/>
              </a:lnSpc>
              <a:buFont typeface="+mj-lt"/>
              <a:buNone/>
            </a:pPr>
            <a:r>
              <a:rPr lang="en-GB" dirty="0"/>
              <a:t>Too much stress however, is unhelpful and can mean that we achieve less. </a:t>
            </a:r>
            <a:r>
              <a:rPr lang="en-GB" sz="1200" dirty="0">
                <a:effectLst/>
                <a:latin typeface="Calibri" panose="020F0502020204030204" pitchFamily="34" charset="0"/>
                <a:ea typeface="Calibri" panose="020F0502020204030204" pitchFamily="34" charset="0"/>
                <a:cs typeface="Calibri" panose="020F0502020204030204" pitchFamily="34" charset="0"/>
              </a:rPr>
              <a:t>Feeling overwhelmed and stressed is not helpful to learning or even just concentrating. Even if you do manage to focus the information you are studying, if you are stressed, the information is likely to bounce around in your brain, not being processed properly or stored in your long-term memory.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15000"/>
              </a:lnSpc>
              <a:buFont typeface="+mj-lt"/>
              <a:buNone/>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15000"/>
              </a:lnSpc>
              <a:buFont typeface="+mj-lt"/>
              <a:buNone/>
            </a:pPr>
            <a:r>
              <a:rPr lang="en-GB" sz="1200" dirty="0">
                <a:effectLst/>
                <a:latin typeface="Calibri" panose="020F0502020204030204" pitchFamily="34" charset="0"/>
                <a:ea typeface="Calibri" panose="020F0502020204030204" pitchFamily="34" charset="0"/>
                <a:cs typeface="Calibri" panose="020F0502020204030204" pitchFamily="34" charset="0"/>
              </a:rPr>
              <a:t>So, while stress can sometimes be useful to enhance our performance and even protect us, occasionally it can become a problem and that is when we might need some extra help.</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134C9D2F-26C9-4A6F-AD79-8BC73B666FA3}" type="slidenum">
              <a:rPr lang="en-GB" smtClean="0"/>
              <a:t>9</a:t>
            </a:fld>
            <a:endParaRPr lang="en-GB"/>
          </a:p>
        </p:txBody>
      </p:sp>
    </p:spTree>
    <p:extLst>
      <p:ext uri="{BB962C8B-B14F-4D97-AF65-F5344CB8AC3E}">
        <p14:creationId xmlns:p14="http://schemas.microsoft.com/office/powerpoint/2010/main" val="3282876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our body tells us we’re in FFF</a:t>
            </a:r>
          </a:p>
          <a:p>
            <a:endParaRPr lang="en-GB" dirty="0"/>
          </a:p>
          <a:p>
            <a:r>
              <a:rPr lang="en-GB" dirty="0"/>
              <a:t>Activity – Hands up, point to your body, post-its, flip chart paper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A23BC-8E20-4E12-8D79-62DCA64225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79922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41375" y="330200"/>
            <a:ext cx="4954588" cy="2787650"/>
          </a:xfrm>
        </p:spPr>
      </p:sp>
      <p:sp>
        <p:nvSpPr>
          <p:cNvPr id="3" name="Notes Placeholder 2"/>
          <p:cNvSpPr>
            <a:spLocks noGrp="1"/>
          </p:cNvSpPr>
          <p:nvPr>
            <p:ph type="body" idx="1"/>
          </p:nvPr>
        </p:nvSpPr>
        <p:spPr>
          <a:xfrm>
            <a:off x="0" y="3290783"/>
            <a:ext cx="6797675" cy="3345072"/>
          </a:xfrm>
        </p:spPr>
        <p:txBody>
          <a:bodyPr/>
          <a:lstStyle/>
          <a:p>
            <a:r>
              <a:rPr lang="en-GB" dirty="0"/>
              <a:t>Another visual for why supporting this is important for learning/revision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49CB3D-A062-43D2-ACCD-0D80AE86EEB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9290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90000"/>
              </a:lnSpc>
              <a:buNone/>
            </a:pPr>
            <a:r>
              <a:rPr lang="en-GB" sz="1200" dirty="0">
                <a:latin typeface="+mn-lt"/>
                <a:ea typeface="Lato Medium" panose="020B0604020202020204" charset="0"/>
                <a:cs typeface="Lato Medium" panose="020B0604020202020204" charset="0"/>
              </a:rPr>
              <a:t>Stress is the body’s natural response when it senses danger. We all experience it. </a:t>
            </a:r>
          </a:p>
          <a:p>
            <a:pPr marL="0" indent="0">
              <a:lnSpc>
                <a:spcPct val="90000"/>
              </a:lnSpc>
              <a:buNone/>
            </a:pPr>
            <a:r>
              <a:rPr lang="en-GB" sz="1200" dirty="0">
                <a:ea typeface="Lato Medium" panose="020B0604020202020204" charset="0"/>
                <a:cs typeface="Lato Medium" panose="020B0604020202020204" charset="0"/>
              </a:rPr>
              <a:t>T</a:t>
            </a:r>
            <a:r>
              <a:rPr lang="en-GB" sz="1200" dirty="0">
                <a:latin typeface="+mn-lt"/>
                <a:ea typeface="Lato Medium" panose="020B0604020202020204" charset="0"/>
                <a:cs typeface="Lato Medium" panose="020B0604020202020204" charset="0"/>
              </a:rPr>
              <a:t>oo much stress, left unchecked for too long, can interfere with our lives and make us ill.</a:t>
            </a:r>
          </a:p>
          <a:p>
            <a:pPr>
              <a:lnSpc>
                <a:spcPct val="90000"/>
              </a:lnSpc>
            </a:pPr>
            <a:r>
              <a:rPr lang="en-GB" sz="1200" dirty="0">
                <a:latin typeface="+mn-lt"/>
                <a:ea typeface="Lato Medium" panose="020B0604020202020204" charset="0"/>
                <a:cs typeface="Lato Medium" panose="020B0604020202020204" charset="0"/>
              </a:rPr>
              <a:t>We all experience stress differently</a:t>
            </a:r>
          </a:p>
          <a:p>
            <a:pPr>
              <a:lnSpc>
                <a:spcPct val="90000"/>
              </a:lnSpc>
            </a:pPr>
            <a:r>
              <a:rPr lang="en-GB" sz="1200" dirty="0">
                <a:latin typeface="+mn-lt"/>
                <a:ea typeface="Lato Medium" panose="020B0604020202020204" charset="0"/>
                <a:cs typeface="Lato Medium" panose="020B0604020202020204" charset="0"/>
              </a:rPr>
              <a:t>Stress can be caused by both positive and negative events in our life</a:t>
            </a:r>
          </a:p>
          <a:p>
            <a:pPr>
              <a:lnSpc>
                <a:spcPct val="90000"/>
              </a:lnSpc>
            </a:pPr>
            <a:r>
              <a:rPr lang="en-GB" sz="1200" dirty="0">
                <a:latin typeface="+mn-lt"/>
                <a:ea typeface="Lato Medium" panose="020B0604020202020204" charset="0"/>
                <a:cs typeface="Lato Medium" panose="020B0604020202020204" charset="0"/>
              </a:rPr>
              <a:t>The more stress we are under the faster our bucket will fill up. </a:t>
            </a:r>
          </a:p>
          <a:p>
            <a:pPr>
              <a:lnSpc>
                <a:spcPct val="90000"/>
              </a:lnSpc>
            </a:pPr>
            <a:r>
              <a:rPr lang="en-GB" sz="1200" dirty="0">
                <a:latin typeface="+mn-lt"/>
                <a:ea typeface="Lato Medium" panose="020B0604020202020204" charset="0"/>
                <a:cs typeface="Lato Medium" panose="020B0604020202020204" charset="0"/>
              </a:rPr>
              <a:t>When our buckets are full and start to overflow this is when it can impact on your emotional health. </a:t>
            </a:r>
          </a:p>
          <a:p>
            <a:pPr marL="0" marR="0" lvl="0" indent="0" algn="l" defTabSz="914400" rtl="0" eaLnBrk="1" fontAlgn="auto" latinLnBrk="0" hangingPunct="1">
              <a:lnSpc>
                <a:spcPct val="90000"/>
              </a:lnSpc>
              <a:spcBef>
                <a:spcPts val="0"/>
              </a:spcBef>
              <a:spcAft>
                <a:spcPts val="0"/>
              </a:spcAft>
              <a:buClrTx/>
              <a:buSzTx/>
              <a:buFontTx/>
              <a:buNone/>
              <a:tabLst/>
              <a:defRPr/>
            </a:pPr>
            <a:r>
              <a:rPr lang="en-GB" sz="1200" b="1" i="1" dirty="0"/>
              <a:t>Parents have their own stress bucket too. </a:t>
            </a:r>
          </a:p>
          <a:p>
            <a:pPr>
              <a:lnSpc>
                <a:spcPct val="90000"/>
              </a:lnSpc>
            </a:pPr>
            <a:endParaRPr lang="en-GB" sz="1200" dirty="0">
              <a:ea typeface="Lato Medium" panose="020B0604020202020204" charset="0"/>
              <a:cs typeface="Lato Medium" panose="020B0604020202020204" charset="0"/>
            </a:endParaRPr>
          </a:p>
          <a:p>
            <a:pPr marL="0" marR="0" lvl="0" indent="0" algn="l" defTabSz="87594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dirty="0"/>
          </a:p>
          <a:p>
            <a:endParaRPr lang="en-GB" dirty="0"/>
          </a:p>
        </p:txBody>
      </p:sp>
      <p:sp>
        <p:nvSpPr>
          <p:cNvPr id="4" name="Slide Number Placeholder 3"/>
          <p:cNvSpPr>
            <a:spLocks noGrp="1"/>
          </p:cNvSpPr>
          <p:nvPr>
            <p:ph type="sldNum" sz="quarter" idx="5"/>
          </p:nvPr>
        </p:nvSpPr>
        <p:spPr/>
        <p:txBody>
          <a:bodyPr/>
          <a:lstStyle/>
          <a:p>
            <a:fld id="{D2CBC34E-100A-434A-B61B-B75D157987C2}" type="slidenum">
              <a:rPr lang="en-GB" smtClean="0"/>
              <a:t>12</a:t>
            </a:fld>
            <a:endParaRPr lang="en-GB"/>
          </a:p>
        </p:txBody>
      </p:sp>
    </p:spTree>
    <p:extLst>
      <p:ext uri="{BB962C8B-B14F-4D97-AF65-F5344CB8AC3E}">
        <p14:creationId xmlns:p14="http://schemas.microsoft.com/office/powerpoint/2010/main" val="3187713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02B9492-5031-4A68-AD2B-2D618242B2F3}" type="slidenum">
              <a:rPr lang="en-GB" smtClean="0"/>
              <a:t>13</a:t>
            </a:fld>
            <a:endParaRPr lang="en-GB"/>
          </a:p>
        </p:txBody>
      </p:sp>
    </p:spTree>
    <p:extLst>
      <p:ext uri="{BB962C8B-B14F-4D97-AF65-F5344CB8AC3E}">
        <p14:creationId xmlns:p14="http://schemas.microsoft.com/office/powerpoint/2010/main" val="3914479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a:r>
            <a:r>
              <a:rPr lang="en-GB" dirty="0" err="1"/>
              <a:t>Rathus</a:t>
            </a:r>
            <a:r>
              <a:rPr lang="en-GB" dirty="0"/>
              <a:t>, Jill H. /Miller, Alec L. / Linehan, Marsha M.. DBT� Skills Manual for Adolescents]</a:t>
            </a:r>
          </a:p>
        </p:txBody>
      </p:sp>
      <p:sp>
        <p:nvSpPr>
          <p:cNvPr id="4" name="Slide Number Placeholder 3"/>
          <p:cNvSpPr>
            <a:spLocks noGrp="1"/>
          </p:cNvSpPr>
          <p:nvPr>
            <p:ph type="sldNum" sz="quarter" idx="5"/>
          </p:nvPr>
        </p:nvSpPr>
        <p:spPr/>
        <p:txBody>
          <a:bodyPr/>
          <a:lstStyle/>
          <a:p>
            <a:fld id="{134C9D2F-26C9-4A6F-AD79-8BC73B666FA3}" type="slidenum">
              <a:rPr lang="en-GB" smtClean="0"/>
              <a:t>16</a:t>
            </a:fld>
            <a:endParaRPr lang="en-GB"/>
          </a:p>
        </p:txBody>
      </p:sp>
    </p:spTree>
    <p:extLst>
      <p:ext uri="{BB962C8B-B14F-4D97-AF65-F5344CB8AC3E}">
        <p14:creationId xmlns:p14="http://schemas.microsoft.com/office/powerpoint/2010/main" val="40720327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4C9D2F-26C9-4A6F-AD79-8BC73B666FA3}" type="slidenum">
              <a:rPr lang="en-GB" smtClean="0"/>
              <a:t>17</a:t>
            </a:fld>
            <a:endParaRPr lang="en-GB"/>
          </a:p>
        </p:txBody>
      </p:sp>
    </p:spTree>
    <p:extLst>
      <p:ext uri="{BB962C8B-B14F-4D97-AF65-F5344CB8AC3E}">
        <p14:creationId xmlns:p14="http://schemas.microsoft.com/office/powerpoint/2010/main" val="2691676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Green = validating</a:t>
            </a:r>
          </a:p>
          <a:p>
            <a:r>
              <a:rPr lang="en-GB" dirty="0"/>
              <a:t>Orange = invalidating</a:t>
            </a:r>
          </a:p>
        </p:txBody>
      </p:sp>
      <p:sp>
        <p:nvSpPr>
          <p:cNvPr id="4" name="Slide Number Placeholder 3"/>
          <p:cNvSpPr>
            <a:spLocks noGrp="1"/>
          </p:cNvSpPr>
          <p:nvPr>
            <p:ph type="sldNum" sz="quarter" idx="5"/>
          </p:nvPr>
        </p:nvSpPr>
        <p:spPr/>
        <p:txBody>
          <a:bodyPr/>
          <a:lstStyle/>
          <a:p>
            <a:fld id="{134C9D2F-26C9-4A6F-AD79-8BC73B666FA3}" type="slidenum">
              <a:rPr lang="en-GB" smtClean="0"/>
              <a:t>18</a:t>
            </a:fld>
            <a:endParaRPr lang="en-GB"/>
          </a:p>
        </p:txBody>
      </p:sp>
    </p:spTree>
    <p:extLst>
      <p:ext uri="{BB962C8B-B14F-4D97-AF65-F5344CB8AC3E}">
        <p14:creationId xmlns:p14="http://schemas.microsoft.com/office/powerpoint/2010/main" val="12855314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4C9D2F-26C9-4A6F-AD79-8BC73B666FA3}" type="slidenum">
              <a:rPr lang="en-GB" smtClean="0"/>
              <a:t>19</a:t>
            </a:fld>
            <a:endParaRPr lang="en-GB"/>
          </a:p>
        </p:txBody>
      </p:sp>
    </p:spTree>
    <p:extLst>
      <p:ext uri="{BB962C8B-B14F-4D97-AF65-F5344CB8AC3E}">
        <p14:creationId xmlns:p14="http://schemas.microsoft.com/office/powerpoint/2010/main" val="32831899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2CBC34E-100A-434A-B61B-B75D157987C2}" type="slidenum">
              <a:rPr lang="en-GB" smtClean="0"/>
              <a:t>20</a:t>
            </a:fld>
            <a:endParaRPr lang="en-GB"/>
          </a:p>
        </p:txBody>
      </p:sp>
    </p:spTree>
    <p:extLst>
      <p:ext uri="{BB962C8B-B14F-4D97-AF65-F5344CB8AC3E}">
        <p14:creationId xmlns:p14="http://schemas.microsoft.com/office/powerpoint/2010/main" val="1290097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C93EC2-690B-49FF-9C6D-1D21174956F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8241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4C9D2F-26C9-4A6F-AD79-8BC73B666FA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07374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4C9D2F-26C9-4A6F-AD79-8BC73B666FA3}" type="slidenum">
              <a:rPr lang="en-GB" smtClean="0"/>
              <a:t>24</a:t>
            </a:fld>
            <a:endParaRPr lang="en-GB"/>
          </a:p>
        </p:txBody>
      </p:sp>
    </p:spTree>
    <p:extLst>
      <p:ext uri="{BB962C8B-B14F-4D97-AF65-F5344CB8AC3E}">
        <p14:creationId xmlns:p14="http://schemas.microsoft.com/office/powerpoint/2010/main" val="1923653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0" dirty="0">
                <a:solidFill>
                  <a:srgbClr val="FF0000"/>
                </a:solidFill>
                <a:effectLst/>
                <a:highlight>
                  <a:srgbClr val="FFFFFF"/>
                </a:highlight>
                <a:latin typeface="Roboto Slab" pitchFamily="2" charset="0"/>
              </a:rPr>
              <a:t>Go to any meetings the school invites you to about exams.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FF0000"/>
                </a:solidFill>
                <a:effectLst/>
                <a:highlight>
                  <a:srgbClr val="FFFFFF"/>
                </a:highlight>
                <a:latin typeface="Roboto Slab" pitchFamily="2" charset="0"/>
              </a:rPr>
              <a:t>These can be a great opportunity to learn more about what will happen, and how you can support your child. Feel involved.</a:t>
            </a:r>
          </a:p>
          <a:p>
            <a:pPr marL="0" indent="0" algn="l">
              <a:buNone/>
            </a:pPr>
            <a:endParaRPr lang="en-GB" b="1" i="0" dirty="0">
              <a:solidFill>
                <a:srgbClr val="013664"/>
              </a:solidFill>
              <a:effectLst/>
              <a:highlight>
                <a:srgbClr val="FFFFFF"/>
              </a:highlight>
              <a:latin typeface="Avenir W01"/>
            </a:endParaRPr>
          </a:p>
          <a:p>
            <a:pPr marL="0" indent="0" algn="l">
              <a:buNone/>
            </a:pPr>
            <a:r>
              <a:rPr lang="en-GB" b="1" i="0" dirty="0">
                <a:solidFill>
                  <a:srgbClr val="013664"/>
                </a:solidFill>
                <a:effectLst/>
                <a:highlight>
                  <a:srgbClr val="FFFFFF"/>
                </a:highlight>
                <a:latin typeface="Avenir W01"/>
              </a:rPr>
              <a:t>Make sure your child eats well</a:t>
            </a:r>
          </a:p>
          <a:p>
            <a:pPr algn="l"/>
            <a:r>
              <a:rPr lang="en-GB" b="0" i="0" dirty="0">
                <a:solidFill>
                  <a:srgbClr val="000000"/>
                </a:solidFill>
                <a:effectLst/>
                <a:highlight>
                  <a:srgbClr val="FFFFFF"/>
                </a:highlight>
                <a:latin typeface="Avenir W01"/>
              </a:rPr>
              <a:t>A balanced diet is vital for your child’s health, and can help them to feel well during exam periods.</a:t>
            </a:r>
          </a:p>
          <a:p>
            <a:pPr algn="l"/>
            <a:r>
              <a:rPr lang="en-GB" b="0" i="0" dirty="0">
                <a:solidFill>
                  <a:srgbClr val="000000"/>
                </a:solidFill>
                <a:effectLst/>
                <a:highlight>
                  <a:srgbClr val="FFFFFF"/>
                </a:highlight>
                <a:latin typeface="Avenir W01"/>
              </a:rPr>
              <a:t>Some parents find that too many high-fat, high-sugar and high-caffeine foods and drinks (such as cola, sweets, chocolate, burgers and chips) make their children hyperactive, irritable and moody.</a:t>
            </a:r>
          </a:p>
          <a:p>
            <a:pPr algn="l"/>
            <a:endParaRPr lang="en-GB" b="0" i="0" dirty="0">
              <a:solidFill>
                <a:srgbClr val="000000"/>
              </a:solidFill>
              <a:effectLst/>
              <a:highlight>
                <a:srgbClr val="FFFFFF"/>
              </a:highlight>
              <a:latin typeface="Avenir W01"/>
            </a:endParaRPr>
          </a:p>
          <a:p>
            <a:pPr marL="0" indent="0" algn="l">
              <a:buNone/>
            </a:pPr>
            <a:r>
              <a:rPr lang="en-GB" b="1" i="0" dirty="0">
                <a:solidFill>
                  <a:srgbClr val="013664"/>
                </a:solidFill>
                <a:effectLst/>
                <a:highlight>
                  <a:srgbClr val="FFFFFF"/>
                </a:highlight>
                <a:latin typeface="Avenir W01"/>
              </a:rPr>
              <a:t>Help your child get enough sleep</a:t>
            </a:r>
          </a:p>
          <a:p>
            <a:pPr algn="l"/>
            <a:r>
              <a:rPr lang="en-GB" b="0" i="0" dirty="0">
                <a:solidFill>
                  <a:srgbClr val="000000"/>
                </a:solidFill>
                <a:effectLst/>
                <a:highlight>
                  <a:srgbClr val="FFFFFF"/>
                </a:highlight>
                <a:latin typeface="Avenir W01"/>
              </a:rPr>
              <a:t>Good sleep will improve thinking and concentration. Most teenagers need between 8 and 10 hours of sleep a night. </a:t>
            </a:r>
          </a:p>
          <a:p>
            <a:pPr algn="l"/>
            <a:r>
              <a:rPr lang="en-GB" b="0" i="0" dirty="0">
                <a:solidFill>
                  <a:srgbClr val="000000"/>
                </a:solidFill>
                <a:effectLst/>
                <a:highlight>
                  <a:srgbClr val="FFFFFF"/>
                </a:highlight>
                <a:latin typeface="Avenir W01"/>
              </a:rPr>
              <a:t>Allow half an hour or so for kids to wind down between studying, watching TV or using a computer and going to bed to help them get a good night’s sleep.</a:t>
            </a:r>
          </a:p>
          <a:p>
            <a:pPr algn="l"/>
            <a:r>
              <a:rPr lang="en-GB" b="0" i="0" dirty="0">
                <a:solidFill>
                  <a:srgbClr val="000000"/>
                </a:solidFill>
                <a:effectLst/>
                <a:highlight>
                  <a:srgbClr val="FFFFFF"/>
                </a:highlight>
                <a:latin typeface="Avenir W01"/>
              </a:rPr>
              <a:t>Cramming all night before an exam is usually a bad idea. Sleep will benefit your child far more than a few hours of panicky last-minute study.</a:t>
            </a:r>
          </a:p>
          <a:p>
            <a:pPr algn="l"/>
            <a:endParaRPr lang="en-GB" b="0" i="0" dirty="0">
              <a:solidFill>
                <a:srgbClr val="000000"/>
              </a:solidFill>
              <a:effectLst/>
              <a:highlight>
                <a:srgbClr val="FFFFFF"/>
              </a:highlight>
              <a:latin typeface="Avenir W01"/>
            </a:endParaRPr>
          </a:p>
          <a:p>
            <a:pPr algn="l"/>
            <a:r>
              <a:rPr lang="en-GB" b="1" i="0" dirty="0">
                <a:solidFill>
                  <a:srgbClr val="013664"/>
                </a:solidFill>
                <a:effectLst/>
                <a:highlight>
                  <a:srgbClr val="FFFFFF"/>
                </a:highlight>
                <a:latin typeface="Avenir W01"/>
              </a:rPr>
              <a:t>Be flexible during exams</a:t>
            </a:r>
          </a:p>
          <a:p>
            <a:pPr algn="l"/>
            <a:r>
              <a:rPr lang="en-GB" b="0" i="0" u="sng" dirty="0">
                <a:solidFill>
                  <a:srgbClr val="03759B"/>
                </a:solidFill>
                <a:effectLst/>
                <a:highlight>
                  <a:srgbClr val="FFFFFF"/>
                </a:highlight>
                <a:latin typeface="Avenir W01"/>
                <a:hlinkClick r:id="rId3"/>
              </a:rPr>
              <a:t>Family Lives</a:t>
            </a:r>
            <a:r>
              <a:rPr lang="en-GB" b="0" i="0" dirty="0">
                <a:solidFill>
                  <a:srgbClr val="000000"/>
                </a:solidFill>
                <a:effectLst/>
                <a:highlight>
                  <a:srgbClr val="FFFFFF"/>
                </a:highlight>
                <a:latin typeface="Avenir W01"/>
              </a:rPr>
              <a:t> advises parents to be flexible around exam time. When your child is revising all day, don’t worry about household jobs that are left undone or untidy bedrooms.</a:t>
            </a:r>
          </a:p>
          <a:p>
            <a:pPr algn="l"/>
            <a:r>
              <a:rPr lang="en-GB" b="0" i="0" dirty="0">
                <a:solidFill>
                  <a:srgbClr val="000000"/>
                </a:solidFill>
                <a:effectLst/>
                <a:highlight>
                  <a:srgbClr val="FFFFFF"/>
                </a:highlight>
                <a:latin typeface="Avenir W01"/>
              </a:rPr>
              <a:t>Remember, exams don’t last forever.</a:t>
            </a:r>
          </a:p>
          <a:p>
            <a:pPr algn="l"/>
            <a:endParaRPr lang="en-GB" b="0" i="0" dirty="0">
              <a:solidFill>
                <a:srgbClr val="000000"/>
              </a:solidFill>
              <a:effectLst/>
              <a:highlight>
                <a:srgbClr val="FFFFFF"/>
              </a:highlight>
              <a:latin typeface="Avenir W01"/>
            </a:endParaRPr>
          </a:p>
          <a:p>
            <a:pPr algn="l"/>
            <a:r>
              <a:rPr lang="en-GB" b="1" i="0" dirty="0">
                <a:solidFill>
                  <a:srgbClr val="013664"/>
                </a:solidFill>
                <a:effectLst/>
                <a:highlight>
                  <a:srgbClr val="FFFFFF"/>
                </a:highlight>
                <a:latin typeface="Avenir W01"/>
              </a:rPr>
              <a:t>Help them to study and prioritise breaks and time away from study. </a:t>
            </a:r>
          </a:p>
          <a:p>
            <a:pPr algn="l"/>
            <a:r>
              <a:rPr lang="en-GB" b="0" i="0" dirty="0">
                <a:solidFill>
                  <a:srgbClr val="013664"/>
                </a:solidFill>
                <a:effectLst/>
                <a:highlight>
                  <a:srgbClr val="FFFFFF"/>
                </a:highlight>
                <a:latin typeface="Avenir W01"/>
              </a:rPr>
              <a:t>This improves mental wellbeing and helps your child focus and learn.  </a:t>
            </a:r>
          </a:p>
          <a:p>
            <a:pPr algn="l"/>
            <a:r>
              <a:rPr lang="en-GB" b="0" i="0" dirty="0">
                <a:solidFill>
                  <a:srgbClr val="000000"/>
                </a:solidFill>
                <a:effectLst/>
                <a:highlight>
                  <a:srgbClr val="FFFFFF"/>
                </a:highlight>
                <a:latin typeface="Avenir W01"/>
              </a:rPr>
              <a:t>Help your child revise by making sure they have somewhere comfortable to study. Help them draw up a revision schedule or ask the school for one.</a:t>
            </a:r>
          </a:p>
          <a:p>
            <a:pPr algn="l"/>
            <a:endParaRPr lang="en-GB" b="0" i="0" dirty="0">
              <a:solidFill>
                <a:srgbClr val="000000"/>
              </a:solidFill>
              <a:effectLst/>
              <a:highlight>
                <a:srgbClr val="FFFFFF"/>
              </a:highlight>
              <a:latin typeface="Avenir W01"/>
            </a:endParaRPr>
          </a:p>
          <a:p>
            <a:pPr algn="l"/>
            <a:r>
              <a:rPr lang="en-GB" b="1" i="0" dirty="0">
                <a:solidFill>
                  <a:srgbClr val="013664"/>
                </a:solidFill>
                <a:effectLst/>
                <a:highlight>
                  <a:srgbClr val="FFFFFF"/>
                </a:highlight>
                <a:latin typeface="Avenir W01"/>
              </a:rPr>
              <a:t>Encourage exercise during exams</a:t>
            </a:r>
          </a:p>
          <a:p>
            <a:pPr algn="l"/>
            <a:r>
              <a:rPr lang="en-GB" b="0" i="0" dirty="0">
                <a:solidFill>
                  <a:srgbClr val="000000"/>
                </a:solidFill>
                <a:effectLst/>
                <a:highlight>
                  <a:srgbClr val="FFFFFF"/>
                </a:highlight>
                <a:latin typeface="Avenir W01"/>
              </a:rPr>
              <a:t>Make sure your kids are active. Exercise can help boost energy levels, clear the mind and relieve stress. </a:t>
            </a:r>
          </a:p>
          <a:p>
            <a:pPr algn="l"/>
            <a:endParaRPr lang="en-GB" b="0" i="0" dirty="0">
              <a:solidFill>
                <a:srgbClr val="000000"/>
              </a:solidFill>
              <a:effectLst/>
              <a:highlight>
                <a:srgbClr val="FFFFFF"/>
              </a:highlight>
              <a:latin typeface="Avenir W01"/>
            </a:endParaRPr>
          </a:p>
          <a:p>
            <a:pPr algn="l"/>
            <a:r>
              <a:rPr lang="en-GB" b="1" i="0" dirty="0">
                <a:solidFill>
                  <a:srgbClr val="013664"/>
                </a:solidFill>
                <a:effectLst/>
                <a:highlight>
                  <a:srgbClr val="FFFFFF"/>
                </a:highlight>
                <a:latin typeface="Avenir W01"/>
              </a:rPr>
              <a:t>Make time for treats</a:t>
            </a:r>
          </a:p>
          <a:p>
            <a:pPr algn="l"/>
            <a:r>
              <a:rPr lang="en-GB" b="0" i="0" dirty="0">
                <a:solidFill>
                  <a:srgbClr val="000000"/>
                </a:solidFill>
                <a:effectLst/>
                <a:highlight>
                  <a:srgbClr val="FFFFFF"/>
                </a:highlight>
                <a:latin typeface="Avenir W01"/>
              </a:rPr>
              <a:t>When the exams are over, help your child celebrate by organising an end-of-exams treat.</a:t>
            </a:r>
          </a:p>
          <a:p>
            <a:pPr algn="l"/>
            <a:r>
              <a:rPr lang="en-GB" b="0" i="0" dirty="0">
                <a:solidFill>
                  <a:srgbClr val="000000"/>
                </a:solidFill>
                <a:effectLst/>
                <a:highlight>
                  <a:srgbClr val="FFFFFF"/>
                </a:highlight>
                <a:latin typeface="Avenir W01"/>
              </a:rPr>
              <a:t>Don’t use rewards as bribes. Instead, encourage your child to work for their own satisfaction, offering small, frequent treats.</a:t>
            </a:r>
          </a:p>
          <a:p>
            <a:pPr algn="l"/>
            <a:endParaRPr lang="en-GB" b="1" i="0" dirty="0">
              <a:solidFill>
                <a:srgbClr val="013664"/>
              </a:solidFill>
              <a:effectLst/>
              <a:highlight>
                <a:srgbClr val="FFFFFF"/>
              </a:highlight>
              <a:latin typeface="Avenir W01"/>
            </a:endParaRPr>
          </a:p>
          <a:p>
            <a:pPr algn="l"/>
            <a:r>
              <a:rPr lang="en-GB" b="1" i="0" dirty="0">
                <a:solidFill>
                  <a:srgbClr val="013664"/>
                </a:solidFill>
                <a:effectLst/>
                <a:highlight>
                  <a:srgbClr val="FFFFFF"/>
                </a:highlight>
                <a:latin typeface="Avenir W01"/>
              </a:rPr>
              <a:t>Don’t add to the pressure</a:t>
            </a:r>
          </a:p>
          <a:p>
            <a:pPr algn="l"/>
            <a:r>
              <a:rPr lang="en-GB" b="0" i="0" dirty="0">
                <a:solidFill>
                  <a:srgbClr val="000000"/>
                </a:solidFill>
                <a:effectLst/>
                <a:highlight>
                  <a:srgbClr val="FFFFFF"/>
                </a:highlight>
                <a:latin typeface="Avenir W01"/>
              </a:rPr>
              <a:t>Support group </a:t>
            </a:r>
            <a:r>
              <a:rPr lang="en-GB" b="0" i="0" u="none" strike="noStrike" dirty="0">
                <a:solidFill>
                  <a:srgbClr val="049BCD"/>
                </a:solidFill>
                <a:effectLst/>
                <a:highlight>
                  <a:srgbClr val="FFFFFF"/>
                </a:highlight>
                <a:latin typeface="Avenir W01"/>
                <a:hlinkClick r:id="rId4"/>
              </a:rPr>
              <a:t>ChildLine</a:t>
            </a:r>
            <a:r>
              <a:rPr lang="en-GB" b="0" i="0" dirty="0">
                <a:solidFill>
                  <a:srgbClr val="000000"/>
                </a:solidFill>
                <a:effectLst/>
                <a:highlight>
                  <a:srgbClr val="FFFFFF"/>
                </a:highlight>
                <a:latin typeface="Avenir W01"/>
              </a:rPr>
              <a:t> says that many of the children who contact them feel that the greatest pressure at exam time comes from their family.</a:t>
            </a:r>
          </a:p>
          <a:p>
            <a:pPr algn="l"/>
            <a:r>
              <a:rPr lang="en-GB" b="0" i="0" dirty="0">
                <a:solidFill>
                  <a:srgbClr val="000000"/>
                </a:solidFill>
                <a:effectLst/>
                <a:highlight>
                  <a:srgbClr val="FFFFFF"/>
                </a:highlight>
                <a:latin typeface="Avenir W01"/>
              </a:rPr>
              <a:t>“Keep things in perspective,” says Rosanne Pearce, a senior supervisor. “Listen to them, give support and avoid criticism.”</a:t>
            </a:r>
          </a:p>
          <a:p>
            <a:pPr algn="l"/>
            <a:r>
              <a:rPr lang="en-GB" b="0" i="0" dirty="0">
                <a:solidFill>
                  <a:srgbClr val="000000"/>
                </a:solidFill>
                <a:effectLst/>
                <a:highlight>
                  <a:srgbClr val="FFFFFF"/>
                </a:highlight>
                <a:latin typeface="Avenir W01"/>
              </a:rPr>
              <a:t>Before they go in for a test or exam, be reassuring and positive. Make sure they know that failing isn’t the end of the world, and that if things don’t go well they may be able to take the exam again.</a:t>
            </a:r>
          </a:p>
          <a:p>
            <a:pPr algn="l"/>
            <a:r>
              <a:rPr lang="en-GB" b="0" i="0" dirty="0">
                <a:solidFill>
                  <a:srgbClr val="000000"/>
                </a:solidFill>
                <a:effectLst/>
                <a:highlight>
                  <a:srgbClr val="FFFFFF"/>
                </a:highlight>
                <a:latin typeface="Avenir W01"/>
              </a:rPr>
              <a:t>After each exam, encourage your child to talk it through with you. Then move on and focus on the next test, rather than dwelling on things that can’t be changed.</a:t>
            </a:r>
          </a:p>
          <a:p>
            <a:pPr algn="l"/>
            <a:r>
              <a:rPr lang="en-GB" b="0" i="0" dirty="0">
                <a:solidFill>
                  <a:srgbClr val="000000"/>
                </a:solidFill>
                <a:effectLst/>
                <a:highlight>
                  <a:srgbClr val="FFFFFF"/>
                </a:highlight>
                <a:latin typeface="Avenir W01"/>
              </a:rPr>
              <a:t>Staying calm yourself can help. </a:t>
            </a:r>
          </a:p>
          <a:p>
            <a:pPr algn="l"/>
            <a:endParaRPr lang="en-GB" dirty="0"/>
          </a:p>
        </p:txBody>
      </p:sp>
      <p:sp>
        <p:nvSpPr>
          <p:cNvPr id="4" name="Slide Number Placeholder 3"/>
          <p:cNvSpPr>
            <a:spLocks noGrp="1"/>
          </p:cNvSpPr>
          <p:nvPr>
            <p:ph type="sldNum" sz="quarter" idx="5"/>
          </p:nvPr>
        </p:nvSpPr>
        <p:spPr/>
        <p:txBody>
          <a:bodyPr/>
          <a:lstStyle/>
          <a:p>
            <a:fld id="{134C9D2F-26C9-4A6F-AD79-8BC73B666FA3}" type="slidenum">
              <a:rPr lang="en-GB" smtClean="0"/>
              <a:t>25</a:t>
            </a:fld>
            <a:endParaRPr lang="en-GB"/>
          </a:p>
        </p:txBody>
      </p:sp>
    </p:spTree>
    <p:extLst>
      <p:ext uri="{BB962C8B-B14F-4D97-AF65-F5344CB8AC3E}">
        <p14:creationId xmlns:p14="http://schemas.microsoft.com/office/powerpoint/2010/main" val="32982047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Apps to practically help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4C9D2F-26C9-4A6F-AD79-8BC73B666FA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99984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2338" y="600075"/>
            <a:ext cx="4953000" cy="2786063"/>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28</a:t>
            </a:fld>
            <a:endParaRPr lang="cs-CZ"/>
          </a:p>
        </p:txBody>
      </p:sp>
    </p:spTree>
    <p:extLst>
      <p:ext uri="{BB962C8B-B14F-4D97-AF65-F5344CB8AC3E}">
        <p14:creationId xmlns:p14="http://schemas.microsoft.com/office/powerpoint/2010/main" val="42295368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FINAL SLIDE FOR PARENTING WORKSHOP</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Please ask the group to complete the evaluation form, it’s just 3 questions. This helps us to evaluate the service we provide and hopefully demonstrate it’s effectiveness.</a:t>
            </a:r>
          </a:p>
          <a:p>
            <a:pPr marL="171450" indent="-171450">
              <a:buFont typeface="Arial" panose="020B0604020202020204" pitchFamily="34" charset="0"/>
              <a:buChar char="•"/>
            </a:pPr>
            <a:r>
              <a:rPr lang="en-GB" dirty="0"/>
              <a:t>If any parents feel their child would benefit from support from WEST to help them address their menta wellbeing, they can speak to school </a:t>
            </a:r>
            <a:r>
              <a:rPr lang="en-GB" dirty="0" err="1"/>
              <a:t>ataff</a:t>
            </a:r>
            <a:r>
              <a:rPr lang="en-GB" dirty="0"/>
              <a:t> about whether a referral to us would be useful. Schools don’t always recognise things if a </a:t>
            </a:r>
            <a:r>
              <a:rPr lang="en-GB" dirty="0" err="1"/>
              <a:t>yp</a:t>
            </a:r>
            <a:r>
              <a:rPr lang="en-GB" dirty="0"/>
              <a:t> is functioning ok at school so they may need you to share with them any concerns..</a:t>
            </a:r>
          </a:p>
          <a:p>
            <a:pPr marL="171450" indent="-171450">
              <a:buFont typeface="Arial" panose="020B0604020202020204" pitchFamily="34" charset="0"/>
              <a:buChar char="•"/>
            </a:pPr>
            <a:r>
              <a:rPr lang="en-GB" dirty="0"/>
              <a:t>Direct to our website to watch these presentations again if they wish!</a:t>
            </a:r>
          </a:p>
        </p:txBody>
      </p:sp>
      <p:sp>
        <p:nvSpPr>
          <p:cNvPr id="4" name="Slide Number Placeholder 3"/>
          <p:cNvSpPr>
            <a:spLocks noGrp="1"/>
          </p:cNvSpPr>
          <p:nvPr>
            <p:ph type="sldNum" sz="quarter" idx="5"/>
          </p:nvPr>
        </p:nvSpPr>
        <p:spPr/>
        <p:txBody>
          <a:bodyPr/>
          <a:lstStyle/>
          <a:p>
            <a:fld id="{DDCF6833-1AE1-4488-95D7-7E795E19B5F3}" type="slidenum">
              <a:rPr lang="en-GB" smtClean="0"/>
              <a:t>29</a:t>
            </a:fld>
            <a:endParaRPr lang="en-GB"/>
          </a:p>
        </p:txBody>
      </p:sp>
    </p:spTree>
    <p:extLst>
      <p:ext uri="{BB962C8B-B14F-4D97-AF65-F5344CB8AC3E}">
        <p14:creationId xmlns:p14="http://schemas.microsoft.com/office/powerpoint/2010/main" val="3584971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Can make interactive – ask parents to suggester first what they may deem as worrying behaviours first </a:t>
            </a:r>
          </a:p>
          <a:p>
            <a:endParaRPr lang="en-GB" dirty="0"/>
          </a:p>
          <a:p>
            <a:r>
              <a:rPr lang="en-GB" dirty="0"/>
              <a:t>Help understand what is a valid response and when support is needed. </a:t>
            </a:r>
          </a:p>
        </p:txBody>
      </p:sp>
      <p:sp>
        <p:nvSpPr>
          <p:cNvPr id="4" name="Slide Number Placeholder 3"/>
          <p:cNvSpPr>
            <a:spLocks noGrp="1"/>
          </p:cNvSpPr>
          <p:nvPr>
            <p:ph type="sldNum" sz="quarter" idx="5"/>
          </p:nvPr>
        </p:nvSpPr>
        <p:spPr/>
        <p:txBody>
          <a:bodyPr/>
          <a:lstStyle/>
          <a:p>
            <a:fld id="{134C9D2F-26C9-4A6F-AD79-8BC73B666FA3}" type="slidenum">
              <a:rPr lang="en-GB" smtClean="0"/>
              <a:t>32</a:t>
            </a:fld>
            <a:endParaRPr lang="en-GB"/>
          </a:p>
        </p:txBody>
      </p:sp>
    </p:spTree>
    <p:extLst>
      <p:ext uri="{BB962C8B-B14F-4D97-AF65-F5344CB8AC3E}">
        <p14:creationId xmlns:p14="http://schemas.microsoft.com/office/powerpoint/2010/main" val="35320371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4C9D2F-26C9-4A6F-AD79-8BC73B666FA3}" type="slidenum">
              <a:rPr lang="en-GB" smtClean="0"/>
              <a:t>34</a:t>
            </a:fld>
            <a:endParaRPr lang="en-GB"/>
          </a:p>
        </p:txBody>
      </p:sp>
    </p:spTree>
    <p:extLst>
      <p:ext uri="{BB962C8B-B14F-4D97-AF65-F5344CB8AC3E}">
        <p14:creationId xmlns:p14="http://schemas.microsoft.com/office/powerpoint/2010/main" val="13030240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4C9D2F-26C9-4A6F-AD79-8BC73B666FA3}" type="slidenum">
              <a:rPr lang="en-GB" smtClean="0"/>
              <a:t>40</a:t>
            </a:fld>
            <a:endParaRPr lang="en-GB"/>
          </a:p>
        </p:txBody>
      </p:sp>
    </p:spTree>
    <p:extLst>
      <p:ext uri="{BB962C8B-B14F-4D97-AF65-F5344CB8AC3E}">
        <p14:creationId xmlns:p14="http://schemas.microsoft.com/office/powerpoint/2010/main" val="19468504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D04BB-703E-464E-93C4-A4728CAFC338}"/>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945B504B-C13A-4998-B36F-63C92FEDE820}"/>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72F14F7-8119-438A-AA9C-AD9CA7CB60A2}"/>
              </a:ext>
            </a:extLst>
          </p:cNvPr>
          <p:cNvSpPr>
            <a:spLocks noGrp="1"/>
          </p:cNvSpPr>
          <p:nvPr>
            <p:ph type="dt" sz="half" idx="10"/>
          </p:nvPr>
        </p:nvSpPr>
        <p:spPr/>
        <p:txBody>
          <a:bodyPr/>
          <a:lstStyle/>
          <a:p>
            <a:fld id="{BE5A11E3-A85B-4CF1-98F3-CDB56A951C10}" type="datetime1">
              <a:rPr lang="en-GB" smtClean="0"/>
              <a:t>14/09/2026</a:t>
            </a:fld>
            <a:endParaRPr lang="en-GB"/>
          </a:p>
        </p:txBody>
      </p:sp>
      <p:sp>
        <p:nvSpPr>
          <p:cNvPr id="5" name="Footer Placeholder 4">
            <a:extLst>
              <a:ext uri="{FF2B5EF4-FFF2-40B4-BE49-F238E27FC236}">
                <a16:creationId xmlns:a16="http://schemas.microsoft.com/office/drawing/2014/main" id="{5754A8C9-DBA4-417C-958D-55776C9021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2E1B76-F928-4CE6-8687-AC16F613EC62}"/>
              </a:ext>
            </a:extLst>
          </p:cNvPr>
          <p:cNvSpPr>
            <a:spLocks noGrp="1"/>
          </p:cNvSpPr>
          <p:nvPr>
            <p:ph type="sldNum" sz="quarter" idx="12"/>
          </p:nvPr>
        </p:nvSpPr>
        <p:spPr/>
        <p:txBody>
          <a:bodyPr/>
          <a:lstStyle/>
          <a:p>
            <a:fld id="{D9B76261-0AAC-4E80-9389-A894704DDD3E}" type="slidenum">
              <a:rPr lang="en-GB" smtClean="0"/>
              <a:t>‹#›</a:t>
            </a:fld>
            <a:endParaRPr lang="en-GB"/>
          </a:p>
        </p:txBody>
      </p:sp>
      <p:pic>
        <p:nvPicPr>
          <p:cNvPr id="7" name="Picture 4" descr="Graphical user interface, text&#10;&#10;Description automatically generated">
            <a:extLst>
              <a:ext uri="{FF2B5EF4-FFF2-40B4-BE49-F238E27FC236}">
                <a16:creationId xmlns:a16="http://schemas.microsoft.com/office/drawing/2014/main" id="{84FC9559-9933-4F27-AA65-EF199B5517BC}"/>
              </a:ext>
            </a:extLst>
          </p:cNvPr>
          <p:cNvPicPr>
            <a:picLocks noChangeAspect="1"/>
          </p:cNvPicPr>
          <p:nvPr/>
        </p:nvPicPr>
        <p:blipFill rotWithShape="1">
          <a:blip r:embed="rId2"/>
          <a:srcRect l="27713" t="51412" r="34418" b="38691"/>
          <a:stretch/>
        </p:blipFill>
        <p:spPr>
          <a:xfrm>
            <a:off x="-30838" y="5277686"/>
            <a:ext cx="12219791" cy="1580315"/>
          </a:xfrm>
          <a:prstGeom prst="rect">
            <a:avLst/>
          </a:prstGeom>
        </p:spPr>
      </p:pic>
    </p:spTree>
    <p:extLst>
      <p:ext uri="{BB962C8B-B14F-4D97-AF65-F5344CB8AC3E}">
        <p14:creationId xmlns:p14="http://schemas.microsoft.com/office/powerpoint/2010/main" val="943453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440C4-264B-4CC3-9229-FBC96DC5F853}"/>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CBC89C3-BDDD-4486-A78D-7BCB3D836E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447659-D362-46BC-9909-E00E15E1F4D8}"/>
              </a:ext>
            </a:extLst>
          </p:cNvPr>
          <p:cNvSpPr>
            <a:spLocks noGrp="1"/>
          </p:cNvSpPr>
          <p:nvPr>
            <p:ph type="dt" sz="half" idx="10"/>
          </p:nvPr>
        </p:nvSpPr>
        <p:spPr/>
        <p:txBody>
          <a:bodyPr/>
          <a:lstStyle/>
          <a:p>
            <a:fld id="{137A583C-6563-45A7-BD78-D8F9EA001063}" type="datetime1">
              <a:rPr lang="en-GB" smtClean="0"/>
              <a:t>14/09/2026</a:t>
            </a:fld>
            <a:endParaRPr lang="en-GB"/>
          </a:p>
        </p:txBody>
      </p:sp>
      <p:sp>
        <p:nvSpPr>
          <p:cNvPr id="5" name="Footer Placeholder 4">
            <a:extLst>
              <a:ext uri="{FF2B5EF4-FFF2-40B4-BE49-F238E27FC236}">
                <a16:creationId xmlns:a16="http://schemas.microsoft.com/office/drawing/2014/main" id="{24AA16EA-9CD7-45C1-BD3E-1570C179FE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4E349A-5C31-4C42-A945-607544958A58}"/>
              </a:ext>
            </a:extLst>
          </p:cNvPr>
          <p:cNvSpPr>
            <a:spLocks noGrp="1"/>
          </p:cNvSpPr>
          <p:nvPr>
            <p:ph type="sldNum" sz="quarter" idx="12"/>
          </p:nvPr>
        </p:nvSpPr>
        <p:spPr/>
        <p:txBody>
          <a:bodyPr/>
          <a:lstStyle/>
          <a:p>
            <a:fld id="{D9B76261-0AAC-4E80-9389-A894704DDD3E}" type="slidenum">
              <a:rPr lang="en-GB" smtClean="0"/>
              <a:t>‹#›</a:t>
            </a:fld>
            <a:endParaRPr lang="en-GB"/>
          </a:p>
        </p:txBody>
      </p:sp>
      <p:pic>
        <p:nvPicPr>
          <p:cNvPr id="7" name="Picture 4" descr="Graphical user interface, text&#10;&#10;Description automatically generated">
            <a:extLst>
              <a:ext uri="{FF2B5EF4-FFF2-40B4-BE49-F238E27FC236}">
                <a16:creationId xmlns:a16="http://schemas.microsoft.com/office/drawing/2014/main" id="{E26767FC-706D-4AD3-AC2E-E4F214FC17C2}"/>
              </a:ext>
            </a:extLst>
          </p:cNvPr>
          <p:cNvPicPr>
            <a:picLocks noChangeAspect="1"/>
          </p:cNvPicPr>
          <p:nvPr/>
        </p:nvPicPr>
        <p:blipFill rotWithShape="1">
          <a:blip r:embed="rId2"/>
          <a:srcRect l="27713" t="51412" r="34418" b="38691"/>
          <a:stretch/>
        </p:blipFill>
        <p:spPr>
          <a:xfrm>
            <a:off x="-30838" y="5277686"/>
            <a:ext cx="12219791" cy="1580315"/>
          </a:xfrm>
          <a:prstGeom prst="rect">
            <a:avLst/>
          </a:prstGeom>
        </p:spPr>
      </p:pic>
    </p:spTree>
    <p:extLst>
      <p:ext uri="{BB962C8B-B14F-4D97-AF65-F5344CB8AC3E}">
        <p14:creationId xmlns:p14="http://schemas.microsoft.com/office/powerpoint/2010/main" val="3853908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3F6B-28BF-4009-97C1-070FBCC23044}"/>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24C7FC6-9568-451C-BD9D-0B37C8046E66}"/>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2CD8F65-FF13-4C0F-8C6A-0FDF0ADB1DFB}"/>
              </a:ext>
            </a:extLst>
          </p:cNvPr>
          <p:cNvSpPr>
            <a:spLocks noGrp="1"/>
          </p:cNvSpPr>
          <p:nvPr>
            <p:ph type="dt" sz="half" idx="10"/>
          </p:nvPr>
        </p:nvSpPr>
        <p:spPr/>
        <p:txBody>
          <a:bodyPr/>
          <a:lstStyle/>
          <a:p>
            <a:fld id="{1F2A769A-E9E6-4D78-BCDA-9C238E1F891F}" type="datetime1">
              <a:rPr lang="en-GB" smtClean="0"/>
              <a:t>14/09/2026</a:t>
            </a:fld>
            <a:endParaRPr lang="en-GB"/>
          </a:p>
        </p:txBody>
      </p:sp>
      <p:sp>
        <p:nvSpPr>
          <p:cNvPr id="5" name="Footer Placeholder 4">
            <a:extLst>
              <a:ext uri="{FF2B5EF4-FFF2-40B4-BE49-F238E27FC236}">
                <a16:creationId xmlns:a16="http://schemas.microsoft.com/office/drawing/2014/main" id="{4ECB2299-5EF9-4D38-A6D5-EB5245DC5D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45B5C8-2376-49F4-B808-029BEBB5820D}"/>
              </a:ext>
            </a:extLst>
          </p:cNvPr>
          <p:cNvSpPr>
            <a:spLocks noGrp="1"/>
          </p:cNvSpPr>
          <p:nvPr>
            <p:ph type="sldNum" sz="quarter" idx="12"/>
          </p:nvPr>
        </p:nvSpPr>
        <p:spPr/>
        <p:txBody>
          <a:bodyPr/>
          <a:lstStyle/>
          <a:p>
            <a:fld id="{D9B76261-0AAC-4E80-9389-A894704DDD3E}" type="slidenum">
              <a:rPr lang="en-GB" smtClean="0"/>
              <a:t>‹#›</a:t>
            </a:fld>
            <a:endParaRPr lang="en-GB"/>
          </a:p>
        </p:txBody>
      </p:sp>
      <p:pic>
        <p:nvPicPr>
          <p:cNvPr id="7" name="Picture 4" descr="Graphical user interface, text&#10;&#10;Description automatically generated">
            <a:extLst>
              <a:ext uri="{FF2B5EF4-FFF2-40B4-BE49-F238E27FC236}">
                <a16:creationId xmlns:a16="http://schemas.microsoft.com/office/drawing/2014/main" id="{5F6840D3-D608-4550-B246-1E1E601E8971}"/>
              </a:ext>
            </a:extLst>
          </p:cNvPr>
          <p:cNvPicPr>
            <a:picLocks noChangeAspect="1"/>
          </p:cNvPicPr>
          <p:nvPr/>
        </p:nvPicPr>
        <p:blipFill rotWithShape="1">
          <a:blip r:embed="rId2"/>
          <a:srcRect l="27713" t="51412" r="34418" b="38691"/>
          <a:stretch/>
        </p:blipFill>
        <p:spPr>
          <a:xfrm>
            <a:off x="-30838" y="5277686"/>
            <a:ext cx="12219791" cy="1580315"/>
          </a:xfrm>
          <a:prstGeom prst="rect">
            <a:avLst/>
          </a:prstGeom>
        </p:spPr>
      </p:pic>
    </p:spTree>
    <p:extLst>
      <p:ext uri="{BB962C8B-B14F-4D97-AF65-F5344CB8AC3E}">
        <p14:creationId xmlns:p14="http://schemas.microsoft.com/office/powerpoint/2010/main" val="4092281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A1DA9-7E86-4D17-8519-58E33082ECF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ABAB4BD-919B-40CA-B636-2C763A28E13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D006340-9C71-48D9-B9F6-886C9C8F39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E827419-2EBD-4E88-B05D-79416AD062B2}"/>
              </a:ext>
            </a:extLst>
          </p:cNvPr>
          <p:cNvSpPr>
            <a:spLocks noGrp="1"/>
          </p:cNvSpPr>
          <p:nvPr>
            <p:ph type="dt" sz="half" idx="10"/>
          </p:nvPr>
        </p:nvSpPr>
        <p:spPr/>
        <p:txBody>
          <a:bodyPr/>
          <a:lstStyle/>
          <a:p>
            <a:fld id="{55827F3E-139C-4F2A-90ED-C178BAB50082}" type="datetime1">
              <a:rPr lang="en-GB" smtClean="0"/>
              <a:t>14/09/2026</a:t>
            </a:fld>
            <a:endParaRPr lang="en-GB"/>
          </a:p>
        </p:txBody>
      </p:sp>
      <p:sp>
        <p:nvSpPr>
          <p:cNvPr id="6" name="Footer Placeholder 5">
            <a:extLst>
              <a:ext uri="{FF2B5EF4-FFF2-40B4-BE49-F238E27FC236}">
                <a16:creationId xmlns:a16="http://schemas.microsoft.com/office/drawing/2014/main" id="{2C9AB956-CE48-47C3-9C51-DE09E052ED5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618A678-AFA0-4115-9FE0-42BA63FB57E6}"/>
              </a:ext>
            </a:extLst>
          </p:cNvPr>
          <p:cNvSpPr>
            <a:spLocks noGrp="1"/>
          </p:cNvSpPr>
          <p:nvPr>
            <p:ph type="sldNum" sz="quarter" idx="12"/>
          </p:nvPr>
        </p:nvSpPr>
        <p:spPr/>
        <p:txBody>
          <a:bodyPr/>
          <a:lstStyle/>
          <a:p>
            <a:fld id="{D9B76261-0AAC-4E80-9389-A894704DDD3E}" type="slidenum">
              <a:rPr lang="en-GB" smtClean="0"/>
              <a:t>‹#›</a:t>
            </a:fld>
            <a:endParaRPr lang="en-GB"/>
          </a:p>
        </p:txBody>
      </p:sp>
      <p:pic>
        <p:nvPicPr>
          <p:cNvPr id="8" name="Picture 4" descr="Graphical user interface, text&#10;&#10;Description automatically generated">
            <a:extLst>
              <a:ext uri="{FF2B5EF4-FFF2-40B4-BE49-F238E27FC236}">
                <a16:creationId xmlns:a16="http://schemas.microsoft.com/office/drawing/2014/main" id="{7624FDC8-E568-4491-9569-399673B94C56}"/>
              </a:ext>
            </a:extLst>
          </p:cNvPr>
          <p:cNvPicPr>
            <a:picLocks noChangeAspect="1"/>
          </p:cNvPicPr>
          <p:nvPr/>
        </p:nvPicPr>
        <p:blipFill rotWithShape="1">
          <a:blip r:embed="rId2"/>
          <a:srcRect l="27713" t="51412" r="34418" b="38691"/>
          <a:stretch/>
        </p:blipFill>
        <p:spPr>
          <a:xfrm>
            <a:off x="-30838" y="5287211"/>
            <a:ext cx="12219791" cy="1580315"/>
          </a:xfrm>
          <a:prstGeom prst="rect">
            <a:avLst/>
          </a:prstGeom>
        </p:spPr>
      </p:pic>
    </p:spTree>
    <p:extLst>
      <p:ext uri="{BB962C8B-B14F-4D97-AF65-F5344CB8AC3E}">
        <p14:creationId xmlns:p14="http://schemas.microsoft.com/office/powerpoint/2010/main" val="184170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C95EB-5F40-4DDA-95D4-62A7FA821354}"/>
              </a:ext>
            </a:extLst>
          </p:cNvPr>
          <p:cNvSpPr>
            <a:spLocks noGrp="1"/>
          </p:cNvSpPr>
          <p:nvPr>
            <p:ph type="title"/>
          </p:nvPr>
        </p:nvSpPr>
        <p:spPr>
          <a:xfrm>
            <a:off x="839788" y="365127"/>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02E7959-2565-4675-9CB0-37974A6FA138}"/>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94CAA099-CC36-4917-A052-B1A0330C8887}"/>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347426F-A400-4DB6-A593-ADDAD205A952}"/>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A36F99E-2CB7-465D-A12A-D453122FCD04}"/>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88D23F9-17C3-4CE4-AC1C-5FE2FDFEAA01}"/>
              </a:ext>
            </a:extLst>
          </p:cNvPr>
          <p:cNvSpPr>
            <a:spLocks noGrp="1"/>
          </p:cNvSpPr>
          <p:nvPr>
            <p:ph type="dt" sz="half" idx="10"/>
          </p:nvPr>
        </p:nvSpPr>
        <p:spPr/>
        <p:txBody>
          <a:bodyPr/>
          <a:lstStyle/>
          <a:p>
            <a:fld id="{7FAC9EF6-2F2B-46A7-B532-B949E524B9B9}" type="datetime1">
              <a:rPr lang="en-GB" smtClean="0"/>
              <a:t>14/09/2026</a:t>
            </a:fld>
            <a:endParaRPr lang="en-GB"/>
          </a:p>
        </p:txBody>
      </p:sp>
      <p:sp>
        <p:nvSpPr>
          <p:cNvPr id="8" name="Footer Placeholder 7">
            <a:extLst>
              <a:ext uri="{FF2B5EF4-FFF2-40B4-BE49-F238E27FC236}">
                <a16:creationId xmlns:a16="http://schemas.microsoft.com/office/drawing/2014/main" id="{AC23E45A-49C3-4C5F-8034-134451C6FBC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B66FC3F-3F04-4549-BA6C-5FD14CF46A25}"/>
              </a:ext>
            </a:extLst>
          </p:cNvPr>
          <p:cNvSpPr>
            <a:spLocks noGrp="1"/>
          </p:cNvSpPr>
          <p:nvPr>
            <p:ph type="sldNum" sz="quarter" idx="12"/>
          </p:nvPr>
        </p:nvSpPr>
        <p:spPr/>
        <p:txBody>
          <a:bodyPr/>
          <a:lstStyle/>
          <a:p>
            <a:fld id="{D9B76261-0AAC-4E80-9389-A894704DDD3E}" type="slidenum">
              <a:rPr lang="en-GB" smtClean="0"/>
              <a:t>‹#›</a:t>
            </a:fld>
            <a:endParaRPr lang="en-GB"/>
          </a:p>
        </p:txBody>
      </p:sp>
      <p:pic>
        <p:nvPicPr>
          <p:cNvPr id="10" name="Picture 4" descr="Graphical user interface, text&#10;&#10;Description automatically generated">
            <a:extLst>
              <a:ext uri="{FF2B5EF4-FFF2-40B4-BE49-F238E27FC236}">
                <a16:creationId xmlns:a16="http://schemas.microsoft.com/office/drawing/2014/main" id="{5D4A083C-6377-4C54-8293-74D3ECF1D2C8}"/>
              </a:ext>
            </a:extLst>
          </p:cNvPr>
          <p:cNvPicPr>
            <a:picLocks noChangeAspect="1"/>
          </p:cNvPicPr>
          <p:nvPr/>
        </p:nvPicPr>
        <p:blipFill rotWithShape="1">
          <a:blip r:embed="rId2"/>
          <a:srcRect l="27713" t="51412" r="34418" b="38691"/>
          <a:stretch/>
        </p:blipFill>
        <p:spPr>
          <a:xfrm>
            <a:off x="-30838" y="5277686"/>
            <a:ext cx="12219791" cy="1580315"/>
          </a:xfrm>
          <a:prstGeom prst="rect">
            <a:avLst/>
          </a:prstGeom>
        </p:spPr>
      </p:pic>
    </p:spTree>
    <p:extLst>
      <p:ext uri="{BB962C8B-B14F-4D97-AF65-F5344CB8AC3E}">
        <p14:creationId xmlns:p14="http://schemas.microsoft.com/office/powerpoint/2010/main" val="252473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E18B3-68C8-4C84-88E7-38E3D5822D1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62E43A8-44FC-4077-B801-85434263D73B}"/>
              </a:ext>
            </a:extLst>
          </p:cNvPr>
          <p:cNvSpPr>
            <a:spLocks noGrp="1"/>
          </p:cNvSpPr>
          <p:nvPr>
            <p:ph type="dt" sz="half" idx="10"/>
          </p:nvPr>
        </p:nvSpPr>
        <p:spPr/>
        <p:txBody>
          <a:bodyPr/>
          <a:lstStyle/>
          <a:p>
            <a:fld id="{D79CC062-29B7-4C2E-9BB0-526E1070BB6A}" type="datetime1">
              <a:rPr lang="en-GB" smtClean="0"/>
              <a:t>14/09/2026</a:t>
            </a:fld>
            <a:endParaRPr lang="en-GB"/>
          </a:p>
        </p:txBody>
      </p:sp>
      <p:sp>
        <p:nvSpPr>
          <p:cNvPr id="4" name="Footer Placeholder 3">
            <a:extLst>
              <a:ext uri="{FF2B5EF4-FFF2-40B4-BE49-F238E27FC236}">
                <a16:creationId xmlns:a16="http://schemas.microsoft.com/office/drawing/2014/main" id="{589E9EF6-316E-49BC-A4E3-AF1B7B74103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89A7D06-FF77-4BAA-A4B1-E52B75F37CED}"/>
              </a:ext>
            </a:extLst>
          </p:cNvPr>
          <p:cNvSpPr>
            <a:spLocks noGrp="1"/>
          </p:cNvSpPr>
          <p:nvPr>
            <p:ph type="sldNum" sz="quarter" idx="12"/>
          </p:nvPr>
        </p:nvSpPr>
        <p:spPr/>
        <p:txBody>
          <a:bodyPr/>
          <a:lstStyle/>
          <a:p>
            <a:fld id="{D9B76261-0AAC-4E80-9389-A894704DDD3E}" type="slidenum">
              <a:rPr lang="en-GB" smtClean="0"/>
              <a:t>‹#›</a:t>
            </a:fld>
            <a:endParaRPr lang="en-GB"/>
          </a:p>
        </p:txBody>
      </p:sp>
      <p:pic>
        <p:nvPicPr>
          <p:cNvPr id="6" name="Picture 4" descr="Graphical user interface, text&#10;&#10;Description automatically generated">
            <a:extLst>
              <a:ext uri="{FF2B5EF4-FFF2-40B4-BE49-F238E27FC236}">
                <a16:creationId xmlns:a16="http://schemas.microsoft.com/office/drawing/2014/main" id="{A17EA3BA-1CF8-4C4E-9552-C658E5A44B2B}"/>
              </a:ext>
            </a:extLst>
          </p:cNvPr>
          <p:cNvPicPr>
            <a:picLocks noChangeAspect="1"/>
          </p:cNvPicPr>
          <p:nvPr/>
        </p:nvPicPr>
        <p:blipFill rotWithShape="1">
          <a:blip r:embed="rId2"/>
          <a:srcRect l="27713" t="51412" r="34418" b="38691"/>
          <a:stretch/>
        </p:blipFill>
        <p:spPr>
          <a:xfrm>
            <a:off x="-30838" y="5277686"/>
            <a:ext cx="12219791" cy="1580315"/>
          </a:xfrm>
          <a:prstGeom prst="rect">
            <a:avLst/>
          </a:prstGeom>
        </p:spPr>
      </p:pic>
    </p:spTree>
    <p:extLst>
      <p:ext uri="{BB962C8B-B14F-4D97-AF65-F5344CB8AC3E}">
        <p14:creationId xmlns:p14="http://schemas.microsoft.com/office/powerpoint/2010/main" val="741107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7BAAFD-21C5-4E34-B2B5-2913034B3833}"/>
              </a:ext>
            </a:extLst>
          </p:cNvPr>
          <p:cNvSpPr>
            <a:spLocks noGrp="1"/>
          </p:cNvSpPr>
          <p:nvPr>
            <p:ph type="dt" sz="half" idx="10"/>
          </p:nvPr>
        </p:nvSpPr>
        <p:spPr/>
        <p:txBody>
          <a:bodyPr/>
          <a:lstStyle/>
          <a:p>
            <a:fld id="{06DABFA8-1F9D-4828-A42F-7F3CA954911A}" type="datetime1">
              <a:rPr lang="en-GB" smtClean="0"/>
              <a:t>14/09/2026</a:t>
            </a:fld>
            <a:endParaRPr lang="en-GB"/>
          </a:p>
        </p:txBody>
      </p:sp>
      <p:sp>
        <p:nvSpPr>
          <p:cNvPr id="3" name="Footer Placeholder 2">
            <a:extLst>
              <a:ext uri="{FF2B5EF4-FFF2-40B4-BE49-F238E27FC236}">
                <a16:creationId xmlns:a16="http://schemas.microsoft.com/office/drawing/2014/main" id="{8687C813-36F3-4239-9192-9C608926792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A75AFAD-43D9-4036-9009-5CBFBE7BB864}"/>
              </a:ext>
            </a:extLst>
          </p:cNvPr>
          <p:cNvSpPr>
            <a:spLocks noGrp="1"/>
          </p:cNvSpPr>
          <p:nvPr>
            <p:ph type="sldNum" sz="quarter" idx="12"/>
          </p:nvPr>
        </p:nvSpPr>
        <p:spPr/>
        <p:txBody>
          <a:bodyPr/>
          <a:lstStyle/>
          <a:p>
            <a:fld id="{D9B76261-0AAC-4E80-9389-A894704DDD3E}" type="slidenum">
              <a:rPr lang="en-GB" smtClean="0"/>
              <a:t>‹#›</a:t>
            </a:fld>
            <a:endParaRPr lang="en-GB"/>
          </a:p>
        </p:txBody>
      </p:sp>
      <p:pic>
        <p:nvPicPr>
          <p:cNvPr id="5" name="Picture 4" descr="Graphical user interface, text&#10;&#10;Description automatically generated">
            <a:extLst>
              <a:ext uri="{FF2B5EF4-FFF2-40B4-BE49-F238E27FC236}">
                <a16:creationId xmlns:a16="http://schemas.microsoft.com/office/drawing/2014/main" id="{17E74436-4709-4A88-9993-8C7CDE685ADC}"/>
              </a:ext>
            </a:extLst>
          </p:cNvPr>
          <p:cNvPicPr>
            <a:picLocks noChangeAspect="1"/>
          </p:cNvPicPr>
          <p:nvPr/>
        </p:nvPicPr>
        <p:blipFill rotWithShape="1">
          <a:blip r:embed="rId2"/>
          <a:srcRect l="27713" t="51412" r="34418" b="38691"/>
          <a:stretch/>
        </p:blipFill>
        <p:spPr>
          <a:xfrm>
            <a:off x="-30838" y="5277686"/>
            <a:ext cx="12219791" cy="1580315"/>
          </a:xfrm>
          <a:prstGeom prst="rect">
            <a:avLst/>
          </a:prstGeom>
        </p:spPr>
      </p:pic>
    </p:spTree>
    <p:extLst>
      <p:ext uri="{BB962C8B-B14F-4D97-AF65-F5344CB8AC3E}">
        <p14:creationId xmlns:p14="http://schemas.microsoft.com/office/powerpoint/2010/main" val="3437930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0309F-E8A9-42B1-A0C3-0C9CA7F80039}"/>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5CF10DE-07F4-4B37-BCAA-C60E71F8EA41}"/>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A56277F-A5D6-436C-A99E-589B3C411402}"/>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91BC21D-BCFE-468E-9B86-C79DC96808C3}"/>
              </a:ext>
            </a:extLst>
          </p:cNvPr>
          <p:cNvSpPr>
            <a:spLocks noGrp="1"/>
          </p:cNvSpPr>
          <p:nvPr>
            <p:ph type="dt" sz="half" idx="10"/>
          </p:nvPr>
        </p:nvSpPr>
        <p:spPr/>
        <p:txBody>
          <a:bodyPr/>
          <a:lstStyle/>
          <a:p>
            <a:fld id="{3C57A7AD-F148-4EFD-BFDA-A1787C347A83}" type="datetime1">
              <a:rPr lang="en-GB" smtClean="0"/>
              <a:t>14/09/2026</a:t>
            </a:fld>
            <a:endParaRPr lang="en-GB"/>
          </a:p>
        </p:txBody>
      </p:sp>
      <p:sp>
        <p:nvSpPr>
          <p:cNvPr id="6" name="Footer Placeholder 5">
            <a:extLst>
              <a:ext uri="{FF2B5EF4-FFF2-40B4-BE49-F238E27FC236}">
                <a16:creationId xmlns:a16="http://schemas.microsoft.com/office/drawing/2014/main" id="{56EF66FE-4F92-408F-9A35-86B34B4CA54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8A9327C-277F-411F-83F8-F175251DAD70}"/>
              </a:ext>
            </a:extLst>
          </p:cNvPr>
          <p:cNvSpPr>
            <a:spLocks noGrp="1"/>
          </p:cNvSpPr>
          <p:nvPr>
            <p:ph type="sldNum" sz="quarter" idx="12"/>
          </p:nvPr>
        </p:nvSpPr>
        <p:spPr/>
        <p:txBody>
          <a:bodyPr/>
          <a:lstStyle/>
          <a:p>
            <a:fld id="{D9B76261-0AAC-4E80-9389-A894704DDD3E}" type="slidenum">
              <a:rPr lang="en-GB" smtClean="0"/>
              <a:t>‹#›</a:t>
            </a:fld>
            <a:endParaRPr lang="en-GB"/>
          </a:p>
        </p:txBody>
      </p:sp>
      <p:pic>
        <p:nvPicPr>
          <p:cNvPr id="8" name="Picture 4" descr="Graphical user interface, text&#10;&#10;Description automatically generated">
            <a:extLst>
              <a:ext uri="{FF2B5EF4-FFF2-40B4-BE49-F238E27FC236}">
                <a16:creationId xmlns:a16="http://schemas.microsoft.com/office/drawing/2014/main" id="{E774707C-7551-4958-9E24-8C3E5C24EE15}"/>
              </a:ext>
            </a:extLst>
          </p:cNvPr>
          <p:cNvPicPr>
            <a:picLocks noChangeAspect="1"/>
          </p:cNvPicPr>
          <p:nvPr/>
        </p:nvPicPr>
        <p:blipFill rotWithShape="1">
          <a:blip r:embed="rId2"/>
          <a:srcRect l="27713" t="51412" r="34418" b="38691"/>
          <a:stretch/>
        </p:blipFill>
        <p:spPr>
          <a:xfrm>
            <a:off x="-30838" y="5277686"/>
            <a:ext cx="12219791" cy="1580315"/>
          </a:xfrm>
          <a:prstGeom prst="rect">
            <a:avLst/>
          </a:prstGeom>
        </p:spPr>
      </p:pic>
    </p:spTree>
    <p:extLst>
      <p:ext uri="{BB962C8B-B14F-4D97-AF65-F5344CB8AC3E}">
        <p14:creationId xmlns:p14="http://schemas.microsoft.com/office/powerpoint/2010/main" val="2517865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F86D4-9B6D-4CF5-8C22-D5F9263A26DE}"/>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2FCD702-663F-49CF-9C5C-B6116D78A3B0}"/>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4" name="Text Placeholder 3">
            <a:extLst>
              <a:ext uri="{FF2B5EF4-FFF2-40B4-BE49-F238E27FC236}">
                <a16:creationId xmlns:a16="http://schemas.microsoft.com/office/drawing/2014/main" id="{0D2CE1CF-B323-4BA8-9651-847BE595A77C}"/>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3605597-BF06-4ED2-BFDD-B03922FA4458}"/>
              </a:ext>
            </a:extLst>
          </p:cNvPr>
          <p:cNvSpPr>
            <a:spLocks noGrp="1"/>
          </p:cNvSpPr>
          <p:nvPr>
            <p:ph type="dt" sz="half" idx="10"/>
          </p:nvPr>
        </p:nvSpPr>
        <p:spPr/>
        <p:txBody>
          <a:bodyPr/>
          <a:lstStyle/>
          <a:p>
            <a:fld id="{0BA60E66-77A3-4F3E-9A5B-9AF53BBFA8E2}" type="datetime1">
              <a:rPr lang="en-GB" smtClean="0"/>
              <a:t>14/09/2026</a:t>
            </a:fld>
            <a:endParaRPr lang="en-GB"/>
          </a:p>
        </p:txBody>
      </p:sp>
      <p:sp>
        <p:nvSpPr>
          <p:cNvPr id="6" name="Footer Placeholder 5">
            <a:extLst>
              <a:ext uri="{FF2B5EF4-FFF2-40B4-BE49-F238E27FC236}">
                <a16:creationId xmlns:a16="http://schemas.microsoft.com/office/drawing/2014/main" id="{6F585732-EB58-489F-825E-1801C7BFCFD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0F2AE43-F246-4886-8116-9FBA8BA7CAC6}"/>
              </a:ext>
            </a:extLst>
          </p:cNvPr>
          <p:cNvSpPr>
            <a:spLocks noGrp="1"/>
          </p:cNvSpPr>
          <p:nvPr>
            <p:ph type="sldNum" sz="quarter" idx="12"/>
          </p:nvPr>
        </p:nvSpPr>
        <p:spPr/>
        <p:txBody>
          <a:bodyPr/>
          <a:lstStyle/>
          <a:p>
            <a:fld id="{D9B76261-0AAC-4E80-9389-A894704DDD3E}" type="slidenum">
              <a:rPr lang="en-GB" smtClean="0"/>
              <a:t>‹#›</a:t>
            </a:fld>
            <a:endParaRPr lang="en-GB"/>
          </a:p>
        </p:txBody>
      </p:sp>
      <p:pic>
        <p:nvPicPr>
          <p:cNvPr id="8" name="Picture 4" descr="Graphical user interface, text&#10;&#10;Description automatically generated">
            <a:extLst>
              <a:ext uri="{FF2B5EF4-FFF2-40B4-BE49-F238E27FC236}">
                <a16:creationId xmlns:a16="http://schemas.microsoft.com/office/drawing/2014/main" id="{42A4FE5A-8B77-4D66-AAEA-2EB0162637E7}"/>
              </a:ext>
            </a:extLst>
          </p:cNvPr>
          <p:cNvPicPr>
            <a:picLocks noChangeAspect="1"/>
          </p:cNvPicPr>
          <p:nvPr/>
        </p:nvPicPr>
        <p:blipFill rotWithShape="1">
          <a:blip r:embed="rId2"/>
          <a:srcRect l="27713" t="51412" r="34418" b="38691"/>
          <a:stretch/>
        </p:blipFill>
        <p:spPr>
          <a:xfrm>
            <a:off x="-30838" y="5277686"/>
            <a:ext cx="12219791" cy="1580315"/>
          </a:xfrm>
          <a:prstGeom prst="rect">
            <a:avLst/>
          </a:prstGeom>
        </p:spPr>
      </p:pic>
    </p:spTree>
    <p:extLst>
      <p:ext uri="{BB962C8B-B14F-4D97-AF65-F5344CB8AC3E}">
        <p14:creationId xmlns:p14="http://schemas.microsoft.com/office/powerpoint/2010/main" val="531163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37926-FBFC-4987-B6AB-F18BBF59F58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F0D1310-3051-4748-953C-96D1A6C3BA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A0CFC6-5962-48A2-84B6-93887CF19736}"/>
              </a:ext>
            </a:extLst>
          </p:cNvPr>
          <p:cNvSpPr>
            <a:spLocks noGrp="1"/>
          </p:cNvSpPr>
          <p:nvPr>
            <p:ph type="dt" sz="half" idx="10"/>
          </p:nvPr>
        </p:nvSpPr>
        <p:spPr/>
        <p:txBody>
          <a:bodyPr/>
          <a:lstStyle/>
          <a:p>
            <a:fld id="{2C133458-5FA0-4953-8607-DFE69D25A34A}" type="datetime1">
              <a:rPr lang="en-GB" smtClean="0"/>
              <a:t>14/09/2026</a:t>
            </a:fld>
            <a:endParaRPr lang="en-GB"/>
          </a:p>
        </p:txBody>
      </p:sp>
      <p:sp>
        <p:nvSpPr>
          <p:cNvPr id="5" name="Footer Placeholder 4">
            <a:extLst>
              <a:ext uri="{FF2B5EF4-FFF2-40B4-BE49-F238E27FC236}">
                <a16:creationId xmlns:a16="http://schemas.microsoft.com/office/drawing/2014/main" id="{939F8F2F-05B2-4B75-B5E6-D25173EABE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26C3E31-3118-4298-9830-DAA9BDC16500}"/>
              </a:ext>
            </a:extLst>
          </p:cNvPr>
          <p:cNvSpPr>
            <a:spLocks noGrp="1"/>
          </p:cNvSpPr>
          <p:nvPr>
            <p:ph type="sldNum" sz="quarter" idx="12"/>
          </p:nvPr>
        </p:nvSpPr>
        <p:spPr/>
        <p:txBody>
          <a:bodyPr/>
          <a:lstStyle/>
          <a:p>
            <a:fld id="{D9B76261-0AAC-4E80-9389-A894704DDD3E}" type="slidenum">
              <a:rPr lang="en-GB" smtClean="0"/>
              <a:t>‹#›</a:t>
            </a:fld>
            <a:endParaRPr lang="en-GB"/>
          </a:p>
        </p:txBody>
      </p:sp>
      <p:pic>
        <p:nvPicPr>
          <p:cNvPr id="7" name="Picture 4" descr="Graphical user interface, text&#10;&#10;Description automatically generated">
            <a:extLst>
              <a:ext uri="{FF2B5EF4-FFF2-40B4-BE49-F238E27FC236}">
                <a16:creationId xmlns:a16="http://schemas.microsoft.com/office/drawing/2014/main" id="{B01C3A42-9711-4AE3-9830-8691F390890C}"/>
              </a:ext>
            </a:extLst>
          </p:cNvPr>
          <p:cNvPicPr>
            <a:picLocks noChangeAspect="1"/>
          </p:cNvPicPr>
          <p:nvPr/>
        </p:nvPicPr>
        <p:blipFill rotWithShape="1">
          <a:blip r:embed="rId2"/>
          <a:srcRect l="27713" t="51412" r="34418" b="38691"/>
          <a:stretch/>
        </p:blipFill>
        <p:spPr>
          <a:xfrm>
            <a:off x="-30838" y="5277686"/>
            <a:ext cx="12219791" cy="1580315"/>
          </a:xfrm>
          <a:prstGeom prst="rect">
            <a:avLst/>
          </a:prstGeom>
        </p:spPr>
      </p:pic>
    </p:spTree>
    <p:extLst>
      <p:ext uri="{BB962C8B-B14F-4D97-AF65-F5344CB8AC3E}">
        <p14:creationId xmlns:p14="http://schemas.microsoft.com/office/powerpoint/2010/main" val="908463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D986F1-FD53-44A1-901F-A0078D6319A8}"/>
              </a:ext>
            </a:extLst>
          </p:cNvPr>
          <p:cNvSpPr>
            <a:spLocks noGrp="1"/>
          </p:cNvSpPr>
          <p:nvPr>
            <p:ph type="title" orient="vert"/>
          </p:nvPr>
        </p:nvSpPr>
        <p:spPr>
          <a:xfrm>
            <a:off x="8724901"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0D15CA6-90A6-4DAD-9095-CA5BD13DC3FC}"/>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D1E051-EF86-4E56-AC68-8956ADB3B95B}"/>
              </a:ext>
            </a:extLst>
          </p:cNvPr>
          <p:cNvSpPr>
            <a:spLocks noGrp="1"/>
          </p:cNvSpPr>
          <p:nvPr>
            <p:ph type="dt" sz="half" idx="10"/>
          </p:nvPr>
        </p:nvSpPr>
        <p:spPr/>
        <p:txBody>
          <a:bodyPr/>
          <a:lstStyle/>
          <a:p>
            <a:fld id="{71574EC0-17F3-4E97-A4AE-DDB2C79D8D58}" type="datetime1">
              <a:rPr lang="en-GB" smtClean="0"/>
              <a:t>14/09/2026</a:t>
            </a:fld>
            <a:endParaRPr lang="en-GB"/>
          </a:p>
        </p:txBody>
      </p:sp>
      <p:sp>
        <p:nvSpPr>
          <p:cNvPr id="5" name="Footer Placeholder 4">
            <a:extLst>
              <a:ext uri="{FF2B5EF4-FFF2-40B4-BE49-F238E27FC236}">
                <a16:creationId xmlns:a16="http://schemas.microsoft.com/office/drawing/2014/main" id="{65195F6B-2DD1-4DF4-89D8-EDE406C89E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4D9F62-0300-42C7-8464-3A087CB78739}"/>
              </a:ext>
            </a:extLst>
          </p:cNvPr>
          <p:cNvSpPr>
            <a:spLocks noGrp="1"/>
          </p:cNvSpPr>
          <p:nvPr>
            <p:ph type="sldNum" sz="quarter" idx="12"/>
          </p:nvPr>
        </p:nvSpPr>
        <p:spPr/>
        <p:txBody>
          <a:bodyPr/>
          <a:lstStyle/>
          <a:p>
            <a:fld id="{D9B76261-0AAC-4E80-9389-A894704DDD3E}" type="slidenum">
              <a:rPr lang="en-GB" smtClean="0"/>
              <a:t>‹#›</a:t>
            </a:fld>
            <a:endParaRPr lang="en-GB"/>
          </a:p>
        </p:txBody>
      </p:sp>
      <p:pic>
        <p:nvPicPr>
          <p:cNvPr id="7" name="Picture 4" descr="Graphical user interface, text&#10;&#10;Description automatically generated">
            <a:extLst>
              <a:ext uri="{FF2B5EF4-FFF2-40B4-BE49-F238E27FC236}">
                <a16:creationId xmlns:a16="http://schemas.microsoft.com/office/drawing/2014/main" id="{8E366640-B492-4731-B5E8-9B2E712B541D}"/>
              </a:ext>
            </a:extLst>
          </p:cNvPr>
          <p:cNvPicPr>
            <a:picLocks noChangeAspect="1"/>
          </p:cNvPicPr>
          <p:nvPr/>
        </p:nvPicPr>
        <p:blipFill rotWithShape="1">
          <a:blip r:embed="rId2"/>
          <a:srcRect l="27713" t="51412" r="34418" b="38691"/>
          <a:stretch/>
        </p:blipFill>
        <p:spPr>
          <a:xfrm>
            <a:off x="-30838" y="5277686"/>
            <a:ext cx="12219791" cy="1580315"/>
          </a:xfrm>
          <a:prstGeom prst="rect">
            <a:avLst/>
          </a:prstGeom>
        </p:spPr>
      </p:pic>
    </p:spTree>
    <p:extLst>
      <p:ext uri="{BB962C8B-B14F-4D97-AF65-F5344CB8AC3E}">
        <p14:creationId xmlns:p14="http://schemas.microsoft.com/office/powerpoint/2010/main" val="18751453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0323" y="4711618"/>
            <a:ext cx="9613859" cy="453051"/>
          </a:xfrm>
        </p:spPr>
        <p:txBody>
          <a:bodyPr anchor="b">
            <a:normAutofit/>
          </a:bodyPr>
          <a:lstStyle>
            <a:lvl1pPr>
              <a:defRPr sz="1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3" y="609599"/>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80319" y="5169585"/>
            <a:ext cx="9613863" cy="62297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16D54CF-702F-4D86-AC73-0EE7F53EF9E4}" type="datetime1">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10729457" y="4711311"/>
            <a:ext cx="1154151" cy="1090789"/>
          </a:xfrm>
        </p:spPr>
        <p:txBody>
          <a:bodyPr/>
          <a:lstStyle/>
          <a:p>
            <a:fld id="{D9B76261-0AAC-4E80-9389-A894704DDD3E}" type="slidenum">
              <a:rPr lang="en-GB" smtClean="0"/>
              <a:t>‹#›</a:t>
            </a:fld>
            <a:endParaRPr lang="en-GB"/>
          </a:p>
        </p:txBody>
      </p:sp>
    </p:spTree>
    <p:extLst>
      <p:ext uri="{BB962C8B-B14F-4D97-AF65-F5344CB8AC3E}">
        <p14:creationId xmlns:p14="http://schemas.microsoft.com/office/powerpoint/2010/main" val="212047199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0321" y="609597"/>
            <a:ext cx="9613859" cy="3592750"/>
          </a:xfrm>
        </p:spPr>
        <p:txBody>
          <a:bodyPr anchor="ctr"/>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80323" y="4711617"/>
            <a:ext cx="9613859" cy="1090789"/>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16D54CF-702F-4D86-AC73-0EE7F53EF9E4}" type="datetime1">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10729457" y="4711617"/>
            <a:ext cx="1154151" cy="1090789"/>
          </a:xfrm>
        </p:spPr>
        <p:txBody>
          <a:bodyPr/>
          <a:lstStyle/>
          <a:p>
            <a:fld id="{D9B76261-0AAC-4E80-9389-A894704DDD3E}" type="slidenum">
              <a:rPr lang="en-GB" smtClean="0"/>
              <a:t>‹#›</a:t>
            </a:fld>
            <a:endParaRPr lang="en-GB"/>
          </a:p>
        </p:txBody>
      </p:sp>
    </p:spTree>
    <p:extLst>
      <p:ext uri="{BB962C8B-B14F-4D97-AF65-F5344CB8AC3E}">
        <p14:creationId xmlns:p14="http://schemas.microsoft.com/office/powerpoint/2010/main" val="145605293"/>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0319" y="4711617"/>
            <a:ext cx="9613863" cy="588535"/>
          </a:xfrm>
        </p:spPr>
        <p:txBody>
          <a:bodyPr anchor="b"/>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80321" y="5300151"/>
            <a:ext cx="9613863" cy="502255"/>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16D54CF-702F-4D86-AC73-0EE7F53EF9E4}" type="datetime1">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10729457" y="4709927"/>
            <a:ext cx="1154151" cy="1090789"/>
          </a:xfrm>
        </p:spPr>
        <p:txBody>
          <a:bodyPr/>
          <a:lstStyle/>
          <a:p>
            <a:fld id="{D9B76261-0AAC-4E80-9389-A894704DDD3E}" type="slidenum">
              <a:rPr lang="en-GB" smtClean="0"/>
              <a:t>‹#›</a:t>
            </a:fld>
            <a:endParaRPr lang="en-GB"/>
          </a:p>
        </p:txBody>
      </p:sp>
    </p:spTree>
    <p:extLst>
      <p:ext uri="{BB962C8B-B14F-4D97-AF65-F5344CB8AC3E}">
        <p14:creationId xmlns:p14="http://schemas.microsoft.com/office/powerpoint/2010/main" val="101255371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ADDF-D82C-4780-9143-87E5F529D813}"/>
              </a:ext>
            </a:extLst>
          </p:cNvPr>
          <p:cNvSpPr>
            <a:spLocks noGrp="1"/>
          </p:cNvSpPr>
          <p:nvPr>
            <p:ph type="title" hasCustomPrompt="1"/>
          </p:nvPr>
        </p:nvSpPr>
        <p:spPr>
          <a:xfrm>
            <a:off x="2898648" y="813816"/>
            <a:ext cx="6400800" cy="640080"/>
          </a:xfrm>
        </p:spPr>
        <p:txBody>
          <a:bodyPr/>
          <a:lstStyle>
            <a:lvl1pPr algn="ctr">
              <a:defRPr sz="2400">
                <a:solidFill>
                  <a:schemeClr val="bg1"/>
                </a:solidFill>
              </a:defRPr>
            </a:lvl1pPr>
          </a:lstStyle>
          <a:p>
            <a:r>
              <a:rPr lang="en-US"/>
              <a:t>Add text</a:t>
            </a:r>
          </a:p>
        </p:txBody>
      </p:sp>
      <p:sp>
        <p:nvSpPr>
          <p:cNvPr id="6" name="Text Placeholder 5">
            <a:extLst>
              <a:ext uri="{FF2B5EF4-FFF2-40B4-BE49-F238E27FC236}">
                <a16:creationId xmlns:a16="http://schemas.microsoft.com/office/drawing/2014/main" id="{D12B550A-AB53-4D15-A89E-6EEBB5151B92}"/>
              </a:ext>
            </a:extLst>
          </p:cNvPr>
          <p:cNvSpPr>
            <a:spLocks noGrp="1"/>
          </p:cNvSpPr>
          <p:nvPr>
            <p:ph type="body" sz="quarter" idx="10" hasCustomPrompt="1"/>
          </p:nvPr>
        </p:nvSpPr>
        <p:spPr>
          <a:xfrm>
            <a:off x="2441448" y="1655064"/>
            <a:ext cx="7315200" cy="1143000"/>
          </a:xfrm>
        </p:spPr>
        <p:txBody>
          <a:bodyPr/>
          <a:lstStyle>
            <a:lvl1pPr algn="ctr">
              <a:defRPr sz="8000">
                <a:solidFill>
                  <a:schemeClr val="bg1"/>
                </a:solidFill>
                <a:latin typeface="+mj-lt"/>
              </a:defRPr>
            </a:lvl1pPr>
          </a:lstStyle>
          <a:p>
            <a:pPr lvl="0"/>
            <a:r>
              <a:rPr lang="en-US"/>
              <a:t>Add text</a:t>
            </a:r>
          </a:p>
        </p:txBody>
      </p:sp>
      <p:sp>
        <p:nvSpPr>
          <p:cNvPr id="8" name="Text Placeholder 7">
            <a:extLst>
              <a:ext uri="{FF2B5EF4-FFF2-40B4-BE49-F238E27FC236}">
                <a16:creationId xmlns:a16="http://schemas.microsoft.com/office/drawing/2014/main" id="{7CDE1EB1-91FE-4CB8-81BD-5BBBFC22C672}"/>
              </a:ext>
            </a:extLst>
          </p:cNvPr>
          <p:cNvSpPr>
            <a:spLocks noGrp="1"/>
          </p:cNvSpPr>
          <p:nvPr>
            <p:ph type="body" sz="quarter" idx="11" hasCustomPrompt="1"/>
          </p:nvPr>
        </p:nvSpPr>
        <p:spPr>
          <a:xfrm>
            <a:off x="2898648" y="3027707"/>
            <a:ext cx="6858000" cy="640080"/>
          </a:xfrm>
        </p:spPr>
        <p:txBody>
          <a:bodyPr/>
          <a:lstStyle>
            <a:lvl1pPr algn="ctr">
              <a:defRPr sz="2400">
                <a:solidFill>
                  <a:schemeClr val="bg1"/>
                </a:solidFill>
                <a:latin typeface="+mj-lt"/>
              </a:defRPr>
            </a:lvl1pPr>
          </a:lstStyle>
          <a:p>
            <a:pPr lvl="0"/>
            <a:r>
              <a:rPr lang="en-US"/>
              <a:t>Add text</a:t>
            </a:r>
          </a:p>
        </p:txBody>
      </p:sp>
    </p:spTree>
    <p:extLst>
      <p:ext uri="{BB962C8B-B14F-4D97-AF65-F5344CB8AC3E}">
        <p14:creationId xmlns:p14="http://schemas.microsoft.com/office/powerpoint/2010/main" val="3324469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E11DAB-71A2-44C9-B830-25E19DC5833C}"/>
              </a:ext>
            </a:extLst>
          </p:cNvPr>
          <p:cNvSpPr>
            <a:spLocks noGrp="1"/>
          </p:cNvSpPr>
          <p:nvPr>
            <p:ph type="title" hasCustomPrompt="1"/>
          </p:nvPr>
        </p:nvSpPr>
        <p:spPr>
          <a:xfrm>
            <a:off x="914400" y="914401"/>
            <a:ext cx="6400800" cy="685800"/>
          </a:xfrm>
        </p:spPr>
        <p:txBody>
          <a:bodyPr>
            <a:noAutofit/>
          </a:bodyPr>
          <a:lstStyle>
            <a:lvl1pPr>
              <a:defRPr sz="4000">
                <a:solidFill>
                  <a:schemeClr val="tx1">
                    <a:lumMod val="75000"/>
                    <a:lumOff val="25000"/>
                  </a:schemeClr>
                </a:solidFill>
              </a:defRPr>
            </a:lvl1pPr>
          </a:lstStyle>
          <a:p>
            <a:r>
              <a:rPr lang="en-US"/>
              <a:t>Add title</a:t>
            </a:r>
          </a:p>
        </p:txBody>
      </p:sp>
      <p:sp>
        <p:nvSpPr>
          <p:cNvPr id="10" name="Text Placeholder 9">
            <a:extLst>
              <a:ext uri="{FF2B5EF4-FFF2-40B4-BE49-F238E27FC236}">
                <a16:creationId xmlns:a16="http://schemas.microsoft.com/office/drawing/2014/main" id="{5F9B5FD0-EA88-4EA1-89FF-A0346C36D9C6}"/>
              </a:ext>
            </a:extLst>
          </p:cNvPr>
          <p:cNvSpPr>
            <a:spLocks noGrp="1"/>
          </p:cNvSpPr>
          <p:nvPr>
            <p:ph type="body" sz="quarter" idx="11"/>
          </p:nvPr>
        </p:nvSpPr>
        <p:spPr>
          <a:xfrm>
            <a:off x="914400" y="2203704"/>
            <a:ext cx="6400800" cy="4206240"/>
          </a:xfrm>
        </p:spPr>
        <p:txBody>
          <a:bodyPr>
            <a:normAutofit/>
          </a:bodyPr>
          <a:lstStyle>
            <a:lvl1pPr>
              <a:defRPr sz="1800">
                <a:solidFill>
                  <a:schemeClr val="tx1">
                    <a:lumMod val="75000"/>
                    <a:lumOff val="25000"/>
                  </a:schemeClr>
                </a:solidFill>
              </a:defRPr>
            </a:lvl1pPr>
          </a:lstStyle>
          <a:p>
            <a:pPr lvl="0"/>
            <a:r>
              <a:rPr lang="en-US"/>
              <a:t>Click to edit Master text styles</a:t>
            </a:r>
          </a:p>
        </p:txBody>
      </p:sp>
    </p:spTree>
    <p:extLst>
      <p:ext uri="{BB962C8B-B14F-4D97-AF65-F5344CB8AC3E}">
        <p14:creationId xmlns:p14="http://schemas.microsoft.com/office/powerpoint/2010/main" val="38543606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EE24C-B229-452F-B387-BA3429761CA7}"/>
              </a:ext>
            </a:extLst>
          </p:cNvPr>
          <p:cNvSpPr>
            <a:spLocks noGrp="1"/>
          </p:cNvSpPr>
          <p:nvPr>
            <p:ph type="title" hasCustomPrompt="1"/>
          </p:nvPr>
        </p:nvSpPr>
        <p:spPr>
          <a:xfrm>
            <a:off x="4389119" y="946653"/>
            <a:ext cx="6857999" cy="653547"/>
          </a:xfrm>
        </p:spPr>
        <p:txBody>
          <a:bodyPr>
            <a:normAutofit/>
          </a:bodyPr>
          <a:lstStyle>
            <a:lvl1pPr>
              <a:defRPr sz="4000">
                <a:solidFill>
                  <a:schemeClr val="tx1">
                    <a:lumMod val="75000"/>
                    <a:lumOff val="25000"/>
                  </a:schemeClr>
                </a:solidFill>
              </a:defRPr>
            </a:lvl1pPr>
          </a:lstStyle>
          <a:p>
            <a:r>
              <a:rPr lang="en-US"/>
              <a:t>Add title</a:t>
            </a:r>
          </a:p>
        </p:txBody>
      </p:sp>
      <p:sp>
        <p:nvSpPr>
          <p:cNvPr id="7" name="Text Placeholder 6">
            <a:extLst>
              <a:ext uri="{FF2B5EF4-FFF2-40B4-BE49-F238E27FC236}">
                <a16:creationId xmlns:a16="http://schemas.microsoft.com/office/drawing/2014/main" id="{DFCEFA7B-7934-4EAA-8C20-7D9B03B9E5A3}"/>
              </a:ext>
            </a:extLst>
          </p:cNvPr>
          <p:cNvSpPr>
            <a:spLocks noGrp="1"/>
          </p:cNvSpPr>
          <p:nvPr>
            <p:ph type="body" sz="quarter" idx="11" hasCustomPrompt="1"/>
          </p:nvPr>
        </p:nvSpPr>
        <p:spPr>
          <a:xfrm>
            <a:off x="4389120" y="1981933"/>
            <a:ext cx="6858000" cy="4233672"/>
          </a:xfrm>
        </p:spPr>
        <p:txBody>
          <a:bodyPr>
            <a:normAutofit/>
          </a:bodyPr>
          <a:lstStyle>
            <a:lvl1pPr>
              <a:defRPr sz="1800">
                <a:solidFill>
                  <a:schemeClr val="tx1">
                    <a:lumMod val="75000"/>
                    <a:lumOff val="25000"/>
                  </a:schemeClr>
                </a:solidFill>
              </a:defRPr>
            </a:lvl1pPr>
          </a:lstStyle>
          <a:p>
            <a:pPr lvl="0"/>
            <a:r>
              <a:rPr lang="en-US"/>
              <a:t>Add text</a:t>
            </a:r>
          </a:p>
        </p:txBody>
      </p:sp>
    </p:spTree>
    <p:extLst>
      <p:ext uri="{BB962C8B-B14F-4D97-AF65-F5344CB8AC3E}">
        <p14:creationId xmlns:p14="http://schemas.microsoft.com/office/powerpoint/2010/main" val="2068086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accent4"/>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3E35BBCA-FB90-42AF-995A-AA6CE87BD6E8}"/>
              </a:ext>
            </a:extLst>
          </p:cNvPr>
          <p:cNvPicPr>
            <a:picLocks noChangeAspect="1"/>
          </p:cNvPicPr>
          <p:nvPr userDrawn="1"/>
        </p:nvPicPr>
        <p:blipFill>
          <a:blip>
            <a:extLst>
              <a:ext uri="{96DAC541-7B7A-43D3-8B79-37D633B846F1}">
                <asvg:svgBlip xmlns:asvg="http://schemas.microsoft.com/office/drawing/2016/SVG/main" r:embed="rId2"/>
              </a:ext>
            </a:extLst>
          </a:blip>
          <a:srcRect b="13643"/>
          <a:stretch>
            <a:fillRect/>
          </a:stretch>
        </p:blipFill>
        <p:spPr>
          <a:xfrm>
            <a:off x="914400" y="466647"/>
            <a:ext cx="10563726" cy="6391353"/>
          </a:xfrm>
          <a:custGeom>
            <a:avLst/>
            <a:gdLst>
              <a:gd name="connsiteX0" fmla="*/ 0 w 10563726"/>
              <a:gd name="connsiteY0" fmla="*/ 0 h 6391353"/>
              <a:gd name="connsiteX1" fmla="*/ 10563726 w 10563726"/>
              <a:gd name="connsiteY1" fmla="*/ 0 h 6391353"/>
              <a:gd name="connsiteX2" fmla="*/ 10563726 w 10563726"/>
              <a:gd name="connsiteY2" fmla="*/ 6391353 h 6391353"/>
              <a:gd name="connsiteX3" fmla="*/ 0 w 10563726"/>
              <a:gd name="connsiteY3" fmla="*/ 6391353 h 6391353"/>
            </a:gdLst>
            <a:ahLst/>
            <a:cxnLst>
              <a:cxn ang="0">
                <a:pos x="connsiteX0" y="connsiteY0"/>
              </a:cxn>
              <a:cxn ang="0">
                <a:pos x="connsiteX1" y="connsiteY1"/>
              </a:cxn>
              <a:cxn ang="0">
                <a:pos x="connsiteX2" y="connsiteY2"/>
              </a:cxn>
              <a:cxn ang="0">
                <a:pos x="connsiteX3" y="connsiteY3"/>
              </a:cxn>
            </a:cxnLst>
            <a:rect l="l" t="t" r="r" b="b"/>
            <a:pathLst>
              <a:path w="10563726" h="6391353">
                <a:moveTo>
                  <a:pt x="0" y="0"/>
                </a:moveTo>
                <a:lnTo>
                  <a:pt x="10563726" y="0"/>
                </a:lnTo>
                <a:lnTo>
                  <a:pt x="10563726" y="6391353"/>
                </a:lnTo>
                <a:lnTo>
                  <a:pt x="0" y="6391353"/>
                </a:lnTo>
                <a:close/>
              </a:path>
            </a:pathLst>
          </a:custGeom>
        </p:spPr>
      </p:pic>
      <p:sp>
        <p:nvSpPr>
          <p:cNvPr id="2" name="Title 1">
            <a:extLst>
              <a:ext uri="{FF2B5EF4-FFF2-40B4-BE49-F238E27FC236}">
                <a16:creationId xmlns:a16="http://schemas.microsoft.com/office/drawing/2014/main" id="{8DF399BE-6A96-4D58-AF62-861F9AE20C7E}"/>
              </a:ext>
            </a:extLst>
          </p:cNvPr>
          <p:cNvSpPr>
            <a:spLocks noGrp="1"/>
          </p:cNvSpPr>
          <p:nvPr>
            <p:ph type="title" hasCustomPrompt="1"/>
          </p:nvPr>
        </p:nvSpPr>
        <p:spPr>
          <a:xfrm>
            <a:off x="2331718" y="1460692"/>
            <a:ext cx="7772402" cy="685800"/>
          </a:xfrm>
        </p:spPr>
        <p:txBody>
          <a:bodyPr>
            <a:normAutofit/>
          </a:bodyPr>
          <a:lstStyle>
            <a:lvl1pPr>
              <a:defRPr sz="4000">
                <a:solidFill>
                  <a:schemeClr val="tx1">
                    <a:lumMod val="75000"/>
                    <a:lumOff val="25000"/>
                  </a:schemeClr>
                </a:solidFill>
              </a:defRPr>
            </a:lvl1pPr>
          </a:lstStyle>
          <a:p>
            <a:r>
              <a:rPr lang="en-US"/>
              <a:t>Add title</a:t>
            </a:r>
          </a:p>
        </p:txBody>
      </p:sp>
      <p:sp>
        <p:nvSpPr>
          <p:cNvPr id="11" name="Text Placeholder 10">
            <a:extLst>
              <a:ext uri="{FF2B5EF4-FFF2-40B4-BE49-F238E27FC236}">
                <a16:creationId xmlns:a16="http://schemas.microsoft.com/office/drawing/2014/main" id="{0AE12991-70DA-442D-98F3-673914646355}"/>
              </a:ext>
            </a:extLst>
          </p:cNvPr>
          <p:cNvSpPr>
            <a:spLocks noGrp="1"/>
          </p:cNvSpPr>
          <p:nvPr>
            <p:ph type="body" sz="quarter" idx="11" hasCustomPrompt="1"/>
          </p:nvPr>
        </p:nvSpPr>
        <p:spPr>
          <a:xfrm>
            <a:off x="2331720" y="2724912"/>
            <a:ext cx="7772401" cy="3657600"/>
          </a:xfrm>
        </p:spPr>
        <p:txBody>
          <a:bodyPr>
            <a:normAutofit/>
          </a:bodyPr>
          <a:lstStyle>
            <a:lvl1pPr>
              <a:defRPr sz="1800">
                <a:solidFill>
                  <a:schemeClr val="tx1">
                    <a:lumMod val="75000"/>
                    <a:lumOff val="25000"/>
                  </a:schemeClr>
                </a:solidFill>
              </a:defRPr>
            </a:lvl1pPr>
          </a:lstStyle>
          <a:p>
            <a:pPr lvl="0"/>
            <a:r>
              <a:rPr lang="en-US"/>
              <a:t>Add text</a:t>
            </a:r>
          </a:p>
        </p:txBody>
      </p:sp>
      <p:pic>
        <p:nvPicPr>
          <p:cNvPr id="3" name="Graphic 2">
            <a:extLst>
              <a:ext uri="{FF2B5EF4-FFF2-40B4-BE49-F238E27FC236}">
                <a16:creationId xmlns:a16="http://schemas.microsoft.com/office/drawing/2014/main" id="{1F778D16-894A-4379-8B5B-DC2423451519}"/>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3021930" y="2240374"/>
            <a:ext cx="6148139" cy="195327"/>
          </a:xfrm>
          <a:prstGeom prst="rect">
            <a:avLst/>
          </a:prstGeom>
        </p:spPr>
      </p:pic>
    </p:spTree>
    <p:extLst>
      <p:ext uri="{BB962C8B-B14F-4D97-AF65-F5344CB8AC3E}">
        <p14:creationId xmlns:p14="http://schemas.microsoft.com/office/powerpoint/2010/main" val="6196005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lumMod val="75000"/>
          </a:schemeClr>
        </a:solidFill>
        <a:effectLst/>
      </p:bgPr>
    </p:bg>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5106A418-68CC-4D3D-9032-696498842FBD}"/>
              </a:ext>
            </a:extLst>
          </p:cNvPr>
          <p:cNvSpPr>
            <a:spLocks noGrp="1"/>
          </p:cNvSpPr>
          <p:nvPr>
            <p:ph type="title" hasCustomPrompt="1"/>
          </p:nvPr>
        </p:nvSpPr>
        <p:spPr>
          <a:xfrm>
            <a:off x="914400" y="914401"/>
            <a:ext cx="6400800" cy="685800"/>
          </a:xfrm>
        </p:spPr>
        <p:txBody>
          <a:bodyPr>
            <a:noAutofit/>
          </a:bodyPr>
          <a:lstStyle>
            <a:lvl1pPr>
              <a:defRPr sz="4000">
                <a:solidFill>
                  <a:schemeClr val="bg1"/>
                </a:solidFill>
              </a:defRPr>
            </a:lvl1pPr>
          </a:lstStyle>
          <a:p>
            <a:r>
              <a:rPr lang="en-US"/>
              <a:t>Add title</a:t>
            </a:r>
          </a:p>
        </p:txBody>
      </p:sp>
      <p:sp>
        <p:nvSpPr>
          <p:cNvPr id="7" name="Text Placeholder 6">
            <a:extLst>
              <a:ext uri="{FF2B5EF4-FFF2-40B4-BE49-F238E27FC236}">
                <a16:creationId xmlns:a16="http://schemas.microsoft.com/office/drawing/2014/main" id="{9E93C440-01C8-4E08-A98E-D76F10D08BF4}"/>
              </a:ext>
            </a:extLst>
          </p:cNvPr>
          <p:cNvSpPr>
            <a:spLocks noGrp="1"/>
          </p:cNvSpPr>
          <p:nvPr>
            <p:ph type="body" sz="quarter" idx="11" hasCustomPrompt="1"/>
          </p:nvPr>
        </p:nvSpPr>
        <p:spPr>
          <a:xfrm>
            <a:off x="914400" y="1913064"/>
            <a:ext cx="6858001" cy="4279392"/>
          </a:xfrm>
        </p:spPr>
        <p:txBody>
          <a:bodyPr>
            <a:normAutofit/>
          </a:bodyPr>
          <a:lstStyle>
            <a:lvl1pPr>
              <a:defRPr sz="1800">
                <a:solidFill>
                  <a:schemeClr val="bg1"/>
                </a:solidFill>
              </a:defRPr>
            </a:lvl1pPr>
          </a:lstStyle>
          <a:p>
            <a:pPr lvl="0"/>
            <a:r>
              <a:rPr lang="en-US"/>
              <a:t>Add text</a:t>
            </a:r>
          </a:p>
        </p:txBody>
      </p:sp>
    </p:spTree>
    <p:extLst>
      <p:ext uri="{BB962C8B-B14F-4D97-AF65-F5344CB8AC3E}">
        <p14:creationId xmlns:p14="http://schemas.microsoft.com/office/powerpoint/2010/main" val="24696832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accent4"/>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7AA20A23-A33B-4A1B-9162-707282E53592}"/>
              </a:ext>
            </a:extLst>
          </p:cNvPr>
          <p:cNvPicPr>
            <a:picLocks noChangeAspect="1"/>
          </p:cNvPicPr>
          <p:nvPr userDrawn="1"/>
        </p:nvPicPr>
        <p:blipFill>
          <a:blip>
            <a:extLst>
              <a:ext uri="{96DAC541-7B7A-43D3-8B79-37D633B846F1}">
                <asvg:svgBlip xmlns:asvg="http://schemas.microsoft.com/office/drawing/2016/SVG/main" r:embed="rId2"/>
              </a:ext>
            </a:extLst>
          </a:blip>
          <a:srcRect b="15602"/>
          <a:stretch>
            <a:fillRect/>
          </a:stretch>
        </p:blipFill>
        <p:spPr>
          <a:xfrm>
            <a:off x="1066800" y="523183"/>
            <a:ext cx="10058400" cy="6334817"/>
          </a:xfrm>
          <a:custGeom>
            <a:avLst/>
            <a:gdLst>
              <a:gd name="connsiteX0" fmla="*/ 0 w 10058400"/>
              <a:gd name="connsiteY0" fmla="*/ 0 h 6334817"/>
              <a:gd name="connsiteX1" fmla="*/ 10058400 w 10058400"/>
              <a:gd name="connsiteY1" fmla="*/ 0 h 6334817"/>
              <a:gd name="connsiteX2" fmla="*/ 10058400 w 10058400"/>
              <a:gd name="connsiteY2" fmla="*/ 6334817 h 6334817"/>
              <a:gd name="connsiteX3" fmla="*/ 0 w 10058400"/>
              <a:gd name="connsiteY3" fmla="*/ 6334817 h 6334817"/>
            </a:gdLst>
            <a:ahLst/>
            <a:cxnLst>
              <a:cxn ang="0">
                <a:pos x="connsiteX0" y="connsiteY0"/>
              </a:cxn>
              <a:cxn ang="0">
                <a:pos x="connsiteX1" y="connsiteY1"/>
              </a:cxn>
              <a:cxn ang="0">
                <a:pos x="connsiteX2" y="connsiteY2"/>
              </a:cxn>
              <a:cxn ang="0">
                <a:pos x="connsiteX3" y="connsiteY3"/>
              </a:cxn>
            </a:cxnLst>
            <a:rect l="l" t="t" r="r" b="b"/>
            <a:pathLst>
              <a:path w="10058400" h="6334817">
                <a:moveTo>
                  <a:pt x="0" y="0"/>
                </a:moveTo>
                <a:lnTo>
                  <a:pt x="10058400" y="0"/>
                </a:lnTo>
                <a:lnTo>
                  <a:pt x="10058400" y="6334817"/>
                </a:lnTo>
                <a:lnTo>
                  <a:pt x="0" y="6334817"/>
                </a:lnTo>
                <a:close/>
              </a:path>
            </a:pathLst>
          </a:custGeom>
        </p:spPr>
      </p:pic>
      <p:sp>
        <p:nvSpPr>
          <p:cNvPr id="5" name="Title 1">
            <a:extLst>
              <a:ext uri="{FF2B5EF4-FFF2-40B4-BE49-F238E27FC236}">
                <a16:creationId xmlns:a16="http://schemas.microsoft.com/office/drawing/2014/main" id="{B136F446-5EA3-48C4-AA8D-AB9850B03B61}"/>
              </a:ext>
            </a:extLst>
          </p:cNvPr>
          <p:cNvSpPr>
            <a:spLocks noGrp="1"/>
          </p:cNvSpPr>
          <p:nvPr>
            <p:ph type="title" hasCustomPrompt="1"/>
          </p:nvPr>
        </p:nvSpPr>
        <p:spPr>
          <a:xfrm>
            <a:off x="2331718" y="1460692"/>
            <a:ext cx="7772402" cy="685800"/>
          </a:xfrm>
        </p:spPr>
        <p:txBody>
          <a:bodyPr>
            <a:normAutofit/>
          </a:bodyPr>
          <a:lstStyle>
            <a:lvl1pPr marL="0" indent="0" algn="ctr">
              <a:buFont typeface="Arial" panose="020B0604020202020204" pitchFamily="34" charset="0"/>
              <a:buNone/>
              <a:defRPr sz="4000">
                <a:solidFill>
                  <a:schemeClr val="tx1">
                    <a:lumMod val="75000"/>
                    <a:lumOff val="25000"/>
                  </a:schemeClr>
                </a:solidFill>
              </a:defRPr>
            </a:lvl1pPr>
          </a:lstStyle>
          <a:p>
            <a:r>
              <a:rPr lang="en-US"/>
              <a:t>Add title</a:t>
            </a:r>
          </a:p>
        </p:txBody>
      </p:sp>
      <p:sp>
        <p:nvSpPr>
          <p:cNvPr id="11" name="Text Placeholder 10">
            <a:extLst>
              <a:ext uri="{FF2B5EF4-FFF2-40B4-BE49-F238E27FC236}">
                <a16:creationId xmlns:a16="http://schemas.microsoft.com/office/drawing/2014/main" id="{66B70600-CFB5-4805-BC68-5AE22166B568}"/>
              </a:ext>
            </a:extLst>
          </p:cNvPr>
          <p:cNvSpPr>
            <a:spLocks noGrp="1"/>
          </p:cNvSpPr>
          <p:nvPr>
            <p:ph type="body" sz="quarter" idx="11" hasCustomPrompt="1"/>
          </p:nvPr>
        </p:nvSpPr>
        <p:spPr>
          <a:xfrm>
            <a:off x="2331720" y="2951305"/>
            <a:ext cx="7772400" cy="3456432"/>
          </a:xfrm>
        </p:spPr>
        <p:txBody>
          <a:bodyPr/>
          <a:lstStyle>
            <a:lvl1pPr algn="l">
              <a:defRPr sz="1800">
                <a:solidFill>
                  <a:schemeClr val="tx1">
                    <a:lumMod val="75000"/>
                    <a:lumOff val="25000"/>
                  </a:schemeClr>
                </a:solidFill>
              </a:defRPr>
            </a:lvl1pPr>
          </a:lstStyle>
          <a:p>
            <a:pPr lvl="0"/>
            <a:r>
              <a:rPr lang="en-US"/>
              <a:t>Add text</a:t>
            </a:r>
          </a:p>
        </p:txBody>
      </p:sp>
      <p:pic>
        <p:nvPicPr>
          <p:cNvPr id="2" name="Graphic 1">
            <a:extLst>
              <a:ext uri="{FF2B5EF4-FFF2-40B4-BE49-F238E27FC236}">
                <a16:creationId xmlns:a16="http://schemas.microsoft.com/office/drawing/2014/main" id="{09C8060D-32CA-4A3C-9EAF-A2D3801AB86B}"/>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3021930" y="2240374"/>
            <a:ext cx="6148139" cy="195327"/>
          </a:xfrm>
          <a:prstGeom prst="rect">
            <a:avLst/>
          </a:prstGeom>
        </p:spPr>
      </p:pic>
    </p:spTree>
    <p:extLst>
      <p:ext uri="{BB962C8B-B14F-4D97-AF65-F5344CB8AC3E}">
        <p14:creationId xmlns:p14="http://schemas.microsoft.com/office/powerpoint/2010/main" val="262063508"/>
      </p:ext>
    </p:extLst>
  </p:cSld>
  <p:clrMapOvr>
    <a:masterClrMapping/>
  </p:clrMapOvr>
  <p:extLst>
    <p:ext uri="{DCECCB84-F9BA-43D5-87BE-67443E8EF086}">
      <p15:sldGuideLst xmlns:p15="http://schemas.microsoft.com/office/powerpoint/2012/main">
        <p15:guide id="1" orient="horz" pos="172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chemeClr val="accent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CC92641-A8C8-41F9-8E1C-7C929693C69C}"/>
              </a:ext>
            </a:extLst>
          </p:cNvPr>
          <p:cNvSpPr>
            <a:spLocks noGrp="1"/>
          </p:cNvSpPr>
          <p:nvPr>
            <p:ph type="title" hasCustomPrompt="1"/>
          </p:nvPr>
        </p:nvSpPr>
        <p:spPr>
          <a:xfrm>
            <a:off x="4389119" y="946653"/>
            <a:ext cx="6857999" cy="653547"/>
          </a:xfrm>
        </p:spPr>
        <p:txBody>
          <a:bodyPr>
            <a:normAutofit/>
          </a:bodyPr>
          <a:lstStyle>
            <a:lvl1pPr>
              <a:defRPr sz="4000">
                <a:solidFill>
                  <a:schemeClr val="bg1"/>
                </a:solidFill>
              </a:defRPr>
            </a:lvl1pPr>
          </a:lstStyle>
          <a:p>
            <a:r>
              <a:rPr lang="en-US"/>
              <a:t>Add title</a:t>
            </a:r>
          </a:p>
        </p:txBody>
      </p:sp>
      <p:sp>
        <p:nvSpPr>
          <p:cNvPr id="7" name="Text Placeholder 6">
            <a:extLst>
              <a:ext uri="{FF2B5EF4-FFF2-40B4-BE49-F238E27FC236}">
                <a16:creationId xmlns:a16="http://schemas.microsoft.com/office/drawing/2014/main" id="{97CC55B6-E9DA-4B68-A0D8-957F46B46517}"/>
              </a:ext>
            </a:extLst>
          </p:cNvPr>
          <p:cNvSpPr>
            <a:spLocks noGrp="1"/>
          </p:cNvSpPr>
          <p:nvPr>
            <p:ph type="body" sz="quarter" idx="11" hasCustomPrompt="1"/>
          </p:nvPr>
        </p:nvSpPr>
        <p:spPr>
          <a:xfrm>
            <a:off x="4389120" y="2062956"/>
            <a:ext cx="6858000" cy="4233672"/>
          </a:xfrm>
        </p:spPr>
        <p:txBody>
          <a:bodyPr>
            <a:normAutofit/>
          </a:bodyPr>
          <a:lstStyle>
            <a:lvl1pPr>
              <a:defRPr sz="1800">
                <a:solidFill>
                  <a:schemeClr val="bg1"/>
                </a:solidFill>
              </a:defRPr>
            </a:lvl1pPr>
          </a:lstStyle>
          <a:p>
            <a:pPr lvl="0"/>
            <a:r>
              <a:rPr lang="en-US"/>
              <a:t>Add text</a:t>
            </a:r>
          </a:p>
        </p:txBody>
      </p:sp>
    </p:spTree>
    <p:extLst>
      <p:ext uri="{BB962C8B-B14F-4D97-AF65-F5344CB8AC3E}">
        <p14:creationId xmlns:p14="http://schemas.microsoft.com/office/powerpoint/2010/main" val="29279063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Custom Layout">
    <p:bg>
      <p:bgPr>
        <a:solidFill>
          <a:schemeClr val="accent4"/>
        </a:solid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C6103AFC-AC4C-4756-AEEE-B0D669AC8C89}"/>
              </a:ext>
            </a:extLst>
          </p:cNvPr>
          <p:cNvPicPr>
            <a:picLocks noChangeAspect="1"/>
          </p:cNvPicPr>
          <p:nvPr userDrawn="1"/>
        </p:nvPicPr>
        <p:blipFill>
          <a:blip>
            <a:extLst>
              <a:ext uri="{96DAC541-7B7A-43D3-8B79-37D633B846F1}">
                <asvg:svgBlip xmlns:asvg="http://schemas.microsoft.com/office/drawing/2016/SVG/main" r:embed="rId2"/>
              </a:ext>
            </a:extLst>
          </a:blip>
          <a:srcRect b="44880"/>
          <a:stretch>
            <a:fillRect/>
          </a:stretch>
        </p:blipFill>
        <p:spPr>
          <a:xfrm>
            <a:off x="878302" y="469222"/>
            <a:ext cx="10424160" cy="6388778"/>
          </a:xfrm>
          <a:custGeom>
            <a:avLst/>
            <a:gdLst>
              <a:gd name="connsiteX0" fmla="*/ 0 w 10424160"/>
              <a:gd name="connsiteY0" fmla="*/ 0 h 6388778"/>
              <a:gd name="connsiteX1" fmla="*/ 10424160 w 10424160"/>
              <a:gd name="connsiteY1" fmla="*/ 0 h 6388778"/>
              <a:gd name="connsiteX2" fmla="*/ 10424160 w 10424160"/>
              <a:gd name="connsiteY2" fmla="*/ 6388778 h 6388778"/>
              <a:gd name="connsiteX3" fmla="*/ 0 w 10424160"/>
              <a:gd name="connsiteY3" fmla="*/ 6388778 h 6388778"/>
            </a:gdLst>
            <a:ahLst/>
            <a:cxnLst>
              <a:cxn ang="0">
                <a:pos x="connsiteX0" y="connsiteY0"/>
              </a:cxn>
              <a:cxn ang="0">
                <a:pos x="connsiteX1" y="connsiteY1"/>
              </a:cxn>
              <a:cxn ang="0">
                <a:pos x="connsiteX2" y="connsiteY2"/>
              </a:cxn>
              <a:cxn ang="0">
                <a:pos x="connsiteX3" y="connsiteY3"/>
              </a:cxn>
            </a:cxnLst>
            <a:rect l="l" t="t" r="r" b="b"/>
            <a:pathLst>
              <a:path w="10424160" h="6388778">
                <a:moveTo>
                  <a:pt x="0" y="0"/>
                </a:moveTo>
                <a:lnTo>
                  <a:pt x="10424160" y="0"/>
                </a:lnTo>
                <a:lnTo>
                  <a:pt x="10424160" y="6388778"/>
                </a:lnTo>
                <a:lnTo>
                  <a:pt x="0" y="6388778"/>
                </a:lnTo>
                <a:close/>
              </a:path>
            </a:pathLst>
          </a:custGeom>
        </p:spPr>
      </p:pic>
      <p:sp>
        <p:nvSpPr>
          <p:cNvPr id="5" name="Title 1">
            <a:extLst>
              <a:ext uri="{FF2B5EF4-FFF2-40B4-BE49-F238E27FC236}">
                <a16:creationId xmlns:a16="http://schemas.microsoft.com/office/drawing/2014/main" id="{A4604EF9-570E-48F5-BA06-DEB9EB7F7D59}"/>
              </a:ext>
            </a:extLst>
          </p:cNvPr>
          <p:cNvSpPr>
            <a:spLocks noGrp="1"/>
          </p:cNvSpPr>
          <p:nvPr>
            <p:ph type="title" hasCustomPrompt="1"/>
          </p:nvPr>
        </p:nvSpPr>
        <p:spPr>
          <a:xfrm>
            <a:off x="3657599" y="1460692"/>
            <a:ext cx="6857999" cy="685800"/>
          </a:xfrm>
        </p:spPr>
        <p:txBody>
          <a:bodyPr>
            <a:normAutofit/>
          </a:bodyPr>
          <a:lstStyle>
            <a:lvl1pPr>
              <a:defRPr sz="4000">
                <a:solidFill>
                  <a:schemeClr val="tx1">
                    <a:lumMod val="75000"/>
                    <a:lumOff val="25000"/>
                  </a:schemeClr>
                </a:solidFill>
              </a:defRPr>
            </a:lvl1pPr>
          </a:lstStyle>
          <a:p>
            <a:r>
              <a:rPr lang="en-US"/>
              <a:t>Add title</a:t>
            </a:r>
          </a:p>
        </p:txBody>
      </p:sp>
      <p:sp>
        <p:nvSpPr>
          <p:cNvPr id="12" name="Text Placeholder 11">
            <a:extLst>
              <a:ext uri="{FF2B5EF4-FFF2-40B4-BE49-F238E27FC236}">
                <a16:creationId xmlns:a16="http://schemas.microsoft.com/office/drawing/2014/main" id="{F0B30880-FB83-4FD8-B7A4-675D68A47928}"/>
              </a:ext>
            </a:extLst>
          </p:cNvPr>
          <p:cNvSpPr>
            <a:spLocks noGrp="1"/>
          </p:cNvSpPr>
          <p:nvPr>
            <p:ph type="body" sz="quarter" idx="11" hasCustomPrompt="1"/>
          </p:nvPr>
        </p:nvSpPr>
        <p:spPr>
          <a:xfrm>
            <a:off x="3657600" y="2438570"/>
            <a:ext cx="6858000" cy="3950208"/>
          </a:xfrm>
        </p:spPr>
        <p:txBody>
          <a:bodyPr>
            <a:normAutofit/>
          </a:bodyPr>
          <a:lstStyle>
            <a:lvl1pPr>
              <a:defRPr sz="1800">
                <a:solidFill>
                  <a:schemeClr val="tx1">
                    <a:lumMod val="75000"/>
                    <a:lumOff val="25000"/>
                  </a:schemeClr>
                </a:solidFill>
              </a:defRPr>
            </a:lvl1pPr>
          </a:lstStyle>
          <a:p>
            <a:pPr lvl="0"/>
            <a:r>
              <a:rPr lang="en-US"/>
              <a:t>Add text</a:t>
            </a:r>
          </a:p>
        </p:txBody>
      </p:sp>
    </p:spTree>
    <p:extLst>
      <p:ext uri="{BB962C8B-B14F-4D97-AF65-F5344CB8AC3E}">
        <p14:creationId xmlns:p14="http://schemas.microsoft.com/office/powerpoint/2010/main" val="3823201003"/>
      </p:ext>
    </p:extLst>
  </p:cSld>
  <p:clrMapOvr>
    <a:masterClrMapping/>
  </p:clrMapOvr>
  <p:extLst>
    <p:ext uri="{DCECCB84-F9BA-43D5-87BE-67443E8EF086}">
      <p15:sldGuideLst xmlns:p15="http://schemas.microsoft.com/office/powerpoint/2012/main">
        <p15:guide id="1" orient="horz" pos="129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646D4B-6FCB-480A-BEA3-53C5A8B17BAC}"/>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D334866-51A4-4860-94C6-E837297DF3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B3CB67-83B4-49B5-BD92-ACC1CD2F5DCF}"/>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16D54CF-702F-4D86-AC73-0EE7F53EF9E4}" type="datetime1">
              <a:rPr lang="en-GB" smtClean="0"/>
              <a:t>14/09/2026</a:t>
            </a:fld>
            <a:endParaRPr lang="en-GB"/>
          </a:p>
        </p:txBody>
      </p:sp>
      <p:sp>
        <p:nvSpPr>
          <p:cNvPr id="5" name="Footer Placeholder 4">
            <a:extLst>
              <a:ext uri="{FF2B5EF4-FFF2-40B4-BE49-F238E27FC236}">
                <a16:creationId xmlns:a16="http://schemas.microsoft.com/office/drawing/2014/main" id="{E7C18DEE-DFDF-46D9-A3B4-C5149BE6C156}"/>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46DCBE8-DA2A-4E8E-AA35-F3B4C83965EB}"/>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9B76261-0AAC-4E80-9389-A894704DDD3E}" type="slidenum">
              <a:rPr lang="en-GB" smtClean="0"/>
              <a:t>‹#›</a:t>
            </a:fld>
            <a:endParaRPr lang="en-GB"/>
          </a:p>
        </p:txBody>
      </p:sp>
      <p:pic>
        <p:nvPicPr>
          <p:cNvPr id="7" name="Picture 4" descr="Graphical user interface, text&#10;&#10;Description automatically generated">
            <a:extLst>
              <a:ext uri="{FF2B5EF4-FFF2-40B4-BE49-F238E27FC236}">
                <a16:creationId xmlns:a16="http://schemas.microsoft.com/office/drawing/2014/main" id="{3A30537A-24BB-4F74-A304-260D1A919608}"/>
              </a:ext>
            </a:extLst>
          </p:cNvPr>
          <p:cNvPicPr>
            <a:picLocks noChangeAspect="1"/>
          </p:cNvPicPr>
          <p:nvPr/>
        </p:nvPicPr>
        <p:blipFill rotWithShape="1">
          <a:blip r:embed="rId16"/>
          <a:srcRect l="27713" t="51412" r="34418" b="38691"/>
          <a:stretch/>
        </p:blipFill>
        <p:spPr>
          <a:xfrm>
            <a:off x="-30838" y="5277686"/>
            <a:ext cx="12219791" cy="1580315"/>
          </a:xfrm>
          <a:prstGeom prst="rect">
            <a:avLst/>
          </a:prstGeom>
        </p:spPr>
      </p:pic>
    </p:spTree>
    <p:extLst>
      <p:ext uri="{BB962C8B-B14F-4D97-AF65-F5344CB8AC3E}">
        <p14:creationId xmlns:p14="http://schemas.microsoft.com/office/powerpoint/2010/main" val="34044126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9775E2-26ED-4CEF-94F6-7C85D113D53B}"/>
              </a:ext>
            </a:extLst>
          </p:cNvPr>
          <p:cNvSpPr>
            <a:spLocks noGrp="1"/>
          </p:cNvSpPr>
          <p:nvPr>
            <p:ph type="title"/>
          </p:nvPr>
        </p:nvSpPr>
        <p:spPr>
          <a:xfrm>
            <a:off x="914400" y="946653"/>
            <a:ext cx="10058400" cy="1325563"/>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ABF32AB5-76E2-49F4-96EE-B419AF1F03C2}"/>
              </a:ext>
            </a:extLst>
          </p:cNvPr>
          <p:cNvSpPr>
            <a:spLocks noGrp="1"/>
          </p:cNvSpPr>
          <p:nvPr>
            <p:ph type="body" idx="1"/>
          </p:nvPr>
        </p:nvSpPr>
        <p:spPr>
          <a:xfrm>
            <a:off x="914400" y="2294859"/>
            <a:ext cx="10058400" cy="37209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685646"/>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p15:clr>
            <a:srgbClr val="F26B43"/>
          </p15:clr>
        </p15:guide>
        <p15:guide id="2" pos="576">
          <p15:clr>
            <a:srgbClr val="F26B43"/>
          </p15:clr>
        </p15:guide>
        <p15:guide id="3" pos="7104">
          <p15:clr>
            <a:srgbClr val="F26B43"/>
          </p15:clr>
        </p15:guide>
        <p15:guide id="4" orient="horz" pos="3744">
          <p15:clr>
            <a:srgbClr val="F26B43"/>
          </p15:clr>
        </p15:guide>
        <p15:guide id="5" pos="2760">
          <p15:clr>
            <a:srgbClr val="F26B43"/>
          </p15:clr>
        </p15:guide>
        <p15:guide id="6" pos="4944">
          <p15:clr>
            <a:srgbClr val="F26B43"/>
          </p15:clr>
        </p15:guide>
        <p15:guide id="7" orient="horz" pos="403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7.png"/><Relationship Id="rId7" Type="http://schemas.openxmlformats.org/officeDocument/2006/relationships/diagramLayout" Target="../diagrams/layout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9.png"/><Relationship Id="rId10" Type="http://schemas.microsoft.com/office/2007/relationships/diagramDrawing" Target="../diagrams/drawing1.xml"/><Relationship Id="rId4" Type="http://schemas.openxmlformats.org/officeDocument/2006/relationships/image" Target="../media/image8.png"/><Relationship Id="rId9" Type="http://schemas.openxmlformats.org/officeDocument/2006/relationships/diagramColors" Target="../diagrams/colors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ideo" Target="https://www.youtube.com/embed/-RZ86OB9hw4?start=5&amp;feature=oembed" TargetMode="External"/><Relationship Id="rId5" Type="http://schemas.openxmlformats.org/officeDocument/2006/relationships/hyperlink" Target="https://www.youtube.com/watch?v=-RZ86OB9hw4" TargetMode="Externa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sv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I9vYqbWB1FA"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 Target="slide30.xml"/><Relationship Id="rId7" Type="http://schemas.openxmlformats.org/officeDocument/2006/relationships/slide" Target="slide2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slide" Target="slide21.xml"/><Relationship Id="rId5" Type="http://schemas.openxmlformats.org/officeDocument/2006/relationships/slide" Target="slide28.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giveusashout.org/" TargetMode="External"/><Relationship Id="rId2" Type="http://schemas.openxmlformats.org/officeDocument/2006/relationships/hyperlink" Target="https://www.themix.org.uk/" TargetMode="External"/><Relationship Id="rId1" Type="http://schemas.openxmlformats.org/officeDocument/2006/relationships/slideLayout" Target="../slideLayouts/slideLayout2.xml"/><Relationship Id="rId5" Type="http://schemas.openxmlformats.org/officeDocument/2006/relationships/hyperlink" Target="https://www.kooth.com/" TargetMode="External"/><Relationship Id="rId4" Type="http://schemas.openxmlformats.org/officeDocument/2006/relationships/hyperlink" Target="https://www.childline.org.uk/"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0.png"/><Relationship Id="rId7" Type="http://schemas.openxmlformats.org/officeDocument/2006/relationships/hyperlink" Target="https://youngminds.org.uk/" TargetMode="External"/><Relationship Id="rId12"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hyperlink" Target="https://www.getselfhelp.co.uk/" TargetMode="External"/><Relationship Id="rId11" Type="http://schemas.openxmlformats.org/officeDocument/2006/relationships/hyperlink" Target="https://www.childline.org.uk/" TargetMode="External"/><Relationship Id="rId5" Type="http://schemas.openxmlformats.org/officeDocument/2006/relationships/image" Target="../media/image31.png"/><Relationship Id="rId10" Type="http://schemas.openxmlformats.org/officeDocument/2006/relationships/hyperlink" Target="https://calmharm.co.uk/" TargetMode="External"/><Relationship Id="rId4" Type="http://schemas.openxmlformats.org/officeDocument/2006/relationships/hyperlink" Target="https://www.kooth.com/" TargetMode="External"/><Relationship Id="rId9"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ideo" Target="https://www.youtube.com/embed/6_BCnGhZiAg?feature=oembed" TargetMode="External"/><Relationship Id="rId4" Type="http://schemas.openxmlformats.org/officeDocument/2006/relationships/image" Target="../media/image36.jpeg"/></Relationships>
</file>

<file path=ppt/slides/_rels/slide41.xml.rels><?xml version="1.0" encoding="UTF-8" standalone="yes"?>
<Relationships xmlns="http://schemas.openxmlformats.org/package/2006/relationships"><Relationship Id="rId2" Type="http://schemas.openxmlformats.org/officeDocument/2006/relationships/hyperlink" Target="https://www.youtube.com/watch?v=wfDTp2GogaQ"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charliewaller.org/mental-health-resources/mental-wellbeing/exams-supporting-your-child" TargetMode="External"/><Relationship Id="rId2" Type="http://schemas.openxmlformats.org/officeDocument/2006/relationships/hyperlink" Target="https://www.youngminds.org.uk/parent/parents-a-z-mental-health-guide/exam-time/" TargetMode="External"/><Relationship Id="rId1" Type="http://schemas.openxmlformats.org/officeDocument/2006/relationships/slideLayout" Target="../slideLayouts/slideLayout2.xml"/><Relationship Id="rId5" Type="http://schemas.openxmlformats.org/officeDocument/2006/relationships/hyperlink" Target="https://parents.actionforchildren.org.uk/school-life/school-work-homework/exam-stress/" TargetMode="External"/><Relationship Id="rId4" Type="http://schemas.openxmlformats.org/officeDocument/2006/relationships/hyperlink" Target="https://www.nhsinform.scot/healthy-living/mental-wellbeing/stress/coping-with-exam-stres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ubtitle 16">
            <a:extLst>
              <a:ext uri="{FF2B5EF4-FFF2-40B4-BE49-F238E27FC236}">
                <a16:creationId xmlns:a16="http://schemas.microsoft.com/office/drawing/2014/main" id="{B1290D38-C73E-4171-BCEE-FF213A41F2BA}"/>
              </a:ext>
            </a:extLst>
          </p:cNvPr>
          <p:cNvSpPr>
            <a:spLocks noGrp="1"/>
          </p:cNvSpPr>
          <p:nvPr>
            <p:ph type="subTitle" idx="1"/>
          </p:nvPr>
        </p:nvSpPr>
        <p:spPr>
          <a:xfrm>
            <a:off x="2667000" y="4492487"/>
            <a:ext cx="6858000" cy="1059202"/>
          </a:xfrm>
        </p:spPr>
        <p:txBody>
          <a:bodyPr>
            <a:normAutofit/>
          </a:bodyPr>
          <a:lstStyle/>
          <a:p>
            <a:r>
              <a:rPr lang="en-GB" sz="2400" dirty="0"/>
              <a:t>Managing the stress and anxiety of tests and exams</a:t>
            </a:r>
          </a:p>
          <a:p>
            <a:r>
              <a:rPr lang="en-GB" sz="2400" b="1" dirty="0"/>
              <a:t>Parent/Carer Workshop</a:t>
            </a:r>
          </a:p>
        </p:txBody>
      </p:sp>
      <p:pic>
        <p:nvPicPr>
          <p:cNvPr id="3" name="Picture 2">
            <a:extLst>
              <a:ext uri="{FF2B5EF4-FFF2-40B4-BE49-F238E27FC236}">
                <a16:creationId xmlns:a16="http://schemas.microsoft.com/office/drawing/2014/main" id="{3F11527E-14DD-4D91-AC82-4698C74C0821}"/>
              </a:ext>
            </a:extLst>
          </p:cNvPr>
          <p:cNvPicPr>
            <a:picLocks noChangeAspect="1"/>
          </p:cNvPicPr>
          <p:nvPr/>
        </p:nvPicPr>
        <p:blipFill rotWithShape="1">
          <a:blip r:embed="rId2"/>
          <a:srcRect l="18125" t="8334" r="17395" b="5926"/>
          <a:stretch/>
        </p:blipFill>
        <p:spPr>
          <a:xfrm>
            <a:off x="2491643" y="24875"/>
            <a:ext cx="7662008" cy="4268216"/>
          </a:xfrm>
          <a:prstGeom prst="rect">
            <a:avLst/>
          </a:prstGeom>
        </p:spPr>
      </p:pic>
    </p:spTree>
    <p:extLst>
      <p:ext uri="{BB962C8B-B14F-4D97-AF65-F5344CB8AC3E}">
        <p14:creationId xmlns:p14="http://schemas.microsoft.com/office/powerpoint/2010/main" val="821189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Wellbeing and Emotional Support Teams branded footer&#10;&#10;www.camhs.hacw.nhs.uk/west &#10;&#10;Variety of colours icons relating to school such as bag, pencil, question mark, stars, light bulb">
            <a:extLst>
              <a:ext uri="{FF2B5EF4-FFF2-40B4-BE49-F238E27FC236}">
                <a16:creationId xmlns:a16="http://schemas.microsoft.com/office/drawing/2014/main" id="{8A9CB408-2CB5-3D13-7337-AC54328D42E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2179" y="0"/>
            <a:ext cx="12167641" cy="6923511"/>
          </a:xfrm>
          <a:prstGeom prst="rect">
            <a:avLst/>
          </a:prstGeom>
        </p:spPr>
      </p:pic>
      <p:pic>
        <p:nvPicPr>
          <p:cNvPr id="6" name="Picture 5" descr="Herefordshire and Worcestershire Health and Care NHS Trust Logo">
            <a:extLst>
              <a:ext uri="{FF2B5EF4-FFF2-40B4-BE49-F238E27FC236}">
                <a16:creationId xmlns:a16="http://schemas.microsoft.com/office/drawing/2014/main" id="{55399CDD-CC5D-2380-6BB2-F8AA6BC3D16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840720" y="179420"/>
            <a:ext cx="3092495" cy="959353"/>
          </a:xfrm>
          <a:prstGeom prst="rect">
            <a:avLst/>
          </a:prstGeom>
        </p:spPr>
      </p:pic>
      <p:pic>
        <p:nvPicPr>
          <p:cNvPr id="3" name="Picture 2">
            <a:extLst>
              <a:ext uri="{FF2B5EF4-FFF2-40B4-BE49-F238E27FC236}">
                <a16:creationId xmlns:a16="http://schemas.microsoft.com/office/drawing/2014/main" id="{3CD9F68B-E546-E7EA-A656-393F5D9B6DBB}"/>
              </a:ext>
            </a:extLst>
          </p:cNvPr>
          <p:cNvPicPr>
            <a:picLocks noChangeAspect="1"/>
          </p:cNvPicPr>
          <p:nvPr/>
        </p:nvPicPr>
        <p:blipFill>
          <a:blip r:embed="rId5"/>
          <a:srcRect/>
          <a:stretch>
            <a:fillRect/>
          </a:stretch>
        </p:blipFill>
        <p:spPr>
          <a:xfrm>
            <a:off x="1257968" y="128252"/>
            <a:ext cx="4634430" cy="1492978"/>
          </a:xfrm>
          <a:prstGeom prst="rect">
            <a:avLst/>
          </a:prstGeom>
        </p:spPr>
      </p:pic>
      <p:sp>
        <p:nvSpPr>
          <p:cNvPr id="4" name="Content Placeholder 3">
            <a:extLst>
              <a:ext uri="{FF2B5EF4-FFF2-40B4-BE49-F238E27FC236}">
                <a16:creationId xmlns:a16="http://schemas.microsoft.com/office/drawing/2014/main" id="{562C0A8F-C880-4E0A-8149-856ADD365FCC}"/>
              </a:ext>
            </a:extLst>
          </p:cNvPr>
          <p:cNvSpPr txBox="1">
            <a:spLocks noGrp="1"/>
          </p:cNvSpPr>
          <p:nvPr>
            <p:ph idx="1"/>
          </p:nvPr>
        </p:nvSpPr>
        <p:spPr>
          <a:xfrm>
            <a:off x="136651" y="1983792"/>
            <a:ext cx="5755747" cy="2803844"/>
          </a:xfrm>
          <a:prstGeom prst="rect">
            <a:avLst/>
          </a:prstGeom>
          <a:noFill/>
        </p:spPr>
        <p:txBody>
          <a:bodyPr wrap="square" rtlCol="0">
            <a:spAutoFit/>
          </a:bodyPr>
          <a:lstStyle/>
          <a:p>
            <a:pPr marL="285750" indent="-285750">
              <a:buFont typeface="Arial" panose="020B0604020202020204" pitchFamily="34" charset="0"/>
              <a:buChar char="•"/>
            </a:pPr>
            <a:endParaRPr lang="en-GB" sz="2400" b="1" dirty="0"/>
          </a:p>
          <a:p>
            <a:pPr marL="285750" indent="-285750">
              <a:buFont typeface="Arial" panose="020B0604020202020204" pitchFamily="34" charset="0"/>
              <a:buChar char="•"/>
            </a:pPr>
            <a:r>
              <a:rPr lang="en-GB" sz="2400" b="1" dirty="0"/>
              <a:t>We support children and young people who experience mild–moderate “common mental health difficulties”</a:t>
            </a:r>
          </a:p>
          <a:p>
            <a:r>
              <a:rPr lang="en-GB" sz="2400" b="1" dirty="0"/>
              <a:t>We provide early intervention to prevent symptoms becoming more severe</a:t>
            </a:r>
          </a:p>
          <a:p>
            <a:pPr marL="0" indent="0">
              <a:buNone/>
            </a:pPr>
            <a:endParaRPr lang="en-GB" sz="2400" b="1" dirty="0"/>
          </a:p>
        </p:txBody>
      </p:sp>
      <p:graphicFrame>
        <p:nvGraphicFramePr>
          <p:cNvPr id="5" name="Diagram 4">
            <a:extLst>
              <a:ext uri="{FF2B5EF4-FFF2-40B4-BE49-F238E27FC236}">
                <a16:creationId xmlns:a16="http://schemas.microsoft.com/office/drawing/2014/main" id="{B4117DE9-09C5-8F7C-84A1-4B9B8664FC9A}"/>
              </a:ext>
            </a:extLst>
          </p:cNvPr>
          <p:cNvGraphicFramePr/>
          <p:nvPr/>
        </p:nvGraphicFramePr>
        <p:xfrm>
          <a:off x="5892398" y="972757"/>
          <a:ext cx="6447559" cy="508282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8" name="TextBox 7">
            <a:extLst>
              <a:ext uri="{FF2B5EF4-FFF2-40B4-BE49-F238E27FC236}">
                <a16:creationId xmlns:a16="http://schemas.microsoft.com/office/drawing/2014/main" id="{295089CE-B366-03B7-3AE0-0ED2AC975ED7}"/>
              </a:ext>
            </a:extLst>
          </p:cNvPr>
          <p:cNvSpPr txBox="1"/>
          <p:nvPr/>
        </p:nvSpPr>
        <p:spPr>
          <a:xfrm>
            <a:off x="136651" y="1553664"/>
            <a:ext cx="10517981" cy="830997"/>
          </a:xfrm>
          <a:prstGeom prst="rect">
            <a:avLst/>
          </a:prstGeom>
          <a:noFill/>
        </p:spPr>
        <p:txBody>
          <a:bodyPr wrap="square">
            <a:spAutoFit/>
          </a:bodyPr>
          <a:lstStyle/>
          <a:p>
            <a:pPr marL="285750" indent="-285750">
              <a:buFont typeface="Arial" panose="020B0604020202020204" pitchFamily="34" charset="0"/>
              <a:buChar char="•"/>
            </a:pPr>
            <a:r>
              <a:rPr lang="en-GB" sz="2400" b="1" dirty="0"/>
              <a:t>We work in primary, secondary schools and colleges across </a:t>
            </a:r>
          </a:p>
          <a:p>
            <a:r>
              <a:rPr lang="en-GB" sz="2400" b="1" dirty="0"/>
              <a:t>    Herefordshire &amp; Worcestershire</a:t>
            </a:r>
          </a:p>
        </p:txBody>
      </p:sp>
    </p:spTree>
    <p:extLst>
      <p:ext uri="{BB962C8B-B14F-4D97-AF65-F5344CB8AC3E}">
        <p14:creationId xmlns:p14="http://schemas.microsoft.com/office/powerpoint/2010/main" val="2954940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F3220-2BD2-E0ED-5D18-36516E551013}"/>
              </a:ext>
            </a:extLst>
          </p:cNvPr>
          <p:cNvSpPr>
            <a:spLocks noGrp="1"/>
          </p:cNvSpPr>
          <p:nvPr>
            <p:ph type="title"/>
          </p:nvPr>
        </p:nvSpPr>
        <p:spPr>
          <a:xfrm>
            <a:off x="838200" y="365127"/>
            <a:ext cx="10515600" cy="701673"/>
          </a:xfrm>
        </p:spPr>
        <p:txBody>
          <a:bodyPr/>
          <a:lstStyle/>
          <a:p>
            <a:r>
              <a:rPr lang="en-GB" sz="4000" b="1" dirty="0"/>
              <a:t>Agenda</a:t>
            </a:r>
            <a:endParaRPr lang="en-GB" b="1" dirty="0"/>
          </a:p>
        </p:txBody>
      </p:sp>
      <p:sp>
        <p:nvSpPr>
          <p:cNvPr id="3" name="Content Placeholder 2">
            <a:extLst>
              <a:ext uri="{FF2B5EF4-FFF2-40B4-BE49-F238E27FC236}">
                <a16:creationId xmlns:a16="http://schemas.microsoft.com/office/drawing/2014/main" id="{65DE6F89-46FB-4C83-9821-D6E50A2282BE}"/>
              </a:ext>
            </a:extLst>
          </p:cNvPr>
          <p:cNvSpPr>
            <a:spLocks noGrp="1"/>
          </p:cNvSpPr>
          <p:nvPr>
            <p:ph idx="1"/>
          </p:nvPr>
        </p:nvSpPr>
        <p:spPr>
          <a:xfrm>
            <a:off x="838200" y="1438381"/>
            <a:ext cx="10515600" cy="3800369"/>
          </a:xfrm>
        </p:spPr>
        <p:txBody>
          <a:bodyPr>
            <a:normAutofit/>
          </a:bodyPr>
          <a:lstStyle/>
          <a:p>
            <a:r>
              <a:rPr lang="en-GB" dirty="0"/>
              <a:t>Understanding exam stress and the impact on wellbeing</a:t>
            </a:r>
          </a:p>
          <a:p>
            <a:r>
              <a:rPr lang="en-GB" dirty="0"/>
              <a:t>Understanding maintenance cycles  </a:t>
            </a:r>
          </a:p>
          <a:p>
            <a:r>
              <a:rPr lang="en-GB" dirty="0"/>
              <a:t>How to support </a:t>
            </a:r>
          </a:p>
          <a:p>
            <a:pPr lvl="1"/>
            <a:r>
              <a:rPr lang="en-GB" dirty="0"/>
              <a:t>Validation</a:t>
            </a:r>
          </a:p>
          <a:p>
            <a:pPr lvl="1"/>
            <a:r>
              <a:rPr lang="en-GB" dirty="0"/>
              <a:t>Stress bucket and 5 ways to wellbeing </a:t>
            </a:r>
          </a:p>
          <a:p>
            <a:r>
              <a:rPr lang="en-GB" dirty="0"/>
              <a:t>General tips</a:t>
            </a:r>
          </a:p>
          <a:p>
            <a:r>
              <a:rPr lang="en-GB" dirty="0"/>
              <a:t>Additional signposting </a:t>
            </a:r>
          </a:p>
          <a:p>
            <a:pPr lvl="1"/>
            <a:endParaRPr lang="en-GB" dirty="0"/>
          </a:p>
          <a:p>
            <a:pPr lvl="1"/>
            <a:endParaRPr lang="en-GB" dirty="0"/>
          </a:p>
          <a:p>
            <a:pPr lvl="1"/>
            <a:endParaRPr lang="en-GB" dirty="0"/>
          </a:p>
          <a:p>
            <a:pPr lvl="1"/>
            <a:endParaRPr lang="en-GB" dirty="0"/>
          </a:p>
          <a:p>
            <a:pPr marL="342900" lvl="1" indent="0">
              <a:buNone/>
            </a:pPr>
            <a:endParaRPr lang="en-GB" dirty="0"/>
          </a:p>
          <a:p>
            <a:pPr marL="342900" lvl="1" indent="0">
              <a:buNone/>
            </a:pPr>
            <a:endParaRPr lang="en-GB" dirty="0"/>
          </a:p>
        </p:txBody>
      </p:sp>
    </p:spTree>
    <p:extLst>
      <p:ext uri="{BB962C8B-B14F-4D97-AF65-F5344CB8AC3E}">
        <p14:creationId xmlns:p14="http://schemas.microsoft.com/office/powerpoint/2010/main" val="1953557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82819-80BE-49EF-BA8E-28B6D1401911}"/>
              </a:ext>
            </a:extLst>
          </p:cNvPr>
          <p:cNvSpPr>
            <a:spLocks noGrp="1"/>
          </p:cNvSpPr>
          <p:nvPr>
            <p:ph type="title"/>
          </p:nvPr>
        </p:nvSpPr>
        <p:spPr>
          <a:xfrm>
            <a:off x="524741" y="620392"/>
            <a:ext cx="3808268" cy="5504688"/>
          </a:xfrm>
        </p:spPr>
        <p:txBody>
          <a:bodyPr>
            <a:normAutofit/>
          </a:bodyPr>
          <a:lstStyle/>
          <a:p>
            <a:r>
              <a:rPr lang="en-GB" sz="5600" dirty="0">
                <a:solidFill>
                  <a:schemeClr val="bg1"/>
                </a:solidFill>
              </a:rPr>
              <a:t>Our Group rules!</a:t>
            </a:r>
          </a:p>
        </p:txBody>
      </p:sp>
      <p:graphicFrame>
        <p:nvGraphicFramePr>
          <p:cNvPr id="5" name="Content Placeholder 2">
            <a:extLst>
              <a:ext uri="{FF2B5EF4-FFF2-40B4-BE49-F238E27FC236}">
                <a16:creationId xmlns:a16="http://schemas.microsoft.com/office/drawing/2014/main" id="{2222213C-2737-DAA3-E140-C62C62FF8902}"/>
              </a:ext>
            </a:extLst>
          </p:cNvPr>
          <p:cNvGraphicFramePr>
            <a:graphicFrameLocks noGrp="1"/>
          </p:cNvGraphicFramePr>
          <p:nvPr>
            <p:ph idx="1"/>
          </p:nvPr>
        </p:nvGraphicFramePr>
        <p:xfrm>
          <a:off x="5539509" y="7175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C3047BE4-28CE-210D-72C0-AEF3B58FB819}"/>
              </a:ext>
            </a:extLst>
          </p:cNvPr>
          <p:cNvSpPr txBox="1"/>
          <p:nvPr/>
        </p:nvSpPr>
        <p:spPr>
          <a:xfrm>
            <a:off x="997412" y="1669934"/>
            <a:ext cx="3808267" cy="1569660"/>
          </a:xfrm>
          <a:prstGeom prst="rect">
            <a:avLst/>
          </a:prstGeom>
          <a:noFill/>
        </p:spPr>
        <p:txBody>
          <a:bodyPr wrap="square" rtlCol="0">
            <a:spAutoFit/>
          </a:bodyPr>
          <a:lstStyle/>
          <a:p>
            <a:r>
              <a:rPr lang="en-GB" sz="4800" dirty="0"/>
              <a:t>Our group rules</a:t>
            </a:r>
          </a:p>
        </p:txBody>
      </p:sp>
    </p:spTree>
    <p:extLst>
      <p:ext uri="{BB962C8B-B14F-4D97-AF65-F5344CB8AC3E}">
        <p14:creationId xmlns:p14="http://schemas.microsoft.com/office/powerpoint/2010/main" val="3600674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A3C70-5771-A7EB-384B-4FFABE426C45}"/>
              </a:ext>
            </a:extLst>
          </p:cNvPr>
          <p:cNvSpPr>
            <a:spLocks noGrp="1"/>
          </p:cNvSpPr>
          <p:nvPr>
            <p:ph type="ctrTitle"/>
          </p:nvPr>
        </p:nvSpPr>
        <p:spPr/>
        <p:txBody>
          <a:bodyPr/>
          <a:lstStyle/>
          <a:p>
            <a:r>
              <a:rPr lang="en-GB" dirty="0"/>
              <a:t>Understanding exam stress and the impact on wellbeing</a:t>
            </a:r>
          </a:p>
        </p:txBody>
      </p:sp>
    </p:spTree>
    <p:extLst>
      <p:ext uri="{BB962C8B-B14F-4D97-AF65-F5344CB8AC3E}">
        <p14:creationId xmlns:p14="http://schemas.microsoft.com/office/powerpoint/2010/main" val="1024929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p:cNvPicPr>
            <a:picLocks noChangeAspect="1"/>
          </p:cNvPicPr>
          <p:nvPr/>
        </p:nvPicPr>
        <p:blipFill>
          <a:blip r:embed="rId3"/>
          <a:srcRect/>
          <a:stretch>
            <a:fillRect/>
          </a:stretch>
        </p:blipFill>
        <p:spPr>
          <a:xfrm>
            <a:off x="8449340" y="4560151"/>
            <a:ext cx="1759229" cy="856095"/>
          </a:xfrm>
          <a:prstGeom prst="rect">
            <a:avLst/>
          </a:prstGeom>
        </p:spPr>
      </p:pic>
      <p:sp>
        <p:nvSpPr>
          <p:cNvPr id="11" name="Title 6">
            <a:extLst>
              <a:ext uri="{FF2B5EF4-FFF2-40B4-BE49-F238E27FC236}">
                <a16:creationId xmlns:a16="http://schemas.microsoft.com/office/drawing/2014/main" id="{7FB0D3AF-F4EB-D80E-85C3-2CC33FEFA5F0}"/>
              </a:ext>
            </a:extLst>
          </p:cNvPr>
          <p:cNvSpPr txBox="1">
            <a:spLocks/>
          </p:cNvSpPr>
          <p:nvPr/>
        </p:nvSpPr>
        <p:spPr>
          <a:xfrm>
            <a:off x="838200" y="202531"/>
            <a:ext cx="10515600" cy="856096"/>
          </a:xfrm>
          <a:prstGeom prst="rect">
            <a:avLst/>
          </a:prstGeom>
        </p:spPr>
        <p:txBody>
          <a:bodyPr>
            <a:normAutofit/>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algn="ctr"/>
            <a:r>
              <a:rPr lang="en-GB" sz="5334" b="1" dirty="0">
                <a:solidFill>
                  <a:srgbClr val="FFC000"/>
                </a:solidFill>
                <a:latin typeface="Franklin Gothic Book" panose="020B0503020102020204" pitchFamily="34" charset="0"/>
              </a:rPr>
              <a:t>Quick Quiz about exam stress!</a:t>
            </a:r>
            <a:endParaRPr lang="en-GB" sz="4800" b="1" dirty="0"/>
          </a:p>
        </p:txBody>
      </p:sp>
      <p:sp>
        <p:nvSpPr>
          <p:cNvPr id="14" name="TextBox 13">
            <a:extLst>
              <a:ext uri="{FF2B5EF4-FFF2-40B4-BE49-F238E27FC236}">
                <a16:creationId xmlns:a16="http://schemas.microsoft.com/office/drawing/2014/main" id="{46841447-B440-65EC-E5B4-88ECAA059C02}"/>
              </a:ext>
            </a:extLst>
          </p:cNvPr>
          <p:cNvSpPr txBox="1"/>
          <p:nvPr/>
        </p:nvSpPr>
        <p:spPr>
          <a:xfrm>
            <a:off x="7494707" y="5082036"/>
            <a:ext cx="3879177" cy="541238"/>
          </a:xfrm>
          <a:prstGeom prst="rect">
            <a:avLst/>
          </a:prstGeom>
          <a:noFill/>
        </p:spPr>
        <p:txBody>
          <a:bodyPr wrap="square">
            <a:spAutoFit/>
          </a:bodyPr>
          <a:lstStyle/>
          <a:p>
            <a:pPr algn="ctr">
              <a:lnSpc>
                <a:spcPts val="4334"/>
              </a:lnSpc>
              <a:spcBef>
                <a:spcPct val="0"/>
              </a:spcBef>
            </a:pPr>
            <a:r>
              <a:rPr lang="en-US" sz="1200" dirty="0">
                <a:solidFill>
                  <a:srgbClr val="553570"/>
                </a:solidFill>
                <a:latin typeface="Franklin Gothic Demi" panose="020B0703020102020204" pitchFamily="34" charset="0"/>
              </a:rPr>
              <a:t>THE CHILDLINE NATIONAL EXAM STRESS SURVEY </a:t>
            </a:r>
          </a:p>
        </p:txBody>
      </p:sp>
      <p:sp>
        <p:nvSpPr>
          <p:cNvPr id="15" name="TextBox 14">
            <a:extLst>
              <a:ext uri="{FF2B5EF4-FFF2-40B4-BE49-F238E27FC236}">
                <a16:creationId xmlns:a16="http://schemas.microsoft.com/office/drawing/2014/main" id="{9215F0DA-702B-4192-C0FD-08064654ECB5}"/>
              </a:ext>
            </a:extLst>
          </p:cNvPr>
          <p:cNvSpPr txBox="1"/>
          <p:nvPr/>
        </p:nvSpPr>
        <p:spPr>
          <a:xfrm>
            <a:off x="1748465" y="1358242"/>
            <a:ext cx="3962400" cy="168517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gn="ctr">
              <a:lnSpc>
                <a:spcPct val="90000"/>
              </a:lnSpc>
              <a:spcAft>
                <a:spcPts val="600"/>
              </a:spcAft>
            </a:pPr>
            <a:r>
              <a:rPr lang="en-US" sz="2933" dirty="0"/>
              <a:t>What percentage of students felt anxious about exams?</a:t>
            </a:r>
            <a:endParaRPr lang="en-US" sz="1700" dirty="0"/>
          </a:p>
          <a:p>
            <a:pPr>
              <a:lnSpc>
                <a:spcPct val="90000"/>
              </a:lnSpc>
              <a:spcAft>
                <a:spcPts val="600"/>
              </a:spcAft>
            </a:pPr>
            <a:endParaRPr lang="en-US" sz="1700" dirty="0"/>
          </a:p>
        </p:txBody>
      </p:sp>
      <p:sp>
        <p:nvSpPr>
          <p:cNvPr id="16" name="TextBox 15">
            <a:extLst>
              <a:ext uri="{FF2B5EF4-FFF2-40B4-BE49-F238E27FC236}">
                <a16:creationId xmlns:a16="http://schemas.microsoft.com/office/drawing/2014/main" id="{C9180754-6912-8E3D-19E5-DD334BED8C52}"/>
              </a:ext>
            </a:extLst>
          </p:cNvPr>
          <p:cNvSpPr txBox="1"/>
          <p:nvPr/>
        </p:nvSpPr>
        <p:spPr>
          <a:xfrm>
            <a:off x="6468139" y="1403954"/>
            <a:ext cx="3962400" cy="168517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gn="ctr">
              <a:lnSpc>
                <a:spcPct val="90000"/>
              </a:lnSpc>
              <a:spcAft>
                <a:spcPts val="600"/>
              </a:spcAft>
            </a:pPr>
            <a:r>
              <a:rPr lang="en-US" sz="2933" dirty="0"/>
              <a:t>What percentage said they felt pressure from parents to do well?</a:t>
            </a:r>
          </a:p>
          <a:p>
            <a:pPr>
              <a:lnSpc>
                <a:spcPct val="90000"/>
              </a:lnSpc>
              <a:spcAft>
                <a:spcPts val="600"/>
              </a:spcAft>
            </a:pPr>
            <a:endParaRPr lang="en-US" sz="1700" dirty="0"/>
          </a:p>
          <a:p>
            <a:pPr>
              <a:lnSpc>
                <a:spcPct val="90000"/>
              </a:lnSpc>
              <a:spcAft>
                <a:spcPts val="600"/>
              </a:spcAft>
            </a:pPr>
            <a:endParaRPr lang="en-US" sz="1700" dirty="0"/>
          </a:p>
        </p:txBody>
      </p:sp>
      <p:sp>
        <p:nvSpPr>
          <p:cNvPr id="17" name="TextBox 16">
            <a:extLst>
              <a:ext uri="{FF2B5EF4-FFF2-40B4-BE49-F238E27FC236}">
                <a16:creationId xmlns:a16="http://schemas.microsoft.com/office/drawing/2014/main" id="{CA12C3A0-B9DD-FEB2-F4DB-01974B586E22}"/>
              </a:ext>
            </a:extLst>
          </p:cNvPr>
          <p:cNvSpPr txBox="1"/>
          <p:nvPr/>
        </p:nvSpPr>
        <p:spPr>
          <a:xfrm>
            <a:off x="6474046" y="3221928"/>
            <a:ext cx="3962400" cy="168517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gn="ctr">
              <a:lnSpc>
                <a:spcPct val="90000"/>
              </a:lnSpc>
              <a:spcAft>
                <a:spcPts val="600"/>
              </a:spcAft>
            </a:pPr>
            <a:r>
              <a:rPr lang="en-US" sz="2933" dirty="0"/>
              <a:t>What percentage would like more support with exam stress?</a:t>
            </a:r>
          </a:p>
          <a:p>
            <a:pPr>
              <a:lnSpc>
                <a:spcPct val="90000"/>
              </a:lnSpc>
              <a:spcAft>
                <a:spcPts val="600"/>
              </a:spcAft>
            </a:pPr>
            <a:endParaRPr lang="en-US" sz="1700" dirty="0"/>
          </a:p>
          <a:p>
            <a:pPr>
              <a:lnSpc>
                <a:spcPct val="90000"/>
              </a:lnSpc>
              <a:spcAft>
                <a:spcPts val="600"/>
              </a:spcAft>
            </a:pPr>
            <a:endParaRPr lang="en-US" sz="1700" dirty="0"/>
          </a:p>
        </p:txBody>
      </p:sp>
      <p:sp>
        <p:nvSpPr>
          <p:cNvPr id="18" name="TextBox 17">
            <a:extLst>
              <a:ext uri="{FF2B5EF4-FFF2-40B4-BE49-F238E27FC236}">
                <a16:creationId xmlns:a16="http://schemas.microsoft.com/office/drawing/2014/main" id="{D32611BA-3F36-9742-3ABE-B76AABC595EC}"/>
              </a:ext>
            </a:extLst>
          </p:cNvPr>
          <p:cNvSpPr txBox="1"/>
          <p:nvPr/>
        </p:nvSpPr>
        <p:spPr>
          <a:xfrm>
            <a:off x="1748465" y="3134054"/>
            <a:ext cx="3962400" cy="168517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lnSpcReduction="10000"/>
          </a:bodyPr>
          <a:lstStyle/>
          <a:p>
            <a:pPr algn="ctr">
              <a:lnSpc>
                <a:spcPct val="90000"/>
              </a:lnSpc>
              <a:spcAft>
                <a:spcPts val="600"/>
              </a:spcAft>
            </a:pPr>
            <a:r>
              <a:rPr lang="en-US" sz="2933" dirty="0"/>
              <a:t>What percentage said they had problems sleeping due to exam anxiety?</a:t>
            </a:r>
          </a:p>
          <a:p>
            <a:pPr>
              <a:lnSpc>
                <a:spcPct val="90000"/>
              </a:lnSpc>
              <a:spcAft>
                <a:spcPts val="600"/>
              </a:spcAft>
            </a:pPr>
            <a:endParaRPr lang="en-US" sz="1700" dirty="0"/>
          </a:p>
          <a:p>
            <a:pPr>
              <a:lnSpc>
                <a:spcPct val="90000"/>
              </a:lnSpc>
              <a:spcAft>
                <a:spcPts val="600"/>
              </a:spcAft>
            </a:pPr>
            <a:endParaRPr lang="en-US" sz="1700" dirty="0"/>
          </a:p>
        </p:txBody>
      </p:sp>
      <p:sp>
        <p:nvSpPr>
          <p:cNvPr id="19" name="Rectangle 18">
            <a:extLst>
              <a:ext uri="{FF2B5EF4-FFF2-40B4-BE49-F238E27FC236}">
                <a16:creationId xmlns:a16="http://schemas.microsoft.com/office/drawing/2014/main" id="{A41BC9B7-61C0-5BD2-3885-58CA774FC8FF}"/>
              </a:ext>
            </a:extLst>
          </p:cNvPr>
          <p:cNvSpPr/>
          <p:nvPr/>
        </p:nvSpPr>
        <p:spPr>
          <a:xfrm>
            <a:off x="319273" y="1358242"/>
            <a:ext cx="1343837" cy="965200"/>
          </a:xfrm>
          <a:custGeom>
            <a:avLst/>
            <a:gdLst>
              <a:gd name="csX0" fmla="*/ 0 w 1343837"/>
              <a:gd name="csY0" fmla="*/ 0 h 965200"/>
              <a:gd name="csX1" fmla="*/ 474822 w 1343837"/>
              <a:gd name="csY1" fmla="*/ 0 h 965200"/>
              <a:gd name="csX2" fmla="*/ 949645 w 1343837"/>
              <a:gd name="csY2" fmla="*/ 0 h 965200"/>
              <a:gd name="csX3" fmla="*/ 1343837 w 1343837"/>
              <a:gd name="csY3" fmla="*/ 0 h 965200"/>
              <a:gd name="csX4" fmla="*/ 1343837 w 1343837"/>
              <a:gd name="csY4" fmla="*/ 472948 h 965200"/>
              <a:gd name="csX5" fmla="*/ 1343837 w 1343837"/>
              <a:gd name="csY5" fmla="*/ 965200 h 965200"/>
              <a:gd name="csX6" fmla="*/ 909330 w 1343837"/>
              <a:gd name="csY6" fmla="*/ 965200 h 965200"/>
              <a:gd name="csX7" fmla="*/ 447946 w 1343837"/>
              <a:gd name="csY7" fmla="*/ 965200 h 965200"/>
              <a:gd name="csX8" fmla="*/ 0 w 1343837"/>
              <a:gd name="csY8" fmla="*/ 965200 h 965200"/>
              <a:gd name="csX9" fmla="*/ 0 w 1343837"/>
              <a:gd name="csY9" fmla="*/ 482600 h 965200"/>
              <a:gd name="csX10" fmla="*/ 0 w 1343837"/>
              <a:gd name="csY10" fmla="*/ 0 h 965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43837" h="965200" extrusionOk="0">
                <a:moveTo>
                  <a:pt x="0" y="0"/>
                </a:moveTo>
                <a:cubicBezTo>
                  <a:pt x="164803" y="-11665"/>
                  <a:pt x="354266" y="52128"/>
                  <a:pt x="474822" y="0"/>
                </a:cubicBezTo>
                <a:cubicBezTo>
                  <a:pt x="595378" y="-52128"/>
                  <a:pt x="745843" y="56387"/>
                  <a:pt x="949645" y="0"/>
                </a:cubicBezTo>
                <a:cubicBezTo>
                  <a:pt x="1153447" y="-56387"/>
                  <a:pt x="1205507" y="18592"/>
                  <a:pt x="1343837" y="0"/>
                </a:cubicBezTo>
                <a:cubicBezTo>
                  <a:pt x="1349119" y="169524"/>
                  <a:pt x="1317717" y="366703"/>
                  <a:pt x="1343837" y="472948"/>
                </a:cubicBezTo>
                <a:cubicBezTo>
                  <a:pt x="1369957" y="579193"/>
                  <a:pt x="1343255" y="721634"/>
                  <a:pt x="1343837" y="965200"/>
                </a:cubicBezTo>
                <a:cubicBezTo>
                  <a:pt x="1145053" y="995253"/>
                  <a:pt x="1117215" y="934322"/>
                  <a:pt x="909330" y="965200"/>
                </a:cubicBezTo>
                <a:cubicBezTo>
                  <a:pt x="701445" y="996078"/>
                  <a:pt x="552879" y="922675"/>
                  <a:pt x="447946" y="965200"/>
                </a:cubicBezTo>
                <a:cubicBezTo>
                  <a:pt x="343013" y="1007725"/>
                  <a:pt x="116652" y="921629"/>
                  <a:pt x="0" y="965200"/>
                </a:cubicBezTo>
                <a:cubicBezTo>
                  <a:pt x="-2842" y="823190"/>
                  <a:pt x="8253" y="692094"/>
                  <a:pt x="0" y="482600"/>
                </a:cubicBezTo>
                <a:cubicBezTo>
                  <a:pt x="-8253" y="273106"/>
                  <a:pt x="27037" y="220212"/>
                  <a:pt x="0" y="0"/>
                </a:cubicBezTo>
                <a:close/>
              </a:path>
            </a:pathLst>
          </a:custGeom>
          <a:noFill/>
          <a:ln>
            <a:solidFill>
              <a:srgbClr val="00B0F0"/>
            </a:solidFill>
            <a:extLst>
              <a:ext uri="{C807C97D-BFC1-408E-A445-0C87EB9F89A2}">
                <ask:lineSketchStyleProps xmlns:ask="http://schemas.microsoft.com/office/drawing/2018/sketchyshapes" sd="2035180553">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rgbClr val="00B0F0"/>
                </a:solidFill>
              </a:rPr>
              <a:t>96%</a:t>
            </a:r>
          </a:p>
        </p:txBody>
      </p:sp>
      <p:sp>
        <p:nvSpPr>
          <p:cNvPr id="20" name="Rectangle 19">
            <a:extLst>
              <a:ext uri="{FF2B5EF4-FFF2-40B4-BE49-F238E27FC236}">
                <a16:creationId xmlns:a16="http://schemas.microsoft.com/office/drawing/2014/main" id="{E797A421-BE3A-9953-2C59-0523169B10E3}"/>
              </a:ext>
            </a:extLst>
          </p:cNvPr>
          <p:cNvSpPr/>
          <p:nvPr/>
        </p:nvSpPr>
        <p:spPr>
          <a:xfrm>
            <a:off x="319273" y="3134053"/>
            <a:ext cx="1343837" cy="965200"/>
          </a:xfrm>
          <a:custGeom>
            <a:avLst/>
            <a:gdLst>
              <a:gd name="csX0" fmla="*/ 0 w 1343837"/>
              <a:gd name="csY0" fmla="*/ 0 h 965200"/>
              <a:gd name="csX1" fmla="*/ 474822 w 1343837"/>
              <a:gd name="csY1" fmla="*/ 0 h 965200"/>
              <a:gd name="csX2" fmla="*/ 949645 w 1343837"/>
              <a:gd name="csY2" fmla="*/ 0 h 965200"/>
              <a:gd name="csX3" fmla="*/ 1343837 w 1343837"/>
              <a:gd name="csY3" fmla="*/ 0 h 965200"/>
              <a:gd name="csX4" fmla="*/ 1343837 w 1343837"/>
              <a:gd name="csY4" fmla="*/ 472948 h 965200"/>
              <a:gd name="csX5" fmla="*/ 1343837 w 1343837"/>
              <a:gd name="csY5" fmla="*/ 965200 h 965200"/>
              <a:gd name="csX6" fmla="*/ 909330 w 1343837"/>
              <a:gd name="csY6" fmla="*/ 965200 h 965200"/>
              <a:gd name="csX7" fmla="*/ 447946 w 1343837"/>
              <a:gd name="csY7" fmla="*/ 965200 h 965200"/>
              <a:gd name="csX8" fmla="*/ 0 w 1343837"/>
              <a:gd name="csY8" fmla="*/ 965200 h 965200"/>
              <a:gd name="csX9" fmla="*/ 0 w 1343837"/>
              <a:gd name="csY9" fmla="*/ 482600 h 965200"/>
              <a:gd name="csX10" fmla="*/ 0 w 1343837"/>
              <a:gd name="csY10" fmla="*/ 0 h 965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43837" h="965200" extrusionOk="0">
                <a:moveTo>
                  <a:pt x="0" y="0"/>
                </a:moveTo>
                <a:cubicBezTo>
                  <a:pt x="164803" y="-11665"/>
                  <a:pt x="354266" y="52128"/>
                  <a:pt x="474822" y="0"/>
                </a:cubicBezTo>
                <a:cubicBezTo>
                  <a:pt x="595378" y="-52128"/>
                  <a:pt x="745843" y="56387"/>
                  <a:pt x="949645" y="0"/>
                </a:cubicBezTo>
                <a:cubicBezTo>
                  <a:pt x="1153447" y="-56387"/>
                  <a:pt x="1205507" y="18592"/>
                  <a:pt x="1343837" y="0"/>
                </a:cubicBezTo>
                <a:cubicBezTo>
                  <a:pt x="1349119" y="169524"/>
                  <a:pt x="1317717" y="366703"/>
                  <a:pt x="1343837" y="472948"/>
                </a:cubicBezTo>
                <a:cubicBezTo>
                  <a:pt x="1369957" y="579193"/>
                  <a:pt x="1343255" y="721634"/>
                  <a:pt x="1343837" y="965200"/>
                </a:cubicBezTo>
                <a:cubicBezTo>
                  <a:pt x="1145053" y="995253"/>
                  <a:pt x="1117215" y="934322"/>
                  <a:pt x="909330" y="965200"/>
                </a:cubicBezTo>
                <a:cubicBezTo>
                  <a:pt x="701445" y="996078"/>
                  <a:pt x="552879" y="922675"/>
                  <a:pt x="447946" y="965200"/>
                </a:cubicBezTo>
                <a:cubicBezTo>
                  <a:pt x="343013" y="1007725"/>
                  <a:pt x="116652" y="921629"/>
                  <a:pt x="0" y="965200"/>
                </a:cubicBezTo>
                <a:cubicBezTo>
                  <a:pt x="-2842" y="823190"/>
                  <a:pt x="8253" y="692094"/>
                  <a:pt x="0" y="482600"/>
                </a:cubicBezTo>
                <a:cubicBezTo>
                  <a:pt x="-8253" y="273106"/>
                  <a:pt x="27037" y="220212"/>
                  <a:pt x="0" y="0"/>
                </a:cubicBezTo>
                <a:close/>
              </a:path>
            </a:pathLst>
          </a:custGeom>
          <a:noFill/>
          <a:ln>
            <a:solidFill>
              <a:srgbClr val="00B0F0"/>
            </a:solidFill>
            <a:extLst>
              <a:ext uri="{C807C97D-BFC1-408E-A445-0C87EB9F89A2}">
                <ask:lineSketchStyleProps xmlns:ask="http://schemas.microsoft.com/office/drawing/2018/sketchyshapes" sd="2035180553">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rgbClr val="00B0F0"/>
                </a:solidFill>
              </a:rPr>
              <a:t>66%</a:t>
            </a:r>
          </a:p>
        </p:txBody>
      </p:sp>
      <p:sp>
        <p:nvSpPr>
          <p:cNvPr id="21" name="Rectangle 20">
            <a:extLst>
              <a:ext uri="{FF2B5EF4-FFF2-40B4-BE49-F238E27FC236}">
                <a16:creationId xmlns:a16="http://schemas.microsoft.com/office/drawing/2014/main" id="{5EABBBA1-A04B-6616-32B2-6AB7CF1E7858}"/>
              </a:ext>
            </a:extLst>
          </p:cNvPr>
          <p:cNvSpPr/>
          <p:nvPr/>
        </p:nvSpPr>
        <p:spPr>
          <a:xfrm>
            <a:off x="10534798" y="3221927"/>
            <a:ext cx="1343837" cy="965200"/>
          </a:xfrm>
          <a:custGeom>
            <a:avLst/>
            <a:gdLst>
              <a:gd name="csX0" fmla="*/ 0 w 1343837"/>
              <a:gd name="csY0" fmla="*/ 0 h 965200"/>
              <a:gd name="csX1" fmla="*/ 474822 w 1343837"/>
              <a:gd name="csY1" fmla="*/ 0 h 965200"/>
              <a:gd name="csX2" fmla="*/ 949645 w 1343837"/>
              <a:gd name="csY2" fmla="*/ 0 h 965200"/>
              <a:gd name="csX3" fmla="*/ 1343837 w 1343837"/>
              <a:gd name="csY3" fmla="*/ 0 h 965200"/>
              <a:gd name="csX4" fmla="*/ 1343837 w 1343837"/>
              <a:gd name="csY4" fmla="*/ 472948 h 965200"/>
              <a:gd name="csX5" fmla="*/ 1343837 w 1343837"/>
              <a:gd name="csY5" fmla="*/ 965200 h 965200"/>
              <a:gd name="csX6" fmla="*/ 909330 w 1343837"/>
              <a:gd name="csY6" fmla="*/ 965200 h 965200"/>
              <a:gd name="csX7" fmla="*/ 447946 w 1343837"/>
              <a:gd name="csY7" fmla="*/ 965200 h 965200"/>
              <a:gd name="csX8" fmla="*/ 0 w 1343837"/>
              <a:gd name="csY8" fmla="*/ 965200 h 965200"/>
              <a:gd name="csX9" fmla="*/ 0 w 1343837"/>
              <a:gd name="csY9" fmla="*/ 482600 h 965200"/>
              <a:gd name="csX10" fmla="*/ 0 w 1343837"/>
              <a:gd name="csY10" fmla="*/ 0 h 965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43837" h="965200" extrusionOk="0">
                <a:moveTo>
                  <a:pt x="0" y="0"/>
                </a:moveTo>
                <a:cubicBezTo>
                  <a:pt x="164803" y="-11665"/>
                  <a:pt x="354266" y="52128"/>
                  <a:pt x="474822" y="0"/>
                </a:cubicBezTo>
                <a:cubicBezTo>
                  <a:pt x="595378" y="-52128"/>
                  <a:pt x="745843" y="56387"/>
                  <a:pt x="949645" y="0"/>
                </a:cubicBezTo>
                <a:cubicBezTo>
                  <a:pt x="1153447" y="-56387"/>
                  <a:pt x="1205507" y="18592"/>
                  <a:pt x="1343837" y="0"/>
                </a:cubicBezTo>
                <a:cubicBezTo>
                  <a:pt x="1349119" y="169524"/>
                  <a:pt x="1317717" y="366703"/>
                  <a:pt x="1343837" y="472948"/>
                </a:cubicBezTo>
                <a:cubicBezTo>
                  <a:pt x="1369957" y="579193"/>
                  <a:pt x="1343255" y="721634"/>
                  <a:pt x="1343837" y="965200"/>
                </a:cubicBezTo>
                <a:cubicBezTo>
                  <a:pt x="1145053" y="995253"/>
                  <a:pt x="1117215" y="934322"/>
                  <a:pt x="909330" y="965200"/>
                </a:cubicBezTo>
                <a:cubicBezTo>
                  <a:pt x="701445" y="996078"/>
                  <a:pt x="552879" y="922675"/>
                  <a:pt x="447946" y="965200"/>
                </a:cubicBezTo>
                <a:cubicBezTo>
                  <a:pt x="343013" y="1007725"/>
                  <a:pt x="116652" y="921629"/>
                  <a:pt x="0" y="965200"/>
                </a:cubicBezTo>
                <a:cubicBezTo>
                  <a:pt x="-2842" y="823190"/>
                  <a:pt x="8253" y="692094"/>
                  <a:pt x="0" y="482600"/>
                </a:cubicBezTo>
                <a:cubicBezTo>
                  <a:pt x="-8253" y="273106"/>
                  <a:pt x="27037" y="220212"/>
                  <a:pt x="0" y="0"/>
                </a:cubicBezTo>
                <a:close/>
              </a:path>
            </a:pathLst>
          </a:custGeom>
          <a:noFill/>
          <a:ln>
            <a:solidFill>
              <a:srgbClr val="00B0F0"/>
            </a:solidFill>
            <a:extLst>
              <a:ext uri="{C807C97D-BFC1-408E-A445-0C87EB9F89A2}">
                <ask:lineSketchStyleProps xmlns:ask="http://schemas.microsoft.com/office/drawing/2018/sketchyshapes" sd="2035180553">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rgbClr val="00B0F0"/>
                </a:solidFill>
              </a:rPr>
              <a:t>64%</a:t>
            </a:r>
          </a:p>
        </p:txBody>
      </p:sp>
      <p:sp>
        <p:nvSpPr>
          <p:cNvPr id="22" name="Rectangle 21">
            <a:extLst>
              <a:ext uri="{FF2B5EF4-FFF2-40B4-BE49-F238E27FC236}">
                <a16:creationId xmlns:a16="http://schemas.microsoft.com/office/drawing/2014/main" id="{115EA4A0-F9A2-8F58-496C-CB75A890BEED}"/>
              </a:ext>
            </a:extLst>
          </p:cNvPr>
          <p:cNvSpPr/>
          <p:nvPr/>
        </p:nvSpPr>
        <p:spPr>
          <a:xfrm>
            <a:off x="10490496" y="1354107"/>
            <a:ext cx="1343837" cy="965200"/>
          </a:xfrm>
          <a:custGeom>
            <a:avLst/>
            <a:gdLst>
              <a:gd name="csX0" fmla="*/ 0 w 1343837"/>
              <a:gd name="csY0" fmla="*/ 0 h 965200"/>
              <a:gd name="csX1" fmla="*/ 474822 w 1343837"/>
              <a:gd name="csY1" fmla="*/ 0 h 965200"/>
              <a:gd name="csX2" fmla="*/ 949645 w 1343837"/>
              <a:gd name="csY2" fmla="*/ 0 h 965200"/>
              <a:gd name="csX3" fmla="*/ 1343837 w 1343837"/>
              <a:gd name="csY3" fmla="*/ 0 h 965200"/>
              <a:gd name="csX4" fmla="*/ 1343837 w 1343837"/>
              <a:gd name="csY4" fmla="*/ 472948 h 965200"/>
              <a:gd name="csX5" fmla="*/ 1343837 w 1343837"/>
              <a:gd name="csY5" fmla="*/ 965200 h 965200"/>
              <a:gd name="csX6" fmla="*/ 909330 w 1343837"/>
              <a:gd name="csY6" fmla="*/ 965200 h 965200"/>
              <a:gd name="csX7" fmla="*/ 447946 w 1343837"/>
              <a:gd name="csY7" fmla="*/ 965200 h 965200"/>
              <a:gd name="csX8" fmla="*/ 0 w 1343837"/>
              <a:gd name="csY8" fmla="*/ 965200 h 965200"/>
              <a:gd name="csX9" fmla="*/ 0 w 1343837"/>
              <a:gd name="csY9" fmla="*/ 482600 h 965200"/>
              <a:gd name="csX10" fmla="*/ 0 w 1343837"/>
              <a:gd name="csY10" fmla="*/ 0 h 965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43837" h="965200" extrusionOk="0">
                <a:moveTo>
                  <a:pt x="0" y="0"/>
                </a:moveTo>
                <a:cubicBezTo>
                  <a:pt x="164803" y="-11665"/>
                  <a:pt x="354266" y="52128"/>
                  <a:pt x="474822" y="0"/>
                </a:cubicBezTo>
                <a:cubicBezTo>
                  <a:pt x="595378" y="-52128"/>
                  <a:pt x="745843" y="56387"/>
                  <a:pt x="949645" y="0"/>
                </a:cubicBezTo>
                <a:cubicBezTo>
                  <a:pt x="1153447" y="-56387"/>
                  <a:pt x="1205507" y="18592"/>
                  <a:pt x="1343837" y="0"/>
                </a:cubicBezTo>
                <a:cubicBezTo>
                  <a:pt x="1349119" y="169524"/>
                  <a:pt x="1317717" y="366703"/>
                  <a:pt x="1343837" y="472948"/>
                </a:cubicBezTo>
                <a:cubicBezTo>
                  <a:pt x="1369957" y="579193"/>
                  <a:pt x="1343255" y="721634"/>
                  <a:pt x="1343837" y="965200"/>
                </a:cubicBezTo>
                <a:cubicBezTo>
                  <a:pt x="1145053" y="995253"/>
                  <a:pt x="1117215" y="934322"/>
                  <a:pt x="909330" y="965200"/>
                </a:cubicBezTo>
                <a:cubicBezTo>
                  <a:pt x="701445" y="996078"/>
                  <a:pt x="552879" y="922675"/>
                  <a:pt x="447946" y="965200"/>
                </a:cubicBezTo>
                <a:cubicBezTo>
                  <a:pt x="343013" y="1007725"/>
                  <a:pt x="116652" y="921629"/>
                  <a:pt x="0" y="965200"/>
                </a:cubicBezTo>
                <a:cubicBezTo>
                  <a:pt x="-2842" y="823190"/>
                  <a:pt x="8253" y="692094"/>
                  <a:pt x="0" y="482600"/>
                </a:cubicBezTo>
                <a:cubicBezTo>
                  <a:pt x="-8253" y="273106"/>
                  <a:pt x="27037" y="220212"/>
                  <a:pt x="0" y="0"/>
                </a:cubicBezTo>
                <a:close/>
              </a:path>
            </a:pathLst>
          </a:custGeom>
          <a:noFill/>
          <a:ln>
            <a:solidFill>
              <a:srgbClr val="00B0F0"/>
            </a:solidFill>
            <a:extLst>
              <a:ext uri="{C807C97D-BFC1-408E-A445-0C87EB9F89A2}">
                <ask:lineSketchStyleProps xmlns:ask="http://schemas.microsoft.com/office/drawing/2018/sketchyshapes" sd="2035180553">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rgbClr val="00B0F0"/>
                </a:solidFill>
              </a:rPr>
              <a:t>59%</a:t>
            </a:r>
          </a:p>
        </p:txBody>
      </p:sp>
    </p:spTree>
    <p:extLst>
      <p:ext uri="{BB962C8B-B14F-4D97-AF65-F5344CB8AC3E}">
        <p14:creationId xmlns:p14="http://schemas.microsoft.com/office/powerpoint/2010/main" val="391884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animBg="1"/>
      <p:bldP spid="20" grpId="0" animBg="1"/>
      <p:bldP spid="21" grpId="0" animBg="1"/>
      <p:bldP spid="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C63BE-C1DA-3F4A-534F-672919C527DF}"/>
              </a:ext>
            </a:extLst>
          </p:cNvPr>
          <p:cNvSpPr>
            <a:spLocks noGrp="1"/>
          </p:cNvSpPr>
          <p:nvPr>
            <p:ph type="ctrTitle"/>
          </p:nvPr>
        </p:nvSpPr>
        <p:spPr/>
        <p:txBody>
          <a:bodyPr/>
          <a:lstStyle/>
          <a:p>
            <a:r>
              <a:rPr lang="en-GB" dirty="0"/>
              <a:t>Understanding stress and anxiety </a:t>
            </a:r>
          </a:p>
        </p:txBody>
      </p:sp>
      <p:sp>
        <p:nvSpPr>
          <p:cNvPr id="3" name="Subtitle 2">
            <a:extLst>
              <a:ext uri="{FF2B5EF4-FFF2-40B4-BE49-F238E27FC236}">
                <a16:creationId xmlns:a16="http://schemas.microsoft.com/office/drawing/2014/main" id="{5EC7CC01-50C7-91ED-00EB-4DAD414C1A8A}"/>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1873532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51DD6-D17C-2CEE-8F83-87BCAB2F1322}"/>
              </a:ext>
            </a:extLst>
          </p:cNvPr>
          <p:cNvSpPr>
            <a:spLocks noGrp="1"/>
          </p:cNvSpPr>
          <p:nvPr>
            <p:ph type="title"/>
          </p:nvPr>
        </p:nvSpPr>
        <p:spPr/>
        <p:txBody>
          <a:bodyPr>
            <a:normAutofit/>
          </a:bodyPr>
          <a:lstStyle/>
          <a:p>
            <a:br>
              <a:rPr lang="en-GB" sz="3600" b="0" i="0" dirty="0">
                <a:solidFill>
                  <a:srgbClr val="242424"/>
                </a:solidFill>
                <a:effectLst/>
                <a:latin typeface="Aptos" panose="020B0004020202020204" pitchFamily="34" charset="0"/>
              </a:rPr>
            </a:br>
            <a:endParaRPr lang="en-GB" dirty="0"/>
          </a:p>
        </p:txBody>
      </p:sp>
      <p:pic>
        <p:nvPicPr>
          <p:cNvPr id="4" name="Online Media 3" title="Conquering exam stress: lessons from our bodies">
            <a:hlinkClick r:id="" action="ppaction://media"/>
            <a:extLst>
              <a:ext uri="{FF2B5EF4-FFF2-40B4-BE49-F238E27FC236}">
                <a16:creationId xmlns:a16="http://schemas.microsoft.com/office/drawing/2014/main" id="{D8F462AE-D7FD-9675-0425-7CDF335775BE}"/>
              </a:ext>
            </a:extLst>
          </p:cNvPr>
          <p:cNvPicPr>
            <a:picLocks noGrp="1" noRot="1" noChangeAspect="1"/>
          </p:cNvPicPr>
          <p:nvPr>
            <p:ph idx="1"/>
            <a:videoFile r:link="rId1"/>
          </p:nvPr>
        </p:nvPicPr>
        <p:blipFill>
          <a:blip r:embed="rId4"/>
          <a:stretch>
            <a:fillRect/>
          </a:stretch>
        </p:blipFill>
        <p:spPr>
          <a:xfrm>
            <a:off x="838200" y="282282"/>
            <a:ext cx="10587945" cy="5982594"/>
          </a:xfrm>
          <a:prstGeom prst="rect">
            <a:avLst/>
          </a:prstGeom>
        </p:spPr>
      </p:pic>
      <p:sp>
        <p:nvSpPr>
          <p:cNvPr id="5" name="TextBox 4">
            <a:extLst>
              <a:ext uri="{FF2B5EF4-FFF2-40B4-BE49-F238E27FC236}">
                <a16:creationId xmlns:a16="http://schemas.microsoft.com/office/drawing/2014/main" id="{D0103E04-64A0-264C-3A79-79FA7A80E903}"/>
              </a:ext>
            </a:extLst>
          </p:cNvPr>
          <p:cNvSpPr txBox="1"/>
          <p:nvPr/>
        </p:nvSpPr>
        <p:spPr>
          <a:xfrm>
            <a:off x="3030494" y="3105835"/>
            <a:ext cx="6110416" cy="646331"/>
          </a:xfrm>
          <a:prstGeom prst="rect">
            <a:avLst/>
          </a:prstGeom>
          <a:noFill/>
        </p:spPr>
        <p:txBody>
          <a:bodyPr wrap="square">
            <a:spAutoFit/>
          </a:bodyPr>
          <a:lstStyle/>
          <a:p>
            <a:r>
              <a:rPr lang="en-GB" dirty="0">
                <a:hlinkClick r:id="rId5"/>
              </a:rPr>
              <a:t>UK-EN | D9655 | Clutter everywhere Sandra | Multi | Seller | 16x9 | 6s | .mp4</a:t>
            </a:r>
            <a:endParaRPr lang="en-GB" dirty="0"/>
          </a:p>
        </p:txBody>
      </p:sp>
    </p:spTree>
    <p:extLst>
      <p:ext uri="{BB962C8B-B14F-4D97-AF65-F5344CB8AC3E}">
        <p14:creationId xmlns:p14="http://schemas.microsoft.com/office/powerpoint/2010/main" val="1147540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2777D-A27C-BB09-AC4A-AA451CD1351F}"/>
              </a:ext>
            </a:extLst>
          </p:cNvPr>
          <p:cNvSpPr>
            <a:spLocks noGrp="1"/>
          </p:cNvSpPr>
          <p:nvPr>
            <p:ph type="title"/>
          </p:nvPr>
        </p:nvSpPr>
        <p:spPr>
          <a:xfrm>
            <a:off x="582930" y="365127"/>
            <a:ext cx="10915650" cy="1325563"/>
          </a:xfrm>
        </p:spPr>
        <p:txBody>
          <a:bodyPr>
            <a:normAutofit/>
          </a:bodyPr>
          <a:lstStyle/>
          <a:p>
            <a:r>
              <a:rPr lang="en-GB" sz="2600" b="0" i="0" dirty="0">
                <a:solidFill>
                  <a:srgbClr val="005E85"/>
                </a:solidFill>
                <a:effectLst/>
                <a:highlight>
                  <a:srgbClr val="FFFFFF"/>
                </a:highlight>
                <a:latin typeface="Roboto Slab" pitchFamily="2" charset="0"/>
              </a:rPr>
              <a:t>It is normal to worry about exams and some </a:t>
            </a:r>
            <a:r>
              <a:rPr lang="en-GB" sz="2600" dirty="0">
                <a:solidFill>
                  <a:srgbClr val="005E85"/>
                </a:solidFill>
                <a:highlight>
                  <a:srgbClr val="FFFFFF"/>
                </a:highlight>
                <a:latin typeface="Roboto Slab" pitchFamily="2" charset="0"/>
              </a:rPr>
              <a:t>stress can be helpful…</a:t>
            </a:r>
            <a:endParaRPr lang="en-GB" sz="2600" dirty="0"/>
          </a:p>
        </p:txBody>
      </p:sp>
      <p:pic>
        <p:nvPicPr>
          <p:cNvPr id="4" name="Picture 3">
            <a:extLst>
              <a:ext uri="{FF2B5EF4-FFF2-40B4-BE49-F238E27FC236}">
                <a16:creationId xmlns:a16="http://schemas.microsoft.com/office/drawing/2014/main" id="{1508422A-54D4-8DC9-C001-E9E47A18EA4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468880" y="1508443"/>
            <a:ext cx="7417032" cy="4431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844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0412B53B-93BE-2B60-2E95-07071465C191}"/>
              </a:ext>
            </a:extLst>
          </p:cNvPr>
          <p:cNvPicPr>
            <a:picLocks noChangeAspect="1"/>
          </p:cNvPicPr>
          <p:nvPr/>
        </p:nvPicPr>
        <p:blipFill>
          <a:blip r:embed="rId3"/>
          <a:srcRect/>
          <a:stretch>
            <a:fillRect/>
          </a:stretch>
        </p:blipFill>
        <p:spPr>
          <a:xfrm>
            <a:off x="4278377" y="1112698"/>
            <a:ext cx="3434091" cy="5448121"/>
          </a:xfrm>
          <a:prstGeom prst="rect">
            <a:avLst/>
          </a:prstGeom>
        </p:spPr>
      </p:pic>
      <p:sp>
        <p:nvSpPr>
          <p:cNvPr id="7" name="TextBox 20">
            <a:extLst>
              <a:ext uri="{FF2B5EF4-FFF2-40B4-BE49-F238E27FC236}">
                <a16:creationId xmlns:a16="http://schemas.microsoft.com/office/drawing/2014/main" id="{AB46C8EE-3AF3-60E6-9D10-583D75D6A6DD}"/>
              </a:ext>
            </a:extLst>
          </p:cNvPr>
          <p:cNvSpPr txBox="1"/>
          <p:nvPr/>
        </p:nvSpPr>
        <p:spPr>
          <a:xfrm rot="258147">
            <a:off x="-170389" y="3104582"/>
            <a:ext cx="4162683" cy="576761"/>
          </a:xfrm>
          <a:prstGeom prst="rect">
            <a:avLst/>
          </a:prstGeom>
        </p:spPr>
        <p:txBody>
          <a:bodyPr wrap="square" lIns="0" tIns="0" rIns="0" bIns="0" rtlCol="0" anchor="t">
            <a:spAutoFit/>
          </a:bodyPr>
          <a:lstStyle/>
          <a:p>
            <a:pPr marL="0" marR="0" lvl="0" indent="0" algn="ctr" defTabSz="914400" rtl="0" eaLnBrk="1" fontAlgn="auto" latinLnBrk="0" hangingPunct="1">
              <a:lnSpc>
                <a:spcPts val="4759"/>
              </a:lnSpc>
              <a:spcBef>
                <a:spcPts val="0"/>
              </a:spcBef>
              <a:spcAft>
                <a:spcPts val="0"/>
              </a:spcAft>
              <a:buClrTx/>
              <a:buSzTx/>
              <a:buFontTx/>
              <a:buNone/>
              <a:tabLst/>
              <a:defRPr/>
            </a:pPr>
            <a:r>
              <a:rPr kumimoji="0" lang="en-US" sz="3400" b="0" i="0" u="none" strike="noStrike" kern="1200" cap="none" spc="0" normalizeH="0" baseline="0" noProof="0">
                <a:ln>
                  <a:noFill/>
                </a:ln>
                <a:solidFill>
                  <a:srgbClr val="000000"/>
                </a:solidFill>
                <a:effectLst/>
                <a:uLnTx/>
                <a:uFillTx/>
                <a:latin typeface="Open Sauce"/>
                <a:ea typeface="+mn-ea"/>
                <a:cs typeface="+mn-cs"/>
              </a:rPr>
              <a:t>Excited </a:t>
            </a:r>
            <a:endParaRPr kumimoji="0" lang="en-US" sz="3399" b="0" i="0" u="none" strike="noStrike" kern="1200" cap="none" spc="0" normalizeH="0" baseline="0" noProof="0">
              <a:ln>
                <a:noFill/>
              </a:ln>
              <a:solidFill>
                <a:srgbClr val="000000"/>
              </a:solidFill>
              <a:effectLst/>
              <a:uLnTx/>
              <a:uFillTx/>
              <a:latin typeface="Open Sauce"/>
              <a:ea typeface="+mn-ea"/>
              <a:cs typeface="+mn-cs"/>
            </a:endParaRPr>
          </a:p>
        </p:txBody>
      </p:sp>
      <p:sp>
        <p:nvSpPr>
          <p:cNvPr id="9" name="TextBox 15">
            <a:extLst>
              <a:ext uri="{FF2B5EF4-FFF2-40B4-BE49-F238E27FC236}">
                <a16:creationId xmlns:a16="http://schemas.microsoft.com/office/drawing/2014/main" id="{48F7037B-A293-E449-70FA-CDBFE7246808}"/>
              </a:ext>
            </a:extLst>
          </p:cNvPr>
          <p:cNvSpPr txBox="1"/>
          <p:nvPr/>
        </p:nvSpPr>
        <p:spPr>
          <a:xfrm rot="20904042">
            <a:off x="218778" y="4251563"/>
            <a:ext cx="4177308" cy="583565"/>
          </a:xfrm>
          <a:prstGeom prst="rect">
            <a:avLst/>
          </a:prstGeom>
        </p:spPr>
        <p:txBody>
          <a:bodyPr lIns="0" tIns="0" rIns="0" bIns="0" rtlCol="0" anchor="t">
            <a:spAutoFit/>
          </a:bodyPr>
          <a:lstStyle/>
          <a:p>
            <a:pPr marL="0" marR="0" lvl="0" indent="0" algn="ctr" defTabSz="914400" rtl="0" eaLnBrk="1" fontAlgn="auto" latinLnBrk="0" hangingPunct="1">
              <a:lnSpc>
                <a:spcPts val="4759"/>
              </a:lnSpc>
              <a:spcBef>
                <a:spcPts val="0"/>
              </a:spcBef>
              <a:spcAft>
                <a:spcPts val="0"/>
              </a:spcAft>
              <a:buClrTx/>
              <a:buSzTx/>
              <a:buFontTx/>
              <a:buNone/>
              <a:tabLst/>
              <a:defRPr/>
            </a:pPr>
            <a:r>
              <a:rPr kumimoji="0" lang="en-US" sz="3400" b="0" i="0" u="none" strike="noStrike" kern="1200" cap="none" spc="0" normalizeH="0" baseline="0" noProof="0">
                <a:ln>
                  <a:noFill/>
                </a:ln>
                <a:solidFill>
                  <a:srgbClr val="000000"/>
                </a:solidFill>
                <a:effectLst/>
                <a:uLnTx/>
                <a:uFillTx/>
                <a:latin typeface="Open Sauce"/>
                <a:ea typeface="+mn-ea"/>
                <a:cs typeface="+mn-cs"/>
              </a:rPr>
              <a:t>Butterflies in tummy</a:t>
            </a:r>
          </a:p>
        </p:txBody>
      </p:sp>
      <p:sp>
        <p:nvSpPr>
          <p:cNvPr id="13" name="TextBox 17">
            <a:extLst>
              <a:ext uri="{FF2B5EF4-FFF2-40B4-BE49-F238E27FC236}">
                <a16:creationId xmlns:a16="http://schemas.microsoft.com/office/drawing/2014/main" id="{9C0B25A8-ECC8-ED84-C6C4-8D18651F5E51}"/>
              </a:ext>
            </a:extLst>
          </p:cNvPr>
          <p:cNvSpPr txBox="1"/>
          <p:nvPr/>
        </p:nvSpPr>
        <p:spPr>
          <a:xfrm rot="20951905">
            <a:off x="8616291" y="3093776"/>
            <a:ext cx="3018731" cy="583565"/>
          </a:xfrm>
          <a:prstGeom prst="rect">
            <a:avLst/>
          </a:prstGeom>
        </p:spPr>
        <p:txBody>
          <a:bodyPr lIns="0" tIns="0" rIns="0" bIns="0" rtlCol="0" anchor="t">
            <a:spAutoFit/>
          </a:bodyPr>
          <a:lstStyle/>
          <a:p>
            <a:pPr marL="0" marR="0" lvl="0" indent="0" algn="ctr" defTabSz="914400" rtl="0" eaLnBrk="1" fontAlgn="auto" latinLnBrk="0" hangingPunct="1">
              <a:lnSpc>
                <a:spcPts val="4759"/>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Open Sauce"/>
                <a:ea typeface="+mn-ea"/>
                <a:cs typeface="+mn-cs"/>
              </a:rPr>
              <a:t>Stomach ache</a:t>
            </a:r>
          </a:p>
        </p:txBody>
      </p:sp>
      <p:sp>
        <p:nvSpPr>
          <p:cNvPr id="15" name="TextBox 11">
            <a:extLst>
              <a:ext uri="{FF2B5EF4-FFF2-40B4-BE49-F238E27FC236}">
                <a16:creationId xmlns:a16="http://schemas.microsoft.com/office/drawing/2014/main" id="{647B89BA-CCE7-EF34-7A8D-9250F582CDB9}"/>
              </a:ext>
            </a:extLst>
          </p:cNvPr>
          <p:cNvSpPr txBox="1"/>
          <p:nvPr/>
        </p:nvSpPr>
        <p:spPr>
          <a:xfrm>
            <a:off x="6784439" y="5426023"/>
            <a:ext cx="3717826" cy="583565"/>
          </a:xfrm>
          <a:prstGeom prst="rect">
            <a:avLst/>
          </a:prstGeom>
        </p:spPr>
        <p:txBody>
          <a:bodyPr lIns="0" tIns="0" rIns="0" bIns="0" rtlCol="0" anchor="t">
            <a:spAutoFit/>
          </a:bodyPr>
          <a:lstStyle/>
          <a:p>
            <a:pPr marL="0" marR="0" lvl="0" indent="0" algn="ctr" defTabSz="914400" rtl="0" eaLnBrk="1" fontAlgn="auto" latinLnBrk="0" hangingPunct="1">
              <a:lnSpc>
                <a:spcPts val="4759"/>
              </a:lnSpc>
              <a:spcBef>
                <a:spcPts val="0"/>
              </a:spcBef>
              <a:spcAft>
                <a:spcPts val="0"/>
              </a:spcAft>
              <a:buClrTx/>
              <a:buSzTx/>
              <a:buFontTx/>
              <a:buNone/>
              <a:tabLst/>
              <a:defRPr/>
            </a:pPr>
            <a:r>
              <a:rPr kumimoji="0" lang="en-US" sz="3400" b="0" i="0" u="none" strike="noStrike" kern="1200" cap="none" spc="0" normalizeH="0" baseline="0" noProof="0">
                <a:ln>
                  <a:noFill/>
                </a:ln>
                <a:solidFill>
                  <a:srgbClr val="000000"/>
                </a:solidFill>
                <a:effectLst/>
                <a:uLnTx/>
                <a:uFillTx/>
                <a:latin typeface="Open Sauce"/>
                <a:ea typeface="+mn-ea"/>
                <a:cs typeface="+mn-cs"/>
              </a:rPr>
              <a:t>Shaking/jelly legs</a:t>
            </a:r>
          </a:p>
        </p:txBody>
      </p:sp>
      <p:pic>
        <p:nvPicPr>
          <p:cNvPr id="16" name="Picture 3">
            <a:extLst>
              <a:ext uri="{FF2B5EF4-FFF2-40B4-BE49-F238E27FC236}">
                <a16:creationId xmlns:a16="http://schemas.microsoft.com/office/drawing/2014/main" id="{7682A81F-AFBE-70A7-DEE2-C0F7692E2D7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712999" y="1296009"/>
            <a:ext cx="900390" cy="725223"/>
          </a:xfrm>
          <a:prstGeom prst="rect">
            <a:avLst/>
          </a:prstGeom>
        </p:spPr>
      </p:pic>
      <p:pic>
        <p:nvPicPr>
          <p:cNvPr id="17" name="Picture 5">
            <a:extLst>
              <a:ext uri="{FF2B5EF4-FFF2-40B4-BE49-F238E27FC236}">
                <a16:creationId xmlns:a16="http://schemas.microsoft.com/office/drawing/2014/main" id="{FBD364A3-565A-9598-0A22-88C67F126B5A}"/>
              </a:ext>
            </a:extLst>
          </p:cNvPr>
          <p:cNvPicPr>
            <a:picLocks noChangeAspect="1"/>
          </p:cNvPicPr>
          <p:nvPr/>
        </p:nvPicPr>
        <p:blipFill>
          <a:blip r:embed="rId5"/>
          <a:srcRect/>
          <a:stretch>
            <a:fillRect/>
          </a:stretch>
        </p:blipFill>
        <p:spPr>
          <a:xfrm>
            <a:off x="5626865" y="3474064"/>
            <a:ext cx="987352" cy="725224"/>
          </a:xfrm>
          <a:prstGeom prst="rect">
            <a:avLst/>
          </a:prstGeom>
        </p:spPr>
      </p:pic>
      <p:pic>
        <p:nvPicPr>
          <p:cNvPr id="18" name="Picture 4">
            <a:extLst>
              <a:ext uri="{FF2B5EF4-FFF2-40B4-BE49-F238E27FC236}">
                <a16:creationId xmlns:a16="http://schemas.microsoft.com/office/drawing/2014/main" id="{2255C712-5161-66CE-7392-09C6796F442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812145" y="2655254"/>
            <a:ext cx="702099" cy="635400"/>
          </a:xfrm>
          <a:prstGeom prst="rect">
            <a:avLst/>
          </a:prstGeom>
        </p:spPr>
      </p:pic>
      <p:pic>
        <p:nvPicPr>
          <p:cNvPr id="19" name="Picture 7">
            <a:extLst>
              <a:ext uri="{FF2B5EF4-FFF2-40B4-BE49-F238E27FC236}">
                <a16:creationId xmlns:a16="http://schemas.microsoft.com/office/drawing/2014/main" id="{C7D5ECF8-3715-AEAA-E493-A6FB30A35E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784064" y="4087644"/>
            <a:ext cx="1167563" cy="1167563"/>
          </a:xfrm>
          <a:prstGeom prst="rect">
            <a:avLst/>
          </a:prstGeom>
        </p:spPr>
      </p:pic>
      <p:sp>
        <p:nvSpPr>
          <p:cNvPr id="21" name="TextBox 14">
            <a:extLst>
              <a:ext uri="{FF2B5EF4-FFF2-40B4-BE49-F238E27FC236}">
                <a16:creationId xmlns:a16="http://schemas.microsoft.com/office/drawing/2014/main" id="{D9F77EE5-F3A7-6B1D-20C4-EA0EA883ECF7}"/>
              </a:ext>
            </a:extLst>
          </p:cNvPr>
          <p:cNvSpPr txBox="1"/>
          <p:nvPr/>
        </p:nvSpPr>
        <p:spPr>
          <a:xfrm rot="209071">
            <a:off x="7427170" y="1939666"/>
            <a:ext cx="3315895" cy="576761"/>
          </a:xfrm>
          <a:prstGeom prst="rect">
            <a:avLst/>
          </a:prstGeom>
        </p:spPr>
        <p:txBody>
          <a:bodyPr wrap="square" lIns="0" tIns="0" rIns="0" bIns="0" rtlCol="0" anchor="t">
            <a:spAutoFit/>
          </a:bodyPr>
          <a:lstStyle/>
          <a:p>
            <a:pPr marL="0" marR="0" lvl="0" indent="0" algn="ctr" defTabSz="914400" rtl="0" eaLnBrk="1" fontAlgn="auto" latinLnBrk="0" hangingPunct="1">
              <a:lnSpc>
                <a:spcPts val="4759"/>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Open Sauce"/>
                <a:ea typeface="+mn-ea"/>
                <a:cs typeface="+mn-cs"/>
              </a:rPr>
              <a:t>Heart pounding</a:t>
            </a:r>
          </a:p>
        </p:txBody>
      </p:sp>
      <p:pic>
        <p:nvPicPr>
          <p:cNvPr id="23" name="Picture 9">
            <a:extLst>
              <a:ext uri="{FF2B5EF4-FFF2-40B4-BE49-F238E27FC236}">
                <a16:creationId xmlns:a16="http://schemas.microsoft.com/office/drawing/2014/main" id="{CB86EE59-8163-ADCE-0ECC-6F642C2FB5D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402494" y="2232255"/>
            <a:ext cx="1186590" cy="1152071"/>
          </a:xfrm>
          <a:prstGeom prst="rect">
            <a:avLst/>
          </a:prstGeom>
        </p:spPr>
      </p:pic>
      <p:sp>
        <p:nvSpPr>
          <p:cNvPr id="24" name="TextBox 18">
            <a:extLst>
              <a:ext uri="{FF2B5EF4-FFF2-40B4-BE49-F238E27FC236}">
                <a16:creationId xmlns:a16="http://schemas.microsoft.com/office/drawing/2014/main" id="{DC2D4034-7046-5143-E174-E167F023A09E}"/>
              </a:ext>
            </a:extLst>
          </p:cNvPr>
          <p:cNvSpPr txBox="1"/>
          <p:nvPr/>
        </p:nvSpPr>
        <p:spPr>
          <a:xfrm rot="20361263">
            <a:off x="1614080" y="1763577"/>
            <a:ext cx="3002359" cy="583565"/>
          </a:xfrm>
          <a:prstGeom prst="rect">
            <a:avLst/>
          </a:prstGeom>
        </p:spPr>
        <p:txBody>
          <a:bodyPr lIns="0" tIns="0" rIns="0" bIns="0" rtlCol="0" anchor="t">
            <a:spAutoFit/>
          </a:bodyPr>
          <a:lstStyle/>
          <a:p>
            <a:pPr marL="0" marR="0" lvl="0" indent="0" algn="ctr" defTabSz="914400" rtl="0" eaLnBrk="1" fontAlgn="auto" latinLnBrk="0" hangingPunct="1">
              <a:lnSpc>
                <a:spcPts val="4759"/>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0000"/>
                </a:solidFill>
                <a:effectLst/>
                <a:uLnTx/>
                <a:uFillTx/>
                <a:latin typeface="Open Sauce"/>
                <a:ea typeface="+mn-ea"/>
                <a:cs typeface="+mn-cs"/>
              </a:rPr>
              <a:t>Fast breathing</a:t>
            </a:r>
          </a:p>
        </p:txBody>
      </p:sp>
      <p:sp>
        <p:nvSpPr>
          <p:cNvPr id="3" name="TextBox 20">
            <a:extLst>
              <a:ext uri="{FF2B5EF4-FFF2-40B4-BE49-F238E27FC236}">
                <a16:creationId xmlns:a16="http://schemas.microsoft.com/office/drawing/2014/main" id="{6F70853A-BEAB-A039-9DB9-0E7004899ACC}"/>
              </a:ext>
            </a:extLst>
          </p:cNvPr>
          <p:cNvSpPr txBox="1"/>
          <p:nvPr/>
        </p:nvSpPr>
        <p:spPr>
          <a:xfrm rot="258147">
            <a:off x="1095934" y="5581355"/>
            <a:ext cx="4162683" cy="576761"/>
          </a:xfrm>
          <a:prstGeom prst="rect">
            <a:avLst/>
          </a:prstGeom>
        </p:spPr>
        <p:txBody>
          <a:bodyPr wrap="square" lIns="0" tIns="0" rIns="0" bIns="0" rtlCol="0" anchor="t">
            <a:spAutoFit/>
          </a:bodyPr>
          <a:lstStyle/>
          <a:p>
            <a:pPr marL="0" marR="0" lvl="0" indent="0" algn="ctr" defTabSz="914400" rtl="0" eaLnBrk="1" fontAlgn="auto" latinLnBrk="0" hangingPunct="1">
              <a:lnSpc>
                <a:spcPts val="4759"/>
              </a:lnSpc>
              <a:spcBef>
                <a:spcPts val="0"/>
              </a:spcBef>
              <a:spcAft>
                <a:spcPts val="0"/>
              </a:spcAft>
              <a:buClrTx/>
              <a:buSzTx/>
              <a:buFontTx/>
              <a:buNone/>
              <a:tabLst/>
              <a:defRPr/>
            </a:pPr>
            <a:r>
              <a:rPr kumimoji="0" lang="en-US" sz="3400" b="0" i="0" u="none" strike="noStrike" kern="1200" cap="none" spc="0" normalizeH="0" baseline="0" noProof="0">
                <a:ln>
                  <a:noFill/>
                </a:ln>
                <a:solidFill>
                  <a:srgbClr val="000000"/>
                </a:solidFill>
                <a:effectLst/>
                <a:uLnTx/>
                <a:uFillTx/>
                <a:latin typeface="Open Sauce"/>
                <a:ea typeface="+mn-ea"/>
                <a:cs typeface="+mn-cs"/>
              </a:rPr>
              <a:t>Keen </a:t>
            </a:r>
            <a:endParaRPr kumimoji="0" lang="en-US" sz="3399" b="0" i="0" u="none" strike="noStrike" kern="1200" cap="none" spc="0" normalizeH="0" baseline="0" noProof="0">
              <a:ln>
                <a:noFill/>
              </a:ln>
              <a:solidFill>
                <a:srgbClr val="000000"/>
              </a:solidFill>
              <a:effectLst/>
              <a:uLnTx/>
              <a:uFillTx/>
              <a:latin typeface="Open Sauce"/>
              <a:ea typeface="+mn-ea"/>
              <a:cs typeface="+mn-cs"/>
            </a:endParaRPr>
          </a:p>
        </p:txBody>
      </p:sp>
      <p:sp>
        <p:nvSpPr>
          <p:cNvPr id="4" name="TextBox 3">
            <a:extLst>
              <a:ext uri="{FF2B5EF4-FFF2-40B4-BE49-F238E27FC236}">
                <a16:creationId xmlns:a16="http://schemas.microsoft.com/office/drawing/2014/main" id="{91FEE7C8-AE9D-C613-A9C9-0806F1DAD41E}"/>
              </a:ext>
            </a:extLst>
          </p:cNvPr>
          <p:cNvSpPr txBox="1"/>
          <p:nvPr/>
        </p:nvSpPr>
        <p:spPr>
          <a:xfrm>
            <a:off x="749817" y="235926"/>
            <a:ext cx="11528854" cy="830997"/>
          </a:xfrm>
          <a:prstGeom prst="rect">
            <a:avLst/>
          </a:prstGeom>
          <a:noFill/>
        </p:spPr>
        <p:txBody>
          <a:bodyPr wrap="square" rtlCol="0">
            <a:spAutoFit/>
          </a:bodyPr>
          <a:lstStyle/>
          <a:p>
            <a:r>
              <a:rPr lang="en-GB" sz="4800" dirty="0"/>
              <a:t>How do we recognise stress in our body?</a:t>
            </a:r>
          </a:p>
        </p:txBody>
      </p:sp>
    </p:spTree>
    <p:extLst>
      <p:ext uri="{BB962C8B-B14F-4D97-AF65-F5344CB8AC3E}">
        <p14:creationId xmlns:p14="http://schemas.microsoft.com/office/powerpoint/2010/main" val="296107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3"/>
          <a:srcRect/>
          <a:stretch>
            <a:fillRect/>
          </a:stretch>
        </p:blipFill>
        <p:spPr>
          <a:xfrm>
            <a:off x="921775" y="2271859"/>
            <a:ext cx="4285605" cy="2729743"/>
          </a:xfrm>
          <a:prstGeom prst="rect">
            <a:avLst/>
          </a:prstGeom>
        </p:spPr>
      </p:pic>
      <p:pic>
        <p:nvPicPr>
          <p:cNvPr id="5" name="Picture 5"/>
          <p:cNvPicPr>
            <a:picLocks noChangeAspect="1"/>
          </p:cNvPicPr>
          <p:nvPr/>
        </p:nvPicPr>
        <p:blipFill>
          <a:blip r:embed="rId4"/>
          <a:srcRect/>
          <a:stretch>
            <a:fillRect/>
          </a:stretch>
        </p:blipFill>
        <p:spPr>
          <a:xfrm>
            <a:off x="7078846" y="2136837"/>
            <a:ext cx="4658137" cy="3073009"/>
          </a:xfrm>
          <a:prstGeom prst="rect">
            <a:avLst/>
          </a:prstGeom>
        </p:spPr>
      </p:pic>
      <p:sp>
        <p:nvSpPr>
          <p:cNvPr id="6" name="TextBox 6"/>
          <p:cNvSpPr txBox="1"/>
          <p:nvPr/>
        </p:nvSpPr>
        <p:spPr>
          <a:xfrm>
            <a:off x="609600" y="333953"/>
            <a:ext cx="10820400" cy="676211"/>
          </a:xfrm>
          <a:prstGeom prst="rect">
            <a:avLst/>
          </a:prstGeom>
        </p:spPr>
        <p:txBody>
          <a:bodyPr lIns="0" tIns="0" rIns="0" bIns="0" rtlCol="0" anchor="t">
            <a:spAutoFit/>
          </a:bodyPr>
          <a:lstStyle/>
          <a:p>
            <a:pPr marL="0" marR="0" lvl="0" indent="0" algn="ctr" defTabSz="914400" rtl="0" eaLnBrk="1" fontAlgn="auto" latinLnBrk="0" hangingPunct="1">
              <a:lnSpc>
                <a:spcPts val="5600"/>
              </a:lnSpc>
              <a:spcBef>
                <a:spcPts val="0"/>
              </a:spcBef>
              <a:spcAft>
                <a:spcPts val="0"/>
              </a:spcAft>
              <a:buClrTx/>
              <a:buSzTx/>
              <a:buFontTx/>
              <a:buNone/>
              <a:tabLst/>
              <a:defRPr/>
            </a:pPr>
            <a:r>
              <a:rPr kumimoji="0" lang="en-US" sz="4666" b="0" i="0" u="none" strike="noStrike" kern="1200" cap="none" spc="0" normalizeH="0" baseline="0" noProof="0" dirty="0">
                <a:ln>
                  <a:noFill/>
                </a:ln>
                <a:solidFill>
                  <a:srgbClr val="FFC000"/>
                </a:solidFill>
                <a:effectLst/>
                <a:uLnTx/>
                <a:uFillTx/>
                <a:latin typeface="Franklin Gothic Demi" panose="020B0703020102020204" pitchFamily="34" charset="0"/>
                <a:ea typeface="+mn-ea"/>
                <a:cs typeface="+mn-cs"/>
              </a:rPr>
              <a:t>Why do we need to deal with stress?</a:t>
            </a:r>
          </a:p>
        </p:txBody>
      </p:sp>
      <p:grpSp>
        <p:nvGrpSpPr>
          <p:cNvPr id="7" name="Group 7"/>
          <p:cNvGrpSpPr/>
          <p:nvPr/>
        </p:nvGrpSpPr>
        <p:grpSpPr>
          <a:xfrm>
            <a:off x="973784" y="1307132"/>
            <a:ext cx="4540482" cy="1087631"/>
            <a:chOff x="0" y="-38100"/>
            <a:chExt cx="9080965" cy="2175261"/>
          </a:xfrm>
        </p:grpSpPr>
        <p:sp>
          <p:nvSpPr>
            <p:cNvPr id="8" name="TextBox 8"/>
            <p:cNvSpPr txBox="1"/>
            <p:nvPr/>
          </p:nvSpPr>
          <p:spPr>
            <a:xfrm>
              <a:off x="0" y="-38100"/>
              <a:ext cx="9080965" cy="1436289"/>
            </a:xfrm>
            <a:prstGeom prst="rect">
              <a:avLst/>
            </a:prstGeom>
          </p:spPr>
          <p:txBody>
            <a:bodyPr lIns="0" tIns="0" rIns="0" bIns="0" rtlCol="0" anchor="t">
              <a:spAutoFit/>
            </a:bodyPr>
            <a:lstStyle/>
            <a:p>
              <a:pPr marL="0" marR="0" lvl="0" indent="0" algn="ctr" defTabSz="914400" rtl="0" eaLnBrk="1" fontAlgn="auto" latinLnBrk="0" hangingPunct="1">
                <a:lnSpc>
                  <a:spcPts val="2773"/>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53570"/>
                  </a:solidFill>
                  <a:effectLst/>
                  <a:uLnTx/>
                  <a:uFillTx/>
                  <a:latin typeface="Franklin Gothic Demi" panose="020B0703020102020204" pitchFamily="34" charset="0"/>
                  <a:ea typeface="+mn-ea"/>
                  <a:cs typeface="+mn-cs"/>
                </a:rPr>
                <a:t>Trying to take in information when you are relaxed</a:t>
              </a:r>
            </a:p>
          </p:txBody>
        </p:sp>
        <p:sp>
          <p:nvSpPr>
            <p:cNvPr id="9" name="TextBox 9"/>
            <p:cNvSpPr txBox="1"/>
            <p:nvPr/>
          </p:nvSpPr>
          <p:spPr>
            <a:xfrm>
              <a:off x="0" y="1728845"/>
              <a:ext cx="9080965" cy="408316"/>
            </a:xfrm>
            <a:prstGeom prst="rect">
              <a:avLst/>
            </a:prstGeom>
          </p:spPr>
          <p:txBody>
            <a:bodyPr lIns="0" tIns="0" rIns="0" bIns="0" rtlCol="0" anchor="t">
              <a:spAutoFit/>
            </a:bodyPr>
            <a:lstStyle/>
            <a:p>
              <a:pPr marL="0" marR="0" lvl="0" indent="0" algn="ctr" defTabSz="914400" rtl="0" eaLnBrk="1" fontAlgn="auto" latinLnBrk="0" hangingPunct="1">
                <a:lnSpc>
                  <a:spcPts val="173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0" name="Group 10"/>
          <p:cNvGrpSpPr/>
          <p:nvPr/>
        </p:nvGrpSpPr>
        <p:grpSpPr>
          <a:xfrm>
            <a:off x="6729743" y="1307881"/>
            <a:ext cx="4540484" cy="1731499"/>
            <a:chOff x="-1" y="-1325836"/>
            <a:chExt cx="9080968" cy="3462997"/>
          </a:xfrm>
        </p:grpSpPr>
        <p:sp>
          <p:nvSpPr>
            <p:cNvPr id="11" name="TextBox 11"/>
            <p:cNvSpPr txBox="1"/>
            <p:nvPr/>
          </p:nvSpPr>
          <p:spPr>
            <a:xfrm>
              <a:off x="-1" y="-1325836"/>
              <a:ext cx="9080966" cy="1436290"/>
            </a:xfrm>
            <a:prstGeom prst="rect">
              <a:avLst/>
            </a:prstGeom>
          </p:spPr>
          <p:txBody>
            <a:bodyPr lIns="0" tIns="0" rIns="0" bIns="0" rtlCol="0" anchor="t">
              <a:spAutoFit/>
            </a:bodyPr>
            <a:lstStyle/>
            <a:p>
              <a:pPr marL="0" marR="0" lvl="0" indent="0" algn="ctr" defTabSz="914400" rtl="0" eaLnBrk="1" fontAlgn="auto" latinLnBrk="0" hangingPunct="1">
                <a:lnSpc>
                  <a:spcPts val="2773"/>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53570"/>
                  </a:solidFill>
                  <a:effectLst/>
                  <a:uLnTx/>
                  <a:uFillTx/>
                  <a:latin typeface="Franklin Gothic Demi" panose="020B0703020102020204" pitchFamily="34" charset="0"/>
                  <a:ea typeface="+mn-ea"/>
                  <a:cs typeface="+mn-cs"/>
                </a:rPr>
                <a:t>Trying to take in information when you are feeling stressed</a:t>
              </a:r>
            </a:p>
          </p:txBody>
        </p:sp>
        <p:sp>
          <p:nvSpPr>
            <p:cNvPr id="12" name="TextBox 12"/>
            <p:cNvSpPr txBox="1"/>
            <p:nvPr/>
          </p:nvSpPr>
          <p:spPr>
            <a:xfrm>
              <a:off x="1" y="1728845"/>
              <a:ext cx="9080966" cy="408316"/>
            </a:xfrm>
            <a:prstGeom prst="rect">
              <a:avLst/>
            </a:prstGeom>
          </p:spPr>
          <p:txBody>
            <a:bodyPr lIns="0" tIns="0" rIns="0" bIns="0" rtlCol="0" anchor="t">
              <a:spAutoFit/>
            </a:bodyPr>
            <a:lstStyle/>
            <a:p>
              <a:pPr marL="0" marR="0" lvl="0" indent="0" algn="ctr" defTabSz="914400" rtl="0" eaLnBrk="1" fontAlgn="auto" latinLnBrk="0" hangingPunct="1">
                <a:lnSpc>
                  <a:spcPts val="173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3" name="Group 13"/>
          <p:cNvGrpSpPr/>
          <p:nvPr/>
        </p:nvGrpSpPr>
        <p:grpSpPr>
          <a:xfrm>
            <a:off x="3779040" y="3216588"/>
            <a:ext cx="4587201" cy="2405661"/>
            <a:chOff x="-93439" y="-1587040"/>
            <a:chExt cx="9174404" cy="4811321"/>
          </a:xfrm>
        </p:grpSpPr>
        <p:sp>
          <p:nvSpPr>
            <p:cNvPr id="14" name="TextBox 14"/>
            <p:cNvSpPr txBox="1"/>
            <p:nvPr/>
          </p:nvSpPr>
          <p:spPr>
            <a:xfrm>
              <a:off x="-93439" y="-1587040"/>
              <a:ext cx="9080966" cy="2542233"/>
            </a:xfrm>
            <a:prstGeom prst="rect">
              <a:avLst/>
            </a:prstGeom>
          </p:spPr>
          <p:txBody>
            <a:bodyPr lIns="0" tIns="0" rIns="0" bIns="0" rtlCol="0" anchor="t">
              <a:spAutoFit/>
            </a:bodyPr>
            <a:lstStyle/>
            <a:p>
              <a:pPr marL="0" marR="0" lvl="0" indent="0" algn="ctr" defTabSz="914400" rtl="0" eaLnBrk="1" fontAlgn="auto" latinLnBrk="0" hangingPunct="1">
                <a:lnSpc>
                  <a:spcPts val="10401"/>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553570"/>
                  </a:solidFill>
                  <a:effectLst/>
                  <a:uLnTx/>
                  <a:uFillTx/>
                  <a:latin typeface="HK Grotesk Bold"/>
                  <a:ea typeface="+mn-ea"/>
                  <a:cs typeface="+mn-cs"/>
                </a:rPr>
                <a:t>v</a:t>
              </a:r>
            </a:p>
          </p:txBody>
        </p:sp>
        <p:sp>
          <p:nvSpPr>
            <p:cNvPr id="15" name="TextBox 15"/>
            <p:cNvSpPr txBox="1"/>
            <p:nvPr/>
          </p:nvSpPr>
          <p:spPr>
            <a:xfrm>
              <a:off x="-1" y="2815965"/>
              <a:ext cx="9080966" cy="408316"/>
            </a:xfrm>
            <a:prstGeom prst="rect">
              <a:avLst/>
            </a:prstGeom>
          </p:spPr>
          <p:txBody>
            <a:bodyPr lIns="0" tIns="0" rIns="0" bIns="0" rtlCol="0" anchor="t">
              <a:spAutoFit/>
            </a:bodyPr>
            <a:lstStyle/>
            <a:p>
              <a:pPr marL="0" marR="0" lvl="0" indent="0" algn="ctr" defTabSz="914400" rtl="0" eaLnBrk="1" fontAlgn="auto" latinLnBrk="0" hangingPunct="1">
                <a:lnSpc>
                  <a:spcPts val="173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7E290-866A-0BF2-0C8B-C54E508B627D}"/>
              </a:ext>
            </a:extLst>
          </p:cNvPr>
          <p:cNvSpPr>
            <a:spLocks noGrp="1"/>
          </p:cNvSpPr>
          <p:nvPr>
            <p:ph type="title"/>
          </p:nvPr>
        </p:nvSpPr>
        <p:spPr>
          <a:xfrm>
            <a:off x="697096" y="1969226"/>
            <a:ext cx="2701012" cy="1737801"/>
          </a:xfrm>
        </p:spPr>
        <p:txBody>
          <a:bodyPr>
            <a:normAutofit fontScale="90000"/>
          </a:bodyPr>
          <a:lstStyle/>
          <a:p>
            <a:r>
              <a:rPr lang="en-GB" sz="4000" dirty="0"/>
              <a:t>Be aware that parents may feel under pressure too!</a:t>
            </a:r>
          </a:p>
        </p:txBody>
      </p:sp>
      <p:sp>
        <p:nvSpPr>
          <p:cNvPr id="6" name="Content Placeholder 2">
            <a:extLst>
              <a:ext uri="{FF2B5EF4-FFF2-40B4-BE49-F238E27FC236}">
                <a16:creationId xmlns:a16="http://schemas.microsoft.com/office/drawing/2014/main" id="{E9947414-FD15-540A-D129-9F7E023BB173}"/>
              </a:ext>
            </a:extLst>
          </p:cNvPr>
          <p:cNvSpPr>
            <a:spLocks noGrp="1"/>
          </p:cNvSpPr>
          <p:nvPr>
            <p:ph idx="1"/>
          </p:nvPr>
        </p:nvSpPr>
        <p:spPr>
          <a:xfrm>
            <a:off x="697096" y="4840224"/>
            <a:ext cx="5180012" cy="454088"/>
          </a:xfrm>
        </p:spPr>
        <p:txBody>
          <a:bodyPr>
            <a:normAutofit/>
          </a:bodyPr>
          <a:lstStyle/>
          <a:p>
            <a:pPr marL="0" indent="0">
              <a:lnSpc>
                <a:spcPct val="90000"/>
              </a:lnSpc>
              <a:buNone/>
            </a:pPr>
            <a:r>
              <a:rPr lang="en-GB" sz="1700" dirty="0">
                <a:latin typeface="+mn-lt"/>
                <a:ea typeface="Lato Medium" panose="020B0604020202020204" charset="0"/>
                <a:cs typeface="Lato Medium" panose="020B0604020202020204" charset="0"/>
                <a:hlinkClick r:id="rId3"/>
              </a:rPr>
              <a:t>https://www.youtube.com/watch?v=I9vYqbWB1FA</a:t>
            </a:r>
            <a:r>
              <a:rPr lang="en-GB" sz="1700" dirty="0">
                <a:latin typeface="+mn-lt"/>
                <a:ea typeface="Lato Medium" panose="020B0604020202020204" charset="0"/>
                <a:cs typeface="Lato Medium" panose="020B0604020202020204" charset="0"/>
              </a:rPr>
              <a:t> </a:t>
            </a:r>
          </a:p>
          <a:p>
            <a:pPr marL="0" indent="0">
              <a:lnSpc>
                <a:spcPct val="90000"/>
              </a:lnSpc>
              <a:buNone/>
            </a:pPr>
            <a:endParaRPr lang="en-GB" sz="1700" dirty="0"/>
          </a:p>
        </p:txBody>
      </p:sp>
      <p:pic>
        <p:nvPicPr>
          <p:cNvPr id="1026" name="Picture 2" descr="The Stress Bucket | The Wellbeing Doctor">
            <a:extLst>
              <a:ext uri="{FF2B5EF4-FFF2-40B4-BE49-F238E27FC236}">
                <a16:creationId xmlns:a16="http://schemas.microsoft.com/office/drawing/2014/main" id="{A25C8570-7496-E05F-1E2B-AF0CAB41CA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3470" y="349355"/>
            <a:ext cx="6014375" cy="601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8343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5DF338C-E976-E240-50F4-64AE83F54193}"/>
              </a:ext>
            </a:extLst>
          </p:cNvPr>
          <p:cNvSpPr txBox="1"/>
          <p:nvPr/>
        </p:nvSpPr>
        <p:spPr>
          <a:xfrm>
            <a:off x="4367808" y="1639838"/>
            <a:ext cx="3456384" cy="1015663"/>
          </a:xfrm>
          <a:prstGeom prst="rect">
            <a:avLst/>
          </a:prstGeom>
          <a:noFill/>
          <a:ln w="57150">
            <a:solidFill>
              <a:schemeClr val="accent6">
                <a:lumMod val="60000"/>
                <a:lumOff val="40000"/>
              </a:schemeClr>
            </a:solidFill>
          </a:ln>
        </p:spPr>
        <p:txBody>
          <a:bodyPr wrap="square" rtlCol="0">
            <a:spAutoFit/>
          </a:bodyPr>
          <a:lstStyle/>
          <a:p>
            <a:pPr algn="ctr"/>
            <a:r>
              <a:rPr lang="en-GB" sz="2000" b="1" dirty="0"/>
              <a:t>Anxious expectation:  </a:t>
            </a:r>
            <a:r>
              <a:rPr lang="en-GB" sz="2000" dirty="0"/>
              <a:t>I am going to fail these exams, I can’t revise</a:t>
            </a:r>
          </a:p>
        </p:txBody>
      </p:sp>
      <p:sp>
        <p:nvSpPr>
          <p:cNvPr id="9" name="TextBox 8">
            <a:extLst>
              <a:ext uri="{FF2B5EF4-FFF2-40B4-BE49-F238E27FC236}">
                <a16:creationId xmlns:a16="http://schemas.microsoft.com/office/drawing/2014/main" id="{254AD447-7472-CCAC-3EA2-4D3778E37C8A}"/>
              </a:ext>
            </a:extLst>
          </p:cNvPr>
          <p:cNvSpPr txBox="1"/>
          <p:nvPr/>
        </p:nvSpPr>
        <p:spPr>
          <a:xfrm>
            <a:off x="7498122" y="3871884"/>
            <a:ext cx="3004080" cy="707886"/>
          </a:xfrm>
          <a:prstGeom prst="rect">
            <a:avLst/>
          </a:prstGeom>
          <a:noFill/>
          <a:ln w="57150">
            <a:solidFill>
              <a:schemeClr val="accent6">
                <a:lumMod val="60000"/>
                <a:lumOff val="40000"/>
              </a:schemeClr>
            </a:solidFill>
          </a:ln>
        </p:spPr>
        <p:txBody>
          <a:bodyPr wrap="square" rtlCol="0">
            <a:spAutoFit/>
          </a:bodyPr>
          <a:lstStyle/>
          <a:p>
            <a:pPr algn="ctr"/>
            <a:r>
              <a:rPr lang="en-GB" sz="2000" b="1" dirty="0"/>
              <a:t>Physical Response:  </a:t>
            </a:r>
            <a:r>
              <a:rPr lang="en-GB" sz="2000" dirty="0"/>
              <a:t>Feels shaky and sick</a:t>
            </a:r>
          </a:p>
        </p:txBody>
      </p:sp>
      <p:sp>
        <p:nvSpPr>
          <p:cNvPr id="10" name="TextBox 9">
            <a:extLst>
              <a:ext uri="{FF2B5EF4-FFF2-40B4-BE49-F238E27FC236}">
                <a16:creationId xmlns:a16="http://schemas.microsoft.com/office/drawing/2014/main" id="{D89F5FAE-CAE6-C7F1-A950-3B86AAB450CA}"/>
              </a:ext>
            </a:extLst>
          </p:cNvPr>
          <p:cNvSpPr txBox="1"/>
          <p:nvPr/>
        </p:nvSpPr>
        <p:spPr>
          <a:xfrm>
            <a:off x="2148380" y="3564108"/>
            <a:ext cx="3004080" cy="1323439"/>
          </a:xfrm>
          <a:prstGeom prst="rect">
            <a:avLst/>
          </a:prstGeom>
          <a:noFill/>
          <a:ln w="57150">
            <a:solidFill>
              <a:schemeClr val="accent6">
                <a:lumMod val="60000"/>
                <a:lumOff val="40000"/>
              </a:schemeClr>
            </a:solidFill>
          </a:ln>
        </p:spPr>
        <p:txBody>
          <a:bodyPr wrap="square" rtlCol="0">
            <a:spAutoFit/>
          </a:bodyPr>
          <a:lstStyle/>
          <a:p>
            <a:pPr algn="ctr"/>
            <a:r>
              <a:rPr lang="en-GB" sz="2000" b="1" dirty="0"/>
              <a:t>Behaviour:  </a:t>
            </a:r>
            <a:r>
              <a:rPr lang="en-GB" sz="2000" dirty="0"/>
              <a:t>Feels unable to revise, spends time alone in bedroom on their phone</a:t>
            </a:r>
          </a:p>
        </p:txBody>
      </p:sp>
      <p:cxnSp>
        <p:nvCxnSpPr>
          <p:cNvPr id="11" name="Straight Arrow Connector 10">
            <a:extLst>
              <a:ext uri="{FF2B5EF4-FFF2-40B4-BE49-F238E27FC236}">
                <a16:creationId xmlns:a16="http://schemas.microsoft.com/office/drawing/2014/main" id="{1EBCCECC-1BC6-07B6-9A40-024614E3EBE7}"/>
              </a:ext>
            </a:extLst>
          </p:cNvPr>
          <p:cNvCxnSpPr>
            <a:cxnSpLocks/>
          </p:cNvCxnSpPr>
          <p:nvPr/>
        </p:nvCxnSpPr>
        <p:spPr>
          <a:xfrm flipV="1">
            <a:off x="3002348" y="2292673"/>
            <a:ext cx="1113045" cy="938892"/>
          </a:xfrm>
          <a:prstGeom prst="straightConnector1">
            <a:avLst/>
          </a:prstGeom>
          <a:ln w="5715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A78C425-E983-BC53-94BE-3125CAC9FC67}"/>
              </a:ext>
            </a:extLst>
          </p:cNvPr>
          <p:cNvCxnSpPr>
            <a:cxnSpLocks/>
          </p:cNvCxnSpPr>
          <p:nvPr/>
        </p:nvCxnSpPr>
        <p:spPr>
          <a:xfrm>
            <a:off x="8127843" y="2417952"/>
            <a:ext cx="872319" cy="1136327"/>
          </a:xfrm>
          <a:prstGeom prst="straightConnector1">
            <a:avLst/>
          </a:prstGeom>
          <a:ln w="5715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C4B9EC7-BD9E-1E0E-0D00-EF5E65406BF1}"/>
              </a:ext>
            </a:extLst>
          </p:cNvPr>
          <p:cNvCxnSpPr>
            <a:cxnSpLocks/>
          </p:cNvCxnSpPr>
          <p:nvPr/>
        </p:nvCxnSpPr>
        <p:spPr>
          <a:xfrm flipH="1">
            <a:off x="5568593" y="4041161"/>
            <a:ext cx="1263722" cy="0"/>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sp>
        <p:nvSpPr>
          <p:cNvPr id="2" name="Title 1">
            <a:extLst>
              <a:ext uri="{FF2B5EF4-FFF2-40B4-BE49-F238E27FC236}">
                <a16:creationId xmlns:a16="http://schemas.microsoft.com/office/drawing/2014/main" id="{75945B4F-E7A3-6895-7094-C28D894F6459}"/>
              </a:ext>
            </a:extLst>
          </p:cNvPr>
          <p:cNvSpPr txBox="1">
            <a:spLocks/>
          </p:cNvSpPr>
          <p:nvPr/>
        </p:nvSpPr>
        <p:spPr>
          <a:xfrm>
            <a:off x="622176" y="528680"/>
            <a:ext cx="10515600" cy="855386"/>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4000" dirty="0"/>
              <a:t>Anxiety maintenance cycle </a:t>
            </a:r>
          </a:p>
        </p:txBody>
      </p:sp>
    </p:spTree>
    <p:extLst>
      <p:ext uri="{BB962C8B-B14F-4D97-AF65-F5344CB8AC3E}">
        <p14:creationId xmlns:p14="http://schemas.microsoft.com/office/powerpoint/2010/main" val="3891538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8" name="Straight Arrow Connector 7">
            <a:extLst>
              <a:ext uri="{FF2B5EF4-FFF2-40B4-BE49-F238E27FC236}">
                <a16:creationId xmlns:a16="http://schemas.microsoft.com/office/drawing/2014/main" id="{C1FF675D-8BA0-AE57-58A9-BE3DE0B5017A}"/>
              </a:ext>
            </a:extLst>
          </p:cNvPr>
          <p:cNvCxnSpPr>
            <a:cxnSpLocks/>
          </p:cNvCxnSpPr>
          <p:nvPr/>
        </p:nvCxnSpPr>
        <p:spPr>
          <a:xfrm>
            <a:off x="8776441" y="932987"/>
            <a:ext cx="751806" cy="88469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A1573D0C-E733-655C-9677-10B631E5D743}"/>
              </a:ext>
            </a:extLst>
          </p:cNvPr>
          <p:cNvSpPr txBox="1">
            <a:spLocks/>
          </p:cNvSpPr>
          <p:nvPr/>
        </p:nvSpPr>
        <p:spPr>
          <a:xfrm>
            <a:off x="148922" y="288152"/>
            <a:ext cx="3748238" cy="1384995"/>
          </a:xfrm>
          <a:prstGeom prst="rect">
            <a:avLst/>
          </a:prstGeom>
        </p:spPr>
        <p:txBody>
          <a:bodyPr>
            <a:normAutofit fontScale="70000" lnSpcReduction="2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4000" b="1" dirty="0"/>
              <a:t>Example of how parents can unintentionally contribute to a child’s maintenance cycle.</a:t>
            </a:r>
          </a:p>
        </p:txBody>
      </p:sp>
      <p:sp>
        <p:nvSpPr>
          <p:cNvPr id="19" name="TextBox 4">
            <a:extLst>
              <a:ext uri="{FF2B5EF4-FFF2-40B4-BE49-F238E27FC236}">
                <a16:creationId xmlns:a16="http://schemas.microsoft.com/office/drawing/2014/main" id="{1C78417B-CE74-768D-B5CB-D12CD3656CF3}"/>
              </a:ext>
            </a:extLst>
          </p:cNvPr>
          <p:cNvSpPr txBox="1"/>
          <p:nvPr/>
        </p:nvSpPr>
        <p:spPr>
          <a:xfrm>
            <a:off x="4970059" y="501439"/>
            <a:ext cx="3608070" cy="925125"/>
          </a:xfrm>
          <a:prstGeom prst="rect">
            <a:avLst/>
          </a:prstGeom>
          <a:noFill/>
          <a:ln w="57150">
            <a:solidFill>
              <a:schemeClr val="accent1"/>
            </a:solidFill>
          </a:ln>
        </p:spPr>
        <p:txBody>
          <a:bodyPr wrap="square" rtlCol="0">
            <a:spAutoFit/>
          </a:bodyPr>
          <a:lstStyle/>
          <a:p>
            <a:pPr algn="ctr">
              <a:lnSpc>
                <a:spcPct val="115000"/>
              </a:lnSpc>
              <a:spcAft>
                <a:spcPts val="1000"/>
              </a:spcAft>
            </a:pPr>
            <a:r>
              <a:rPr lang="en-GB"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Anxious expectation:  </a:t>
            </a:r>
            <a:r>
              <a:rPr lang="en-GB"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I've not seen them do any revision, what if they fail.   If I bring it up, they will just get angry at me</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TextBox 5">
            <a:extLst>
              <a:ext uri="{FF2B5EF4-FFF2-40B4-BE49-F238E27FC236}">
                <a16:creationId xmlns:a16="http://schemas.microsoft.com/office/drawing/2014/main" id="{B762CBA7-4A64-A191-AD83-7AC98C2B1C0C}"/>
              </a:ext>
            </a:extLst>
          </p:cNvPr>
          <p:cNvSpPr txBox="1"/>
          <p:nvPr/>
        </p:nvSpPr>
        <p:spPr>
          <a:xfrm>
            <a:off x="8352769" y="1969046"/>
            <a:ext cx="3136265" cy="641971"/>
          </a:xfrm>
          <a:prstGeom prst="rect">
            <a:avLst/>
          </a:prstGeom>
          <a:noFill/>
          <a:ln w="57150">
            <a:solidFill>
              <a:schemeClr val="accent1"/>
            </a:solidFill>
          </a:ln>
        </p:spPr>
        <p:txBody>
          <a:bodyPr wrap="square" rtlCol="0">
            <a:spAutoFit/>
          </a:bodyPr>
          <a:lstStyle/>
          <a:p>
            <a:pPr algn="ctr">
              <a:lnSpc>
                <a:spcPct val="115000"/>
              </a:lnSpc>
              <a:spcAft>
                <a:spcPts val="1000"/>
              </a:spcAft>
            </a:pPr>
            <a:r>
              <a:rPr lang="en-GB"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Physical Response:  </a:t>
            </a:r>
            <a:r>
              <a:rPr lang="en-GB"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Feels stressed, worried, irritated</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TextBox 6">
            <a:extLst>
              <a:ext uri="{FF2B5EF4-FFF2-40B4-BE49-F238E27FC236}">
                <a16:creationId xmlns:a16="http://schemas.microsoft.com/office/drawing/2014/main" id="{9DB2ECD3-7D56-86CC-9BD7-72D9538403D7}"/>
              </a:ext>
            </a:extLst>
          </p:cNvPr>
          <p:cNvSpPr txBox="1"/>
          <p:nvPr/>
        </p:nvSpPr>
        <p:spPr>
          <a:xfrm>
            <a:off x="2504451" y="1865344"/>
            <a:ext cx="3229610" cy="925125"/>
          </a:xfrm>
          <a:prstGeom prst="rect">
            <a:avLst/>
          </a:prstGeom>
          <a:noFill/>
          <a:ln w="57150">
            <a:solidFill>
              <a:schemeClr val="accent1"/>
            </a:solidFill>
          </a:ln>
        </p:spPr>
        <p:txBody>
          <a:bodyPr wrap="square" rtlCol="0">
            <a:spAutoFit/>
          </a:bodyPr>
          <a:lstStyle/>
          <a:p>
            <a:pPr algn="ctr">
              <a:lnSpc>
                <a:spcPct val="115000"/>
              </a:lnSpc>
              <a:spcAft>
                <a:spcPts val="1000"/>
              </a:spcAft>
            </a:pPr>
            <a:r>
              <a:rPr lang="en-GB"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Behaviour:  </a:t>
            </a:r>
            <a:r>
              <a:rPr lang="en-GB"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Keep asking how revision is going, get cross that they don’t appear to be taking it seriously </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2" name="Straight Arrow Connector 21">
            <a:extLst>
              <a:ext uri="{FF2B5EF4-FFF2-40B4-BE49-F238E27FC236}">
                <a16:creationId xmlns:a16="http://schemas.microsoft.com/office/drawing/2014/main" id="{6C51D306-26C5-6FAB-F410-BD8D24315213}"/>
              </a:ext>
            </a:extLst>
          </p:cNvPr>
          <p:cNvCxnSpPr>
            <a:cxnSpLocks/>
          </p:cNvCxnSpPr>
          <p:nvPr/>
        </p:nvCxnSpPr>
        <p:spPr>
          <a:xfrm flipH="1">
            <a:off x="6044324" y="2327906"/>
            <a:ext cx="1659255"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F57349F-439F-DE26-7479-5BE470288093}"/>
              </a:ext>
            </a:extLst>
          </p:cNvPr>
          <p:cNvCxnSpPr>
            <a:cxnSpLocks/>
          </p:cNvCxnSpPr>
          <p:nvPr/>
        </p:nvCxnSpPr>
        <p:spPr>
          <a:xfrm flipV="1">
            <a:off x="4095472" y="1077517"/>
            <a:ext cx="676275" cy="59563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3B0FF189-7C15-4F34-AE05-D6B452E82DA7}"/>
              </a:ext>
            </a:extLst>
          </p:cNvPr>
          <p:cNvCxnSpPr>
            <a:cxnSpLocks/>
          </p:cNvCxnSpPr>
          <p:nvPr/>
        </p:nvCxnSpPr>
        <p:spPr>
          <a:xfrm>
            <a:off x="6774094" y="2489837"/>
            <a:ext cx="0" cy="81026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5" name="TextBox 10">
            <a:extLst>
              <a:ext uri="{FF2B5EF4-FFF2-40B4-BE49-F238E27FC236}">
                <a16:creationId xmlns:a16="http://schemas.microsoft.com/office/drawing/2014/main" id="{3C0E946B-32C2-01F9-D749-8ACDCEA964DB}"/>
              </a:ext>
            </a:extLst>
          </p:cNvPr>
          <p:cNvSpPr txBox="1"/>
          <p:nvPr/>
        </p:nvSpPr>
        <p:spPr>
          <a:xfrm>
            <a:off x="3811712" y="3370919"/>
            <a:ext cx="5363107" cy="1208279"/>
          </a:xfrm>
          <a:prstGeom prst="rect">
            <a:avLst/>
          </a:prstGeom>
          <a:noFill/>
          <a:ln w="57150">
            <a:solidFill>
              <a:schemeClr val="accent6">
                <a:lumMod val="60000"/>
                <a:lumOff val="40000"/>
              </a:schemeClr>
            </a:solidFill>
          </a:ln>
        </p:spPr>
        <p:txBody>
          <a:bodyPr wrap="square" rtlCol="0">
            <a:spAutoFit/>
          </a:bodyPr>
          <a:lstStyle/>
          <a:p>
            <a:pPr algn="ctr">
              <a:lnSpc>
                <a:spcPct val="115000"/>
              </a:lnSpc>
              <a:spcAft>
                <a:spcPts val="1000"/>
              </a:spcAft>
              <a:buNone/>
            </a:pPr>
            <a:r>
              <a:rPr lang="en-GB"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Anxious expectation</a:t>
            </a:r>
            <a:r>
              <a:rPr lang="en-GB" sz="16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GB"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There’s so much pressure, even mum</a:t>
            </a:r>
            <a:r>
              <a:rPr lang="en-GB"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 dad</a:t>
            </a:r>
            <a:r>
              <a:rPr lang="en-GB"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thinks I will fail. I clearly can't do this, what's the point in trying? </a:t>
            </a:r>
            <a:r>
              <a:rPr lang="en-GB"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N</a:t>
            </a:r>
            <a:r>
              <a:rPr lang="en-GB"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 matter what I do people keep asking me to do more.  </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6" name="TextBox 11">
            <a:extLst>
              <a:ext uri="{FF2B5EF4-FFF2-40B4-BE49-F238E27FC236}">
                <a16:creationId xmlns:a16="http://schemas.microsoft.com/office/drawing/2014/main" id="{6F896B2A-6E36-5F73-D033-E9E45D5522AC}"/>
              </a:ext>
            </a:extLst>
          </p:cNvPr>
          <p:cNvSpPr txBox="1"/>
          <p:nvPr/>
        </p:nvSpPr>
        <p:spPr>
          <a:xfrm>
            <a:off x="7764432" y="4912000"/>
            <a:ext cx="3136265" cy="641971"/>
          </a:xfrm>
          <a:prstGeom prst="rect">
            <a:avLst/>
          </a:prstGeom>
          <a:noFill/>
          <a:ln w="57150">
            <a:solidFill>
              <a:schemeClr val="accent6">
                <a:lumMod val="60000"/>
                <a:lumOff val="40000"/>
              </a:schemeClr>
            </a:solidFill>
          </a:ln>
        </p:spPr>
        <p:txBody>
          <a:bodyPr wrap="square" rtlCol="0">
            <a:spAutoFit/>
          </a:bodyPr>
          <a:lstStyle/>
          <a:p>
            <a:pPr algn="ctr">
              <a:lnSpc>
                <a:spcPct val="115000"/>
              </a:lnSpc>
              <a:spcAft>
                <a:spcPts val="1000"/>
              </a:spcAft>
              <a:buNone/>
            </a:pPr>
            <a:r>
              <a:rPr lang="en-GB"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Physical Response: </a:t>
            </a:r>
            <a:r>
              <a:rPr lang="en-GB"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Feels shaky and sick</a:t>
            </a:r>
            <a:r>
              <a:rPr lang="en-GB" sz="1100" dirty="0">
                <a:solidFill>
                  <a:srgbClr val="000000"/>
                </a:solidFill>
                <a:latin typeface="Calibri" panose="020F0502020204030204" pitchFamily="34" charset="0"/>
                <a:ea typeface="Calibri" panose="020F0502020204030204" pitchFamily="34" charset="0"/>
                <a:cs typeface="Times New Roman" panose="02020603050405020304" pitchFamily="18" charset="0"/>
              </a:rPr>
              <a:t>.</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7" name="TextBox 12">
            <a:extLst>
              <a:ext uri="{FF2B5EF4-FFF2-40B4-BE49-F238E27FC236}">
                <a16:creationId xmlns:a16="http://schemas.microsoft.com/office/drawing/2014/main" id="{7DD1CAB5-BFA8-A6B1-7F89-66E707FB5752}"/>
              </a:ext>
            </a:extLst>
          </p:cNvPr>
          <p:cNvSpPr txBox="1"/>
          <p:nvPr/>
        </p:nvSpPr>
        <p:spPr>
          <a:xfrm>
            <a:off x="995585" y="4912000"/>
            <a:ext cx="4043191" cy="1208279"/>
          </a:xfrm>
          <a:prstGeom prst="rect">
            <a:avLst/>
          </a:prstGeom>
          <a:noFill/>
          <a:ln w="57150">
            <a:solidFill>
              <a:schemeClr val="accent6">
                <a:lumMod val="60000"/>
                <a:lumOff val="40000"/>
              </a:schemeClr>
            </a:solidFill>
          </a:ln>
        </p:spPr>
        <p:txBody>
          <a:bodyPr wrap="square" rtlCol="0">
            <a:spAutoFit/>
          </a:bodyPr>
          <a:lstStyle/>
          <a:p>
            <a:pPr algn="ctr">
              <a:lnSpc>
                <a:spcPct val="115000"/>
              </a:lnSpc>
              <a:spcAft>
                <a:spcPts val="1000"/>
              </a:spcAft>
              <a:buNone/>
            </a:pPr>
            <a:r>
              <a:rPr lang="en-GB" sz="16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Behaviour</a:t>
            </a:r>
            <a:r>
              <a:rPr lang="en-GB" sz="16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GB"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Feels unable to revise and avoids revision, becomes irritable, doesn’t want to talk about exams at</a:t>
            </a:r>
            <a:r>
              <a:rPr lang="en-GB"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home</a:t>
            </a:r>
            <a:r>
              <a:rPr lang="en-GB"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feels unable to ask for help, spends more time alone on phone. </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8" name="Straight Arrow Connector 27">
            <a:extLst>
              <a:ext uri="{FF2B5EF4-FFF2-40B4-BE49-F238E27FC236}">
                <a16:creationId xmlns:a16="http://schemas.microsoft.com/office/drawing/2014/main" id="{D1018E20-27CB-EE1E-DCB2-8668BDACB8D4}"/>
              </a:ext>
            </a:extLst>
          </p:cNvPr>
          <p:cNvCxnSpPr>
            <a:cxnSpLocks/>
          </p:cNvCxnSpPr>
          <p:nvPr/>
        </p:nvCxnSpPr>
        <p:spPr>
          <a:xfrm flipV="1">
            <a:off x="2837429" y="3794678"/>
            <a:ext cx="646291" cy="835463"/>
          </a:xfrm>
          <a:prstGeom prst="straightConnector1">
            <a:avLst/>
          </a:prstGeom>
          <a:ln w="5715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DCCEAC9C-5014-A7D4-D6DB-92AFAFF8EDC1}"/>
              </a:ext>
            </a:extLst>
          </p:cNvPr>
          <p:cNvCxnSpPr>
            <a:cxnSpLocks/>
          </p:cNvCxnSpPr>
          <p:nvPr/>
        </p:nvCxnSpPr>
        <p:spPr>
          <a:xfrm>
            <a:off x="9502811" y="3734232"/>
            <a:ext cx="751205" cy="884555"/>
          </a:xfrm>
          <a:prstGeom prst="straightConnector1">
            <a:avLst/>
          </a:prstGeom>
          <a:ln w="5715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23CD07BA-7015-C4B3-AF24-A89BDCE5E887}"/>
              </a:ext>
            </a:extLst>
          </p:cNvPr>
          <p:cNvCxnSpPr>
            <a:cxnSpLocks/>
          </p:cNvCxnSpPr>
          <p:nvPr/>
        </p:nvCxnSpPr>
        <p:spPr>
          <a:xfrm flipH="1">
            <a:off x="5581987" y="5391482"/>
            <a:ext cx="1625729" cy="0"/>
          </a:xfrm>
          <a:prstGeom prst="straightConnector1">
            <a:avLst/>
          </a:prstGeom>
          <a:ln w="5715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946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ppt_x"/>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ppt_x"/>
                                          </p:val>
                                        </p:tav>
                                        <p:tav tm="100000">
                                          <p:val>
                                            <p:strVal val="#ppt_x"/>
                                          </p:val>
                                        </p:tav>
                                      </p:tavLst>
                                    </p:anim>
                                    <p:anim calcmode="lin" valueType="num">
                                      <p:cBhvr additive="base">
                                        <p:cTn id="2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ppt_x"/>
                                          </p:val>
                                        </p:tav>
                                        <p:tav tm="100000">
                                          <p:val>
                                            <p:strVal val="#ppt_x"/>
                                          </p:val>
                                        </p:tav>
                                      </p:tavLst>
                                    </p:anim>
                                    <p:anim calcmode="lin" valueType="num">
                                      <p:cBhvr additive="base">
                                        <p:cTn id="34" dur="500" fill="hold"/>
                                        <p:tgtEl>
                                          <p:spTgt spid="2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500" fill="hold"/>
                                        <p:tgtEl>
                                          <p:spTgt spid="27"/>
                                        </p:tgtEl>
                                        <p:attrNameLst>
                                          <p:attrName>ppt_x</p:attrName>
                                        </p:attrNameLst>
                                      </p:cBhvr>
                                      <p:tavLst>
                                        <p:tav tm="0">
                                          <p:val>
                                            <p:strVal val="#ppt_x"/>
                                          </p:val>
                                        </p:tav>
                                        <p:tav tm="100000">
                                          <p:val>
                                            <p:strVal val="#ppt_x"/>
                                          </p:val>
                                        </p:tav>
                                      </p:tavLst>
                                    </p:anim>
                                    <p:anim calcmode="lin" valueType="num">
                                      <p:cBhvr additive="base">
                                        <p:cTn id="42" dur="500" fill="hold"/>
                                        <p:tgtEl>
                                          <p:spTgt spid="27"/>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additive="base">
                                        <p:cTn id="45" dur="500" fill="hold"/>
                                        <p:tgtEl>
                                          <p:spTgt spid="28"/>
                                        </p:tgtEl>
                                        <p:attrNameLst>
                                          <p:attrName>ppt_x</p:attrName>
                                        </p:attrNameLst>
                                      </p:cBhvr>
                                      <p:tavLst>
                                        <p:tav tm="0">
                                          <p:val>
                                            <p:strVal val="#ppt_x"/>
                                          </p:val>
                                        </p:tav>
                                        <p:tav tm="100000">
                                          <p:val>
                                            <p:strVal val="#ppt_x"/>
                                          </p:val>
                                        </p:tav>
                                      </p:tavLst>
                                    </p:anim>
                                    <p:anim calcmode="lin" valueType="num">
                                      <p:cBhvr additive="base">
                                        <p:cTn id="46" dur="500" fill="hold"/>
                                        <p:tgtEl>
                                          <p:spTgt spid="28"/>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ppt_x"/>
                                          </p:val>
                                        </p:tav>
                                        <p:tav tm="100000">
                                          <p:val>
                                            <p:strVal val="#ppt_x"/>
                                          </p:val>
                                        </p:tav>
                                      </p:tavLst>
                                    </p:anim>
                                    <p:anim calcmode="lin" valueType="num">
                                      <p:cBhvr additive="base">
                                        <p:cTn id="50" dur="500" fill="hold"/>
                                        <p:tgtEl>
                                          <p:spTgt spid="29"/>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additive="base">
                                        <p:cTn id="53" dur="500" fill="hold"/>
                                        <p:tgtEl>
                                          <p:spTgt spid="30"/>
                                        </p:tgtEl>
                                        <p:attrNameLst>
                                          <p:attrName>ppt_x</p:attrName>
                                        </p:attrNameLst>
                                      </p:cBhvr>
                                      <p:tavLst>
                                        <p:tav tm="0">
                                          <p:val>
                                            <p:strVal val="#ppt_x"/>
                                          </p:val>
                                        </p:tav>
                                        <p:tav tm="100000">
                                          <p:val>
                                            <p:strVal val="#ppt_x"/>
                                          </p:val>
                                        </p:tav>
                                      </p:tavLst>
                                    </p:anim>
                                    <p:anim calcmode="lin" valueType="num">
                                      <p:cBhvr additive="base">
                                        <p:cTn id="54" dur="500" fill="hold"/>
                                        <p:tgtEl>
                                          <p:spTgt spid="30"/>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500" fill="hold"/>
                                        <p:tgtEl>
                                          <p:spTgt spid="24"/>
                                        </p:tgtEl>
                                        <p:attrNameLst>
                                          <p:attrName>ppt_x</p:attrName>
                                        </p:attrNameLst>
                                      </p:cBhvr>
                                      <p:tavLst>
                                        <p:tav tm="0">
                                          <p:val>
                                            <p:strVal val="#ppt_x"/>
                                          </p:val>
                                        </p:tav>
                                        <p:tav tm="100000">
                                          <p:val>
                                            <p:strVal val="#ppt_x"/>
                                          </p:val>
                                        </p:tav>
                                      </p:tavLst>
                                    </p:anim>
                                    <p:anim calcmode="lin" valueType="num">
                                      <p:cBhvr additive="base">
                                        <p:cTn id="5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5" grpId="0" animBg="1"/>
      <p:bldP spid="26" grpId="0" animBg="1"/>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4472B-C0B2-0B3B-D4C5-643C29D82814}"/>
              </a:ext>
            </a:extLst>
          </p:cNvPr>
          <p:cNvSpPr>
            <a:spLocks noGrp="1"/>
          </p:cNvSpPr>
          <p:nvPr>
            <p:ph type="ctrTitle"/>
          </p:nvPr>
        </p:nvSpPr>
        <p:spPr>
          <a:xfrm>
            <a:off x="1524000" y="1122363"/>
            <a:ext cx="9144000" cy="2387600"/>
          </a:xfrm>
        </p:spPr>
        <p:txBody>
          <a:bodyPr anchor="b">
            <a:normAutofit/>
          </a:bodyPr>
          <a:lstStyle/>
          <a:p>
            <a:r>
              <a:rPr lang="en-GB" dirty="0"/>
              <a:t>So what can we do? </a:t>
            </a:r>
          </a:p>
        </p:txBody>
      </p:sp>
    </p:spTree>
    <p:extLst>
      <p:ext uri="{BB962C8B-B14F-4D97-AF65-F5344CB8AC3E}">
        <p14:creationId xmlns:p14="http://schemas.microsoft.com/office/powerpoint/2010/main" val="3445806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B27C7330-CF2F-E566-8A26-1583645FDA1A}"/>
              </a:ext>
            </a:extLst>
          </p:cNvPr>
          <p:cNvSpPr/>
          <p:nvPr/>
        </p:nvSpPr>
        <p:spPr>
          <a:xfrm>
            <a:off x="738130" y="3307793"/>
            <a:ext cx="10615670" cy="975392"/>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spc="100" dirty="0">
                <a:solidFill>
                  <a:schemeClr val="tx1"/>
                </a:solidFill>
                <a:cs typeface="Arial" panose="020B0604020202020204" pitchFamily="34" charset="0"/>
              </a:rPr>
              <a:t>It  does not necessarily mean that you like or agree with what the other person is doing, saying, or feeling. It means that you understand where they are coming from</a:t>
            </a:r>
            <a:endParaRPr lang="en-GB" sz="2000" dirty="0">
              <a:solidFill>
                <a:schemeClr val="tx1"/>
              </a:solidFill>
            </a:endParaRPr>
          </a:p>
        </p:txBody>
      </p:sp>
      <p:sp>
        <p:nvSpPr>
          <p:cNvPr id="4" name="Rectangle: Rounded Corners 3">
            <a:extLst>
              <a:ext uri="{FF2B5EF4-FFF2-40B4-BE49-F238E27FC236}">
                <a16:creationId xmlns:a16="http://schemas.microsoft.com/office/drawing/2014/main" id="{0E7FBFF6-9CE4-F3E5-ACD1-92F7F674F596}"/>
              </a:ext>
            </a:extLst>
          </p:cNvPr>
          <p:cNvSpPr/>
          <p:nvPr/>
        </p:nvSpPr>
        <p:spPr>
          <a:xfrm>
            <a:off x="738130" y="1738678"/>
            <a:ext cx="10615670" cy="975392"/>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spc="100" dirty="0">
                <a:solidFill>
                  <a:schemeClr val="tx1"/>
                </a:solidFill>
                <a:cs typeface="Arial" panose="020B0604020202020204" pitchFamily="34" charset="0"/>
              </a:rPr>
              <a:t>VALIDATION communicates to another person that their feelings, thoughts, and actions make sense and are understandable to you in a particular situation.</a:t>
            </a:r>
          </a:p>
          <a:p>
            <a:pPr algn="ctr"/>
            <a:endParaRPr lang="en-GB" dirty="0"/>
          </a:p>
        </p:txBody>
      </p:sp>
      <p:sp>
        <p:nvSpPr>
          <p:cNvPr id="2" name="Title 1">
            <a:extLst>
              <a:ext uri="{FF2B5EF4-FFF2-40B4-BE49-F238E27FC236}">
                <a16:creationId xmlns:a16="http://schemas.microsoft.com/office/drawing/2014/main" id="{2007A1CC-F49B-3E92-AE3A-5121C1A8B279}"/>
              </a:ext>
            </a:extLst>
          </p:cNvPr>
          <p:cNvSpPr>
            <a:spLocks noGrp="1"/>
          </p:cNvSpPr>
          <p:nvPr>
            <p:ph type="title"/>
          </p:nvPr>
        </p:nvSpPr>
        <p:spPr>
          <a:xfrm>
            <a:off x="838200" y="365128"/>
            <a:ext cx="10515600" cy="779828"/>
          </a:xfrm>
        </p:spPr>
        <p:txBody>
          <a:bodyPr anchor="t">
            <a:normAutofit/>
          </a:bodyPr>
          <a:lstStyle/>
          <a:p>
            <a:r>
              <a:rPr lang="en-GB" sz="3600" b="1" spc="100" dirty="0">
                <a:cs typeface="Arial" panose="020B0604020202020204" pitchFamily="34" charset="0"/>
              </a:rPr>
              <a:t>Parents – you can help by using validation skills</a:t>
            </a:r>
          </a:p>
        </p:txBody>
      </p:sp>
      <p:sp>
        <p:nvSpPr>
          <p:cNvPr id="8" name="TextBox 7">
            <a:extLst>
              <a:ext uri="{FF2B5EF4-FFF2-40B4-BE49-F238E27FC236}">
                <a16:creationId xmlns:a16="http://schemas.microsoft.com/office/drawing/2014/main" id="{1B8C83F2-5D2A-4664-B1DC-98A46DF4445A}"/>
              </a:ext>
            </a:extLst>
          </p:cNvPr>
          <p:cNvSpPr txBox="1"/>
          <p:nvPr/>
        </p:nvSpPr>
        <p:spPr>
          <a:xfrm>
            <a:off x="9635168" y="4553742"/>
            <a:ext cx="1718632" cy="646331"/>
          </a:xfrm>
          <a:prstGeom prst="rect">
            <a:avLst/>
          </a:prstGeom>
          <a:noFill/>
        </p:spPr>
        <p:txBody>
          <a:bodyPr wrap="square" rtlCol="0">
            <a:spAutoFit/>
          </a:bodyPr>
          <a:lstStyle/>
          <a:p>
            <a:r>
              <a:rPr lang="en-GB" sz="1800" i="1" dirty="0"/>
              <a:t>(Linehan, 2014)</a:t>
            </a:r>
          </a:p>
          <a:p>
            <a:endParaRPr lang="en-GB" dirty="0"/>
          </a:p>
        </p:txBody>
      </p:sp>
    </p:spTree>
    <p:extLst>
      <p:ext uri="{BB962C8B-B14F-4D97-AF65-F5344CB8AC3E}">
        <p14:creationId xmlns:p14="http://schemas.microsoft.com/office/powerpoint/2010/main" val="52171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207BA-71FD-C9E7-2EAF-638A9048A3EC}"/>
              </a:ext>
            </a:extLst>
          </p:cNvPr>
          <p:cNvSpPr>
            <a:spLocks noGrp="1"/>
          </p:cNvSpPr>
          <p:nvPr>
            <p:ph type="title"/>
          </p:nvPr>
        </p:nvSpPr>
        <p:spPr>
          <a:xfrm>
            <a:off x="838200" y="310043"/>
            <a:ext cx="10515600" cy="737922"/>
          </a:xfrm>
        </p:spPr>
        <p:txBody>
          <a:bodyPr anchor="t">
            <a:normAutofit/>
          </a:bodyPr>
          <a:lstStyle/>
          <a:p>
            <a:r>
              <a:rPr lang="en-GB" sz="3600" b="1" spc="100" dirty="0">
                <a:cs typeface="Arial" panose="020B0604020202020204" pitchFamily="34" charset="0"/>
              </a:rPr>
              <a:t>Why Validate?</a:t>
            </a:r>
          </a:p>
        </p:txBody>
      </p:sp>
      <p:sp>
        <p:nvSpPr>
          <p:cNvPr id="3" name="Content Placeholder 2">
            <a:extLst>
              <a:ext uri="{FF2B5EF4-FFF2-40B4-BE49-F238E27FC236}">
                <a16:creationId xmlns:a16="http://schemas.microsoft.com/office/drawing/2014/main" id="{39A6F304-01E6-90AB-EA6C-337117556123}"/>
              </a:ext>
            </a:extLst>
          </p:cNvPr>
          <p:cNvSpPr>
            <a:spLocks noGrp="1"/>
          </p:cNvSpPr>
          <p:nvPr>
            <p:ph idx="1"/>
          </p:nvPr>
        </p:nvSpPr>
        <p:spPr>
          <a:xfrm>
            <a:off x="739048" y="1401076"/>
            <a:ext cx="10515600" cy="1754325"/>
          </a:xfrm>
        </p:spPr>
        <p:txBody>
          <a:bodyPr>
            <a:noAutofit/>
          </a:bodyPr>
          <a:lstStyle/>
          <a:p>
            <a:r>
              <a:rPr lang="en-GB" sz="2000" spc="100" dirty="0">
                <a:cs typeface="Arial" panose="020B0604020202020204" pitchFamily="34" charset="0"/>
              </a:rPr>
              <a:t>Validation improves relationships.</a:t>
            </a:r>
          </a:p>
          <a:p>
            <a:r>
              <a:rPr lang="en-GB" sz="2000" spc="100" dirty="0">
                <a:cs typeface="Arial" panose="020B0604020202020204" pitchFamily="34" charset="0"/>
              </a:rPr>
              <a:t>It can de-escalate conflict and intense emotions.</a:t>
            </a:r>
          </a:p>
          <a:p>
            <a:pPr marL="0" indent="0">
              <a:buNone/>
            </a:pPr>
            <a:endParaRPr lang="en-GB" sz="2000" spc="100" dirty="0">
              <a:cs typeface="Arial" panose="020B0604020202020204" pitchFamily="34" charset="0"/>
            </a:endParaRPr>
          </a:p>
          <a:p>
            <a:pPr marL="0" indent="0">
              <a:buNone/>
            </a:pPr>
            <a:r>
              <a:rPr lang="en-GB" sz="2000" spc="100" dirty="0">
                <a:cs typeface="Arial" panose="020B0604020202020204" pitchFamily="34" charset="0"/>
              </a:rPr>
              <a:t>Validation can show that:</a:t>
            </a:r>
          </a:p>
        </p:txBody>
      </p:sp>
      <p:sp>
        <p:nvSpPr>
          <p:cNvPr id="7" name="Rectangle: Rounded Corners 6">
            <a:extLst>
              <a:ext uri="{FF2B5EF4-FFF2-40B4-BE49-F238E27FC236}">
                <a16:creationId xmlns:a16="http://schemas.microsoft.com/office/drawing/2014/main" id="{17FCBCB9-B5C0-FDFA-B4F8-E685811094C6}"/>
              </a:ext>
            </a:extLst>
          </p:cNvPr>
          <p:cNvSpPr/>
          <p:nvPr/>
        </p:nvSpPr>
        <p:spPr>
          <a:xfrm>
            <a:off x="9627825" y="3401960"/>
            <a:ext cx="1725975" cy="1754326"/>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pc="100" dirty="0">
                <a:solidFill>
                  <a:schemeClr val="tx1"/>
                </a:solidFill>
                <a:latin typeface="Arial" panose="020B0604020202020204" pitchFamily="34" charset="0"/>
                <a:cs typeface="Arial" panose="020B0604020202020204" pitchFamily="34" charset="0"/>
              </a:rPr>
              <a:t> We can disagree without having a big conflict.</a:t>
            </a:r>
          </a:p>
          <a:p>
            <a:pPr algn="ctr"/>
            <a:endParaRPr lang="en-GB" spc="100" dirty="0">
              <a:latin typeface="Arial" panose="020B0604020202020204" pitchFamily="34" charset="0"/>
              <a:cs typeface="Arial" panose="020B0604020202020204" pitchFamily="34" charset="0"/>
            </a:endParaRPr>
          </a:p>
        </p:txBody>
      </p:sp>
      <p:sp>
        <p:nvSpPr>
          <p:cNvPr id="8" name="Rectangle: Rounded Corners 7">
            <a:extLst>
              <a:ext uri="{FF2B5EF4-FFF2-40B4-BE49-F238E27FC236}">
                <a16:creationId xmlns:a16="http://schemas.microsoft.com/office/drawing/2014/main" id="{1652B18E-2010-D988-1079-E8C4A34F2403}"/>
              </a:ext>
            </a:extLst>
          </p:cNvPr>
          <p:cNvSpPr/>
          <p:nvPr/>
        </p:nvSpPr>
        <p:spPr>
          <a:xfrm>
            <a:off x="7430418" y="3401960"/>
            <a:ext cx="1816324" cy="1754326"/>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pc="100" dirty="0">
                <a:solidFill>
                  <a:schemeClr val="tx1"/>
                </a:solidFill>
                <a:latin typeface="Arial" panose="020B0604020202020204" pitchFamily="34" charset="0"/>
                <a:cs typeface="Arial" panose="020B0604020202020204" pitchFamily="34" charset="0"/>
              </a:rPr>
              <a:t>We care about the relationship.</a:t>
            </a:r>
          </a:p>
        </p:txBody>
      </p:sp>
      <p:sp>
        <p:nvSpPr>
          <p:cNvPr id="11" name="Rectangle: Rounded Corners 10">
            <a:extLst>
              <a:ext uri="{FF2B5EF4-FFF2-40B4-BE49-F238E27FC236}">
                <a16:creationId xmlns:a16="http://schemas.microsoft.com/office/drawing/2014/main" id="{9490584D-8C18-E6E1-5E32-604747AF9410}"/>
              </a:ext>
            </a:extLst>
          </p:cNvPr>
          <p:cNvSpPr/>
          <p:nvPr/>
        </p:nvSpPr>
        <p:spPr>
          <a:xfrm>
            <a:off x="5233012" y="3401960"/>
            <a:ext cx="1725975" cy="1754326"/>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pc="100" dirty="0">
                <a:solidFill>
                  <a:schemeClr val="tx1"/>
                </a:solidFill>
                <a:latin typeface="Arial" panose="020B0604020202020204" pitchFamily="34" charset="0"/>
                <a:cs typeface="Arial" panose="020B0604020202020204" pitchFamily="34" charset="0"/>
              </a:rPr>
              <a:t>We are being non-judgmental.</a:t>
            </a:r>
          </a:p>
        </p:txBody>
      </p:sp>
      <p:sp>
        <p:nvSpPr>
          <p:cNvPr id="12" name="Rectangle: Rounded Corners 11">
            <a:extLst>
              <a:ext uri="{FF2B5EF4-FFF2-40B4-BE49-F238E27FC236}">
                <a16:creationId xmlns:a16="http://schemas.microsoft.com/office/drawing/2014/main" id="{7B0E4D61-4889-D20E-A85E-DC490A0E5AF3}"/>
              </a:ext>
            </a:extLst>
          </p:cNvPr>
          <p:cNvSpPr/>
          <p:nvPr/>
        </p:nvSpPr>
        <p:spPr>
          <a:xfrm>
            <a:off x="3076920" y="3401960"/>
            <a:ext cx="1725975" cy="1754326"/>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pc="100" dirty="0">
                <a:solidFill>
                  <a:schemeClr val="tx1"/>
                </a:solidFill>
                <a:latin typeface="Arial" panose="020B0604020202020204" pitchFamily="34" charset="0"/>
                <a:cs typeface="Arial" panose="020B0604020202020204" pitchFamily="34" charset="0"/>
              </a:rPr>
              <a:t>We understand.</a:t>
            </a:r>
          </a:p>
        </p:txBody>
      </p:sp>
      <p:sp>
        <p:nvSpPr>
          <p:cNvPr id="13" name="Rectangle: Rounded Corners 12">
            <a:extLst>
              <a:ext uri="{FF2B5EF4-FFF2-40B4-BE49-F238E27FC236}">
                <a16:creationId xmlns:a16="http://schemas.microsoft.com/office/drawing/2014/main" id="{CEE80169-CAB7-D382-3229-9B2CCC94FC7D}"/>
              </a:ext>
            </a:extLst>
          </p:cNvPr>
          <p:cNvSpPr/>
          <p:nvPr/>
        </p:nvSpPr>
        <p:spPr>
          <a:xfrm>
            <a:off x="920828" y="3429000"/>
            <a:ext cx="1725975" cy="1754326"/>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pc="100" dirty="0">
                <a:solidFill>
                  <a:schemeClr val="tx1"/>
                </a:solidFill>
                <a:latin typeface="Arial" panose="020B0604020202020204" pitchFamily="34" charset="0"/>
                <a:cs typeface="Arial" panose="020B0604020202020204" pitchFamily="34" charset="0"/>
              </a:rPr>
              <a:t>We are listening.</a:t>
            </a:r>
          </a:p>
        </p:txBody>
      </p:sp>
      <p:sp>
        <p:nvSpPr>
          <p:cNvPr id="15" name="TextBox 14">
            <a:extLst>
              <a:ext uri="{FF2B5EF4-FFF2-40B4-BE49-F238E27FC236}">
                <a16:creationId xmlns:a16="http://schemas.microsoft.com/office/drawing/2014/main" id="{B65DA4E5-E74D-00FB-DBE2-5AE5FF55255D}"/>
              </a:ext>
            </a:extLst>
          </p:cNvPr>
          <p:cNvSpPr txBox="1"/>
          <p:nvPr/>
        </p:nvSpPr>
        <p:spPr>
          <a:xfrm>
            <a:off x="5233012" y="5272258"/>
            <a:ext cx="6114360" cy="369332"/>
          </a:xfrm>
          <a:prstGeom prst="rect">
            <a:avLst/>
          </a:prstGeom>
          <a:noFill/>
        </p:spPr>
        <p:txBody>
          <a:bodyPr wrap="square">
            <a:spAutoFit/>
          </a:bodyPr>
          <a:lstStyle/>
          <a:p>
            <a:pPr marL="0" indent="0" algn="r">
              <a:buNone/>
            </a:pPr>
            <a:r>
              <a:rPr lang="en-GB" sz="1800" i="1" dirty="0"/>
              <a:t>(Linehan, 2014)</a:t>
            </a:r>
          </a:p>
        </p:txBody>
      </p:sp>
    </p:spTree>
    <p:extLst>
      <p:ext uri="{BB962C8B-B14F-4D97-AF65-F5344CB8AC3E}">
        <p14:creationId xmlns:p14="http://schemas.microsoft.com/office/powerpoint/2010/main" val="2038070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7C724C6-6050-81E4-B593-794BA4C2F9E2}"/>
              </a:ext>
            </a:extLst>
          </p:cNvPr>
          <p:cNvSpPr>
            <a:spLocks noGrp="1"/>
          </p:cNvSpPr>
          <p:nvPr>
            <p:ph type="title"/>
          </p:nvPr>
        </p:nvSpPr>
        <p:spPr/>
        <p:txBody>
          <a:bodyPr anchor="t"/>
          <a:lstStyle/>
          <a:p>
            <a:r>
              <a:rPr kumimoji="0" lang="en-GB" sz="3600" b="1" i="0" u="none" strike="noStrike" kern="1200" cap="none" spc="10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Which of these responses would you prefer?</a:t>
            </a:r>
            <a:endParaRPr lang="en-GB" dirty="0"/>
          </a:p>
        </p:txBody>
      </p:sp>
      <p:sp>
        <p:nvSpPr>
          <p:cNvPr id="8" name="Rectangle: Rounded Corners 7">
            <a:extLst>
              <a:ext uri="{FF2B5EF4-FFF2-40B4-BE49-F238E27FC236}">
                <a16:creationId xmlns:a16="http://schemas.microsoft.com/office/drawing/2014/main" id="{0D357845-9219-596C-5704-F788F19B56BD}"/>
              </a:ext>
            </a:extLst>
          </p:cNvPr>
          <p:cNvSpPr/>
          <p:nvPr/>
        </p:nvSpPr>
        <p:spPr>
          <a:xfrm>
            <a:off x="6998006" y="3208103"/>
            <a:ext cx="4659217" cy="429657"/>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pc="100" dirty="0">
                <a:solidFill>
                  <a:schemeClr val="tx1"/>
                </a:solidFill>
                <a:latin typeface="Arial" panose="020B0604020202020204" pitchFamily="34" charset="0"/>
                <a:cs typeface="Arial" panose="020B0604020202020204" pitchFamily="34" charset="0"/>
              </a:rPr>
              <a:t>I can understand why you feel that way</a:t>
            </a:r>
          </a:p>
          <a:p>
            <a:pPr algn="ctr"/>
            <a:endParaRPr lang="en-GB" dirty="0"/>
          </a:p>
        </p:txBody>
      </p:sp>
      <p:sp>
        <p:nvSpPr>
          <p:cNvPr id="9" name="Rectangle: Rounded Corners 8">
            <a:extLst>
              <a:ext uri="{FF2B5EF4-FFF2-40B4-BE49-F238E27FC236}">
                <a16:creationId xmlns:a16="http://schemas.microsoft.com/office/drawing/2014/main" id="{87F290FA-42A8-1A42-FAE1-E0C4464141A3}"/>
              </a:ext>
            </a:extLst>
          </p:cNvPr>
          <p:cNvSpPr/>
          <p:nvPr/>
        </p:nvSpPr>
        <p:spPr>
          <a:xfrm>
            <a:off x="6380601" y="2268613"/>
            <a:ext cx="5113663" cy="429657"/>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pc="100" dirty="0">
                <a:solidFill>
                  <a:schemeClr val="tx1"/>
                </a:solidFill>
                <a:latin typeface="Arial" panose="020B0604020202020204" pitchFamily="34" charset="0"/>
                <a:cs typeface="Arial" panose="020B0604020202020204" pitchFamily="34" charset="0"/>
              </a:rPr>
              <a:t>I’m not surprised you feel this way when…</a:t>
            </a:r>
          </a:p>
          <a:p>
            <a:pPr algn="ctr"/>
            <a:endParaRPr lang="en-GB" dirty="0"/>
          </a:p>
        </p:txBody>
      </p:sp>
      <p:sp>
        <p:nvSpPr>
          <p:cNvPr id="12" name="Rectangle: Rounded Corners 11">
            <a:extLst>
              <a:ext uri="{FF2B5EF4-FFF2-40B4-BE49-F238E27FC236}">
                <a16:creationId xmlns:a16="http://schemas.microsoft.com/office/drawing/2014/main" id="{1EDCBF39-6433-2862-E65F-34B892EF3D64}"/>
              </a:ext>
            </a:extLst>
          </p:cNvPr>
          <p:cNvSpPr/>
          <p:nvPr/>
        </p:nvSpPr>
        <p:spPr>
          <a:xfrm>
            <a:off x="838200" y="3953085"/>
            <a:ext cx="4029419" cy="429657"/>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pc="100" dirty="0">
                <a:solidFill>
                  <a:schemeClr val="tx1"/>
                </a:solidFill>
                <a:latin typeface="Arial" panose="020B0604020202020204" pitchFamily="34" charset="0"/>
                <a:cs typeface="Arial" panose="020B0604020202020204" pitchFamily="34" charset="0"/>
              </a:rPr>
              <a:t> I can tell this is important to you</a:t>
            </a:r>
          </a:p>
          <a:p>
            <a:pPr algn="ctr"/>
            <a:endParaRPr lang="en-GB" dirty="0"/>
          </a:p>
        </p:txBody>
      </p:sp>
      <p:sp>
        <p:nvSpPr>
          <p:cNvPr id="13" name="Rectangle: Rounded Corners 12">
            <a:extLst>
              <a:ext uri="{FF2B5EF4-FFF2-40B4-BE49-F238E27FC236}">
                <a16:creationId xmlns:a16="http://schemas.microsoft.com/office/drawing/2014/main" id="{9A072080-8547-C849-7C6E-06CA10978AA1}"/>
              </a:ext>
            </a:extLst>
          </p:cNvPr>
          <p:cNvSpPr/>
          <p:nvPr/>
        </p:nvSpPr>
        <p:spPr>
          <a:xfrm>
            <a:off x="7194014" y="4774830"/>
            <a:ext cx="3975254" cy="429657"/>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pc="100" dirty="0">
                <a:solidFill>
                  <a:schemeClr val="tx1"/>
                </a:solidFill>
                <a:latin typeface="Arial" panose="020B0604020202020204" pitchFamily="34" charset="0"/>
                <a:cs typeface="Arial" panose="020B0604020202020204" pitchFamily="34" charset="0"/>
              </a:rPr>
              <a:t>What you’re saying makes sense</a:t>
            </a:r>
          </a:p>
          <a:p>
            <a:pPr algn="ctr"/>
            <a:endParaRPr lang="en-GB" dirty="0"/>
          </a:p>
        </p:txBody>
      </p:sp>
      <p:sp>
        <p:nvSpPr>
          <p:cNvPr id="14" name="Rectangle: Rounded Corners 13">
            <a:extLst>
              <a:ext uri="{FF2B5EF4-FFF2-40B4-BE49-F238E27FC236}">
                <a16:creationId xmlns:a16="http://schemas.microsoft.com/office/drawing/2014/main" id="{740D8663-2EEA-E5F5-B354-88E05AE7A05F}"/>
              </a:ext>
            </a:extLst>
          </p:cNvPr>
          <p:cNvSpPr/>
          <p:nvPr/>
        </p:nvSpPr>
        <p:spPr>
          <a:xfrm>
            <a:off x="1057619" y="2367057"/>
            <a:ext cx="4539868" cy="429657"/>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pc="100" dirty="0">
                <a:solidFill>
                  <a:schemeClr val="tx1"/>
                </a:solidFill>
                <a:latin typeface="Arial" panose="020B0604020202020204" pitchFamily="34" charset="0"/>
                <a:cs typeface="Arial" panose="020B0604020202020204" pitchFamily="34" charset="0"/>
              </a:rPr>
              <a:t>What a frustrating/ upsetting situation</a:t>
            </a:r>
          </a:p>
          <a:p>
            <a:pPr algn="ctr"/>
            <a:endParaRPr lang="en-GB" dirty="0"/>
          </a:p>
        </p:txBody>
      </p:sp>
      <p:sp>
        <p:nvSpPr>
          <p:cNvPr id="15" name="Rectangle: Rounded Corners 14">
            <a:extLst>
              <a:ext uri="{FF2B5EF4-FFF2-40B4-BE49-F238E27FC236}">
                <a16:creationId xmlns:a16="http://schemas.microsoft.com/office/drawing/2014/main" id="{7A839979-EA63-E503-B6AC-BABD130199CB}"/>
              </a:ext>
            </a:extLst>
          </p:cNvPr>
          <p:cNvSpPr/>
          <p:nvPr/>
        </p:nvSpPr>
        <p:spPr>
          <a:xfrm>
            <a:off x="3826525" y="1488854"/>
            <a:ext cx="4204771" cy="429657"/>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pc="100" dirty="0">
                <a:solidFill>
                  <a:schemeClr val="tx1"/>
                </a:solidFill>
                <a:latin typeface="Arial" panose="020B0604020202020204" pitchFamily="34" charset="0"/>
                <a:cs typeface="Arial" panose="020B0604020202020204" pitchFamily="34" charset="0"/>
              </a:rPr>
              <a:t>Thank you for sharing this with me</a:t>
            </a:r>
          </a:p>
          <a:p>
            <a:pPr algn="ctr"/>
            <a:endParaRPr lang="en-GB" dirty="0"/>
          </a:p>
        </p:txBody>
      </p:sp>
      <p:sp>
        <p:nvSpPr>
          <p:cNvPr id="16" name="Rectangle: Rounded Corners 15">
            <a:extLst>
              <a:ext uri="{FF2B5EF4-FFF2-40B4-BE49-F238E27FC236}">
                <a16:creationId xmlns:a16="http://schemas.microsoft.com/office/drawing/2014/main" id="{1AF59969-F4C1-1C75-E31E-F38F40978B1F}"/>
              </a:ext>
            </a:extLst>
          </p:cNvPr>
          <p:cNvSpPr/>
          <p:nvPr/>
        </p:nvSpPr>
        <p:spPr>
          <a:xfrm>
            <a:off x="8740048" y="1384388"/>
            <a:ext cx="2613752" cy="429657"/>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pc="100">
                <a:solidFill>
                  <a:schemeClr val="tx1"/>
                </a:solidFill>
                <a:latin typeface="Arial" panose="020B0604020202020204" pitchFamily="34" charset="0"/>
                <a:cs typeface="Arial" panose="020B0604020202020204" pitchFamily="34" charset="0"/>
              </a:rPr>
              <a:t>It could be worse….</a:t>
            </a:r>
            <a:endParaRPr lang="en-GB" spc="100" dirty="0">
              <a:solidFill>
                <a:schemeClr val="tx1"/>
              </a:solidFill>
              <a:latin typeface="Arial" panose="020B0604020202020204" pitchFamily="34" charset="0"/>
              <a:cs typeface="Arial" panose="020B0604020202020204" pitchFamily="34" charset="0"/>
            </a:endParaRPr>
          </a:p>
        </p:txBody>
      </p:sp>
      <p:sp>
        <p:nvSpPr>
          <p:cNvPr id="17" name="Rectangle: Rounded Corners 16">
            <a:extLst>
              <a:ext uri="{FF2B5EF4-FFF2-40B4-BE49-F238E27FC236}">
                <a16:creationId xmlns:a16="http://schemas.microsoft.com/office/drawing/2014/main" id="{55970A86-51DE-8972-C11D-49AE54D389EB}"/>
              </a:ext>
            </a:extLst>
          </p:cNvPr>
          <p:cNvSpPr/>
          <p:nvPr/>
        </p:nvSpPr>
        <p:spPr>
          <a:xfrm>
            <a:off x="839575" y="3153193"/>
            <a:ext cx="2487978" cy="429657"/>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pc="100" dirty="0">
                <a:solidFill>
                  <a:schemeClr val="tx1"/>
                </a:solidFill>
                <a:latin typeface="Arial" panose="020B0604020202020204" pitchFamily="34" charset="0"/>
                <a:cs typeface="Arial" panose="020B0604020202020204" pitchFamily="34" charset="0"/>
              </a:rPr>
              <a:t>You’ll get over it</a:t>
            </a:r>
          </a:p>
        </p:txBody>
      </p:sp>
      <p:sp>
        <p:nvSpPr>
          <p:cNvPr id="18" name="Rectangle: Rounded Corners 17">
            <a:extLst>
              <a:ext uri="{FF2B5EF4-FFF2-40B4-BE49-F238E27FC236}">
                <a16:creationId xmlns:a16="http://schemas.microsoft.com/office/drawing/2014/main" id="{8F86101D-9449-A9EA-1995-46DAE443D995}"/>
              </a:ext>
            </a:extLst>
          </p:cNvPr>
          <p:cNvSpPr/>
          <p:nvPr/>
        </p:nvSpPr>
        <p:spPr>
          <a:xfrm>
            <a:off x="1740664" y="4774830"/>
            <a:ext cx="4499473" cy="429657"/>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pc="100" dirty="0">
                <a:solidFill>
                  <a:schemeClr val="tx1"/>
                </a:solidFill>
                <a:latin typeface="Arial" panose="020B0604020202020204" pitchFamily="34" charset="0"/>
                <a:cs typeface="Arial" panose="020B0604020202020204" pitchFamily="34" charset="0"/>
              </a:rPr>
              <a:t>Don’t think about it, just get on with it</a:t>
            </a:r>
          </a:p>
        </p:txBody>
      </p:sp>
      <p:sp>
        <p:nvSpPr>
          <p:cNvPr id="19" name="Rectangle: Rounded Corners 18">
            <a:extLst>
              <a:ext uri="{FF2B5EF4-FFF2-40B4-BE49-F238E27FC236}">
                <a16:creationId xmlns:a16="http://schemas.microsoft.com/office/drawing/2014/main" id="{61BB638A-C450-60FC-038C-A58D8E0D3025}"/>
              </a:ext>
            </a:extLst>
          </p:cNvPr>
          <p:cNvSpPr/>
          <p:nvPr/>
        </p:nvSpPr>
        <p:spPr>
          <a:xfrm>
            <a:off x="4395730" y="3327384"/>
            <a:ext cx="1844407" cy="429657"/>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pc="100" dirty="0">
                <a:solidFill>
                  <a:schemeClr val="tx1"/>
                </a:solidFill>
                <a:latin typeface="Arial" panose="020B0604020202020204" pitchFamily="34" charset="0"/>
                <a:cs typeface="Arial" panose="020B0604020202020204" pitchFamily="34" charset="0"/>
              </a:rPr>
              <a:t>It will be okay</a:t>
            </a:r>
          </a:p>
        </p:txBody>
      </p:sp>
      <p:sp>
        <p:nvSpPr>
          <p:cNvPr id="20" name="Rectangle: Rounded Corners 19">
            <a:extLst>
              <a:ext uri="{FF2B5EF4-FFF2-40B4-BE49-F238E27FC236}">
                <a16:creationId xmlns:a16="http://schemas.microsoft.com/office/drawing/2014/main" id="{960F27E2-DDD7-8271-8CB9-CD00943BF3EA}"/>
              </a:ext>
            </a:extLst>
          </p:cNvPr>
          <p:cNvSpPr/>
          <p:nvPr/>
        </p:nvSpPr>
        <p:spPr>
          <a:xfrm>
            <a:off x="6380601" y="3991466"/>
            <a:ext cx="3508873" cy="429657"/>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pc="100">
                <a:solidFill>
                  <a:schemeClr val="tx1"/>
                </a:solidFill>
                <a:latin typeface="Arial" panose="020B0604020202020204" pitchFamily="34" charset="0"/>
                <a:cs typeface="Arial" panose="020B0604020202020204" pitchFamily="34" charset="0"/>
              </a:rPr>
              <a:t>We’ve been over this before</a:t>
            </a:r>
            <a:endParaRPr lang="en-GB" spc="100" dirty="0">
              <a:solidFill>
                <a:schemeClr val="tx1"/>
              </a:solidFill>
              <a:latin typeface="Arial" panose="020B0604020202020204" pitchFamily="34" charset="0"/>
              <a:cs typeface="Arial" panose="020B0604020202020204" pitchFamily="34" charset="0"/>
            </a:endParaRPr>
          </a:p>
        </p:txBody>
      </p:sp>
      <p:sp>
        <p:nvSpPr>
          <p:cNvPr id="21" name="Rectangle: Rounded Corners 20">
            <a:extLst>
              <a:ext uri="{FF2B5EF4-FFF2-40B4-BE49-F238E27FC236}">
                <a16:creationId xmlns:a16="http://schemas.microsoft.com/office/drawing/2014/main" id="{CB00E249-6612-3B24-CA40-2A85B4F5AF7D}"/>
              </a:ext>
            </a:extLst>
          </p:cNvPr>
          <p:cNvSpPr/>
          <p:nvPr/>
        </p:nvSpPr>
        <p:spPr>
          <a:xfrm>
            <a:off x="1057619" y="1362507"/>
            <a:ext cx="2221276" cy="43965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pc="100" dirty="0">
                <a:solidFill>
                  <a:schemeClr val="tx1"/>
                </a:solidFill>
                <a:latin typeface="Arial" panose="020B0604020202020204" pitchFamily="34" charset="0"/>
                <a:cs typeface="Arial" panose="020B0604020202020204" pitchFamily="34" charset="0"/>
              </a:rPr>
              <a:t>At least it’s not…</a:t>
            </a:r>
          </a:p>
        </p:txBody>
      </p:sp>
    </p:spTree>
    <p:extLst>
      <p:ext uri="{BB962C8B-B14F-4D97-AF65-F5344CB8AC3E}">
        <p14:creationId xmlns:p14="http://schemas.microsoft.com/office/powerpoint/2010/main" val="2068767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3CEB5-C23C-B384-831C-FE084AB42D12}"/>
              </a:ext>
            </a:extLst>
          </p:cNvPr>
          <p:cNvSpPr>
            <a:spLocks noGrp="1"/>
          </p:cNvSpPr>
          <p:nvPr>
            <p:ph type="title"/>
          </p:nvPr>
        </p:nvSpPr>
        <p:spPr>
          <a:xfrm>
            <a:off x="838200" y="365128"/>
            <a:ext cx="10515600" cy="973422"/>
          </a:xfrm>
        </p:spPr>
        <p:txBody>
          <a:bodyPr anchor="t"/>
          <a:lstStyle/>
          <a:p>
            <a:r>
              <a:rPr lang="en-GB" b="1" spc="100" dirty="0">
                <a:cs typeface="Arial" panose="020B0604020202020204" pitchFamily="34" charset="0"/>
              </a:rPr>
              <a:t>Responding with curiosity and validation</a:t>
            </a:r>
          </a:p>
        </p:txBody>
      </p:sp>
      <p:graphicFrame>
        <p:nvGraphicFramePr>
          <p:cNvPr id="4" name="Content Placeholder 2">
            <a:extLst>
              <a:ext uri="{FF2B5EF4-FFF2-40B4-BE49-F238E27FC236}">
                <a16:creationId xmlns:a16="http://schemas.microsoft.com/office/drawing/2014/main" id="{97CBF95A-3C65-1918-3E26-61E4A5F69F86}"/>
              </a:ext>
            </a:extLst>
          </p:cNvPr>
          <p:cNvGraphicFramePr>
            <a:graphicFrameLocks/>
          </p:cNvGraphicFramePr>
          <p:nvPr>
            <p:extLst>
              <p:ext uri="{D42A27DB-BD31-4B8C-83A1-F6EECF244321}">
                <p14:modId xmlns:p14="http://schemas.microsoft.com/office/powerpoint/2010/main" val="3331285390"/>
              </p:ext>
            </p:extLst>
          </p:nvPr>
        </p:nvGraphicFramePr>
        <p:xfrm>
          <a:off x="5883007" y="1123721"/>
          <a:ext cx="5761822" cy="43957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2" descr="Parent Child Talking Illustration Stock Photos and Images - 123RF">
            <a:extLst>
              <a:ext uri="{FF2B5EF4-FFF2-40B4-BE49-F238E27FC236}">
                <a16:creationId xmlns:a16="http://schemas.microsoft.com/office/drawing/2014/main" id="{7472171C-DACF-E1FA-3BD4-73B89AFDA51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50263" y="2657228"/>
            <a:ext cx="2438400" cy="1876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8368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03D6881-7B41-E30F-71FC-E2FB70EC1428}"/>
              </a:ext>
            </a:extLst>
          </p:cNvPr>
          <p:cNvSpPr>
            <a:spLocks noGrp="1"/>
          </p:cNvSpPr>
          <p:nvPr>
            <p:ph type="title"/>
          </p:nvPr>
        </p:nvSpPr>
        <p:spPr>
          <a:xfrm>
            <a:off x="683821" y="215590"/>
            <a:ext cx="7268377" cy="1325563"/>
          </a:xfrm>
        </p:spPr>
        <p:txBody>
          <a:bodyPr>
            <a:normAutofit/>
          </a:bodyPr>
          <a:lstStyle/>
          <a:p>
            <a:r>
              <a:rPr lang="en-GB" dirty="0"/>
              <a:t>5 ways to wellbeing – important at any time, especially around exam time</a:t>
            </a:r>
          </a:p>
        </p:txBody>
      </p:sp>
      <p:pic>
        <p:nvPicPr>
          <p:cNvPr id="2" name="Content Placeholder 15">
            <a:extLst>
              <a:ext uri="{FF2B5EF4-FFF2-40B4-BE49-F238E27FC236}">
                <a16:creationId xmlns:a16="http://schemas.microsoft.com/office/drawing/2014/main" id="{467B11E9-3B51-C986-98DC-6734236B6766}"/>
              </a:ext>
            </a:extLst>
          </p:cNvPr>
          <p:cNvPicPr>
            <a:picLocks noChangeAspect="1"/>
          </p:cNvPicPr>
          <p:nvPr/>
        </p:nvPicPr>
        <p:blipFill>
          <a:blip r:embed="rId3"/>
          <a:stretch>
            <a:fillRect/>
          </a:stretch>
        </p:blipFill>
        <p:spPr>
          <a:xfrm>
            <a:off x="1707011" y="757324"/>
            <a:ext cx="9009467" cy="5046068"/>
          </a:xfrm>
          <a:prstGeom prst="rect">
            <a:avLst/>
          </a:prstGeom>
        </p:spPr>
      </p:pic>
    </p:spTree>
    <p:extLst>
      <p:ext uri="{BB962C8B-B14F-4D97-AF65-F5344CB8AC3E}">
        <p14:creationId xmlns:p14="http://schemas.microsoft.com/office/powerpoint/2010/main" val="1573561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F01CF-307A-D8E6-2833-ED1BB35A34BE}"/>
              </a:ext>
            </a:extLst>
          </p:cNvPr>
          <p:cNvSpPr>
            <a:spLocks noGrp="1"/>
          </p:cNvSpPr>
          <p:nvPr>
            <p:ph type="title"/>
          </p:nvPr>
        </p:nvSpPr>
        <p:spPr>
          <a:xfrm>
            <a:off x="908756" y="97016"/>
            <a:ext cx="10515600" cy="1325563"/>
          </a:xfrm>
        </p:spPr>
        <p:txBody>
          <a:bodyPr>
            <a:normAutofit/>
          </a:bodyPr>
          <a:lstStyle/>
          <a:p>
            <a:pPr algn="ctr"/>
            <a:r>
              <a:rPr lang="en-GB" sz="4400" dirty="0">
                <a:solidFill>
                  <a:srgbClr val="5AC1D6"/>
                </a:solidFill>
                <a:latin typeface="Amasis MT Pro Medium" panose="020B0604020202020204" pitchFamily="18" charset="0"/>
              </a:rPr>
              <a:t> 5WW MENU</a:t>
            </a:r>
          </a:p>
        </p:txBody>
      </p:sp>
      <p:pic>
        <p:nvPicPr>
          <p:cNvPr id="3" name="Picture 2" descr="5 Ways to Wellbeing - Wellbeing Info">
            <a:hlinkClick r:id="rId3" action="ppaction://hlinksldjump"/>
            <a:extLst>
              <a:ext uri="{FF2B5EF4-FFF2-40B4-BE49-F238E27FC236}">
                <a16:creationId xmlns:a16="http://schemas.microsoft.com/office/drawing/2014/main" id="{BF882176-8B56-FD66-7AC7-B6E0B17C08C4}"/>
              </a:ext>
            </a:extLst>
          </p:cNvPr>
          <p:cNvPicPr>
            <a:picLocks noChangeAspect="1"/>
          </p:cNvPicPr>
          <p:nvPr/>
        </p:nvPicPr>
        <p:blipFill rotWithShape="1">
          <a:blip r:embed="rId4">
            <a:extLst>
              <a:ext uri="{28A0092B-C50C-407E-A947-70E740481C1C}">
                <a14:useLocalDpi xmlns:a14="http://schemas.microsoft.com/office/drawing/2010/main" val="0"/>
              </a:ext>
            </a:extLst>
          </a:blip>
          <a:srcRect l="78119" t="5931" r="2361" b="36441"/>
          <a:stretch/>
        </p:blipFill>
        <p:spPr bwMode="auto">
          <a:xfrm>
            <a:off x="3802581" y="3354107"/>
            <a:ext cx="2043539" cy="1958827"/>
          </a:xfrm>
          <a:prstGeom prst="rect">
            <a:avLst/>
          </a:prstGeom>
          <a:noFill/>
          <a:ln>
            <a:noFill/>
          </a:ln>
          <a:extLst>
            <a:ext uri="{53640926-AAD7-44D8-BBD7-CCE9431645EC}">
              <a14:shadowObscured xmlns:a14="http://schemas.microsoft.com/office/drawing/2010/main"/>
            </a:ext>
          </a:extLst>
        </p:spPr>
      </p:pic>
      <p:pic>
        <p:nvPicPr>
          <p:cNvPr id="4" name="Picture 3" descr="5 Ways to Wellbeing - Wellbeing Info">
            <a:hlinkClick r:id="rId5" action="ppaction://hlinksldjump"/>
            <a:extLst>
              <a:ext uri="{FF2B5EF4-FFF2-40B4-BE49-F238E27FC236}">
                <a16:creationId xmlns:a16="http://schemas.microsoft.com/office/drawing/2014/main" id="{BF882176-8B56-FD66-7AC7-B6E0B17C08C4}"/>
              </a:ext>
            </a:extLst>
          </p:cNvPr>
          <p:cNvPicPr>
            <a:picLocks noChangeAspect="1"/>
          </p:cNvPicPr>
          <p:nvPr/>
        </p:nvPicPr>
        <p:blipFill rotWithShape="1">
          <a:blip r:embed="rId4">
            <a:extLst>
              <a:ext uri="{28A0092B-C50C-407E-A947-70E740481C1C}">
                <a14:useLocalDpi xmlns:a14="http://schemas.microsoft.com/office/drawing/2010/main" val="0"/>
              </a:ext>
            </a:extLst>
          </a:blip>
          <a:srcRect l="59690" t="4235" r="21875" b="33046"/>
          <a:stretch/>
        </p:blipFill>
        <p:spPr bwMode="auto">
          <a:xfrm>
            <a:off x="6521321" y="3504580"/>
            <a:ext cx="1805618" cy="1994540"/>
          </a:xfrm>
          <a:prstGeom prst="rect">
            <a:avLst/>
          </a:prstGeom>
          <a:noFill/>
          <a:ln>
            <a:noFill/>
          </a:ln>
          <a:extLst>
            <a:ext uri="{53640926-AAD7-44D8-BBD7-CCE9431645EC}">
              <a14:shadowObscured xmlns:a14="http://schemas.microsoft.com/office/drawing/2010/main"/>
            </a:ext>
          </a:extLst>
        </p:spPr>
      </p:pic>
      <p:pic>
        <p:nvPicPr>
          <p:cNvPr id="5" name="Picture 4" descr="5 Ways to Wellbeing - Wellbeing Info">
            <a:hlinkClick r:id="rId6" action="ppaction://hlinksldjump"/>
            <a:extLst>
              <a:ext uri="{FF2B5EF4-FFF2-40B4-BE49-F238E27FC236}">
                <a16:creationId xmlns:a16="http://schemas.microsoft.com/office/drawing/2014/main" id="{BF882176-8B56-FD66-7AC7-B6E0B17C08C4}"/>
              </a:ext>
            </a:extLst>
          </p:cNvPr>
          <p:cNvPicPr>
            <a:picLocks noChangeAspect="1"/>
          </p:cNvPicPr>
          <p:nvPr/>
        </p:nvPicPr>
        <p:blipFill rotWithShape="1">
          <a:blip r:embed="rId4">
            <a:extLst>
              <a:ext uri="{28A0092B-C50C-407E-A947-70E740481C1C}">
                <a14:useLocalDpi xmlns:a14="http://schemas.microsoft.com/office/drawing/2010/main" val="0"/>
              </a:ext>
            </a:extLst>
          </a:blip>
          <a:srcRect l="40416" r="40050" b="30461"/>
          <a:stretch/>
        </p:blipFill>
        <p:spPr bwMode="auto">
          <a:xfrm>
            <a:off x="9415785" y="1094616"/>
            <a:ext cx="2020712" cy="2335122"/>
          </a:xfrm>
          <a:prstGeom prst="rect">
            <a:avLst/>
          </a:prstGeom>
          <a:noFill/>
          <a:ln>
            <a:noFill/>
          </a:ln>
          <a:extLst>
            <a:ext uri="{53640926-AAD7-44D8-BBD7-CCE9431645EC}">
              <a14:shadowObscured xmlns:a14="http://schemas.microsoft.com/office/drawing/2010/main"/>
            </a:ext>
          </a:extLst>
        </p:spPr>
      </p:pic>
      <p:pic>
        <p:nvPicPr>
          <p:cNvPr id="6" name="Picture 5" descr="5 Ways to Wellbeing - Wellbeing Info">
            <a:hlinkClick r:id="" action="ppaction://noaction"/>
            <a:extLst>
              <a:ext uri="{FF2B5EF4-FFF2-40B4-BE49-F238E27FC236}">
                <a16:creationId xmlns:a16="http://schemas.microsoft.com/office/drawing/2014/main" id="{BF882176-8B56-FD66-7AC7-B6E0B17C08C4}"/>
              </a:ext>
            </a:extLst>
          </p:cNvPr>
          <p:cNvPicPr>
            <a:picLocks noChangeAspect="1"/>
          </p:cNvPicPr>
          <p:nvPr/>
        </p:nvPicPr>
        <p:blipFill rotWithShape="1">
          <a:blip r:embed="rId4">
            <a:extLst>
              <a:ext uri="{28A0092B-C50C-407E-A947-70E740481C1C}">
                <a14:useLocalDpi xmlns:a14="http://schemas.microsoft.com/office/drawing/2010/main" val="0"/>
              </a:ext>
            </a:extLst>
          </a:blip>
          <a:srcRect l="3301" r="76894" b="38149"/>
          <a:stretch/>
        </p:blipFill>
        <p:spPr bwMode="auto">
          <a:xfrm>
            <a:off x="1986504" y="764712"/>
            <a:ext cx="2121663" cy="2151345"/>
          </a:xfrm>
          <a:prstGeom prst="rect">
            <a:avLst/>
          </a:prstGeom>
          <a:noFill/>
          <a:ln>
            <a:noFill/>
          </a:ln>
          <a:extLst>
            <a:ext uri="{53640926-AAD7-44D8-BBD7-CCE9431645EC}">
              <a14:shadowObscured xmlns:a14="http://schemas.microsoft.com/office/drawing/2010/main"/>
            </a:ext>
          </a:extLst>
        </p:spPr>
      </p:pic>
      <p:pic>
        <p:nvPicPr>
          <p:cNvPr id="7" name="Picture 6" descr="5 Ways to Wellbeing - Wellbeing Info">
            <a:hlinkClick r:id="rId7" action="ppaction://hlinksldjump"/>
            <a:extLst>
              <a:ext uri="{FF2B5EF4-FFF2-40B4-BE49-F238E27FC236}">
                <a16:creationId xmlns:a16="http://schemas.microsoft.com/office/drawing/2014/main" id="{BF882176-8B56-FD66-7AC7-B6E0B17C08C4}"/>
              </a:ext>
            </a:extLst>
          </p:cNvPr>
          <p:cNvPicPr>
            <a:picLocks noChangeAspect="1"/>
          </p:cNvPicPr>
          <p:nvPr/>
        </p:nvPicPr>
        <p:blipFill rotWithShape="1">
          <a:blip r:embed="rId4">
            <a:extLst>
              <a:ext uri="{28A0092B-C50C-407E-A947-70E740481C1C}">
                <a14:useLocalDpi xmlns:a14="http://schemas.microsoft.com/office/drawing/2010/main" val="0"/>
              </a:ext>
            </a:extLst>
          </a:blip>
          <a:srcRect l="22285" t="7623" r="57915" b="31375"/>
          <a:stretch/>
        </p:blipFill>
        <p:spPr bwMode="auto">
          <a:xfrm>
            <a:off x="5729878" y="1168087"/>
            <a:ext cx="2020712" cy="2021843"/>
          </a:xfrm>
          <a:prstGeom prst="rect">
            <a:avLst/>
          </a:prstGeom>
          <a:noFill/>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BB2FAB0F-97D8-F695-638C-DFDCCA8D99F8}"/>
              </a:ext>
            </a:extLst>
          </p:cNvPr>
          <p:cNvSpPr txBox="1"/>
          <p:nvPr/>
        </p:nvSpPr>
        <p:spPr>
          <a:xfrm>
            <a:off x="183444" y="1848555"/>
            <a:ext cx="211666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05AAB6"/>
                </a:solidFill>
                <a:cs typeface="Calibri"/>
              </a:rPr>
              <a:t>Play with someone new.</a:t>
            </a:r>
            <a:endParaRPr lang="en-GB" dirty="0">
              <a:solidFill>
                <a:srgbClr val="05AAB6"/>
              </a:solidFill>
            </a:endParaRPr>
          </a:p>
        </p:txBody>
      </p:sp>
      <p:sp>
        <p:nvSpPr>
          <p:cNvPr id="9" name="TextBox 8">
            <a:extLst>
              <a:ext uri="{FF2B5EF4-FFF2-40B4-BE49-F238E27FC236}">
                <a16:creationId xmlns:a16="http://schemas.microsoft.com/office/drawing/2014/main" id="{C1CB00AF-0CFF-9BFB-F92B-08161412E503}"/>
              </a:ext>
            </a:extLst>
          </p:cNvPr>
          <p:cNvSpPr txBox="1"/>
          <p:nvPr/>
        </p:nvSpPr>
        <p:spPr>
          <a:xfrm>
            <a:off x="409221" y="2554112"/>
            <a:ext cx="211666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05AAB6"/>
                </a:solidFill>
                <a:cs typeface="Calibri"/>
              </a:rPr>
              <a:t>Listen to others.</a:t>
            </a:r>
            <a:endParaRPr lang="en-GB" dirty="0">
              <a:solidFill>
                <a:srgbClr val="05AAB6"/>
              </a:solidFill>
            </a:endParaRPr>
          </a:p>
        </p:txBody>
      </p:sp>
      <p:sp>
        <p:nvSpPr>
          <p:cNvPr id="10" name="TextBox 9">
            <a:extLst>
              <a:ext uri="{FF2B5EF4-FFF2-40B4-BE49-F238E27FC236}">
                <a16:creationId xmlns:a16="http://schemas.microsoft.com/office/drawing/2014/main" id="{29CC4D2C-33EF-E594-E598-8CDDEE355C19}"/>
              </a:ext>
            </a:extLst>
          </p:cNvPr>
          <p:cNvSpPr txBox="1"/>
          <p:nvPr/>
        </p:nvSpPr>
        <p:spPr>
          <a:xfrm>
            <a:off x="1213554" y="2920999"/>
            <a:ext cx="289277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05AAB6"/>
                </a:solidFill>
                <a:cs typeface="Calibri"/>
              </a:rPr>
              <a:t>Eat a meal with friends or family.</a:t>
            </a:r>
          </a:p>
        </p:txBody>
      </p:sp>
      <p:sp>
        <p:nvSpPr>
          <p:cNvPr id="11" name="TextBox 10">
            <a:extLst>
              <a:ext uri="{FF2B5EF4-FFF2-40B4-BE49-F238E27FC236}">
                <a16:creationId xmlns:a16="http://schemas.microsoft.com/office/drawing/2014/main" id="{1D7905E0-AAAB-910A-A20C-A01300B4F271}"/>
              </a:ext>
            </a:extLst>
          </p:cNvPr>
          <p:cNvSpPr txBox="1"/>
          <p:nvPr/>
        </p:nvSpPr>
        <p:spPr>
          <a:xfrm>
            <a:off x="183443" y="1312332"/>
            <a:ext cx="211666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05AAB6"/>
                </a:solidFill>
                <a:cs typeface="Calibri"/>
              </a:rPr>
              <a:t>Talking to teachers.</a:t>
            </a:r>
            <a:endParaRPr lang="en-GB" dirty="0">
              <a:solidFill>
                <a:srgbClr val="05AAB6"/>
              </a:solidFill>
            </a:endParaRPr>
          </a:p>
        </p:txBody>
      </p:sp>
      <p:sp>
        <p:nvSpPr>
          <p:cNvPr id="12" name="TextBox 11">
            <a:extLst>
              <a:ext uri="{FF2B5EF4-FFF2-40B4-BE49-F238E27FC236}">
                <a16:creationId xmlns:a16="http://schemas.microsoft.com/office/drawing/2014/main" id="{53ECC07D-E499-85B4-A989-89D39FA432D5}"/>
              </a:ext>
            </a:extLst>
          </p:cNvPr>
          <p:cNvSpPr txBox="1"/>
          <p:nvPr/>
        </p:nvSpPr>
        <p:spPr>
          <a:xfrm>
            <a:off x="282222" y="747888"/>
            <a:ext cx="263877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05AAB6"/>
                </a:solidFill>
                <a:cs typeface="Calibri"/>
              </a:rPr>
              <a:t>Talking to friends &amp; family.</a:t>
            </a:r>
            <a:endParaRPr lang="en-GB" dirty="0">
              <a:solidFill>
                <a:srgbClr val="05AAB6"/>
              </a:solidFill>
            </a:endParaRPr>
          </a:p>
        </p:txBody>
      </p:sp>
      <p:sp>
        <p:nvSpPr>
          <p:cNvPr id="13" name="TextBox 12">
            <a:extLst>
              <a:ext uri="{FF2B5EF4-FFF2-40B4-BE49-F238E27FC236}">
                <a16:creationId xmlns:a16="http://schemas.microsoft.com/office/drawing/2014/main" id="{CAFA15B5-BB06-1D1A-A417-859E2FDEF3F8}"/>
              </a:ext>
            </a:extLst>
          </p:cNvPr>
          <p:cNvSpPr txBox="1"/>
          <p:nvPr/>
        </p:nvSpPr>
        <p:spPr>
          <a:xfrm>
            <a:off x="4374444" y="1312333"/>
            <a:ext cx="27093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503B93"/>
                </a:solidFill>
                <a:cs typeface="Calibri"/>
              </a:rPr>
              <a:t>Going to a club.</a:t>
            </a:r>
            <a:endParaRPr lang="en-GB" dirty="0">
              <a:solidFill>
                <a:srgbClr val="503B93"/>
              </a:solidFill>
            </a:endParaRPr>
          </a:p>
        </p:txBody>
      </p:sp>
      <p:sp>
        <p:nvSpPr>
          <p:cNvPr id="14" name="TextBox 13">
            <a:extLst>
              <a:ext uri="{FF2B5EF4-FFF2-40B4-BE49-F238E27FC236}">
                <a16:creationId xmlns:a16="http://schemas.microsoft.com/office/drawing/2014/main" id="{7CBACCFC-68EA-F301-093B-D66BF0B0A419}"/>
              </a:ext>
            </a:extLst>
          </p:cNvPr>
          <p:cNvSpPr txBox="1"/>
          <p:nvPr/>
        </p:nvSpPr>
        <p:spPr>
          <a:xfrm>
            <a:off x="4106332" y="1665111"/>
            <a:ext cx="27093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503B93"/>
                </a:solidFill>
                <a:cs typeface="Calibri"/>
              </a:rPr>
              <a:t>Do a dance.</a:t>
            </a:r>
            <a:endParaRPr lang="en-GB" dirty="0">
              <a:solidFill>
                <a:srgbClr val="503B93"/>
              </a:solidFill>
            </a:endParaRPr>
          </a:p>
        </p:txBody>
      </p:sp>
      <p:sp>
        <p:nvSpPr>
          <p:cNvPr id="15" name="TextBox 14">
            <a:extLst>
              <a:ext uri="{FF2B5EF4-FFF2-40B4-BE49-F238E27FC236}">
                <a16:creationId xmlns:a16="http://schemas.microsoft.com/office/drawing/2014/main" id="{DC39E0C8-B713-85D5-8867-B722674184BA}"/>
              </a:ext>
            </a:extLst>
          </p:cNvPr>
          <p:cNvSpPr txBox="1"/>
          <p:nvPr/>
        </p:nvSpPr>
        <p:spPr>
          <a:xfrm>
            <a:off x="4741332" y="2921000"/>
            <a:ext cx="27093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503B93"/>
                </a:solidFill>
                <a:cs typeface="Calibri"/>
              </a:rPr>
              <a:t>Football, gymnastics, PE.</a:t>
            </a:r>
            <a:endParaRPr lang="en-GB" dirty="0">
              <a:solidFill>
                <a:srgbClr val="503B93"/>
              </a:solidFill>
            </a:endParaRPr>
          </a:p>
        </p:txBody>
      </p:sp>
      <p:sp>
        <p:nvSpPr>
          <p:cNvPr id="16" name="TextBox 15">
            <a:extLst>
              <a:ext uri="{FF2B5EF4-FFF2-40B4-BE49-F238E27FC236}">
                <a16:creationId xmlns:a16="http://schemas.microsoft.com/office/drawing/2014/main" id="{32510187-AAF5-EF2E-CC8D-0A7170F9A085}"/>
              </a:ext>
            </a:extLst>
          </p:cNvPr>
          <p:cNvSpPr txBox="1"/>
          <p:nvPr/>
        </p:nvSpPr>
        <p:spPr>
          <a:xfrm>
            <a:off x="4219221" y="2554111"/>
            <a:ext cx="27093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503B93"/>
                </a:solidFill>
                <a:cs typeface="Calibri"/>
              </a:rPr>
              <a:t>Yoga.</a:t>
            </a:r>
            <a:endParaRPr lang="en-GB" dirty="0">
              <a:solidFill>
                <a:srgbClr val="503B93"/>
              </a:solidFill>
            </a:endParaRPr>
          </a:p>
        </p:txBody>
      </p:sp>
      <p:sp>
        <p:nvSpPr>
          <p:cNvPr id="17" name="TextBox 16">
            <a:extLst>
              <a:ext uri="{FF2B5EF4-FFF2-40B4-BE49-F238E27FC236}">
                <a16:creationId xmlns:a16="http://schemas.microsoft.com/office/drawing/2014/main" id="{065EC6B4-1637-F3A3-BC05-915DC2A7E619}"/>
              </a:ext>
            </a:extLst>
          </p:cNvPr>
          <p:cNvSpPr txBox="1"/>
          <p:nvPr/>
        </p:nvSpPr>
        <p:spPr>
          <a:xfrm>
            <a:off x="4106332" y="2074333"/>
            <a:ext cx="27093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503B93"/>
                </a:solidFill>
                <a:cs typeface="Calibri"/>
              </a:rPr>
              <a:t>Go on a walk.</a:t>
            </a:r>
            <a:endParaRPr lang="en-GB" dirty="0">
              <a:solidFill>
                <a:srgbClr val="503B93"/>
              </a:solidFill>
            </a:endParaRPr>
          </a:p>
        </p:txBody>
      </p:sp>
      <p:sp>
        <p:nvSpPr>
          <p:cNvPr id="18" name="TextBox 17">
            <a:extLst>
              <a:ext uri="{FF2B5EF4-FFF2-40B4-BE49-F238E27FC236}">
                <a16:creationId xmlns:a16="http://schemas.microsoft.com/office/drawing/2014/main" id="{70C53B6D-19ED-A2CA-2059-7C87AEEC84F0}"/>
              </a:ext>
            </a:extLst>
          </p:cNvPr>
          <p:cNvSpPr txBox="1"/>
          <p:nvPr/>
        </p:nvSpPr>
        <p:spPr>
          <a:xfrm>
            <a:off x="8142110" y="987777"/>
            <a:ext cx="2540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F17420"/>
                </a:solidFill>
                <a:cs typeface="Calibri"/>
              </a:rPr>
              <a:t>Take a deep breath.</a:t>
            </a:r>
          </a:p>
        </p:txBody>
      </p:sp>
      <p:sp>
        <p:nvSpPr>
          <p:cNvPr id="19" name="TextBox 18">
            <a:extLst>
              <a:ext uri="{FF2B5EF4-FFF2-40B4-BE49-F238E27FC236}">
                <a16:creationId xmlns:a16="http://schemas.microsoft.com/office/drawing/2014/main" id="{CC164627-DC25-D5D9-083C-3FC2706B65CB}"/>
              </a:ext>
            </a:extLst>
          </p:cNvPr>
          <p:cNvSpPr txBox="1"/>
          <p:nvPr/>
        </p:nvSpPr>
        <p:spPr>
          <a:xfrm>
            <a:off x="7619999" y="1707444"/>
            <a:ext cx="2540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F17420"/>
                </a:solidFill>
                <a:cs typeface="Calibri"/>
              </a:rPr>
              <a:t>Grounding cards.</a:t>
            </a:r>
            <a:endParaRPr lang="en-GB" dirty="0">
              <a:solidFill>
                <a:srgbClr val="F17420"/>
              </a:solidFill>
            </a:endParaRPr>
          </a:p>
        </p:txBody>
      </p:sp>
      <p:sp>
        <p:nvSpPr>
          <p:cNvPr id="20" name="TextBox 19">
            <a:extLst>
              <a:ext uri="{FF2B5EF4-FFF2-40B4-BE49-F238E27FC236}">
                <a16:creationId xmlns:a16="http://schemas.microsoft.com/office/drawing/2014/main" id="{D7993D66-ECB8-265B-0562-2691527E29B5}"/>
              </a:ext>
            </a:extLst>
          </p:cNvPr>
          <p:cNvSpPr txBox="1"/>
          <p:nvPr/>
        </p:nvSpPr>
        <p:spPr>
          <a:xfrm>
            <a:off x="7619999" y="1354665"/>
            <a:ext cx="2540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F17420"/>
                </a:solidFill>
                <a:cs typeface="Calibri"/>
              </a:rPr>
              <a:t>Play </a:t>
            </a:r>
            <a:r>
              <a:rPr lang="en-GB" dirty="0" err="1">
                <a:solidFill>
                  <a:srgbClr val="F17420"/>
                </a:solidFill>
                <a:cs typeface="Calibri"/>
              </a:rPr>
              <a:t>iSpy</a:t>
            </a:r>
            <a:r>
              <a:rPr lang="en-GB" dirty="0">
                <a:solidFill>
                  <a:srgbClr val="F17420"/>
                </a:solidFill>
                <a:cs typeface="Calibri"/>
              </a:rPr>
              <a:t>.</a:t>
            </a:r>
            <a:endParaRPr lang="en-GB" dirty="0">
              <a:solidFill>
                <a:srgbClr val="F17420"/>
              </a:solidFill>
            </a:endParaRPr>
          </a:p>
        </p:txBody>
      </p:sp>
      <p:sp>
        <p:nvSpPr>
          <p:cNvPr id="21" name="TextBox 20">
            <a:extLst>
              <a:ext uri="{FF2B5EF4-FFF2-40B4-BE49-F238E27FC236}">
                <a16:creationId xmlns:a16="http://schemas.microsoft.com/office/drawing/2014/main" id="{84147B1E-922D-5CEC-F39D-3973BBC9F956}"/>
              </a:ext>
            </a:extLst>
          </p:cNvPr>
          <p:cNvSpPr txBox="1"/>
          <p:nvPr/>
        </p:nvSpPr>
        <p:spPr>
          <a:xfrm>
            <a:off x="7619999" y="2130776"/>
            <a:ext cx="2540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F17420"/>
                </a:solidFill>
                <a:cs typeface="Calibri"/>
              </a:rPr>
              <a:t>Write down your thoughts and feelings.</a:t>
            </a:r>
            <a:endParaRPr lang="en-GB" dirty="0">
              <a:solidFill>
                <a:srgbClr val="F17420"/>
              </a:solidFill>
            </a:endParaRPr>
          </a:p>
        </p:txBody>
      </p:sp>
      <p:sp>
        <p:nvSpPr>
          <p:cNvPr id="22" name="TextBox 21">
            <a:extLst>
              <a:ext uri="{FF2B5EF4-FFF2-40B4-BE49-F238E27FC236}">
                <a16:creationId xmlns:a16="http://schemas.microsoft.com/office/drawing/2014/main" id="{D0E7A99F-66D7-98AE-27A4-0684046A8F47}"/>
              </a:ext>
            </a:extLst>
          </p:cNvPr>
          <p:cNvSpPr txBox="1"/>
          <p:nvPr/>
        </p:nvSpPr>
        <p:spPr>
          <a:xfrm>
            <a:off x="7619999" y="2822220"/>
            <a:ext cx="2540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F17420"/>
                </a:solidFill>
                <a:cs typeface="Calibri"/>
              </a:rPr>
              <a:t>Listen to some calm music.</a:t>
            </a:r>
            <a:endParaRPr lang="en-GB" dirty="0">
              <a:solidFill>
                <a:srgbClr val="F17420"/>
              </a:solidFill>
            </a:endParaRPr>
          </a:p>
        </p:txBody>
      </p:sp>
      <p:sp>
        <p:nvSpPr>
          <p:cNvPr id="23" name="TextBox 22">
            <a:extLst>
              <a:ext uri="{FF2B5EF4-FFF2-40B4-BE49-F238E27FC236}">
                <a16:creationId xmlns:a16="http://schemas.microsoft.com/office/drawing/2014/main" id="{E2B8DE83-2BDF-B104-BCAD-3629BF930A04}"/>
              </a:ext>
            </a:extLst>
          </p:cNvPr>
          <p:cNvSpPr txBox="1"/>
          <p:nvPr/>
        </p:nvSpPr>
        <p:spPr>
          <a:xfrm>
            <a:off x="268111" y="4021666"/>
            <a:ext cx="3958165" cy="649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E70777"/>
                </a:solidFill>
                <a:cs typeface="Calibri"/>
              </a:rPr>
              <a:t>Your time – help around the house or if someone is stuck with their work.</a:t>
            </a:r>
            <a:endParaRPr lang="en-GB" dirty="0">
              <a:solidFill>
                <a:srgbClr val="E70777"/>
              </a:solidFill>
            </a:endParaRPr>
          </a:p>
        </p:txBody>
      </p:sp>
      <p:sp>
        <p:nvSpPr>
          <p:cNvPr id="24" name="TextBox 23">
            <a:extLst>
              <a:ext uri="{FF2B5EF4-FFF2-40B4-BE49-F238E27FC236}">
                <a16:creationId xmlns:a16="http://schemas.microsoft.com/office/drawing/2014/main" id="{EDE1D4CE-85C1-55EF-181A-67FD519877FC}"/>
              </a:ext>
            </a:extLst>
          </p:cNvPr>
          <p:cNvSpPr txBox="1"/>
          <p:nvPr/>
        </p:nvSpPr>
        <p:spPr>
          <a:xfrm>
            <a:off x="183442" y="4953000"/>
            <a:ext cx="402872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E70777"/>
                </a:solidFill>
                <a:cs typeface="Calibri"/>
              </a:rPr>
              <a:t>Your kindness – words, pictures, letters etc.</a:t>
            </a:r>
          </a:p>
        </p:txBody>
      </p:sp>
      <p:sp>
        <p:nvSpPr>
          <p:cNvPr id="25" name="TextBox 24">
            <a:extLst>
              <a:ext uri="{FF2B5EF4-FFF2-40B4-BE49-F238E27FC236}">
                <a16:creationId xmlns:a16="http://schemas.microsoft.com/office/drawing/2014/main" id="{9AC703D9-D677-2C64-FC3B-144816C9ED90}"/>
              </a:ext>
            </a:extLst>
          </p:cNvPr>
          <p:cNvSpPr txBox="1"/>
          <p:nvPr/>
        </p:nvSpPr>
        <p:spPr>
          <a:xfrm>
            <a:off x="1749776" y="3753556"/>
            <a:ext cx="23494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E70777"/>
                </a:solidFill>
                <a:cs typeface="Calibri"/>
              </a:rPr>
              <a:t>Advice to others.</a:t>
            </a:r>
            <a:endParaRPr lang="en-GB" dirty="0">
              <a:solidFill>
                <a:srgbClr val="E70777"/>
              </a:solidFill>
            </a:endParaRPr>
          </a:p>
        </p:txBody>
      </p:sp>
      <p:sp>
        <p:nvSpPr>
          <p:cNvPr id="26" name="TextBox 25">
            <a:extLst>
              <a:ext uri="{FF2B5EF4-FFF2-40B4-BE49-F238E27FC236}">
                <a16:creationId xmlns:a16="http://schemas.microsoft.com/office/drawing/2014/main" id="{238208D9-58EF-29F1-010B-A275EF7D93E3}"/>
              </a:ext>
            </a:extLst>
          </p:cNvPr>
          <p:cNvSpPr txBox="1"/>
          <p:nvPr/>
        </p:nvSpPr>
        <p:spPr>
          <a:xfrm>
            <a:off x="1608665" y="4670776"/>
            <a:ext cx="23494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E70777"/>
                </a:solidFill>
                <a:cs typeface="Calibri"/>
              </a:rPr>
              <a:t>A hug or a smile.</a:t>
            </a:r>
            <a:endParaRPr lang="en-GB" dirty="0">
              <a:solidFill>
                <a:srgbClr val="E70777"/>
              </a:solidFill>
            </a:endParaRPr>
          </a:p>
        </p:txBody>
      </p:sp>
      <p:sp>
        <p:nvSpPr>
          <p:cNvPr id="28" name="TextBox 27">
            <a:extLst>
              <a:ext uri="{FF2B5EF4-FFF2-40B4-BE49-F238E27FC236}">
                <a16:creationId xmlns:a16="http://schemas.microsoft.com/office/drawing/2014/main" id="{C6791340-B7D0-66D0-9D30-AA737B286AD0}"/>
              </a:ext>
            </a:extLst>
          </p:cNvPr>
          <p:cNvSpPr txBox="1"/>
          <p:nvPr/>
        </p:nvSpPr>
        <p:spPr>
          <a:xfrm>
            <a:off x="9560277" y="3944055"/>
            <a:ext cx="1735666" cy="1015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29" name="TextBox 28">
            <a:extLst>
              <a:ext uri="{FF2B5EF4-FFF2-40B4-BE49-F238E27FC236}">
                <a16:creationId xmlns:a16="http://schemas.microsoft.com/office/drawing/2014/main" id="{07434751-B454-9A77-6D9E-4CC09A933F0B}"/>
              </a:ext>
            </a:extLst>
          </p:cNvPr>
          <p:cNvSpPr txBox="1"/>
          <p:nvPr/>
        </p:nvSpPr>
        <p:spPr>
          <a:xfrm>
            <a:off x="8777111" y="4021666"/>
            <a:ext cx="25188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257D65"/>
                </a:solidFill>
                <a:cs typeface="Calibri"/>
              </a:rPr>
              <a:t>Learn a new language.</a:t>
            </a:r>
            <a:endParaRPr lang="en-GB" dirty="0">
              <a:solidFill>
                <a:srgbClr val="257D65"/>
              </a:solidFill>
            </a:endParaRPr>
          </a:p>
        </p:txBody>
      </p:sp>
      <p:sp>
        <p:nvSpPr>
          <p:cNvPr id="30" name="TextBox 29">
            <a:extLst>
              <a:ext uri="{FF2B5EF4-FFF2-40B4-BE49-F238E27FC236}">
                <a16:creationId xmlns:a16="http://schemas.microsoft.com/office/drawing/2014/main" id="{A34BA592-AB0B-C16A-A609-1F0C095403CD}"/>
              </a:ext>
            </a:extLst>
          </p:cNvPr>
          <p:cNvSpPr txBox="1"/>
          <p:nvPr/>
        </p:nvSpPr>
        <p:spPr>
          <a:xfrm>
            <a:off x="8438443" y="3654777"/>
            <a:ext cx="25188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257D65"/>
                </a:solidFill>
                <a:cs typeface="Calibri"/>
              </a:rPr>
              <a:t>Read a new book.</a:t>
            </a:r>
            <a:endParaRPr lang="en-GB" dirty="0">
              <a:solidFill>
                <a:srgbClr val="257D65"/>
              </a:solidFill>
            </a:endParaRPr>
          </a:p>
        </p:txBody>
      </p:sp>
      <p:sp>
        <p:nvSpPr>
          <p:cNvPr id="32" name="TextBox 31">
            <a:extLst>
              <a:ext uri="{FF2B5EF4-FFF2-40B4-BE49-F238E27FC236}">
                <a16:creationId xmlns:a16="http://schemas.microsoft.com/office/drawing/2014/main" id="{2350641B-6A01-666B-BA75-17175D1A9F2B}"/>
              </a:ext>
            </a:extLst>
          </p:cNvPr>
          <p:cNvSpPr txBox="1"/>
          <p:nvPr/>
        </p:nvSpPr>
        <p:spPr>
          <a:xfrm>
            <a:off x="8777111" y="4445000"/>
            <a:ext cx="292805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257D65"/>
                </a:solidFill>
                <a:cs typeface="Calibri"/>
              </a:rPr>
              <a:t>Find a new hobby. Baking, running, football, music.</a:t>
            </a:r>
            <a:endParaRPr lang="en-GB" dirty="0">
              <a:solidFill>
                <a:srgbClr val="257D65"/>
              </a:solidFill>
            </a:endParaRPr>
          </a:p>
        </p:txBody>
      </p:sp>
      <p:sp>
        <p:nvSpPr>
          <p:cNvPr id="33" name="TextBox 32">
            <a:extLst>
              <a:ext uri="{FF2B5EF4-FFF2-40B4-BE49-F238E27FC236}">
                <a16:creationId xmlns:a16="http://schemas.microsoft.com/office/drawing/2014/main" id="{20A61B5E-6476-F688-D28E-A3B1EF20C1D1}"/>
              </a:ext>
            </a:extLst>
          </p:cNvPr>
          <p:cNvSpPr txBox="1"/>
          <p:nvPr/>
        </p:nvSpPr>
        <p:spPr>
          <a:xfrm>
            <a:off x="7873999" y="5080001"/>
            <a:ext cx="41274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257D65"/>
                </a:solidFill>
                <a:cs typeface="Calibri"/>
              </a:rPr>
              <a:t>Learn about people around you – fun facts?</a:t>
            </a:r>
            <a:endParaRPr lang="en-GB" dirty="0">
              <a:solidFill>
                <a:srgbClr val="257D65"/>
              </a:solidFill>
            </a:endParaRPr>
          </a:p>
        </p:txBody>
      </p:sp>
    </p:spTree>
    <p:extLst>
      <p:ext uri="{BB962C8B-B14F-4D97-AF65-F5344CB8AC3E}">
        <p14:creationId xmlns:p14="http://schemas.microsoft.com/office/powerpoint/2010/main" val="2473227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33FDD-377A-E935-81E2-B01D29394391}"/>
              </a:ext>
            </a:extLst>
          </p:cNvPr>
          <p:cNvSpPr>
            <a:spLocks noGrp="1"/>
          </p:cNvSpPr>
          <p:nvPr>
            <p:ph type="title"/>
          </p:nvPr>
        </p:nvSpPr>
        <p:spPr/>
        <p:txBody>
          <a:bodyPr/>
          <a:lstStyle/>
          <a:p>
            <a:r>
              <a:rPr lang="en-GB" dirty="0"/>
              <a:t>Breathing / grounding ideas</a:t>
            </a:r>
          </a:p>
        </p:txBody>
      </p:sp>
      <p:sp>
        <p:nvSpPr>
          <p:cNvPr id="5" name="Content Placeholder 4">
            <a:extLst>
              <a:ext uri="{FF2B5EF4-FFF2-40B4-BE49-F238E27FC236}">
                <a16:creationId xmlns:a16="http://schemas.microsoft.com/office/drawing/2014/main" id="{4C19C7C1-0AA9-7204-017D-58704CE3C374}"/>
              </a:ext>
            </a:extLst>
          </p:cNvPr>
          <p:cNvSpPr>
            <a:spLocks noGrp="1"/>
          </p:cNvSpPr>
          <p:nvPr>
            <p:ph idx="1"/>
          </p:nvPr>
        </p:nvSpPr>
        <p:spPr/>
        <p:txBody>
          <a:bodyPr/>
          <a:lstStyle/>
          <a:p>
            <a:endParaRPr lang="en-GB"/>
          </a:p>
        </p:txBody>
      </p:sp>
      <p:pic>
        <p:nvPicPr>
          <p:cNvPr id="6" name="Picture 6">
            <a:extLst>
              <a:ext uri="{FF2B5EF4-FFF2-40B4-BE49-F238E27FC236}">
                <a16:creationId xmlns:a16="http://schemas.microsoft.com/office/drawing/2014/main" id="{61A8B5C4-2D34-8613-DC3E-97D3FCDD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408" t="17025" r="34140" b="9139"/>
          <a:stretch/>
        </p:blipFill>
        <p:spPr bwMode="auto">
          <a:xfrm>
            <a:off x="937174" y="1777999"/>
            <a:ext cx="3987553" cy="29337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a16="http://schemas.microsoft.com/office/drawing/2014/main" id="{EAD02E8C-4A4B-32FF-9509-B2E2E3DDA0F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140" t="17025" r="33871" b="8423"/>
          <a:stretch/>
        </p:blipFill>
        <p:spPr bwMode="auto">
          <a:xfrm>
            <a:off x="6870700" y="1777999"/>
            <a:ext cx="4124895" cy="30353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a:extLst>
              <a:ext uri="{FF2B5EF4-FFF2-40B4-BE49-F238E27FC236}">
                <a16:creationId xmlns:a16="http://schemas.microsoft.com/office/drawing/2014/main" id="{FC4CE796-72CD-CBEA-6875-9F548719DF9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409" t="18937" r="34005" b="9617"/>
          <a:stretch/>
        </p:blipFill>
        <p:spPr bwMode="auto">
          <a:xfrm>
            <a:off x="4121150" y="3898802"/>
            <a:ext cx="3600450" cy="2557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60750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D336C-3D91-9278-AF9E-3C246A4E1716}"/>
              </a:ext>
            </a:extLst>
          </p:cNvPr>
          <p:cNvSpPr>
            <a:spLocks noGrp="1"/>
          </p:cNvSpPr>
          <p:nvPr>
            <p:ph type="ctrTitle"/>
          </p:nvPr>
        </p:nvSpPr>
        <p:spPr/>
        <p:txBody>
          <a:bodyPr/>
          <a:lstStyle/>
          <a:p>
            <a:r>
              <a:rPr lang="en-GB" dirty="0"/>
              <a:t>Extra Tips </a:t>
            </a:r>
          </a:p>
        </p:txBody>
      </p:sp>
      <p:sp>
        <p:nvSpPr>
          <p:cNvPr id="3" name="Subtitle 2">
            <a:extLst>
              <a:ext uri="{FF2B5EF4-FFF2-40B4-BE49-F238E27FC236}">
                <a16:creationId xmlns:a16="http://schemas.microsoft.com/office/drawing/2014/main" id="{93B0A810-DE80-FCF5-95C9-8918D6F99DB2}"/>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29539510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966A7B8-78FB-0697-0837-04EAF54B3002}"/>
              </a:ext>
            </a:extLst>
          </p:cNvPr>
          <p:cNvSpPr>
            <a:spLocks noGrp="1"/>
          </p:cNvSpPr>
          <p:nvPr>
            <p:ph type="title"/>
          </p:nvPr>
        </p:nvSpPr>
        <p:spPr>
          <a:xfrm>
            <a:off x="838200" y="365127"/>
            <a:ext cx="6562344" cy="927225"/>
          </a:xfrm>
        </p:spPr>
        <p:txBody>
          <a:bodyPr>
            <a:normAutofit/>
          </a:bodyPr>
          <a:lstStyle/>
          <a:p>
            <a:r>
              <a:rPr lang="en-GB" sz="4400" dirty="0"/>
              <a:t>Planning for success</a:t>
            </a:r>
          </a:p>
        </p:txBody>
      </p:sp>
      <p:sp>
        <p:nvSpPr>
          <p:cNvPr id="2" name="Content Placeholder 2">
            <a:extLst>
              <a:ext uri="{FF2B5EF4-FFF2-40B4-BE49-F238E27FC236}">
                <a16:creationId xmlns:a16="http://schemas.microsoft.com/office/drawing/2014/main" id="{16CA2698-98C3-FE19-89CF-6E714F25DCCB}"/>
              </a:ext>
            </a:extLst>
          </p:cNvPr>
          <p:cNvSpPr>
            <a:spLocks noGrp="1"/>
          </p:cNvSpPr>
          <p:nvPr>
            <p:ph idx="1"/>
          </p:nvPr>
        </p:nvSpPr>
        <p:spPr>
          <a:xfrm>
            <a:off x="838200" y="1825625"/>
            <a:ext cx="5632176" cy="4351338"/>
          </a:xfrm>
        </p:spPr>
        <p:txBody>
          <a:bodyPr>
            <a:normAutofit/>
          </a:bodyPr>
          <a:lstStyle/>
          <a:p>
            <a:r>
              <a:rPr lang="en-GB" sz="3600" dirty="0"/>
              <a:t>Devise an Exam Plan</a:t>
            </a:r>
          </a:p>
          <a:p>
            <a:r>
              <a:rPr lang="en-GB" sz="3600" dirty="0"/>
              <a:t>Build in breaks and rewards around revision </a:t>
            </a:r>
          </a:p>
        </p:txBody>
      </p:sp>
      <p:pic>
        <p:nvPicPr>
          <p:cNvPr id="10" name="Picture 9">
            <a:extLst>
              <a:ext uri="{FF2B5EF4-FFF2-40B4-BE49-F238E27FC236}">
                <a16:creationId xmlns:a16="http://schemas.microsoft.com/office/drawing/2014/main" id="{76F07781-3947-4FCF-0B85-6B23A2C41F1B}"/>
              </a:ext>
            </a:extLst>
          </p:cNvPr>
          <p:cNvPicPr>
            <a:picLocks noChangeAspect="1"/>
          </p:cNvPicPr>
          <p:nvPr/>
        </p:nvPicPr>
        <p:blipFill>
          <a:blip r:embed="rId3"/>
          <a:srcRect l="15500" t="8311" r="67100" b="7423"/>
          <a:stretch/>
        </p:blipFill>
        <p:spPr>
          <a:xfrm>
            <a:off x="7278624" y="365127"/>
            <a:ext cx="4267200" cy="5812221"/>
          </a:xfrm>
          <a:prstGeom prst="rect">
            <a:avLst/>
          </a:prstGeom>
        </p:spPr>
      </p:pic>
    </p:spTree>
    <p:extLst>
      <p:ext uri="{BB962C8B-B14F-4D97-AF65-F5344CB8AC3E}">
        <p14:creationId xmlns:p14="http://schemas.microsoft.com/office/powerpoint/2010/main" val="3670463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FCFFAD-147B-2D70-B678-AD2AFB24C98C}"/>
              </a:ext>
            </a:extLst>
          </p:cNvPr>
          <p:cNvSpPr>
            <a:spLocks noGrp="1"/>
          </p:cNvSpPr>
          <p:nvPr>
            <p:ph idx="1"/>
          </p:nvPr>
        </p:nvSpPr>
        <p:spPr>
          <a:xfrm>
            <a:off x="838200" y="1902725"/>
            <a:ext cx="10515600" cy="4486273"/>
          </a:xfrm>
        </p:spPr>
        <p:txBody>
          <a:bodyPr>
            <a:normAutofit/>
          </a:bodyPr>
          <a:lstStyle/>
          <a:p>
            <a:r>
              <a:rPr lang="en-GB" b="1" i="0" dirty="0">
                <a:solidFill>
                  <a:srgbClr val="002060"/>
                </a:solidFill>
                <a:effectLst/>
                <a:highlight>
                  <a:srgbClr val="FFFFFF"/>
                </a:highlight>
              </a:rPr>
              <a:t>Go to any meetings the school invites you to about exams</a:t>
            </a:r>
          </a:p>
          <a:p>
            <a:r>
              <a:rPr lang="en-GB" b="1" i="0" dirty="0">
                <a:solidFill>
                  <a:srgbClr val="013664"/>
                </a:solidFill>
                <a:effectLst/>
                <a:highlight>
                  <a:srgbClr val="FFFFFF"/>
                </a:highlight>
              </a:rPr>
              <a:t>Make sure your child eats well</a:t>
            </a:r>
          </a:p>
          <a:p>
            <a:r>
              <a:rPr lang="en-GB" b="1" i="0" dirty="0">
                <a:solidFill>
                  <a:srgbClr val="013664"/>
                </a:solidFill>
                <a:effectLst/>
                <a:highlight>
                  <a:srgbClr val="FFFFFF"/>
                </a:highlight>
              </a:rPr>
              <a:t>Help your child get enough sleep</a:t>
            </a:r>
          </a:p>
          <a:p>
            <a:pPr algn="l"/>
            <a:r>
              <a:rPr lang="en-GB" b="1" i="0" dirty="0">
                <a:solidFill>
                  <a:srgbClr val="013664"/>
                </a:solidFill>
                <a:effectLst/>
                <a:highlight>
                  <a:srgbClr val="FFFFFF"/>
                </a:highlight>
              </a:rPr>
              <a:t>Be flexible during exams</a:t>
            </a:r>
          </a:p>
          <a:p>
            <a:pPr algn="l"/>
            <a:r>
              <a:rPr lang="en-GB" b="1" i="0" dirty="0">
                <a:solidFill>
                  <a:srgbClr val="013664"/>
                </a:solidFill>
                <a:effectLst/>
                <a:highlight>
                  <a:srgbClr val="FFFFFF"/>
                </a:highlight>
              </a:rPr>
              <a:t>Help them to study and prioritise breaks and time away from study</a:t>
            </a:r>
          </a:p>
          <a:p>
            <a:pPr algn="l"/>
            <a:r>
              <a:rPr lang="en-GB" b="1" i="0" dirty="0">
                <a:solidFill>
                  <a:srgbClr val="013664"/>
                </a:solidFill>
                <a:effectLst/>
                <a:highlight>
                  <a:srgbClr val="FFFFFF"/>
                </a:highlight>
              </a:rPr>
              <a:t>Encourage exercise during exams</a:t>
            </a:r>
          </a:p>
          <a:p>
            <a:pPr algn="l"/>
            <a:r>
              <a:rPr lang="en-GB" b="1" i="0" dirty="0">
                <a:solidFill>
                  <a:srgbClr val="013664"/>
                </a:solidFill>
                <a:effectLst/>
                <a:highlight>
                  <a:srgbClr val="FFFFFF"/>
                </a:highlight>
              </a:rPr>
              <a:t>Make time for treats</a:t>
            </a:r>
          </a:p>
          <a:p>
            <a:pPr algn="l"/>
            <a:r>
              <a:rPr lang="en-GB" b="1" i="0" dirty="0">
                <a:solidFill>
                  <a:srgbClr val="013664"/>
                </a:solidFill>
                <a:effectLst/>
                <a:highlight>
                  <a:srgbClr val="FFFFFF"/>
                </a:highlight>
              </a:rPr>
              <a:t>Don’t add to the pressure – now’s not the time to worry about tidy bedrooms etc</a:t>
            </a:r>
          </a:p>
          <a:p>
            <a:pPr algn="l"/>
            <a:endParaRPr lang="en-GB" b="1" i="0" dirty="0">
              <a:solidFill>
                <a:srgbClr val="013664"/>
              </a:solidFill>
              <a:effectLst/>
              <a:highlight>
                <a:srgbClr val="FFFFFF"/>
              </a:highlight>
              <a:latin typeface="Avenir W01"/>
            </a:endParaRPr>
          </a:p>
        </p:txBody>
      </p:sp>
      <p:sp>
        <p:nvSpPr>
          <p:cNvPr id="4" name="Title 1">
            <a:extLst>
              <a:ext uri="{FF2B5EF4-FFF2-40B4-BE49-F238E27FC236}">
                <a16:creationId xmlns:a16="http://schemas.microsoft.com/office/drawing/2014/main" id="{A3AEC819-98ED-7513-23B7-C15FB3E84EEF}"/>
              </a:ext>
            </a:extLst>
          </p:cNvPr>
          <p:cNvSpPr txBox="1">
            <a:spLocks/>
          </p:cNvSpPr>
          <p:nvPr/>
        </p:nvSpPr>
        <p:spPr>
          <a:xfrm>
            <a:off x="838200" y="365127"/>
            <a:ext cx="10515600" cy="1325563"/>
          </a:xfrm>
          <a:prstGeom prst="rect">
            <a:avLst/>
          </a:prstGeom>
        </p:spPr>
        <p:txBody>
          <a:bodyPr vert="horz" lIns="91440" tIns="45720" rIns="91440" bIns="45720" rtlCol="0" anchor="ct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b="1" dirty="0">
                <a:solidFill>
                  <a:srgbClr val="005E85"/>
                </a:solidFill>
                <a:highlight>
                  <a:srgbClr val="FFFFFF"/>
                </a:highlight>
                <a:latin typeface="Roboto Slab" pitchFamily="2" charset="0"/>
              </a:rPr>
              <a:t>How can I support my child?</a:t>
            </a:r>
            <a:br>
              <a:rPr lang="en-GB" dirty="0">
                <a:solidFill>
                  <a:srgbClr val="005E85"/>
                </a:solidFill>
                <a:highlight>
                  <a:srgbClr val="FFFFFF"/>
                </a:highlight>
                <a:latin typeface="Roboto Slab" pitchFamily="2" charset="0"/>
              </a:rPr>
            </a:br>
            <a:r>
              <a:rPr lang="en-GB" sz="2700" dirty="0">
                <a:solidFill>
                  <a:srgbClr val="005E85"/>
                </a:solidFill>
                <a:highlight>
                  <a:srgbClr val="FFFFFF"/>
                </a:highlight>
                <a:latin typeface="Roboto Slab" pitchFamily="2" charset="0"/>
              </a:rPr>
              <a:t>Every young person is different and what works for one might not be helpful for another. Here are some things that might be useful:</a:t>
            </a:r>
            <a:endParaRPr lang="en-GB" dirty="0"/>
          </a:p>
        </p:txBody>
      </p:sp>
    </p:spTree>
    <p:extLst>
      <p:ext uri="{BB962C8B-B14F-4D97-AF65-F5344CB8AC3E}">
        <p14:creationId xmlns:p14="http://schemas.microsoft.com/office/powerpoint/2010/main" val="31874781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B19A0-2B81-BBBF-DAA6-21B2C3A85A2E}"/>
              </a:ext>
            </a:extLst>
          </p:cNvPr>
          <p:cNvSpPr>
            <a:spLocks noGrp="1"/>
          </p:cNvSpPr>
          <p:nvPr>
            <p:ph type="title"/>
          </p:nvPr>
        </p:nvSpPr>
        <p:spPr/>
        <p:txBody>
          <a:bodyPr/>
          <a:lstStyle/>
          <a:p>
            <a:r>
              <a:rPr lang="en-GB" dirty="0"/>
              <a:t>Study Apps!</a:t>
            </a:r>
          </a:p>
        </p:txBody>
      </p:sp>
      <p:pic>
        <p:nvPicPr>
          <p:cNvPr id="7" name="Picture 6">
            <a:extLst>
              <a:ext uri="{FF2B5EF4-FFF2-40B4-BE49-F238E27FC236}">
                <a16:creationId xmlns:a16="http://schemas.microsoft.com/office/drawing/2014/main" id="{0475AAA4-C7F5-7BDB-50BE-92BBE048CE86}"/>
              </a:ext>
            </a:extLst>
          </p:cNvPr>
          <p:cNvPicPr>
            <a:picLocks noChangeAspect="1"/>
          </p:cNvPicPr>
          <p:nvPr/>
        </p:nvPicPr>
        <p:blipFill rotWithShape="1">
          <a:blip r:embed="rId3"/>
          <a:srcRect l="33993" t="24652" r="28896" b="13420"/>
          <a:stretch/>
        </p:blipFill>
        <p:spPr>
          <a:xfrm>
            <a:off x="4825623" y="151369"/>
            <a:ext cx="6528177" cy="6127750"/>
          </a:xfrm>
          <a:prstGeom prst="rect">
            <a:avLst/>
          </a:prstGeom>
        </p:spPr>
      </p:pic>
    </p:spTree>
    <p:extLst>
      <p:ext uri="{BB962C8B-B14F-4D97-AF65-F5344CB8AC3E}">
        <p14:creationId xmlns:p14="http://schemas.microsoft.com/office/powerpoint/2010/main" val="1266958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8D903-933A-6E6D-D11C-3A835825DDF3}"/>
              </a:ext>
            </a:extLst>
          </p:cNvPr>
          <p:cNvSpPr>
            <a:spLocks noGrp="1"/>
          </p:cNvSpPr>
          <p:nvPr>
            <p:ph type="title"/>
          </p:nvPr>
        </p:nvSpPr>
        <p:spPr/>
        <p:txBody>
          <a:bodyPr/>
          <a:lstStyle/>
          <a:p>
            <a:r>
              <a:rPr lang="en-GB"/>
              <a:t>Get Extra </a:t>
            </a:r>
            <a:r>
              <a:rPr lang="en-GB" dirty="0"/>
              <a:t>Support</a:t>
            </a:r>
          </a:p>
        </p:txBody>
      </p:sp>
      <p:sp>
        <p:nvSpPr>
          <p:cNvPr id="3" name="Content Placeholder 2">
            <a:extLst>
              <a:ext uri="{FF2B5EF4-FFF2-40B4-BE49-F238E27FC236}">
                <a16:creationId xmlns:a16="http://schemas.microsoft.com/office/drawing/2014/main" id="{752E5354-E27A-83C2-0916-E006E9F8421E}"/>
              </a:ext>
            </a:extLst>
          </p:cNvPr>
          <p:cNvSpPr>
            <a:spLocks noGrp="1"/>
          </p:cNvSpPr>
          <p:nvPr>
            <p:ph idx="1"/>
          </p:nvPr>
        </p:nvSpPr>
        <p:spPr/>
        <p:txBody>
          <a:bodyPr/>
          <a:lstStyle/>
          <a:p>
            <a:pPr algn="l"/>
            <a:r>
              <a:rPr lang="en-GB" b="0" i="0" dirty="0">
                <a:solidFill>
                  <a:srgbClr val="4E4E46"/>
                </a:solidFill>
                <a:effectLst/>
                <a:latin typeface="foco"/>
              </a:rPr>
              <a:t>If your child doesn’t want to talk to you, try helping them identify a trusted friend or adult to check in with. Make sure your child knows they can also access support from professionals and peers online. </a:t>
            </a:r>
          </a:p>
          <a:p>
            <a:pPr algn="l">
              <a:buFont typeface="Arial" panose="020B0604020202020204" pitchFamily="34" charset="0"/>
              <a:buChar char="•"/>
            </a:pPr>
            <a:r>
              <a:rPr lang="en-GB" b="1" i="0" u="sng" dirty="0">
                <a:solidFill>
                  <a:srgbClr val="A81B43"/>
                </a:solidFill>
                <a:effectLst/>
                <a:latin typeface="foco"/>
                <a:hlinkClick r:id="rId2"/>
              </a:rPr>
              <a:t>The Mix</a:t>
            </a:r>
            <a:r>
              <a:rPr lang="en-GB" b="0" i="0" dirty="0">
                <a:solidFill>
                  <a:srgbClr val="4E4E46"/>
                </a:solidFill>
                <a:effectLst/>
                <a:latin typeface="foco"/>
              </a:rPr>
              <a:t> offers a helpline, advice and a forum for under-25s.  </a:t>
            </a:r>
          </a:p>
          <a:p>
            <a:pPr algn="l">
              <a:buFont typeface="Arial" panose="020B0604020202020204" pitchFamily="34" charset="0"/>
              <a:buChar char="•"/>
            </a:pPr>
            <a:r>
              <a:rPr lang="en-GB" b="1" i="0" u="sng" dirty="0">
                <a:solidFill>
                  <a:srgbClr val="A81B43"/>
                </a:solidFill>
                <a:effectLst/>
                <a:latin typeface="foco"/>
                <a:hlinkClick r:id="rId3"/>
              </a:rPr>
              <a:t>Shout text service</a:t>
            </a:r>
            <a:r>
              <a:rPr lang="en-GB" b="0" i="0" dirty="0">
                <a:solidFill>
                  <a:srgbClr val="4E4E46"/>
                </a:solidFill>
                <a:effectLst/>
                <a:latin typeface="foco"/>
              </a:rPr>
              <a:t> offers support to anyone who’s struggling. Text 85258.  </a:t>
            </a:r>
          </a:p>
          <a:p>
            <a:pPr algn="l">
              <a:buFont typeface="Arial" panose="020B0604020202020204" pitchFamily="34" charset="0"/>
              <a:buChar char="•"/>
            </a:pPr>
            <a:r>
              <a:rPr lang="en-GB" b="1" i="0" u="sng" dirty="0">
                <a:solidFill>
                  <a:srgbClr val="A81B43"/>
                </a:solidFill>
                <a:effectLst/>
                <a:latin typeface="foco"/>
                <a:hlinkClick r:id="rId4"/>
              </a:rPr>
              <a:t>Childline</a:t>
            </a:r>
            <a:r>
              <a:rPr lang="en-GB" b="0" i="0" dirty="0">
                <a:solidFill>
                  <a:srgbClr val="4E4E46"/>
                </a:solidFill>
                <a:effectLst/>
                <a:latin typeface="foco"/>
              </a:rPr>
              <a:t> has a helpline, chat and email service. Call 0800 1111. </a:t>
            </a:r>
          </a:p>
          <a:p>
            <a:pPr algn="l">
              <a:buFont typeface="Arial" panose="020B0604020202020204" pitchFamily="34" charset="0"/>
              <a:buChar char="•"/>
            </a:pPr>
            <a:r>
              <a:rPr lang="en-GB" b="1" i="0" u="sng" dirty="0" err="1">
                <a:solidFill>
                  <a:srgbClr val="A81B43"/>
                </a:solidFill>
                <a:effectLst/>
                <a:latin typeface="foco"/>
                <a:hlinkClick r:id="rId5"/>
              </a:rPr>
              <a:t>Kooth</a:t>
            </a:r>
            <a:r>
              <a:rPr lang="en-GB" b="1" i="0" u="sng" dirty="0">
                <a:solidFill>
                  <a:srgbClr val="A81B43"/>
                </a:solidFill>
                <a:effectLst/>
                <a:latin typeface="foco"/>
                <a:hlinkClick r:id="rId5"/>
              </a:rPr>
              <a:t> app</a:t>
            </a:r>
            <a:r>
              <a:rPr lang="en-GB" b="0" i="0" dirty="0">
                <a:solidFill>
                  <a:srgbClr val="4E4E46"/>
                </a:solidFill>
                <a:effectLst/>
                <a:latin typeface="foco"/>
              </a:rPr>
              <a:t> has an online community, articles, 1:1 chat and journal feature.  </a:t>
            </a:r>
          </a:p>
          <a:p>
            <a:pPr algn="l"/>
            <a:r>
              <a:rPr lang="en-GB" b="0" i="0" dirty="0">
                <a:solidFill>
                  <a:srgbClr val="4E4E46"/>
                </a:solidFill>
                <a:effectLst/>
                <a:latin typeface="foco"/>
              </a:rPr>
              <a:t>If you’re worried about your child, contact your GP/WEST to explore extra support.  </a:t>
            </a:r>
          </a:p>
          <a:p>
            <a:endParaRPr lang="en-GB" dirty="0"/>
          </a:p>
        </p:txBody>
      </p:sp>
    </p:spTree>
    <p:extLst>
      <p:ext uri="{BB962C8B-B14F-4D97-AF65-F5344CB8AC3E}">
        <p14:creationId xmlns:p14="http://schemas.microsoft.com/office/powerpoint/2010/main" val="40950500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utoShape 3">
            <a:extLst>
              <a:ext uri="{FF2B5EF4-FFF2-40B4-BE49-F238E27FC236}">
                <a16:creationId xmlns:a16="http://schemas.microsoft.com/office/drawing/2014/main" id="{19EB4D40-3BE8-4D2F-84D6-F3CD2EAFF735}"/>
              </a:ext>
            </a:extLst>
          </p:cNvPr>
          <p:cNvSpPr/>
          <p:nvPr/>
        </p:nvSpPr>
        <p:spPr>
          <a:xfrm>
            <a:off x="0" y="1"/>
            <a:ext cx="12192000" cy="1277399"/>
          </a:xfrm>
          <a:prstGeom prst="rect">
            <a:avLst/>
          </a:prstGeom>
          <a:solidFill>
            <a:srgbClr val="F4E9DD"/>
          </a:solidFill>
        </p:spPr>
        <p:txBody>
          <a:bodyPr/>
          <a:lstStyle/>
          <a:p>
            <a:endParaRPr lang="en-GB"/>
          </a:p>
        </p:txBody>
      </p:sp>
      <p:sp>
        <p:nvSpPr>
          <p:cNvPr id="4" name="TextBox 4"/>
          <p:cNvSpPr txBox="1"/>
          <p:nvPr/>
        </p:nvSpPr>
        <p:spPr>
          <a:xfrm>
            <a:off x="406400" y="237316"/>
            <a:ext cx="10820400" cy="597984"/>
          </a:xfrm>
          <a:prstGeom prst="rect">
            <a:avLst/>
          </a:prstGeom>
        </p:spPr>
        <p:txBody>
          <a:bodyPr lIns="0" tIns="0" rIns="0" bIns="0" rtlCol="0" anchor="t">
            <a:spAutoFit/>
          </a:bodyPr>
          <a:lstStyle/>
          <a:p>
            <a:pPr>
              <a:lnSpc>
                <a:spcPts val="4951"/>
              </a:lnSpc>
              <a:spcBef>
                <a:spcPct val="0"/>
              </a:spcBef>
            </a:pPr>
            <a:r>
              <a:rPr lang="en-US" sz="3536" b="1" dirty="0">
                <a:solidFill>
                  <a:srgbClr val="FFC000"/>
                </a:solidFill>
                <a:latin typeface="Open Sans"/>
              </a:rPr>
              <a:t>Other places for support: </a:t>
            </a:r>
          </a:p>
        </p:txBody>
      </p:sp>
      <p:pic>
        <p:nvPicPr>
          <p:cNvPr id="6" name="Picture 1">
            <a:extLst>
              <a:ext uri="{FF2B5EF4-FFF2-40B4-BE49-F238E27FC236}">
                <a16:creationId xmlns:a16="http://schemas.microsoft.com/office/drawing/2014/main" id="{E4F4A9C6-0B3C-45FB-AB25-D29E91818E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793" y="1463574"/>
            <a:ext cx="2632435" cy="126920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A5B27A35-0742-4778-8849-8A8B355C2160}"/>
              </a:ext>
            </a:extLst>
          </p:cNvPr>
          <p:cNvSpPr txBox="1"/>
          <p:nvPr/>
        </p:nvSpPr>
        <p:spPr>
          <a:xfrm>
            <a:off x="2997200" y="1424887"/>
            <a:ext cx="4268514" cy="1446358"/>
          </a:xfrm>
          <a:prstGeom prst="rect">
            <a:avLst/>
          </a:prstGeom>
          <a:noFill/>
        </p:spPr>
        <p:txBody>
          <a:bodyPr wrap="square" rtlCol="0">
            <a:spAutoFit/>
          </a:bodyPr>
          <a:lstStyle/>
          <a:p>
            <a:r>
              <a:rPr lang="en-GB" sz="2933" dirty="0" err="1"/>
              <a:t>Kooth</a:t>
            </a:r>
            <a:r>
              <a:rPr lang="en-GB" sz="2933" dirty="0"/>
              <a:t>: </a:t>
            </a:r>
            <a:r>
              <a:rPr lang="en-GB" sz="2933" u="sng" dirty="0">
                <a:hlinkClick r:id="rId4"/>
              </a:rPr>
              <a:t>https://www.kooth.com</a:t>
            </a:r>
            <a:endParaRPr lang="en-GB" sz="2933" u="sng" dirty="0"/>
          </a:p>
          <a:p>
            <a:endParaRPr lang="en-GB" sz="2933" u="sng" dirty="0"/>
          </a:p>
        </p:txBody>
      </p:sp>
      <p:pic>
        <p:nvPicPr>
          <p:cNvPr id="10" name="Picture 9">
            <a:extLst>
              <a:ext uri="{FF2B5EF4-FFF2-40B4-BE49-F238E27FC236}">
                <a16:creationId xmlns:a16="http://schemas.microsoft.com/office/drawing/2014/main" id="{4D9B8781-CCEC-4660-B317-01187CA4C575}"/>
              </a:ext>
            </a:extLst>
          </p:cNvPr>
          <p:cNvPicPr/>
          <p:nvPr/>
        </p:nvPicPr>
        <p:blipFill>
          <a:blip r:embed="rId5"/>
          <a:stretch>
            <a:fillRect/>
          </a:stretch>
        </p:blipFill>
        <p:spPr>
          <a:xfrm>
            <a:off x="212793" y="3139960"/>
            <a:ext cx="2192867" cy="1262810"/>
          </a:xfrm>
          <a:prstGeom prst="rect">
            <a:avLst/>
          </a:prstGeom>
        </p:spPr>
      </p:pic>
      <p:sp>
        <p:nvSpPr>
          <p:cNvPr id="11" name="Rectangle 10">
            <a:extLst>
              <a:ext uri="{FF2B5EF4-FFF2-40B4-BE49-F238E27FC236}">
                <a16:creationId xmlns:a16="http://schemas.microsoft.com/office/drawing/2014/main" id="{FF686FEC-333D-4DCA-9660-EAA3022DF760}"/>
              </a:ext>
            </a:extLst>
          </p:cNvPr>
          <p:cNvSpPr/>
          <p:nvPr/>
        </p:nvSpPr>
        <p:spPr>
          <a:xfrm>
            <a:off x="6595202" y="4531625"/>
            <a:ext cx="5028171" cy="995016"/>
          </a:xfrm>
          <a:prstGeom prst="rect">
            <a:avLst/>
          </a:prstGeom>
        </p:spPr>
        <p:txBody>
          <a:bodyPr wrap="none">
            <a:spAutoFit/>
          </a:bodyPr>
          <a:lstStyle/>
          <a:p>
            <a:r>
              <a:rPr lang="en-GB" sz="2933" dirty="0"/>
              <a:t>Get Self Help</a:t>
            </a:r>
          </a:p>
          <a:p>
            <a:r>
              <a:rPr lang="en-GB" sz="2933" dirty="0"/>
              <a:t> </a:t>
            </a:r>
            <a:r>
              <a:rPr lang="en-GB" sz="2933" u="sng" dirty="0">
                <a:hlinkClick r:id="rId6"/>
              </a:rPr>
              <a:t>https://www.getselfhelp.co.uk</a:t>
            </a:r>
            <a:r>
              <a:rPr lang="en-GB" sz="1867" u="sng" dirty="0">
                <a:hlinkClick r:id="rId6"/>
              </a:rPr>
              <a:t>/</a:t>
            </a:r>
            <a:endParaRPr lang="en-GB" sz="1867" dirty="0"/>
          </a:p>
        </p:txBody>
      </p:sp>
      <p:sp>
        <p:nvSpPr>
          <p:cNvPr id="12" name="Rectangle 11">
            <a:extLst>
              <a:ext uri="{FF2B5EF4-FFF2-40B4-BE49-F238E27FC236}">
                <a16:creationId xmlns:a16="http://schemas.microsoft.com/office/drawing/2014/main" id="{D33D95E1-135B-4CD9-A9D1-76F210D8AF98}"/>
              </a:ext>
            </a:extLst>
          </p:cNvPr>
          <p:cNvSpPr/>
          <p:nvPr/>
        </p:nvSpPr>
        <p:spPr>
          <a:xfrm>
            <a:off x="2665954" y="3241605"/>
            <a:ext cx="3828678" cy="1282339"/>
          </a:xfrm>
          <a:prstGeom prst="rect">
            <a:avLst/>
          </a:prstGeom>
        </p:spPr>
        <p:txBody>
          <a:bodyPr wrap="square">
            <a:spAutoFit/>
          </a:bodyPr>
          <a:lstStyle/>
          <a:p>
            <a:r>
              <a:rPr lang="en-GB" sz="2933" u="sng" dirty="0">
                <a:hlinkClick r:id="rId7"/>
              </a:rPr>
              <a:t>https://youngminds.org.uk</a:t>
            </a:r>
            <a:endParaRPr lang="en-GB" sz="2933" u="sng" dirty="0"/>
          </a:p>
          <a:p>
            <a:endParaRPr lang="en-GB" sz="1867" dirty="0"/>
          </a:p>
        </p:txBody>
      </p:sp>
      <p:sp>
        <p:nvSpPr>
          <p:cNvPr id="13" name="TextBox 12">
            <a:extLst>
              <a:ext uri="{FF2B5EF4-FFF2-40B4-BE49-F238E27FC236}">
                <a16:creationId xmlns:a16="http://schemas.microsoft.com/office/drawing/2014/main" id="{9B5418E5-6B6A-4AE6-9E22-B465AEA5C2CF}"/>
              </a:ext>
            </a:extLst>
          </p:cNvPr>
          <p:cNvSpPr txBox="1"/>
          <p:nvPr/>
        </p:nvSpPr>
        <p:spPr>
          <a:xfrm>
            <a:off x="81993" y="4630232"/>
            <a:ext cx="2641600" cy="543675"/>
          </a:xfrm>
          <a:prstGeom prst="rect">
            <a:avLst/>
          </a:prstGeom>
          <a:noFill/>
        </p:spPr>
        <p:txBody>
          <a:bodyPr wrap="square" rtlCol="0">
            <a:spAutoFit/>
          </a:bodyPr>
          <a:lstStyle/>
          <a:p>
            <a:pPr lvl="1"/>
            <a:r>
              <a:rPr lang="en-GB" sz="2933" dirty="0"/>
              <a:t>Text Shout </a:t>
            </a:r>
          </a:p>
        </p:txBody>
      </p:sp>
      <p:pic>
        <p:nvPicPr>
          <p:cNvPr id="14" name="Picture 13">
            <a:extLst>
              <a:ext uri="{FF2B5EF4-FFF2-40B4-BE49-F238E27FC236}">
                <a16:creationId xmlns:a16="http://schemas.microsoft.com/office/drawing/2014/main" id="{590CA3C7-FD43-42CA-85F0-05C2C28967CB}"/>
              </a:ext>
            </a:extLst>
          </p:cNvPr>
          <p:cNvPicPr/>
          <p:nvPr/>
        </p:nvPicPr>
        <p:blipFill>
          <a:blip r:embed="rId8"/>
          <a:stretch>
            <a:fillRect/>
          </a:stretch>
        </p:blipFill>
        <p:spPr>
          <a:xfrm>
            <a:off x="2723592" y="4337431"/>
            <a:ext cx="1856701" cy="993747"/>
          </a:xfrm>
          <a:prstGeom prst="rect">
            <a:avLst/>
          </a:prstGeom>
        </p:spPr>
      </p:pic>
      <p:pic>
        <p:nvPicPr>
          <p:cNvPr id="1026" name="Picture 2" descr="New Calm Harm app features - stem4">
            <a:extLst>
              <a:ext uri="{FF2B5EF4-FFF2-40B4-BE49-F238E27FC236}">
                <a16:creationId xmlns:a16="http://schemas.microsoft.com/office/drawing/2014/main" id="{B8FB7C47-0B2B-4FF6-BA39-A534F5C2306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13390" y="1122768"/>
            <a:ext cx="1693803" cy="1880122"/>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23521CFD-6BC5-4C7E-B2CA-D208C16CEA07}"/>
              </a:ext>
            </a:extLst>
          </p:cNvPr>
          <p:cNvSpPr txBox="1"/>
          <p:nvPr/>
        </p:nvSpPr>
        <p:spPr>
          <a:xfrm>
            <a:off x="8507193" y="1877824"/>
            <a:ext cx="3402773" cy="913199"/>
          </a:xfrm>
          <a:prstGeom prst="rect">
            <a:avLst/>
          </a:prstGeom>
          <a:noFill/>
        </p:spPr>
        <p:txBody>
          <a:bodyPr wrap="square">
            <a:spAutoFit/>
          </a:bodyPr>
          <a:lstStyle/>
          <a:p>
            <a:r>
              <a:rPr lang="en-GB" sz="2667" dirty="0">
                <a:hlinkClick r:id="rId10"/>
              </a:rPr>
              <a:t>Home - Calm Harm App</a:t>
            </a:r>
            <a:endParaRPr lang="en-GB" sz="2667" dirty="0"/>
          </a:p>
        </p:txBody>
      </p:sp>
      <p:sp>
        <p:nvSpPr>
          <p:cNvPr id="19" name="TextBox 18">
            <a:extLst>
              <a:ext uri="{FF2B5EF4-FFF2-40B4-BE49-F238E27FC236}">
                <a16:creationId xmlns:a16="http://schemas.microsoft.com/office/drawing/2014/main" id="{3499D233-2DF3-46B0-8A46-0C5E7370D121}"/>
              </a:ext>
            </a:extLst>
          </p:cNvPr>
          <p:cNvSpPr txBox="1"/>
          <p:nvPr/>
        </p:nvSpPr>
        <p:spPr>
          <a:xfrm>
            <a:off x="8868923" y="3429000"/>
            <a:ext cx="3906215" cy="543675"/>
          </a:xfrm>
          <a:prstGeom prst="rect">
            <a:avLst/>
          </a:prstGeom>
          <a:noFill/>
        </p:spPr>
        <p:txBody>
          <a:bodyPr wrap="square">
            <a:spAutoFit/>
          </a:bodyPr>
          <a:lstStyle/>
          <a:p>
            <a:r>
              <a:rPr lang="en-GB" sz="2933" dirty="0">
                <a:hlinkClick r:id="rId11"/>
              </a:rPr>
              <a:t>Childline | Childline</a:t>
            </a:r>
            <a:endParaRPr lang="en-GB" sz="2933" dirty="0"/>
          </a:p>
        </p:txBody>
      </p:sp>
      <p:pic>
        <p:nvPicPr>
          <p:cNvPr id="1028" name="Picture 4" descr="Childline - Wikipedia">
            <a:extLst>
              <a:ext uri="{FF2B5EF4-FFF2-40B4-BE49-F238E27FC236}">
                <a16:creationId xmlns:a16="http://schemas.microsoft.com/office/drawing/2014/main" id="{EB24C87D-DFAA-412A-9612-474C6843533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94632" y="3228835"/>
            <a:ext cx="2393950" cy="850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6762985"/>
      </p:ext>
    </p:extLst>
  </p:cSld>
  <p:clrMapOvr>
    <a:masterClrMapping/>
  </p:clrMapOvr>
  <mc:AlternateContent xmlns:mc="http://schemas.openxmlformats.org/markup-compatibility/2006" xmlns:p14="http://schemas.microsoft.com/office/powerpoint/2010/main">
    <mc:Choice Requires="p14">
      <p:transition spd="slow" p14:dur="2000" advTm="14684"/>
    </mc:Choice>
    <mc:Fallback xmlns="">
      <p:transition spd="slow" advTm="14684"/>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385A1F-18D2-F1D9-906D-BA7AF9C961D7}"/>
              </a:ext>
            </a:extLst>
          </p:cNvPr>
          <p:cNvSpPr txBox="1"/>
          <p:nvPr/>
        </p:nvSpPr>
        <p:spPr>
          <a:xfrm>
            <a:off x="228600" y="0"/>
            <a:ext cx="11074400" cy="4678204"/>
          </a:xfrm>
          <a:prstGeom prst="rect">
            <a:avLst/>
          </a:prstGeom>
          <a:noFill/>
        </p:spPr>
        <p:txBody>
          <a:bodyPr wrap="square" rtlCol="0">
            <a:spAutoFit/>
          </a:bodyPr>
          <a:lstStyle/>
          <a:p>
            <a:r>
              <a:rPr lang="en-GB" sz="5400" dirty="0"/>
              <a:t>Thank you and Good luck</a:t>
            </a:r>
          </a:p>
          <a:p>
            <a:endParaRPr lang="en-GB" sz="2400" dirty="0"/>
          </a:p>
          <a:p>
            <a:r>
              <a:rPr lang="en-GB" sz="3200" dirty="0"/>
              <a:t>We hope this has been interesting and useful.</a:t>
            </a:r>
          </a:p>
          <a:p>
            <a:endParaRPr lang="en-GB" sz="3200" dirty="0"/>
          </a:p>
          <a:p>
            <a:r>
              <a:rPr lang="en-GB" sz="3200" dirty="0"/>
              <a:t>Please could you complete our </a:t>
            </a:r>
          </a:p>
          <a:p>
            <a:r>
              <a:rPr lang="en-GB" sz="3200" dirty="0"/>
              <a:t>very short evaluation form.</a:t>
            </a:r>
          </a:p>
          <a:p>
            <a:endParaRPr lang="en-GB" sz="2400" dirty="0"/>
          </a:p>
          <a:p>
            <a:endParaRPr lang="en-GB" sz="4000" dirty="0"/>
          </a:p>
          <a:p>
            <a:r>
              <a:rPr lang="en-GB" sz="2800" dirty="0"/>
              <a:t>www.camhs.hacw.nhs.uk/west</a:t>
            </a:r>
          </a:p>
        </p:txBody>
      </p:sp>
      <p:pic>
        <p:nvPicPr>
          <p:cNvPr id="3" name="Picture 2">
            <a:extLst>
              <a:ext uri="{FF2B5EF4-FFF2-40B4-BE49-F238E27FC236}">
                <a16:creationId xmlns:a16="http://schemas.microsoft.com/office/drawing/2014/main" id="{269A6258-8F2C-C9DD-B581-A7A65CCCED45}"/>
              </a:ext>
            </a:extLst>
          </p:cNvPr>
          <p:cNvPicPr>
            <a:picLocks noChangeAspect="1"/>
          </p:cNvPicPr>
          <p:nvPr/>
        </p:nvPicPr>
        <p:blipFill rotWithShape="1">
          <a:blip r:embed="rId3"/>
          <a:srcRect l="18125" t="8334" r="17395" b="5926"/>
          <a:stretch/>
        </p:blipFill>
        <p:spPr>
          <a:xfrm>
            <a:off x="8183880" y="210138"/>
            <a:ext cx="3541668" cy="2316702"/>
          </a:xfrm>
          <a:prstGeom prst="rect">
            <a:avLst/>
          </a:prstGeom>
        </p:spPr>
      </p:pic>
      <p:sp>
        <p:nvSpPr>
          <p:cNvPr id="4" name="TextBox 3">
            <a:extLst>
              <a:ext uri="{FF2B5EF4-FFF2-40B4-BE49-F238E27FC236}">
                <a16:creationId xmlns:a16="http://schemas.microsoft.com/office/drawing/2014/main" id="{DFB4359D-AB64-96CA-E8E0-736FFCA4142C}"/>
              </a:ext>
            </a:extLst>
          </p:cNvPr>
          <p:cNvSpPr txBox="1"/>
          <p:nvPr/>
        </p:nvSpPr>
        <p:spPr>
          <a:xfrm>
            <a:off x="5646874" y="2743200"/>
            <a:ext cx="5867400" cy="2554545"/>
          </a:xfrm>
          <a:prstGeom prst="rect">
            <a:avLst/>
          </a:prstGeom>
          <a:noFill/>
        </p:spPr>
        <p:txBody>
          <a:bodyPr wrap="square" rtlCol="0">
            <a:spAutoFit/>
          </a:bodyPr>
          <a:lstStyle/>
          <a:p>
            <a:r>
              <a:rPr lang="en-GB" sz="3200" dirty="0"/>
              <a:t>If you feel your child would benefit from a referral to our WEST team to support them with their mental wellbeing, please speak to your child and school</a:t>
            </a:r>
          </a:p>
        </p:txBody>
      </p:sp>
      <p:sp>
        <p:nvSpPr>
          <p:cNvPr id="5" name="Rectangle: Rounded Corners 4">
            <a:extLst>
              <a:ext uri="{FF2B5EF4-FFF2-40B4-BE49-F238E27FC236}">
                <a16:creationId xmlns:a16="http://schemas.microsoft.com/office/drawing/2014/main" id="{6F7D45D2-708A-878C-42BC-26948277EC4F}"/>
              </a:ext>
            </a:extLst>
          </p:cNvPr>
          <p:cNvSpPr/>
          <p:nvPr/>
        </p:nvSpPr>
        <p:spPr>
          <a:xfrm>
            <a:off x="5410200" y="2606040"/>
            <a:ext cx="5974080" cy="286512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938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60C42-4E04-D9AC-C53C-5754ADE87553}"/>
              </a:ext>
            </a:extLst>
          </p:cNvPr>
          <p:cNvSpPr>
            <a:spLocks noGrp="1"/>
          </p:cNvSpPr>
          <p:nvPr>
            <p:ph type="title"/>
          </p:nvPr>
        </p:nvSpPr>
        <p:spPr/>
        <p:txBody>
          <a:bodyPr/>
          <a:lstStyle/>
          <a:p>
            <a:r>
              <a:rPr lang="en-GB" dirty="0"/>
              <a:t>Additional information and slides </a:t>
            </a:r>
          </a:p>
        </p:txBody>
      </p:sp>
      <p:sp>
        <p:nvSpPr>
          <p:cNvPr id="3" name="Content Placeholder 2">
            <a:extLst>
              <a:ext uri="{FF2B5EF4-FFF2-40B4-BE49-F238E27FC236}">
                <a16:creationId xmlns:a16="http://schemas.microsoft.com/office/drawing/2014/main" id="{7C6C49AB-5A75-08A4-ED4D-B1324EC7ED30}"/>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4525218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5BC28-1749-93F7-FB84-5AE9471AE1E0}"/>
              </a:ext>
            </a:extLst>
          </p:cNvPr>
          <p:cNvSpPr>
            <a:spLocks noGrp="1"/>
          </p:cNvSpPr>
          <p:nvPr>
            <p:ph type="ctrTitle"/>
          </p:nvPr>
        </p:nvSpPr>
        <p:spPr/>
        <p:txBody>
          <a:bodyPr/>
          <a:lstStyle/>
          <a:p>
            <a:r>
              <a:rPr lang="en-GB" dirty="0"/>
              <a:t>Why and When to provide support</a:t>
            </a:r>
          </a:p>
        </p:txBody>
      </p:sp>
      <p:sp>
        <p:nvSpPr>
          <p:cNvPr id="3" name="Subtitle 2">
            <a:extLst>
              <a:ext uri="{FF2B5EF4-FFF2-40B4-BE49-F238E27FC236}">
                <a16:creationId xmlns:a16="http://schemas.microsoft.com/office/drawing/2014/main" id="{CC6318C9-3961-3E66-F3AD-B409647EE37A}"/>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9627286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2777D-A27C-BB09-AC4A-AA451CD1351F}"/>
              </a:ext>
            </a:extLst>
          </p:cNvPr>
          <p:cNvSpPr>
            <a:spLocks noGrp="1"/>
          </p:cNvSpPr>
          <p:nvPr>
            <p:ph type="title"/>
          </p:nvPr>
        </p:nvSpPr>
        <p:spPr/>
        <p:txBody>
          <a:bodyPr>
            <a:normAutofit/>
          </a:bodyPr>
          <a:lstStyle/>
          <a:p>
            <a:r>
              <a:rPr lang="en-GB" b="1" i="0" dirty="0">
                <a:solidFill>
                  <a:srgbClr val="005E85"/>
                </a:solidFill>
                <a:effectLst/>
                <a:highlight>
                  <a:srgbClr val="FFFFFF"/>
                </a:highlight>
                <a:latin typeface="Brown Bold"/>
              </a:rPr>
              <a:t>Exam stress is normal, so when should I be worried about my child?</a:t>
            </a:r>
            <a:endParaRPr lang="en-GB" dirty="0"/>
          </a:p>
        </p:txBody>
      </p:sp>
      <p:sp>
        <p:nvSpPr>
          <p:cNvPr id="3" name="Content Placeholder 2">
            <a:extLst>
              <a:ext uri="{FF2B5EF4-FFF2-40B4-BE49-F238E27FC236}">
                <a16:creationId xmlns:a16="http://schemas.microsoft.com/office/drawing/2014/main" id="{46CFA75C-BA3B-1EA4-5903-156676D29978}"/>
              </a:ext>
            </a:extLst>
          </p:cNvPr>
          <p:cNvSpPr>
            <a:spLocks noGrp="1"/>
          </p:cNvSpPr>
          <p:nvPr>
            <p:ph idx="1"/>
          </p:nvPr>
        </p:nvSpPr>
        <p:spPr>
          <a:xfrm>
            <a:off x="983973" y="1547329"/>
            <a:ext cx="10515600" cy="4351338"/>
          </a:xfrm>
        </p:spPr>
        <p:txBody>
          <a:bodyPr>
            <a:normAutofit/>
          </a:bodyPr>
          <a:lstStyle/>
          <a:p>
            <a:pPr marL="0" indent="0" algn="l">
              <a:buNone/>
            </a:pPr>
            <a:r>
              <a:rPr lang="en-GB" b="1" i="0" dirty="0">
                <a:solidFill>
                  <a:srgbClr val="005E85"/>
                </a:solidFill>
                <a:effectLst/>
                <a:highlight>
                  <a:srgbClr val="FFFFFF"/>
                </a:highlight>
                <a:latin typeface="Roboto Slab" pitchFamily="2" charset="0"/>
              </a:rPr>
              <a:t>Changes in behaviour</a:t>
            </a:r>
            <a:endParaRPr lang="en-GB" b="0" i="0" dirty="0">
              <a:solidFill>
                <a:srgbClr val="005E85"/>
              </a:solidFill>
              <a:effectLst/>
              <a:highlight>
                <a:srgbClr val="FFFFFF"/>
              </a:highlight>
              <a:latin typeface="Roboto Slab" pitchFamily="2" charset="0"/>
            </a:endParaRPr>
          </a:p>
          <a:p>
            <a:pPr lvl="1"/>
            <a:r>
              <a:rPr lang="en-GB" b="0" i="0" dirty="0">
                <a:solidFill>
                  <a:srgbClr val="005E85"/>
                </a:solidFill>
                <a:effectLst/>
                <a:highlight>
                  <a:srgbClr val="FFFFFF"/>
                </a:highlight>
                <a:latin typeface="Roboto Slab" pitchFamily="2" charset="0"/>
              </a:rPr>
              <a:t>Refusing to go to school/college or to engage with studies or revision.</a:t>
            </a:r>
          </a:p>
          <a:p>
            <a:pPr lvl="1"/>
            <a:r>
              <a:rPr lang="en-GB" b="0" i="0" dirty="0">
                <a:solidFill>
                  <a:srgbClr val="005E85"/>
                </a:solidFill>
                <a:effectLst/>
                <a:highlight>
                  <a:srgbClr val="FFFFFF"/>
                </a:highlight>
                <a:latin typeface="Roboto Slab" pitchFamily="2" charset="0"/>
              </a:rPr>
              <a:t>Difficulty sleeping.</a:t>
            </a:r>
          </a:p>
          <a:p>
            <a:pPr lvl="1"/>
            <a:r>
              <a:rPr lang="en-GB" b="0" i="0" dirty="0">
                <a:solidFill>
                  <a:srgbClr val="005E85"/>
                </a:solidFill>
                <a:effectLst/>
                <a:highlight>
                  <a:srgbClr val="FFFFFF"/>
                </a:highlight>
                <a:latin typeface="Roboto Slab" pitchFamily="2" charset="0"/>
              </a:rPr>
              <a:t>Sudden increase or decrease in appetite.</a:t>
            </a:r>
          </a:p>
          <a:p>
            <a:pPr lvl="1"/>
            <a:r>
              <a:rPr lang="en-GB" b="0" i="0" dirty="0">
                <a:solidFill>
                  <a:srgbClr val="005E85"/>
                </a:solidFill>
                <a:effectLst/>
                <a:highlight>
                  <a:srgbClr val="FFFFFF"/>
                </a:highlight>
                <a:latin typeface="Roboto Slab" pitchFamily="2" charset="0"/>
              </a:rPr>
              <a:t>Paying less attention to personal hygiene.</a:t>
            </a:r>
          </a:p>
          <a:p>
            <a:pPr lvl="1"/>
            <a:r>
              <a:rPr lang="en-GB" b="0" i="0" dirty="0">
                <a:solidFill>
                  <a:srgbClr val="005E85"/>
                </a:solidFill>
                <a:effectLst/>
                <a:highlight>
                  <a:srgbClr val="FFFFFF"/>
                </a:highlight>
                <a:latin typeface="Roboto Slab" pitchFamily="2" charset="0"/>
              </a:rPr>
              <a:t>Isolating from others.</a:t>
            </a:r>
          </a:p>
          <a:p>
            <a:pPr marL="0" indent="0" algn="l">
              <a:buNone/>
            </a:pPr>
            <a:r>
              <a:rPr lang="en-GB" b="1" i="0" dirty="0">
                <a:solidFill>
                  <a:srgbClr val="005E85"/>
                </a:solidFill>
                <a:effectLst/>
                <a:highlight>
                  <a:srgbClr val="FFFFFF"/>
                </a:highlight>
                <a:latin typeface="Roboto Slab" pitchFamily="2" charset="0"/>
              </a:rPr>
              <a:t>Changes in mood</a:t>
            </a:r>
            <a:endParaRPr lang="en-GB" b="0" i="0" dirty="0">
              <a:solidFill>
                <a:srgbClr val="005E85"/>
              </a:solidFill>
              <a:effectLst/>
              <a:highlight>
                <a:srgbClr val="FFFFFF"/>
              </a:highlight>
              <a:latin typeface="Roboto Slab" pitchFamily="2" charset="0"/>
            </a:endParaRPr>
          </a:p>
          <a:p>
            <a:pPr lvl="1"/>
            <a:r>
              <a:rPr lang="en-GB" b="0" i="0" dirty="0">
                <a:solidFill>
                  <a:srgbClr val="005E85"/>
                </a:solidFill>
                <a:effectLst/>
                <a:highlight>
                  <a:srgbClr val="FFFFFF"/>
                </a:highlight>
                <a:latin typeface="Roboto Slab" pitchFamily="2" charset="0"/>
              </a:rPr>
              <a:t>Unusually tearful or angry.</a:t>
            </a:r>
          </a:p>
          <a:p>
            <a:pPr lvl="1"/>
            <a:r>
              <a:rPr lang="en-GB" b="0" i="0" dirty="0">
                <a:solidFill>
                  <a:srgbClr val="005E85"/>
                </a:solidFill>
                <a:effectLst/>
                <a:highlight>
                  <a:srgbClr val="FFFFFF"/>
                </a:highlight>
                <a:latin typeface="Roboto Slab" pitchFamily="2" charset="0"/>
              </a:rPr>
              <a:t>Flat, uninterested mood.</a:t>
            </a:r>
          </a:p>
          <a:p>
            <a:pPr lvl="1"/>
            <a:r>
              <a:rPr lang="en-GB" b="0" i="0" dirty="0">
                <a:solidFill>
                  <a:srgbClr val="005E85"/>
                </a:solidFill>
                <a:effectLst/>
                <a:highlight>
                  <a:srgbClr val="FFFFFF"/>
                </a:highlight>
                <a:latin typeface="Roboto Slab" pitchFamily="2" charset="0"/>
              </a:rPr>
              <a:t>Expressing hopelessness.</a:t>
            </a:r>
          </a:p>
          <a:p>
            <a:pPr lvl="1"/>
            <a:r>
              <a:rPr lang="en-GB" b="0" i="0" dirty="0">
                <a:solidFill>
                  <a:srgbClr val="005E85"/>
                </a:solidFill>
                <a:effectLst/>
                <a:highlight>
                  <a:srgbClr val="FFFFFF"/>
                </a:highlight>
                <a:latin typeface="Roboto Slab" pitchFamily="2" charset="0"/>
              </a:rPr>
              <a:t>Obvious stress and anxiety about unimportant things.</a:t>
            </a:r>
          </a:p>
          <a:p>
            <a:pPr lvl="1"/>
            <a:r>
              <a:rPr lang="en-GB" b="0" i="0" dirty="0">
                <a:solidFill>
                  <a:srgbClr val="005E85"/>
                </a:solidFill>
                <a:effectLst/>
                <a:highlight>
                  <a:srgbClr val="FFFFFF"/>
                </a:highlight>
                <a:latin typeface="Roboto Slab" pitchFamily="2" charset="0"/>
              </a:rPr>
              <a:t>Loss of interest in regular hobbies.</a:t>
            </a:r>
          </a:p>
          <a:p>
            <a:endParaRPr lang="en-GB" dirty="0"/>
          </a:p>
        </p:txBody>
      </p:sp>
    </p:spTree>
    <p:extLst>
      <p:ext uri="{BB962C8B-B14F-4D97-AF65-F5344CB8AC3E}">
        <p14:creationId xmlns:p14="http://schemas.microsoft.com/office/powerpoint/2010/main" val="13792192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0E6BB-08F1-1EE6-E6B0-D601D618A24F}"/>
              </a:ext>
            </a:extLst>
          </p:cNvPr>
          <p:cNvSpPr>
            <a:spLocks noGrp="1"/>
          </p:cNvSpPr>
          <p:nvPr>
            <p:ph type="ctrTitle"/>
          </p:nvPr>
        </p:nvSpPr>
        <p:spPr/>
        <p:txBody>
          <a:bodyPr/>
          <a:lstStyle/>
          <a:p>
            <a:r>
              <a:rPr lang="en-GB" dirty="0"/>
              <a:t>How we can support?</a:t>
            </a:r>
          </a:p>
        </p:txBody>
      </p:sp>
      <p:sp>
        <p:nvSpPr>
          <p:cNvPr id="3" name="Subtitle 2">
            <a:extLst>
              <a:ext uri="{FF2B5EF4-FFF2-40B4-BE49-F238E27FC236}">
                <a16:creationId xmlns:a16="http://schemas.microsoft.com/office/drawing/2014/main" id="{B1C2B7B4-A262-FF7C-7D9E-ABDF3A077DAA}"/>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24005422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BFC27-1E49-3D31-52F5-5FC643480BC8}"/>
              </a:ext>
            </a:extLst>
          </p:cNvPr>
          <p:cNvSpPr>
            <a:spLocks noGrp="1"/>
          </p:cNvSpPr>
          <p:nvPr>
            <p:ph type="title"/>
          </p:nvPr>
        </p:nvSpPr>
        <p:spPr/>
        <p:txBody>
          <a:bodyPr/>
          <a:lstStyle/>
          <a:p>
            <a:r>
              <a:rPr lang="en-GB" b="1" dirty="0">
                <a:solidFill>
                  <a:schemeClr val="accent1"/>
                </a:solidFill>
              </a:rPr>
              <a:t>Supporting your Child</a:t>
            </a:r>
            <a:br>
              <a:rPr lang="en-GB" dirty="0"/>
            </a:br>
            <a:r>
              <a:rPr lang="en-GB" dirty="0"/>
              <a:t>Understand the source of stress</a:t>
            </a:r>
          </a:p>
        </p:txBody>
      </p:sp>
      <p:sp>
        <p:nvSpPr>
          <p:cNvPr id="3" name="Content Placeholder 2">
            <a:extLst>
              <a:ext uri="{FF2B5EF4-FFF2-40B4-BE49-F238E27FC236}">
                <a16:creationId xmlns:a16="http://schemas.microsoft.com/office/drawing/2014/main" id="{8B8042C7-3766-C3B3-3AF6-00616309441F}"/>
              </a:ext>
            </a:extLst>
          </p:cNvPr>
          <p:cNvSpPr>
            <a:spLocks noGrp="1"/>
          </p:cNvSpPr>
          <p:nvPr>
            <p:ph idx="1"/>
          </p:nvPr>
        </p:nvSpPr>
        <p:spPr>
          <a:xfrm>
            <a:off x="838200" y="1605589"/>
            <a:ext cx="10515600" cy="4351338"/>
          </a:xfrm>
        </p:spPr>
        <p:txBody>
          <a:bodyPr/>
          <a:lstStyle/>
          <a:p>
            <a:pPr algn="l"/>
            <a:r>
              <a:rPr lang="en-GB" b="0" i="0" dirty="0">
                <a:solidFill>
                  <a:srgbClr val="4E4E46"/>
                </a:solidFill>
                <a:effectLst/>
                <a:latin typeface="foco"/>
              </a:rPr>
              <a:t>Messages of stress and pressure can come from many places. It might be something a teacher has said, or a well-meaning comment from relatives or friends. News and social media can also play a part. You child might struggle to cope with feelings of pressure because of these things.  </a:t>
            </a:r>
          </a:p>
          <a:p>
            <a:pPr algn="l"/>
            <a:r>
              <a:rPr lang="en-GB" b="0" i="0" dirty="0">
                <a:solidFill>
                  <a:srgbClr val="4E4E46"/>
                </a:solidFill>
                <a:effectLst/>
                <a:latin typeface="foco"/>
              </a:rPr>
              <a:t>Take time to speak to and observe your child. It can help to:  </a:t>
            </a:r>
          </a:p>
          <a:p>
            <a:pPr lvl="1"/>
            <a:r>
              <a:rPr lang="en-GB" b="0" i="0" dirty="0">
                <a:solidFill>
                  <a:srgbClr val="4E4E46"/>
                </a:solidFill>
                <a:effectLst/>
                <a:latin typeface="foco"/>
              </a:rPr>
              <a:t>Ask them how they feel and what’s making them feel that way.  </a:t>
            </a:r>
          </a:p>
          <a:p>
            <a:pPr lvl="1"/>
            <a:r>
              <a:rPr lang="en-GB" b="0" i="0" dirty="0">
                <a:solidFill>
                  <a:srgbClr val="4E4E46"/>
                </a:solidFill>
                <a:effectLst/>
                <a:latin typeface="foco"/>
              </a:rPr>
              <a:t>Share any concerns you have for how they are – tell them what you’ve noticed.  </a:t>
            </a:r>
          </a:p>
          <a:p>
            <a:pPr lvl="1"/>
            <a:r>
              <a:rPr lang="en-GB" b="0" i="0" dirty="0">
                <a:solidFill>
                  <a:srgbClr val="4E4E46"/>
                </a:solidFill>
                <a:effectLst/>
                <a:latin typeface="foco"/>
              </a:rPr>
              <a:t>Find ways to empathise – reflect on what pressure feels like, or ask how they’re looking after themselves.  </a:t>
            </a:r>
          </a:p>
          <a:p>
            <a:pPr algn="l"/>
            <a:r>
              <a:rPr lang="en-GB" b="0" i="0" dirty="0">
                <a:solidFill>
                  <a:srgbClr val="4E4E46"/>
                </a:solidFill>
                <a:effectLst/>
                <a:highlight>
                  <a:srgbClr val="FFFF00"/>
                </a:highlight>
                <a:latin typeface="foco"/>
              </a:rPr>
              <a:t>Don’t feel you have to find solutions straight away. Making sure your child knows that you are listening and there to offer support can be a good start. </a:t>
            </a:r>
          </a:p>
          <a:p>
            <a:endParaRPr lang="en-GB" dirty="0"/>
          </a:p>
        </p:txBody>
      </p:sp>
    </p:spTree>
    <p:extLst>
      <p:ext uri="{BB962C8B-B14F-4D97-AF65-F5344CB8AC3E}">
        <p14:creationId xmlns:p14="http://schemas.microsoft.com/office/powerpoint/2010/main" val="12285600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49CD2-8230-7F50-8940-BCB6F25BFFA1}"/>
              </a:ext>
            </a:extLst>
          </p:cNvPr>
          <p:cNvSpPr>
            <a:spLocks noGrp="1"/>
          </p:cNvSpPr>
          <p:nvPr>
            <p:ph type="ctrTitle"/>
          </p:nvPr>
        </p:nvSpPr>
        <p:spPr/>
        <p:txBody>
          <a:bodyPr/>
          <a:lstStyle/>
          <a:p>
            <a:r>
              <a:rPr lang="en-GB" dirty="0"/>
              <a:t>Trouble shooting </a:t>
            </a:r>
          </a:p>
        </p:txBody>
      </p:sp>
      <p:sp>
        <p:nvSpPr>
          <p:cNvPr id="3" name="Subtitle 2">
            <a:extLst>
              <a:ext uri="{FF2B5EF4-FFF2-40B4-BE49-F238E27FC236}">
                <a16:creationId xmlns:a16="http://schemas.microsoft.com/office/drawing/2014/main" id="{90809422-E5BC-F8C7-2F45-2FF18C3BD0E9}"/>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1287903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48028-34A8-5F63-5B94-1445724A9EBE}"/>
              </a:ext>
            </a:extLst>
          </p:cNvPr>
          <p:cNvSpPr>
            <a:spLocks noGrp="1"/>
          </p:cNvSpPr>
          <p:nvPr>
            <p:ph type="title"/>
          </p:nvPr>
        </p:nvSpPr>
        <p:spPr/>
        <p:txBody>
          <a:bodyPr>
            <a:normAutofit fontScale="90000"/>
          </a:bodyPr>
          <a:lstStyle/>
          <a:p>
            <a:r>
              <a:rPr kumimoji="0" lang="en-US" altLang="en-US" sz="3600" b="1" i="0" u="none" strike="noStrike" cap="none" normalizeH="0" baseline="0" dirty="0">
                <a:ln>
                  <a:noFill/>
                </a:ln>
                <a:solidFill>
                  <a:srgbClr val="005E85"/>
                </a:solidFill>
                <a:effectLst/>
                <a:latin typeface="Brown Bold"/>
              </a:rPr>
              <a:t>My child isn’t worried about exams – is that a problem?</a:t>
            </a:r>
            <a:br>
              <a:rPr kumimoji="0" lang="en-US" altLang="en-US" sz="3600" b="1" i="0" u="none" strike="noStrike" cap="none" normalizeH="0" baseline="0" dirty="0">
                <a:ln>
                  <a:noFill/>
                </a:ln>
                <a:solidFill>
                  <a:srgbClr val="005E85"/>
                </a:solidFill>
                <a:effectLst/>
                <a:latin typeface="Brown Bold"/>
              </a:rPr>
            </a:br>
            <a:endParaRPr lang="en-GB" dirty="0"/>
          </a:p>
        </p:txBody>
      </p:sp>
      <p:sp>
        <p:nvSpPr>
          <p:cNvPr id="5" name="Content Placeholder 4">
            <a:extLst>
              <a:ext uri="{FF2B5EF4-FFF2-40B4-BE49-F238E27FC236}">
                <a16:creationId xmlns:a16="http://schemas.microsoft.com/office/drawing/2014/main" id="{1CB6D8FA-7BC0-A931-4DC9-AE976FA9A09D}"/>
              </a:ext>
            </a:extLst>
          </p:cNvPr>
          <p:cNvSpPr>
            <a:spLocks noGrp="1"/>
          </p:cNvSpPr>
          <p:nvPr>
            <p:ph idx="1"/>
          </p:nvPr>
        </p:nvSpPr>
        <p:spPr>
          <a:xfrm>
            <a:off x="957470" y="1253331"/>
            <a:ext cx="10515600" cy="4351338"/>
          </a:xfrm>
        </p:spPr>
        <p:txBody>
          <a:bodyPr>
            <a:normAutofit lnSpcReduction="10000"/>
          </a:bodyPr>
          <a:lstStyle/>
          <a:p>
            <a:pPr defTabSz="914400" eaLnBrk="0" fontAlgn="base" hangingPunct="0">
              <a:lnSpc>
                <a:spcPct val="100000"/>
              </a:lnSpc>
              <a:spcBef>
                <a:spcPct val="0"/>
              </a:spcBef>
              <a:spcAft>
                <a:spcPct val="0"/>
              </a:spcAft>
            </a:pPr>
            <a:r>
              <a:rPr kumimoji="0" lang="en-US" altLang="en-US" sz="2400" b="0" i="0" u="none" strike="noStrike" cap="none" normalizeH="0" baseline="0" dirty="0">
                <a:ln>
                  <a:noFill/>
                </a:ln>
                <a:solidFill>
                  <a:srgbClr val="005E85"/>
                </a:solidFill>
                <a:effectLst/>
                <a:latin typeface="Roboto Slab" pitchFamily="2" charset="0"/>
              </a:rPr>
              <a:t>No, not necessarily. Some young people enjoy taking exams – the build-up, preparation and completion of exams can be an extremely satisfying experience. Exams are usually a long time in coming, so the relief that they are finally approaching can often </a:t>
            </a:r>
            <a:r>
              <a:rPr kumimoji="0" lang="en-US" altLang="en-US" sz="2400" b="0" i="0" u="none" strike="noStrike" cap="none" normalizeH="0" baseline="0" dirty="0" err="1">
                <a:ln>
                  <a:noFill/>
                </a:ln>
                <a:solidFill>
                  <a:srgbClr val="005E85"/>
                </a:solidFill>
                <a:effectLst/>
                <a:latin typeface="Roboto Slab" pitchFamily="2" charset="0"/>
              </a:rPr>
              <a:t>neutralise</a:t>
            </a:r>
            <a:r>
              <a:rPr kumimoji="0" lang="en-US" altLang="en-US" sz="2400" b="0" i="0" u="none" strike="noStrike" cap="none" normalizeH="0" baseline="0" dirty="0">
                <a:ln>
                  <a:noFill/>
                </a:ln>
                <a:solidFill>
                  <a:srgbClr val="005E85"/>
                </a:solidFill>
                <a:effectLst/>
                <a:latin typeface="Roboto Slab" pitchFamily="2" charset="0"/>
              </a:rPr>
              <a:t> any fears or worries. </a:t>
            </a:r>
          </a:p>
          <a:p>
            <a:pPr defTabSz="914400" eaLnBrk="0" fontAlgn="base" hangingPunct="0">
              <a:lnSpc>
                <a:spcPct val="100000"/>
              </a:lnSpc>
              <a:spcBef>
                <a:spcPct val="0"/>
              </a:spcBef>
              <a:spcAft>
                <a:spcPct val="0"/>
              </a:spcAft>
            </a:pPr>
            <a:r>
              <a:rPr kumimoji="0" lang="en-US" altLang="en-US" sz="2400" b="0" i="0" u="none" strike="noStrike" cap="none" normalizeH="0" baseline="0" dirty="0">
                <a:ln>
                  <a:noFill/>
                </a:ln>
                <a:solidFill>
                  <a:srgbClr val="005E85"/>
                </a:solidFill>
                <a:effectLst/>
                <a:latin typeface="Roboto Slab" pitchFamily="2" charset="0"/>
              </a:rPr>
              <a:t>The most helpful thing my parent/carer said to me was not to waste energy on events outside of my grasp - control the controllables!</a:t>
            </a:r>
            <a:endParaRPr kumimoji="0" lang="en-US" altLang="en-US" sz="2400" b="0" i="0" u="none" strike="noStrike" cap="none" normalizeH="0" baseline="0" dirty="0">
              <a:ln>
                <a:noFill/>
              </a:ln>
              <a:solidFill>
                <a:schemeClr val="tx1"/>
              </a:solidFill>
              <a:effectLst/>
            </a:endParaRPr>
          </a:p>
          <a:p>
            <a:pPr defTabSz="914400" eaLnBrk="0" fontAlgn="base" hangingPunct="0">
              <a:lnSpc>
                <a:spcPct val="100000"/>
              </a:lnSpc>
              <a:spcBef>
                <a:spcPct val="0"/>
              </a:spcBef>
              <a:spcAft>
                <a:spcPct val="0"/>
              </a:spcAft>
            </a:pPr>
            <a:r>
              <a:rPr kumimoji="0" lang="en-US" altLang="en-US" sz="2400" b="0" i="0" u="none" strike="noStrike" cap="none" normalizeH="0" baseline="0" dirty="0">
                <a:ln>
                  <a:noFill/>
                </a:ln>
                <a:solidFill>
                  <a:srgbClr val="005E85"/>
                </a:solidFill>
                <a:effectLst/>
                <a:latin typeface="Roboto Slab" pitchFamily="2" charset="0"/>
              </a:rPr>
              <a:t>This can obviously quickly change if your child feels a particular exam hasn’t gone well or they run into difficulties whilst revising. Keep a close eye on how they’re doing but avoid trying to make your child worried in the hope it will make them work harder; it’s counterproductive and won’t help anyone.</a:t>
            </a:r>
          </a:p>
          <a:p>
            <a:endParaRPr lang="en-GB" dirty="0"/>
          </a:p>
        </p:txBody>
      </p:sp>
    </p:spTree>
    <p:extLst>
      <p:ext uri="{BB962C8B-B14F-4D97-AF65-F5344CB8AC3E}">
        <p14:creationId xmlns:p14="http://schemas.microsoft.com/office/powerpoint/2010/main" val="3986801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6C3B4-E1D5-49C2-7496-589431E478C0}"/>
              </a:ext>
            </a:extLst>
          </p:cNvPr>
          <p:cNvSpPr>
            <a:spLocks noGrp="1"/>
          </p:cNvSpPr>
          <p:nvPr>
            <p:ph type="title"/>
          </p:nvPr>
        </p:nvSpPr>
        <p:spPr/>
        <p:txBody>
          <a:bodyPr/>
          <a:lstStyle/>
          <a:p>
            <a:r>
              <a:rPr kumimoji="0" lang="en-US" altLang="en-US" sz="3200" b="1" i="0" u="none" strike="noStrike" cap="none" normalizeH="0" baseline="0" dirty="0">
                <a:ln>
                  <a:noFill/>
                </a:ln>
                <a:solidFill>
                  <a:srgbClr val="005E85"/>
                </a:solidFill>
                <a:effectLst/>
                <a:latin typeface="Brown Bold"/>
              </a:rPr>
              <a:t>My child isn’t worried about exams – is that a problem?</a:t>
            </a:r>
            <a:endParaRPr lang="en-GB" dirty="0"/>
          </a:p>
        </p:txBody>
      </p:sp>
      <p:sp>
        <p:nvSpPr>
          <p:cNvPr id="3" name="Content Placeholder 2">
            <a:extLst>
              <a:ext uri="{FF2B5EF4-FFF2-40B4-BE49-F238E27FC236}">
                <a16:creationId xmlns:a16="http://schemas.microsoft.com/office/drawing/2014/main" id="{EE43A097-E636-4A9E-5DAE-975E1502A228}"/>
              </a:ext>
            </a:extLst>
          </p:cNvPr>
          <p:cNvSpPr>
            <a:spLocks noGrp="1"/>
          </p:cNvSpPr>
          <p:nvPr>
            <p:ph idx="1"/>
          </p:nvPr>
        </p:nvSpPr>
        <p:spPr>
          <a:xfrm>
            <a:off x="838200" y="1563757"/>
            <a:ext cx="10515600" cy="4613206"/>
          </a:xfrm>
        </p:spPr>
        <p:txBody>
          <a:bodyPr/>
          <a:lstStyle/>
          <a:p>
            <a:r>
              <a:rPr kumimoji="0" lang="en-US" altLang="en-US" sz="2000" b="0" i="0" u="none" strike="noStrike" cap="none" normalizeH="0" baseline="0" dirty="0">
                <a:ln>
                  <a:noFill/>
                </a:ln>
                <a:solidFill>
                  <a:srgbClr val="005E85"/>
                </a:solidFill>
                <a:effectLst/>
                <a:latin typeface="Roboto Slab" pitchFamily="2" charset="0"/>
              </a:rPr>
              <a:t>If your child appears ambivalent about exams and isn’t engaging in the process, it may also be a symptom of anxiety. By opting out and choosing not to revise, they may appear not to care. However, this is probably a </a:t>
            </a:r>
            <a:r>
              <a:rPr kumimoji="0" lang="en-US" altLang="en-US" sz="2000" b="0" i="0" u="none" strike="noStrike" cap="none" normalizeH="0" baseline="0" dirty="0" err="1">
                <a:ln>
                  <a:noFill/>
                </a:ln>
                <a:solidFill>
                  <a:srgbClr val="005E85"/>
                </a:solidFill>
                <a:effectLst/>
                <a:latin typeface="Roboto Slab" pitchFamily="2" charset="0"/>
              </a:rPr>
              <a:t>defence</a:t>
            </a:r>
            <a:r>
              <a:rPr kumimoji="0" lang="en-US" altLang="en-US" sz="2000" b="0" i="0" u="none" strike="noStrike" cap="none" normalizeH="0" baseline="0" dirty="0">
                <a:ln>
                  <a:noFill/>
                </a:ln>
                <a:solidFill>
                  <a:srgbClr val="005E85"/>
                </a:solidFill>
                <a:effectLst/>
                <a:latin typeface="Roboto Slab" pitchFamily="2" charset="0"/>
              </a:rPr>
              <a:t> mechanism to help them manage impending failure; it’s easier to cope with bad grades if you haven’t tried hard.</a:t>
            </a:r>
            <a:endParaRPr kumimoji="0" lang="en-US" altLang="en-US" sz="2000" b="0" i="0" u="none" strike="noStrike" cap="none" normalizeH="0" baseline="0" dirty="0">
              <a:ln>
                <a:noFill/>
              </a:ln>
              <a:solidFill>
                <a:schemeClr val="tx1"/>
              </a:solidFill>
              <a:effectLst/>
              <a:latin typeface="Arial" panose="020B0604020202020204" pitchFamily="34" charset="0"/>
            </a:endParaRPr>
          </a:p>
          <a:p>
            <a:pPr algn="l">
              <a:buFont typeface="Arial" panose="020B0604020202020204" pitchFamily="34" charset="0"/>
              <a:buChar char="•"/>
            </a:pPr>
            <a:r>
              <a:rPr lang="en-GB" b="1" i="0" dirty="0">
                <a:solidFill>
                  <a:srgbClr val="005E85"/>
                </a:solidFill>
                <a:effectLst/>
                <a:highlight>
                  <a:srgbClr val="FFFFFF"/>
                </a:highlight>
                <a:latin typeface="Roboto Slab" pitchFamily="2" charset="0"/>
              </a:rPr>
              <a:t>How to deal with this:</a:t>
            </a:r>
          </a:p>
          <a:p>
            <a:pPr lvl="1"/>
            <a:r>
              <a:rPr lang="en-GB" b="1" i="0" dirty="0">
                <a:solidFill>
                  <a:srgbClr val="005E85"/>
                </a:solidFill>
                <a:effectLst/>
                <a:highlight>
                  <a:srgbClr val="FFFFFF"/>
                </a:highlight>
                <a:latin typeface="Roboto Slab" pitchFamily="2" charset="0"/>
              </a:rPr>
              <a:t>Avoid shouting</a:t>
            </a:r>
            <a:r>
              <a:rPr lang="en-GB" b="0" i="0" dirty="0">
                <a:solidFill>
                  <a:srgbClr val="005E85"/>
                </a:solidFill>
                <a:effectLst/>
                <a:highlight>
                  <a:srgbClr val="FFFFFF"/>
                </a:highlight>
                <a:latin typeface="Roboto Slab" pitchFamily="2" charset="0"/>
              </a:rPr>
              <a:t> – it’s a waste of time and energy and rarely makes a difference.</a:t>
            </a:r>
          </a:p>
          <a:p>
            <a:pPr lvl="1"/>
            <a:r>
              <a:rPr lang="en-GB" b="1" i="0" dirty="0">
                <a:solidFill>
                  <a:srgbClr val="005E85"/>
                </a:solidFill>
                <a:effectLst/>
                <a:highlight>
                  <a:srgbClr val="FFFFFF"/>
                </a:highlight>
                <a:latin typeface="Roboto Slab" pitchFamily="2" charset="0"/>
              </a:rPr>
              <a:t>Don’t remind them of the consequences</a:t>
            </a:r>
            <a:r>
              <a:rPr lang="en-GB" b="0" i="0" dirty="0">
                <a:solidFill>
                  <a:srgbClr val="005E85"/>
                </a:solidFill>
                <a:effectLst/>
                <a:highlight>
                  <a:srgbClr val="FFFFFF"/>
                </a:highlight>
                <a:latin typeface="Roboto Slab" pitchFamily="2" charset="0"/>
              </a:rPr>
              <a:t> of not taking exams, because, in reality, exams can usually all be re-taken at a later date.</a:t>
            </a:r>
          </a:p>
          <a:p>
            <a:pPr lvl="1"/>
            <a:r>
              <a:rPr lang="en-GB" b="1" i="0" dirty="0">
                <a:solidFill>
                  <a:srgbClr val="005E85"/>
                </a:solidFill>
                <a:effectLst/>
                <a:highlight>
                  <a:srgbClr val="FFFFFF"/>
                </a:highlight>
                <a:latin typeface="Roboto Slab" pitchFamily="2" charset="0"/>
              </a:rPr>
              <a:t>Approach the situation without judgement</a:t>
            </a:r>
            <a:r>
              <a:rPr lang="en-GB" b="0" i="0" dirty="0">
                <a:solidFill>
                  <a:srgbClr val="005E85"/>
                </a:solidFill>
                <a:effectLst/>
                <a:highlight>
                  <a:srgbClr val="FFFFFF"/>
                </a:highlight>
                <a:latin typeface="Roboto Slab" pitchFamily="2" charset="0"/>
              </a:rPr>
              <a:t> - it's not necessarily because they're being 'lazy' or not taking exams seriously. They need reassurance and encouragement not nagging and pressure.</a:t>
            </a:r>
          </a:p>
          <a:p>
            <a:pPr lvl="1"/>
            <a:r>
              <a:rPr lang="en-GB" b="1" i="0" dirty="0">
                <a:solidFill>
                  <a:srgbClr val="005E85"/>
                </a:solidFill>
                <a:effectLst/>
                <a:highlight>
                  <a:srgbClr val="FFFFFF"/>
                </a:highlight>
                <a:latin typeface="Roboto Slab" pitchFamily="2" charset="0"/>
              </a:rPr>
              <a:t>Contact the school</a:t>
            </a:r>
            <a:r>
              <a:rPr lang="en-GB" b="0" i="0" dirty="0">
                <a:solidFill>
                  <a:srgbClr val="005E85"/>
                </a:solidFill>
                <a:effectLst/>
                <a:highlight>
                  <a:srgbClr val="FFFFFF"/>
                </a:highlight>
                <a:latin typeface="Roboto Slab" pitchFamily="2" charset="0"/>
              </a:rPr>
              <a:t> as soon as possible.</a:t>
            </a:r>
          </a:p>
          <a:p>
            <a:endParaRPr lang="en-GB" dirty="0"/>
          </a:p>
        </p:txBody>
      </p:sp>
    </p:spTree>
    <p:extLst>
      <p:ext uri="{BB962C8B-B14F-4D97-AF65-F5344CB8AC3E}">
        <p14:creationId xmlns:p14="http://schemas.microsoft.com/office/powerpoint/2010/main" val="39926120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3C343-4D24-38FF-3FAE-C9FEAE9249CA}"/>
              </a:ext>
            </a:extLst>
          </p:cNvPr>
          <p:cNvSpPr>
            <a:spLocks noGrp="1"/>
          </p:cNvSpPr>
          <p:nvPr>
            <p:ph type="title"/>
          </p:nvPr>
        </p:nvSpPr>
        <p:spPr/>
        <p:txBody>
          <a:bodyPr/>
          <a:lstStyle/>
          <a:p>
            <a:r>
              <a:rPr lang="en-GB" b="1" i="0" dirty="0">
                <a:solidFill>
                  <a:srgbClr val="191919"/>
                </a:solidFill>
                <a:effectLst/>
                <a:highlight>
                  <a:srgbClr val="FFFFFF"/>
                </a:highlight>
                <a:latin typeface="Adelle Sans Cnd"/>
              </a:rPr>
              <a:t>How to manage a 'disappointing' exam results day</a:t>
            </a:r>
            <a:br>
              <a:rPr lang="en-GB" b="1" i="0" dirty="0">
                <a:solidFill>
                  <a:srgbClr val="191919"/>
                </a:solidFill>
                <a:effectLst/>
                <a:highlight>
                  <a:srgbClr val="FFFFFF"/>
                </a:highlight>
                <a:latin typeface="Adelle Sans Cnd"/>
              </a:rPr>
            </a:br>
            <a:endParaRPr lang="en-GB" dirty="0"/>
          </a:p>
        </p:txBody>
      </p:sp>
      <p:sp>
        <p:nvSpPr>
          <p:cNvPr id="3" name="Content Placeholder 2">
            <a:extLst>
              <a:ext uri="{FF2B5EF4-FFF2-40B4-BE49-F238E27FC236}">
                <a16:creationId xmlns:a16="http://schemas.microsoft.com/office/drawing/2014/main" id="{969A92FD-2960-E3A8-C12C-EE589CF3F2FF}"/>
              </a:ext>
            </a:extLst>
          </p:cNvPr>
          <p:cNvSpPr>
            <a:spLocks noGrp="1"/>
          </p:cNvSpPr>
          <p:nvPr>
            <p:ph idx="1"/>
          </p:nvPr>
        </p:nvSpPr>
        <p:spPr>
          <a:xfrm>
            <a:off x="838200" y="1348546"/>
            <a:ext cx="10515600" cy="4351338"/>
          </a:xfrm>
        </p:spPr>
        <p:txBody>
          <a:bodyPr>
            <a:normAutofit lnSpcReduction="10000"/>
          </a:bodyPr>
          <a:lstStyle/>
          <a:p>
            <a:pPr marL="0" indent="0" algn="l">
              <a:buNone/>
            </a:pPr>
            <a:r>
              <a:rPr lang="en-GB" sz="2400" b="1" i="0" dirty="0">
                <a:solidFill>
                  <a:srgbClr val="191919"/>
                </a:solidFill>
                <a:effectLst/>
                <a:highlight>
                  <a:srgbClr val="FFFFFF"/>
                </a:highlight>
                <a:latin typeface="Founders Grotesk"/>
              </a:rPr>
              <a:t>If your child is unhappy with their exam results it can be tough to deal with. Here are some things that can help:</a:t>
            </a:r>
          </a:p>
          <a:p>
            <a:pPr algn="l">
              <a:buFont typeface="Arial" panose="020B0604020202020204" pitchFamily="34" charset="0"/>
              <a:buChar char="•"/>
            </a:pPr>
            <a:r>
              <a:rPr lang="en-GB" b="0" i="0" dirty="0">
                <a:solidFill>
                  <a:srgbClr val="191919"/>
                </a:solidFill>
                <a:effectLst/>
                <a:highlight>
                  <a:srgbClr val="FFFFFF"/>
                </a:highlight>
                <a:latin typeface="Founders Grotesk"/>
              </a:rPr>
              <a:t>If your child is happy to show you their results statement, you might find it helpful to have a look, just in case they have misread or misunderstood, or overlooked something.</a:t>
            </a:r>
          </a:p>
          <a:p>
            <a:pPr algn="l">
              <a:buFont typeface="Arial" panose="020B0604020202020204" pitchFamily="34" charset="0"/>
              <a:buChar char="•"/>
            </a:pPr>
            <a:r>
              <a:rPr lang="en-GB" b="0" i="0" dirty="0">
                <a:solidFill>
                  <a:srgbClr val="191919"/>
                </a:solidFill>
                <a:effectLst/>
                <a:highlight>
                  <a:srgbClr val="FFFFFF"/>
                </a:highlight>
                <a:latin typeface="Founders Grotesk"/>
              </a:rPr>
              <a:t>Accept their feelings, whatever they are – disappointment, anger, embarrassment, bravado. Their feelings are neither right nor wrong, they just are. Don’t offer immediate judgement, or solutions, or even reassurance – there will be plenty of time for conversations later.</a:t>
            </a:r>
          </a:p>
          <a:p>
            <a:pPr algn="l">
              <a:buFont typeface="Arial" panose="020B0604020202020204" pitchFamily="34" charset="0"/>
              <a:buChar char="•"/>
            </a:pPr>
            <a:r>
              <a:rPr lang="en-GB" b="0" i="0" dirty="0">
                <a:solidFill>
                  <a:srgbClr val="191919"/>
                </a:solidFill>
                <a:effectLst/>
                <a:highlight>
                  <a:srgbClr val="FFFFFF"/>
                </a:highlight>
                <a:latin typeface="Founders Grotesk"/>
              </a:rPr>
              <a:t>Reflect back how they are feeling to show you have understood, for example, “I can see you’re disappointed with the Maths result.”</a:t>
            </a:r>
          </a:p>
          <a:p>
            <a:pPr algn="l">
              <a:buFont typeface="Arial" panose="020B0604020202020204" pitchFamily="34" charset="0"/>
              <a:buChar char="•"/>
            </a:pPr>
            <a:r>
              <a:rPr lang="en-GB" b="0" i="0" dirty="0">
                <a:solidFill>
                  <a:srgbClr val="191919"/>
                </a:solidFill>
                <a:effectLst/>
                <a:highlight>
                  <a:srgbClr val="FFFFFF"/>
                </a:highlight>
                <a:latin typeface="Founders Grotesk"/>
              </a:rPr>
              <a:t>Let them know you love them through highs and lows. Big hugs are good (although probably very embarrassing in public).</a:t>
            </a:r>
          </a:p>
          <a:p>
            <a:pPr algn="l">
              <a:buFont typeface="Arial" panose="020B0604020202020204" pitchFamily="34" charset="0"/>
              <a:buChar char="•"/>
            </a:pPr>
            <a:r>
              <a:rPr lang="en-GB" b="0" i="0" dirty="0">
                <a:solidFill>
                  <a:srgbClr val="191919"/>
                </a:solidFill>
                <a:effectLst/>
                <a:highlight>
                  <a:srgbClr val="FFFFFF"/>
                </a:highlight>
                <a:latin typeface="Founders Grotesk"/>
              </a:rPr>
              <a:t>Show you’re on their side - it could be something small like getting their favourite snack.</a:t>
            </a:r>
          </a:p>
          <a:p>
            <a:pPr algn="l">
              <a:buFont typeface="Arial" panose="020B0604020202020204" pitchFamily="34" charset="0"/>
              <a:buChar char="•"/>
            </a:pPr>
            <a:r>
              <a:rPr lang="en-GB" b="0" i="0" dirty="0">
                <a:solidFill>
                  <a:srgbClr val="191919"/>
                </a:solidFill>
                <a:effectLst/>
                <a:highlight>
                  <a:srgbClr val="FFFFFF"/>
                </a:highlight>
                <a:latin typeface="Founders Grotesk"/>
              </a:rPr>
              <a:t>Give yourself some breathing space and time to reflect.</a:t>
            </a:r>
          </a:p>
          <a:p>
            <a:endParaRPr lang="en-GB" dirty="0"/>
          </a:p>
        </p:txBody>
      </p:sp>
    </p:spTree>
    <p:extLst>
      <p:ext uri="{BB962C8B-B14F-4D97-AF65-F5344CB8AC3E}">
        <p14:creationId xmlns:p14="http://schemas.microsoft.com/office/powerpoint/2010/main" val="24318113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08667-C58E-0C1D-83EB-585ECF1023D0}"/>
              </a:ext>
            </a:extLst>
          </p:cNvPr>
          <p:cNvSpPr>
            <a:spLocks noGrp="1"/>
          </p:cNvSpPr>
          <p:nvPr>
            <p:ph type="title"/>
          </p:nvPr>
        </p:nvSpPr>
        <p:spPr/>
        <p:txBody>
          <a:bodyPr/>
          <a:lstStyle/>
          <a:p>
            <a:r>
              <a:rPr lang="en-GB" b="1" i="0" dirty="0">
                <a:solidFill>
                  <a:srgbClr val="005E85"/>
                </a:solidFill>
                <a:effectLst/>
                <a:highlight>
                  <a:srgbClr val="FFFFFF"/>
                </a:highlight>
                <a:latin typeface="Brown Bold"/>
              </a:rPr>
              <a:t>Summary - Three key things</a:t>
            </a:r>
            <a:br>
              <a:rPr lang="en-GB" b="1" i="0" dirty="0">
                <a:solidFill>
                  <a:srgbClr val="005E85"/>
                </a:solidFill>
                <a:effectLst/>
                <a:highlight>
                  <a:srgbClr val="FFFFFF"/>
                </a:highlight>
                <a:latin typeface="Brown Bold"/>
              </a:rPr>
            </a:br>
            <a:endParaRPr lang="en-GB" dirty="0"/>
          </a:p>
        </p:txBody>
      </p:sp>
      <p:sp>
        <p:nvSpPr>
          <p:cNvPr id="3" name="Content Placeholder 2">
            <a:extLst>
              <a:ext uri="{FF2B5EF4-FFF2-40B4-BE49-F238E27FC236}">
                <a16:creationId xmlns:a16="http://schemas.microsoft.com/office/drawing/2014/main" id="{CCF097D1-255A-86DD-D538-C17486F4A030}"/>
              </a:ext>
            </a:extLst>
          </p:cNvPr>
          <p:cNvSpPr>
            <a:spLocks noGrp="1"/>
          </p:cNvSpPr>
          <p:nvPr>
            <p:ph idx="1"/>
          </p:nvPr>
        </p:nvSpPr>
        <p:spPr>
          <a:xfrm>
            <a:off x="645374" y="1253331"/>
            <a:ext cx="7404652" cy="4351338"/>
          </a:xfrm>
        </p:spPr>
        <p:txBody>
          <a:bodyPr>
            <a:normAutofit lnSpcReduction="10000"/>
          </a:bodyPr>
          <a:lstStyle/>
          <a:p>
            <a:pPr marL="0" indent="0" algn="l">
              <a:buNone/>
            </a:pPr>
            <a:r>
              <a:rPr lang="en-GB" b="0" i="0" dirty="0">
                <a:solidFill>
                  <a:srgbClr val="005E85"/>
                </a:solidFill>
                <a:effectLst/>
                <a:highlight>
                  <a:srgbClr val="FFFFFF"/>
                </a:highlight>
                <a:latin typeface="Roboto Slab" pitchFamily="2" charset="0"/>
              </a:rPr>
              <a:t>There are three key things you can remind your child about to help them keep a healthy perspective:</a:t>
            </a:r>
          </a:p>
          <a:p>
            <a:pPr algn="l">
              <a:buFont typeface="Arial" panose="020B0604020202020204" pitchFamily="34" charset="0"/>
              <a:buChar char="•"/>
            </a:pPr>
            <a:r>
              <a:rPr lang="en-GB" b="0" i="0" dirty="0">
                <a:solidFill>
                  <a:srgbClr val="005E85"/>
                </a:solidFill>
                <a:effectLst/>
                <a:highlight>
                  <a:srgbClr val="FFFFFF"/>
                </a:highlight>
                <a:latin typeface="Roboto Slab" pitchFamily="2" charset="0"/>
              </a:rPr>
              <a:t>Remember exams only assess what an individual has learnt. Whilst that’s important, so too are other things like their personality, integrity and how they treat others, none of which will be measured in a standardised exam.</a:t>
            </a:r>
          </a:p>
          <a:p>
            <a:pPr algn="l">
              <a:buFont typeface="Arial" panose="020B0604020202020204" pitchFamily="34" charset="0"/>
              <a:buChar char="•"/>
            </a:pPr>
            <a:r>
              <a:rPr lang="en-GB" b="0" i="0" dirty="0">
                <a:solidFill>
                  <a:srgbClr val="005E85"/>
                </a:solidFill>
                <a:effectLst/>
                <a:highlight>
                  <a:srgbClr val="FFFFFF"/>
                </a:highlight>
                <a:latin typeface="Roboto Slab" pitchFamily="2" charset="0"/>
              </a:rPr>
              <a:t>Doing their best is enough, and once an exam is done, ask how they feel it went. Don’t keep going over it because it won’t change anything. Say well done and let them move on.</a:t>
            </a:r>
          </a:p>
          <a:p>
            <a:pPr algn="l">
              <a:buFont typeface="Arial" panose="020B0604020202020204" pitchFamily="34" charset="0"/>
              <a:buChar char="•"/>
            </a:pPr>
            <a:r>
              <a:rPr lang="en-GB" b="0" i="0" dirty="0">
                <a:solidFill>
                  <a:srgbClr val="005E85"/>
                </a:solidFill>
                <a:effectLst/>
                <a:highlight>
                  <a:srgbClr val="FFFFFF"/>
                </a:highlight>
                <a:latin typeface="Roboto Slab" pitchFamily="2" charset="0"/>
              </a:rPr>
              <a:t>Exams can be tough, but they are soon over. Any stress or worry is short term and manageable and </a:t>
            </a:r>
            <a:r>
              <a:rPr lang="en-GB" b="0" i="0" u="sng" dirty="0">
                <a:solidFill>
                  <a:srgbClr val="005E85"/>
                </a:solidFill>
                <a:effectLst/>
                <a:highlight>
                  <a:srgbClr val="FFFFFF"/>
                </a:highlight>
                <a:latin typeface="Roboto Slab" pitchFamily="2" charset="0"/>
              </a:rPr>
              <a:t>will</a:t>
            </a:r>
            <a:r>
              <a:rPr lang="en-GB" b="0" i="0" dirty="0">
                <a:solidFill>
                  <a:srgbClr val="005E85"/>
                </a:solidFill>
                <a:effectLst/>
                <a:highlight>
                  <a:srgbClr val="FFFFFF"/>
                </a:highlight>
                <a:latin typeface="Roboto Slab" pitchFamily="2" charset="0"/>
              </a:rPr>
              <a:t> soon be in the past. Hang on!</a:t>
            </a:r>
          </a:p>
          <a:p>
            <a:endParaRPr lang="en-GB" dirty="0"/>
          </a:p>
        </p:txBody>
      </p:sp>
      <p:pic>
        <p:nvPicPr>
          <p:cNvPr id="4" name="Picture 3">
            <a:extLst>
              <a:ext uri="{FF2B5EF4-FFF2-40B4-BE49-F238E27FC236}">
                <a16:creationId xmlns:a16="http://schemas.microsoft.com/office/drawing/2014/main" id="{A9D2D77C-5340-B0C0-F75B-0509306E3C8A}"/>
              </a:ext>
            </a:extLst>
          </p:cNvPr>
          <p:cNvPicPr>
            <a:picLocks noChangeAspect="1"/>
          </p:cNvPicPr>
          <p:nvPr/>
        </p:nvPicPr>
        <p:blipFill>
          <a:blip r:embed="rId2"/>
          <a:stretch>
            <a:fillRect/>
          </a:stretch>
        </p:blipFill>
        <p:spPr>
          <a:xfrm>
            <a:off x="7737549" y="0"/>
            <a:ext cx="3809077" cy="3869635"/>
          </a:xfrm>
          <a:prstGeom prst="rect">
            <a:avLst/>
          </a:prstGeom>
        </p:spPr>
      </p:pic>
    </p:spTree>
    <p:extLst>
      <p:ext uri="{BB962C8B-B14F-4D97-AF65-F5344CB8AC3E}">
        <p14:creationId xmlns:p14="http://schemas.microsoft.com/office/powerpoint/2010/main" val="35709218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Exam Stress - Roundup | YoungMinds Parents Lounge">
            <a:hlinkClick r:id="" action="ppaction://media"/>
            <a:extLst>
              <a:ext uri="{FF2B5EF4-FFF2-40B4-BE49-F238E27FC236}">
                <a16:creationId xmlns:a16="http://schemas.microsoft.com/office/drawing/2014/main" id="{3EDDF0F3-6180-2F2D-AA14-553D13D030CB}"/>
              </a:ext>
            </a:extLst>
          </p:cNvPr>
          <p:cNvPicPr>
            <a:picLocks noGrp="1" noRot="1" noChangeAspect="1"/>
          </p:cNvPicPr>
          <p:nvPr>
            <p:ph idx="1"/>
            <a:videoFile r:link="rId1"/>
          </p:nvPr>
        </p:nvPicPr>
        <p:blipFill>
          <a:blip r:embed="rId4"/>
          <a:stretch>
            <a:fillRect/>
          </a:stretch>
        </p:blipFill>
        <p:spPr>
          <a:xfrm>
            <a:off x="3194843" y="833106"/>
            <a:ext cx="5802313" cy="4351338"/>
          </a:xfrm>
          <a:prstGeom prst="rect">
            <a:avLst/>
          </a:prstGeom>
        </p:spPr>
      </p:pic>
      <p:sp>
        <p:nvSpPr>
          <p:cNvPr id="6" name="Title 5">
            <a:extLst>
              <a:ext uri="{FF2B5EF4-FFF2-40B4-BE49-F238E27FC236}">
                <a16:creationId xmlns:a16="http://schemas.microsoft.com/office/drawing/2014/main" id="{ABB6D17C-50B3-B40B-ACE7-5C89D5DEB62C}"/>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270088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565E5-6ACF-7A24-5C70-0FB088332EC8}"/>
              </a:ext>
            </a:extLst>
          </p:cNvPr>
          <p:cNvSpPr>
            <a:spLocks noGrp="1"/>
          </p:cNvSpPr>
          <p:nvPr>
            <p:ph type="title"/>
          </p:nvPr>
        </p:nvSpPr>
        <p:spPr/>
        <p:txBody>
          <a:bodyPr/>
          <a:lstStyle/>
          <a:p>
            <a:r>
              <a:rPr lang="en-GB" dirty="0"/>
              <a:t>Encourage your child to learn skills to help them manage their own exam stress</a:t>
            </a:r>
          </a:p>
        </p:txBody>
      </p:sp>
      <p:sp>
        <p:nvSpPr>
          <p:cNvPr id="3" name="Content Placeholder 2">
            <a:extLst>
              <a:ext uri="{FF2B5EF4-FFF2-40B4-BE49-F238E27FC236}">
                <a16:creationId xmlns:a16="http://schemas.microsoft.com/office/drawing/2014/main" id="{0F290AD5-AF2E-E77B-5CEF-ED781BFA6708}"/>
              </a:ext>
            </a:extLst>
          </p:cNvPr>
          <p:cNvSpPr>
            <a:spLocks noGrp="1"/>
          </p:cNvSpPr>
          <p:nvPr>
            <p:ph idx="1"/>
          </p:nvPr>
        </p:nvSpPr>
        <p:spPr/>
        <p:txBody>
          <a:bodyPr>
            <a:normAutofit/>
          </a:bodyPr>
          <a:lstStyle/>
          <a:p>
            <a:r>
              <a:rPr lang="en-GB" sz="3200" dirty="0"/>
              <a:t>Grounding/relaxation/breathing techniques?</a:t>
            </a:r>
          </a:p>
          <a:p>
            <a:r>
              <a:rPr lang="en-GB" sz="2400">
                <a:hlinkClick r:id="rId2"/>
              </a:rPr>
              <a:t>Mindful Breathing Exercise (youtube.com)</a:t>
            </a:r>
            <a:r>
              <a:rPr lang="en-GB" sz="3200"/>
              <a:t> </a:t>
            </a:r>
            <a:endParaRPr lang="en-GB" sz="3200" dirty="0"/>
          </a:p>
          <a:p>
            <a:endParaRPr lang="en-GB" sz="3200" dirty="0"/>
          </a:p>
        </p:txBody>
      </p:sp>
    </p:spTree>
    <p:extLst>
      <p:ext uri="{BB962C8B-B14F-4D97-AF65-F5344CB8AC3E}">
        <p14:creationId xmlns:p14="http://schemas.microsoft.com/office/powerpoint/2010/main" val="11516556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CDE8B-4F42-5A30-FCDA-375417CB4FBF}"/>
              </a:ext>
            </a:extLst>
          </p:cNvPr>
          <p:cNvSpPr>
            <a:spLocks noGrp="1"/>
          </p:cNvSpPr>
          <p:nvPr>
            <p:ph type="title"/>
          </p:nvPr>
        </p:nvSpPr>
        <p:spPr/>
        <p:txBody>
          <a:bodyPr/>
          <a:lstStyle/>
          <a:p>
            <a:r>
              <a:rPr lang="en-GB" dirty="0"/>
              <a:t>Sources: </a:t>
            </a:r>
          </a:p>
        </p:txBody>
      </p:sp>
      <p:sp>
        <p:nvSpPr>
          <p:cNvPr id="3" name="Content Placeholder 2">
            <a:extLst>
              <a:ext uri="{FF2B5EF4-FFF2-40B4-BE49-F238E27FC236}">
                <a16:creationId xmlns:a16="http://schemas.microsoft.com/office/drawing/2014/main" id="{A3E75D79-7CF1-4AFB-4E77-30D9CC5A328F}"/>
              </a:ext>
            </a:extLst>
          </p:cNvPr>
          <p:cNvSpPr>
            <a:spLocks noGrp="1"/>
          </p:cNvSpPr>
          <p:nvPr>
            <p:ph idx="1"/>
          </p:nvPr>
        </p:nvSpPr>
        <p:spPr>
          <a:xfrm>
            <a:off x="838199" y="1314451"/>
            <a:ext cx="10696575" cy="3867150"/>
          </a:xfrm>
        </p:spPr>
        <p:txBody>
          <a:bodyPr>
            <a:normAutofit fontScale="92500" lnSpcReduction="10000"/>
          </a:bodyPr>
          <a:lstStyle/>
          <a:p>
            <a:pPr rtl="0"/>
            <a:r>
              <a:rPr lang="en-GB" dirty="0">
                <a:effectLst/>
                <a:latin typeface="-apple-system"/>
                <a:hlinkClick r:id="rId2" tooltip="https://www.youngminds.org.uk/parent/parents-a-z-mental-health-guide/exam-time/"/>
              </a:rPr>
              <a:t>https://www.youngminds.org.uk/parent/parents-a-z-mental-health-guide/exam-time/</a:t>
            </a:r>
            <a:endParaRPr lang="en-GB" dirty="0">
              <a:effectLst/>
              <a:latin typeface="-apple-system"/>
            </a:endParaRPr>
          </a:p>
          <a:p>
            <a:pPr rtl="0"/>
            <a:r>
              <a:rPr lang="en-GB" dirty="0">
                <a:effectLst/>
                <a:latin typeface="-apple-system"/>
              </a:rPr>
              <a:t> </a:t>
            </a:r>
          </a:p>
          <a:p>
            <a:pPr rtl="0"/>
            <a:r>
              <a:rPr lang="en-GB" dirty="0">
                <a:effectLst/>
                <a:latin typeface="-apple-system"/>
                <a:hlinkClick r:id="rId3" tooltip="https://www.charliewaller.org/mental-health-resources/mental-wellbeing/exams-supporting-your-child"/>
              </a:rPr>
              <a:t>https://www.charliewaller.org/mental-health-resources/mental-wellbeing/exams-supporting-your-child</a:t>
            </a:r>
            <a:endParaRPr lang="en-GB" dirty="0">
              <a:effectLst/>
              <a:latin typeface="-apple-system"/>
            </a:endParaRPr>
          </a:p>
          <a:p>
            <a:pPr rtl="0"/>
            <a:r>
              <a:rPr lang="en-GB" dirty="0">
                <a:effectLst/>
                <a:latin typeface="-apple-system"/>
              </a:rPr>
              <a:t> </a:t>
            </a:r>
          </a:p>
          <a:p>
            <a:pPr rtl="0"/>
            <a:r>
              <a:rPr lang="en-GB" dirty="0">
                <a:effectLst/>
                <a:latin typeface="-apple-system"/>
                <a:hlinkClick r:id="rId4" tooltip="https://www.nhsinform.scot/healthy-living/mental-wellbeing/stress/coping-with-exam-stress/"/>
              </a:rPr>
              <a:t>https://www.nhsinform.scot/healthy-living/mental-wellbeing/stress/coping-with-exam-stress/</a:t>
            </a:r>
            <a:endParaRPr lang="en-GB" dirty="0">
              <a:effectLst/>
              <a:latin typeface="-apple-system"/>
            </a:endParaRPr>
          </a:p>
          <a:p>
            <a:pPr rtl="0"/>
            <a:r>
              <a:rPr lang="en-GB" dirty="0">
                <a:effectLst/>
                <a:latin typeface="-apple-system"/>
              </a:rPr>
              <a:t> </a:t>
            </a:r>
          </a:p>
          <a:p>
            <a:pPr rtl="0"/>
            <a:r>
              <a:rPr lang="en-GB" dirty="0">
                <a:effectLst/>
                <a:latin typeface="-apple-system"/>
                <a:hlinkClick r:id="rId5" tooltip="https://parents.actionforchildren.org.uk/school-life/school-work-homework/exam-stress/"/>
              </a:rPr>
              <a:t>https://parents.actionforchildren.org.uk/school-life/school-work-homework/exam-stress/</a:t>
            </a:r>
            <a:r>
              <a:rPr lang="en-GB" dirty="0">
                <a:effectLst/>
                <a:latin typeface="-apple-system"/>
              </a:rPr>
              <a:t> </a:t>
            </a:r>
          </a:p>
          <a:p>
            <a:pPr rtl="0"/>
            <a:r>
              <a:rPr lang="en-GB" dirty="0">
                <a:effectLst/>
                <a:latin typeface="-apple-system"/>
              </a:rPr>
              <a:t>Exam Time &amp; Exam Stress | Parents Guide To Support</a:t>
            </a:r>
          </a:p>
          <a:p>
            <a:pPr rtl="0"/>
            <a:r>
              <a:rPr lang="en-GB" dirty="0">
                <a:effectLst/>
                <a:latin typeface="-apple-system"/>
              </a:rPr>
              <a:t>Exams are a stressful time for any young person, if you're worried about how your child is coping read our tips and advice on how to help.</a:t>
            </a:r>
          </a:p>
          <a:p>
            <a:r>
              <a:rPr lang="en-GB" dirty="0">
                <a:effectLst/>
                <a:latin typeface="-apple-system"/>
              </a:rPr>
              <a:t> </a:t>
            </a:r>
            <a:endParaRPr lang="en-GB" dirty="0"/>
          </a:p>
        </p:txBody>
      </p:sp>
    </p:spTree>
    <p:extLst>
      <p:ext uri="{BB962C8B-B14F-4D97-AF65-F5344CB8AC3E}">
        <p14:creationId xmlns:p14="http://schemas.microsoft.com/office/powerpoint/2010/main" val="204540796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  Read-Only" id="{A7CD21C0-E773-452D-BAA3-03683CEBE50A}" vid="{C1B55EDD-67DF-4EED-8D43-E22E1D5883C5}"/>
    </a:ext>
  </a:extLst>
</a:theme>
</file>

<file path=ppt/theme/theme2.xml><?xml version="1.0" encoding="utf-8"?>
<a:theme xmlns:a="http://schemas.openxmlformats.org/drawingml/2006/main" name="Office Theme">
  <a:themeElements>
    <a:clrScheme name="back to school">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30">
      <a:majorFont>
        <a:latin typeface="Kristen ITC"/>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penHousePresentation_Elementary_Win32_JB_v2" id="{76CC1F8F-1616-4FD5-B5D9-5288357CAB76}" vid="{CCFA5B03-57D1-4BF3-98DD-85D1A7F0AA1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
  <TotalTime>952</TotalTime>
  <Words>3404</Words>
  <Application>Microsoft Office PowerPoint</Application>
  <PresentationFormat>Widescreen</PresentationFormat>
  <Paragraphs>330</Paragraphs>
  <Slides>42</Slides>
  <Notes>24</Notes>
  <HiddenSlides>0</HiddenSlides>
  <MMClips>2</MMClips>
  <ScaleCrop>false</ScaleCrop>
  <HeadingPairs>
    <vt:vector size="6" baseType="variant">
      <vt:variant>
        <vt:lpstr>Fonts Used</vt:lpstr>
      </vt:variant>
      <vt:variant>
        <vt:i4>20</vt:i4>
      </vt:variant>
      <vt:variant>
        <vt:lpstr>Theme</vt:lpstr>
      </vt:variant>
      <vt:variant>
        <vt:i4>2</vt:i4>
      </vt:variant>
      <vt:variant>
        <vt:lpstr>Slide Titles</vt:lpstr>
      </vt:variant>
      <vt:variant>
        <vt:i4>42</vt:i4>
      </vt:variant>
    </vt:vector>
  </HeadingPairs>
  <TitlesOfParts>
    <vt:vector size="64" baseType="lpstr">
      <vt:lpstr>Adelle Sans Cnd</vt:lpstr>
      <vt:lpstr>Amasis MT Pro Medium</vt:lpstr>
      <vt:lpstr>-apple-system</vt:lpstr>
      <vt:lpstr>Aptos</vt:lpstr>
      <vt:lpstr>Arial</vt:lpstr>
      <vt:lpstr>Avenir W01</vt:lpstr>
      <vt:lpstr>Brown Bold</vt:lpstr>
      <vt:lpstr>Calibri</vt:lpstr>
      <vt:lpstr>Calibri Light</vt:lpstr>
      <vt:lpstr>foco</vt:lpstr>
      <vt:lpstr>Founders Grotesk</vt:lpstr>
      <vt:lpstr>Franklin Gothic Book</vt:lpstr>
      <vt:lpstr>Franklin Gothic Demi</vt:lpstr>
      <vt:lpstr>HK Grotesk Bold</vt:lpstr>
      <vt:lpstr>Kristen ITC</vt:lpstr>
      <vt:lpstr>Lato Medium</vt:lpstr>
      <vt:lpstr>Open Sans</vt:lpstr>
      <vt:lpstr>Open Sauce</vt:lpstr>
      <vt:lpstr>Quire Sans</vt:lpstr>
      <vt:lpstr>Roboto Slab</vt:lpstr>
      <vt:lpstr>1_Office Theme</vt:lpstr>
      <vt:lpstr>Office Theme</vt:lpstr>
      <vt:lpstr>PowerPoint Presentation</vt:lpstr>
      <vt:lpstr>PowerPoint Presentation</vt:lpstr>
      <vt:lpstr>Agenda</vt:lpstr>
      <vt:lpstr>Our Group rules!</vt:lpstr>
      <vt:lpstr>Understanding exam stress and the impact on wellbeing</vt:lpstr>
      <vt:lpstr>PowerPoint Presentation</vt:lpstr>
      <vt:lpstr>Understanding stress and anxiety </vt:lpstr>
      <vt:lpstr> </vt:lpstr>
      <vt:lpstr>It is normal to worry about exams and some stress can be helpful…</vt:lpstr>
      <vt:lpstr>PowerPoint Presentation</vt:lpstr>
      <vt:lpstr>PowerPoint Presentation</vt:lpstr>
      <vt:lpstr>Be aware that parents may feel under pressure too!</vt:lpstr>
      <vt:lpstr>PowerPoint Presentation</vt:lpstr>
      <vt:lpstr>PowerPoint Presentation</vt:lpstr>
      <vt:lpstr>So what can we do? </vt:lpstr>
      <vt:lpstr>Parents – you can help by using validation skills</vt:lpstr>
      <vt:lpstr>Why Validate?</vt:lpstr>
      <vt:lpstr>Which of these responses would you prefer?</vt:lpstr>
      <vt:lpstr>Responding with curiosity and validation</vt:lpstr>
      <vt:lpstr>5 ways to wellbeing – important at any time, especially around exam time</vt:lpstr>
      <vt:lpstr> 5WW MENU</vt:lpstr>
      <vt:lpstr>Breathing / grounding ideas</vt:lpstr>
      <vt:lpstr>Extra Tips </vt:lpstr>
      <vt:lpstr>Planning for success</vt:lpstr>
      <vt:lpstr>PowerPoint Presentation</vt:lpstr>
      <vt:lpstr>Study Apps!</vt:lpstr>
      <vt:lpstr>Get Extra Support</vt:lpstr>
      <vt:lpstr>PowerPoint Presentation</vt:lpstr>
      <vt:lpstr>PowerPoint Presentation</vt:lpstr>
      <vt:lpstr>Additional information and slides </vt:lpstr>
      <vt:lpstr>Why and When to provide support</vt:lpstr>
      <vt:lpstr>Exam stress is normal, so when should I be worried about my child?</vt:lpstr>
      <vt:lpstr>How we can support?</vt:lpstr>
      <vt:lpstr>Supporting your Child Understand the source of stress</vt:lpstr>
      <vt:lpstr>Trouble shooting </vt:lpstr>
      <vt:lpstr>My child isn’t worried about exams – is that a problem? </vt:lpstr>
      <vt:lpstr>My child isn’t worried about exams – is that a problem?</vt:lpstr>
      <vt:lpstr>How to manage a 'disappointing' exam results day </vt:lpstr>
      <vt:lpstr>Summary - Three key things </vt:lpstr>
      <vt:lpstr>PowerPoint Presentation</vt:lpstr>
      <vt:lpstr>Encourage your child to learn skills to help them manage their own exam stress</vt:lpstr>
      <vt:lpstr>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MATTHEWS,Amy (HEREFORDSHIRE AND WORCESTERSHIRE HEALTH AND CARE NHS TRUST)</dc:creator>
  <cp:lastModifiedBy>PEACE, Rossalyn (HEREFORDSHIRE AND WORCESTERSHIRE HEALTH AND CARE NHS TRUST)</cp:lastModifiedBy>
  <cp:revision>20</cp:revision>
  <dcterms:created xsi:type="dcterms:W3CDTF">2023-03-02T14:26:17Z</dcterms:created>
  <dcterms:modified xsi:type="dcterms:W3CDTF">2026-09-14T10:03:56Z</dcterms:modified>
</cp:coreProperties>
</file>