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9" r:id="rId3"/>
    <p:sldId id="267" r:id="rId4"/>
    <p:sldId id="268" r:id="rId5"/>
    <p:sldId id="269" r:id="rId6"/>
    <p:sldId id="270" r:id="rId7"/>
    <p:sldId id="293" r:id="rId8"/>
    <p:sldId id="280" r:id="rId9"/>
    <p:sldId id="288" r:id="rId10"/>
    <p:sldId id="265" r:id="rId11"/>
    <p:sldId id="296" r:id="rId12"/>
    <p:sldId id="297" r:id="rId13"/>
    <p:sldId id="285" r:id="rId14"/>
    <p:sldId id="298" r:id="rId15"/>
  </p:sldIdLst>
  <p:sldSz cx="12192000" cy="6858000"/>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16" autoAdjust="0"/>
    <p:restoredTop sz="94660"/>
  </p:normalViewPr>
  <p:slideViewPr>
    <p:cSldViewPr snapToGrid="0">
      <p:cViewPr varScale="1">
        <p:scale>
          <a:sx n="72" d="100"/>
          <a:sy n="72" d="100"/>
        </p:scale>
        <p:origin x="54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09EC55F-27DB-4376-BFD0-3C1019BF3480}" type="datetimeFigureOut">
              <a:rPr lang="en-GB" smtClean="0"/>
              <a:t>07/03/2025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5FDF4BB-4EDE-4748-A8ED-A74F158574D9}" type="slidenum">
              <a:rPr lang="en-GB" smtClean="0"/>
              <a:t>‹#›</a:t>
            </a:fld>
            <a:endParaRPr lang="en-GB" dirty="0"/>
          </a:p>
        </p:txBody>
      </p:sp>
    </p:spTree>
    <p:extLst>
      <p:ext uri="{BB962C8B-B14F-4D97-AF65-F5344CB8AC3E}">
        <p14:creationId xmlns:p14="http://schemas.microsoft.com/office/powerpoint/2010/main" val="763148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09EC55F-27DB-4376-BFD0-3C1019BF3480}" type="datetimeFigureOut">
              <a:rPr lang="en-GB" smtClean="0"/>
              <a:t>07/03/2025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5FDF4BB-4EDE-4748-A8ED-A74F158574D9}" type="slidenum">
              <a:rPr lang="en-GB" smtClean="0"/>
              <a:t>‹#›</a:t>
            </a:fld>
            <a:endParaRPr lang="en-GB" dirty="0"/>
          </a:p>
        </p:txBody>
      </p:sp>
    </p:spTree>
    <p:extLst>
      <p:ext uri="{BB962C8B-B14F-4D97-AF65-F5344CB8AC3E}">
        <p14:creationId xmlns:p14="http://schemas.microsoft.com/office/powerpoint/2010/main" val="2121421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09EC55F-27DB-4376-BFD0-3C1019BF3480}" type="datetimeFigureOut">
              <a:rPr lang="en-GB" smtClean="0"/>
              <a:t>07/03/2025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5FDF4BB-4EDE-4748-A8ED-A74F158574D9}" type="slidenum">
              <a:rPr lang="en-GB" smtClean="0"/>
              <a:t>‹#›</a:t>
            </a:fld>
            <a:endParaRPr lang="en-GB" dirty="0"/>
          </a:p>
        </p:txBody>
      </p:sp>
    </p:spTree>
    <p:extLst>
      <p:ext uri="{BB962C8B-B14F-4D97-AF65-F5344CB8AC3E}">
        <p14:creationId xmlns:p14="http://schemas.microsoft.com/office/powerpoint/2010/main" val="4040730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09EC55F-27DB-4376-BFD0-3C1019BF3480}" type="datetimeFigureOut">
              <a:rPr lang="en-GB" smtClean="0"/>
              <a:t>07/03/2025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5FDF4BB-4EDE-4748-A8ED-A74F158574D9}" type="slidenum">
              <a:rPr lang="en-GB" smtClean="0"/>
              <a:t>‹#›</a:t>
            </a:fld>
            <a:endParaRPr lang="en-GB" dirty="0"/>
          </a:p>
        </p:txBody>
      </p:sp>
    </p:spTree>
    <p:extLst>
      <p:ext uri="{BB962C8B-B14F-4D97-AF65-F5344CB8AC3E}">
        <p14:creationId xmlns:p14="http://schemas.microsoft.com/office/powerpoint/2010/main" val="1170929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9EC55F-27DB-4376-BFD0-3C1019BF3480}" type="datetimeFigureOut">
              <a:rPr lang="en-GB" smtClean="0"/>
              <a:t>07/03/2025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5FDF4BB-4EDE-4748-A8ED-A74F158574D9}" type="slidenum">
              <a:rPr lang="en-GB" smtClean="0"/>
              <a:t>‹#›</a:t>
            </a:fld>
            <a:endParaRPr lang="en-GB" dirty="0"/>
          </a:p>
        </p:txBody>
      </p:sp>
    </p:spTree>
    <p:extLst>
      <p:ext uri="{BB962C8B-B14F-4D97-AF65-F5344CB8AC3E}">
        <p14:creationId xmlns:p14="http://schemas.microsoft.com/office/powerpoint/2010/main" val="3071672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09EC55F-27DB-4376-BFD0-3C1019BF3480}" type="datetimeFigureOut">
              <a:rPr lang="en-GB" smtClean="0"/>
              <a:t>07/03/2025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5FDF4BB-4EDE-4748-A8ED-A74F158574D9}" type="slidenum">
              <a:rPr lang="en-GB" smtClean="0"/>
              <a:t>‹#›</a:t>
            </a:fld>
            <a:endParaRPr lang="en-GB" dirty="0"/>
          </a:p>
        </p:txBody>
      </p:sp>
    </p:spTree>
    <p:extLst>
      <p:ext uri="{BB962C8B-B14F-4D97-AF65-F5344CB8AC3E}">
        <p14:creationId xmlns:p14="http://schemas.microsoft.com/office/powerpoint/2010/main" val="4134567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09EC55F-27DB-4376-BFD0-3C1019BF3480}" type="datetimeFigureOut">
              <a:rPr lang="en-GB" smtClean="0"/>
              <a:t>07/03/2025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5FDF4BB-4EDE-4748-A8ED-A74F158574D9}" type="slidenum">
              <a:rPr lang="en-GB" smtClean="0"/>
              <a:t>‹#›</a:t>
            </a:fld>
            <a:endParaRPr lang="en-GB" dirty="0"/>
          </a:p>
        </p:txBody>
      </p:sp>
    </p:spTree>
    <p:extLst>
      <p:ext uri="{BB962C8B-B14F-4D97-AF65-F5344CB8AC3E}">
        <p14:creationId xmlns:p14="http://schemas.microsoft.com/office/powerpoint/2010/main" val="886905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09EC55F-27DB-4376-BFD0-3C1019BF3480}" type="datetimeFigureOut">
              <a:rPr lang="en-GB" smtClean="0"/>
              <a:t>07/03/2025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5FDF4BB-4EDE-4748-A8ED-A74F158574D9}" type="slidenum">
              <a:rPr lang="en-GB" smtClean="0"/>
              <a:t>‹#›</a:t>
            </a:fld>
            <a:endParaRPr lang="en-GB" dirty="0"/>
          </a:p>
        </p:txBody>
      </p:sp>
    </p:spTree>
    <p:extLst>
      <p:ext uri="{BB962C8B-B14F-4D97-AF65-F5344CB8AC3E}">
        <p14:creationId xmlns:p14="http://schemas.microsoft.com/office/powerpoint/2010/main" val="1707267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9EC55F-27DB-4376-BFD0-3C1019BF3480}" type="datetimeFigureOut">
              <a:rPr lang="en-GB" smtClean="0"/>
              <a:t>07/03/2025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5FDF4BB-4EDE-4748-A8ED-A74F158574D9}" type="slidenum">
              <a:rPr lang="en-GB" smtClean="0"/>
              <a:t>‹#›</a:t>
            </a:fld>
            <a:endParaRPr lang="en-GB" dirty="0"/>
          </a:p>
        </p:txBody>
      </p:sp>
    </p:spTree>
    <p:extLst>
      <p:ext uri="{BB962C8B-B14F-4D97-AF65-F5344CB8AC3E}">
        <p14:creationId xmlns:p14="http://schemas.microsoft.com/office/powerpoint/2010/main" val="3125651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09EC55F-27DB-4376-BFD0-3C1019BF3480}" type="datetimeFigureOut">
              <a:rPr lang="en-GB" smtClean="0"/>
              <a:t>07/03/2025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5FDF4BB-4EDE-4748-A8ED-A74F158574D9}" type="slidenum">
              <a:rPr lang="en-GB" smtClean="0"/>
              <a:t>‹#›</a:t>
            </a:fld>
            <a:endParaRPr lang="en-GB" dirty="0"/>
          </a:p>
        </p:txBody>
      </p:sp>
    </p:spTree>
    <p:extLst>
      <p:ext uri="{BB962C8B-B14F-4D97-AF65-F5344CB8AC3E}">
        <p14:creationId xmlns:p14="http://schemas.microsoft.com/office/powerpoint/2010/main" val="1969540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09EC55F-27DB-4376-BFD0-3C1019BF3480}" type="datetimeFigureOut">
              <a:rPr lang="en-GB" smtClean="0"/>
              <a:t>07/03/2025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5FDF4BB-4EDE-4748-A8ED-A74F158574D9}" type="slidenum">
              <a:rPr lang="en-GB" smtClean="0"/>
              <a:t>‹#›</a:t>
            </a:fld>
            <a:endParaRPr lang="en-GB" dirty="0"/>
          </a:p>
        </p:txBody>
      </p:sp>
    </p:spTree>
    <p:extLst>
      <p:ext uri="{BB962C8B-B14F-4D97-AF65-F5344CB8AC3E}">
        <p14:creationId xmlns:p14="http://schemas.microsoft.com/office/powerpoint/2010/main" val="2331482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9EC55F-27DB-4376-BFD0-3C1019BF3480}" type="datetimeFigureOut">
              <a:rPr lang="en-GB" smtClean="0"/>
              <a:t>07/03/2025</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FDF4BB-4EDE-4748-A8ED-A74F158574D9}" type="slidenum">
              <a:rPr lang="en-GB" smtClean="0"/>
              <a:t>‹#›</a:t>
            </a:fld>
            <a:endParaRPr lang="en-GB" dirty="0"/>
          </a:p>
        </p:txBody>
      </p:sp>
    </p:spTree>
    <p:extLst>
      <p:ext uri="{BB962C8B-B14F-4D97-AF65-F5344CB8AC3E}">
        <p14:creationId xmlns:p14="http://schemas.microsoft.com/office/powerpoint/2010/main" val="1199588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nationalcareersservice.direct.gov.u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options@queenelizabeth.hereford.sch.uk"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9871" y="1917376"/>
            <a:ext cx="9144000" cy="5190308"/>
          </a:xfrm>
        </p:spPr>
        <p:txBody>
          <a:bodyPr>
            <a:noAutofit/>
          </a:bodyPr>
          <a:lstStyle/>
          <a:p>
            <a:br>
              <a:rPr lang="en-GB" sz="7200" b="1" dirty="0"/>
            </a:br>
            <a:br>
              <a:rPr lang="en-GB" sz="7200" b="1" dirty="0"/>
            </a:br>
            <a:br>
              <a:rPr lang="en-GB" sz="7200" b="1" dirty="0"/>
            </a:br>
            <a:br>
              <a:rPr lang="en-GB" sz="7200" b="1" dirty="0"/>
            </a:br>
            <a:r>
              <a:rPr lang="en-GB" sz="7200" b="1" dirty="0"/>
              <a:t>Year 9</a:t>
            </a:r>
            <a:br>
              <a:rPr lang="en-GB" sz="7200" b="1" dirty="0"/>
            </a:br>
            <a:r>
              <a:rPr lang="en-GB" sz="7200" b="1" dirty="0"/>
              <a:t>Options Evening</a:t>
            </a:r>
            <a:br>
              <a:rPr lang="en-GB" sz="7200" b="1" dirty="0"/>
            </a:br>
            <a:br>
              <a:rPr lang="en-GB" sz="2000" b="1" dirty="0"/>
            </a:br>
            <a:r>
              <a:rPr lang="en-GB" sz="5400" b="1" dirty="0"/>
              <a:t>6</a:t>
            </a:r>
            <a:r>
              <a:rPr lang="en-GB" sz="5400" b="1" baseline="30000" dirty="0"/>
              <a:t>th</a:t>
            </a:r>
            <a:r>
              <a:rPr lang="en-GB" sz="5400" b="1" dirty="0"/>
              <a:t> March 17:45</a:t>
            </a:r>
            <a:br>
              <a:rPr lang="en-GB" sz="5400" b="1" dirty="0"/>
            </a:br>
            <a:br>
              <a:rPr lang="en-GB" sz="5400" b="1" dirty="0"/>
            </a:br>
            <a:endParaRPr lang="en-GB" sz="54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907155" y="163975"/>
            <a:ext cx="8192159" cy="2168244"/>
          </a:xfrm>
          <a:prstGeom prst="rect">
            <a:avLst/>
          </a:prstGeom>
        </p:spPr>
      </p:pic>
    </p:spTree>
    <p:extLst>
      <p:ext uri="{BB962C8B-B14F-4D97-AF65-F5344CB8AC3E}">
        <p14:creationId xmlns:p14="http://schemas.microsoft.com/office/powerpoint/2010/main" val="2143076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a:spLocks noChangeArrowheads="1"/>
          </p:cNvSpPr>
          <p:nvPr/>
        </p:nvSpPr>
        <p:spPr>
          <a:xfrm>
            <a:off x="1796143" y="1711610"/>
            <a:ext cx="8708572" cy="4109526"/>
          </a:xfrm>
          <a:prstGeom prst="rect">
            <a:avLst/>
          </a:prstGeom>
        </p:spPr>
        <p:style>
          <a:lnRef idx="2">
            <a:schemeClr val="accent1"/>
          </a:lnRef>
          <a:fillRef idx="1">
            <a:schemeClr val="lt1"/>
          </a:fillRef>
          <a:effectRef idx="0">
            <a:schemeClr val="accent1"/>
          </a:effectRef>
          <a:fontRef idx="minor">
            <a:schemeClr val="dk1"/>
          </a:fontRef>
        </p:style>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defRPr/>
            </a:pPr>
            <a:r>
              <a:rPr lang="en-GB" sz="2100" dirty="0"/>
              <a:t>The Options Evening and Marketplace</a:t>
            </a:r>
          </a:p>
          <a:p>
            <a:pPr>
              <a:buFont typeface="Wingdings" panose="05000000000000000000" pitchFamily="2" charset="2"/>
              <a:buChar char="Ø"/>
              <a:defRPr/>
            </a:pPr>
            <a:r>
              <a:rPr lang="en-GB" sz="2100" dirty="0">
                <a:solidFill>
                  <a:schemeClr val="accent2"/>
                </a:solidFill>
              </a:rPr>
              <a:t>Read the Options Booklet you will be given</a:t>
            </a:r>
          </a:p>
          <a:p>
            <a:pPr>
              <a:buFont typeface="Wingdings" panose="05000000000000000000" pitchFamily="2" charset="2"/>
              <a:buChar char="Ø"/>
              <a:defRPr/>
            </a:pPr>
            <a:r>
              <a:rPr lang="en-GB" sz="2100" dirty="0"/>
              <a:t>Talk to your tutor, Teachers, or a member of the Senior Leadership Team</a:t>
            </a:r>
          </a:p>
          <a:p>
            <a:pPr>
              <a:buFont typeface="Wingdings" panose="05000000000000000000" pitchFamily="2" charset="2"/>
              <a:buChar char="Ø"/>
              <a:defRPr/>
            </a:pPr>
            <a:r>
              <a:rPr lang="en-GB" sz="2100" dirty="0">
                <a:solidFill>
                  <a:schemeClr val="accent2"/>
                </a:solidFill>
              </a:rPr>
              <a:t>Talk to your parents/guardians and older students</a:t>
            </a:r>
          </a:p>
          <a:p>
            <a:pPr>
              <a:buFont typeface="Wingdings" panose="05000000000000000000" pitchFamily="2" charset="2"/>
              <a:buChar char="Ø"/>
              <a:defRPr/>
            </a:pPr>
            <a:r>
              <a:rPr lang="en-GB" sz="2100" dirty="0"/>
              <a:t>Think about what careers you might be interested in</a:t>
            </a:r>
          </a:p>
          <a:p>
            <a:pPr>
              <a:buFont typeface="Wingdings" panose="05000000000000000000" pitchFamily="2" charset="2"/>
              <a:buChar char="Ø"/>
              <a:defRPr/>
            </a:pPr>
            <a:r>
              <a:rPr lang="en-GB" sz="2100" dirty="0">
                <a:solidFill>
                  <a:schemeClr val="accent2"/>
                </a:solidFill>
              </a:rPr>
              <a:t>Mrs Lydia Stevens, our Independent Careers Adviser </a:t>
            </a:r>
          </a:p>
          <a:p>
            <a:pPr>
              <a:buFont typeface="Wingdings" panose="05000000000000000000" pitchFamily="2" charset="2"/>
              <a:buChar char="Ø"/>
              <a:defRPr/>
            </a:pPr>
            <a:r>
              <a:rPr lang="en-GB" sz="2100" dirty="0"/>
              <a:t>Options and career research on the internet </a:t>
            </a:r>
          </a:p>
          <a:p>
            <a:pPr marL="0" indent="0" algn="ctr">
              <a:buNone/>
              <a:defRPr/>
            </a:pPr>
            <a:r>
              <a:rPr lang="en-GB" sz="2100" u="sng" dirty="0">
                <a:hlinkClick r:id="rId2"/>
              </a:rPr>
              <a:t>www.nationalcareersservice.direct.gov.uk</a:t>
            </a:r>
            <a:endParaRPr lang="en-GB" sz="2100" u="sng" dirty="0"/>
          </a:p>
          <a:p>
            <a:pPr>
              <a:buFont typeface="Wingdings" panose="05000000000000000000" pitchFamily="2" charset="2"/>
              <a:buChar char="Ø"/>
              <a:defRPr/>
            </a:pPr>
            <a:endParaRPr lang="en-GB" sz="2100" dirty="0">
              <a:solidFill>
                <a:schemeClr val="accent2"/>
              </a:solidFill>
            </a:endParaRPr>
          </a:p>
          <a:p>
            <a:pPr marL="0" indent="0">
              <a:buNone/>
              <a:defRPr/>
            </a:pPr>
            <a:endParaRPr lang="en-GB" sz="2100" u="sng" dirty="0">
              <a:solidFill>
                <a:schemeClr val="accent6">
                  <a:lumMod val="75000"/>
                </a:schemeClr>
              </a:solidFill>
              <a:hlinkClick r:id="rId2"/>
            </a:endParaRPr>
          </a:p>
        </p:txBody>
      </p:sp>
      <p:sp>
        <p:nvSpPr>
          <p:cNvPr id="3" name="Rectangle 6"/>
          <p:cNvSpPr>
            <a:spLocks noGrp="1" noChangeArrowheads="1"/>
          </p:cNvSpPr>
          <p:nvPr>
            <p:ph type="title"/>
          </p:nvPr>
        </p:nvSpPr>
        <p:spPr>
          <a:xfrm>
            <a:off x="1796143" y="868136"/>
            <a:ext cx="7886700" cy="994172"/>
          </a:xfrm>
        </p:spPr>
        <p:txBody>
          <a:bodyPr>
            <a:normAutofit/>
          </a:bodyPr>
          <a:lstStyle/>
          <a:p>
            <a:pPr eaLnBrk="1" hangingPunct="1">
              <a:defRPr/>
            </a:pPr>
            <a:r>
              <a:rPr lang="en-GB" sz="3000" dirty="0">
                <a:latin typeface="+mn-lt"/>
              </a:rPr>
              <a:t>How do you make a decision?</a:t>
            </a:r>
            <a:endParaRPr lang="en-GB" sz="3000" dirty="0">
              <a:solidFill>
                <a:schemeClr val="accent2"/>
              </a:solidFill>
              <a:latin typeface="+mn-lt"/>
            </a:endParaRPr>
          </a:p>
        </p:txBody>
      </p:sp>
    </p:spTree>
    <p:extLst>
      <p:ext uri="{BB962C8B-B14F-4D97-AF65-F5344CB8AC3E}">
        <p14:creationId xmlns:p14="http://schemas.microsoft.com/office/powerpoint/2010/main" val="3550083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ircle(in)">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ircle(in)">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circle(in)">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circle(in)">
                                      <p:cBhvr>
                                        <p:cTn id="27" dur="2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circle(in)">
                                      <p:cBhvr>
                                        <p:cTn id="32" dur="2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circle(in)">
                                      <p:cBhvr>
                                        <p:cTn id="37" dur="20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circle(in)">
                                      <p:cBhvr>
                                        <p:cTn id="42" dur="2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7595" y="311727"/>
            <a:ext cx="11876809" cy="5601533"/>
          </a:xfrm>
          <a:prstGeom prst="rect">
            <a:avLst/>
          </a:prstGeom>
          <a:noFill/>
        </p:spPr>
        <p:txBody>
          <a:bodyPr wrap="square" rtlCol="0">
            <a:spAutoFit/>
          </a:bodyPr>
          <a:lstStyle/>
          <a:p>
            <a:pPr lvl="0"/>
            <a:r>
              <a:rPr lang="en-GB" sz="2000" b="1" u="sng" dirty="0"/>
              <a:t>Common Questions and Answers</a:t>
            </a:r>
          </a:p>
          <a:p>
            <a:pPr lvl="0"/>
            <a:endParaRPr lang="en-GB" dirty="0"/>
          </a:p>
          <a:p>
            <a:pPr marL="285750" lvl="0" indent="-285750">
              <a:buFont typeface="Arial" panose="020B0604020202020204" pitchFamily="34" charset="0"/>
              <a:buChar char="•"/>
            </a:pPr>
            <a:r>
              <a:rPr lang="en-GB" sz="2000" dirty="0"/>
              <a:t>Do I have to pick a subject in every option block even if there are none there I am interested in?</a:t>
            </a:r>
          </a:p>
          <a:p>
            <a:pPr marL="285750" lvl="0" indent="-285750">
              <a:buFont typeface="Arial" panose="020B0604020202020204" pitchFamily="34" charset="0"/>
              <a:buChar char="•"/>
            </a:pPr>
            <a:r>
              <a:rPr lang="en-GB" sz="2000" dirty="0">
                <a:solidFill>
                  <a:srgbClr val="FF0000"/>
                </a:solidFill>
              </a:rPr>
              <a:t>Yes, you must be timetabled at every point of the school day</a:t>
            </a:r>
          </a:p>
          <a:p>
            <a:pPr marL="285750" lvl="0" indent="-285750">
              <a:buFont typeface="Arial" panose="020B0604020202020204" pitchFamily="34" charset="0"/>
              <a:buChar char="•"/>
            </a:pPr>
            <a:r>
              <a:rPr lang="en-GB" sz="2000" dirty="0"/>
              <a:t>Do I have to study Spanish?</a:t>
            </a:r>
          </a:p>
          <a:p>
            <a:pPr marL="285750" lvl="0" indent="-285750">
              <a:buFont typeface="Arial" panose="020B0604020202020204" pitchFamily="34" charset="0"/>
              <a:buChar char="•"/>
            </a:pPr>
            <a:r>
              <a:rPr lang="en-GB" sz="2000" dirty="0">
                <a:solidFill>
                  <a:srgbClr val="FF0000"/>
                </a:solidFill>
              </a:rPr>
              <a:t>We will advise you if we think you should be studying Spanish and have not selected it, as a general rule you should consider taking Spanish if the majority of your subjects have Minimum Expected Grade Targets in Band 3, but you are also free to choose to study Spanish if you wish</a:t>
            </a:r>
          </a:p>
          <a:p>
            <a:pPr marL="285750" lvl="0" indent="-285750">
              <a:buFont typeface="Arial" panose="020B0604020202020204" pitchFamily="34" charset="0"/>
              <a:buChar char="•"/>
            </a:pPr>
            <a:r>
              <a:rPr lang="en-GB" sz="2000" dirty="0"/>
              <a:t>Are the vocational courses the same standard as GCSE?</a:t>
            </a:r>
          </a:p>
          <a:p>
            <a:pPr marL="285750" lvl="0" indent="-285750">
              <a:buFont typeface="Arial" panose="020B0604020202020204" pitchFamily="34" charset="0"/>
              <a:buChar char="•"/>
            </a:pPr>
            <a:r>
              <a:rPr lang="en-GB" sz="2000" dirty="0">
                <a:solidFill>
                  <a:srgbClr val="FF0000"/>
                </a:solidFill>
              </a:rPr>
              <a:t>All of the vocational courses attract the same level as a GCSE but they are sometimes graded differently.  For example a GCSE in a subject will return a grade of 1-9 (Grade 1 is the lowest Grade 9 is the highest), whereas on many of the vocational courses they are graded as Pass, Merit, Distinction and Distinction* at either Level 1 or Level 2.</a:t>
            </a:r>
          </a:p>
          <a:p>
            <a:pPr marL="285750" lvl="0" indent="-285750">
              <a:buFont typeface="Arial" panose="020B0604020202020204" pitchFamily="34" charset="0"/>
              <a:buChar char="•"/>
            </a:pPr>
            <a:r>
              <a:rPr lang="en-GB" sz="2000" dirty="0"/>
              <a:t>What is the difference between Level 1 and Level 2?</a:t>
            </a:r>
          </a:p>
          <a:p>
            <a:pPr marL="285750" lvl="0" indent="-285750">
              <a:buFont typeface="Arial" panose="020B0604020202020204" pitchFamily="34" charset="0"/>
              <a:buChar char="•"/>
            </a:pPr>
            <a:r>
              <a:rPr lang="en-GB" sz="2000" dirty="0">
                <a:solidFill>
                  <a:srgbClr val="FF0000"/>
                </a:solidFill>
              </a:rPr>
              <a:t>A Level 1 course means the equivalent of a GCSE at grades 1-3, a Level 2 course means the equivalent of a GCSE at grades 4-9.  All vocational courses are Level 1 and 2 depending on ability except Automotive Studies which is only at Level 1</a:t>
            </a:r>
          </a:p>
          <a:p>
            <a:pPr lvl="0"/>
            <a:endParaRPr lang="en-GB" sz="2000" dirty="0"/>
          </a:p>
        </p:txBody>
      </p:sp>
      <p:pic>
        <p:nvPicPr>
          <p:cNvPr id="4" name="Picture 3">
            <a:extLst>
              <a:ext uri="{FF2B5EF4-FFF2-40B4-BE49-F238E27FC236}">
                <a16:creationId xmlns:a16="http://schemas.microsoft.com/office/drawing/2014/main" id="{2E720A33-7D0F-4E21-BC7F-2CE4C8B1A81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7215809" y="5392679"/>
            <a:ext cx="4883987" cy="1360817"/>
          </a:xfrm>
          <a:prstGeom prst="rect">
            <a:avLst/>
          </a:prstGeom>
        </p:spPr>
      </p:pic>
    </p:spTree>
    <p:extLst>
      <p:ext uri="{BB962C8B-B14F-4D97-AF65-F5344CB8AC3E}">
        <p14:creationId xmlns:p14="http://schemas.microsoft.com/office/powerpoint/2010/main" val="3703562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7595" y="311727"/>
            <a:ext cx="11876809" cy="2831544"/>
          </a:xfrm>
          <a:prstGeom prst="rect">
            <a:avLst/>
          </a:prstGeom>
          <a:noFill/>
        </p:spPr>
        <p:txBody>
          <a:bodyPr wrap="square" rtlCol="0">
            <a:spAutoFit/>
          </a:bodyPr>
          <a:lstStyle/>
          <a:p>
            <a:pPr lvl="0"/>
            <a:r>
              <a:rPr lang="en-GB" sz="2000" b="1" u="sng" dirty="0"/>
              <a:t>Common Questions and Answers</a:t>
            </a:r>
          </a:p>
          <a:p>
            <a:pPr lvl="0"/>
            <a:endParaRPr lang="en-GB" dirty="0"/>
          </a:p>
          <a:p>
            <a:pPr marL="285750" lvl="0" indent="-285750">
              <a:buFont typeface="Arial" panose="020B0604020202020204" pitchFamily="34" charset="0"/>
              <a:buChar char="•"/>
            </a:pPr>
            <a:r>
              <a:rPr lang="en-GB" sz="2000" dirty="0"/>
              <a:t>Can I change my options after I have accepted them?</a:t>
            </a:r>
          </a:p>
          <a:p>
            <a:pPr marL="285750" lvl="0" indent="-285750">
              <a:buFont typeface="Arial" panose="020B0604020202020204" pitchFamily="34" charset="0"/>
              <a:buChar char="•"/>
            </a:pPr>
            <a:r>
              <a:rPr lang="en-GB" sz="2000" dirty="0">
                <a:solidFill>
                  <a:srgbClr val="FF0000"/>
                </a:solidFill>
              </a:rPr>
              <a:t>Yes, but we really do not like to do it as our staffing is set up based on the offers, even then we would only consider it for a very short time so please choose wisely and do your research before hand</a:t>
            </a:r>
          </a:p>
          <a:p>
            <a:pPr marL="285750" lvl="0" indent="-285750">
              <a:buFont typeface="Arial" panose="020B0604020202020204" pitchFamily="34" charset="0"/>
              <a:buChar char="•"/>
            </a:pPr>
            <a:r>
              <a:rPr lang="en-GB" sz="2000" dirty="0"/>
              <a:t>Are the dates outlined firm deadline dates?</a:t>
            </a:r>
          </a:p>
          <a:p>
            <a:pPr marL="285750" lvl="0" indent="-285750">
              <a:buFont typeface="Arial" panose="020B0604020202020204" pitchFamily="34" charset="0"/>
              <a:buChar char="•"/>
            </a:pPr>
            <a:r>
              <a:rPr lang="en-GB" sz="2000" dirty="0">
                <a:solidFill>
                  <a:srgbClr val="FF0000"/>
                </a:solidFill>
              </a:rPr>
              <a:t>Yes we need to stick to these deadlines so that we can do all of the things we need to behind the scenes</a:t>
            </a:r>
          </a:p>
          <a:p>
            <a:pPr marL="285750" lvl="0" indent="-285750">
              <a:buFont typeface="Arial" panose="020B0604020202020204" pitchFamily="34" charset="0"/>
              <a:buChar char="•"/>
            </a:pPr>
            <a:r>
              <a:rPr lang="en-GB" sz="2000" dirty="0"/>
              <a:t>Are there any combinations of subjects I am not allowed to take?</a:t>
            </a:r>
          </a:p>
          <a:p>
            <a:pPr lvl="0"/>
            <a:endParaRPr lang="en-GB" sz="2000" dirty="0"/>
          </a:p>
        </p:txBody>
      </p:sp>
      <p:pic>
        <p:nvPicPr>
          <p:cNvPr id="4" name="Picture 3">
            <a:extLst>
              <a:ext uri="{FF2B5EF4-FFF2-40B4-BE49-F238E27FC236}">
                <a16:creationId xmlns:a16="http://schemas.microsoft.com/office/drawing/2014/main" id="{2E720A33-7D0F-4E21-BC7F-2CE4C8B1A81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7215809" y="5392679"/>
            <a:ext cx="4883987" cy="1360817"/>
          </a:xfrm>
          <a:prstGeom prst="rect">
            <a:avLst/>
          </a:prstGeom>
        </p:spPr>
      </p:pic>
    </p:spTree>
    <p:extLst>
      <p:ext uri="{BB962C8B-B14F-4D97-AF65-F5344CB8AC3E}">
        <p14:creationId xmlns:p14="http://schemas.microsoft.com/office/powerpoint/2010/main" val="1246385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7595" y="929919"/>
            <a:ext cx="11876809" cy="4462760"/>
          </a:xfrm>
          <a:prstGeom prst="rect">
            <a:avLst/>
          </a:prstGeom>
          <a:noFill/>
        </p:spPr>
        <p:txBody>
          <a:bodyPr wrap="square" rtlCol="0">
            <a:spAutoFit/>
          </a:bodyPr>
          <a:lstStyle/>
          <a:p>
            <a:pPr algn="ctr"/>
            <a:r>
              <a:rPr lang="en-US" sz="4400" dirty="0"/>
              <a:t>Thank you </a:t>
            </a:r>
          </a:p>
          <a:p>
            <a:pPr algn="ctr"/>
            <a:endParaRPr lang="en-US" sz="2000" dirty="0"/>
          </a:p>
          <a:p>
            <a:pPr algn="ctr"/>
            <a:r>
              <a:rPr lang="en-US" sz="4400" dirty="0"/>
              <a:t>I am available for your questions, alternatively email me at </a:t>
            </a:r>
            <a:r>
              <a:rPr lang="en-US" sz="4400" dirty="0">
                <a:hlinkClick r:id="rId2"/>
              </a:rPr>
              <a:t>options@queenelizabeth.hereford.sch.uk</a:t>
            </a:r>
            <a:endParaRPr lang="en-US" sz="4400" dirty="0"/>
          </a:p>
          <a:p>
            <a:pPr algn="ctr"/>
            <a:endParaRPr lang="en-US" sz="4400" dirty="0"/>
          </a:p>
          <a:p>
            <a:pPr algn="ctr"/>
            <a:endParaRPr lang="en-GB" sz="4400" dirty="0"/>
          </a:p>
        </p:txBody>
      </p:sp>
      <p:pic>
        <p:nvPicPr>
          <p:cNvPr id="4" name="Picture 3">
            <a:extLst>
              <a:ext uri="{FF2B5EF4-FFF2-40B4-BE49-F238E27FC236}">
                <a16:creationId xmlns:a16="http://schemas.microsoft.com/office/drawing/2014/main" id="{0AEA87A4-BAC5-46D2-8E5E-8129298C228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7215809" y="5392679"/>
            <a:ext cx="4883987" cy="1360817"/>
          </a:xfrm>
          <a:prstGeom prst="rect">
            <a:avLst/>
          </a:prstGeom>
        </p:spPr>
      </p:pic>
    </p:spTree>
    <p:extLst>
      <p:ext uri="{BB962C8B-B14F-4D97-AF65-F5344CB8AC3E}">
        <p14:creationId xmlns:p14="http://schemas.microsoft.com/office/powerpoint/2010/main" val="4005505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7595" y="311727"/>
            <a:ext cx="11876809" cy="984885"/>
          </a:xfrm>
          <a:prstGeom prst="rect">
            <a:avLst/>
          </a:prstGeom>
          <a:noFill/>
        </p:spPr>
        <p:txBody>
          <a:bodyPr wrap="square" rtlCol="0">
            <a:spAutoFit/>
          </a:bodyPr>
          <a:lstStyle/>
          <a:p>
            <a:pPr lvl="0"/>
            <a:endParaRPr lang="en-GB" sz="2000" b="1" u="sng" dirty="0"/>
          </a:p>
          <a:p>
            <a:pPr lvl="0"/>
            <a:endParaRPr lang="en-GB" dirty="0"/>
          </a:p>
          <a:p>
            <a:pPr lvl="0"/>
            <a:endParaRPr lang="en-GB" sz="2000" dirty="0"/>
          </a:p>
        </p:txBody>
      </p:sp>
      <p:pic>
        <p:nvPicPr>
          <p:cNvPr id="4" name="Picture 3">
            <a:extLst>
              <a:ext uri="{FF2B5EF4-FFF2-40B4-BE49-F238E27FC236}">
                <a16:creationId xmlns:a16="http://schemas.microsoft.com/office/drawing/2014/main" id="{2E720A33-7D0F-4E21-BC7F-2CE4C8B1A81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7215809" y="5392679"/>
            <a:ext cx="4883987" cy="1360817"/>
          </a:xfrm>
          <a:prstGeom prst="rect">
            <a:avLst/>
          </a:prstGeom>
        </p:spPr>
      </p:pic>
      <p:pic>
        <p:nvPicPr>
          <p:cNvPr id="2050" name="Picture 2">
            <a:extLst>
              <a:ext uri="{FF2B5EF4-FFF2-40B4-BE49-F238E27FC236}">
                <a16:creationId xmlns:a16="http://schemas.microsoft.com/office/drawing/2014/main" id="{2B265916-FC66-4966-A77F-83F7904841C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985"/>
          <a:stretch/>
        </p:blipFill>
        <p:spPr bwMode="auto">
          <a:xfrm>
            <a:off x="2751708" y="261871"/>
            <a:ext cx="5736309" cy="5468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60047F0F-7E1A-41FC-BF60-5DE8135E5D10}"/>
              </a:ext>
            </a:extLst>
          </p:cNvPr>
          <p:cNvPicPr>
            <a:picLocks noChangeAspect="1"/>
          </p:cNvPicPr>
          <p:nvPr/>
        </p:nvPicPr>
        <p:blipFill>
          <a:blip r:embed="rId4"/>
          <a:stretch>
            <a:fillRect/>
          </a:stretch>
        </p:blipFill>
        <p:spPr>
          <a:xfrm>
            <a:off x="3113658" y="798991"/>
            <a:ext cx="4743080" cy="4856086"/>
          </a:xfrm>
          <a:prstGeom prst="rect">
            <a:avLst/>
          </a:prstGeom>
        </p:spPr>
      </p:pic>
    </p:spTree>
    <p:extLst>
      <p:ext uri="{BB962C8B-B14F-4D97-AF65-F5344CB8AC3E}">
        <p14:creationId xmlns:p14="http://schemas.microsoft.com/office/powerpoint/2010/main" val="2103420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9E878-0701-425A-8517-B427C91E22F9}"/>
              </a:ext>
            </a:extLst>
          </p:cNvPr>
          <p:cNvSpPr>
            <a:spLocks noGrp="1"/>
          </p:cNvSpPr>
          <p:nvPr>
            <p:ph type="title"/>
          </p:nvPr>
        </p:nvSpPr>
        <p:spPr>
          <a:xfrm>
            <a:off x="838199" y="1748878"/>
            <a:ext cx="10515600" cy="1325563"/>
          </a:xfrm>
        </p:spPr>
        <p:txBody>
          <a:bodyPr/>
          <a:lstStyle/>
          <a:p>
            <a:pPr algn="ctr"/>
            <a:r>
              <a:rPr lang="en-GB" b="1" dirty="0"/>
              <a:t>School Leadership Team </a:t>
            </a:r>
            <a:br>
              <a:rPr lang="en-GB" b="1" dirty="0"/>
            </a:br>
            <a:r>
              <a:rPr lang="en-GB" b="1" dirty="0"/>
              <a:t>Welcome</a:t>
            </a:r>
          </a:p>
        </p:txBody>
      </p:sp>
      <p:sp>
        <p:nvSpPr>
          <p:cNvPr id="3" name="Content Placeholder 2">
            <a:extLst>
              <a:ext uri="{FF2B5EF4-FFF2-40B4-BE49-F238E27FC236}">
                <a16:creationId xmlns:a16="http://schemas.microsoft.com/office/drawing/2014/main" id="{551C15B3-0138-415D-AB71-39FFE7883DE6}"/>
              </a:ext>
            </a:extLst>
          </p:cNvPr>
          <p:cNvSpPr>
            <a:spLocks noGrp="1"/>
          </p:cNvSpPr>
          <p:nvPr>
            <p:ph idx="1"/>
          </p:nvPr>
        </p:nvSpPr>
        <p:spPr>
          <a:xfrm>
            <a:off x="838199" y="3074441"/>
            <a:ext cx="10081591" cy="3807345"/>
          </a:xfrm>
        </p:spPr>
        <p:txBody>
          <a:bodyPr/>
          <a:lstStyle/>
          <a:p>
            <a:pPr marL="0" indent="0" algn="ctr">
              <a:buNone/>
            </a:pPr>
            <a:endParaRPr lang="en-GB" dirty="0"/>
          </a:p>
          <a:p>
            <a:pPr marL="0" indent="0" algn="ctr">
              <a:buNone/>
            </a:pPr>
            <a:r>
              <a:rPr lang="en-GB" dirty="0"/>
              <a:t>William Cartwright</a:t>
            </a:r>
          </a:p>
          <a:p>
            <a:pPr marL="0" indent="0" algn="ctr">
              <a:buNone/>
            </a:pPr>
            <a:r>
              <a:rPr lang="en-GB" dirty="0"/>
              <a:t>Ruby Rogers </a:t>
            </a:r>
          </a:p>
        </p:txBody>
      </p:sp>
      <p:pic>
        <p:nvPicPr>
          <p:cNvPr id="4" name="Picture 3">
            <a:extLst>
              <a:ext uri="{FF2B5EF4-FFF2-40B4-BE49-F238E27FC236}">
                <a16:creationId xmlns:a16="http://schemas.microsoft.com/office/drawing/2014/main" id="{4191BB19-8B26-4EFB-910A-70D0A916053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3654006" y="175625"/>
            <a:ext cx="4883987" cy="1360817"/>
          </a:xfrm>
          <a:prstGeom prst="rect">
            <a:avLst/>
          </a:prstGeom>
        </p:spPr>
      </p:pic>
    </p:spTree>
    <p:extLst>
      <p:ext uri="{BB962C8B-B14F-4D97-AF65-F5344CB8AC3E}">
        <p14:creationId xmlns:p14="http://schemas.microsoft.com/office/powerpoint/2010/main" val="4209067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Image result for progress 8 bucke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7822" y="1058637"/>
            <a:ext cx="8940437" cy="311875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861458" y="4286250"/>
            <a:ext cx="8447315" cy="92333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GB" sz="2700" b="1" dirty="0"/>
              <a:t>All schools are required to deliver a balanced curriculum to pupils that meets the demands of Progress 8</a:t>
            </a:r>
          </a:p>
        </p:txBody>
      </p:sp>
      <p:sp>
        <p:nvSpPr>
          <p:cNvPr id="3" name="TextBox 2">
            <a:extLst>
              <a:ext uri="{FF2B5EF4-FFF2-40B4-BE49-F238E27FC236}">
                <a16:creationId xmlns:a16="http://schemas.microsoft.com/office/drawing/2014/main" id="{5FF05E42-3322-7EE8-9264-068BA9C82D68}"/>
              </a:ext>
            </a:extLst>
          </p:cNvPr>
          <p:cNvSpPr txBox="1"/>
          <p:nvPr/>
        </p:nvSpPr>
        <p:spPr>
          <a:xfrm>
            <a:off x="1118587" y="5490813"/>
            <a:ext cx="9614516" cy="1015663"/>
          </a:xfrm>
          <a:prstGeom prst="rect">
            <a:avLst/>
          </a:prstGeom>
          <a:noFill/>
        </p:spPr>
        <p:txBody>
          <a:bodyPr wrap="square">
            <a:spAutoFit/>
          </a:bodyPr>
          <a:lstStyle/>
          <a:p>
            <a:r>
              <a:rPr lang="en-GB" sz="2000" b="1" i="0" dirty="0">
                <a:solidFill>
                  <a:srgbClr val="333333"/>
                </a:solidFill>
                <a:effectLst/>
              </a:rPr>
              <a:t>Progress 8</a:t>
            </a:r>
            <a:r>
              <a:rPr lang="en-GB" sz="2000" b="0" i="0" dirty="0">
                <a:solidFill>
                  <a:srgbClr val="333333"/>
                </a:solidFill>
                <a:effectLst/>
              </a:rPr>
              <a:t> is a measure of the progress children make between the end of primary school and the end of secondary school.</a:t>
            </a:r>
            <a:r>
              <a:rPr lang="en-GB" sz="2000" dirty="0">
                <a:solidFill>
                  <a:srgbClr val="333333"/>
                </a:solidFill>
              </a:rPr>
              <a:t> </a:t>
            </a:r>
          </a:p>
          <a:p>
            <a:r>
              <a:rPr lang="en-GB" sz="2000" b="0" i="0" dirty="0">
                <a:solidFill>
                  <a:srgbClr val="333333"/>
                </a:solidFill>
                <a:effectLst/>
              </a:rPr>
              <a:t>It </a:t>
            </a:r>
            <a:r>
              <a:rPr lang="en-GB" sz="2000" dirty="0">
                <a:solidFill>
                  <a:srgbClr val="333333"/>
                </a:solidFill>
              </a:rPr>
              <a:t>is </a:t>
            </a:r>
            <a:r>
              <a:rPr lang="en-GB" sz="2000" b="0" i="0" dirty="0">
                <a:solidFill>
                  <a:srgbClr val="333333"/>
                </a:solidFill>
                <a:effectLst/>
              </a:rPr>
              <a:t>based on pupils’ performance in eight qualifications</a:t>
            </a:r>
            <a:endParaRPr lang="en-GB" sz="2000" dirty="0"/>
          </a:p>
        </p:txBody>
      </p:sp>
      <p:sp>
        <p:nvSpPr>
          <p:cNvPr id="5" name="Rectangle 6">
            <a:extLst>
              <a:ext uri="{FF2B5EF4-FFF2-40B4-BE49-F238E27FC236}">
                <a16:creationId xmlns:a16="http://schemas.microsoft.com/office/drawing/2014/main" id="{77130C52-8E62-E5C6-8AA5-8A3F0CB9A503}"/>
              </a:ext>
            </a:extLst>
          </p:cNvPr>
          <p:cNvSpPr>
            <a:spLocks noGrp="1" noChangeArrowheads="1"/>
          </p:cNvSpPr>
          <p:nvPr>
            <p:ph type="title"/>
          </p:nvPr>
        </p:nvSpPr>
        <p:spPr>
          <a:xfrm>
            <a:off x="2642335" y="66409"/>
            <a:ext cx="7571184" cy="1143000"/>
          </a:xfrm>
        </p:spPr>
        <p:txBody>
          <a:bodyPr>
            <a:normAutofit/>
          </a:bodyPr>
          <a:lstStyle/>
          <a:p>
            <a:pPr eaLnBrk="1" hangingPunct="1">
              <a:defRPr/>
            </a:pPr>
            <a:r>
              <a:rPr lang="en-GB" sz="4000" dirty="0">
                <a:latin typeface="+mn-lt"/>
              </a:rPr>
              <a:t>GCSE Government measures</a:t>
            </a:r>
          </a:p>
        </p:txBody>
      </p:sp>
    </p:spTree>
    <p:extLst>
      <p:ext uri="{BB962C8B-B14F-4D97-AF65-F5344CB8AC3E}">
        <p14:creationId xmlns:p14="http://schemas.microsoft.com/office/powerpoint/2010/main" val="915711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052"/>
                                        </p:tgtEl>
                                        <p:attrNameLst>
                                          <p:attrName>style.visibility</p:attrName>
                                        </p:attrNameLst>
                                      </p:cBhvr>
                                      <p:to>
                                        <p:strVal val="visible"/>
                                      </p:to>
                                    </p:set>
                                    <p:animEffect transition="in" filter="barn(inVertical)">
                                      <p:cBhvr>
                                        <p:cTn id="12" dur="500"/>
                                        <p:tgtEl>
                                          <p:spTgt spid="205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arn(inVertical)">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95999" y="3849246"/>
            <a:ext cx="2612570"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GB" sz="2400" dirty="0"/>
              <a:t>English Language</a:t>
            </a:r>
          </a:p>
        </p:txBody>
      </p:sp>
      <p:sp>
        <p:nvSpPr>
          <p:cNvPr id="6" name="TextBox 5"/>
          <p:cNvSpPr txBox="1"/>
          <p:nvPr/>
        </p:nvSpPr>
        <p:spPr>
          <a:xfrm>
            <a:off x="1995998" y="4398974"/>
            <a:ext cx="2612570"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GB" sz="2400" dirty="0"/>
              <a:t>English Literature</a:t>
            </a:r>
          </a:p>
        </p:txBody>
      </p:sp>
      <p:sp>
        <p:nvSpPr>
          <p:cNvPr id="7" name="TextBox 6"/>
          <p:cNvSpPr txBox="1"/>
          <p:nvPr/>
        </p:nvSpPr>
        <p:spPr>
          <a:xfrm>
            <a:off x="1995998" y="4948702"/>
            <a:ext cx="2612570"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GB" sz="2400" dirty="0"/>
              <a:t>Maths</a:t>
            </a:r>
          </a:p>
        </p:txBody>
      </p:sp>
      <p:pic>
        <p:nvPicPr>
          <p:cNvPr id="2054" name="Picture 6" descr="Image result for bucket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4853" y="882173"/>
            <a:ext cx="2974862" cy="289802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Image result for bucket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4033" y="875299"/>
            <a:ext cx="2985839" cy="289802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4789714" y="3886237"/>
            <a:ext cx="261257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GB" sz="2400" dirty="0"/>
              <a:t>History</a:t>
            </a:r>
          </a:p>
        </p:txBody>
      </p:sp>
      <p:sp>
        <p:nvSpPr>
          <p:cNvPr id="11" name="TextBox 10"/>
          <p:cNvSpPr txBox="1"/>
          <p:nvPr/>
        </p:nvSpPr>
        <p:spPr>
          <a:xfrm>
            <a:off x="4789714" y="4349659"/>
            <a:ext cx="261257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GB" sz="2400" dirty="0"/>
              <a:t>Geography</a:t>
            </a:r>
          </a:p>
        </p:txBody>
      </p:sp>
      <p:sp>
        <p:nvSpPr>
          <p:cNvPr id="12" name="TextBox 11"/>
          <p:cNvSpPr txBox="1"/>
          <p:nvPr/>
        </p:nvSpPr>
        <p:spPr>
          <a:xfrm>
            <a:off x="4789714" y="4813081"/>
            <a:ext cx="261257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GB" sz="2400" dirty="0"/>
              <a:t>Science</a:t>
            </a:r>
          </a:p>
        </p:txBody>
      </p:sp>
      <p:sp>
        <p:nvSpPr>
          <p:cNvPr id="13" name="TextBox 12"/>
          <p:cNvSpPr txBox="1"/>
          <p:nvPr/>
        </p:nvSpPr>
        <p:spPr>
          <a:xfrm>
            <a:off x="4789714" y="5279912"/>
            <a:ext cx="261257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GB" sz="2400" dirty="0"/>
              <a:t>Spanish</a:t>
            </a:r>
          </a:p>
        </p:txBody>
      </p:sp>
      <p:pic>
        <p:nvPicPr>
          <p:cNvPr id="2058" name="Picture 10" descr="Image result for bucket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1625" y="903943"/>
            <a:ext cx="2956326" cy="2869376"/>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7551625" y="3886236"/>
            <a:ext cx="3018404" cy="170816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GB" sz="2100" dirty="0"/>
              <a:t>Art, Childcare, RE, Food &amp; Nutrition, Sport, Photography, Business, Animal Care, Automotive, Drama</a:t>
            </a:r>
          </a:p>
        </p:txBody>
      </p:sp>
      <p:sp>
        <p:nvSpPr>
          <p:cNvPr id="5" name="TextBox 4">
            <a:extLst>
              <a:ext uri="{FF2B5EF4-FFF2-40B4-BE49-F238E27FC236}">
                <a16:creationId xmlns:a16="http://schemas.microsoft.com/office/drawing/2014/main" id="{FA63CA53-CC58-888C-9BD1-9441819E3C8B}"/>
              </a:ext>
            </a:extLst>
          </p:cNvPr>
          <p:cNvSpPr txBox="1"/>
          <p:nvPr/>
        </p:nvSpPr>
        <p:spPr>
          <a:xfrm>
            <a:off x="4789714" y="5751868"/>
            <a:ext cx="261257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GB" sz="2400" dirty="0"/>
              <a:t>Computer Science</a:t>
            </a:r>
          </a:p>
        </p:txBody>
      </p:sp>
    </p:spTree>
    <p:extLst>
      <p:ext uri="{BB962C8B-B14F-4D97-AF65-F5344CB8AC3E}">
        <p14:creationId xmlns:p14="http://schemas.microsoft.com/office/powerpoint/2010/main" val="3261798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54"/>
                                        </p:tgtEl>
                                        <p:attrNameLst>
                                          <p:attrName>style.visibility</p:attrName>
                                        </p:attrNameLst>
                                      </p:cBhvr>
                                      <p:to>
                                        <p:strVal val="visible"/>
                                      </p:to>
                                    </p:set>
                                    <p:animEffect transition="in" filter="fade">
                                      <p:cBhvr>
                                        <p:cTn id="7" dur="1000"/>
                                        <p:tgtEl>
                                          <p:spTgt spid="2054"/>
                                        </p:tgtEl>
                                      </p:cBhvr>
                                    </p:animEffect>
                                    <p:anim calcmode="lin" valueType="num">
                                      <p:cBhvr>
                                        <p:cTn id="8" dur="1000" fill="hold"/>
                                        <p:tgtEl>
                                          <p:spTgt spid="2054"/>
                                        </p:tgtEl>
                                        <p:attrNameLst>
                                          <p:attrName>ppt_x</p:attrName>
                                        </p:attrNameLst>
                                      </p:cBhvr>
                                      <p:tavLst>
                                        <p:tav tm="0">
                                          <p:val>
                                            <p:strVal val="#ppt_x"/>
                                          </p:val>
                                        </p:tav>
                                        <p:tav tm="100000">
                                          <p:val>
                                            <p:strVal val="#ppt_x"/>
                                          </p:val>
                                        </p:tav>
                                      </p:tavLst>
                                    </p:anim>
                                    <p:anim calcmode="lin" valueType="num">
                                      <p:cBhvr>
                                        <p:cTn id="9" dur="1000" fill="hold"/>
                                        <p:tgtEl>
                                          <p:spTgt spid="205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056"/>
                                        </p:tgtEl>
                                        <p:attrNameLst>
                                          <p:attrName>style.visibility</p:attrName>
                                        </p:attrNameLst>
                                      </p:cBhvr>
                                      <p:to>
                                        <p:strVal val="visible"/>
                                      </p:to>
                                    </p:set>
                                    <p:animEffect transition="in" filter="fade">
                                      <p:cBhvr>
                                        <p:cTn id="35" dur="1000"/>
                                        <p:tgtEl>
                                          <p:spTgt spid="2056"/>
                                        </p:tgtEl>
                                      </p:cBhvr>
                                    </p:animEffect>
                                    <p:anim calcmode="lin" valueType="num">
                                      <p:cBhvr>
                                        <p:cTn id="36" dur="1000" fill="hold"/>
                                        <p:tgtEl>
                                          <p:spTgt spid="2056"/>
                                        </p:tgtEl>
                                        <p:attrNameLst>
                                          <p:attrName>ppt_x</p:attrName>
                                        </p:attrNameLst>
                                      </p:cBhvr>
                                      <p:tavLst>
                                        <p:tav tm="0">
                                          <p:val>
                                            <p:strVal val="#ppt_x"/>
                                          </p:val>
                                        </p:tav>
                                        <p:tav tm="100000">
                                          <p:val>
                                            <p:strVal val="#ppt_x"/>
                                          </p:val>
                                        </p:tav>
                                      </p:tavLst>
                                    </p:anim>
                                    <p:anim calcmode="lin" valueType="num">
                                      <p:cBhvr>
                                        <p:cTn id="37" dur="1000" fill="hold"/>
                                        <p:tgtEl>
                                          <p:spTgt spid="205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1000"/>
                                        <p:tgtEl>
                                          <p:spTgt spid="10"/>
                                        </p:tgtEl>
                                      </p:cBhvr>
                                    </p:animEffect>
                                    <p:anim calcmode="lin" valueType="num">
                                      <p:cBhvr>
                                        <p:cTn id="43" dur="1000" fill="hold"/>
                                        <p:tgtEl>
                                          <p:spTgt spid="10"/>
                                        </p:tgtEl>
                                        <p:attrNameLst>
                                          <p:attrName>ppt_x</p:attrName>
                                        </p:attrNameLst>
                                      </p:cBhvr>
                                      <p:tavLst>
                                        <p:tav tm="0">
                                          <p:val>
                                            <p:strVal val="#ppt_x"/>
                                          </p:val>
                                        </p:tav>
                                        <p:tav tm="100000">
                                          <p:val>
                                            <p:strVal val="#ppt_x"/>
                                          </p:val>
                                        </p:tav>
                                      </p:tavLst>
                                    </p:anim>
                                    <p:anim calcmode="lin" valueType="num">
                                      <p:cBhvr>
                                        <p:cTn id="4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1000"/>
                                        <p:tgtEl>
                                          <p:spTgt spid="11"/>
                                        </p:tgtEl>
                                      </p:cBhvr>
                                    </p:animEffect>
                                    <p:anim calcmode="lin" valueType="num">
                                      <p:cBhvr>
                                        <p:cTn id="50" dur="1000" fill="hold"/>
                                        <p:tgtEl>
                                          <p:spTgt spid="11"/>
                                        </p:tgtEl>
                                        <p:attrNameLst>
                                          <p:attrName>ppt_x</p:attrName>
                                        </p:attrNameLst>
                                      </p:cBhvr>
                                      <p:tavLst>
                                        <p:tav tm="0">
                                          <p:val>
                                            <p:strVal val="#ppt_x"/>
                                          </p:val>
                                        </p:tav>
                                        <p:tav tm="100000">
                                          <p:val>
                                            <p:strVal val="#ppt_x"/>
                                          </p:val>
                                        </p:tav>
                                      </p:tavLst>
                                    </p:anim>
                                    <p:anim calcmode="lin" valueType="num">
                                      <p:cBhvr>
                                        <p:cTn id="5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fade">
                                      <p:cBhvr>
                                        <p:cTn id="56" dur="1000"/>
                                        <p:tgtEl>
                                          <p:spTgt spid="12"/>
                                        </p:tgtEl>
                                      </p:cBhvr>
                                    </p:animEffect>
                                    <p:anim calcmode="lin" valueType="num">
                                      <p:cBhvr>
                                        <p:cTn id="57" dur="1000" fill="hold"/>
                                        <p:tgtEl>
                                          <p:spTgt spid="12"/>
                                        </p:tgtEl>
                                        <p:attrNameLst>
                                          <p:attrName>ppt_x</p:attrName>
                                        </p:attrNameLst>
                                      </p:cBhvr>
                                      <p:tavLst>
                                        <p:tav tm="0">
                                          <p:val>
                                            <p:strVal val="#ppt_x"/>
                                          </p:val>
                                        </p:tav>
                                        <p:tav tm="100000">
                                          <p:val>
                                            <p:strVal val="#ppt_x"/>
                                          </p:val>
                                        </p:tav>
                                      </p:tavLst>
                                    </p:anim>
                                    <p:anim calcmode="lin" valueType="num">
                                      <p:cBhvr>
                                        <p:cTn id="5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fade">
                                      <p:cBhvr>
                                        <p:cTn id="63" dur="1000"/>
                                        <p:tgtEl>
                                          <p:spTgt spid="13"/>
                                        </p:tgtEl>
                                      </p:cBhvr>
                                    </p:animEffect>
                                    <p:anim calcmode="lin" valueType="num">
                                      <p:cBhvr>
                                        <p:cTn id="64" dur="1000" fill="hold"/>
                                        <p:tgtEl>
                                          <p:spTgt spid="13"/>
                                        </p:tgtEl>
                                        <p:attrNameLst>
                                          <p:attrName>ppt_x</p:attrName>
                                        </p:attrNameLst>
                                      </p:cBhvr>
                                      <p:tavLst>
                                        <p:tav tm="0">
                                          <p:val>
                                            <p:strVal val="#ppt_x"/>
                                          </p:val>
                                        </p:tav>
                                        <p:tav tm="100000">
                                          <p:val>
                                            <p:strVal val="#ppt_x"/>
                                          </p:val>
                                        </p:tav>
                                      </p:tavLst>
                                    </p:anim>
                                    <p:anim calcmode="lin" valueType="num">
                                      <p:cBhvr>
                                        <p:cTn id="6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5"/>
                                        </p:tgtEl>
                                        <p:attrNameLst>
                                          <p:attrName>style.visibility</p:attrName>
                                        </p:attrNameLst>
                                      </p:cBhvr>
                                      <p:to>
                                        <p:strVal val="visible"/>
                                      </p:to>
                                    </p:set>
                                    <p:animEffect transition="in" filter="fade">
                                      <p:cBhvr>
                                        <p:cTn id="70" dur="1000"/>
                                        <p:tgtEl>
                                          <p:spTgt spid="5"/>
                                        </p:tgtEl>
                                      </p:cBhvr>
                                    </p:animEffect>
                                    <p:anim calcmode="lin" valueType="num">
                                      <p:cBhvr>
                                        <p:cTn id="71" dur="1000" fill="hold"/>
                                        <p:tgtEl>
                                          <p:spTgt spid="5"/>
                                        </p:tgtEl>
                                        <p:attrNameLst>
                                          <p:attrName>ppt_x</p:attrName>
                                        </p:attrNameLst>
                                      </p:cBhvr>
                                      <p:tavLst>
                                        <p:tav tm="0">
                                          <p:val>
                                            <p:strVal val="#ppt_x"/>
                                          </p:val>
                                        </p:tav>
                                        <p:tav tm="100000">
                                          <p:val>
                                            <p:strVal val="#ppt_x"/>
                                          </p:val>
                                        </p:tav>
                                      </p:tavLst>
                                    </p:anim>
                                    <p:anim calcmode="lin" valueType="num">
                                      <p:cBhvr>
                                        <p:cTn id="7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2058"/>
                                        </p:tgtEl>
                                        <p:attrNameLst>
                                          <p:attrName>style.visibility</p:attrName>
                                        </p:attrNameLst>
                                      </p:cBhvr>
                                      <p:to>
                                        <p:strVal val="visible"/>
                                      </p:to>
                                    </p:set>
                                    <p:animEffect transition="in" filter="fade">
                                      <p:cBhvr>
                                        <p:cTn id="77" dur="1000"/>
                                        <p:tgtEl>
                                          <p:spTgt spid="2058"/>
                                        </p:tgtEl>
                                      </p:cBhvr>
                                    </p:animEffect>
                                    <p:anim calcmode="lin" valueType="num">
                                      <p:cBhvr>
                                        <p:cTn id="78" dur="1000" fill="hold"/>
                                        <p:tgtEl>
                                          <p:spTgt spid="2058"/>
                                        </p:tgtEl>
                                        <p:attrNameLst>
                                          <p:attrName>ppt_x</p:attrName>
                                        </p:attrNameLst>
                                      </p:cBhvr>
                                      <p:tavLst>
                                        <p:tav tm="0">
                                          <p:val>
                                            <p:strVal val="#ppt_x"/>
                                          </p:val>
                                        </p:tav>
                                        <p:tav tm="100000">
                                          <p:val>
                                            <p:strVal val="#ppt_x"/>
                                          </p:val>
                                        </p:tav>
                                      </p:tavLst>
                                    </p:anim>
                                    <p:anim calcmode="lin" valueType="num">
                                      <p:cBhvr>
                                        <p:cTn id="79" dur="1000" fill="hold"/>
                                        <p:tgtEl>
                                          <p:spTgt spid="2058"/>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15"/>
                                        </p:tgtEl>
                                        <p:attrNameLst>
                                          <p:attrName>style.visibility</p:attrName>
                                        </p:attrNameLst>
                                      </p:cBhvr>
                                      <p:to>
                                        <p:strVal val="visible"/>
                                      </p:to>
                                    </p:set>
                                    <p:animEffect transition="in" filter="fade">
                                      <p:cBhvr>
                                        <p:cTn id="84" dur="1000"/>
                                        <p:tgtEl>
                                          <p:spTgt spid="15"/>
                                        </p:tgtEl>
                                      </p:cBhvr>
                                    </p:animEffect>
                                    <p:anim calcmode="lin" valueType="num">
                                      <p:cBhvr>
                                        <p:cTn id="85" dur="1000" fill="hold"/>
                                        <p:tgtEl>
                                          <p:spTgt spid="15"/>
                                        </p:tgtEl>
                                        <p:attrNameLst>
                                          <p:attrName>ppt_x</p:attrName>
                                        </p:attrNameLst>
                                      </p:cBhvr>
                                      <p:tavLst>
                                        <p:tav tm="0">
                                          <p:val>
                                            <p:strVal val="#ppt_x"/>
                                          </p:val>
                                        </p:tav>
                                        <p:tav tm="100000">
                                          <p:val>
                                            <p:strVal val="#ppt_x"/>
                                          </p:val>
                                        </p:tav>
                                      </p:tavLst>
                                    </p:anim>
                                    <p:anim calcmode="lin" valueType="num">
                                      <p:cBhvr>
                                        <p:cTn id="8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10" grpId="0" animBg="1"/>
      <p:bldP spid="11" grpId="0" animBg="1"/>
      <p:bldP spid="12" grpId="0" animBg="1"/>
      <p:bldP spid="13" grpId="0" animBg="1"/>
      <p:bldP spid="15"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2811" y="1377799"/>
            <a:ext cx="4858439" cy="461665"/>
          </a:xfrm>
          <a:prstGeom prst="rect">
            <a:avLst/>
          </a:prstGeom>
          <a:noFill/>
        </p:spPr>
        <p:txBody>
          <a:bodyPr wrap="square" rtlCol="0">
            <a:spAutoFit/>
          </a:bodyPr>
          <a:lstStyle/>
          <a:p>
            <a:r>
              <a:rPr lang="en-GB" sz="2400" b="1" dirty="0"/>
              <a:t>What will pupils study in Year 10?</a:t>
            </a:r>
          </a:p>
        </p:txBody>
      </p:sp>
      <p:sp>
        <p:nvSpPr>
          <p:cNvPr id="2" name="TextBox 1"/>
          <p:cNvSpPr txBox="1"/>
          <p:nvPr/>
        </p:nvSpPr>
        <p:spPr>
          <a:xfrm>
            <a:off x="2052810" y="1948295"/>
            <a:ext cx="4559012" cy="415498"/>
          </a:xfrm>
          <a:prstGeom prst="rect">
            <a:avLst/>
          </a:prstGeom>
          <a:noFill/>
        </p:spPr>
        <p:txBody>
          <a:bodyPr wrap="square" rtlCol="0">
            <a:spAutoFit/>
          </a:bodyPr>
          <a:lstStyle/>
          <a:p>
            <a:pPr marL="257175" indent="-257175">
              <a:buAutoNum type="arabicParenR"/>
            </a:pPr>
            <a:r>
              <a:rPr lang="en-GB" sz="2100" dirty="0"/>
              <a:t>Core Subjects: 17 Lessons Per Week</a:t>
            </a:r>
          </a:p>
        </p:txBody>
      </p:sp>
      <p:sp>
        <p:nvSpPr>
          <p:cNvPr id="3" name="Rounded Rectangle 2"/>
          <p:cNvSpPr/>
          <p:nvPr/>
        </p:nvSpPr>
        <p:spPr>
          <a:xfrm>
            <a:off x="2009947" y="3125065"/>
            <a:ext cx="2267816" cy="127808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5" name="Rounded Rectangle 4"/>
          <p:cNvSpPr/>
          <p:nvPr/>
        </p:nvSpPr>
        <p:spPr>
          <a:xfrm>
            <a:off x="4963477" y="3125065"/>
            <a:ext cx="2267816" cy="1278082"/>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6" name="Rounded Rectangle 5"/>
          <p:cNvSpPr/>
          <p:nvPr/>
        </p:nvSpPr>
        <p:spPr>
          <a:xfrm>
            <a:off x="7917007" y="3125065"/>
            <a:ext cx="2267816" cy="1278082"/>
          </a:xfrm>
          <a:prstGeom prst="roundRect">
            <a:avLst/>
          </a:prstGeom>
          <a:ln/>
        </p:spPr>
        <p:style>
          <a:lnRef idx="3">
            <a:schemeClr val="lt1"/>
          </a:lnRef>
          <a:fillRef idx="1">
            <a:schemeClr val="accent6"/>
          </a:fillRef>
          <a:effectRef idx="1">
            <a:schemeClr val="accent6"/>
          </a:effectRef>
          <a:fontRef idx="minor">
            <a:schemeClr val="lt1"/>
          </a:fontRef>
        </p:style>
        <p:txBody>
          <a:bodyPr rtlCol="0" anchor="ctr"/>
          <a:lstStyle/>
          <a:p>
            <a:pPr algn="ctr"/>
            <a:endParaRPr lang="en-GB" sz="1350"/>
          </a:p>
        </p:txBody>
      </p:sp>
      <p:sp>
        <p:nvSpPr>
          <p:cNvPr id="7" name="TextBox 6"/>
          <p:cNvSpPr txBox="1"/>
          <p:nvPr/>
        </p:nvSpPr>
        <p:spPr>
          <a:xfrm>
            <a:off x="2271020" y="3521732"/>
            <a:ext cx="1745673" cy="507831"/>
          </a:xfrm>
          <a:prstGeom prst="rect">
            <a:avLst/>
          </a:prstGeom>
          <a:noFill/>
        </p:spPr>
        <p:txBody>
          <a:bodyPr wrap="square" rtlCol="0">
            <a:spAutoFit/>
          </a:bodyPr>
          <a:lstStyle/>
          <a:p>
            <a:pPr algn="ctr"/>
            <a:r>
              <a:rPr lang="en-GB" sz="2700" b="1" dirty="0"/>
              <a:t>English</a:t>
            </a:r>
          </a:p>
        </p:txBody>
      </p:sp>
      <p:sp>
        <p:nvSpPr>
          <p:cNvPr id="8" name="TextBox 7"/>
          <p:cNvSpPr txBox="1"/>
          <p:nvPr/>
        </p:nvSpPr>
        <p:spPr>
          <a:xfrm>
            <a:off x="5224550" y="3521732"/>
            <a:ext cx="1745673" cy="507831"/>
          </a:xfrm>
          <a:prstGeom prst="rect">
            <a:avLst/>
          </a:prstGeom>
          <a:noFill/>
        </p:spPr>
        <p:txBody>
          <a:bodyPr wrap="square" rtlCol="0">
            <a:spAutoFit/>
          </a:bodyPr>
          <a:lstStyle/>
          <a:p>
            <a:pPr algn="ctr"/>
            <a:r>
              <a:rPr lang="en-GB" sz="2700" b="1" dirty="0"/>
              <a:t>Maths</a:t>
            </a:r>
          </a:p>
        </p:txBody>
      </p:sp>
      <p:sp>
        <p:nvSpPr>
          <p:cNvPr id="9" name="TextBox 8"/>
          <p:cNvSpPr txBox="1"/>
          <p:nvPr/>
        </p:nvSpPr>
        <p:spPr>
          <a:xfrm>
            <a:off x="8178080" y="3521732"/>
            <a:ext cx="1745673" cy="507831"/>
          </a:xfrm>
          <a:prstGeom prst="rect">
            <a:avLst/>
          </a:prstGeom>
          <a:noFill/>
        </p:spPr>
        <p:txBody>
          <a:bodyPr wrap="square" rtlCol="0">
            <a:spAutoFit/>
          </a:bodyPr>
          <a:lstStyle/>
          <a:p>
            <a:pPr algn="ctr"/>
            <a:r>
              <a:rPr lang="en-GB" sz="2700" b="1" dirty="0"/>
              <a:t>Science</a:t>
            </a:r>
          </a:p>
        </p:txBody>
      </p:sp>
      <p:sp>
        <p:nvSpPr>
          <p:cNvPr id="10" name="Rounded Rectangle 9"/>
          <p:cNvSpPr/>
          <p:nvPr/>
        </p:nvSpPr>
        <p:spPr>
          <a:xfrm>
            <a:off x="2009947" y="4634186"/>
            <a:ext cx="2267816" cy="47814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1" name="TextBox 10"/>
          <p:cNvSpPr txBox="1"/>
          <p:nvPr/>
        </p:nvSpPr>
        <p:spPr>
          <a:xfrm>
            <a:off x="2629505" y="4677049"/>
            <a:ext cx="1267792" cy="415498"/>
          </a:xfrm>
          <a:prstGeom prst="rect">
            <a:avLst/>
          </a:prstGeom>
          <a:noFill/>
        </p:spPr>
        <p:txBody>
          <a:bodyPr wrap="square" rtlCol="0">
            <a:spAutoFit/>
          </a:bodyPr>
          <a:lstStyle/>
          <a:p>
            <a:r>
              <a:rPr lang="en-GB" sz="2100" dirty="0"/>
              <a:t>5 Lessons</a:t>
            </a:r>
          </a:p>
        </p:txBody>
      </p:sp>
      <p:sp>
        <p:nvSpPr>
          <p:cNvPr id="12" name="Rounded Rectangle 11"/>
          <p:cNvSpPr/>
          <p:nvPr/>
        </p:nvSpPr>
        <p:spPr>
          <a:xfrm>
            <a:off x="4963477" y="4634186"/>
            <a:ext cx="2267816" cy="47814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3" name="Rounded Rectangle 12"/>
          <p:cNvSpPr/>
          <p:nvPr/>
        </p:nvSpPr>
        <p:spPr>
          <a:xfrm>
            <a:off x="7917007" y="4634186"/>
            <a:ext cx="2267816" cy="47814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4" name="TextBox 13"/>
          <p:cNvSpPr txBox="1"/>
          <p:nvPr/>
        </p:nvSpPr>
        <p:spPr>
          <a:xfrm>
            <a:off x="5583035" y="4677049"/>
            <a:ext cx="1387188" cy="415498"/>
          </a:xfrm>
          <a:prstGeom prst="rect">
            <a:avLst/>
          </a:prstGeom>
          <a:noFill/>
        </p:spPr>
        <p:txBody>
          <a:bodyPr wrap="square" rtlCol="0">
            <a:spAutoFit/>
          </a:bodyPr>
          <a:lstStyle/>
          <a:p>
            <a:r>
              <a:rPr lang="en-GB" sz="2100" dirty="0"/>
              <a:t>5 Lessons</a:t>
            </a:r>
          </a:p>
        </p:txBody>
      </p:sp>
      <p:sp>
        <p:nvSpPr>
          <p:cNvPr id="15" name="TextBox 14"/>
          <p:cNvSpPr txBox="1"/>
          <p:nvPr/>
        </p:nvSpPr>
        <p:spPr>
          <a:xfrm>
            <a:off x="8536564" y="4677049"/>
            <a:ext cx="1477447" cy="415498"/>
          </a:xfrm>
          <a:prstGeom prst="rect">
            <a:avLst/>
          </a:prstGeom>
          <a:noFill/>
        </p:spPr>
        <p:txBody>
          <a:bodyPr wrap="square" rtlCol="0">
            <a:spAutoFit/>
          </a:bodyPr>
          <a:lstStyle/>
          <a:p>
            <a:r>
              <a:rPr lang="en-GB" sz="2100" dirty="0"/>
              <a:t>5 Lessons</a:t>
            </a:r>
          </a:p>
        </p:txBody>
      </p:sp>
      <p:sp>
        <p:nvSpPr>
          <p:cNvPr id="16" name="TextBox 15">
            <a:extLst>
              <a:ext uri="{FF2B5EF4-FFF2-40B4-BE49-F238E27FC236}">
                <a16:creationId xmlns:a16="http://schemas.microsoft.com/office/drawing/2014/main" id="{58882AAD-152A-1ED2-1EE9-7E6CCDE42E28}"/>
              </a:ext>
            </a:extLst>
          </p:cNvPr>
          <p:cNvSpPr txBox="1"/>
          <p:nvPr/>
        </p:nvSpPr>
        <p:spPr>
          <a:xfrm>
            <a:off x="4016693" y="5699464"/>
            <a:ext cx="1207857" cy="369332"/>
          </a:xfrm>
          <a:prstGeom prst="rect">
            <a:avLst/>
          </a:prstGeom>
          <a:solidFill>
            <a:srgbClr val="FF0000"/>
          </a:solidFill>
          <a:ln>
            <a:solidFill>
              <a:schemeClr val="tx1"/>
            </a:solidFill>
          </a:ln>
        </p:spPr>
        <p:txBody>
          <a:bodyPr wrap="square" rtlCol="0">
            <a:spAutoFit/>
          </a:bodyPr>
          <a:lstStyle/>
          <a:p>
            <a:pPr algn="ctr"/>
            <a:r>
              <a:rPr lang="en-GB" dirty="0"/>
              <a:t>PE</a:t>
            </a:r>
          </a:p>
        </p:txBody>
      </p:sp>
      <p:sp>
        <p:nvSpPr>
          <p:cNvPr id="17" name="TextBox 16">
            <a:extLst>
              <a:ext uri="{FF2B5EF4-FFF2-40B4-BE49-F238E27FC236}">
                <a16:creationId xmlns:a16="http://schemas.microsoft.com/office/drawing/2014/main" id="{83BA4E37-2079-FE9C-768E-33863D076C0D}"/>
              </a:ext>
            </a:extLst>
          </p:cNvPr>
          <p:cNvSpPr txBox="1"/>
          <p:nvPr/>
        </p:nvSpPr>
        <p:spPr>
          <a:xfrm>
            <a:off x="7160868" y="5700944"/>
            <a:ext cx="1207857" cy="369332"/>
          </a:xfrm>
          <a:prstGeom prst="rect">
            <a:avLst/>
          </a:prstGeom>
          <a:solidFill>
            <a:srgbClr val="FFFF00"/>
          </a:solidFill>
          <a:ln>
            <a:solidFill>
              <a:schemeClr val="tx1"/>
            </a:solidFill>
          </a:ln>
        </p:spPr>
        <p:txBody>
          <a:bodyPr wrap="square" rtlCol="0">
            <a:spAutoFit/>
          </a:bodyPr>
          <a:lstStyle/>
          <a:p>
            <a:pPr algn="ctr"/>
            <a:r>
              <a:rPr lang="en-GB" dirty="0"/>
              <a:t>PSHE</a:t>
            </a:r>
          </a:p>
        </p:txBody>
      </p:sp>
      <p:sp>
        <p:nvSpPr>
          <p:cNvPr id="18" name="TextBox 17">
            <a:extLst>
              <a:ext uri="{FF2B5EF4-FFF2-40B4-BE49-F238E27FC236}">
                <a16:creationId xmlns:a16="http://schemas.microsoft.com/office/drawing/2014/main" id="{64219727-BDA4-08E6-5F04-5F2ED0748290}"/>
              </a:ext>
            </a:extLst>
          </p:cNvPr>
          <p:cNvSpPr txBox="1"/>
          <p:nvPr/>
        </p:nvSpPr>
        <p:spPr>
          <a:xfrm>
            <a:off x="4016692" y="6200896"/>
            <a:ext cx="1330703" cy="415498"/>
          </a:xfrm>
          <a:prstGeom prst="rect">
            <a:avLst/>
          </a:prstGeom>
          <a:noFill/>
        </p:spPr>
        <p:txBody>
          <a:bodyPr wrap="square" rtlCol="0">
            <a:spAutoFit/>
          </a:bodyPr>
          <a:lstStyle/>
          <a:p>
            <a:r>
              <a:rPr lang="en-GB" sz="2100" dirty="0"/>
              <a:t>1 Lesson</a:t>
            </a:r>
          </a:p>
        </p:txBody>
      </p:sp>
      <p:sp>
        <p:nvSpPr>
          <p:cNvPr id="19" name="TextBox 18">
            <a:extLst>
              <a:ext uri="{FF2B5EF4-FFF2-40B4-BE49-F238E27FC236}">
                <a16:creationId xmlns:a16="http://schemas.microsoft.com/office/drawing/2014/main" id="{CFB28E77-EBD7-9175-C11D-91D94A49B5DD}"/>
              </a:ext>
            </a:extLst>
          </p:cNvPr>
          <p:cNvSpPr txBox="1"/>
          <p:nvPr/>
        </p:nvSpPr>
        <p:spPr>
          <a:xfrm>
            <a:off x="7205860" y="6200896"/>
            <a:ext cx="1330703" cy="415498"/>
          </a:xfrm>
          <a:prstGeom prst="rect">
            <a:avLst/>
          </a:prstGeom>
          <a:noFill/>
        </p:spPr>
        <p:txBody>
          <a:bodyPr wrap="square" rtlCol="0">
            <a:spAutoFit/>
          </a:bodyPr>
          <a:lstStyle/>
          <a:p>
            <a:r>
              <a:rPr lang="en-GB" sz="2100" dirty="0"/>
              <a:t>1 Lesson</a:t>
            </a:r>
          </a:p>
        </p:txBody>
      </p:sp>
      <p:pic>
        <p:nvPicPr>
          <p:cNvPr id="20" name="Picture 19">
            <a:extLst>
              <a:ext uri="{FF2B5EF4-FFF2-40B4-BE49-F238E27FC236}">
                <a16:creationId xmlns:a16="http://schemas.microsoft.com/office/drawing/2014/main" id="{74BAB3A8-9950-68B8-0F01-C8F6D29D54F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7123271" y="107315"/>
            <a:ext cx="4883987" cy="1360817"/>
          </a:xfrm>
          <a:prstGeom prst="rect">
            <a:avLst/>
          </a:prstGeom>
        </p:spPr>
      </p:pic>
    </p:spTree>
    <p:extLst>
      <p:ext uri="{BB962C8B-B14F-4D97-AF65-F5344CB8AC3E}">
        <p14:creationId xmlns:p14="http://schemas.microsoft.com/office/powerpoint/2010/main" val="3815891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2811" y="1377799"/>
            <a:ext cx="4858439" cy="461665"/>
          </a:xfrm>
          <a:prstGeom prst="rect">
            <a:avLst/>
          </a:prstGeom>
          <a:noFill/>
        </p:spPr>
        <p:txBody>
          <a:bodyPr wrap="square" rtlCol="0">
            <a:spAutoFit/>
          </a:bodyPr>
          <a:lstStyle/>
          <a:p>
            <a:r>
              <a:rPr lang="en-GB" sz="2400" b="1" dirty="0"/>
              <a:t>What will students study in Year 10?</a:t>
            </a:r>
          </a:p>
        </p:txBody>
      </p:sp>
      <p:sp>
        <p:nvSpPr>
          <p:cNvPr id="2" name="TextBox 1"/>
          <p:cNvSpPr txBox="1"/>
          <p:nvPr/>
        </p:nvSpPr>
        <p:spPr>
          <a:xfrm>
            <a:off x="2052810" y="1948295"/>
            <a:ext cx="4559012" cy="415498"/>
          </a:xfrm>
          <a:prstGeom prst="rect">
            <a:avLst/>
          </a:prstGeom>
          <a:noFill/>
        </p:spPr>
        <p:txBody>
          <a:bodyPr wrap="square" rtlCol="0">
            <a:spAutoFit/>
          </a:bodyPr>
          <a:lstStyle/>
          <a:p>
            <a:r>
              <a:rPr lang="en-GB" sz="2100" dirty="0"/>
              <a:t>2) Options Subjects: 8 Lessons</a:t>
            </a:r>
          </a:p>
        </p:txBody>
      </p:sp>
      <p:sp>
        <p:nvSpPr>
          <p:cNvPr id="3" name="Rounded Rectangle 2"/>
          <p:cNvSpPr/>
          <p:nvPr/>
        </p:nvSpPr>
        <p:spPr>
          <a:xfrm>
            <a:off x="1859080" y="3125064"/>
            <a:ext cx="1805248" cy="137939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7" name="TextBox 6"/>
          <p:cNvSpPr txBox="1"/>
          <p:nvPr/>
        </p:nvSpPr>
        <p:spPr>
          <a:xfrm>
            <a:off x="1888868" y="3364638"/>
            <a:ext cx="1745673" cy="923330"/>
          </a:xfrm>
          <a:prstGeom prst="rect">
            <a:avLst/>
          </a:prstGeom>
          <a:noFill/>
        </p:spPr>
        <p:txBody>
          <a:bodyPr wrap="square" rtlCol="0">
            <a:spAutoFit/>
          </a:bodyPr>
          <a:lstStyle/>
          <a:p>
            <a:pPr algn="ctr"/>
            <a:r>
              <a:rPr lang="en-GB" sz="2700" b="1" dirty="0"/>
              <a:t>Option </a:t>
            </a:r>
          </a:p>
          <a:p>
            <a:pPr algn="ctr"/>
            <a:r>
              <a:rPr lang="en-GB" sz="2700" b="1" dirty="0"/>
              <a:t>A</a:t>
            </a:r>
          </a:p>
        </p:txBody>
      </p:sp>
      <p:sp>
        <p:nvSpPr>
          <p:cNvPr id="10" name="Rounded Rectangle 9"/>
          <p:cNvSpPr/>
          <p:nvPr/>
        </p:nvSpPr>
        <p:spPr>
          <a:xfrm>
            <a:off x="4072410" y="3125064"/>
            <a:ext cx="1805248" cy="1379394"/>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1" name="Rounded Rectangle 10"/>
          <p:cNvSpPr/>
          <p:nvPr/>
        </p:nvSpPr>
        <p:spPr>
          <a:xfrm>
            <a:off x="6285740" y="3125064"/>
            <a:ext cx="1805248" cy="1379394"/>
          </a:xfrm>
          <a:prstGeom prst="roundRect">
            <a:avLst/>
          </a:prstGeom>
          <a:ln/>
        </p:spPr>
        <p:style>
          <a:lnRef idx="3">
            <a:schemeClr val="lt1"/>
          </a:lnRef>
          <a:fillRef idx="1">
            <a:schemeClr val="accent4"/>
          </a:fillRef>
          <a:effectRef idx="1">
            <a:schemeClr val="accent4"/>
          </a:effectRef>
          <a:fontRef idx="minor">
            <a:schemeClr val="lt1"/>
          </a:fontRef>
        </p:style>
        <p:txBody>
          <a:bodyPr rtlCol="0" anchor="ctr"/>
          <a:lstStyle/>
          <a:p>
            <a:pPr algn="ctr"/>
            <a:endParaRPr lang="en-GB" sz="1350"/>
          </a:p>
        </p:txBody>
      </p:sp>
      <p:sp>
        <p:nvSpPr>
          <p:cNvPr id="12" name="Rounded Rectangle 11"/>
          <p:cNvSpPr/>
          <p:nvPr/>
        </p:nvSpPr>
        <p:spPr>
          <a:xfrm>
            <a:off x="8499070" y="3125064"/>
            <a:ext cx="1805248" cy="1379394"/>
          </a:xfrm>
          <a:prstGeom prst="roundRect">
            <a:avLst/>
          </a:prstGeom>
          <a:ln/>
        </p:spPr>
        <p:style>
          <a:lnRef idx="3">
            <a:schemeClr val="lt1"/>
          </a:lnRef>
          <a:fillRef idx="1">
            <a:schemeClr val="dk1"/>
          </a:fillRef>
          <a:effectRef idx="1">
            <a:schemeClr val="dk1"/>
          </a:effectRef>
          <a:fontRef idx="minor">
            <a:schemeClr val="lt1"/>
          </a:fontRef>
        </p:style>
        <p:txBody>
          <a:bodyPr rtlCol="0" anchor="ctr"/>
          <a:lstStyle/>
          <a:p>
            <a:pPr algn="ctr"/>
            <a:endParaRPr lang="en-GB" sz="1350"/>
          </a:p>
        </p:txBody>
      </p:sp>
      <p:sp>
        <p:nvSpPr>
          <p:cNvPr id="13" name="TextBox 12"/>
          <p:cNvSpPr txBox="1"/>
          <p:nvPr/>
        </p:nvSpPr>
        <p:spPr>
          <a:xfrm>
            <a:off x="4102197" y="3364636"/>
            <a:ext cx="1745673" cy="923330"/>
          </a:xfrm>
          <a:prstGeom prst="rect">
            <a:avLst/>
          </a:prstGeom>
          <a:noFill/>
        </p:spPr>
        <p:txBody>
          <a:bodyPr wrap="square" rtlCol="0">
            <a:spAutoFit/>
          </a:bodyPr>
          <a:lstStyle/>
          <a:p>
            <a:pPr algn="ctr"/>
            <a:r>
              <a:rPr lang="en-GB" sz="2700" b="1" dirty="0">
                <a:solidFill>
                  <a:schemeClr val="bg1"/>
                </a:solidFill>
              </a:rPr>
              <a:t> Option</a:t>
            </a:r>
          </a:p>
          <a:p>
            <a:pPr algn="ctr"/>
            <a:r>
              <a:rPr lang="en-GB" sz="2700" b="1" dirty="0">
                <a:solidFill>
                  <a:schemeClr val="bg1"/>
                </a:solidFill>
              </a:rPr>
              <a:t>B</a:t>
            </a:r>
            <a:endParaRPr lang="en-GB" sz="2700" b="1" dirty="0"/>
          </a:p>
        </p:txBody>
      </p:sp>
      <p:sp>
        <p:nvSpPr>
          <p:cNvPr id="14" name="TextBox 13"/>
          <p:cNvSpPr txBox="1"/>
          <p:nvPr/>
        </p:nvSpPr>
        <p:spPr>
          <a:xfrm>
            <a:off x="6315528" y="3364636"/>
            <a:ext cx="1745673" cy="923330"/>
          </a:xfrm>
          <a:prstGeom prst="rect">
            <a:avLst/>
          </a:prstGeom>
          <a:noFill/>
        </p:spPr>
        <p:txBody>
          <a:bodyPr wrap="square" rtlCol="0">
            <a:spAutoFit/>
          </a:bodyPr>
          <a:lstStyle/>
          <a:p>
            <a:pPr algn="ctr"/>
            <a:r>
              <a:rPr lang="en-GB" sz="2700" b="1" dirty="0"/>
              <a:t>Option</a:t>
            </a:r>
          </a:p>
          <a:p>
            <a:pPr algn="ctr"/>
            <a:r>
              <a:rPr lang="en-GB" sz="2700" b="1" dirty="0"/>
              <a:t>C</a:t>
            </a:r>
          </a:p>
        </p:txBody>
      </p:sp>
      <p:sp>
        <p:nvSpPr>
          <p:cNvPr id="15" name="TextBox 14"/>
          <p:cNvSpPr txBox="1"/>
          <p:nvPr/>
        </p:nvSpPr>
        <p:spPr>
          <a:xfrm>
            <a:off x="8528858" y="3364636"/>
            <a:ext cx="1745673" cy="923330"/>
          </a:xfrm>
          <a:prstGeom prst="rect">
            <a:avLst/>
          </a:prstGeom>
          <a:noFill/>
        </p:spPr>
        <p:txBody>
          <a:bodyPr wrap="square" rtlCol="0">
            <a:spAutoFit/>
          </a:bodyPr>
          <a:lstStyle/>
          <a:p>
            <a:pPr algn="ctr"/>
            <a:r>
              <a:rPr lang="en-GB" sz="2700" b="1" dirty="0">
                <a:solidFill>
                  <a:schemeClr val="bg1"/>
                </a:solidFill>
              </a:rPr>
              <a:t> Option</a:t>
            </a:r>
          </a:p>
          <a:p>
            <a:pPr algn="ctr"/>
            <a:r>
              <a:rPr lang="en-GB" sz="2700" b="1" dirty="0">
                <a:solidFill>
                  <a:schemeClr val="bg1"/>
                </a:solidFill>
              </a:rPr>
              <a:t>D</a:t>
            </a:r>
          </a:p>
        </p:txBody>
      </p:sp>
      <p:sp>
        <p:nvSpPr>
          <p:cNvPr id="16" name="Rounded Rectangle 15"/>
          <p:cNvSpPr/>
          <p:nvPr/>
        </p:nvSpPr>
        <p:spPr>
          <a:xfrm>
            <a:off x="1859080" y="4649772"/>
            <a:ext cx="1805249" cy="47814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7" name="Rounded Rectangle 16"/>
          <p:cNvSpPr/>
          <p:nvPr/>
        </p:nvSpPr>
        <p:spPr>
          <a:xfrm>
            <a:off x="8499071" y="4649772"/>
            <a:ext cx="1805249" cy="47814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8" name="Rounded Rectangle 17"/>
          <p:cNvSpPr/>
          <p:nvPr/>
        </p:nvSpPr>
        <p:spPr>
          <a:xfrm>
            <a:off x="6285740" y="4649772"/>
            <a:ext cx="1805249" cy="47814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9" name="Rounded Rectangle 18"/>
          <p:cNvSpPr/>
          <p:nvPr/>
        </p:nvSpPr>
        <p:spPr>
          <a:xfrm>
            <a:off x="4072409" y="4649772"/>
            <a:ext cx="1805249" cy="47814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0" name="TextBox 19"/>
          <p:cNvSpPr txBox="1"/>
          <p:nvPr/>
        </p:nvSpPr>
        <p:spPr>
          <a:xfrm>
            <a:off x="2052810" y="4692635"/>
            <a:ext cx="1581731" cy="415498"/>
          </a:xfrm>
          <a:prstGeom prst="rect">
            <a:avLst/>
          </a:prstGeom>
          <a:noFill/>
        </p:spPr>
        <p:txBody>
          <a:bodyPr wrap="square" rtlCol="0">
            <a:spAutoFit/>
          </a:bodyPr>
          <a:lstStyle/>
          <a:p>
            <a:r>
              <a:rPr lang="en-GB" sz="2100" dirty="0"/>
              <a:t>2 Lessons</a:t>
            </a:r>
          </a:p>
        </p:txBody>
      </p:sp>
      <p:sp>
        <p:nvSpPr>
          <p:cNvPr id="21" name="TextBox 20"/>
          <p:cNvSpPr txBox="1"/>
          <p:nvPr/>
        </p:nvSpPr>
        <p:spPr>
          <a:xfrm>
            <a:off x="8780655" y="4712416"/>
            <a:ext cx="1242078" cy="415498"/>
          </a:xfrm>
          <a:prstGeom prst="rect">
            <a:avLst/>
          </a:prstGeom>
          <a:noFill/>
        </p:spPr>
        <p:txBody>
          <a:bodyPr wrap="square" rtlCol="0">
            <a:spAutoFit/>
          </a:bodyPr>
          <a:lstStyle/>
          <a:p>
            <a:r>
              <a:rPr lang="en-GB" sz="2100" dirty="0"/>
              <a:t>2 Lessons</a:t>
            </a:r>
          </a:p>
        </p:txBody>
      </p:sp>
      <p:sp>
        <p:nvSpPr>
          <p:cNvPr id="22" name="TextBox 21"/>
          <p:cNvSpPr txBox="1"/>
          <p:nvPr/>
        </p:nvSpPr>
        <p:spPr>
          <a:xfrm>
            <a:off x="6561491" y="4712416"/>
            <a:ext cx="1253746" cy="415498"/>
          </a:xfrm>
          <a:prstGeom prst="rect">
            <a:avLst/>
          </a:prstGeom>
          <a:noFill/>
        </p:spPr>
        <p:txBody>
          <a:bodyPr wrap="square" rtlCol="0">
            <a:spAutoFit/>
          </a:bodyPr>
          <a:lstStyle/>
          <a:p>
            <a:r>
              <a:rPr lang="en-GB" sz="2100" dirty="0"/>
              <a:t>2 Lessons</a:t>
            </a:r>
          </a:p>
        </p:txBody>
      </p:sp>
      <p:sp>
        <p:nvSpPr>
          <p:cNvPr id="23" name="TextBox 22"/>
          <p:cNvSpPr txBox="1"/>
          <p:nvPr/>
        </p:nvSpPr>
        <p:spPr>
          <a:xfrm>
            <a:off x="4332316" y="4681094"/>
            <a:ext cx="1229903" cy="415498"/>
          </a:xfrm>
          <a:prstGeom prst="rect">
            <a:avLst/>
          </a:prstGeom>
          <a:noFill/>
        </p:spPr>
        <p:txBody>
          <a:bodyPr wrap="square" rtlCol="0">
            <a:spAutoFit/>
          </a:bodyPr>
          <a:lstStyle/>
          <a:p>
            <a:r>
              <a:rPr lang="en-GB" sz="2100" dirty="0"/>
              <a:t>2 Lessons</a:t>
            </a:r>
          </a:p>
        </p:txBody>
      </p:sp>
      <p:pic>
        <p:nvPicPr>
          <p:cNvPr id="5" name="Picture 4">
            <a:extLst>
              <a:ext uri="{FF2B5EF4-FFF2-40B4-BE49-F238E27FC236}">
                <a16:creationId xmlns:a16="http://schemas.microsoft.com/office/drawing/2014/main" id="{02ADECD1-31AA-0AB8-55D9-76CD438A670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7123271" y="107315"/>
            <a:ext cx="4883987" cy="1360817"/>
          </a:xfrm>
          <a:prstGeom prst="rect">
            <a:avLst/>
          </a:prstGeom>
        </p:spPr>
      </p:pic>
    </p:spTree>
    <p:extLst>
      <p:ext uri="{BB962C8B-B14F-4D97-AF65-F5344CB8AC3E}">
        <p14:creationId xmlns:p14="http://schemas.microsoft.com/office/powerpoint/2010/main" val="1167131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078DC0-2281-4288-82AB-E8EA634D07B0}"/>
              </a:ext>
            </a:extLst>
          </p:cNvPr>
          <p:cNvSpPr txBox="1"/>
          <p:nvPr/>
        </p:nvSpPr>
        <p:spPr>
          <a:xfrm>
            <a:off x="552657" y="491231"/>
            <a:ext cx="11718525" cy="4401205"/>
          </a:xfrm>
          <a:prstGeom prst="rect">
            <a:avLst/>
          </a:prstGeom>
          <a:noFill/>
        </p:spPr>
        <p:txBody>
          <a:bodyPr wrap="square" rtlCol="0">
            <a:spAutoFit/>
          </a:bodyPr>
          <a:lstStyle/>
          <a:p>
            <a:r>
              <a:rPr lang="en-GB" sz="2000" dirty="0"/>
              <a:t>The Option Blocks are:</a:t>
            </a:r>
          </a:p>
          <a:p>
            <a:pPr marL="342900" indent="-342900">
              <a:buFont typeface="Arial" panose="020B0604020202020204" pitchFamily="34" charset="0"/>
              <a:buChar char="•"/>
            </a:pPr>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p:txBody>
      </p:sp>
      <p:pic>
        <p:nvPicPr>
          <p:cNvPr id="4" name="Picture 3">
            <a:extLst>
              <a:ext uri="{FF2B5EF4-FFF2-40B4-BE49-F238E27FC236}">
                <a16:creationId xmlns:a16="http://schemas.microsoft.com/office/drawing/2014/main" id="{68EC372E-7BA9-451E-B0D3-C1ECDDF7523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7215809" y="5392679"/>
            <a:ext cx="4883987" cy="1360817"/>
          </a:xfrm>
          <a:prstGeom prst="rect">
            <a:avLst/>
          </a:prstGeom>
        </p:spPr>
      </p:pic>
      <p:graphicFrame>
        <p:nvGraphicFramePr>
          <p:cNvPr id="2" name="Table 1">
            <a:extLst>
              <a:ext uri="{FF2B5EF4-FFF2-40B4-BE49-F238E27FC236}">
                <a16:creationId xmlns:a16="http://schemas.microsoft.com/office/drawing/2014/main" id="{E2BA8331-7BA8-1F70-DE2E-C25A9F556A78}"/>
              </a:ext>
            </a:extLst>
          </p:cNvPr>
          <p:cNvGraphicFramePr>
            <a:graphicFrameLocks noGrp="1"/>
          </p:cNvGraphicFramePr>
          <p:nvPr>
            <p:extLst>
              <p:ext uri="{D42A27DB-BD31-4B8C-83A1-F6EECF244321}">
                <p14:modId xmlns:p14="http://schemas.microsoft.com/office/powerpoint/2010/main" val="127848921"/>
              </p:ext>
            </p:extLst>
          </p:nvPr>
        </p:nvGraphicFramePr>
        <p:xfrm>
          <a:off x="1951982" y="1849541"/>
          <a:ext cx="8443769" cy="2044602"/>
        </p:xfrm>
        <a:graphic>
          <a:graphicData uri="http://schemas.openxmlformats.org/drawingml/2006/table">
            <a:tbl>
              <a:tblPr firstRow="1" firstCol="1" bandRow="1">
                <a:tableStyleId>{5C22544A-7EE6-4342-B048-85BDC9FD1C3A}</a:tableStyleId>
              </a:tblPr>
              <a:tblGrid>
                <a:gridCol w="1926455">
                  <a:extLst>
                    <a:ext uri="{9D8B030D-6E8A-4147-A177-3AD203B41FA5}">
                      <a16:colId xmlns:a16="http://schemas.microsoft.com/office/drawing/2014/main" val="2906359651"/>
                    </a:ext>
                  </a:extLst>
                </a:gridCol>
                <a:gridCol w="1926455">
                  <a:extLst>
                    <a:ext uri="{9D8B030D-6E8A-4147-A177-3AD203B41FA5}">
                      <a16:colId xmlns:a16="http://schemas.microsoft.com/office/drawing/2014/main" val="2209886114"/>
                    </a:ext>
                  </a:extLst>
                </a:gridCol>
                <a:gridCol w="2202766">
                  <a:extLst>
                    <a:ext uri="{9D8B030D-6E8A-4147-A177-3AD203B41FA5}">
                      <a16:colId xmlns:a16="http://schemas.microsoft.com/office/drawing/2014/main" val="4089011839"/>
                    </a:ext>
                  </a:extLst>
                </a:gridCol>
                <a:gridCol w="2388093">
                  <a:extLst>
                    <a:ext uri="{9D8B030D-6E8A-4147-A177-3AD203B41FA5}">
                      <a16:colId xmlns:a16="http://schemas.microsoft.com/office/drawing/2014/main" val="373667649"/>
                    </a:ext>
                  </a:extLst>
                </a:gridCol>
              </a:tblGrid>
              <a:tr h="292086">
                <a:tc>
                  <a:txBody>
                    <a:bodyPr/>
                    <a:lstStyle/>
                    <a:p>
                      <a:pPr algn="ctr">
                        <a:lnSpc>
                          <a:spcPct val="107000"/>
                        </a:lnSpc>
                        <a:spcAft>
                          <a:spcPts val="800"/>
                        </a:spcAft>
                      </a:pPr>
                      <a:r>
                        <a:rPr lang="en-GB" sz="1800" dirty="0">
                          <a:solidFill>
                            <a:schemeClr val="tx1"/>
                          </a:solidFill>
                          <a:effectLst/>
                        </a:rPr>
                        <a:t>Block A</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800" dirty="0">
                          <a:solidFill>
                            <a:schemeClr val="tx1"/>
                          </a:solidFill>
                          <a:effectLst/>
                        </a:rPr>
                        <a:t>Block B</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800" dirty="0">
                          <a:solidFill>
                            <a:schemeClr val="tx1"/>
                          </a:solidFill>
                          <a:effectLst/>
                        </a:rPr>
                        <a:t>Block C</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800">
                          <a:solidFill>
                            <a:schemeClr val="tx1"/>
                          </a:solidFill>
                          <a:effectLst/>
                        </a:rPr>
                        <a:t>Block D</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18331562"/>
                  </a:ext>
                </a:extLst>
              </a:tr>
              <a:tr h="292086">
                <a:tc>
                  <a:txBody>
                    <a:bodyPr/>
                    <a:lstStyle/>
                    <a:p>
                      <a:pPr>
                        <a:lnSpc>
                          <a:spcPct val="107000"/>
                        </a:lnSpc>
                        <a:spcAft>
                          <a:spcPts val="800"/>
                        </a:spcAft>
                      </a:pPr>
                      <a:r>
                        <a:rPr lang="en-GB" sz="1800" b="0" dirty="0">
                          <a:solidFill>
                            <a:schemeClr val="tx1"/>
                          </a:solidFill>
                          <a:effectLst/>
                        </a:rPr>
                        <a:t>GCSE Geography</a:t>
                      </a:r>
                      <a:endParaRPr lang="en-GB"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800" dirty="0">
                          <a:solidFill>
                            <a:schemeClr val="tx1"/>
                          </a:solidFill>
                          <a:effectLst/>
                        </a:rPr>
                        <a:t>GCSE Geography</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800" dirty="0">
                          <a:solidFill>
                            <a:schemeClr val="tx1"/>
                          </a:solidFill>
                          <a:effectLst/>
                        </a:rPr>
                        <a:t>Art</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800" dirty="0">
                          <a:solidFill>
                            <a:schemeClr val="tx1"/>
                          </a:solidFill>
                          <a:effectLst/>
                        </a:rPr>
                        <a:t>Animal Care</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7494491"/>
                  </a:ext>
                </a:extLst>
              </a:tr>
              <a:tr h="292086">
                <a:tc>
                  <a:txBody>
                    <a:bodyPr/>
                    <a:lstStyle/>
                    <a:p>
                      <a:pPr>
                        <a:lnSpc>
                          <a:spcPct val="107000"/>
                        </a:lnSpc>
                        <a:spcAft>
                          <a:spcPts val="800"/>
                        </a:spcAft>
                      </a:pPr>
                      <a:r>
                        <a:rPr lang="en-GB" sz="1800" b="0" dirty="0">
                          <a:solidFill>
                            <a:schemeClr val="tx1"/>
                          </a:solidFill>
                          <a:effectLst/>
                        </a:rPr>
                        <a:t>GCSE History</a:t>
                      </a:r>
                      <a:endParaRPr lang="en-GB"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800" dirty="0">
                          <a:solidFill>
                            <a:schemeClr val="tx1"/>
                          </a:solidFill>
                          <a:effectLst/>
                        </a:rPr>
                        <a:t>GCSE History</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Automotive Studies</a:t>
                      </a:r>
                    </a:p>
                  </a:txBody>
                  <a:tcPr marL="68580" marR="68580" marT="0" marB="0"/>
                </a:tc>
                <a:tc>
                  <a:txBody>
                    <a:bodyPr/>
                    <a:lstStyle/>
                    <a:p>
                      <a:pPr>
                        <a:lnSpc>
                          <a:spcPct val="107000"/>
                        </a:lnSpc>
                        <a:spcAft>
                          <a:spcPts val="800"/>
                        </a:spcAft>
                      </a:pPr>
                      <a:r>
                        <a:rPr lang="en-GB" sz="1800" dirty="0">
                          <a:solidFill>
                            <a:schemeClr val="tx1"/>
                          </a:solidFill>
                          <a:effectLst/>
                        </a:rPr>
                        <a:t>Child Development</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44550442"/>
                  </a:ext>
                </a:extLst>
              </a:tr>
              <a:tr h="292086">
                <a:tc>
                  <a:txBody>
                    <a:bodyPr/>
                    <a:lstStyle/>
                    <a:p>
                      <a:pPr>
                        <a:lnSpc>
                          <a:spcPct val="107000"/>
                        </a:lnSpc>
                        <a:spcAft>
                          <a:spcPts val="800"/>
                        </a:spcAft>
                      </a:pPr>
                      <a:r>
                        <a:rPr lang="en-GB" sz="1800" b="0" dirty="0">
                          <a:solidFill>
                            <a:schemeClr val="tx1"/>
                          </a:solidFill>
                          <a:effectLst/>
                        </a:rPr>
                        <a:t>GCSE RE</a:t>
                      </a:r>
                      <a:endParaRPr lang="en-GB"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800">
                          <a:solidFill>
                            <a:schemeClr val="tx1"/>
                          </a:solidFill>
                          <a:effectLst/>
                        </a:rPr>
                        <a:t>GCSE Spanish</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Business &amp; Enterprise</a:t>
                      </a:r>
                    </a:p>
                  </a:txBody>
                  <a:tcPr marL="68580" marR="68580" marT="0" marB="0"/>
                </a:tc>
                <a:tc>
                  <a:txBody>
                    <a:bodyPr/>
                    <a:lstStyle/>
                    <a:p>
                      <a:pPr>
                        <a:lnSpc>
                          <a:spcPct val="107000"/>
                        </a:lnSpc>
                        <a:spcAft>
                          <a:spcPts val="800"/>
                        </a:spcAft>
                      </a:pPr>
                      <a:r>
                        <a:rPr lang="en-GB" sz="1800" dirty="0">
                          <a:solidFill>
                            <a:schemeClr val="tx1"/>
                          </a:solidFill>
                          <a:effectLst/>
                        </a:rPr>
                        <a:t>Computer Science</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40587041"/>
                  </a:ext>
                </a:extLst>
              </a:tr>
              <a:tr h="292086">
                <a:tc>
                  <a:txBody>
                    <a:bodyPr/>
                    <a:lstStyle/>
                    <a:p>
                      <a:pPr>
                        <a:lnSpc>
                          <a:spcPct val="107000"/>
                        </a:lnSpc>
                        <a:spcAft>
                          <a:spcPts val="800"/>
                        </a:spcAft>
                      </a:pPr>
                      <a:endParaRPr lang="en-GB"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800" dirty="0" err="1">
                          <a:solidFill>
                            <a:schemeClr val="tx1"/>
                          </a:solidFill>
                          <a:effectLst/>
                        </a:rPr>
                        <a:t>Asdan</a:t>
                      </a:r>
                      <a:r>
                        <a:rPr lang="en-GB" sz="1800" dirty="0">
                          <a:solidFill>
                            <a:schemeClr val="tx1"/>
                          </a:solidFill>
                          <a:effectLst/>
                        </a:rPr>
                        <a:t>/</a:t>
                      </a:r>
                      <a:r>
                        <a:rPr lang="en-GB"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Lit/Num</a:t>
                      </a:r>
                      <a:r>
                        <a:rPr lang="en-GB" sz="1800" dirty="0">
                          <a:solidFill>
                            <a:schemeClr val="tx1"/>
                          </a:solidFill>
                          <a:effectLst/>
                        </a:rPr>
                        <a:t> </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800" dirty="0">
                          <a:solidFill>
                            <a:schemeClr val="tx1"/>
                          </a:solidFill>
                          <a:effectLst/>
                        </a:rPr>
                        <a:t>Food Prep &amp; Nutrition</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800" dirty="0">
                          <a:solidFill>
                            <a:schemeClr val="tx1"/>
                          </a:solidFill>
                          <a:effectLst/>
                        </a:rPr>
                        <a:t>Photography</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21843359"/>
                  </a:ext>
                </a:extLst>
              </a:tr>
              <a:tr h="292086">
                <a:tc>
                  <a:txBody>
                    <a:bodyPr/>
                    <a:lstStyle/>
                    <a:p>
                      <a:pPr>
                        <a:lnSpc>
                          <a:spcPct val="107000"/>
                        </a:lnSpc>
                        <a:spcAft>
                          <a:spcPts val="800"/>
                        </a:spcAft>
                      </a:pPr>
                      <a:r>
                        <a:rPr lang="en-GB" sz="1800">
                          <a:solidFill>
                            <a:schemeClr val="tx1"/>
                          </a:solidFill>
                          <a:effectLst/>
                        </a:rPr>
                        <a:t> </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800">
                          <a:solidFill>
                            <a:schemeClr val="tx1"/>
                          </a:solidFill>
                          <a:effectLst/>
                        </a:rPr>
                        <a:t> </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Performing Arts</a:t>
                      </a:r>
                    </a:p>
                  </a:txBody>
                  <a:tcPr marL="68580" marR="68580" marT="0" marB="0"/>
                </a:tc>
                <a:tc>
                  <a:txBody>
                    <a:bodyPr/>
                    <a:lstStyle/>
                    <a:p>
                      <a:pPr>
                        <a:lnSpc>
                          <a:spcPct val="107000"/>
                        </a:lnSpc>
                        <a:spcAft>
                          <a:spcPts val="800"/>
                        </a:spcAft>
                      </a:pPr>
                      <a:r>
                        <a:rPr lang="en-GB" sz="1800" dirty="0">
                          <a:solidFill>
                            <a:schemeClr val="tx1"/>
                          </a:solidFill>
                          <a:effectLst/>
                        </a:rPr>
                        <a:t>Sport Science</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32240501"/>
                  </a:ext>
                </a:extLst>
              </a:tr>
              <a:tr h="292086">
                <a:tc>
                  <a:txBody>
                    <a:bodyPr/>
                    <a:lstStyle/>
                    <a:p>
                      <a:pPr>
                        <a:lnSpc>
                          <a:spcPct val="107000"/>
                        </a:lnSpc>
                        <a:spcAft>
                          <a:spcPts val="800"/>
                        </a:spcAft>
                      </a:pPr>
                      <a:r>
                        <a:rPr lang="en-GB" sz="1800" dirty="0">
                          <a:solidFill>
                            <a:schemeClr val="tx1"/>
                          </a:solidFill>
                          <a:effectLst/>
                        </a:rPr>
                        <a:t> </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800">
                          <a:solidFill>
                            <a:schemeClr val="tx1"/>
                          </a:solidFill>
                          <a:effectLst/>
                        </a:rPr>
                        <a:t> </a:t>
                      </a:r>
                      <a:endParaRPr lang="en-GB"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28587473"/>
                  </a:ext>
                </a:extLst>
              </a:tr>
            </a:tbl>
          </a:graphicData>
        </a:graphic>
      </p:graphicFrame>
    </p:spTree>
    <p:extLst>
      <p:ext uri="{BB962C8B-B14F-4D97-AF65-F5344CB8AC3E}">
        <p14:creationId xmlns:p14="http://schemas.microsoft.com/office/powerpoint/2010/main" val="487740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1866" y="340298"/>
            <a:ext cx="8856134" cy="977515"/>
          </a:xfrm>
        </p:spPr>
        <p:txBody>
          <a:bodyPr>
            <a:normAutofit/>
          </a:bodyPr>
          <a:lstStyle/>
          <a:p>
            <a:r>
              <a:rPr lang="en-GB" sz="3200" dirty="0"/>
              <a:t>Year 9 Options Timeline </a:t>
            </a:r>
          </a:p>
        </p:txBody>
      </p:sp>
      <p:graphicFrame>
        <p:nvGraphicFramePr>
          <p:cNvPr id="5" name="Table 4"/>
          <p:cNvGraphicFramePr>
            <a:graphicFrameLocks noGrp="1"/>
          </p:cNvGraphicFramePr>
          <p:nvPr>
            <p:extLst>
              <p:ext uri="{D42A27DB-BD31-4B8C-83A1-F6EECF244321}">
                <p14:modId xmlns:p14="http://schemas.microsoft.com/office/powerpoint/2010/main" val="776627304"/>
              </p:ext>
            </p:extLst>
          </p:nvPr>
        </p:nvGraphicFramePr>
        <p:xfrm>
          <a:off x="1719065" y="1147995"/>
          <a:ext cx="8789459" cy="4827724"/>
        </p:xfrm>
        <a:graphic>
          <a:graphicData uri="http://schemas.openxmlformats.org/drawingml/2006/table">
            <a:tbl>
              <a:tblPr/>
              <a:tblGrid>
                <a:gridCol w="2073775">
                  <a:extLst>
                    <a:ext uri="{9D8B030D-6E8A-4147-A177-3AD203B41FA5}">
                      <a16:colId xmlns:a16="http://schemas.microsoft.com/office/drawing/2014/main" val="20000"/>
                    </a:ext>
                  </a:extLst>
                </a:gridCol>
                <a:gridCol w="6715684">
                  <a:extLst>
                    <a:ext uri="{9D8B030D-6E8A-4147-A177-3AD203B41FA5}">
                      <a16:colId xmlns:a16="http://schemas.microsoft.com/office/drawing/2014/main" val="20001"/>
                    </a:ext>
                  </a:extLst>
                </a:gridCol>
              </a:tblGrid>
              <a:tr h="200102">
                <a:tc>
                  <a:txBody>
                    <a:bodyPr/>
                    <a:lstStyle/>
                    <a:p>
                      <a:pPr marR="0" indent="0" algn="ctr" rtl="0">
                        <a:spcBef>
                          <a:spcPts val="0"/>
                        </a:spcBef>
                        <a:spcAft>
                          <a:spcPts val="0"/>
                        </a:spcAft>
                      </a:pPr>
                      <a:r>
                        <a:rPr lang="en-GB" sz="1400" b="1" kern="1400" dirty="0">
                          <a:ln>
                            <a:noFill/>
                          </a:ln>
                          <a:solidFill>
                            <a:schemeClr val="tx1"/>
                          </a:solidFill>
                          <a:effectLst/>
                          <a:latin typeface="Calibri" panose="020F0502020204030204" pitchFamily="34" charset="0"/>
                        </a:rPr>
                        <a:t>Date</a:t>
                      </a:r>
                      <a:endParaRPr lang="en-GB" sz="1000" kern="1400" dirty="0">
                        <a:ln>
                          <a:noFill/>
                        </a:ln>
                        <a:solidFill>
                          <a:schemeClr val="tx1"/>
                        </a:solidFill>
                        <a:effectLst/>
                        <a:latin typeface="Times New Roman" panose="02020603050405020304" pitchFamily="18" charset="0"/>
                      </a:endParaRPr>
                    </a:p>
                  </a:txBody>
                  <a:tcPr marL="58945" marR="58945" marT="0" marB="0">
                    <a:lnL w="12700" cap="flat" cmpd="sng" algn="ctr">
                      <a:solidFill>
                        <a:srgbClr val="FF6600"/>
                      </a:solidFill>
                      <a:prstDash val="solid"/>
                      <a:round/>
                      <a:headEnd type="none" w="med" len="med"/>
                      <a:tailEnd type="none" w="med" len="med"/>
                    </a:lnL>
                    <a:lnR>
                      <a:noFill/>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rgbClr val="FF6600"/>
                    </a:solidFill>
                  </a:tcPr>
                </a:tc>
                <a:tc>
                  <a:txBody>
                    <a:bodyPr/>
                    <a:lstStyle/>
                    <a:p>
                      <a:pPr marR="0" indent="0" algn="ctr" rtl="0">
                        <a:spcBef>
                          <a:spcPts val="0"/>
                        </a:spcBef>
                        <a:spcAft>
                          <a:spcPts val="0"/>
                        </a:spcAft>
                      </a:pPr>
                      <a:r>
                        <a:rPr lang="en-GB" sz="1400" b="1" kern="1400" dirty="0">
                          <a:ln>
                            <a:noFill/>
                          </a:ln>
                          <a:solidFill>
                            <a:schemeClr val="tx1"/>
                          </a:solidFill>
                          <a:effectLst/>
                          <a:latin typeface="Calibri" panose="020F0502020204030204" pitchFamily="34" charset="0"/>
                        </a:rPr>
                        <a:t>Activity</a:t>
                      </a:r>
                      <a:endParaRPr lang="en-GB" sz="1000" kern="1400" dirty="0">
                        <a:ln>
                          <a:noFill/>
                        </a:ln>
                        <a:solidFill>
                          <a:schemeClr val="tx1"/>
                        </a:solidFill>
                        <a:effectLst/>
                        <a:latin typeface="Times New Roman" panose="02020603050405020304" pitchFamily="18" charset="0"/>
                      </a:endParaRPr>
                    </a:p>
                  </a:txBody>
                  <a:tcPr marL="58945" marR="58945" marT="0" marB="0">
                    <a:lnL>
                      <a:noFill/>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rgbClr val="FF6600"/>
                    </a:solidFill>
                  </a:tcPr>
                </a:tc>
                <a:extLst>
                  <a:ext uri="{0D108BD9-81ED-4DB2-BD59-A6C34878D82A}">
                    <a16:rowId xmlns:a16="http://schemas.microsoft.com/office/drawing/2014/main" val="10000"/>
                  </a:ext>
                </a:extLst>
              </a:tr>
              <a:tr h="600302">
                <a:tc>
                  <a:txBody>
                    <a:bodyPr/>
                    <a:lstStyle/>
                    <a:p>
                      <a:pPr marR="0" indent="0" algn="ctr" rtl="0">
                        <a:spcBef>
                          <a:spcPts val="0"/>
                        </a:spcBef>
                        <a:spcAft>
                          <a:spcPts val="0"/>
                        </a:spcAft>
                      </a:pPr>
                      <a:r>
                        <a:rPr lang="en-GB" sz="1600" kern="1400" dirty="0">
                          <a:ln>
                            <a:noFill/>
                          </a:ln>
                          <a:solidFill>
                            <a:schemeClr val="tx1"/>
                          </a:solidFill>
                          <a:effectLst/>
                          <a:latin typeface="+mn-lt"/>
                        </a:rPr>
                        <a:t>12.01.25</a:t>
                      </a:r>
                    </a:p>
                  </a:txBody>
                  <a:tcPr marL="58945" marR="58945" marT="0" marB="0" anchor="ctr">
                    <a:lnL w="12700" cap="flat" cmpd="sng" algn="ctr">
                      <a:solidFill>
                        <a:srgbClr val="FF6600"/>
                      </a:solidFill>
                      <a:prstDash val="solid"/>
                      <a:round/>
                      <a:headEnd type="none" w="med" len="med"/>
                      <a:tailEnd type="none" w="med" len="med"/>
                    </a:lnL>
                    <a:lnR>
                      <a:noFill/>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chemeClr val="bg1"/>
                    </a:solidFill>
                  </a:tcPr>
                </a:tc>
                <a:tc>
                  <a:txBody>
                    <a:bodyPr/>
                    <a:lstStyle/>
                    <a:p>
                      <a:pPr marR="0" indent="0" algn="ctr" rtl="0">
                        <a:spcBef>
                          <a:spcPts val="0"/>
                        </a:spcBef>
                        <a:spcAft>
                          <a:spcPts val="0"/>
                        </a:spcAft>
                      </a:pPr>
                      <a:r>
                        <a:rPr lang="en-GB" sz="1600" b="1" kern="1400" dirty="0">
                          <a:ln>
                            <a:noFill/>
                          </a:ln>
                          <a:solidFill>
                            <a:schemeClr val="tx1"/>
                          </a:solidFill>
                          <a:effectLst/>
                          <a:latin typeface="+mn-lt"/>
                        </a:rPr>
                        <a:t>Assembly (during</a:t>
                      </a:r>
                      <a:r>
                        <a:rPr lang="en-GB" sz="1600" b="1" kern="1400" baseline="0" dirty="0">
                          <a:ln>
                            <a:noFill/>
                          </a:ln>
                          <a:solidFill>
                            <a:schemeClr val="tx1"/>
                          </a:solidFill>
                          <a:effectLst/>
                          <a:latin typeface="+mn-lt"/>
                        </a:rPr>
                        <a:t> form time)</a:t>
                      </a:r>
                      <a:endParaRPr lang="en-GB" sz="1600" kern="1400" dirty="0">
                        <a:ln>
                          <a:noFill/>
                        </a:ln>
                        <a:solidFill>
                          <a:schemeClr val="tx1"/>
                        </a:solidFill>
                        <a:effectLst/>
                        <a:latin typeface="+mn-lt"/>
                      </a:endParaRPr>
                    </a:p>
                    <a:p>
                      <a:pPr marR="0" indent="0" algn="ctr" rtl="0">
                        <a:spcBef>
                          <a:spcPts val="0"/>
                        </a:spcBef>
                        <a:spcAft>
                          <a:spcPts val="0"/>
                        </a:spcAft>
                      </a:pPr>
                      <a:r>
                        <a:rPr lang="en-GB" sz="1600" kern="1400" dirty="0">
                          <a:ln>
                            <a:noFill/>
                          </a:ln>
                          <a:solidFill>
                            <a:schemeClr val="tx1"/>
                          </a:solidFill>
                          <a:effectLst/>
                          <a:latin typeface="+mn-lt"/>
                        </a:rPr>
                        <a:t> This is to introduce pupils to the process and explain the difference</a:t>
                      </a:r>
                      <a:r>
                        <a:rPr lang="en-GB" sz="1600" kern="1400" baseline="0" dirty="0">
                          <a:ln>
                            <a:noFill/>
                          </a:ln>
                          <a:solidFill>
                            <a:schemeClr val="tx1"/>
                          </a:solidFill>
                          <a:effectLst/>
                          <a:latin typeface="+mn-lt"/>
                        </a:rPr>
                        <a:t> between </a:t>
                      </a:r>
                      <a:r>
                        <a:rPr lang="en-GB" sz="1600" kern="1400" dirty="0">
                          <a:ln>
                            <a:noFill/>
                          </a:ln>
                          <a:solidFill>
                            <a:schemeClr val="tx1"/>
                          </a:solidFill>
                          <a:effectLst/>
                          <a:latin typeface="+mn-lt"/>
                        </a:rPr>
                        <a:t>core &amp; options subjects</a:t>
                      </a:r>
                    </a:p>
                  </a:txBody>
                  <a:tcPr marL="58945" marR="58945" marT="0" marB="0" anchor="ctr">
                    <a:lnL>
                      <a:noFill/>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00302">
                <a:tc>
                  <a:txBody>
                    <a:bodyPr/>
                    <a:lstStyle/>
                    <a:p>
                      <a:pPr marR="0" indent="0" algn="ctr" rtl="0">
                        <a:spcBef>
                          <a:spcPts val="0"/>
                        </a:spcBef>
                        <a:spcAft>
                          <a:spcPts val="0"/>
                        </a:spcAft>
                      </a:pPr>
                      <a:r>
                        <a:rPr lang="en-GB" sz="1600" kern="1400" baseline="0" dirty="0">
                          <a:ln>
                            <a:noFill/>
                          </a:ln>
                          <a:solidFill>
                            <a:srgbClr val="000000"/>
                          </a:solidFill>
                          <a:effectLst/>
                          <a:latin typeface="+mn-lt"/>
                        </a:rPr>
                        <a:t>13.02.25</a:t>
                      </a:r>
                      <a:endParaRPr lang="en-GB" sz="1600" kern="1400" dirty="0">
                        <a:ln>
                          <a:noFill/>
                        </a:ln>
                        <a:solidFill>
                          <a:srgbClr val="000000"/>
                        </a:solidFill>
                        <a:effectLst/>
                        <a:latin typeface="+mn-lt"/>
                      </a:endParaRPr>
                    </a:p>
                  </a:txBody>
                  <a:tcPr marL="58945" marR="58945" marT="0" marB="0" anchor="ctr">
                    <a:lnL w="12700" cap="flat" cmpd="sng" algn="ctr">
                      <a:solidFill>
                        <a:srgbClr val="FF6600"/>
                      </a:solidFill>
                      <a:prstDash val="solid"/>
                      <a:round/>
                      <a:headEnd type="none" w="med" len="med"/>
                      <a:tailEnd type="none" w="med" len="med"/>
                    </a:lnL>
                    <a:lnR>
                      <a:noFill/>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rgbClr val="FFE1CC"/>
                    </a:solidFill>
                  </a:tcPr>
                </a:tc>
                <a:tc>
                  <a:txBody>
                    <a:bodyPr/>
                    <a:lstStyle/>
                    <a:p>
                      <a:pPr marR="0" indent="0" algn="ctr" rtl="0">
                        <a:spcBef>
                          <a:spcPts val="0"/>
                        </a:spcBef>
                        <a:spcAft>
                          <a:spcPts val="0"/>
                        </a:spcAft>
                      </a:pPr>
                      <a:r>
                        <a:rPr lang="en-GB" sz="1600" b="1" kern="1400" dirty="0">
                          <a:ln>
                            <a:noFill/>
                          </a:ln>
                          <a:solidFill>
                            <a:srgbClr val="000000"/>
                          </a:solidFill>
                          <a:effectLst/>
                          <a:latin typeface="+mn-lt"/>
                        </a:rPr>
                        <a:t>Options Survey  </a:t>
                      </a:r>
                      <a:endParaRPr lang="en-GB" sz="1600" kern="1400" dirty="0">
                        <a:ln>
                          <a:noFill/>
                        </a:ln>
                        <a:solidFill>
                          <a:srgbClr val="000000"/>
                        </a:solidFill>
                        <a:effectLst/>
                        <a:latin typeface="+mn-lt"/>
                      </a:endParaRPr>
                    </a:p>
                    <a:p>
                      <a:pPr marR="0" indent="0" algn="ctr" rtl="0">
                        <a:spcBef>
                          <a:spcPts val="0"/>
                        </a:spcBef>
                        <a:spcAft>
                          <a:spcPts val="0"/>
                        </a:spcAft>
                      </a:pPr>
                      <a:r>
                        <a:rPr lang="en-GB" sz="1600" kern="1400" dirty="0">
                          <a:ln>
                            <a:noFill/>
                          </a:ln>
                          <a:solidFill>
                            <a:srgbClr val="000000"/>
                          </a:solidFill>
                          <a:effectLst/>
                          <a:latin typeface="+mn-lt"/>
                        </a:rPr>
                        <a:t>Students tell us what they would provisionally like to study.</a:t>
                      </a:r>
                      <a:r>
                        <a:rPr lang="en-GB" sz="1600" kern="1400" baseline="0" dirty="0">
                          <a:ln>
                            <a:noFill/>
                          </a:ln>
                          <a:solidFill>
                            <a:srgbClr val="000000"/>
                          </a:solidFill>
                          <a:effectLst/>
                          <a:latin typeface="+mn-lt"/>
                        </a:rPr>
                        <a:t> We </a:t>
                      </a:r>
                      <a:r>
                        <a:rPr lang="en-GB" sz="1600" kern="1400" dirty="0">
                          <a:ln>
                            <a:noFill/>
                          </a:ln>
                          <a:solidFill>
                            <a:srgbClr val="000000"/>
                          </a:solidFill>
                          <a:effectLst/>
                          <a:latin typeface="+mn-lt"/>
                        </a:rPr>
                        <a:t>use this information to create options blocks.</a:t>
                      </a:r>
                    </a:p>
                  </a:txBody>
                  <a:tcPr marL="58945" marR="58945" marT="0" marB="0" anchor="ctr">
                    <a:lnL>
                      <a:noFill/>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rgbClr val="FFE1CC"/>
                    </a:solidFill>
                  </a:tcPr>
                </a:tc>
                <a:extLst>
                  <a:ext uri="{0D108BD9-81ED-4DB2-BD59-A6C34878D82A}">
                    <a16:rowId xmlns:a16="http://schemas.microsoft.com/office/drawing/2014/main" val="2412022643"/>
                  </a:ext>
                </a:extLst>
              </a:tr>
              <a:tr h="600302">
                <a:tc>
                  <a:txBody>
                    <a:bodyPr/>
                    <a:lstStyle/>
                    <a:p>
                      <a:pPr marR="0" indent="0" algn="ctr" rtl="0">
                        <a:spcBef>
                          <a:spcPts val="0"/>
                        </a:spcBef>
                        <a:spcAft>
                          <a:spcPts val="0"/>
                        </a:spcAft>
                      </a:pPr>
                      <a:r>
                        <a:rPr lang="en-GB" sz="1600" kern="1400" baseline="0" dirty="0">
                          <a:ln>
                            <a:noFill/>
                          </a:ln>
                          <a:solidFill>
                            <a:srgbClr val="000000"/>
                          </a:solidFill>
                          <a:effectLst/>
                          <a:latin typeface="+mn-lt"/>
                        </a:rPr>
                        <a:t>06.03.25</a:t>
                      </a:r>
                      <a:endParaRPr lang="en-GB" sz="1600" kern="1400" dirty="0">
                        <a:ln>
                          <a:noFill/>
                        </a:ln>
                        <a:solidFill>
                          <a:srgbClr val="000000"/>
                        </a:solidFill>
                        <a:effectLst/>
                        <a:latin typeface="+mn-lt"/>
                      </a:endParaRPr>
                    </a:p>
                  </a:txBody>
                  <a:tcPr marL="58945" marR="58945" marT="0" marB="0" anchor="ctr">
                    <a:lnL w="12700" cap="flat" cmpd="sng" algn="ctr">
                      <a:solidFill>
                        <a:srgbClr val="FF6600"/>
                      </a:solidFill>
                      <a:prstDash val="solid"/>
                      <a:round/>
                      <a:headEnd type="none" w="med" len="med"/>
                      <a:tailEnd type="none" w="med" len="med"/>
                    </a:lnL>
                    <a:lnR>
                      <a:noFill/>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rgbClr val="FFFFFF"/>
                    </a:solidFill>
                  </a:tcPr>
                </a:tc>
                <a:tc>
                  <a:txBody>
                    <a:bodyPr/>
                    <a:lstStyle/>
                    <a:p>
                      <a:pPr marR="0" indent="0" algn="ctr" rtl="0">
                        <a:spcBef>
                          <a:spcPts val="0"/>
                        </a:spcBef>
                        <a:spcAft>
                          <a:spcPts val="0"/>
                        </a:spcAft>
                      </a:pPr>
                      <a:r>
                        <a:rPr lang="en-GB" sz="1600" b="1" kern="1400" dirty="0">
                          <a:ln>
                            <a:noFill/>
                          </a:ln>
                          <a:solidFill>
                            <a:srgbClr val="000000"/>
                          </a:solidFill>
                          <a:effectLst/>
                          <a:latin typeface="+mn-lt"/>
                        </a:rPr>
                        <a:t>Parents Information Evening &amp; Options Marketplace</a:t>
                      </a:r>
                      <a:endParaRPr lang="en-GB" sz="1600" kern="1400" dirty="0">
                        <a:ln>
                          <a:noFill/>
                        </a:ln>
                        <a:solidFill>
                          <a:srgbClr val="000000"/>
                        </a:solidFill>
                        <a:effectLst/>
                        <a:latin typeface="+mn-lt"/>
                      </a:endParaRPr>
                    </a:p>
                    <a:p>
                      <a:pPr marR="0" indent="0" algn="ctr" rtl="0">
                        <a:spcBef>
                          <a:spcPts val="0"/>
                        </a:spcBef>
                        <a:spcAft>
                          <a:spcPts val="0"/>
                        </a:spcAft>
                      </a:pPr>
                      <a:r>
                        <a:rPr lang="en-GB" sz="1600" kern="1400" dirty="0">
                          <a:ln>
                            <a:noFill/>
                          </a:ln>
                          <a:solidFill>
                            <a:srgbClr val="000000"/>
                          </a:solidFill>
                          <a:effectLst/>
                          <a:latin typeface="+mn-lt"/>
                        </a:rPr>
                        <a:t>To help parents stay informed about the process and have dedicated time for options discussions with Senior Leadership Team</a:t>
                      </a:r>
                      <a:r>
                        <a:rPr lang="en-GB" sz="1600" kern="1400" baseline="0" dirty="0">
                          <a:ln>
                            <a:noFill/>
                          </a:ln>
                          <a:solidFill>
                            <a:srgbClr val="000000"/>
                          </a:solidFill>
                          <a:effectLst/>
                          <a:latin typeface="+mn-lt"/>
                        </a:rPr>
                        <a:t> and teachers.</a:t>
                      </a:r>
                      <a:endParaRPr lang="en-GB" sz="1600" kern="1400" dirty="0">
                        <a:ln>
                          <a:noFill/>
                        </a:ln>
                        <a:solidFill>
                          <a:srgbClr val="000000"/>
                        </a:solidFill>
                        <a:effectLst/>
                        <a:latin typeface="+mn-lt"/>
                      </a:endParaRPr>
                    </a:p>
                  </a:txBody>
                  <a:tcPr marL="58945" marR="58945" marT="0" marB="0" anchor="ctr">
                    <a:lnL>
                      <a:noFill/>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600302">
                <a:tc>
                  <a:txBody>
                    <a:bodyPr/>
                    <a:lstStyle/>
                    <a:p>
                      <a:pPr marR="0" indent="0" algn="ctr" rtl="0">
                        <a:spcBef>
                          <a:spcPts val="0"/>
                        </a:spcBef>
                        <a:spcAft>
                          <a:spcPts val="0"/>
                        </a:spcAft>
                      </a:pPr>
                      <a:r>
                        <a:rPr lang="en-GB" sz="1600" kern="1400" dirty="0">
                          <a:ln>
                            <a:noFill/>
                          </a:ln>
                          <a:solidFill>
                            <a:srgbClr val="000000"/>
                          </a:solidFill>
                          <a:effectLst/>
                          <a:latin typeface="+mn-lt"/>
                        </a:rPr>
                        <a:t>27.02.25 – 03.04.25</a:t>
                      </a:r>
                    </a:p>
                  </a:txBody>
                  <a:tcPr marL="58945" marR="58945" marT="0" marB="0" anchor="ctr">
                    <a:lnL w="12700" cap="flat" cmpd="sng" algn="ctr">
                      <a:solidFill>
                        <a:srgbClr val="FF6600"/>
                      </a:solidFill>
                      <a:prstDash val="solid"/>
                      <a:round/>
                      <a:headEnd type="none" w="med" len="med"/>
                      <a:tailEnd type="none" w="med" len="med"/>
                    </a:lnL>
                    <a:lnR>
                      <a:noFill/>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rgbClr val="FFE1CC"/>
                    </a:solidFill>
                  </a:tcPr>
                </a:tc>
                <a:tc>
                  <a:txBody>
                    <a:bodyPr/>
                    <a:lstStyle/>
                    <a:p>
                      <a:pPr marR="0" indent="0" algn="ctr" rtl="0">
                        <a:spcBef>
                          <a:spcPts val="0"/>
                        </a:spcBef>
                        <a:spcAft>
                          <a:spcPts val="0"/>
                        </a:spcAft>
                      </a:pPr>
                      <a:r>
                        <a:rPr lang="en-GB" sz="1600" b="1" kern="1400" dirty="0">
                          <a:ln>
                            <a:noFill/>
                          </a:ln>
                          <a:solidFill>
                            <a:srgbClr val="000000"/>
                          </a:solidFill>
                          <a:effectLst/>
                          <a:latin typeface="+mn-lt"/>
                        </a:rPr>
                        <a:t>Drop ins with Mrs L Stevens Carers Advisor</a:t>
                      </a:r>
                    </a:p>
                  </a:txBody>
                  <a:tcPr marL="58945" marR="58945" marT="0" marB="0" anchor="ctr">
                    <a:lnL>
                      <a:noFill/>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rgbClr val="FFE1CC"/>
                    </a:solidFill>
                  </a:tcPr>
                </a:tc>
                <a:extLst>
                  <a:ext uri="{0D108BD9-81ED-4DB2-BD59-A6C34878D82A}">
                    <a16:rowId xmlns:a16="http://schemas.microsoft.com/office/drawing/2014/main" val="10003"/>
                  </a:ext>
                </a:extLst>
              </a:tr>
              <a:tr h="600302">
                <a:tc>
                  <a:txBody>
                    <a:bodyPr/>
                    <a:lstStyle/>
                    <a:p>
                      <a:pPr marR="0" indent="0" algn="ctr" rtl="0">
                        <a:spcBef>
                          <a:spcPts val="0"/>
                        </a:spcBef>
                        <a:spcAft>
                          <a:spcPts val="0"/>
                        </a:spcAft>
                      </a:pPr>
                      <a:r>
                        <a:rPr lang="en-GB" sz="1600" kern="1400" dirty="0">
                          <a:ln>
                            <a:noFill/>
                          </a:ln>
                          <a:solidFill>
                            <a:srgbClr val="000000"/>
                          </a:solidFill>
                          <a:effectLst/>
                          <a:latin typeface="+mn-lt"/>
                        </a:rPr>
                        <a:t>21.03.25</a:t>
                      </a:r>
                    </a:p>
                  </a:txBody>
                  <a:tcPr marL="58945" marR="58945" marT="0" marB="0" anchor="ctr">
                    <a:lnL w="12700" cap="flat" cmpd="sng" algn="ctr">
                      <a:solidFill>
                        <a:srgbClr val="FF6600"/>
                      </a:solidFill>
                      <a:prstDash val="solid"/>
                      <a:round/>
                      <a:headEnd type="none" w="med" len="med"/>
                      <a:tailEnd type="none" w="med" len="med"/>
                    </a:lnL>
                    <a:lnR>
                      <a:noFill/>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rgbClr val="FFFFFF"/>
                    </a:solidFill>
                  </a:tcPr>
                </a:tc>
                <a:tc>
                  <a:txBody>
                    <a:bodyPr/>
                    <a:lstStyle/>
                    <a:p>
                      <a:pPr marR="0" indent="0" algn="ctr" rtl="0">
                        <a:spcBef>
                          <a:spcPts val="0"/>
                        </a:spcBef>
                        <a:spcAft>
                          <a:spcPts val="0"/>
                        </a:spcAft>
                      </a:pPr>
                      <a:r>
                        <a:rPr lang="en-GB" sz="1600" kern="1400" dirty="0">
                          <a:ln>
                            <a:noFill/>
                          </a:ln>
                          <a:solidFill>
                            <a:srgbClr val="000000"/>
                          </a:solidFill>
                          <a:effectLst/>
                          <a:latin typeface="+mn-lt"/>
                        </a:rPr>
                        <a:t>Option Form Released to Parents/Guardians/Pupils</a:t>
                      </a:r>
                    </a:p>
                  </a:txBody>
                  <a:tcPr marL="58945" marR="58945" marT="0" marB="0" anchor="ctr">
                    <a:lnL>
                      <a:noFill/>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333880">
                <a:tc>
                  <a:txBody>
                    <a:bodyPr/>
                    <a:lstStyle/>
                    <a:p>
                      <a:pPr marR="0" indent="0" algn="ctr" rtl="0">
                        <a:spcBef>
                          <a:spcPts val="0"/>
                        </a:spcBef>
                        <a:spcAft>
                          <a:spcPts val="0"/>
                        </a:spcAft>
                      </a:pPr>
                      <a:r>
                        <a:rPr lang="en-GB" sz="1600" kern="1400" baseline="0" dirty="0">
                          <a:ln>
                            <a:noFill/>
                          </a:ln>
                          <a:solidFill>
                            <a:srgbClr val="000000"/>
                          </a:solidFill>
                          <a:effectLst/>
                          <a:latin typeface="+mn-lt"/>
                        </a:rPr>
                        <a:t>02.05.2025</a:t>
                      </a:r>
                      <a:endParaRPr lang="en-GB" sz="1600" kern="1400" dirty="0">
                        <a:ln>
                          <a:noFill/>
                        </a:ln>
                        <a:solidFill>
                          <a:srgbClr val="000000"/>
                        </a:solidFill>
                        <a:effectLst/>
                        <a:latin typeface="+mn-lt"/>
                      </a:endParaRPr>
                    </a:p>
                  </a:txBody>
                  <a:tcPr marL="58945" marR="58945" marT="0" marB="0" anchor="ctr">
                    <a:lnL w="12700" cap="flat" cmpd="sng" algn="ctr">
                      <a:solidFill>
                        <a:srgbClr val="FF6600"/>
                      </a:solidFill>
                      <a:prstDash val="solid"/>
                      <a:round/>
                      <a:headEnd type="none" w="med" len="med"/>
                      <a:tailEnd type="none" w="med" len="med"/>
                    </a:lnL>
                    <a:lnR>
                      <a:noFill/>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chemeClr val="accent2">
                        <a:lumMod val="20000"/>
                        <a:lumOff val="80000"/>
                      </a:schemeClr>
                    </a:solidFill>
                  </a:tcPr>
                </a:tc>
                <a:tc>
                  <a:txBody>
                    <a:bodyPr/>
                    <a:lstStyle/>
                    <a:p>
                      <a:pPr marR="0" indent="0" algn="ctr" rtl="0">
                        <a:spcBef>
                          <a:spcPts val="0"/>
                        </a:spcBef>
                        <a:spcAft>
                          <a:spcPts val="0"/>
                        </a:spcAft>
                      </a:pPr>
                      <a:r>
                        <a:rPr lang="en-GB" sz="1600" b="1" kern="1400" dirty="0">
                          <a:ln>
                            <a:noFill/>
                          </a:ln>
                          <a:solidFill>
                            <a:srgbClr val="000000"/>
                          </a:solidFill>
                          <a:effectLst/>
                          <a:latin typeface="+mn-lt"/>
                        </a:rPr>
                        <a:t>Options Forms</a:t>
                      </a:r>
                      <a:r>
                        <a:rPr lang="en-GB" sz="1600" b="1" kern="1400" baseline="0" dirty="0">
                          <a:ln>
                            <a:noFill/>
                          </a:ln>
                          <a:solidFill>
                            <a:srgbClr val="000000"/>
                          </a:solidFill>
                          <a:effectLst/>
                          <a:latin typeface="+mn-lt"/>
                        </a:rPr>
                        <a:t> Submitted</a:t>
                      </a:r>
                    </a:p>
                    <a:p>
                      <a:pPr marR="0" indent="0" algn="ctr" rtl="0">
                        <a:spcBef>
                          <a:spcPts val="0"/>
                        </a:spcBef>
                        <a:spcAft>
                          <a:spcPts val="0"/>
                        </a:spcAft>
                      </a:pPr>
                      <a:r>
                        <a:rPr lang="en-GB" sz="1600" b="0" kern="1400" baseline="0" dirty="0">
                          <a:ln>
                            <a:noFill/>
                          </a:ln>
                          <a:solidFill>
                            <a:srgbClr val="000000"/>
                          </a:solidFill>
                          <a:effectLst/>
                          <a:latin typeface="+mn-lt"/>
                        </a:rPr>
                        <a:t>This is the deadline for the final forms to be submitted.</a:t>
                      </a:r>
                      <a:endParaRPr lang="en-GB" sz="1600" b="0" kern="1400" dirty="0">
                        <a:ln>
                          <a:noFill/>
                        </a:ln>
                        <a:solidFill>
                          <a:srgbClr val="000000"/>
                        </a:solidFill>
                        <a:effectLst/>
                        <a:latin typeface="+mn-lt"/>
                      </a:endParaRPr>
                    </a:p>
                  </a:txBody>
                  <a:tcPr marL="58945" marR="58945" marT="0" marB="0" anchor="ctr">
                    <a:lnL>
                      <a:noFill/>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561772393"/>
                  </a:ext>
                </a:extLst>
              </a:tr>
              <a:tr h="470177">
                <a:tc>
                  <a:txBody>
                    <a:bodyPr/>
                    <a:lstStyle/>
                    <a:p>
                      <a:pPr marR="0" indent="0" algn="ctr" rtl="0">
                        <a:spcBef>
                          <a:spcPts val="0"/>
                        </a:spcBef>
                        <a:spcAft>
                          <a:spcPts val="0"/>
                        </a:spcAft>
                      </a:pPr>
                      <a:r>
                        <a:rPr lang="en-GB" sz="1600" kern="1400" dirty="0">
                          <a:ln>
                            <a:noFill/>
                          </a:ln>
                          <a:solidFill>
                            <a:srgbClr val="000000"/>
                          </a:solidFill>
                          <a:effectLst/>
                          <a:latin typeface="+mn-lt"/>
                        </a:rPr>
                        <a:t>23.05.25</a:t>
                      </a:r>
                    </a:p>
                  </a:txBody>
                  <a:tcPr marL="58945" marR="58945" marT="0" marB="0" anchor="ctr">
                    <a:lnL w="12700" cap="flat" cmpd="sng" algn="ctr">
                      <a:solidFill>
                        <a:srgbClr val="FF6600"/>
                      </a:solidFill>
                      <a:prstDash val="solid"/>
                      <a:round/>
                      <a:headEnd type="none" w="med" len="med"/>
                      <a:tailEnd type="none" w="med" len="med"/>
                    </a:lnL>
                    <a:lnR>
                      <a:noFill/>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noFill/>
                  </a:tcPr>
                </a:tc>
                <a:tc>
                  <a:txBody>
                    <a:bodyPr/>
                    <a:lstStyle/>
                    <a:p>
                      <a:pPr marR="0" indent="0" algn="ctr" rtl="0">
                        <a:spcBef>
                          <a:spcPts val="0"/>
                        </a:spcBef>
                        <a:spcAft>
                          <a:spcPts val="0"/>
                        </a:spcAft>
                      </a:pPr>
                      <a:r>
                        <a:rPr lang="en-GB" sz="1600" b="1" kern="1400" dirty="0">
                          <a:ln>
                            <a:noFill/>
                          </a:ln>
                          <a:solidFill>
                            <a:srgbClr val="000000"/>
                          </a:solidFill>
                          <a:effectLst/>
                          <a:latin typeface="+mn-lt"/>
                        </a:rPr>
                        <a:t>Individual Pupil Interviews &amp; Confirmation of Choices</a:t>
                      </a:r>
                      <a:endParaRPr lang="en-GB" sz="1600" kern="1400" dirty="0">
                        <a:ln>
                          <a:noFill/>
                        </a:ln>
                        <a:solidFill>
                          <a:srgbClr val="000000"/>
                        </a:solidFill>
                        <a:effectLst/>
                        <a:latin typeface="+mn-lt"/>
                      </a:endParaRPr>
                    </a:p>
                    <a:p>
                      <a:pPr marR="0" indent="0" algn="ctr" rtl="0">
                        <a:spcBef>
                          <a:spcPts val="0"/>
                        </a:spcBef>
                        <a:spcAft>
                          <a:spcPts val="0"/>
                        </a:spcAft>
                      </a:pPr>
                      <a:r>
                        <a:rPr lang="en-GB" sz="1600" kern="1400" dirty="0">
                          <a:ln>
                            <a:noFill/>
                          </a:ln>
                          <a:solidFill>
                            <a:srgbClr val="000000"/>
                          </a:solidFill>
                          <a:effectLst/>
                          <a:latin typeface="+mn-lt"/>
                        </a:rPr>
                        <a:t>Pupils are interviewed 1 to 1 and options choices are discussed with a senior leader.</a:t>
                      </a:r>
                      <a:r>
                        <a:rPr lang="en-GB" sz="1600" kern="1400" baseline="0" dirty="0">
                          <a:ln>
                            <a:noFill/>
                          </a:ln>
                          <a:solidFill>
                            <a:srgbClr val="000000"/>
                          </a:solidFill>
                          <a:effectLst/>
                          <a:latin typeface="+mn-lt"/>
                        </a:rPr>
                        <a:t> F</a:t>
                      </a:r>
                      <a:r>
                        <a:rPr lang="en-GB" sz="1600" kern="1400" dirty="0">
                          <a:ln>
                            <a:noFill/>
                          </a:ln>
                          <a:solidFill>
                            <a:srgbClr val="000000"/>
                          </a:solidFill>
                          <a:effectLst/>
                          <a:latin typeface="+mn-lt"/>
                        </a:rPr>
                        <a:t>inal confirmation letters are sent</a:t>
                      </a:r>
                      <a:r>
                        <a:rPr lang="en-GB" sz="1600" kern="1400" baseline="0" dirty="0">
                          <a:ln>
                            <a:noFill/>
                          </a:ln>
                          <a:solidFill>
                            <a:srgbClr val="000000"/>
                          </a:solidFill>
                          <a:effectLst/>
                          <a:latin typeface="+mn-lt"/>
                        </a:rPr>
                        <a:t> to parents / carers</a:t>
                      </a:r>
                      <a:endParaRPr lang="en-GB" sz="1600" kern="1400" dirty="0">
                        <a:ln>
                          <a:noFill/>
                        </a:ln>
                        <a:solidFill>
                          <a:srgbClr val="000000"/>
                        </a:solidFill>
                        <a:effectLst/>
                        <a:latin typeface="+mn-lt"/>
                      </a:endParaRPr>
                    </a:p>
                  </a:txBody>
                  <a:tcPr marL="58945" marR="58945" marT="0" marB="0" anchor="ctr">
                    <a:lnL>
                      <a:noFill/>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noFill/>
                  </a:tcPr>
                </a:tc>
                <a:extLst>
                  <a:ext uri="{0D108BD9-81ED-4DB2-BD59-A6C34878D82A}">
                    <a16:rowId xmlns:a16="http://schemas.microsoft.com/office/drawing/2014/main" val="998416875"/>
                  </a:ext>
                </a:extLst>
              </a:tr>
            </a:tbl>
          </a:graphicData>
        </a:graphic>
      </p:graphicFrame>
    </p:spTree>
    <p:extLst>
      <p:ext uri="{BB962C8B-B14F-4D97-AF65-F5344CB8AC3E}">
        <p14:creationId xmlns:p14="http://schemas.microsoft.com/office/powerpoint/2010/main" val="588800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7595" y="841814"/>
            <a:ext cx="11876809" cy="4955203"/>
          </a:xfrm>
          <a:prstGeom prst="rect">
            <a:avLst/>
          </a:prstGeom>
          <a:noFill/>
        </p:spPr>
        <p:txBody>
          <a:bodyPr wrap="square" rtlCol="0">
            <a:spAutoFit/>
          </a:bodyPr>
          <a:lstStyle/>
          <a:p>
            <a:pPr lvl="0"/>
            <a:r>
              <a:rPr lang="en-GB" u="sng" dirty="0"/>
              <a:t>Other items to note</a:t>
            </a:r>
          </a:p>
          <a:p>
            <a:pPr lvl="0"/>
            <a:endParaRPr lang="en-GB" dirty="0"/>
          </a:p>
          <a:p>
            <a:pPr marL="285750" lvl="0" indent="-285750">
              <a:buFont typeface="Arial" panose="020B0604020202020204" pitchFamily="34" charset="0"/>
              <a:buChar char="•"/>
            </a:pPr>
            <a:r>
              <a:rPr lang="en-GB" sz="2000" dirty="0"/>
              <a:t>If selecting Geography please be aware it is a requirement that pupils attend Year 11 Field Trips to facilitate the examination at a cost of approximately £100</a:t>
            </a:r>
          </a:p>
          <a:p>
            <a:pPr lvl="0"/>
            <a:endParaRPr lang="en-GB" sz="2000" dirty="0"/>
          </a:p>
          <a:p>
            <a:pPr marL="285750" lvl="0" indent="-285750">
              <a:buFont typeface="Arial" panose="020B0604020202020204" pitchFamily="34" charset="0"/>
              <a:buChar char="•"/>
            </a:pPr>
            <a:r>
              <a:rPr lang="en-GB" sz="2000" dirty="0"/>
              <a:t>In some cases, a member of SLT may speak with a pupil as to their choices, or indeed may call a parental meeting to work through choices or issues with choices</a:t>
            </a:r>
          </a:p>
          <a:p>
            <a:pPr marL="285750" lvl="0" indent="-285750">
              <a:buFont typeface="Arial" panose="020B0604020202020204" pitchFamily="34" charset="0"/>
              <a:buChar char="•"/>
            </a:pPr>
            <a:endParaRPr lang="en-GB" sz="2000" dirty="0"/>
          </a:p>
          <a:p>
            <a:pPr marL="285750" lvl="0" indent="-285750">
              <a:buFont typeface="Arial" panose="020B0604020202020204" pitchFamily="34" charset="0"/>
              <a:buChar char="•"/>
            </a:pPr>
            <a:r>
              <a:rPr lang="en-GB" sz="2000" dirty="0"/>
              <a:t>Pupils can not study both GCSE Art and GCSE photography </a:t>
            </a:r>
          </a:p>
          <a:p>
            <a:pPr marL="285750" lvl="0" indent="-285750">
              <a:buFont typeface="Arial" panose="020B0604020202020204" pitchFamily="34" charset="0"/>
              <a:buChar char="•"/>
            </a:pPr>
            <a:endParaRPr lang="en-GB" sz="2000" dirty="0"/>
          </a:p>
          <a:p>
            <a:pPr marL="285750" lvl="0" indent="-285750">
              <a:buFont typeface="Arial" panose="020B0604020202020204" pitchFamily="34" charset="0"/>
              <a:buChar char="•"/>
            </a:pPr>
            <a:r>
              <a:rPr lang="en-GB" sz="2000" dirty="0"/>
              <a:t>All pupils will follow 100% of the Core Offer, including the core PE and the PSHE offer as they are statutory</a:t>
            </a:r>
          </a:p>
          <a:p>
            <a:pPr marL="285750" lvl="0" indent="-285750">
              <a:buFont typeface="Arial" panose="020B0604020202020204" pitchFamily="34" charset="0"/>
              <a:buChar char="•"/>
            </a:pPr>
            <a:endParaRPr lang="en-GB" sz="2000" dirty="0"/>
          </a:p>
          <a:p>
            <a:pPr marL="285750" lvl="0" indent="-285750">
              <a:buFont typeface="Arial" panose="020B0604020202020204" pitchFamily="34" charset="0"/>
              <a:buChar char="•"/>
            </a:pPr>
            <a:r>
              <a:rPr lang="en-GB" sz="2000" dirty="0"/>
              <a:t>Parents/Carers will always hold the final agreement to the options formally offered by signing the offer letter return slip, pupils asking for changes etc will not be granted without parental/carer discussion and permission</a:t>
            </a:r>
          </a:p>
          <a:p>
            <a:pPr lvl="0"/>
            <a:endParaRPr lang="en-GB" sz="2000" dirty="0"/>
          </a:p>
          <a:p>
            <a:pPr lvl="0"/>
            <a:endParaRPr lang="en-GB" sz="2000" dirty="0"/>
          </a:p>
        </p:txBody>
      </p:sp>
    </p:spTree>
    <p:extLst>
      <p:ext uri="{BB962C8B-B14F-4D97-AF65-F5344CB8AC3E}">
        <p14:creationId xmlns:p14="http://schemas.microsoft.com/office/powerpoint/2010/main" val="1351796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heel(1)">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heel(1)">
                                      <p:cBhvr>
                                        <p:cTn id="12" dur="20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wheel(1)">
                                      <p:cBhvr>
                                        <p:cTn id="17" dur="20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wheel(1)">
                                      <p:cBhvr>
                                        <p:cTn id="22" dur="2000"/>
                                        <p:tgtEl>
                                          <p:spTgt spid="3">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wheel(1)">
                                      <p:cBhvr>
                                        <p:cTn id="27"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12925</TotalTime>
  <Words>962</Words>
  <Application>Microsoft Office PowerPoint</Application>
  <PresentationFormat>Widescreen</PresentationFormat>
  <Paragraphs>144</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Times New Roman</vt:lpstr>
      <vt:lpstr>Wingdings</vt:lpstr>
      <vt:lpstr>Office Theme</vt:lpstr>
      <vt:lpstr>    Year 9 Options Evening  6th March 17:45  </vt:lpstr>
      <vt:lpstr>School Leadership Team  Welcome</vt:lpstr>
      <vt:lpstr>GCSE Government measures</vt:lpstr>
      <vt:lpstr>PowerPoint Presentation</vt:lpstr>
      <vt:lpstr>PowerPoint Presentation</vt:lpstr>
      <vt:lpstr>PowerPoint Presentation</vt:lpstr>
      <vt:lpstr>PowerPoint Presentation</vt:lpstr>
      <vt:lpstr>Year 9 Options Timeline </vt:lpstr>
      <vt:lpstr>PowerPoint Presentation</vt:lpstr>
      <vt:lpstr>How do you make a decision?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9 Options Evening</dc:title>
  <dc:creator>Martin Farmer</dc:creator>
  <cp:lastModifiedBy>Jeannine Lilley-Attwell</cp:lastModifiedBy>
  <cp:revision>106</cp:revision>
  <cp:lastPrinted>2021-03-02T08:36:17Z</cp:lastPrinted>
  <dcterms:created xsi:type="dcterms:W3CDTF">2018-03-07T18:37:05Z</dcterms:created>
  <dcterms:modified xsi:type="dcterms:W3CDTF">2025-03-07T13:19:04Z</dcterms:modified>
</cp:coreProperties>
</file>