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2"/>
  </p:notesMasterIdLst>
  <p:handoutMasterIdLst>
    <p:handoutMasterId r:id="rId33"/>
  </p:handoutMasterIdLst>
  <p:sldIdLst>
    <p:sldId id="291" r:id="rId5"/>
    <p:sldId id="260" r:id="rId6"/>
    <p:sldId id="257" r:id="rId7"/>
    <p:sldId id="259" r:id="rId8"/>
    <p:sldId id="282" r:id="rId9"/>
    <p:sldId id="281" r:id="rId10"/>
    <p:sldId id="283" r:id="rId11"/>
    <p:sldId id="284" r:id="rId12"/>
    <p:sldId id="265" r:id="rId13"/>
    <p:sldId id="266" r:id="rId14"/>
    <p:sldId id="268" r:id="rId15"/>
    <p:sldId id="270" r:id="rId16"/>
    <p:sldId id="277" r:id="rId17"/>
    <p:sldId id="286" r:id="rId18"/>
    <p:sldId id="269" r:id="rId19"/>
    <p:sldId id="273" r:id="rId20"/>
    <p:sldId id="287" r:id="rId21"/>
    <p:sldId id="275" r:id="rId22"/>
    <p:sldId id="276" r:id="rId23"/>
    <p:sldId id="278" r:id="rId24"/>
    <p:sldId id="279" r:id="rId25"/>
    <p:sldId id="288" r:id="rId26"/>
    <p:sldId id="289" r:id="rId27"/>
    <p:sldId id="290" r:id="rId28"/>
    <p:sldId id="267" r:id="rId29"/>
    <p:sldId id="262" r:id="rId30"/>
    <p:sldId id="280" r:id="rId3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CF"/>
    <a:srgbClr val="FEFFBD"/>
    <a:srgbClr val="E6E6E6"/>
    <a:srgbClr val="DC5924"/>
    <a:srgbClr val="B7472A"/>
    <a:srgbClr val="000000"/>
    <a:srgbClr val="FFFFFF"/>
    <a:srgbClr val="75D1FF"/>
    <a:srgbClr val="11161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84972" autoAdjust="0"/>
  </p:normalViewPr>
  <p:slideViewPr>
    <p:cSldViewPr snapToGrid="0">
      <p:cViewPr varScale="1">
        <p:scale>
          <a:sx n="79" d="100"/>
          <a:sy n="79" d="100"/>
        </p:scale>
        <p:origin x="106" y="264"/>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p:scale>
          <a:sx n="66" d="100"/>
          <a:sy n="66" d="100"/>
        </p:scale>
        <p:origin x="2539" y="2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9/14/2024</a:t>
            </a:fld>
            <a:endParaRPr lang="en-US" dirty="0"/>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9/14/2024</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bg2">
                    <a:lumMod val="50000"/>
                  </a:schemeClr>
                </a:solidFill>
              </a:rPr>
              <a:t>Neal Creative </a:t>
            </a:r>
            <a:r>
              <a:rPr lang="en-US" sz="900" kern="1200" noProof="0" dirty="0">
                <a:solidFill>
                  <a:schemeClr val="bg2">
                    <a:lumMod val="50000"/>
                  </a:schemeClr>
                </a:solidFill>
                <a:latin typeface="+mn-lt"/>
                <a:ea typeface="+mn-ea"/>
                <a:cs typeface="+mn-cs"/>
              </a:rPr>
              <a:t>©</a:t>
            </a:r>
            <a:r>
              <a:rPr lang="en-US" sz="1000" baseline="0" noProof="0" dirty="0">
                <a:solidFill>
                  <a:schemeClr val="bg2">
                    <a:lumMod val="50000"/>
                  </a:schemeClr>
                </a:solidFill>
              </a:rPr>
              <a:t> </a:t>
            </a:r>
            <a:endParaRPr lang="en-US" sz="1000" b="1" noProof="0"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endParaRPr lang="en-US" dirty="0"/>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office@rackham.cambs.sch.uk" TargetMode="Externa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1</a:t>
            </a:fld>
            <a:endParaRPr lang="en-US" dirty="0"/>
          </a:p>
        </p:txBody>
      </p:sp>
      <p:pic>
        <p:nvPicPr>
          <p:cNvPr id="3" name="Picture 2"/>
          <p:cNvPicPr>
            <a:picLocks noChangeAspect="1"/>
          </p:cNvPicPr>
          <p:nvPr/>
        </p:nvPicPr>
        <p:blipFill>
          <a:blip r:embed="rId2"/>
          <a:stretch>
            <a:fillRect/>
          </a:stretch>
        </p:blipFill>
        <p:spPr>
          <a:xfrm>
            <a:off x="-175098" y="-95059"/>
            <a:ext cx="12598075" cy="7079519"/>
          </a:xfrm>
          <a:prstGeom prst="rect">
            <a:avLst/>
          </a:prstGeom>
        </p:spPr>
      </p:pic>
    </p:spTree>
    <p:extLst>
      <p:ext uri="{BB962C8B-B14F-4D97-AF65-F5344CB8AC3E}">
        <p14:creationId xmlns:p14="http://schemas.microsoft.com/office/powerpoint/2010/main" val="116810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4" name="TextBox 3"/>
          <p:cNvSpPr txBox="1"/>
          <p:nvPr/>
        </p:nvSpPr>
        <p:spPr>
          <a:xfrm>
            <a:off x="1129796" y="1398412"/>
            <a:ext cx="9251957" cy="4524315"/>
          </a:xfrm>
          <a:prstGeom prst="rect">
            <a:avLst/>
          </a:prstGeom>
          <a:noFill/>
        </p:spPr>
        <p:txBody>
          <a:bodyPr wrap="square" lIns="91440" tIns="45720" rIns="91440" bIns="45720" rtlCol="0" anchor="t">
            <a:spAutoFit/>
          </a:bodyPr>
          <a:lstStyle/>
          <a:p>
            <a:r>
              <a:rPr lang="en-GB" sz="3200" b="1" dirty="0">
                <a:solidFill>
                  <a:schemeClr val="accent2"/>
                </a:solidFill>
                <a:latin typeface="Calibri" panose="020F0502020204030204" pitchFamily="34" charset="0"/>
                <a:cs typeface="Calibri" panose="020F0502020204030204" pitchFamily="34" charset="0"/>
              </a:rPr>
              <a:t>PE kit:</a:t>
            </a:r>
          </a:p>
          <a:p>
            <a:pPr marL="285750" indent="-285750">
              <a:buFont typeface="Arial" panose="020B0604020202020204" pitchFamily="34" charset="0"/>
              <a:buChar char="•"/>
            </a:pPr>
            <a:r>
              <a:rPr lang="en-GB" sz="3200" dirty="0">
                <a:latin typeface="Calibri" panose="020F0502020204030204" pitchFamily="34" charset="0"/>
                <a:cs typeface="Calibri" panose="020F0502020204030204" pitchFamily="34" charset="0"/>
              </a:rPr>
              <a:t>Plain tracksuit: navy, grey, black </a:t>
            </a:r>
            <a:r>
              <a:rPr lang="en-GB" sz="3200" dirty="0" smtClean="0">
                <a:latin typeface="Calibri" panose="020F0502020204030204" pitchFamily="34" charset="0"/>
                <a:cs typeface="Calibri" panose="020F0502020204030204" pitchFamily="34" charset="0"/>
              </a:rPr>
              <a:t>(outside </a:t>
            </a:r>
            <a:r>
              <a:rPr lang="en-GB" sz="3200" dirty="0">
                <a:latin typeface="Calibri" panose="020F0502020204030204" pitchFamily="34" charset="0"/>
                <a:cs typeface="Calibri" panose="020F0502020204030204" pitchFamily="34" charset="0"/>
              </a:rPr>
              <a:t>Games)</a:t>
            </a:r>
          </a:p>
          <a:p>
            <a:pPr marL="285750" indent="-285750">
              <a:buFont typeface="Arial" panose="020B0604020202020204" pitchFamily="34" charset="0"/>
              <a:buChar char="•"/>
            </a:pPr>
            <a:r>
              <a:rPr lang="en-GB" sz="3200" dirty="0">
                <a:latin typeface="Calibri" panose="020F0502020204030204" pitchFamily="34" charset="0"/>
                <a:cs typeface="Calibri" panose="020F0502020204030204" pitchFamily="34" charset="0"/>
              </a:rPr>
              <a:t>Plain white or red t-shirt (or with school logo) </a:t>
            </a:r>
          </a:p>
          <a:p>
            <a:pPr marL="285750" indent="-285750">
              <a:buFont typeface="Arial" panose="020B0604020202020204" pitchFamily="34" charset="0"/>
              <a:buChar char="•"/>
            </a:pPr>
            <a:r>
              <a:rPr lang="en-GB" sz="3200" dirty="0">
                <a:latin typeface="Calibri" panose="020F0502020204030204" pitchFamily="34" charset="0"/>
                <a:cs typeface="Calibri" panose="020F0502020204030204" pitchFamily="34" charset="0"/>
              </a:rPr>
              <a:t>Plain shorts </a:t>
            </a:r>
            <a:r>
              <a:rPr lang="en-GB" sz="3200" dirty="0" smtClean="0">
                <a:latin typeface="Calibri" panose="020F0502020204030204" pitchFamily="34" charset="0"/>
                <a:cs typeface="Calibri" panose="020F0502020204030204" pitchFamily="34" charset="0"/>
              </a:rPr>
              <a:t>(must </a:t>
            </a:r>
            <a:r>
              <a:rPr lang="en-GB" sz="3200" dirty="0">
                <a:latin typeface="Calibri" panose="020F0502020204030204" pitchFamily="34" charset="0"/>
                <a:cs typeface="Calibri" panose="020F0502020204030204" pitchFamily="34" charset="0"/>
              </a:rPr>
              <a:t>be worn for gymnastics)</a:t>
            </a:r>
          </a:p>
          <a:p>
            <a:pPr marL="285750" indent="-285750">
              <a:buFont typeface="Arial" panose="020B0604020202020204" pitchFamily="34" charset="0"/>
              <a:buChar char="•"/>
            </a:pPr>
            <a:r>
              <a:rPr lang="en-GB" sz="3200" dirty="0">
                <a:latin typeface="Calibri" panose="020F0502020204030204" pitchFamily="34" charset="0"/>
                <a:cs typeface="Calibri" panose="020F0502020204030204" pitchFamily="34" charset="0"/>
              </a:rPr>
              <a:t>Please no fashion or sporting logos, sequins, multi-coloured tops</a:t>
            </a:r>
          </a:p>
          <a:p>
            <a:pPr marL="285750" indent="-285750">
              <a:buFont typeface="Arial" panose="020B0604020202020204" pitchFamily="34" charset="0"/>
              <a:buChar char="•"/>
            </a:pPr>
            <a:r>
              <a:rPr lang="en-GB" sz="3200" dirty="0">
                <a:latin typeface="Calibri" panose="020F0502020204030204" pitchFamily="34" charset="0"/>
                <a:cs typeface="Calibri" panose="020F0502020204030204" pitchFamily="34" charset="0"/>
              </a:rPr>
              <a:t>Hair must be tied up</a:t>
            </a:r>
          </a:p>
          <a:p>
            <a:pPr marL="285750" indent="-285750">
              <a:buFont typeface="Arial" panose="020B0604020202020204" pitchFamily="34" charset="0"/>
              <a:buChar char="•"/>
            </a:pPr>
            <a:r>
              <a:rPr lang="en-GB" sz="3200" dirty="0">
                <a:latin typeface="Calibri" panose="020F0502020204030204" pitchFamily="34" charset="0"/>
                <a:cs typeface="Calibri" panose="020F0502020204030204" pitchFamily="34" charset="0"/>
              </a:rPr>
              <a:t>Earrings must be taken out</a:t>
            </a:r>
          </a:p>
          <a:p>
            <a:pPr marL="285750" indent="-285750">
              <a:buFont typeface="Arial" panose="020B0604020202020204" pitchFamily="34" charset="0"/>
              <a:buChar char="•"/>
            </a:pPr>
            <a:endParaRPr lang="en-GB" sz="3200" dirty="0">
              <a:latin typeface="Corbel"/>
            </a:endParaRPr>
          </a:p>
        </p:txBody>
      </p:sp>
      <p:pic>
        <p:nvPicPr>
          <p:cNvPr id="3" name="Picture 2" descr="A black and white logo&#10;&#10;Description automatically generated">
            <a:extLst>
              <a:ext uri="{FF2B5EF4-FFF2-40B4-BE49-F238E27FC236}">
                <a16:creationId xmlns:a16="http://schemas.microsoft.com/office/drawing/2014/main" id="{654EA119-967E-48F4-5BD2-79F314BC1D95}"/>
              </a:ext>
            </a:extLst>
          </p:cNvPr>
          <p:cNvPicPr>
            <a:picLocks noChangeAspect="1"/>
          </p:cNvPicPr>
          <p:nvPr/>
        </p:nvPicPr>
        <p:blipFill>
          <a:blip r:embed="rId2"/>
          <a:stretch>
            <a:fillRect/>
          </a:stretch>
        </p:blipFill>
        <p:spPr>
          <a:xfrm>
            <a:off x="10822463" y="378"/>
            <a:ext cx="1248508" cy="1251906"/>
          </a:xfrm>
          <a:prstGeom prst="rect">
            <a:avLst/>
          </a:prstGeom>
        </p:spPr>
      </p:pic>
    </p:spTree>
    <p:extLst>
      <p:ext uri="{BB962C8B-B14F-4D97-AF65-F5344CB8AC3E}">
        <p14:creationId xmlns:p14="http://schemas.microsoft.com/office/powerpoint/2010/main" val="105992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8777" y="2563929"/>
            <a:ext cx="5208335" cy="1671227"/>
          </a:xfrm>
        </p:spPr>
        <p:txBody>
          <a:bodyPr/>
          <a:lstStyle/>
          <a:p>
            <a:r>
              <a:rPr lang="en-GB" sz="5400" b="1" dirty="0">
                <a:latin typeface="Corbel" panose="020B0503020204020204" pitchFamily="34" charset="0"/>
              </a:rPr>
              <a:t>End of Year Expectations</a:t>
            </a:r>
          </a:p>
        </p:txBody>
      </p:sp>
    </p:spTree>
    <p:extLst>
      <p:ext uri="{BB962C8B-B14F-4D97-AF65-F5344CB8AC3E}">
        <p14:creationId xmlns:p14="http://schemas.microsoft.com/office/powerpoint/2010/main" val="3767714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4443" y="4333009"/>
            <a:ext cx="6097555" cy="2015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1"/>
          </p:nvPr>
        </p:nvSpPr>
        <p:spPr>
          <a:xfrm>
            <a:off x="6094443" y="869456"/>
            <a:ext cx="6097555" cy="5913414"/>
          </a:xfrm>
        </p:spPr>
        <p:txBody>
          <a:bodyPr/>
          <a:lstStyle/>
          <a:p>
            <a:pPr marL="571500" indent="-571500" algn="l">
              <a:buFontTx/>
              <a:buChar char="-"/>
            </a:pPr>
            <a:r>
              <a:rPr lang="en-GB" sz="2800" dirty="0">
                <a:solidFill>
                  <a:schemeClr val="tx1"/>
                </a:solidFill>
                <a:latin typeface="Calibri" panose="020F0502020204030204" pitchFamily="34" charset="0"/>
                <a:cs typeface="Calibri" panose="020F0502020204030204" pitchFamily="34" charset="0"/>
              </a:rPr>
              <a:t>Summative and formative </a:t>
            </a:r>
          </a:p>
          <a:p>
            <a:pPr marL="571500" lvl="1" indent="-571500" algn="l">
              <a:buFontTx/>
              <a:buChar char="-"/>
            </a:pPr>
            <a:r>
              <a:rPr lang="en-GB" dirty="0">
                <a:solidFill>
                  <a:schemeClr val="tx1"/>
                </a:solidFill>
                <a:latin typeface="Calibri" panose="020F0502020204030204" pitchFamily="34" charset="0"/>
                <a:cs typeface="Calibri" panose="020F0502020204030204" pitchFamily="34" charset="0"/>
              </a:rPr>
              <a:t>Moderated internally, by subject leads and across the cluster</a:t>
            </a:r>
          </a:p>
          <a:p>
            <a:pPr marL="571500" lvl="1" indent="-571500" algn="l">
              <a:buFontTx/>
              <a:buChar char="-"/>
            </a:pPr>
            <a:endParaRPr lang="en-GB" dirty="0">
              <a:solidFill>
                <a:schemeClr val="tx1"/>
              </a:solidFill>
              <a:latin typeface="Calibri" panose="020F0502020204030204" pitchFamily="34" charset="0"/>
              <a:cs typeface="Calibri" panose="020F0502020204030204" pitchFamily="34" charset="0"/>
            </a:endParaRPr>
          </a:p>
          <a:p>
            <a:pPr marL="571500" lvl="1" indent="-571500" algn="l">
              <a:buFontTx/>
              <a:buChar char="-"/>
            </a:pPr>
            <a:r>
              <a:rPr lang="en-GB" dirty="0">
                <a:solidFill>
                  <a:schemeClr val="tx1"/>
                </a:solidFill>
                <a:latin typeface="Calibri" panose="020F0502020204030204" pitchFamily="34" charset="0"/>
                <a:cs typeface="Calibri" panose="020F0502020204030204" pitchFamily="34" charset="0"/>
              </a:rPr>
              <a:t>At the end of the year, for each core subject (reading, writing, maths) you will be told that your child is: </a:t>
            </a:r>
          </a:p>
          <a:p>
            <a:pPr marL="571500" lvl="3" indent="-571500" algn="l">
              <a:buFontTx/>
              <a:buChar char="-"/>
            </a:pPr>
            <a:endParaRPr lang="en-GB" dirty="0">
              <a:solidFill>
                <a:schemeClr val="tx1"/>
              </a:solidFill>
              <a:latin typeface="Calibri" panose="020F0502020204030204" pitchFamily="34" charset="0"/>
              <a:cs typeface="Calibri" panose="020F0502020204030204" pitchFamily="34" charset="0"/>
            </a:endParaRPr>
          </a:p>
          <a:p>
            <a:pPr marL="571500" lvl="4" indent="-571500" algn="l">
              <a:buFontTx/>
              <a:buChar char="-"/>
            </a:pPr>
            <a:r>
              <a:rPr lang="en-GB" sz="2000" dirty="0">
                <a:solidFill>
                  <a:schemeClr val="tx1"/>
                </a:solidFill>
                <a:latin typeface="Calibri" panose="020F0502020204030204" pitchFamily="34" charset="0"/>
                <a:cs typeface="Calibri" panose="020F0502020204030204" pitchFamily="34" charset="0"/>
              </a:rPr>
              <a:t>Pre Key Stage</a:t>
            </a:r>
          </a:p>
          <a:p>
            <a:pPr marL="571500" lvl="4" indent="-571500" algn="l">
              <a:buFontTx/>
              <a:buChar char="-"/>
            </a:pPr>
            <a:r>
              <a:rPr lang="en-GB" sz="2000" dirty="0">
                <a:solidFill>
                  <a:schemeClr val="tx1"/>
                </a:solidFill>
                <a:latin typeface="Calibri" panose="020F0502020204030204" pitchFamily="34" charset="0"/>
                <a:cs typeface="Calibri" panose="020F0502020204030204" pitchFamily="34" charset="0"/>
              </a:rPr>
              <a:t>Working towards Age Related Expectations (WTS) </a:t>
            </a:r>
          </a:p>
          <a:p>
            <a:pPr marL="571500" lvl="4" indent="-571500" algn="l">
              <a:buFontTx/>
              <a:buChar char="-"/>
            </a:pPr>
            <a:r>
              <a:rPr lang="en-GB" sz="2000" dirty="0">
                <a:solidFill>
                  <a:schemeClr val="tx1"/>
                </a:solidFill>
                <a:latin typeface="Calibri" panose="020F0502020204030204" pitchFamily="34" charset="0"/>
                <a:cs typeface="Calibri" panose="020F0502020204030204" pitchFamily="34" charset="0"/>
              </a:rPr>
              <a:t>Working at Age Related Expectations (ARE) </a:t>
            </a:r>
          </a:p>
          <a:p>
            <a:pPr marL="571500" lvl="4" indent="-571500" algn="l">
              <a:buFontTx/>
              <a:buChar char="-"/>
            </a:pPr>
            <a:r>
              <a:rPr lang="en-GB" sz="2000" dirty="0">
                <a:solidFill>
                  <a:schemeClr val="tx1"/>
                </a:solidFill>
                <a:latin typeface="Calibri" panose="020F0502020204030204" pitchFamily="34" charset="0"/>
                <a:cs typeface="Calibri" panose="020F0502020204030204" pitchFamily="34" charset="0"/>
              </a:rPr>
              <a:t>Working at Greater Depth (GDS) </a:t>
            </a:r>
          </a:p>
          <a:p>
            <a:pPr marL="571500" lvl="1" indent="-571500" algn="l">
              <a:buFontTx/>
              <a:buChar char="-"/>
            </a:pPr>
            <a:endParaRPr lang="en-GB" dirty="0">
              <a:latin typeface="Corbel" panose="020B0503020204020204" pitchFamily="34" charset="0"/>
            </a:endParaRPr>
          </a:p>
        </p:txBody>
      </p:sp>
      <p:sp>
        <p:nvSpPr>
          <p:cNvPr id="4" name="Text Placeholder 3"/>
          <p:cNvSpPr>
            <a:spLocks noGrp="1"/>
          </p:cNvSpPr>
          <p:nvPr>
            <p:ph type="body" sz="quarter" idx="19"/>
          </p:nvPr>
        </p:nvSpPr>
        <p:spPr>
          <a:xfrm>
            <a:off x="6094444" y="0"/>
            <a:ext cx="6097556" cy="590931"/>
          </a:xfrm>
          <a:solidFill>
            <a:schemeClr val="accent1">
              <a:lumMod val="20000"/>
              <a:lumOff val="80000"/>
            </a:schemeClr>
          </a:solidFill>
          <a:ln>
            <a:solidFill>
              <a:schemeClr val="accent1"/>
            </a:solidFill>
          </a:ln>
        </p:spPr>
        <p:txBody>
          <a:bodyPr/>
          <a:lstStyle/>
          <a:p>
            <a:r>
              <a:rPr lang="en-GB" dirty="0"/>
              <a:t>Assessment </a:t>
            </a:r>
          </a:p>
        </p:txBody>
      </p:sp>
      <p:pic>
        <p:nvPicPr>
          <p:cNvPr id="5" name="Picture 4"/>
          <p:cNvPicPr>
            <a:picLocks noChangeAspect="1"/>
          </p:cNvPicPr>
          <p:nvPr/>
        </p:nvPicPr>
        <p:blipFill>
          <a:blip r:embed="rId2"/>
          <a:stretch>
            <a:fillRect/>
          </a:stretch>
        </p:blipFill>
        <p:spPr>
          <a:xfrm>
            <a:off x="0" y="489499"/>
            <a:ext cx="5468623" cy="5687368"/>
          </a:xfrm>
          <a:prstGeom prst="rect">
            <a:avLst/>
          </a:prstGeom>
        </p:spPr>
      </p:pic>
    </p:spTree>
    <p:extLst>
      <p:ext uri="{BB962C8B-B14F-4D97-AF65-F5344CB8AC3E}">
        <p14:creationId xmlns:p14="http://schemas.microsoft.com/office/powerpoint/2010/main" val="396050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2370" y="2014276"/>
            <a:ext cx="11346224" cy="2471446"/>
          </a:xfrm>
        </p:spPr>
        <p:txBody>
          <a:bodyPr/>
          <a:lstStyle/>
          <a:p>
            <a:pPr marL="571500" indent="-571500" algn="l">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In Year 5, we test using NFER</a:t>
            </a:r>
          </a:p>
          <a:p>
            <a:pPr marL="571500" indent="-571500" algn="l">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In Year 6, the children will take statutory tests in May for reading, maths, grammar and spelling. This will begin from Monday 12</a:t>
            </a:r>
            <a:r>
              <a:rPr lang="en-US" baseline="30000" dirty="0">
                <a:solidFill>
                  <a:schemeClr val="tx1"/>
                </a:solidFill>
                <a:latin typeface="Calibri" panose="020F0502020204030204" pitchFamily="34" charset="0"/>
                <a:cs typeface="Calibri" panose="020F0502020204030204" pitchFamily="34" charset="0"/>
              </a:rPr>
              <a:t>th</a:t>
            </a:r>
            <a:r>
              <a:rPr lang="en-US" dirty="0">
                <a:solidFill>
                  <a:schemeClr val="tx1"/>
                </a:solidFill>
                <a:latin typeface="Calibri" panose="020F0502020204030204" pitchFamily="34" charset="0"/>
                <a:cs typeface="Calibri" panose="020F0502020204030204" pitchFamily="34" charset="0"/>
              </a:rPr>
              <a:t> May</a:t>
            </a:r>
            <a:r>
              <a:rPr lang="en-US" dirty="0"/>
              <a:t>. </a:t>
            </a:r>
            <a:endParaRPr lang="en-US" dirty="0">
              <a:latin typeface="Segoe UI Semibold"/>
              <a:cs typeface="Segoe UI Semibold"/>
            </a:endParaRPr>
          </a:p>
        </p:txBody>
      </p:sp>
      <p:sp>
        <p:nvSpPr>
          <p:cNvPr id="5" name="Text Placeholder 4"/>
          <p:cNvSpPr>
            <a:spLocks noGrp="1"/>
          </p:cNvSpPr>
          <p:nvPr>
            <p:ph type="body" sz="quarter" idx="19"/>
          </p:nvPr>
        </p:nvSpPr>
        <p:spPr>
          <a:xfrm>
            <a:off x="0" y="161782"/>
            <a:ext cx="12192000" cy="701731"/>
          </a:xfrm>
          <a:solidFill>
            <a:schemeClr val="accent3">
              <a:lumMod val="40000"/>
              <a:lumOff val="60000"/>
            </a:schemeClr>
          </a:solidFill>
        </p:spPr>
        <p:txBody>
          <a:bodyPr vert="horz" wrap="square" lIns="91440" tIns="45720" rIns="91440" bIns="45720" rtlCol="0" anchor="t">
            <a:spAutoFit/>
          </a:bodyPr>
          <a:lstStyle/>
          <a:p>
            <a:r>
              <a:rPr lang="en-GB" sz="4400" dirty="0">
                <a:latin typeface="Corbel"/>
              </a:rPr>
              <a:t>Assessment</a:t>
            </a:r>
            <a:endParaRPr lang="en-GB" sz="4400" dirty="0">
              <a:latin typeface="Corbel" panose="020B0503020204020204" pitchFamily="34" charset="0"/>
            </a:endParaRPr>
          </a:p>
        </p:txBody>
      </p:sp>
      <p:sp>
        <p:nvSpPr>
          <p:cNvPr id="6" name="Slide Number Placeholder 5"/>
          <p:cNvSpPr>
            <a:spLocks noGrp="1"/>
          </p:cNvSpPr>
          <p:nvPr>
            <p:ph type="sldNum" sz="quarter" idx="4"/>
          </p:nvPr>
        </p:nvSpPr>
        <p:spPr/>
        <p:txBody>
          <a:bodyPr/>
          <a:lstStyle/>
          <a:p>
            <a:fld id="{4997E989-D798-4C62-8E93-3D2D613C2488}" type="slidenum">
              <a:rPr lang="en-US" smtClean="0"/>
              <a:pPr/>
              <a:t>13</a:t>
            </a:fld>
            <a:endParaRPr lang="en-US" dirty="0"/>
          </a:p>
        </p:txBody>
      </p:sp>
      <p:pic>
        <p:nvPicPr>
          <p:cNvPr id="3" name="Picture 2" descr="A black and white logo&#10;&#10;Description automatically generated">
            <a:extLst>
              <a:ext uri="{FF2B5EF4-FFF2-40B4-BE49-F238E27FC236}">
                <a16:creationId xmlns:a16="http://schemas.microsoft.com/office/drawing/2014/main" id="{A23CC1F7-A47A-13F3-30F4-EC87AF44C8E0}"/>
              </a:ext>
            </a:extLst>
          </p:cNvPr>
          <p:cNvPicPr>
            <a:picLocks noChangeAspect="1"/>
          </p:cNvPicPr>
          <p:nvPr/>
        </p:nvPicPr>
        <p:blipFill>
          <a:blip r:embed="rId2"/>
          <a:stretch>
            <a:fillRect/>
          </a:stretch>
        </p:blipFill>
        <p:spPr>
          <a:xfrm>
            <a:off x="10897591" y="54040"/>
            <a:ext cx="1248508" cy="1251906"/>
          </a:xfrm>
          <a:prstGeom prst="rect">
            <a:avLst/>
          </a:prstGeom>
        </p:spPr>
      </p:pic>
    </p:spTree>
    <p:extLst>
      <p:ext uri="{BB962C8B-B14F-4D97-AF65-F5344CB8AC3E}">
        <p14:creationId xmlns:p14="http://schemas.microsoft.com/office/powerpoint/2010/main" val="392603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Passing</a:t>
            </a:r>
          </a:p>
        </p:txBody>
      </p:sp>
      <p:sp>
        <p:nvSpPr>
          <p:cNvPr id="6" name="Text Placeholder 5"/>
          <p:cNvSpPr>
            <a:spLocks noGrp="1"/>
          </p:cNvSpPr>
          <p:nvPr>
            <p:ph type="body" sz="quarter" idx="16"/>
          </p:nvPr>
        </p:nvSpPr>
        <p:spPr>
          <a:xfrm>
            <a:off x="2879003" y="419100"/>
            <a:ext cx="9084398" cy="424732"/>
          </a:xfrm>
        </p:spPr>
        <p:txBody>
          <a:bodyPr/>
          <a:lstStyle/>
          <a:p>
            <a:r>
              <a:rPr lang="en-GB" dirty="0">
                <a:latin typeface="Calibri" panose="020F0502020204030204" pitchFamily="34" charset="0"/>
                <a:cs typeface="Calibri" panose="020F0502020204030204" pitchFamily="34" charset="0"/>
              </a:rPr>
              <a:t>The main expectation for the end of Year 6 is reaching the magic 100. </a:t>
            </a:r>
          </a:p>
        </p:txBody>
      </p:sp>
      <p:sp>
        <p:nvSpPr>
          <p:cNvPr id="7" name="Slide Number Placeholder 6"/>
          <p:cNvSpPr>
            <a:spLocks noGrp="1"/>
          </p:cNvSpPr>
          <p:nvPr>
            <p:ph type="sldNum" sz="quarter" idx="4"/>
          </p:nvPr>
        </p:nvSpPr>
        <p:spPr/>
        <p:txBody>
          <a:bodyPr/>
          <a:lstStyle/>
          <a:p>
            <a:fld id="{4997E989-D798-4C62-8E93-3D2D613C2488}" type="slidenum">
              <a:rPr lang="en-US" smtClean="0"/>
              <a:pPr/>
              <a:t>14</a:t>
            </a:fld>
            <a:endParaRPr lang="en-US" dirty="0"/>
          </a:p>
        </p:txBody>
      </p:sp>
      <p:cxnSp>
        <p:nvCxnSpPr>
          <p:cNvPr id="9" name="Straight Arrow Connector 8"/>
          <p:cNvCxnSpPr/>
          <p:nvPr/>
        </p:nvCxnSpPr>
        <p:spPr>
          <a:xfrm>
            <a:off x="316322" y="3308808"/>
            <a:ext cx="113522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744718" y="2799761"/>
            <a:ext cx="9426" cy="99924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2593943" y="2809187"/>
            <a:ext cx="9426" cy="99924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6441650" y="2799760"/>
            <a:ext cx="9426" cy="99924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0996368" y="2799759"/>
            <a:ext cx="9426" cy="999241"/>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85672" y="3799000"/>
            <a:ext cx="518091" cy="461665"/>
          </a:xfrm>
          <a:prstGeom prst="rect">
            <a:avLst/>
          </a:prstGeom>
          <a:noFill/>
        </p:spPr>
        <p:txBody>
          <a:bodyPr wrap="none" rtlCol="0">
            <a:spAutoFit/>
          </a:bodyPr>
          <a:lstStyle/>
          <a:p>
            <a:r>
              <a:rPr lang="en-GB" sz="2400" dirty="0"/>
              <a:t>70</a:t>
            </a:r>
            <a:endParaRPr lang="en-GB" dirty="0"/>
          </a:p>
        </p:txBody>
      </p:sp>
      <p:sp>
        <p:nvSpPr>
          <p:cNvPr id="16" name="TextBox 15"/>
          <p:cNvSpPr txBox="1"/>
          <p:nvPr/>
        </p:nvSpPr>
        <p:spPr>
          <a:xfrm>
            <a:off x="6182604" y="3798999"/>
            <a:ext cx="684803" cy="461665"/>
          </a:xfrm>
          <a:prstGeom prst="rect">
            <a:avLst/>
          </a:prstGeom>
          <a:noFill/>
        </p:spPr>
        <p:txBody>
          <a:bodyPr wrap="none" rtlCol="0">
            <a:spAutoFit/>
          </a:bodyPr>
          <a:lstStyle/>
          <a:p>
            <a:r>
              <a:rPr lang="en-GB" sz="2400" dirty="0"/>
              <a:t>100</a:t>
            </a:r>
            <a:endParaRPr lang="en-GB" dirty="0"/>
          </a:p>
        </p:txBody>
      </p:sp>
      <p:sp>
        <p:nvSpPr>
          <p:cNvPr id="17" name="TextBox 16"/>
          <p:cNvSpPr txBox="1"/>
          <p:nvPr/>
        </p:nvSpPr>
        <p:spPr>
          <a:xfrm>
            <a:off x="2334897" y="3798999"/>
            <a:ext cx="518091" cy="461665"/>
          </a:xfrm>
          <a:prstGeom prst="rect">
            <a:avLst/>
          </a:prstGeom>
          <a:noFill/>
        </p:spPr>
        <p:txBody>
          <a:bodyPr wrap="none" rtlCol="0">
            <a:spAutoFit/>
          </a:bodyPr>
          <a:lstStyle/>
          <a:p>
            <a:r>
              <a:rPr lang="en-GB" sz="2400" dirty="0"/>
              <a:t>85</a:t>
            </a:r>
            <a:endParaRPr lang="en-GB" dirty="0"/>
          </a:p>
        </p:txBody>
      </p:sp>
      <p:sp>
        <p:nvSpPr>
          <p:cNvPr id="18" name="TextBox 17"/>
          <p:cNvSpPr txBox="1"/>
          <p:nvPr/>
        </p:nvSpPr>
        <p:spPr>
          <a:xfrm>
            <a:off x="10289357" y="3794407"/>
            <a:ext cx="1674043" cy="830997"/>
          </a:xfrm>
          <a:prstGeom prst="rect">
            <a:avLst/>
          </a:prstGeom>
          <a:noFill/>
        </p:spPr>
        <p:txBody>
          <a:bodyPr wrap="square" rtlCol="0">
            <a:spAutoFit/>
          </a:bodyPr>
          <a:lstStyle/>
          <a:p>
            <a:pPr algn="ctr"/>
            <a:r>
              <a:rPr lang="en-GB" sz="2400" dirty="0"/>
              <a:t>120</a:t>
            </a:r>
          </a:p>
          <a:p>
            <a:pPr algn="ctr"/>
            <a:r>
              <a:rPr lang="en-GB" sz="2400" dirty="0"/>
              <a:t>(Yr 5 140)</a:t>
            </a:r>
          </a:p>
        </p:txBody>
      </p:sp>
    </p:spTree>
    <p:extLst>
      <p:ext uri="{BB962C8B-B14F-4D97-AF65-F5344CB8AC3E}">
        <p14:creationId xmlns:p14="http://schemas.microsoft.com/office/powerpoint/2010/main" val="221407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15</a:t>
            </a:fld>
            <a:endParaRPr lang="en-US" dirty="0"/>
          </a:p>
        </p:txBody>
      </p:sp>
      <p:pic>
        <p:nvPicPr>
          <p:cNvPr id="3" name="Google Shape;193;g98e6031221_0_19"/>
          <p:cNvPicPr preferRelativeResize="0"/>
          <p:nvPr/>
        </p:nvPicPr>
        <p:blipFill rotWithShape="1">
          <a:blip r:embed="rId2">
            <a:alphaModFix/>
          </a:blip>
          <a:srcRect t="5678" b="28944"/>
          <a:stretch/>
        </p:blipFill>
        <p:spPr>
          <a:xfrm>
            <a:off x="311727" y="1444335"/>
            <a:ext cx="5694218" cy="4865181"/>
          </a:xfrm>
          <a:prstGeom prst="rect">
            <a:avLst/>
          </a:prstGeom>
          <a:noFill/>
          <a:ln>
            <a:noFill/>
          </a:ln>
        </p:spPr>
      </p:pic>
      <p:pic>
        <p:nvPicPr>
          <p:cNvPr id="4" name="Google Shape;194;g98e6031221_0_19"/>
          <p:cNvPicPr preferRelativeResize="0"/>
          <p:nvPr/>
        </p:nvPicPr>
        <p:blipFill>
          <a:blip r:embed="rId3">
            <a:alphaModFix/>
          </a:blip>
          <a:stretch>
            <a:fillRect/>
          </a:stretch>
        </p:blipFill>
        <p:spPr>
          <a:xfrm>
            <a:off x="6164064" y="4425072"/>
            <a:ext cx="5741667" cy="1154361"/>
          </a:xfrm>
          <a:prstGeom prst="rect">
            <a:avLst/>
          </a:prstGeom>
          <a:noFill/>
          <a:ln>
            <a:noFill/>
          </a:ln>
        </p:spPr>
      </p:pic>
      <p:sp>
        <p:nvSpPr>
          <p:cNvPr id="5" name="TextBox 4"/>
          <p:cNvSpPr txBox="1"/>
          <p:nvPr/>
        </p:nvSpPr>
        <p:spPr>
          <a:xfrm>
            <a:off x="0" y="332509"/>
            <a:ext cx="12179112" cy="707886"/>
          </a:xfrm>
          <a:prstGeom prst="rect">
            <a:avLst/>
          </a:prstGeom>
          <a:solidFill>
            <a:schemeClr val="accent5">
              <a:lumMod val="40000"/>
              <a:lumOff val="60000"/>
            </a:schemeClr>
          </a:solidFill>
        </p:spPr>
        <p:txBody>
          <a:bodyPr wrap="square" rtlCol="0">
            <a:spAutoFit/>
          </a:bodyPr>
          <a:lstStyle/>
          <a:p>
            <a:pPr algn="ctr"/>
            <a:r>
              <a:rPr lang="en-GB" sz="4000" b="1" dirty="0">
                <a:latin typeface="Calibri" panose="020F0502020204030204" pitchFamily="34" charset="0"/>
                <a:cs typeface="Calibri" panose="020F0502020204030204" pitchFamily="34" charset="0"/>
              </a:rPr>
              <a:t>Writing in Year 5</a:t>
            </a:r>
          </a:p>
        </p:txBody>
      </p:sp>
      <p:pic>
        <p:nvPicPr>
          <p:cNvPr id="6" name="Google Shape;193;g98e6031221_0_19"/>
          <p:cNvPicPr preferRelativeResize="0"/>
          <p:nvPr/>
        </p:nvPicPr>
        <p:blipFill rotWithShape="1">
          <a:blip r:embed="rId2">
            <a:alphaModFix/>
          </a:blip>
          <a:srcRect t="78537"/>
          <a:stretch/>
        </p:blipFill>
        <p:spPr>
          <a:xfrm>
            <a:off x="6221732" y="2639291"/>
            <a:ext cx="5626332" cy="1472303"/>
          </a:xfrm>
          <a:prstGeom prst="rect">
            <a:avLst/>
          </a:prstGeom>
          <a:noFill/>
          <a:ln>
            <a:noFill/>
          </a:ln>
        </p:spPr>
      </p:pic>
      <p:pic>
        <p:nvPicPr>
          <p:cNvPr id="9" name="Picture 8" descr="A black and white logo&#10;&#10;Description automatically generated">
            <a:extLst>
              <a:ext uri="{FF2B5EF4-FFF2-40B4-BE49-F238E27FC236}">
                <a16:creationId xmlns:a16="http://schemas.microsoft.com/office/drawing/2014/main" id="{EADD0401-24B5-F603-1F6E-AFE5D0463577}"/>
              </a:ext>
            </a:extLst>
          </p:cNvPr>
          <p:cNvPicPr>
            <a:picLocks noChangeAspect="1"/>
          </p:cNvPicPr>
          <p:nvPr/>
        </p:nvPicPr>
        <p:blipFill>
          <a:blip r:embed="rId4"/>
          <a:stretch>
            <a:fillRect/>
          </a:stretch>
        </p:blipFill>
        <p:spPr>
          <a:xfrm>
            <a:off x="10897591" y="54040"/>
            <a:ext cx="1248508" cy="1251906"/>
          </a:xfrm>
          <a:prstGeom prst="rect">
            <a:avLst/>
          </a:prstGeom>
        </p:spPr>
      </p:pic>
    </p:spTree>
    <p:extLst>
      <p:ext uri="{BB962C8B-B14F-4D97-AF65-F5344CB8AC3E}">
        <p14:creationId xmlns:p14="http://schemas.microsoft.com/office/powerpoint/2010/main" val="378079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pic>
        <p:nvPicPr>
          <p:cNvPr id="3" name="Google Shape;207;g98e6031221_0_13"/>
          <p:cNvPicPr preferRelativeResize="0"/>
          <p:nvPr/>
        </p:nvPicPr>
        <p:blipFill rotWithShape="1">
          <a:blip r:embed="rId2">
            <a:alphaModFix/>
          </a:blip>
          <a:srcRect t="14301"/>
          <a:stretch/>
        </p:blipFill>
        <p:spPr>
          <a:xfrm>
            <a:off x="2733342" y="955963"/>
            <a:ext cx="6389344" cy="5902037"/>
          </a:xfrm>
          <a:prstGeom prst="rect">
            <a:avLst/>
          </a:prstGeom>
          <a:noFill/>
          <a:ln>
            <a:noFill/>
          </a:ln>
        </p:spPr>
      </p:pic>
      <p:sp>
        <p:nvSpPr>
          <p:cNvPr id="4" name="TextBox 3"/>
          <p:cNvSpPr txBox="1"/>
          <p:nvPr/>
        </p:nvSpPr>
        <p:spPr>
          <a:xfrm>
            <a:off x="0" y="145473"/>
            <a:ext cx="12192000" cy="707886"/>
          </a:xfrm>
          <a:prstGeom prst="rect">
            <a:avLst/>
          </a:prstGeom>
          <a:solidFill>
            <a:schemeClr val="accent5">
              <a:lumMod val="40000"/>
              <a:lumOff val="60000"/>
            </a:schemeClr>
          </a:solidFill>
        </p:spPr>
        <p:txBody>
          <a:bodyPr wrap="square" rtlCol="0">
            <a:spAutoFit/>
          </a:bodyPr>
          <a:lstStyle/>
          <a:p>
            <a:pPr algn="ctr"/>
            <a:r>
              <a:rPr lang="en-GB" sz="4000" b="1" dirty="0">
                <a:latin typeface="Calibri" panose="020F0502020204030204" pitchFamily="34" charset="0"/>
                <a:cs typeface="Calibri" panose="020F0502020204030204" pitchFamily="34" charset="0"/>
              </a:rPr>
              <a:t>Writing in Year 6</a:t>
            </a:r>
          </a:p>
        </p:txBody>
      </p:sp>
      <p:pic>
        <p:nvPicPr>
          <p:cNvPr id="5" name="Picture 4" descr="A black and white logo&#10;&#10;Description automatically generated">
            <a:extLst>
              <a:ext uri="{FF2B5EF4-FFF2-40B4-BE49-F238E27FC236}">
                <a16:creationId xmlns:a16="http://schemas.microsoft.com/office/drawing/2014/main" id="{5BE2C1A8-8A9E-D84B-FCCD-33CB640A2204}"/>
              </a:ext>
            </a:extLst>
          </p:cNvPr>
          <p:cNvPicPr>
            <a:picLocks noChangeAspect="1"/>
          </p:cNvPicPr>
          <p:nvPr/>
        </p:nvPicPr>
        <p:blipFill>
          <a:blip r:embed="rId3"/>
          <a:stretch>
            <a:fillRect/>
          </a:stretch>
        </p:blipFill>
        <p:spPr>
          <a:xfrm>
            <a:off x="10897591" y="54040"/>
            <a:ext cx="1248508" cy="1251906"/>
          </a:xfrm>
          <a:prstGeom prst="rect">
            <a:avLst/>
          </a:prstGeom>
        </p:spPr>
      </p:pic>
    </p:spTree>
    <p:extLst>
      <p:ext uri="{BB962C8B-B14F-4D97-AF65-F5344CB8AC3E}">
        <p14:creationId xmlns:p14="http://schemas.microsoft.com/office/powerpoint/2010/main" val="348682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4" name="TextBox 3"/>
          <p:cNvSpPr txBox="1"/>
          <p:nvPr/>
        </p:nvSpPr>
        <p:spPr>
          <a:xfrm>
            <a:off x="0" y="145473"/>
            <a:ext cx="12192000" cy="707886"/>
          </a:xfrm>
          <a:prstGeom prst="rect">
            <a:avLst/>
          </a:prstGeom>
          <a:solidFill>
            <a:schemeClr val="accent5">
              <a:lumMod val="40000"/>
              <a:lumOff val="60000"/>
            </a:schemeClr>
          </a:solidFill>
        </p:spPr>
        <p:txBody>
          <a:bodyPr wrap="square" rtlCol="0">
            <a:spAutoFit/>
          </a:bodyPr>
          <a:lstStyle/>
          <a:p>
            <a:pPr algn="ctr"/>
            <a:r>
              <a:rPr lang="en-GB" sz="4000" b="1" dirty="0">
                <a:latin typeface="Calibri" panose="020F0502020204030204" pitchFamily="34" charset="0"/>
                <a:cs typeface="Calibri" panose="020F0502020204030204" pitchFamily="34" charset="0"/>
              </a:rPr>
              <a:t>Reading in 5/6</a:t>
            </a:r>
          </a:p>
        </p:txBody>
      </p:sp>
      <p:pic>
        <p:nvPicPr>
          <p:cNvPr id="5" name="Picture 4"/>
          <p:cNvPicPr>
            <a:picLocks noChangeAspect="1"/>
          </p:cNvPicPr>
          <p:nvPr/>
        </p:nvPicPr>
        <p:blipFill>
          <a:blip r:embed="rId2"/>
          <a:stretch>
            <a:fillRect/>
          </a:stretch>
        </p:blipFill>
        <p:spPr>
          <a:xfrm>
            <a:off x="2295427" y="1203061"/>
            <a:ext cx="6810866" cy="5184932"/>
          </a:xfrm>
          <a:prstGeom prst="rect">
            <a:avLst/>
          </a:prstGeom>
        </p:spPr>
      </p:pic>
      <p:pic>
        <p:nvPicPr>
          <p:cNvPr id="7" name="Picture 6" descr="A black and white logo&#10;&#10;Description automatically generated">
            <a:extLst>
              <a:ext uri="{FF2B5EF4-FFF2-40B4-BE49-F238E27FC236}">
                <a16:creationId xmlns:a16="http://schemas.microsoft.com/office/drawing/2014/main" id="{AD2F8A65-BF28-F774-B50A-84E9D583EDE8}"/>
              </a:ext>
            </a:extLst>
          </p:cNvPr>
          <p:cNvPicPr>
            <a:picLocks noChangeAspect="1"/>
          </p:cNvPicPr>
          <p:nvPr/>
        </p:nvPicPr>
        <p:blipFill>
          <a:blip r:embed="rId3"/>
          <a:stretch>
            <a:fillRect/>
          </a:stretch>
        </p:blipFill>
        <p:spPr>
          <a:xfrm>
            <a:off x="11116666" y="54040"/>
            <a:ext cx="1029433" cy="1032831"/>
          </a:xfrm>
          <a:prstGeom prst="rect">
            <a:avLst/>
          </a:prstGeom>
        </p:spPr>
      </p:pic>
    </p:spTree>
    <p:extLst>
      <p:ext uri="{BB962C8B-B14F-4D97-AF65-F5344CB8AC3E}">
        <p14:creationId xmlns:p14="http://schemas.microsoft.com/office/powerpoint/2010/main" val="363177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4" name="TextBox 3"/>
          <p:cNvSpPr txBox="1"/>
          <p:nvPr/>
        </p:nvSpPr>
        <p:spPr>
          <a:xfrm>
            <a:off x="0" y="145473"/>
            <a:ext cx="12192000" cy="707886"/>
          </a:xfrm>
          <a:prstGeom prst="rect">
            <a:avLst/>
          </a:prstGeom>
          <a:solidFill>
            <a:schemeClr val="accent5">
              <a:lumMod val="40000"/>
              <a:lumOff val="60000"/>
            </a:schemeClr>
          </a:solidFill>
        </p:spPr>
        <p:txBody>
          <a:bodyPr wrap="square" rtlCol="0">
            <a:spAutoFit/>
          </a:bodyPr>
          <a:lstStyle/>
          <a:p>
            <a:pPr algn="ctr"/>
            <a:r>
              <a:rPr lang="en-GB" sz="4000" b="1" dirty="0">
                <a:latin typeface="Calibri" panose="020F0502020204030204" pitchFamily="34" charset="0"/>
                <a:cs typeface="Calibri" panose="020F0502020204030204" pitchFamily="34" charset="0"/>
              </a:rPr>
              <a:t>Reading in 5/6</a:t>
            </a:r>
          </a:p>
        </p:txBody>
      </p:sp>
      <p:pic>
        <p:nvPicPr>
          <p:cNvPr id="2" name="Picture 1"/>
          <p:cNvPicPr>
            <a:picLocks noChangeAspect="1"/>
          </p:cNvPicPr>
          <p:nvPr/>
        </p:nvPicPr>
        <p:blipFill>
          <a:blip r:embed="rId2"/>
          <a:stretch>
            <a:fillRect/>
          </a:stretch>
        </p:blipFill>
        <p:spPr>
          <a:xfrm>
            <a:off x="166750" y="944792"/>
            <a:ext cx="7426231" cy="4428486"/>
          </a:xfrm>
          <a:prstGeom prst="rect">
            <a:avLst/>
          </a:prstGeom>
        </p:spPr>
      </p:pic>
      <p:pic>
        <p:nvPicPr>
          <p:cNvPr id="6" name="Picture 5" descr="Read with Kids Every Day - Sleeping Should Be Easy"/>
          <p:cNvPicPr/>
          <p:nvPr/>
        </p:nvPicPr>
        <p:blipFill rotWithShape="1">
          <a:blip r:embed="rId3" cstate="screen">
            <a:extLst>
              <a:ext uri="{28A0092B-C50C-407E-A947-70E740481C1C}">
                <a14:useLocalDpi xmlns:a14="http://schemas.microsoft.com/office/drawing/2010/main" val="0"/>
              </a:ext>
            </a:extLst>
          </a:blip>
          <a:srcRect b="27214"/>
          <a:stretch/>
        </p:blipFill>
        <p:spPr bwMode="auto">
          <a:xfrm>
            <a:off x="7668251" y="4202045"/>
            <a:ext cx="4228375" cy="2415571"/>
          </a:xfrm>
          <a:prstGeom prst="rect">
            <a:avLst/>
          </a:prstGeom>
          <a:solidFill>
            <a:srgbClr val="FFFFFF">
              <a:shade val="85000"/>
            </a:srgbClr>
          </a:solidFill>
          <a:ln w="190500" cap="rnd">
            <a:solidFill>
              <a:srgbClr val="FFFFFF"/>
            </a:solidFill>
          </a:ln>
          <a:effectLst>
            <a:glow rad="101600">
              <a:srgbClr val="FF0000">
                <a:alpha val="60000"/>
              </a:srgb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7" name="Picture 6" descr="A black and white logo&#10;&#10;Description automatically generated">
            <a:extLst>
              <a:ext uri="{FF2B5EF4-FFF2-40B4-BE49-F238E27FC236}">
                <a16:creationId xmlns:a16="http://schemas.microsoft.com/office/drawing/2014/main" id="{AD2F8A65-BF28-F774-B50A-84E9D583EDE8}"/>
              </a:ext>
            </a:extLst>
          </p:cNvPr>
          <p:cNvPicPr>
            <a:picLocks noChangeAspect="1"/>
          </p:cNvPicPr>
          <p:nvPr/>
        </p:nvPicPr>
        <p:blipFill>
          <a:blip r:embed="rId4"/>
          <a:stretch>
            <a:fillRect/>
          </a:stretch>
        </p:blipFill>
        <p:spPr>
          <a:xfrm>
            <a:off x="11116666" y="54040"/>
            <a:ext cx="1029433" cy="1032831"/>
          </a:xfrm>
          <a:prstGeom prst="rect">
            <a:avLst/>
          </a:prstGeom>
        </p:spPr>
      </p:pic>
    </p:spTree>
    <p:extLst>
      <p:ext uri="{BB962C8B-B14F-4D97-AF65-F5344CB8AC3E}">
        <p14:creationId xmlns:p14="http://schemas.microsoft.com/office/powerpoint/2010/main" val="105689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4" name="TextBox 3"/>
          <p:cNvSpPr txBox="1"/>
          <p:nvPr/>
        </p:nvSpPr>
        <p:spPr>
          <a:xfrm>
            <a:off x="0" y="155864"/>
            <a:ext cx="12192000" cy="707886"/>
          </a:xfrm>
          <a:prstGeom prst="rect">
            <a:avLst/>
          </a:prstGeom>
          <a:solidFill>
            <a:schemeClr val="accent5">
              <a:lumMod val="40000"/>
              <a:lumOff val="60000"/>
            </a:schemeClr>
          </a:solidFill>
        </p:spPr>
        <p:txBody>
          <a:bodyPr wrap="square" rtlCol="0">
            <a:spAutoFit/>
          </a:bodyPr>
          <a:lstStyle/>
          <a:p>
            <a:pPr algn="ctr"/>
            <a:r>
              <a:rPr lang="en-GB" sz="4000" b="1" dirty="0">
                <a:latin typeface="Calibri" panose="020F0502020204030204" pitchFamily="34" charset="0"/>
                <a:cs typeface="Calibri" panose="020F0502020204030204" pitchFamily="34" charset="0"/>
              </a:rPr>
              <a:t>Maths in Year 5/6 </a:t>
            </a:r>
          </a:p>
        </p:txBody>
      </p:sp>
      <p:pic>
        <p:nvPicPr>
          <p:cNvPr id="3" name="Picture 2"/>
          <p:cNvPicPr>
            <a:picLocks noChangeAspect="1"/>
          </p:cNvPicPr>
          <p:nvPr/>
        </p:nvPicPr>
        <p:blipFill>
          <a:blip r:embed="rId2"/>
          <a:stretch>
            <a:fillRect/>
          </a:stretch>
        </p:blipFill>
        <p:spPr>
          <a:xfrm>
            <a:off x="581890" y="1297415"/>
            <a:ext cx="5477639" cy="2143424"/>
          </a:xfrm>
          <a:prstGeom prst="rect">
            <a:avLst/>
          </a:prstGeom>
          <a:ln w="28575">
            <a:solidFill>
              <a:schemeClr val="tx1"/>
            </a:solidFill>
          </a:ln>
        </p:spPr>
      </p:pic>
      <p:pic>
        <p:nvPicPr>
          <p:cNvPr id="7" name="Picture 6"/>
          <p:cNvPicPr>
            <a:picLocks noChangeAspect="1"/>
          </p:cNvPicPr>
          <p:nvPr/>
        </p:nvPicPr>
        <p:blipFill>
          <a:blip r:embed="rId3"/>
          <a:stretch>
            <a:fillRect/>
          </a:stretch>
        </p:blipFill>
        <p:spPr>
          <a:xfrm>
            <a:off x="6412107" y="967372"/>
            <a:ext cx="5477639" cy="4029637"/>
          </a:xfrm>
          <a:prstGeom prst="rect">
            <a:avLst/>
          </a:prstGeom>
          <a:ln w="28575">
            <a:solidFill>
              <a:schemeClr val="tx1"/>
            </a:solidFill>
          </a:ln>
        </p:spPr>
      </p:pic>
      <p:pic>
        <p:nvPicPr>
          <p:cNvPr id="8" name="Picture 7"/>
          <p:cNvPicPr>
            <a:picLocks noChangeAspect="1"/>
          </p:cNvPicPr>
          <p:nvPr/>
        </p:nvPicPr>
        <p:blipFill>
          <a:blip r:embed="rId4"/>
          <a:stretch>
            <a:fillRect/>
          </a:stretch>
        </p:blipFill>
        <p:spPr>
          <a:xfrm>
            <a:off x="336407" y="967372"/>
            <a:ext cx="5477639" cy="5020376"/>
          </a:xfrm>
          <a:prstGeom prst="rect">
            <a:avLst/>
          </a:prstGeom>
          <a:ln w="38100">
            <a:solidFill>
              <a:schemeClr val="tx1"/>
            </a:solidFill>
          </a:ln>
        </p:spPr>
      </p:pic>
      <p:pic>
        <p:nvPicPr>
          <p:cNvPr id="9" name="Picture 8"/>
          <p:cNvPicPr>
            <a:picLocks noChangeAspect="1"/>
          </p:cNvPicPr>
          <p:nvPr/>
        </p:nvPicPr>
        <p:blipFill>
          <a:blip r:embed="rId5"/>
          <a:stretch>
            <a:fillRect/>
          </a:stretch>
        </p:blipFill>
        <p:spPr>
          <a:xfrm>
            <a:off x="2256515" y="1482761"/>
            <a:ext cx="6158505" cy="4181300"/>
          </a:xfrm>
          <a:prstGeom prst="rect">
            <a:avLst/>
          </a:prstGeom>
          <a:ln w="38100">
            <a:solidFill>
              <a:schemeClr val="tx1"/>
            </a:solidFill>
          </a:ln>
        </p:spPr>
      </p:pic>
      <p:pic>
        <p:nvPicPr>
          <p:cNvPr id="10" name="Picture 9"/>
          <p:cNvPicPr>
            <a:picLocks noChangeAspect="1"/>
          </p:cNvPicPr>
          <p:nvPr/>
        </p:nvPicPr>
        <p:blipFill>
          <a:blip r:embed="rId6"/>
          <a:stretch>
            <a:fillRect/>
          </a:stretch>
        </p:blipFill>
        <p:spPr>
          <a:xfrm>
            <a:off x="5639467" y="1454928"/>
            <a:ext cx="6112651" cy="4501232"/>
          </a:xfrm>
          <a:prstGeom prst="rect">
            <a:avLst/>
          </a:prstGeom>
          <a:ln w="38100">
            <a:solidFill>
              <a:schemeClr val="tx1"/>
            </a:solidFill>
          </a:ln>
        </p:spPr>
      </p:pic>
      <p:pic>
        <p:nvPicPr>
          <p:cNvPr id="11" name="Picture 10"/>
          <p:cNvPicPr>
            <a:picLocks noChangeAspect="1"/>
          </p:cNvPicPr>
          <p:nvPr/>
        </p:nvPicPr>
        <p:blipFill>
          <a:blip r:embed="rId7"/>
          <a:stretch>
            <a:fillRect/>
          </a:stretch>
        </p:blipFill>
        <p:spPr>
          <a:xfrm>
            <a:off x="336407" y="1450736"/>
            <a:ext cx="7034091" cy="4640291"/>
          </a:xfrm>
          <a:prstGeom prst="rect">
            <a:avLst/>
          </a:prstGeom>
          <a:ln w="38100">
            <a:solidFill>
              <a:schemeClr val="tx1"/>
            </a:solidFill>
          </a:ln>
        </p:spPr>
      </p:pic>
      <p:pic>
        <p:nvPicPr>
          <p:cNvPr id="12" name="Picture 11"/>
          <p:cNvPicPr>
            <a:picLocks noChangeAspect="1"/>
          </p:cNvPicPr>
          <p:nvPr/>
        </p:nvPicPr>
        <p:blipFill>
          <a:blip r:embed="rId8"/>
          <a:stretch>
            <a:fillRect/>
          </a:stretch>
        </p:blipFill>
        <p:spPr>
          <a:xfrm>
            <a:off x="3394816" y="1716852"/>
            <a:ext cx="6748505" cy="3355332"/>
          </a:xfrm>
          <a:prstGeom prst="rect">
            <a:avLst/>
          </a:prstGeom>
          <a:ln w="38100">
            <a:solidFill>
              <a:schemeClr val="tx1"/>
            </a:solidFill>
          </a:ln>
        </p:spPr>
      </p:pic>
      <p:pic>
        <p:nvPicPr>
          <p:cNvPr id="5" name="Picture 4" descr="A black and white logo&#10;&#10;Description automatically generated">
            <a:extLst>
              <a:ext uri="{FF2B5EF4-FFF2-40B4-BE49-F238E27FC236}">
                <a16:creationId xmlns:a16="http://schemas.microsoft.com/office/drawing/2014/main" id="{419BA189-88C5-B74F-2F75-D7722C44A19F}"/>
              </a:ext>
            </a:extLst>
          </p:cNvPr>
          <p:cNvPicPr>
            <a:picLocks noChangeAspect="1"/>
          </p:cNvPicPr>
          <p:nvPr/>
        </p:nvPicPr>
        <p:blipFill>
          <a:blip r:embed="rId9"/>
          <a:stretch>
            <a:fillRect/>
          </a:stretch>
        </p:blipFill>
        <p:spPr>
          <a:xfrm>
            <a:off x="11221441" y="54040"/>
            <a:ext cx="924658" cy="918531"/>
          </a:xfrm>
          <a:prstGeom prst="rect">
            <a:avLst/>
          </a:prstGeom>
        </p:spPr>
      </p:pic>
    </p:spTree>
    <p:extLst>
      <p:ext uri="{BB962C8B-B14F-4D97-AF65-F5344CB8AC3E}">
        <p14:creationId xmlns:p14="http://schemas.microsoft.com/office/powerpoint/2010/main" val="12411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304870" y="2865885"/>
            <a:ext cx="10178889" cy="1704705"/>
          </a:xfrm>
          <a:prstGeom prst="rect">
            <a:avLst/>
          </a:prstGeom>
        </p:spPr>
        <p:txBody>
          <a:bodyPr lIns="91440" tIns="45720" rIns="91440" bIns="45720" anchor="t"/>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tabLst>
                <a:tab pos="93663" algn="l"/>
              </a:tabLst>
            </a:pPr>
            <a:r>
              <a:rPr lang="en-GB" sz="9600" b="1" spc="0" dirty="0">
                <a:ln w="13462">
                  <a:solidFill>
                    <a:schemeClr val="bg1"/>
                  </a:solidFill>
                  <a:prstDash val="solid"/>
                </a:ln>
                <a:solidFill>
                  <a:schemeClr val="accent1"/>
                </a:solidFill>
                <a:effectLst>
                  <a:outerShdw dist="38100" dir="2700000" algn="bl" rotWithShape="0">
                    <a:schemeClr val="accent5"/>
                  </a:outerShdw>
                </a:effectLst>
                <a:latin typeface="Calibri" panose="020F0502020204030204" pitchFamily="34" charset="0"/>
                <a:cs typeface="Calibri" panose="020F0502020204030204" pitchFamily="34" charset="0"/>
              </a:rPr>
              <a:t>Meet The Teachers</a:t>
            </a:r>
          </a:p>
        </p:txBody>
      </p:sp>
      <p:sp>
        <p:nvSpPr>
          <p:cNvPr id="6" name="Title 1"/>
          <p:cNvSpPr txBox="1">
            <a:spLocks/>
          </p:cNvSpPr>
          <p:nvPr/>
        </p:nvSpPr>
        <p:spPr>
          <a:xfrm>
            <a:off x="4696727" y="5204338"/>
            <a:ext cx="2780382" cy="840230"/>
          </a:xfrm>
          <a:prstGeom prst="rect">
            <a:avLst/>
          </a:prstGeom>
          <a:noFill/>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GB" sz="5400"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rbel"/>
                <a:cs typeface="Segoe UI Semilight"/>
              </a:rPr>
              <a:t>Year 5/6</a:t>
            </a:r>
            <a:endParaRPr lang="en-GB" sz="5400" spc="0" dirty="0">
              <a:ln w="9525">
                <a:solidFill>
                  <a:prstClr val="white"/>
                </a:solidFill>
                <a:prstDash val="solid"/>
              </a:ln>
              <a:solidFill>
                <a:schemeClr val="tx1"/>
              </a:solidFill>
              <a:effectLst>
                <a:outerShdw blurRad="12700" dist="38100" dir="2700000" algn="tl" rotWithShape="0">
                  <a:prstClr val="white">
                    <a:lumMod val="50000"/>
                  </a:prstClr>
                </a:outerShdw>
              </a:effectLst>
              <a:latin typeface="Corbel" panose="020B0503020204020204" pitchFamily="34" charset="0"/>
            </a:endParaRPr>
          </a:p>
        </p:txBody>
      </p:sp>
      <p:pic>
        <p:nvPicPr>
          <p:cNvPr id="8" name="Picture 7" descr="A red and white logo&#10;&#10;Description automatically generated">
            <a:extLst>
              <a:ext uri="{FF2B5EF4-FFF2-40B4-BE49-F238E27FC236}">
                <a16:creationId xmlns:a16="http://schemas.microsoft.com/office/drawing/2014/main" id="{E0D7368B-B5D1-F1AE-87F5-254837058383}"/>
              </a:ext>
            </a:extLst>
          </p:cNvPr>
          <p:cNvPicPr>
            <a:picLocks noChangeAspect="1"/>
          </p:cNvPicPr>
          <p:nvPr/>
        </p:nvPicPr>
        <p:blipFill>
          <a:blip r:embed="rId2"/>
          <a:stretch>
            <a:fillRect/>
          </a:stretch>
        </p:blipFill>
        <p:spPr>
          <a:xfrm>
            <a:off x="5364047" y="331318"/>
            <a:ext cx="1445741" cy="1468735"/>
          </a:xfrm>
          <a:prstGeom prst="rect">
            <a:avLst/>
          </a:prstGeom>
        </p:spPr>
      </p:pic>
    </p:spTree>
    <p:extLst>
      <p:ext uri="{BB962C8B-B14F-4D97-AF65-F5344CB8AC3E}">
        <p14:creationId xmlns:p14="http://schemas.microsoft.com/office/powerpoint/2010/main" val="287723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54873" y="2839890"/>
            <a:ext cx="5176206" cy="1474250"/>
          </a:xfrm>
        </p:spPr>
        <p:txBody>
          <a:bodyPr/>
          <a:lstStyle/>
          <a:p>
            <a:pPr marL="571500" indent="-571500" algn="l">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Reading records </a:t>
            </a:r>
          </a:p>
          <a:p>
            <a:pPr marL="571500" indent="-571500" algn="l">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Homework books</a:t>
            </a:r>
          </a:p>
        </p:txBody>
      </p:sp>
      <p:sp>
        <p:nvSpPr>
          <p:cNvPr id="4" name="Text Placeholder 3"/>
          <p:cNvSpPr>
            <a:spLocks noGrp="1"/>
          </p:cNvSpPr>
          <p:nvPr>
            <p:ph type="body" sz="quarter" idx="19"/>
          </p:nvPr>
        </p:nvSpPr>
        <p:spPr>
          <a:xfrm>
            <a:off x="0" y="89046"/>
            <a:ext cx="12191998" cy="737806"/>
          </a:xfrm>
          <a:solidFill>
            <a:schemeClr val="accent5">
              <a:lumMod val="40000"/>
              <a:lumOff val="60000"/>
            </a:schemeClr>
          </a:solidFill>
        </p:spPr>
        <p:txBody>
          <a:bodyPr/>
          <a:lstStyle/>
          <a:p>
            <a:r>
              <a:rPr lang="en-GB" b="1" dirty="0">
                <a:latin typeface="Corbel" panose="020B0503020204020204" pitchFamily="34" charset="0"/>
              </a:rPr>
              <a:t>How you can help at </a:t>
            </a:r>
            <a:r>
              <a:rPr lang="en-GB" b="1" dirty="0" smtClean="0">
                <a:latin typeface="Corbel" panose="020B0503020204020204" pitchFamily="34" charset="0"/>
              </a:rPr>
              <a:t>home?</a:t>
            </a:r>
            <a:endParaRPr lang="en-GB" b="1" dirty="0">
              <a:latin typeface="Corbel" panose="020B0503020204020204" pitchFamily="34" charset="0"/>
            </a:endParaRPr>
          </a:p>
        </p:txBody>
      </p:sp>
      <p:sp>
        <p:nvSpPr>
          <p:cNvPr id="6" name="Slide Number Placeholder 5"/>
          <p:cNvSpPr>
            <a:spLocks noGrp="1"/>
          </p:cNvSpPr>
          <p:nvPr>
            <p:ph type="sldNum" sz="quarter" idx="4"/>
          </p:nvPr>
        </p:nvSpPr>
        <p:spPr/>
        <p:txBody>
          <a:bodyPr/>
          <a:lstStyle/>
          <a:p>
            <a:fld id="{4997E989-D798-4C62-8E93-3D2D613C2488}" type="slidenum">
              <a:rPr lang="en-US" smtClean="0"/>
              <a:pPr/>
              <a:t>20</a:t>
            </a:fld>
            <a:endParaRPr lang="en-US" dirty="0"/>
          </a:p>
        </p:txBody>
      </p:sp>
      <p:pic>
        <p:nvPicPr>
          <p:cNvPr id="1026" name="Picture 2" descr="7 Books That Teach Young Children About Racial and Social Justi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9341"/>
            <a:ext cx="8011544" cy="49860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and white logo&#10;&#10;Description automatically generated">
            <a:extLst>
              <a:ext uri="{FF2B5EF4-FFF2-40B4-BE49-F238E27FC236}">
                <a16:creationId xmlns:a16="http://schemas.microsoft.com/office/drawing/2014/main" id="{419BA189-88C5-B74F-2F75-D7722C44A19F}"/>
              </a:ext>
            </a:extLst>
          </p:cNvPr>
          <p:cNvPicPr>
            <a:picLocks noChangeAspect="1"/>
          </p:cNvPicPr>
          <p:nvPr/>
        </p:nvPicPr>
        <p:blipFill>
          <a:blip r:embed="rId3"/>
          <a:stretch>
            <a:fillRect/>
          </a:stretch>
        </p:blipFill>
        <p:spPr>
          <a:xfrm>
            <a:off x="11221441" y="54040"/>
            <a:ext cx="924658" cy="918531"/>
          </a:xfrm>
          <a:prstGeom prst="rect">
            <a:avLst/>
          </a:prstGeom>
        </p:spPr>
      </p:pic>
    </p:spTree>
    <p:extLst>
      <p:ext uri="{BB962C8B-B14F-4D97-AF65-F5344CB8AC3E}">
        <p14:creationId xmlns:p14="http://schemas.microsoft.com/office/powerpoint/2010/main" val="251770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6D6079-709E-709B-B48B-070DDA1C6F00}"/>
              </a:ext>
            </a:extLst>
          </p:cNvPr>
          <p:cNvSpPr txBox="1"/>
          <p:nvPr/>
        </p:nvSpPr>
        <p:spPr>
          <a:xfrm>
            <a:off x="430253" y="424591"/>
            <a:ext cx="8590697"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latin typeface="Calibri" panose="020F0502020204030204" pitchFamily="34" charset="0"/>
                <a:cs typeface="Calibri" panose="020F0502020204030204" pitchFamily="34" charset="0"/>
              </a:rPr>
              <a:t>Homework:</a:t>
            </a:r>
          </a:p>
          <a:p>
            <a:endParaRPr lang="en-GB" sz="2800" b="1"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Every week, the children will be taking home CPG books. They will be given a specific page to complete and hand in for the following week. </a:t>
            </a:r>
          </a:p>
          <a:p>
            <a:r>
              <a:rPr lang="en-GB" sz="2800" dirty="0">
                <a:latin typeface="Calibri" panose="020F0502020204030204" pitchFamily="34" charset="0"/>
                <a:cs typeface="Calibri" panose="020F0502020204030204" pitchFamily="34" charset="0"/>
              </a:rPr>
              <a:t>Books remain at home and photos need to be uploaded into Tapestry. We will let you know the page numbers also through Tapestry. </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Every day, we expect the children to be reading for approximately 20 minutes. They need to record their reading in their reading records and hand those in every morning. </a:t>
            </a:r>
          </a:p>
        </p:txBody>
      </p:sp>
      <p:pic>
        <p:nvPicPr>
          <p:cNvPr id="5" name="Picture 4"/>
          <p:cNvPicPr>
            <a:picLocks noChangeAspect="1"/>
          </p:cNvPicPr>
          <p:nvPr/>
        </p:nvPicPr>
        <p:blipFill>
          <a:blip r:embed="rId2"/>
          <a:stretch>
            <a:fillRect/>
          </a:stretch>
        </p:blipFill>
        <p:spPr>
          <a:xfrm>
            <a:off x="9624849" y="1801642"/>
            <a:ext cx="2188826" cy="3078593"/>
          </a:xfrm>
          <a:prstGeom prst="rect">
            <a:avLst/>
          </a:prstGeom>
        </p:spPr>
      </p:pic>
      <p:sp>
        <p:nvSpPr>
          <p:cNvPr id="6" name="Text Placeholder 3"/>
          <p:cNvSpPr txBox="1">
            <a:spLocks/>
          </p:cNvSpPr>
          <p:nvPr/>
        </p:nvSpPr>
        <p:spPr>
          <a:xfrm>
            <a:off x="-45899" y="165176"/>
            <a:ext cx="12191998" cy="737806"/>
          </a:xfrm>
          <a:prstGeom prst="rect">
            <a:avLst/>
          </a:prstGeom>
          <a:solidFill>
            <a:schemeClr val="accent5">
              <a:lumMod val="40000"/>
              <a:lumOff val="6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dirty="0" smtClean="0">
                <a:latin typeface="Corbel" panose="020B0503020204020204" pitchFamily="34" charset="0"/>
              </a:rPr>
              <a:t>Homework</a:t>
            </a:r>
            <a:endParaRPr lang="en-GB" sz="4000" dirty="0">
              <a:latin typeface="Corbel" panose="020B0503020204020204" pitchFamily="34" charset="0"/>
            </a:endParaRPr>
          </a:p>
        </p:txBody>
      </p:sp>
      <p:pic>
        <p:nvPicPr>
          <p:cNvPr id="4" name="Picture 3" descr="A black and white logo&#10;&#10;Description automatically generated">
            <a:extLst>
              <a:ext uri="{FF2B5EF4-FFF2-40B4-BE49-F238E27FC236}">
                <a16:creationId xmlns:a16="http://schemas.microsoft.com/office/drawing/2014/main" id="{7C24F0AB-2210-49B6-E0D6-0D89F7DCC3D9}"/>
              </a:ext>
            </a:extLst>
          </p:cNvPr>
          <p:cNvPicPr>
            <a:picLocks noChangeAspect="1"/>
          </p:cNvPicPr>
          <p:nvPr/>
        </p:nvPicPr>
        <p:blipFill>
          <a:blip r:embed="rId3"/>
          <a:stretch>
            <a:fillRect/>
          </a:stretch>
        </p:blipFill>
        <p:spPr>
          <a:xfrm>
            <a:off x="10897591" y="54040"/>
            <a:ext cx="1248508" cy="1251906"/>
          </a:xfrm>
          <a:prstGeom prst="rect">
            <a:avLst/>
          </a:prstGeom>
        </p:spPr>
      </p:pic>
    </p:spTree>
    <p:extLst>
      <p:ext uri="{BB962C8B-B14F-4D97-AF65-F5344CB8AC3E}">
        <p14:creationId xmlns:p14="http://schemas.microsoft.com/office/powerpoint/2010/main" val="278492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22</a:t>
            </a:fld>
            <a:endParaRPr lang="en-US" dirty="0"/>
          </a:p>
        </p:txBody>
      </p:sp>
      <p:pic>
        <p:nvPicPr>
          <p:cNvPr id="3" name="Picture 2"/>
          <p:cNvPicPr>
            <a:picLocks noChangeAspect="1"/>
          </p:cNvPicPr>
          <p:nvPr/>
        </p:nvPicPr>
        <p:blipFill>
          <a:blip r:embed="rId2"/>
          <a:stretch>
            <a:fillRect/>
          </a:stretch>
        </p:blipFill>
        <p:spPr>
          <a:xfrm>
            <a:off x="386499" y="1028808"/>
            <a:ext cx="11440346" cy="5436573"/>
          </a:xfrm>
          <a:prstGeom prst="rect">
            <a:avLst/>
          </a:prstGeom>
        </p:spPr>
      </p:pic>
      <p:sp>
        <p:nvSpPr>
          <p:cNvPr id="5" name="Text Placeholder 3"/>
          <p:cNvSpPr txBox="1">
            <a:spLocks/>
          </p:cNvSpPr>
          <p:nvPr/>
        </p:nvSpPr>
        <p:spPr>
          <a:xfrm>
            <a:off x="-12886" y="114355"/>
            <a:ext cx="12191998" cy="737806"/>
          </a:xfrm>
          <a:prstGeom prst="rect">
            <a:avLst/>
          </a:prstGeom>
          <a:solidFill>
            <a:schemeClr val="accent5">
              <a:lumMod val="40000"/>
              <a:lumOff val="6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dirty="0">
                <a:latin typeface="Calibri" panose="020F0502020204030204" pitchFamily="34" charset="0"/>
                <a:cs typeface="Calibri" panose="020F0502020204030204" pitchFamily="34" charset="0"/>
              </a:rPr>
              <a:t>Comments for Reading Records</a:t>
            </a:r>
            <a:endParaRPr lang="en-GB" sz="4000" dirty="0">
              <a:latin typeface="Calibri" panose="020F0502020204030204" pitchFamily="34" charset="0"/>
              <a:cs typeface="Calibri" panose="020F0502020204030204" pitchFamily="34" charset="0"/>
            </a:endParaRPr>
          </a:p>
        </p:txBody>
      </p:sp>
      <p:pic>
        <p:nvPicPr>
          <p:cNvPr id="6" name="Picture 5" descr="A black and white logo&#10;&#10;Description automatically generated">
            <a:extLst>
              <a:ext uri="{FF2B5EF4-FFF2-40B4-BE49-F238E27FC236}">
                <a16:creationId xmlns:a16="http://schemas.microsoft.com/office/drawing/2014/main" id="{419BA189-88C5-B74F-2F75-D7722C44A19F}"/>
              </a:ext>
            </a:extLst>
          </p:cNvPr>
          <p:cNvPicPr>
            <a:picLocks noChangeAspect="1"/>
          </p:cNvPicPr>
          <p:nvPr/>
        </p:nvPicPr>
        <p:blipFill>
          <a:blip r:embed="rId3"/>
          <a:stretch>
            <a:fillRect/>
          </a:stretch>
        </p:blipFill>
        <p:spPr>
          <a:xfrm>
            <a:off x="11221441" y="54040"/>
            <a:ext cx="924658" cy="918531"/>
          </a:xfrm>
          <a:prstGeom prst="rect">
            <a:avLst/>
          </a:prstGeom>
        </p:spPr>
      </p:pic>
    </p:spTree>
    <p:extLst>
      <p:ext uri="{BB962C8B-B14F-4D97-AF65-F5344CB8AC3E}">
        <p14:creationId xmlns:p14="http://schemas.microsoft.com/office/powerpoint/2010/main" val="245371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23</a:t>
            </a:fld>
            <a:endParaRPr lang="en-US" dirty="0"/>
          </a:p>
        </p:txBody>
      </p:sp>
      <p:pic>
        <p:nvPicPr>
          <p:cNvPr id="3" name="Picture 2"/>
          <p:cNvPicPr>
            <a:picLocks noChangeAspect="1"/>
          </p:cNvPicPr>
          <p:nvPr/>
        </p:nvPicPr>
        <p:blipFill>
          <a:blip r:embed="rId2"/>
          <a:stretch>
            <a:fillRect/>
          </a:stretch>
        </p:blipFill>
        <p:spPr>
          <a:xfrm>
            <a:off x="427013" y="1032886"/>
            <a:ext cx="11403526" cy="4536438"/>
          </a:xfrm>
          <a:prstGeom prst="rect">
            <a:avLst/>
          </a:prstGeom>
        </p:spPr>
      </p:pic>
      <p:sp>
        <p:nvSpPr>
          <p:cNvPr id="4" name="TextBox 3"/>
          <p:cNvSpPr txBox="1"/>
          <p:nvPr/>
        </p:nvSpPr>
        <p:spPr>
          <a:xfrm>
            <a:off x="427013" y="5816946"/>
            <a:ext cx="11184820"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Or the children might like to put vocabulary or phrases they have noticed from their books into the comment section. </a:t>
            </a:r>
          </a:p>
        </p:txBody>
      </p:sp>
      <p:sp>
        <p:nvSpPr>
          <p:cNvPr id="5" name="Text Placeholder 3"/>
          <p:cNvSpPr txBox="1">
            <a:spLocks/>
          </p:cNvSpPr>
          <p:nvPr/>
        </p:nvSpPr>
        <p:spPr>
          <a:xfrm>
            <a:off x="-12886" y="114355"/>
            <a:ext cx="12191998" cy="737806"/>
          </a:xfrm>
          <a:prstGeom prst="rect">
            <a:avLst/>
          </a:prstGeom>
          <a:solidFill>
            <a:schemeClr val="accent5">
              <a:lumMod val="40000"/>
              <a:lumOff val="6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dirty="0">
                <a:latin typeface="Calibri" panose="020F0502020204030204" pitchFamily="34" charset="0"/>
                <a:cs typeface="Calibri" panose="020F0502020204030204" pitchFamily="34" charset="0"/>
              </a:rPr>
              <a:t>Comments for Reading Records</a:t>
            </a:r>
            <a:endParaRPr lang="en-GB" sz="4000" dirty="0">
              <a:latin typeface="Calibri" panose="020F0502020204030204" pitchFamily="34" charset="0"/>
              <a:cs typeface="Calibri" panose="020F0502020204030204" pitchFamily="34" charset="0"/>
            </a:endParaRPr>
          </a:p>
        </p:txBody>
      </p:sp>
      <p:pic>
        <p:nvPicPr>
          <p:cNvPr id="6" name="Picture 5" descr="A black and white logo&#10;&#10;Description automatically generated">
            <a:extLst>
              <a:ext uri="{FF2B5EF4-FFF2-40B4-BE49-F238E27FC236}">
                <a16:creationId xmlns:a16="http://schemas.microsoft.com/office/drawing/2014/main" id="{419BA189-88C5-B74F-2F75-D7722C44A19F}"/>
              </a:ext>
            </a:extLst>
          </p:cNvPr>
          <p:cNvPicPr>
            <a:picLocks noChangeAspect="1"/>
          </p:cNvPicPr>
          <p:nvPr/>
        </p:nvPicPr>
        <p:blipFill>
          <a:blip r:embed="rId3"/>
          <a:stretch>
            <a:fillRect/>
          </a:stretch>
        </p:blipFill>
        <p:spPr>
          <a:xfrm>
            <a:off x="11221441" y="54040"/>
            <a:ext cx="924658" cy="918531"/>
          </a:xfrm>
          <a:prstGeom prst="rect">
            <a:avLst/>
          </a:prstGeom>
        </p:spPr>
      </p:pic>
    </p:spTree>
    <p:extLst>
      <p:ext uri="{BB962C8B-B14F-4D97-AF65-F5344CB8AC3E}">
        <p14:creationId xmlns:p14="http://schemas.microsoft.com/office/powerpoint/2010/main" val="3301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2472751"/>
            <a:ext cx="5246214" cy="4099584"/>
          </a:xfrm>
        </p:spPr>
        <p:txBody>
          <a:bodyPr/>
          <a:lstStyle/>
          <a:p>
            <a:r>
              <a:rPr lang="en-GB" sz="3200" dirty="0">
                <a:latin typeface="Arial" panose="020B0604020202020204" pitchFamily="34" charset="0"/>
                <a:cs typeface="Arial" panose="020B0604020202020204" pitchFamily="34" charset="0"/>
              </a:rPr>
              <a:t>Deadline date: 31</a:t>
            </a:r>
            <a:r>
              <a:rPr lang="en-GB" sz="3200" baseline="30000" dirty="0">
                <a:latin typeface="Arial" panose="020B0604020202020204" pitchFamily="34" charset="0"/>
                <a:cs typeface="Arial" panose="020B0604020202020204" pitchFamily="34" charset="0"/>
              </a:rPr>
              <a:t>st</a:t>
            </a:r>
            <a:r>
              <a:rPr lang="en-GB" sz="3200" dirty="0">
                <a:latin typeface="Arial" panose="020B0604020202020204" pitchFamily="34" charset="0"/>
                <a:cs typeface="Arial" panose="020B0604020202020204" pitchFamily="34" charset="0"/>
              </a:rPr>
              <a:t> October</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Witchford VC open evening: Thursday 19</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September 5:30-8:00pm</a:t>
            </a:r>
          </a:p>
          <a:p>
            <a:r>
              <a:rPr lang="en-GB" sz="3200" dirty="0">
                <a:latin typeface="Arial" panose="020B0604020202020204" pitchFamily="34" charset="0"/>
                <a:cs typeface="Arial" panose="020B0604020202020204" pitchFamily="34" charset="0"/>
              </a:rPr>
              <a:t>Ely College open evening: Tuesday 24</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September 5:15-7:30pm</a:t>
            </a:r>
          </a:p>
        </p:txBody>
      </p:sp>
      <p:sp>
        <p:nvSpPr>
          <p:cNvPr id="4" name="Slide Number Placeholder 3"/>
          <p:cNvSpPr>
            <a:spLocks noGrp="1"/>
          </p:cNvSpPr>
          <p:nvPr>
            <p:ph type="sldNum" sz="quarter" idx="4"/>
          </p:nvPr>
        </p:nvSpPr>
        <p:spPr/>
        <p:txBody>
          <a:bodyPr/>
          <a:lstStyle/>
          <a:p>
            <a:fld id="{5AE1514C-5E56-4738-A1FF-4B1CFD2A3E36}" type="slidenum">
              <a:rPr lang="en-US" smtClean="0"/>
              <a:pPr/>
              <a:t>24</a:t>
            </a:fld>
            <a:endParaRPr lang="en-US" dirty="0"/>
          </a:p>
        </p:txBody>
      </p:sp>
      <p:sp>
        <p:nvSpPr>
          <p:cNvPr id="5" name="Title 4"/>
          <p:cNvSpPr>
            <a:spLocks noGrp="1"/>
          </p:cNvSpPr>
          <p:nvPr>
            <p:ph type="title"/>
          </p:nvPr>
        </p:nvSpPr>
        <p:spPr>
          <a:xfrm>
            <a:off x="555244" y="0"/>
            <a:ext cx="4083304" cy="914096"/>
          </a:xfrm>
        </p:spPr>
        <p:txBody>
          <a:bodyPr/>
          <a:lstStyle/>
          <a:p>
            <a:r>
              <a:rPr lang="en-GB" dirty="0"/>
              <a:t>Secondary school</a:t>
            </a:r>
          </a:p>
        </p:txBody>
      </p:sp>
      <p:pic>
        <p:nvPicPr>
          <p:cNvPr id="8" name="Picture 7"/>
          <p:cNvPicPr>
            <a:picLocks noChangeAspect="1"/>
          </p:cNvPicPr>
          <p:nvPr/>
        </p:nvPicPr>
        <p:blipFill>
          <a:blip r:embed="rId2"/>
          <a:stretch>
            <a:fillRect/>
          </a:stretch>
        </p:blipFill>
        <p:spPr>
          <a:xfrm>
            <a:off x="5551014" y="457048"/>
            <a:ext cx="6331275" cy="4673840"/>
          </a:xfrm>
          <a:prstGeom prst="rect">
            <a:avLst/>
          </a:prstGeom>
        </p:spPr>
      </p:pic>
    </p:spTree>
    <p:extLst>
      <p:ext uri="{BB962C8B-B14F-4D97-AF65-F5344CB8AC3E}">
        <p14:creationId xmlns:p14="http://schemas.microsoft.com/office/powerpoint/2010/main" val="323941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11" name="TextBox 10"/>
          <p:cNvSpPr txBox="1"/>
          <p:nvPr/>
        </p:nvSpPr>
        <p:spPr>
          <a:xfrm>
            <a:off x="582574" y="1359013"/>
            <a:ext cx="9407732" cy="415498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Class email  </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Office email- </a:t>
            </a:r>
            <a:r>
              <a:rPr lang="en-GB" sz="3600" dirty="0">
                <a:latin typeface="Calibri" panose="020F0502020204030204" pitchFamily="34" charset="0"/>
                <a:cs typeface="Calibri" panose="020F0502020204030204" pitchFamily="34" charset="0"/>
                <a:hlinkClick r:id="rId2"/>
              </a:rPr>
              <a:t>office@rackham.cambs.sch.uk</a:t>
            </a:r>
            <a:r>
              <a:rPr lang="en-GB" sz="36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Make an appointment – virtual or real life </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Parent consultations </a:t>
            </a:r>
          </a:p>
          <a:p>
            <a:pPr marL="342900" indent="-342900">
              <a:buFont typeface="Arial" panose="020B0604020202020204" pitchFamily="34" charset="0"/>
              <a:buChar char="•"/>
            </a:pPr>
            <a:endParaRPr lang="en-GB" sz="3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Tapestry </a:t>
            </a:r>
          </a:p>
          <a:p>
            <a:pPr marL="285750" indent="-285750">
              <a:buFont typeface="Arial" panose="020B0604020202020204" pitchFamily="34" charset="0"/>
              <a:buChar char="•"/>
            </a:pPr>
            <a:endParaRPr lang="en-GB" sz="2400" dirty="0">
              <a:latin typeface="Corbel" panose="020B0503020204020204" pitchFamily="34" charset="0"/>
            </a:endParaRPr>
          </a:p>
          <a:p>
            <a:pPr marL="285750" indent="-285750">
              <a:buFont typeface="Arial" panose="020B0604020202020204" pitchFamily="34" charset="0"/>
              <a:buChar char="•"/>
            </a:pPr>
            <a:endParaRPr lang="en-GB" sz="2400" dirty="0">
              <a:latin typeface="Corbel" panose="020B0503020204020204" pitchFamily="34" charset="0"/>
            </a:endParaRPr>
          </a:p>
        </p:txBody>
      </p:sp>
      <p:pic>
        <p:nvPicPr>
          <p:cNvPr id="3074" name="Picture 2" descr="Press and Media | Tapestry UK"/>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72266" y="3242805"/>
            <a:ext cx="2719590" cy="3322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B12D1C6-A4A8-79B3-1025-1F7C969F4C99}"/>
              </a:ext>
            </a:extLst>
          </p:cNvPr>
          <p:cNvSpPr>
            <a:spLocks noGrp="1"/>
          </p:cNvSpPr>
          <p:nvPr>
            <p:ph type="body" sz="quarter" idx="19"/>
          </p:nvPr>
        </p:nvSpPr>
        <p:spPr>
          <a:xfrm>
            <a:off x="749942" y="609712"/>
            <a:ext cx="5791200" cy="590931"/>
          </a:xfrm>
        </p:spPr>
        <p:txBody>
          <a:bodyPr vert="horz" wrap="square" lIns="91440" tIns="45720" rIns="91440" bIns="45720" rtlCol="0" anchor="t">
            <a:spAutoFit/>
          </a:bodyPr>
          <a:lstStyle/>
          <a:p>
            <a:pPr algn="l"/>
            <a:r>
              <a:rPr lang="en-GB" b="1" dirty="0">
                <a:solidFill>
                  <a:schemeClr val="accent2"/>
                </a:solidFill>
                <a:latin typeface="Calibri"/>
                <a:cs typeface="Segoe UI Light"/>
              </a:rPr>
              <a:t>Communication</a:t>
            </a:r>
            <a:endParaRPr lang="en-GB" b="1" dirty="0">
              <a:solidFill>
                <a:schemeClr val="accent2"/>
              </a:solidFill>
              <a:latin typeface="Calibri"/>
              <a:cs typeface="Calibri"/>
            </a:endParaRPr>
          </a:p>
        </p:txBody>
      </p:sp>
      <p:pic>
        <p:nvPicPr>
          <p:cNvPr id="6" name="Picture 5" descr="A black and white logo&#10;&#10;Description automatically generated">
            <a:extLst>
              <a:ext uri="{FF2B5EF4-FFF2-40B4-BE49-F238E27FC236}">
                <a16:creationId xmlns:a16="http://schemas.microsoft.com/office/drawing/2014/main" id="{4C13BBA4-D1C2-F2D9-E001-47B2636AE567}"/>
              </a:ext>
            </a:extLst>
          </p:cNvPr>
          <p:cNvPicPr>
            <a:picLocks noChangeAspect="1"/>
          </p:cNvPicPr>
          <p:nvPr/>
        </p:nvPicPr>
        <p:blipFill>
          <a:blip r:embed="rId4"/>
          <a:stretch>
            <a:fillRect/>
          </a:stretch>
        </p:blipFill>
        <p:spPr>
          <a:xfrm>
            <a:off x="10822463" y="378"/>
            <a:ext cx="1248508" cy="1251906"/>
          </a:xfrm>
          <a:prstGeom prst="rect">
            <a:avLst/>
          </a:prstGeom>
        </p:spPr>
      </p:pic>
    </p:spTree>
    <p:extLst>
      <p:ext uri="{BB962C8B-B14F-4D97-AF65-F5344CB8AC3E}">
        <p14:creationId xmlns:p14="http://schemas.microsoft.com/office/powerpoint/2010/main" val="342685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23323" y="186061"/>
            <a:ext cx="4376615" cy="535531"/>
          </a:xfrm>
        </p:spPr>
        <p:txBody>
          <a:bodyPr/>
          <a:lstStyle/>
          <a:p>
            <a:r>
              <a:rPr lang="en-GB" sz="3200" dirty="0">
                <a:latin typeface="Corbel" panose="020B0503020204020204" pitchFamily="34" charset="0"/>
              </a:rPr>
              <a:t>Keeping updated</a:t>
            </a:r>
          </a:p>
        </p:txBody>
      </p:sp>
      <p:sp>
        <p:nvSpPr>
          <p:cNvPr id="10" name="TextBox 9"/>
          <p:cNvSpPr txBox="1"/>
          <p:nvPr/>
        </p:nvSpPr>
        <p:spPr>
          <a:xfrm>
            <a:off x="8582025" y="4260273"/>
            <a:ext cx="3979719" cy="338554"/>
          </a:xfrm>
          <a:prstGeom prst="rect">
            <a:avLst/>
          </a:prstGeom>
          <a:noFill/>
        </p:spPr>
        <p:txBody>
          <a:bodyPr wrap="square" lIns="91440" tIns="45720" rIns="91440" bIns="45720" rtlCol="0" anchor="t">
            <a:spAutoFit/>
          </a:bodyPr>
          <a:lstStyle/>
          <a:p>
            <a:r>
              <a:rPr lang="en-GB" sz="1600" dirty="0">
                <a:solidFill>
                  <a:schemeClr val="accent2">
                    <a:lumMod val="50000"/>
                  </a:schemeClr>
                </a:solidFill>
              </a:rPr>
              <a:t>cedarclass@rackham.cambs.sch.uk</a:t>
            </a:r>
          </a:p>
        </p:txBody>
      </p:sp>
      <p:sp>
        <p:nvSpPr>
          <p:cNvPr id="11" name="TextBox 10"/>
          <p:cNvSpPr txBox="1"/>
          <p:nvPr/>
        </p:nvSpPr>
        <p:spPr>
          <a:xfrm>
            <a:off x="4888057" y="4260273"/>
            <a:ext cx="3979719" cy="338554"/>
          </a:xfrm>
          <a:prstGeom prst="rect">
            <a:avLst/>
          </a:prstGeom>
          <a:noFill/>
        </p:spPr>
        <p:txBody>
          <a:bodyPr wrap="square" lIns="91440" tIns="45720" rIns="91440" bIns="45720" rtlCol="0" anchor="t">
            <a:spAutoFit/>
          </a:bodyPr>
          <a:lstStyle/>
          <a:p>
            <a:r>
              <a:rPr lang="en-GB" sz="1600" dirty="0">
                <a:solidFill>
                  <a:schemeClr val="accent2">
                    <a:lumMod val="50000"/>
                  </a:schemeClr>
                </a:solidFill>
                <a:cs typeface="Segoe UI"/>
              </a:rPr>
              <a:t>oakclass@rackham.cambs.sch.uk</a:t>
            </a:r>
            <a:endParaRPr lang="en-GB" sz="1600" dirty="0">
              <a:solidFill>
                <a:schemeClr val="accent2">
                  <a:lumMod val="50000"/>
                </a:schemeClr>
              </a:solidFill>
            </a:endParaRPr>
          </a:p>
        </p:txBody>
      </p:sp>
      <p:sp>
        <p:nvSpPr>
          <p:cNvPr id="12" name="TextBox 11"/>
          <p:cNvSpPr txBox="1"/>
          <p:nvPr/>
        </p:nvSpPr>
        <p:spPr>
          <a:xfrm>
            <a:off x="908338" y="4260273"/>
            <a:ext cx="3979719" cy="338554"/>
          </a:xfrm>
          <a:prstGeom prst="rect">
            <a:avLst/>
          </a:prstGeom>
          <a:noFill/>
        </p:spPr>
        <p:txBody>
          <a:bodyPr wrap="square" lIns="91440" tIns="45720" rIns="91440" bIns="45720" rtlCol="0" anchor="t">
            <a:spAutoFit/>
          </a:bodyPr>
          <a:lstStyle/>
          <a:p>
            <a:r>
              <a:rPr lang="en-GB" sz="1600" dirty="0">
                <a:solidFill>
                  <a:schemeClr val="accent2">
                    <a:lumMod val="50000"/>
                  </a:schemeClr>
                </a:solidFill>
              </a:rPr>
              <a:t>willowclass@rackham.cambs.sch.uk</a:t>
            </a:r>
          </a:p>
        </p:txBody>
      </p:sp>
      <p:pic>
        <p:nvPicPr>
          <p:cNvPr id="5" name="Picture 4" descr="A black and white logo&#10;&#10;Description automatically generated">
            <a:extLst>
              <a:ext uri="{FF2B5EF4-FFF2-40B4-BE49-F238E27FC236}">
                <a16:creationId xmlns:a16="http://schemas.microsoft.com/office/drawing/2014/main" id="{1C9ABD9E-1079-5095-074B-E8BF375F4754}"/>
              </a:ext>
            </a:extLst>
          </p:cNvPr>
          <p:cNvPicPr>
            <a:picLocks noChangeAspect="1"/>
          </p:cNvPicPr>
          <p:nvPr/>
        </p:nvPicPr>
        <p:blipFill>
          <a:blip r:embed="rId2"/>
          <a:stretch>
            <a:fillRect/>
          </a:stretch>
        </p:blipFill>
        <p:spPr>
          <a:xfrm>
            <a:off x="10822463" y="378"/>
            <a:ext cx="1248508" cy="1251906"/>
          </a:xfrm>
          <a:prstGeom prst="rect">
            <a:avLst/>
          </a:prstGeom>
        </p:spPr>
      </p:pic>
      <p:sp>
        <p:nvSpPr>
          <p:cNvPr id="4" name="Oval 3">
            <a:extLst>
              <a:ext uri="{FF2B5EF4-FFF2-40B4-BE49-F238E27FC236}">
                <a16:creationId xmlns:a16="http://schemas.microsoft.com/office/drawing/2014/main" id="{59C71BBB-7C95-3BF9-17C6-3A9A792C4B12}"/>
              </a:ext>
            </a:extLst>
          </p:cNvPr>
          <p:cNvSpPr/>
          <p:nvPr/>
        </p:nvSpPr>
        <p:spPr>
          <a:xfrm>
            <a:off x="1476174" y="2511867"/>
            <a:ext cx="1840959" cy="15898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bg1"/>
                </a:solidFill>
                <a:latin typeface="Corbel"/>
              </a:rPr>
              <a:t>Willow</a:t>
            </a:r>
            <a:endParaRPr lang="en-GB" sz="2800" b="1" dirty="0">
              <a:solidFill>
                <a:schemeClr val="bg1"/>
              </a:solidFill>
              <a:latin typeface="Corbel" panose="020B0503020204020204" pitchFamily="34" charset="0"/>
            </a:endParaRPr>
          </a:p>
        </p:txBody>
      </p:sp>
      <p:sp>
        <p:nvSpPr>
          <p:cNvPr id="13" name="Oval 12">
            <a:extLst>
              <a:ext uri="{FF2B5EF4-FFF2-40B4-BE49-F238E27FC236}">
                <a16:creationId xmlns:a16="http://schemas.microsoft.com/office/drawing/2014/main" id="{A347F1EF-AEB0-3D96-0CAB-C22A40F1A43D}"/>
              </a:ext>
            </a:extLst>
          </p:cNvPr>
          <p:cNvSpPr/>
          <p:nvPr/>
        </p:nvSpPr>
        <p:spPr>
          <a:xfrm>
            <a:off x="5162551" y="2511867"/>
            <a:ext cx="1704109" cy="15898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bg1"/>
                </a:solidFill>
                <a:latin typeface="Corbel"/>
              </a:rPr>
              <a:t>Oak</a:t>
            </a:r>
            <a:endParaRPr lang="en-GB" sz="2800" b="1" dirty="0">
              <a:solidFill>
                <a:schemeClr val="bg1"/>
              </a:solidFill>
              <a:latin typeface="Corbel" panose="020B0503020204020204" pitchFamily="34" charset="0"/>
            </a:endParaRPr>
          </a:p>
        </p:txBody>
      </p:sp>
      <p:sp>
        <p:nvSpPr>
          <p:cNvPr id="15" name="Oval 14">
            <a:extLst>
              <a:ext uri="{FF2B5EF4-FFF2-40B4-BE49-F238E27FC236}">
                <a16:creationId xmlns:a16="http://schemas.microsoft.com/office/drawing/2014/main" id="{C941B5AC-216C-C596-E466-6113023E6425}"/>
              </a:ext>
            </a:extLst>
          </p:cNvPr>
          <p:cNvSpPr/>
          <p:nvPr/>
        </p:nvSpPr>
        <p:spPr>
          <a:xfrm>
            <a:off x="8867776" y="2435667"/>
            <a:ext cx="1704109" cy="15898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bg1"/>
                </a:solidFill>
                <a:latin typeface="Corbel"/>
              </a:rPr>
              <a:t>Cedar</a:t>
            </a:r>
            <a:endParaRPr lang="en-GB" sz="28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92449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143991" y="3584864"/>
            <a:ext cx="8101445" cy="1474250"/>
          </a:xfrm>
          <a:noFill/>
        </p:spPr>
        <p:txBody>
          <a:bodyPr/>
          <a:lstStyle/>
          <a:p>
            <a:r>
              <a:rPr lang="en-GB" dirty="0">
                <a:solidFill>
                  <a:schemeClr val="tx1"/>
                </a:solidFill>
                <a:latin typeface="Calibri" panose="020F0502020204030204" pitchFamily="34" charset="0"/>
                <a:cs typeface="Calibri" panose="020F0502020204030204" pitchFamily="34" charset="0"/>
              </a:rPr>
              <a:t>Thank you for coming! </a:t>
            </a:r>
          </a:p>
          <a:p>
            <a:r>
              <a:rPr lang="en-GB" dirty="0">
                <a:solidFill>
                  <a:schemeClr val="tx1"/>
                </a:solidFill>
                <a:latin typeface="Calibri" panose="020F0502020204030204" pitchFamily="34" charset="0"/>
                <a:cs typeface="Calibri" panose="020F0502020204030204" pitchFamily="34" charset="0"/>
              </a:rPr>
              <a:t>We welcome any general questions.</a:t>
            </a:r>
          </a:p>
        </p:txBody>
      </p:sp>
      <p:sp>
        <p:nvSpPr>
          <p:cNvPr id="6" name="Slide Number Placeholder 5"/>
          <p:cNvSpPr>
            <a:spLocks noGrp="1"/>
          </p:cNvSpPr>
          <p:nvPr>
            <p:ph type="sldNum" sz="quarter" idx="4"/>
          </p:nvPr>
        </p:nvSpPr>
        <p:spPr/>
        <p:txBody>
          <a:bodyPr/>
          <a:lstStyle/>
          <a:p>
            <a:fld id="{4997E989-D798-4C62-8E93-3D2D613C2488}" type="slidenum">
              <a:rPr lang="en-US" smtClean="0"/>
              <a:pPr/>
              <a:t>27</a:t>
            </a:fld>
            <a:endParaRPr lang="en-US" dirty="0"/>
          </a:p>
        </p:txBody>
      </p:sp>
      <p:pic>
        <p:nvPicPr>
          <p:cNvPr id="2" name="Picture 1"/>
          <p:cNvPicPr>
            <a:picLocks noChangeAspect="1"/>
          </p:cNvPicPr>
          <p:nvPr/>
        </p:nvPicPr>
        <p:blipFill>
          <a:blip r:embed="rId2"/>
          <a:stretch>
            <a:fillRect/>
          </a:stretch>
        </p:blipFill>
        <p:spPr>
          <a:xfrm>
            <a:off x="4992113" y="350600"/>
            <a:ext cx="2420363" cy="2453519"/>
          </a:xfrm>
          <a:prstGeom prst="rect">
            <a:avLst/>
          </a:prstGeom>
        </p:spPr>
      </p:pic>
    </p:spTree>
    <p:extLst>
      <p:ext uri="{BB962C8B-B14F-4D97-AF65-F5344CB8AC3E}">
        <p14:creationId xmlns:p14="http://schemas.microsoft.com/office/powerpoint/2010/main" val="93683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0371" r="20371"/>
          <a:stretch>
            <a:fillRect/>
          </a:stretch>
        </p:blipFill>
        <p:spPr/>
      </p:pic>
      <p:sp>
        <p:nvSpPr>
          <p:cNvPr id="3" name="Text Placeholder 2"/>
          <p:cNvSpPr>
            <a:spLocks noGrp="1"/>
          </p:cNvSpPr>
          <p:nvPr>
            <p:ph type="body" sz="quarter" idx="11"/>
          </p:nvPr>
        </p:nvSpPr>
        <p:spPr>
          <a:xfrm>
            <a:off x="6559987" y="1712420"/>
            <a:ext cx="5237409" cy="4185761"/>
          </a:xfrm>
        </p:spPr>
        <p:txBody>
          <a:bodyPr/>
          <a:lstStyle/>
          <a:p>
            <a:pPr marL="571500" indent="-571500" algn="l">
              <a:buFontTx/>
              <a:buChar char="-"/>
            </a:pPr>
            <a:r>
              <a:rPr lang="en-GB" sz="4000" b="1" dirty="0">
                <a:solidFill>
                  <a:schemeClr val="accent1"/>
                </a:solidFill>
                <a:latin typeface="Corbel" panose="020B0503020204020204" pitchFamily="34" charset="0"/>
              </a:rPr>
              <a:t>Who works with our children? </a:t>
            </a:r>
            <a:endParaRPr lang="en-US"/>
          </a:p>
          <a:p>
            <a:pPr marL="571500" indent="-571500" algn="l">
              <a:buFontTx/>
              <a:buChar char="-"/>
            </a:pPr>
            <a:r>
              <a:rPr lang="en-GB" sz="4000" b="1" dirty="0">
                <a:solidFill>
                  <a:schemeClr val="accent1"/>
                </a:solidFill>
                <a:latin typeface="Corbel" panose="020B0503020204020204" pitchFamily="34" charset="0"/>
              </a:rPr>
              <a:t>What do our children learn? </a:t>
            </a:r>
          </a:p>
          <a:p>
            <a:pPr marL="571500" indent="-571500" algn="l">
              <a:buFontTx/>
              <a:buChar char="-"/>
            </a:pPr>
            <a:r>
              <a:rPr lang="en-GB" sz="4000" b="1" dirty="0">
                <a:solidFill>
                  <a:schemeClr val="accent1"/>
                </a:solidFill>
                <a:latin typeface="Corbel" panose="020B0503020204020204" pitchFamily="34" charset="0"/>
              </a:rPr>
              <a:t>How can I help my child at home? </a:t>
            </a:r>
          </a:p>
        </p:txBody>
      </p:sp>
      <p:pic>
        <p:nvPicPr>
          <p:cNvPr id="2" name="Picture 1" descr="A black and white logo&#10;&#10;Description automatically generated">
            <a:extLst>
              <a:ext uri="{FF2B5EF4-FFF2-40B4-BE49-F238E27FC236}">
                <a16:creationId xmlns:a16="http://schemas.microsoft.com/office/drawing/2014/main" id="{D9B1B147-030A-6299-DE62-CE5D4BB1A683}"/>
              </a:ext>
            </a:extLst>
          </p:cNvPr>
          <p:cNvPicPr>
            <a:picLocks noChangeAspect="1"/>
          </p:cNvPicPr>
          <p:nvPr/>
        </p:nvPicPr>
        <p:blipFill>
          <a:blip r:embed="rId3"/>
          <a:stretch>
            <a:fillRect/>
          </a:stretch>
        </p:blipFill>
        <p:spPr>
          <a:xfrm>
            <a:off x="10897591" y="54040"/>
            <a:ext cx="1248508" cy="1251906"/>
          </a:xfrm>
          <a:prstGeom prst="rect">
            <a:avLst/>
          </a:prstGeom>
        </p:spPr>
      </p:pic>
    </p:spTree>
    <p:extLst>
      <p:ext uri="{BB962C8B-B14F-4D97-AF65-F5344CB8AC3E}">
        <p14:creationId xmlns:p14="http://schemas.microsoft.com/office/powerpoint/2010/main" val="382164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44105" y="97596"/>
            <a:ext cx="4376615" cy="1678408"/>
          </a:xfrm>
        </p:spPr>
        <p:txBody>
          <a:bodyPr vert="horz" wrap="square" lIns="91440" tIns="45720" rIns="91440" bIns="45720" rtlCol="0" anchor="t">
            <a:spAutoFit/>
          </a:bodyPr>
          <a:lstStyle/>
          <a:p>
            <a:endParaRPr lang="en-GB" sz="3200" dirty="0">
              <a:latin typeface="Corbel"/>
            </a:endParaRPr>
          </a:p>
          <a:p>
            <a:r>
              <a:rPr lang="en-GB" sz="3200" dirty="0">
                <a:latin typeface="Corbel"/>
              </a:rPr>
              <a:t>Adults working in </a:t>
            </a:r>
            <a:endParaRPr lang="en-US" dirty="0">
              <a:latin typeface="Corbel"/>
            </a:endParaRPr>
          </a:p>
          <a:p>
            <a:r>
              <a:rPr lang="en-GB" sz="3200" dirty="0">
                <a:latin typeface="Corbel"/>
              </a:rPr>
              <a:t>Year 5/6</a:t>
            </a:r>
            <a:endParaRPr lang="en-GB" dirty="0">
              <a:latin typeface="Corbel"/>
            </a:endParaRPr>
          </a:p>
        </p:txBody>
      </p:sp>
      <p:sp>
        <p:nvSpPr>
          <p:cNvPr id="8" name="Oval 7"/>
          <p:cNvSpPr/>
          <p:nvPr/>
        </p:nvSpPr>
        <p:spPr>
          <a:xfrm>
            <a:off x="1485901" y="2435667"/>
            <a:ext cx="1962651" cy="15898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bg1"/>
                </a:solidFill>
                <a:latin typeface="Corbel"/>
              </a:rPr>
              <a:t>Willow</a:t>
            </a:r>
            <a:endParaRPr lang="en-GB" sz="2800" b="1" dirty="0">
              <a:solidFill>
                <a:schemeClr val="bg1"/>
              </a:solidFill>
              <a:latin typeface="Corbel" panose="020B0503020204020204" pitchFamily="34" charset="0"/>
            </a:endParaRPr>
          </a:p>
        </p:txBody>
      </p:sp>
      <p:sp>
        <p:nvSpPr>
          <p:cNvPr id="9" name="Oval 8"/>
          <p:cNvSpPr/>
          <p:nvPr/>
        </p:nvSpPr>
        <p:spPr>
          <a:xfrm>
            <a:off x="5280357" y="2435668"/>
            <a:ext cx="1704109" cy="15898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bg1"/>
                </a:solidFill>
                <a:latin typeface="Corbel"/>
              </a:rPr>
              <a:t>Oak</a:t>
            </a:r>
            <a:endParaRPr lang="en-US" dirty="0"/>
          </a:p>
        </p:txBody>
      </p:sp>
      <p:sp>
        <p:nvSpPr>
          <p:cNvPr id="10" name="Oval 9"/>
          <p:cNvSpPr/>
          <p:nvPr/>
        </p:nvSpPr>
        <p:spPr>
          <a:xfrm>
            <a:off x="8816271" y="2438398"/>
            <a:ext cx="1704109" cy="15898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bg1"/>
                </a:solidFill>
                <a:latin typeface="Corbel"/>
              </a:rPr>
              <a:t>Cedar</a:t>
            </a:r>
            <a:endParaRPr lang="en-US" dirty="0"/>
          </a:p>
        </p:txBody>
      </p:sp>
      <p:sp>
        <p:nvSpPr>
          <p:cNvPr id="17" name="TextBox 16"/>
          <p:cNvSpPr txBox="1"/>
          <p:nvPr/>
        </p:nvSpPr>
        <p:spPr>
          <a:xfrm>
            <a:off x="385482" y="4253303"/>
            <a:ext cx="4045844" cy="2677656"/>
          </a:xfrm>
          <a:prstGeom prst="rect">
            <a:avLst/>
          </a:prstGeom>
          <a:noFill/>
        </p:spPr>
        <p:txBody>
          <a:bodyPr wrap="square" lIns="91440" tIns="45720" rIns="91440" bIns="45720" rtlCol="0" anchor="t">
            <a:spAutoFit/>
          </a:bodyPr>
          <a:lstStyle/>
          <a:p>
            <a:pPr algn="ctr"/>
            <a:r>
              <a:rPr lang="en-GB" sz="2400" b="1" dirty="0">
                <a:latin typeface="Corbel"/>
              </a:rPr>
              <a:t>Teachers: Miss Blackwell</a:t>
            </a:r>
            <a:endParaRPr lang="en-US" dirty="0"/>
          </a:p>
          <a:p>
            <a:pPr algn="ctr"/>
            <a:endParaRPr lang="en-GB" sz="2400" b="1" dirty="0">
              <a:latin typeface="Corbel"/>
            </a:endParaRPr>
          </a:p>
          <a:p>
            <a:pPr algn="ctr"/>
            <a:endParaRPr lang="en-GB" sz="2400" b="1" dirty="0">
              <a:latin typeface="Corbel"/>
            </a:endParaRPr>
          </a:p>
          <a:p>
            <a:pPr algn="ctr"/>
            <a:r>
              <a:rPr lang="en-GB" sz="2400" b="1" dirty="0">
                <a:latin typeface="Corbel"/>
              </a:rPr>
              <a:t>Teaching Assistants: Miss </a:t>
            </a:r>
            <a:r>
              <a:rPr lang="en-GB" sz="2400" b="1" dirty="0" err="1">
                <a:latin typeface="Corbel"/>
              </a:rPr>
              <a:t>Papanova</a:t>
            </a:r>
            <a:r>
              <a:rPr lang="en-GB" sz="2400" b="1" dirty="0">
                <a:latin typeface="Corbel"/>
              </a:rPr>
              <a:t>, Mrs Douglas and Mrs Hazelwood </a:t>
            </a:r>
          </a:p>
          <a:p>
            <a:pPr algn="ctr"/>
            <a:endParaRPr lang="en-GB" sz="2400" dirty="0">
              <a:latin typeface="Corbel"/>
            </a:endParaRPr>
          </a:p>
        </p:txBody>
      </p:sp>
      <p:pic>
        <p:nvPicPr>
          <p:cNvPr id="4" name="Picture 3" descr="A black and white logo&#10;&#10;Description automatically generated">
            <a:extLst>
              <a:ext uri="{FF2B5EF4-FFF2-40B4-BE49-F238E27FC236}">
                <a16:creationId xmlns:a16="http://schemas.microsoft.com/office/drawing/2014/main" id="{ABFFC11F-0ED5-273D-935C-B41A6A0268A2}"/>
              </a:ext>
            </a:extLst>
          </p:cNvPr>
          <p:cNvPicPr>
            <a:picLocks noChangeAspect="1"/>
          </p:cNvPicPr>
          <p:nvPr/>
        </p:nvPicPr>
        <p:blipFill>
          <a:blip r:embed="rId2"/>
          <a:stretch>
            <a:fillRect/>
          </a:stretch>
        </p:blipFill>
        <p:spPr>
          <a:xfrm>
            <a:off x="10886858" y="378"/>
            <a:ext cx="1248508" cy="1251906"/>
          </a:xfrm>
          <a:prstGeom prst="rect">
            <a:avLst/>
          </a:prstGeom>
        </p:spPr>
      </p:pic>
      <p:sp>
        <p:nvSpPr>
          <p:cNvPr id="5" name="TextBox 4">
            <a:extLst>
              <a:ext uri="{FF2B5EF4-FFF2-40B4-BE49-F238E27FC236}">
                <a16:creationId xmlns:a16="http://schemas.microsoft.com/office/drawing/2014/main" id="{CB1FB057-806C-31CF-FAFE-E87C42B8A700}"/>
              </a:ext>
            </a:extLst>
          </p:cNvPr>
          <p:cNvSpPr txBox="1"/>
          <p:nvPr/>
        </p:nvSpPr>
        <p:spPr>
          <a:xfrm>
            <a:off x="4431326" y="4222997"/>
            <a:ext cx="3402169" cy="2677656"/>
          </a:xfrm>
          <a:prstGeom prst="rect">
            <a:avLst/>
          </a:prstGeom>
          <a:noFill/>
        </p:spPr>
        <p:txBody>
          <a:bodyPr wrap="square" lIns="91440" tIns="45720" rIns="91440" bIns="45720" rtlCol="0" anchor="t">
            <a:spAutoFit/>
          </a:bodyPr>
          <a:lstStyle/>
          <a:p>
            <a:pPr algn="ctr"/>
            <a:r>
              <a:rPr lang="en-GB" sz="2400" b="1" dirty="0">
                <a:latin typeface="Corbel"/>
              </a:rPr>
              <a:t>Teachers: Miss Proctor</a:t>
            </a:r>
            <a:endParaRPr lang="en-US" dirty="0"/>
          </a:p>
          <a:p>
            <a:pPr algn="ctr"/>
            <a:endParaRPr lang="en-GB" sz="2400" b="1" dirty="0">
              <a:latin typeface="Corbel"/>
            </a:endParaRPr>
          </a:p>
          <a:p>
            <a:pPr algn="ctr"/>
            <a:endParaRPr lang="en-GB" sz="2400" b="1" dirty="0">
              <a:latin typeface="Corbel"/>
            </a:endParaRPr>
          </a:p>
          <a:p>
            <a:pPr algn="ctr"/>
            <a:r>
              <a:rPr lang="en-GB" sz="2400" b="1" dirty="0">
                <a:latin typeface="Corbel"/>
              </a:rPr>
              <a:t>Teaching Assistants: Mrs Forbes-Gosling, Mrs Speed and Mr Hiller</a:t>
            </a:r>
          </a:p>
          <a:p>
            <a:pPr algn="ctr"/>
            <a:endParaRPr lang="en-GB" sz="2400" dirty="0">
              <a:latin typeface="Corbel"/>
            </a:endParaRPr>
          </a:p>
        </p:txBody>
      </p:sp>
      <p:sp>
        <p:nvSpPr>
          <p:cNvPr id="6" name="TextBox 5">
            <a:extLst>
              <a:ext uri="{FF2B5EF4-FFF2-40B4-BE49-F238E27FC236}">
                <a16:creationId xmlns:a16="http://schemas.microsoft.com/office/drawing/2014/main" id="{457B9DF0-A967-E200-83B5-A3C3592B4864}"/>
              </a:ext>
            </a:extLst>
          </p:cNvPr>
          <p:cNvSpPr txBox="1"/>
          <p:nvPr/>
        </p:nvSpPr>
        <p:spPr>
          <a:xfrm>
            <a:off x="8049364" y="4250512"/>
            <a:ext cx="3757154" cy="2677656"/>
          </a:xfrm>
          <a:prstGeom prst="rect">
            <a:avLst/>
          </a:prstGeom>
          <a:noFill/>
        </p:spPr>
        <p:txBody>
          <a:bodyPr wrap="square" lIns="91440" tIns="45720" rIns="91440" bIns="45720" rtlCol="0" anchor="t">
            <a:spAutoFit/>
          </a:bodyPr>
          <a:lstStyle/>
          <a:p>
            <a:pPr algn="ctr"/>
            <a:r>
              <a:rPr lang="en-GB" sz="2400" b="1" dirty="0">
                <a:latin typeface="Corbel"/>
              </a:rPr>
              <a:t>Teachers: Miss Cattini</a:t>
            </a:r>
            <a:endParaRPr lang="en-US" dirty="0"/>
          </a:p>
          <a:p>
            <a:pPr algn="ctr"/>
            <a:endParaRPr lang="en-GB" sz="2400" b="1" dirty="0">
              <a:latin typeface="Corbel"/>
            </a:endParaRPr>
          </a:p>
          <a:p>
            <a:pPr algn="ctr"/>
            <a:endParaRPr lang="en-GB" sz="2400" b="1" dirty="0">
              <a:latin typeface="Corbel"/>
            </a:endParaRPr>
          </a:p>
          <a:p>
            <a:pPr algn="ctr"/>
            <a:r>
              <a:rPr lang="en-GB" sz="2400" b="1" dirty="0">
                <a:latin typeface="Corbel"/>
              </a:rPr>
              <a:t>Teaching Assistants: Mrs Marangoni, Mr Hiller, Mr Davies and Mrs Speed</a:t>
            </a:r>
          </a:p>
          <a:p>
            <a:pPr algn="ctr"/>
            <a:endParaRPr lang="en-GB" sz="2400" dirty="0">
              <a:latin typeface="Corbel"/>
            </a:endParaRPr>
          </a:p>
        </p:txBody>
      </p:sp>
    </p:spTree>
    <p:extLst>
      <p:ext uri="{BB962C8B-B14F-4D97-AF65-F5344CB8AC3E}">
        <p14:creationId xmlns:p14="http://schemas.microsoft.com/office/powerpoint/2010/main" val="7449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FBEC9EA4-C6C3-0398-7D92-BDB723E85F8B}"/>
              </a:ext>
            </a:extLst>
          </p:cNvPr>
          <p:cNvPicPr>
            <a:picLocks noChangeAspect="1"/>
          </p:cNvPicPr>
          <p:nvPr/>
        </p:nvPicPr>
        <p:blipFill>
          <a:blip r:embed="rId2"/>
          <a:stretch>
            <a:fillRect/>
          </a:stretch>
        </p:blipFill>
        <p:spPr>
          <a:xfrm>
            <a:off x="1313968" y="643466"/>
            <a:ext cx="9564063" cy="5571067"/>
          </a:xfrm>
          <a:prstGeom prst="rect">
            <a:avLst/>
          </a:prstGeom>
        </p:spPr>
      </p:pic>
      <p:sp>
        <p:nvSpPr>
          <p:cNvPr id="2" name="Slide Number Placeholder 1">
            <a:extLst>
              <a:ext uri="{FF2B5EF4-FFF2-40B4-BE49-F238E27FC236}">
                <a16:creationId xmlns:a16="http://schemas.microsoft.com/office/drawing/2014/main" id="{45104B61-BFE0-36AE-8052-F82936B35E0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AE1514C-5E56-4738-A1FF-4B1CFD2A3E36}" type="slidenum">
              <a:rPr lang="en-US" smtClean="0">
                <a:solidFill>
                  <a:schemeClr val="tx1">
                    <a:tint val="75000"/>
                  </a:schemeClr>
                </a:solidFill>
              </a:rPr>
              <a:pPr>
                <a:spcAft>
                  <a:spcPts val="600"/>
                </a:spcAft>
              </a:pPr>
              <a:t>5</a:t>
            </a:fld>
            <a:endParaRPr lang="en-US">
              <a:solidFill>
                <a:schemeClr val="tx1">
                  <a:tint val="75000"/>
                </a:schemeClr>
              </a:solidFill>
            </a:endParaRPr>
          </a:p>
        </p:txBody>
      </p:sp>
    </p:spTree>
    <p:extLst>
      <p:ext uri="{BB962C8B-B14F-4D97-AF65-F5344CB8AC3E}">
        <p14:creationId xmlns:p14="http://schemas.microsoft.com/office/powerpoint/2010/main" val="56889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white background with black text&#10;&#10;Description automatically generated">
            <a:extLst>
              <a:ext uri="{FF2B5EF4-FFF2-40B4-BE49-F238E27FC236}">
                <a16:creationId xmlns:a16="http://schemas.microsoft.com/office/drawing/2014/main" id="{55F31A4C-F03F-E8A9-D026-6EC73E42EFCC}"/>
              </a:ext>
            </a:extLst>
          </p:cNvPr>
          <p:cNvPicPr>
            <a:picLocks noChangeAspect="1"/>
          </p:cNvPicPr>
          <p:nvPr/>
        </p:nvPicPr>
        <p:blipFill>
          <a:blip r:embed="rId2"/>
          <a:stretch>
            <a:fillRect/>
          </a:stretch>
        </p:blipFill>
        <p:spPr>
          <a:xfrm>
            <a:off x="1313968" y="643466"/>
            <a:ext cx="9564063" cy="5571067"/>
          </a:xfrm>
          <a:prstGeom prst="rect">
            <a:avLst/>
          </a:prstGeom>
        </p:spPr>
      </p:pic>
      <p:sp>
        <p:nvSpPr>
          <p:cNvPr id="6" name="Slide Number Placeholder 5">
            <a:extLst>
              <a:ext uri="{FF2B5EF4-FFF2-40B4-BE49-F238E27FC236}">
                <a16:creationId xmlns:a16="http://schemas.microsoft.com/office/drawing/2014/main" id="{B0B8C736-25BE-8342-71A0-0B61B20578A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4997E989-D798-4C62-8E93-3D2D613C2488}" type="slidenum">
              <a:rPr lang="en-US" smtClean="0">
                <a:solidFill>
                  <a:schemeClr val="tx1">
                    <a:tint val="75000"/>
                  </a:schemeClr>
                </a:solidFill>
              </a:rPr>
              <a:pPr>
                <a:spcAft>
                  <a:spcPts val="600"/>
                </a:spcAft>
              </a:pPr>
              <a:t>6</a:t>
            </a:fld>
            <a:endParaRPr lang="en-US">
              <a:solidFill>
                <a:schemeClr val="tx1">
                  <a:tint val="75000"/>
                </a:schemeClr>
              </a:solidFill>
            </a:endParaRPr>
          </a:p>
        </p:txBody>
      </p:sp>
      <p:pic>
        <p:nvPicPr>
          <p:cNvPr id="8" name="Picture 7" descr="A red background with white lines&#10;&#10;Description automatically generated">
            <a:extLst>
              <a:ext uri="{FF2B5EF4-FFF2-40B4-BE49-F238E27FC236}">
                <a16:creationId xmlns:a16="http://schemas.microsoft.com/office/drawing/2014/main" id="{F4076A0E-9866-7300-7421-80483B65CCDF}"/>
              </a:ext>
            </a:extLst>
          </p:cNvPr>
          <p:cNvPicPr>
            <a:picLocks noChangeAspect="1"/>
          </p:cNvPicPr>
          <p:nvPr/>
        </p:nvPicPr>
        <p:blipFill>
          <a:blip r:embed="rId3"/>
          <a:stretch>
            <a:fillRect/>
          </a:stretch>
        </p:blipFill>
        <p:spPr>
          <a:xfrm>
            <a:off x="4724400" y="965847"/>
            <a:ext cx="2743200" cy="933855"/>
          </a:xfrm>
          <a:prstGeom prst="rect">
            <a:avLst/>
          </a:prstGeom>
        </p:spPr>
      </p:pic>
    </p:spTree>
    <p:extLst>
      <p:ext uri="{BB962C8B-B14F-4D97-AF65-F5344CB8AC3E}">
        <p14:creationId xmlns:p14="http://schemas.microsoft.com/office/powerpoint/2010/main" val="279756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red text&#10;&#10;Description automatically generated">
            <a:extLst>
              <a:ext uri="{FF2B5EF4-FFF2-40B4-BE49-F238E27FC236}">
                <a16:creationId xmlns:a16="http://schemas.microsoft.com/office/drawing/2014/main" id="{5B1294E6-EBD1-09BF-0522-879E8D1C7516}"/>
              </a:ext>
            </a:extLst>
          </p:cNvPr>
          <p:cNvPicPr>
            <a:picLocks noChangeAspect="1"/>
          </p:cNvPicPr>
          <p:nvPr/>
        </p:nvPicPr>
        <p:blipFill>
          <a:blip r:embed="rId2"/>
          <a:stretch>
            <a:fillRect/>
          </a:stretch>
        </p:blipFill>
        <p:spPr>
          <a:xfrm>
            <a:off x="1313968" y="643466"/>
            <a:ext cx="9564063" cy="5571067"/>
          </a:xfrm>
          <a:prstGeom prst="rect">
            <a:avLst/>
          </a:prstGeom>
        </p:spPr>
      </p:pic>
      <p:sp>
        <p:nvSpPr>
          <p:cNvPr id="2" name="Slide Number Placeholder 1">
            <a:extLst>
              <a:ext uri="{FF2B5EF4-FFF2-40B4-BE49-F238E27FC236}">
                <a16:creationId xmlns:a16="http://schemas.microsoft.com/office/drawing/2014/main" id="{89791AFC-95A5-5BBD-67F9-8A6637F644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AE1514C-5E56-4738-A1FF-4B1CFD2A3E36}" type="slidenum">
              <a:rPr lang="en-US" smtClean="0">
                <a:solidFill>
                  <a:schemeClr val="tx1">
                    <a:tint val="75000"/>
                  </a:schemeClr>
                </a:solidFill>
              </a:rPr>
              <a:pPr>
                <a:spcAft>
                  <a:spcPts val="600"/>
                </a:spcAft>
              </a:pPr>
              <a:t>7</a:t>
            </a:fld>
            <a:endParaRPr lang="en-US">
              <a:solidFill>
                <a:schemeClr val="tx1">
                  <a:tint val="75000"/>
                </a:schemeClr>
              </a:solidFill>
            </a:endParaRPr>
          </a:p>
        </p:txBody>
      </p:sp>
    </p:spTree>
    <p:extLst>
      <p:ext uri="{BB962C8B-B14F-4D97-AF65-F5344CB8AC3E}">
        <p14:creationId xmlns:p14="http://schemas.microsoft.com/office/powerpoint/2010/main" val="296327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76048E-2527-0937-9F27-7CD3376F5064}"/>
              </a:ext>
            </a:extLst>
          </p:cNvPr>
          <p:cNvSpPr>
            <a:spLocks noGrp="1"/>
          </p:cNvSpPr>
          <p:nvPr>
            <p:ph type="sldNum" sz="quarter" idx="12"/>
          </p:nvPr>
        </p:nvSpPr>
        <p:spPr/>
        <p:txBody>
          <a:bodyPr/>
          <a:lstStyle/>
          <a:p>
            <a:fld id="{5AE1514C-5E56-4738-A1FF-4B1CFD2A3E36}" type="slidenum">
              <a:rPr lang="en-US" smtClean="0"/>
              <a:t>8</a:t>
            </a:fld>
            <a:endParaRPr lang="en-US" dirty="0"/>
          </a:p>
        </p:txBody>
      </p:sp>
      <p:sp>
        <p:nvSpPr>
          <p:cNvPr id="3" name="TextBox 2">
            <a:extLst>
              <a:ext uri="{FF2B5EF4-FFF2-40B4-BE49-F238E27FC236}">
                <a16:creationId xmlns:a16="http://schemas.microsoft.com/office/drawing/2014/main" id="{C610E3F0-A106-25BB-2516-FDBAC4481CF3}"/>
              </a:ext>
            </a:extLst>
          </p:cNvPr>
          <p:cNvSpPr txBox="1"/>
          <p:nvPr/>
        </p:nvSpPr>
        <p:spPr>
          <a:xfrm>
            <a:off x="538766" y="731949"/>
            <a:ext cx="799134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2"/>
                </a:solidFill>
                <a:latin typeface="Calibri"/>
                <a:ea typeface="Open Sans"/>
                <a:cs typeface="Open Sans"/>
              </a:rPr>
              <a:t>Our Curriculum:</a:t>
            </a:r>
          </a:p>
          <a:p>
            <a:r>
              <a:rPr lang="en-US" sz="2400" dirty="0">
                <a:latin typeface="Calibri"/>
                <a:ea typeface="Open Sans"/>
                <a:cs typeface="Open Sans"/>
              </a:rPr>
              <a:t>At The Rackham C of E Primary School we offer a knowledge based curriculum that builds on prior learning, knowledge, understanding and skills of all children, whatever their starting points so ensuring progression through each Key Stage.</a:t>
            </a:r>
            <a:endParaRPr lang="en-US" sz="2400">
              <a:latin typeface="Calibri"/>
              <a:cs typeface="Calibri"/>
            </a:endParaRPr>
          </a:p>
          <a:p>
            <a:endParaRPr lang="en-US" sz="2400" dirty="0">
              <a:latin typeface="Calibri"/>
              <a:cs typeface="Calibri"/>
            </a:endParaRPr>
          </a:p>
          <a:p>
            <a:r>
              <a:rPr lang="en-US" sz="2400" dirty="0">
                <a:latin typeface="Calibri"/>
                <a:ea typeface="Open Sans"/>
                <a:cs typeface="Open Sans"/>
              </a:rPr>
              <a:t>We offer a broad and balanced curriculum that promotes spiritual, moral, cultural, mental and physical development in order to prepare our children for the opportunities, responsibilities and experiences of life. We promote community cohesion and embed British values.</a:t>
            </a:r>
          </a:p>
          <a:p>
            <a:endParaRPr lang="en-US" sz="2400" dirty="0">
              <a:latin typeface="Calibri"/>
              <a:ea typeface="Open Sans"/>
              <a:cs typeface="Open Sans"/>
            </a:endParaRPr>
          </a:p>
          <a:p>
            <a:r>
              <a:rPr lang="en-US" sz="2400" dirty="0">
                <a:latin typeface="Calibri"/>
                <a:ea typeface="Open Sans"/>
                <a:cs typeface="Open Sans"/>
              </a:rPr>
              <a:t>The curriculum incorporates the statutory requirements of the National Curriculum (2014), experiences and opportunities to best meet the learning and developmental needs of pupils.</a:t>
            </a:r>
          </a:p>
        </p:txBody>
      </p:sp>
      <p:pic>
        <p:nvPicPr>
          <p:cNvPr id="5" name="Picture 4" descr="A black and white logo&#10;&#10;Description automatically generated">
            <a:extLst>
              <a:ext uri="{FF2B5EF4-FFF2-40B4-BE49-F238E27FC236}">
                <a16:creationId xmlns:a16="http://schemas.microsoft.com/office/drawing/2014/main" id="{C7083724-F8D9-90AD-5BEC-CC18784930CF}"/>
              </a:ext>
            </a:extLst>
          </p:cNvPr>
          <p:cNvPicPr>
            <a:picLocks noChangeAspect="1"/>
          </p:cNvPicPr>
          <p:nvPr/>
        </p:nvPicPr>
        <p:blipFill>
          <a:blip r:embed="rId2"/>
          <a:stretch>
            <a:fillRect/>
          </a:stretch>
        </p:blipFill>
        <p:spPr>
          <a:xfrm>
            <a:off x="10865393" y="107702"/>
            <a:ext cx="1248508" cy="1251906"/>
          </a:xfrm>
          <a:prstGeom prst="rect">
            <a:avLst/>
          </a:prstGeom>
        </p:spPr>
      </p:pic>
    </p:spTree>
    <p:extLst>
      <p:ext uri="{BB962C8B-B14F-4D97-AF65-F5344CB8AC3E}">
        <p14:creationId xmlns:p14="http://schemas.microsoft.com/office/powerpoint/2010/main" val="377817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CCF"/>
        </a:solidFill>
        <a:effectLst/>
      </p:bgPr>
    </p:bg>
    <p:spTree>
      <p:nvGrpSpPr>
        <p:cNvPr id="1" name=""/>
        <p:cNvGrpSpPr/>
        <p:nvPr/>
      </p:nvGrpSpPr>
      <p:grpSpPr>
        <a:xfrm>
          <a:off x="0" y="0"/>
          <a:ext cx="0" cy="0"/>
          <a:chOff x="0" y="0"/>
          <a:chExt cx="0" cy="0"/>
        </a:xfrm>
      </p:grpSpPr>
      <p:sp>
        <p:nvSpPr>
          <p:cNvPr id="9" name="Oval 8"/>
          <p:cNvSpPr/>
          <p:nvPr/>
        </p:nvSpPr>
        <p:spPr>
          <a:xfrm>
            <a:off x="330545" y="135725"/>
            <a:ext cx="4436007" cy="1424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latin typeface="Corbel"/>
              </a:rPr>
              <a:t>Example timetable</a:t>
            </a:r>
            <a:endParaRPr lang="en-GB" sz="3200" dirty="0">
              <a:latin typeface="Corbel" panose="020B0503020204020204" pitchFamily="34" charset="0"/>
            </a:endParaRPr>
          </a:p>
        </p:txBody>
      </p:sp>
      <p:pic>
        <p:nvPicPr>
          <p:cNvPr id="17" name="Picture 16" descr="A black and white logo&#10;&#10;Description automatically generated">
            <a:extLst>
              <a:ext uri="{FF2B5EF4-FFF2-40B4-BE49-F238E27FC236}">
                <a16:creationId xmlns:a16="http://schemas.microsoft.com/office/drawing/2014/main" id="{63E700F3-DC6F-7AF4-9EA5-42A7FD081B39}"/>
              </a:ext>
            </a:extLst>
          </p:cNvPr>
          <p:cNvPicPr>
            <a:picLocks noChangeAspect="1"/>
          </p:cNvPicPr>
          <p:nvPr/>
        </p:nvPicPr>
        <p:blipFill>
          <a:blip r:embed="rId2"/>
          <a:stretch>
            <a:fillRect/>
          </a:stretch>
        </p:blipFill>
        <p:spPr>
          <a:xfrm>
            <a:off x="10822463" y="378"/>
            <a:ext cx="1248508" cy="1251906"/>
          </a:xfrm>
          <a:prstGeom prst="rect">
            <a:avLst/>
          </a:prstGeom>
        </p:spPr>
      </p:pic>
      <p:pic>
        <p:nvPicPr>
          <p:cNvPr id="2" name="Picture 1"/>
          <p:cNvPicPr>
            <a:picLocks noChangeAspect="1"/>
          </p:cNvPicPr>
          <p:nvPr/>
        </p:nvPicPr>
        <p:blipFill>
          <a:blip r:embed="rId3"/>
          <a:stretch>
            <a:fillRect/>
          </a:stretch>
        </p:blipFill>
        <p:spPr>
          <a:xfrm>
            <a:off x="1909208" y="1559932"/>
            <a:ext cx="8611105" cy="5142962"/>
          </a:xfrm>
          <a:prstGeom prst="rect">
            <a:avLst/>
          </a:prstGeom>
        </p:spPr>
      </p:pic>
    </p:spTree>
    <p:extLst>
      <p:ext uri="{BB962C8B-B14F-4D97-AF65-F5344CB8AC3E}">
        <p14:creationId xmlns:p14="http://schemas.microsoft.com/office/powerpoint/2010/main" val="1021264776"/>
      </p:ext>
    </p:extLst>
  </p:cSld>
  <p:clrMapOvr>
    <a:masterClrMapping/>
  </p:clrMapOvr>
</p:sld>
</file>

<file path=ppt/theme/theme1.xml><?xml version="1.0" encoding="utf-8"?>
<a:theme xmlns:a="http://schemas.openxmlformats.org/drawingml/2006/main" name="Storybuilding Neal Creative">
  <a:themeElements>
    <a:clrScheme name="Custom 5">
      <a:dk1>
        <a:sysClr val="windowText" lastClr="000000"/>
      </a:dk1>
      <a:lt1>
        <a:sysClr val="window" lastClr="FFFFFF"/>
      </a:lt1>
      <a:dk2>
        <a:srgbClr val="505046"/>
      </a:dk2>
      <a:lt2>
        <a:srgbClr val="EEECE1"/>
      </a:lt2>
      <a:accent1>
        <a:srgbClr val="B22600"/>
      </a:accent1>
      <a:accent2>
        <a:srgbClr val="CC0000"/>
      </a:accent2>
      <a:accent3>
        <a:srgbClr val="B22600"/>
      </a:accent3>
      <a:accent4>
        <a:srgbClr val="CC0000"/>
      </a:accent4>
      <a:accent5>
        <a:srgbClr val="CC0000"/>
      </a:accent5>
      <a:accent6>
        <a:srgbClr val="B22600"/>
      </a:accent6>
      <a:hlink>
        <a:srgbClr val="CC0000"/>
      </a:hlink>
      <a:folHlink>
        <a:srgbClr val="CC0000"/>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425_Powerful Presentations_Win32_mlw - v2" id="{7CBB6D80-F69F-4458-A96A-A39B855A93D5}" vid="{827664DE-2D82-4B7F-8582-867102243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330c222-9cbe-429b-87cf-ed9b3421a9d9" xsi:nil="true"/>
    <lcf76f155ced4ddcb4097134ff3c332f xmlns="1330c222-9cbe-429b-87cf-ed9b3421a9d9">
      <Terms xmlns="http://schemas.microsoft.com/office/infopath/2007/PartnerControls"/>
    </lcf76f155ced4ddcb4097134ff3c332f>
    <TaxCatchAll xmlns="a48083fb-2526-431b-ad43-d689c2d9f0a5" xsi:nil="true"/>
    <SharedWithUsers xmlns="a48083fb-2526-431b-ad43-d689c2d9f0a5">
      <UserInfo>
        <DisplayName>Deery Stephanie</DisplayName>
        <AccountId>34</AccountId>
        <AccountType/>
      </UserInfo>
      <UserInfo>
        <DisplayName>Cattini Sarah</DisplayName>
        <AccountId>1054</AccountId>
        <AccountType/>
      </UserInfo>
      <UserInfo>
        <DisplayName>RussellCook Catriona</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E0185ECC226841998410292480AA5E" ma:contentTypeVersion="17" ma:contentTypeDescription="Create a new document." ma:contentTypeScope="" ma:versionID="ae09a2fc58a13ce1ed3ae10958979eb8">
  <xsd:schema xmlns:xsd="http://www.w3.org/2001/XMLSchema" xmlns:xs="http://www.w3.org/2001/XMLSchema" xmlns:p="http://schemas.microsoft.com/office/2006/metadata/properties" xmlns:ns2="1330c222-9cbe-429b-87cf-ed9b3421a9d9" xmlns:ns3="a48083fb-2526-431b-ad43-d689c2d9f0a5" targetNamespace="http://schemas.microsoft.com/office/2006/metadata/properties" ma:root="true" ma:fieldsID="1becfd6a25fa9f9b2499c28eaaf2cd5a" ns2:_="" ns3:_="">
    <xsd:import namespace="1330c222-9cbe-429b-87cf-ed9b3421a9d9"/>
    <xsd:import namespace="a48083fb-2526-431b-ad43-d689c2d9f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0c222-9cbe-429b-87cf-ed9b3421a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5b8a63-72b5-4da7-9d21-680eacf3c0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8083fb-2526-431b-ad43-d689c2d9f0a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790673-3f12-4c46-bf18-aa00b4930468}" ma:internalName="TaxCatchAll" ma:showField="CatchAllData" ma:web="a48083fb-2526-431b-ad43-d689c2d9f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E6351-E64A-42DD-A554-7DF752222129}">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 ds:uri="1330c222-9cbe-429b-87cf-ed9b3421a9d9"/>
    <ds:schemaRef ds:uri="a48083fb-2526-431b-ad43-d689c2d9f0a5"/>
  </ds:schemaRefs>
</ds:datastoreItem>
</file>

<file path=customXml/itemProps2.xml><?xml version="1.0" encoding="utf-8"?>
<ds:datastoreItem xmlns:ds="http://schemas.openxmlformats.org/officeDocument/2006/customXml" ds:itemID="{530CA71C-6B24-463C-853F-076A02E27CBC}">
  <ds:schemaRefs>
    <ds:schemaRef ds:uri="http://schemas.microsoft.com/sharepoint/v3/contenttype/forms"/>
  </ds:schemaRefs>
</ds:datastoreItem>
</file>

<file path=customXml/itemProps3.xml><?xml version="1.0" encoding="utf-8"?>
<ds:datastoreItem xmlns:ds="http://schemas.openxmlformats.org/officeDocument/2006/customXml" ds:itemID="{FADABF39-BD38-456B-8C26-7866B9CA8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0c222-9cbe-429b-87cf-ed9b3421a9d9"/>
    <ds:schemaRef ds:uri="a48083fb-2526-431b-ad43-d689c2d9f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Powerful Presentations</Template>
  <TotalTime>0</TotalTime>
  <Words>619</Words>
  <Application>Microsoft Office PowerPoint</Application>
  <PresentationFormat>Widescreen</PresentationFormat>
  <Paragraphs>110</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Arial Black</vt:lpstr>
      <vt:lpstr>Calibri</vt:lpstr>
      <vt:lpstr>Corbel</vt:lpstr>
      <vt:lpstr>Open Sans</vt:lpstr>
      <vt:lpstr>Segoe UI</vt:lpstr>
      <vt:lpstr>Segoe UI Black</vt:lpstr>
      <vt:lpstr>Segoe UI Light</vt:lpstr>
      <vt:lpstr>Segoe UI Semibold</vt:lpstr>
      <vt:lpstr>Segoe UI Semilight</vt:lpstr>
      <vt:lpstr>Wingdings</vt:lpstr>
      <vt:lpstr>Storybuilding Neal Creative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Year Expectations</vt:lpstr>
      <vt:lpstr>PowerPoint Presentation</vt:lpstr>
      <vt:lpstr>PowerPoint Presentation</vt:lpstr>
      <vt:lpstr>Passing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school</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222</cp:revision>
  <dcterms:created xsi:type="dcterms:W3CDTF">2022-10-29T12:25:12Z</dcterms:created>
  <dcterms:modified xsi:type="dcterms:W3CDTF">2024-09-14T17:09:49Z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0x01010065E0185ECC226841998410292480AA5E</vt:lpwstr>
  </property>
  <property fmtid="{D5CDD505-2E9C-101B-9397-08002B2CF9AE}" pid="3" name="MediaServiceImageTags">
    <vt:lpwstr/>
  </property>
</Properties>
</file>