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260" r:id="rId3"/>
    <p:sldId id="261" r:id="rId4"/>
    <p:sldId id="262" r:id="rId5"/>
    <p:sldId id="263" r:id="rId6"/>
    <p:sldId id="264" r:id="rId7"/>
    <p:sldId id="265" r:id="rId8"/>
    <p:sldId id="266" r:id="rId9"/>
    <p:sldId id="267" r:id="rId10"/>
    <p:sldId id="268" r:id="rId11"/>
    <p:sldId id="269" r:id="rId12"/>
    <p:sldId id="270" r:id="rId13"/>
    <p:sldId id="271" r:id="rId14"/>
    <p:sldId id="273" r:id="rId15"/>
    <p:sldId id="272" r:id="rId16"/>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B2AE"/>
    <a:srgbClr val="FAFEC2"/>
    <a:srgbClr val="FBFE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5" d="100"/>
          <a:sy n="75" d="100"/>
        </p:scale>
        <p:origin x="412"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84870" cy="502676"/>
          </a:xfrm>
          <a:prstGeom prst="rect">
            <a:avLst/>
          </a:prstGeom>
        </p:spPr>
        <p:txBody>
          <a:bodyPr vert="horz" lIns="92435" tIns="46217" rIns="92435" bIns="46217" rtlCol="0"/>
          <a:lstStyle>
            <a:lvl1pPr algn="l">
              <a:defRPr sz="1200"/>
            </a:lvl1pPr>
          </a:lstStyle>
          <a:p>
            <a:endParaRPr lang="en-GB"/>
          </a:p>
        </p:txBody>
      </p:sp>
      <p:sp>
        <p:nvSpPr>
          <p:cNvPr id="3" name="Date Placeholder 2"/>
          <p:cNvSpPr>
            <a:spLocks noGrp="1"/>
          </p:cNvSpPr>
          <p:nvPr>
            <p:ph type="dt" idx="1"/>
          </p:nvPr>
        </p:nvSpPr>
        <p:spPr>
          <a:xfrm>
            <a:off x="3901699" y="0"/>
            <a:ext cx="2984870" cy="502676"/>
          </a:xfrm>
          <a:prstGeom prst="rect">
            <a:avLst/>
          </a:prstGeom>
        </p:spPr>
        <p:txBody>
          <a:bodyPr vert="horz" lIns="92435" tIns="46217" rIns="92435" bIns="46217" rtlCol="0"/>
          <a:lstStyle>
            <a:lvl1pPr algn="r">
              <a:defRPr sz="1200"/>
            </a:lvl1pPr>
          </a:lstStyle>
          <a:p>
            <a:fld id="{0DD61B2C-6244-49CB-9FA4-6350719A930D}" type="datetimeFigureOut">
              <a:rPr lang="en-GB" smtClean="0"/>
              <a:t>01/10/2025</a:t>
            </a:fld>
            <a:endParaRPr lang="en-GB"/>
          </a:p>
        </p:txBody>
      </p:sp>
      <p:sp>
        <p:nvSpPr>
          <p:cNvPr id="4" name="Slide Image Placeholder 3"/>
          <p:cNvSpPr>
            <a:spLocks noGrp="1" noRot="1" noChangeAspect="1"/>
          </p:cNvSpPr>
          <p:nvPr>
            <p:ph type="sldImg" idx="2"/>
          </p:nvPr>
        </p:nvSpPr>
        <p:spPr>
          <a:xfrm>
            <a:off x="438150" y="1252538"/>
            <a:ext cx="6011863" cy="3381375"/>
          </a:xfrm>
          <a:prstGeom prst="rect">
            <a:avLst/>
          </a:prstGeom>
          <a:noFill/>
          <a:ln w="12700">
            <a:solidFill>
              <a:prstClr val="black"/>
            </a:solidFill>
          </a:ln>
        </p:spPr>
        <p:txBody>
          <a:bodyPr vert="horz" lIns="92435" tIns="46217" rIns="92435" bIns="46217" rtlCol="0" anchor="ctr"/>
          <a:lstStyle/>
          <a:p>
            <a:endParaRPr lang="en-GB"/>
          </a:p>
        </p:txBody>
      </p:sp>
      <p:sp>
        <p:nvSpPr>
          <p:cNvPr id="5" name="Notes Placeholder 4"/>
          <p:cNvSpPr>
            <a:spLocks noGrp="1"/>
          </p:cNvSpPr>
          <p:nvPr>
            <p:ph type="body" sz="quarter" idx="3"/>
          </p:nvPr>
        </p:nvSpPr>
        <p:spPr>
          <a:xfrm>
            <a:off x="688817" y="4821506"/>
            <a:ext cx="5510530" cy="3944869"/>
          </a:xfrm>
          <a:prstGeom prst="rect">
            <a:avLst/>
          </a:prstGeom>
        </p:spPr>
        <p:txBody>
          <a:bodyPr vert="horz" lIns="92435" tIns="46217" rIns="92435" bIns="4621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516040"/>
            <a:ext cx="2984870" cy="502675"/>
          </a:xfrm>
          <a:prstGeom prst="rect">
            <a:avLst/>
          </a:prstGeom>
        </p:spPr>
        <p:txBody>
          <a:bodyPr vert="horz" lIns="92435" tIns="46217" rIns="92435" bIns="46217" rtlCol="0" anchor="b"/>
          <a:lstStyle>
            <a:lvl1pPr algn="l">
              <a:defRPr sz="1200"/>
            </a:lvl1pPr>
          </a:lstStyle>
          <a:p>
            <a:endParaRPr lang="en-GB"/>
          </a:p>
        </p:txBody>
      </p:sp>
      <p:sp>
        <p:nvSpPr>
          <p:cNvPr id="7" name="Slide Number Placeholder 6"/>
          <p:cNvSpPr>
            <a:spLocks noGrp="1"/>
          </p:cNvSpPr>
          <p:nvPr>
            <p:ph type="sldNum" sz="quarter" idx="5"/>
          </p:nvPr>
        </p:nvSpPr>
        <p:spPr>
          <a:xfrm>
            <a:off x="3901699" y="9516040"/>
            <a:ext cx="2984870" cy="502675"/>
          </a:xfrm>
          <a:prstGeom prst="rect">
            <a:avLst/>
          </a:prstGeom>
        </p:spPr>
        <p:txBody>
          <a:bodyPr vert="horz" lIns="92435" tIns="46217" rIns="92435" bIns="46217" rtlCol="0" anchor="b"/>
          <a:lstStyle>
            <a:lvl1pPr algn="r">
              <a:defRPr sz="1200"/>
            </a:lvl1pPr>
          </a:lstStyle>
          <a:p>
            <a:fld id="{68B2CB5C-B612-4DC3-AA19-B8B270B2CF3C}" type="slidenum">
              <a:rPr lang="en-GB" smtClean="0"/>
              <a:t>‹#›</a:t>
            </a:fld>
            <a:endParaRPr lang="en-GB"/>
          </a:p>
        </p:txBody>
      </p:sp>
    </p:spTree>
    <p:extLst>
      <p:ext uri="{BB962C8B-B14F-4D97-AF65-F5344CB8AC3E}">
        <p14:creationId xmlns:p14="http://schemas.microsoft.com/office/powerpoint/2010/main" val="3428126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laceHolder 1"/>
          <p:cNvSpPr>
            <a:spLocks noGrp="1" noRot="1" noChangeAspect="1"/>
          </p:cNvSpPr>
          <p:nvPr>
            <p:ph type="sldImg"/>
          </p:nvPr>
        </p:nvSpPr>
        <p:spPr>
          <a:xfrm>
            <a:off x="166688" y="1374775"/>
            <a:ext cx="6584950" cy="3703638"/>
          </a:xfrm>
          <a:prstGeom prst="rect">
            <a:avLst/>
          </a:prstGeom>
        </p:spPr>
      </p:sp>
      <p:sp>
        <p:nvSpPr>
          <p:cNvPr id="98"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dirty="0">
              <a:latin typeface="Arial"/>
            </a:endParaRPr>
          </a:p>
        </p:txBody>
      </p:sp>
      <p:sp>
        <p:nvSpPr>
          <p:cNvPr id="99"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2FE0537E-3825-4CDD-8448-212FF7BADE6F}" type="slidenum">
              <a:rPr lang="en-GB" sz="1200" spc="-1">
                <a:solidFill>
                  <a:prstClr val="black"/>
                </a:solidFill>
                <a:latin typeface="Times New Roman"/>
              </a:rPr>
              <a:pPr algn="r" defTabSz="924344">
                <a:defRPr/>
              </a:pPr>
              <a:t>1</a:t>
            </a:fld>
            <a:endParaRPr lang="en-GB" sz="1200" spc="-1" dirty="0">
              <a:solidFill>
                <a:prstClr val="black"/>
              </a:solidFill>
              <a:latin typeface="Times New Roman"/>
            </a:endParaRPr>
          </a:p>
        </p:txBody>
      </p:sp>
    </p:spTree>
    <p:extLst>
      <p:ext uri="{BB962C8B-B14F-4D97-AF65-F5344CB8AC3E}">
        <p14:creationId xmlns:p14="http://schemas.microsoft.com/office/powerpoint/2010/main" val="3704108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PlaceHolder 1"/>
          <p:cNvSpPr>
            <a:spLocks noGrp="1" noRot="1" noChangeAspect="1"/>
          </p:cNvSpPr>
          <p:nvPr>
            <p:ph type="sldImg"/>
          </p:nvPr>
        </p:nvSpPr>
        <p:spPr>
          <a:xfrm>
            <a:off x="168275" y="1374775"/>
            <a:ext cx="6583363" cy="3703638"/>
          </a:xfrm>
          <a:prstGeom prst="rect">
            <a:avLst/>
          </a:prstGeom>
        </p:spPr>
      </p:sp>
      <p:sp>
        <p:nvSpPr>
          <p:cNvPr id="107"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08"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5854EB3B-092D-4EB5-899E-FC41D272F4C1}" type="slidenum">
              <a:rPr lang="en-GB" sz="1200" spc="-1">
                <a:solidFill>
                  <a:prstClr val="black"/>
                </a:solidFill>
                <a:latin typeface="Times New Roman"/>
              </a:rPr>
              <a:pPr algn="r" defTabSz="924344">
                <a:defRPr/>
              </a:pPr>
              <a:t>2</a:t>
            </a:fld>
            <a:endParaRPr lang="en-GB" sz="1200" spc="-1">
              <a:solidFill>
                <a:prstClr val="black"/>
              </a:solidFill>
              <a:latin typeface="Times New Roman"/>
            </a:endParaRPr>
          </a:p>
        </p:txBody>
      </p:sp>
    </p:spTree>
    <p:extLst>
      <p:ext uri="{BB962C8B-B14F-4D97-AF65-F5344CB8AC3E}">
        <p14:creationId xmlns:p14="http://schemas.microsoft.com/office/powerpoint/2010/main" val="3385761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noRot="1" noChangeAspect="1"/>
          </p:cNvSpPr>
          <p:nvPr>
            <p:ph type="sldImg"/>
          </p:nvPr>
        </p:nvSpPr>
        <p:spPr>
          <a:xfrm>
            <a:off x="168275" y="1374775"/>
            <a:ext cx="6583363" cy="3703638"/>
          </a:xfrm>
          <a:prstGeom prst="rect">
            <a:avLst/>
          </a:prstGeom>
        </p:spPr>
      </p:sp>
      <p:sp>
        <p:nvSpPr>
          <p:cNvPr id="110"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11"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09EAACF0-331E-4925-BCEB-63FD38822719}" type="slidenum">
              <a:rPr lang="en-GB" sz="1200" spc="-1">
                <a:solidFill>
                  <a:prstClr val="black"/>
                </a:solidFill>
                <a:latin typeface="Times New Roman"/>
              </a:rPr>
              <a:pPr algn="r" defTabSz="924344">
                <a:defRPr/>
              </a:pPr>
              <a:t>3</a:t>
            </a:fld>
            <a:endParaRPr lang="en-GB" sz="1200" spc="-1">
              <a:solidFill>
                <a:prstClr val="black"/>
              </a:solidFill>
              <a:latin typeface="Times New Roman"/>
            </a:endParaRPr>
          </a:p>
        </p:txBody>
      </p:sp>
    </p:spTree>
    <p:extLst>
      <p:ext uri="{BB962C8B-B14F-4D97-AF65-F5344CB8AC3E}">
        <p14:creationId xmlns:p14="http://schemas.microsoft.com/office/powerpoint/2010/main" val="2938896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PlaceHolder 1"/>
          <p:cNvSpPr>
            <a:spLocks noGrp="1" noRot="1" noChangeAspect="1"/>
          </p:cNvSpPr>
          <p:nvPr>
            <p:ph type="sldImg"/>
          </p:nvPr>
        </p:nvSpPr>
        <p:spPr>
          <a:xfrm>
            <a:off x="168275" y="1374775"/>
            <a:ext cx="6583363" cy="3703638"/>
          </a:xfrm>
          <a:prstGeom prst="rect">
            <a:avLst/>
          </a:prstGeom>
        </p:spPr>
      </p:sp>
      <p:sp>
        <p:nvSpPr>
          <p:cNvPr id="113"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14"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54BFA615-0D82-432A-A982-8A08C5AE9DCB}" type="slidenum">
              <a:rPr lang="en-GB" sz="1200" spc="-1">
                <a:solidFill>
                  <a:prstClr val="black"/>
                </a:solidFill>
                <a:latin typeface="Times New Roman"/>
              </a:rPr>
              <a:pPr algn="r" defTabSz="924344">
                <a:defRPr/>
              </a:pPr>
              <a:t>4</a:t>
            </a:fld>
            <a:endParaRPr lang="en-GB" sz="1200" spc="-1">
              <a:solidFill>
                <a:prstClr val="black"/>
              </a:solidFill>
              <a:latin typeface="Times New Roman"/>
            </a:endParaRPr>
          </a:p>
        </p:txBody>
      </p:sp>
    </p:spTree>
    <p:extLst>
      <p:ext uri="{BB962C8B-B14F-4D97-AF65-F5344CB8AC3E}">
        <p14:creationId xmlns:p14="http://schemas.microsoft.com/office/powerpoint/2010/main" val="718181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noRot="1" noChangeAspect="1"/>
          </p:cNvSpPr>
          <p:nvPr>
            <p:ph type="sldImg"/>
          </p:nvPr>
        </p:nvSpPr>
        <p:spPr>
          <a:xfrm>
            <a:off x="168275" y="1374775"/>
            <a:ext cx="6583363" cy="3703638"/>
          </a:xfrm>
          <a:prstGeom prst="rect">
            <a:avLst/>
          </a:prstGeom>
        </p:spPr>
      </p:sp>
      <p:sp>
        <p:nvSpPr>
          <p:cNvPr id="116"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17"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A995AEC6-8A9A-421E-8973-1713D9E0BA52}" type="slidenum">
              <a:rPr lang="en-GB" sz="1200" spc="-1">
                <a:solidFill>
                  <a:prstClr val="black"/>
                </a:solidFill>
                <a:latin typeface="Times New Roman"/>
              </a:rPr>
              <a:pPr algn="r" defTabSz="924344">
                <a:defRPr/>
              </a:pPr>
              <a:t>5</a:t>
            </a:fld>
            <a:endParaRPr lang="en-GB" sz="1200" spc="-1">
              <a:solidFill>
                <a:prstClr val="black"/>
              </a:solidFill>
              <a:latin typeface="Times New Roman"/>
            </a:endParaRPr>
          </a:p>
        </p:txBody>
      </p:sp>
    </p:spTree>
    <p:extLst>
      <p:ext uri="{BB962C8B-B14F-4D97-AF65-F5344CB8AC3E}">
        <p14:creationId xmlns:p14="http://schemas.microsoft.com/office/powerpoint/2010/main" val="272080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PlaceHolder 1"/>
          <p:cNvSpPr>
            <a:spLocks noGrp="1" noRot="1" noChangeAspect="1"/>
          </p:cNvSpPr>
          <p:nvPr>
            <p:ph type="sldImg"/>
          </p:nvPr>
        </p:nvSpPr>
        <p:spPr>
          <a:xfrm>
            <a:off x="168275" y="1374775"/>
            <a:ext cx="6583363" cy="3703638"/>
          </a:xfrm>
          <a:prstGeom prst="rect">
            <a:avLst/>
          </a:prstGeom>
        </p:spPr>
      </p:sp>
      <p:sp>
        <p:nvSpPr>
          <p:cNvPr id="119"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20"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5445E4B4-2F7B-4096-BF36-E369D7E50633}" type="slidenum">
              <a:rPr lang="en-GB" sz="1200" spc="-1">
                <a:solidFill>
                  <a:prstClr val="black"/>
                </a:solidFill>
                <a:latin typeface="Times New Roman"/>
              </a:rPr>
              <a:pPr algn="r" defTabSz="924344">
                <a:defRPr/>
              </a:pPr>
              <a:t>6</a:t>
            </a:fld>
            <a:endParaRPr lang="en-GB" sz="1200" spc="-1">
              <a:solidFill>
                <a:prstClr val="black"/>
              </a:solidFill>
              <a:latin typeface="Times New Roman"/>
            </a:endParaRPr>
          </a:p>
        </p:txBody>
      </p:sp>
    </p:spTree>
    <p:extLst>
      <p:ext uri="{BB962C8B-B14F-4D97-AF65-F5344CB8AC3E}">
        <p14:creationId xmlns:p14="http://schemas.microsoft.com/office/powerpoint/2010/main" val="3185051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PlaceHolder 1"/>
          <p:cNvSpPr>
            <a:spLocks noGrp="1" noRot="1" noChangeAspect="1"/>
          </p:cNvSpPr>
          <p:nvPr>
            <p:ph type="sldImg"/>
          </p:nvPr>
        </p:nvSpPr>
        <p:spPr>
          <a:xfrm>
            <a:off x="168275" y="1374775"/>
            <a:ext cx="6583363" cy="3703638"/>
          </a:xfrm>
          <a:prstGeom prst="rect">
            <a:avLst/>
          </a:prstGeom>
        </p:spPr>
      </p:sp>
      <p:sp>
        <p:nvSpPr>
          <p:cNvPr id="122"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dirty="0">
              <a:latin typeface="Arial"/>
            </a:endParaRPr>
          </a:p>
        </p:txBody>
      </p:sp>
      <p:sp>
        <p:nvSpPr>
          <p:cNvPr id="123"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1E01A911-3B4B-4D86-A550-3F7CA732075C}" type="slidenum">
              <a:rPr lang="en-GB" sz="1200" spc="-1">
                <a:solidFill>
                  <a:prstClr val="black"/>
                </a:solidFill>
                <a:latin typeface="Times New Roman"/>
              </a:rPr>
              <a:pPr algn="r" defTabSz="924344">
                <a:defRPr/>
              </a:pPr>
              <a:t>7</a:t>
            </a:fld>
            <a:endParaRPr lang="en-GB" sz="1200" spc="-1" dirty="0">
              <a:solidFill>
                <a:prstClr val="black"/>
              </a:solidFill>
              <a:latin typeface="Times New Roman"/>
            </a:endParaRPr>
          </a:p>
        </p:txBody>
      </p:sp>
    </p:spTree>
    <p:extLst>
      <p:ext uri="{BB962C8B-B14F-4D97-AF65-F5344CB8AC3E}">
        <p14:creationId xmlns:p14="http://schemas.microsoft.com/office/powerpoint/2010/main" val="2599631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PlaceHolder 1"/>
          <p:cNvSpPr>
            <a:spLocks noGrp="1" noRot="1" noChangeAspect="1"/>
          </p:cNvSpPr>
          <p:nvPr>
            <p:ph type="sldImg"/>
          </p:nvPr>
        </p:nvSpPr>
        <p:spPr>
          <a:xfrm>
            <a:off x="168275" y="1374775"/>
            <a:ext cx="6583363" cy="3703638"/>
          </a:xfrm>
          <a:prstGeom prst="rect">
            <a:avLst/>
          </a:prstGeom>
        </p:spPr>
      </p:sp>
      <p:sp>
        <p:nvSpPr>
          <p:cNvPr id="125"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dirty="0">
              <a:latin typeface="Arial"/>
            </a:endParaRPr>
          </a:p>
        </p:txBody>
      </p:sp>
      <p:sp>
        <p:nvSpPr>
          <p:cNvPr id="126"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B880C802-6B65-4EEE-B9BE-155B41DD8125}" type="slidenum">
              <a:rPr lang="en-GB" sz="1200" spc="-1">
                <a:solidFill>
                  <a:prstClr val="black"/>
                </a:solidFill>
                <a:latin typeface="Times New Roman"/>
              </a:rPr>
              <a:pPr algn="r" defTabSz="924344">
                <a:defRPr/>
              </a:pPr>
              <a:t>8</a:t>
            </a:fld>
            <a:endParaRPr lang="en-GB" sz="1200" spc="-1" dirty="0">
              <a:solidFill>
                <a:prstClr val="black"/>
              </a:solidFill>
              <a:latin typeface="Times New Roman"/>
            </a:endParaRPr>
          </a:p>
        </p:txBody>
      </p:sp>
    </p:spTree>
    <p:extLst>
      <p:ext uri="{BB962C8B-B14F-4D97-AF65-F5344CB8AC3E}">
        <p14:creationId xmlns:p14="http://schemas.microsoft.com/office/powerpoint/2010/main" val="235633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noRot="1" noChangeAspect="1"/>
          </p:cNvSpPr>
          <p:nvPr>
            <p:ph type="sldImg"/>
          </p:nvPr>
        </p:nvSpPr>
        <p:spPr>
          <a:xfrm>
            <a:off x="168275" y="1374775"/>
            <a:ext cx="6583363" cy="3703638"/>
          </a:xfrm>
          <a:prstGeom prst="rect">
            <a:avLst/>
          </a:prstGeom>
        </p:spPr>
      </p:sp>
      <p:sp>
        <p:nvSpPr>
          <p:cNvPr id="128"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29"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507FE106-29E3-45B0-92BF-10B83F82686C}" type="slidenum">
              <a:rPr lang="en-GB" sz="1200" spc="-1">
                <a:solidFill>
                  <a:prstClr val="black"/>
                </a:solidFill>
                <a:latin typeface="Times New Roman"/>
              </a:rPr>
              <a:pPr algn="r" defTabSz="924344">
                <a:defRPr/>
              </a:pPr>
              <a:t>9</a:t>
            </a:fld>
            <a:endParaRPr lang="en-GB" sz="1200" spc="-1">
              <a:solidFill>
                <a:prstClr val="black"/>
              </a:solidFill>
              <a:latin typeface="Times New Roman"/>
            </a:endParaRPr>
          </a:p>
        </p:txBody>
      </p:sp>
    </p:spTree>
    <p:extLst>
      <p:ext uri="{BB962C8B-B14F-4D97-AF65-F5344CB8AC3E}">
        <p14:creationId xmlns:p14="http://schemas.microsoft.com/office/powerpoint/2010/main" val="3699573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PlaceHolder 1"/>
          <p:cNvSpPr>
            <a:spLocks noGrp="1" noRot="1" noChangeAspect="1"/>
          </p:cNvSpPr>
          <p:nvPr>
            <p:ph type="sldImg"/>
          </p:nvPr>
        </p:nvSpPr>
        <p:spPr>
          <a:xfrm>
            <a:off x="168275" y="1374775"/>
            <a:ext cx="6583363" cy="3703638"/>
          </a:xfrm>
          <a:prstGeom prst="rect">
            <a:avLst/>
          </a:prstGeom>
        </p:spPr>
      </p:sp>
      <p:sp>
        <p:nvSpPr>
          <p:cNvPr id="131"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32"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3D6BAA6C-1950-48F7-8EBD-3DFE81D3C699}" type="slidenum">
              <a:rPr lang="en-GB" sz="1200" spc="-1">
                <a:solidFill>
                  <a:prstClr val="black"/>
                </a:solidFill>
                <a:latin typeface="Times New Roman"/>
              </a:rPr>
              <a:pPr algn="r" defTabSz="924344">
                <a:defRPr/>
              </a:pPr>
              <a:t>10</a:t>
            </a:fld>
            <a:endParaRPr lang="en-GB" sz="1200" spc="-1">
              <a:solidFill>
                <a:prstClr val="black"/>
              </a:solidFill>
              <a:latin typeface="Times New Roman"/>
            </a:endParaRPr>
          </a:p>
        </p:txBody>
      </p:sp>
    </p:spTree>
    <p:extLst>
      <p:ext uri="{BB962C8B-B14F-4D97-AF65-F5344CB8AC3E}">
        <p14:creationId xmlns:p14="http://schemas.microsoft.com/office/powerpoint/2010/main" val="1523756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noRot="1" noChangeAspect="1"/>
          </p:cNvSpPr>
          <p:nvPr>
            <p:ph type="sldImg"/>
          </p:nvPr>
        </p:nvSpPr>
        <p:spPr>
          <a:xfrm>
            <a:off x="168275" y="1374775"/>
            <a:ext cx="6583363" cy="3703638"/>
          </a:xfrm>
          <a:prstGeom prst="rect">
            <a:avLst/>
          </a:prstGeom>
        </p:spPr>
      </p:sp>
      <p:sp>
        <p:nvSpPr>
          <p:cNvPr id="134"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35"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A2305A34-8706-4DAA-9799-D629C46EE70A}" type="slidenum">
              <a:rPr lang="en-GB" sz="1200" spc="-1">
                <a:solidFill>
                  <a:prstClr val="black"/>
                </a:solidFill>
                <a:latin typeface="Times New Roman"/>
              </a:rPr>
              <a:pPr algn="r" defTabSz="924344">
                <a:defRPr/>
              </a:pPr>
              <a:t>11</a:t>
            </a:fld>
            <a:endParaRPr lang="en-GB" sz="1200" spc="-1">
              <a:solidFill>
                <a:prstClr val="black"/>
              </a:solidFill>
              <a:latin typeface="Times New Roman"/>
            </a:endParaRPr>
          </a:p>
        </p:txBody>
      </p:sp>
    </p:spTree>
    <p:extLst>
      <p:ext uri="{BB962C8B-B14F-4D97-AF65-F5344CB8AC3E}">
        <p14:creationId xmlns:p14="http://schemas.microsoft.com/office/powerpoint/2010/main" val="2471674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PlaceHolder 1"/>
          <p:cNvSpPr>
            <a:spLocks noGrp="1" noRot="1" noChangeAspect="1"/>
          </p:cNvSpPr>
          <p:nvPr>
            <p:ph type="sldImg"/>
          </p:nvPr>
        </p:nvSpPr>
        <p:spPr>
          <a:xfrm>
            <a:off x="168275" y="1374775"/>
            <a:ext cx="6583363" cy="3703638"/>
          </a:xfrm>
          <a:prstGeom prst="rect">
            <a:avLst/>
          </a:prstGeom>
        </p:spPr>
      </p:sp>
      <p:sp>
        <p:nvSpPr>
          <p:cNvPr id="137"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38"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030DD980-F1B3-42F0-B9DF-9E7F4FD99651}" type="slidenum">
              <a:rPr lang="en-GB" sz="1200" spc="-1">
                <a:solidFill>
                  <a:prstClr val="black"/>
                </a:solidFill>
                <a:latin typeface="Times New Roman"/>
              </a:rPr>
              <a:pPr algn="r" defTabSz="924344">
                <a:defRPr/>
              </a:pPr>
              <a:t>12</a:t>
            </a:fld>
            <a:endParaRPr lang="en-GB" sz="1200" spc="-1">
              <a:solidFill>
                <a:prstClr val="black"/>
              </a:solidFill>
              <a:latin typeface="Times New Roman"/>
            </a:endParaRPr>
          </a:p>
        </p:txBody>
      </p:sp>
    </p:spTree>
    <p:extLst>
      <p:ext uri="{BB962C8B-B14F-4D97-AF65-F5344CB8AC3E}">
        <p14:creationId xmlns:p14="http://schemas.microsoft.com/office/powerpoint/2010/main" val="4121005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PlaceHolder 1"/>
          <p:cNvSpPr>
            <a:spLocks noGrp="1" noRot="1" noChangeAspect="1"/>
          </p:cNvSpPr>
          <p:nvPr>
            <p:ph type="sldImg"/>
          </p:nvPr>
        </p:nvSpPr>
        <p:spPr>
          <a:xfrm>
            <a:off x="168275" y="1374775"/>
            <a:ext cx="6583363" cy="3703638"/>
          </a:xfrm>
          <a:prstGeom prst="rect">
            <a:avLst/>
          </a:prstGeom>
        </p:spPr>
      </p:sp>
      <p:sp>
        <p:nvSpPr>
          <p:cNvPr id="140"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41"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8237F55A-66E5-4D7D-9897-2D0BF1CEC1EF}" type="slidenum">
              <a:rPr lang="en-GB" sz="1200" spc="-1">
                <a:solidFill>
                  <a:prstClr val="black"/>
                </a:solidFill>
                <a:latin typeface="Times New Roman"/>
              </a:rPr>
              <a:pPr algn="r" defTabSz="924344">
                <a:defRPr/>
              </a:pPr>
              <a:t>13</a:t>
            </a:fld>
            <a:endParaRPr lang="en-GB" sz="1200" spc="-1">
              <a:solidFill>
                <a:prstClr val="black"/>
              </a:solidFill>
              <a:latin typeface="Times New Roman"/>
            </a:endParaRPr>
          </a:p>
        </p:txBody>
      </p:sp>
    </p:spTree>
    <p:extLst>
      <p:ext uri="{BB962C8B-B14F-4D97-AF65-F5344CB8AC3E}">
        <p14:creationId xmlns:p14="http://schemas.microsoft.com/office/powerpoint/2010/main" val="3009328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3ADEA-66BD-BFD7-0415-BCA66CC7729F}"/>
            </a:ext>
          </a:extLst>
        </p:cNvPr>
        <p:cNvGrpSpPr/>
        <p:nvPr/>
      </p:nvGrpSpPr>
      <p:grpSpPr>
        <a:xfrm>
          <a:off x="0" y="0"/>
          <a:ext cx="0" cy="0"/>
          <a:chOff x="0" y="0"/>
          <a:chExt cx="0" cy="0"/>
        </a:xfrm>
      </p:grpSpPr>
      <p:sp>
        <p:nvSpPr>
          <p:cNvPr id="139" name="PlaceHolder 1">
            <a:extLst>
              <a:ext uri="{FF2B5EF4-FFF2-40B4-BE49-F238E27FC236}">
                <a16:creationId xmlns:a16="http://schemas.microsoft.com/office/drawing/2014/main" id="{B59678BB-1DF1-A210-B4AF-E0F65B8326F6}"/>
              </a:ext>
            </a:extLst>
          </p:cNvPr>
          <p:cNvSpPr>
            <a:spLocks noGrp="1" noRot="1" noChangeAspect="1"/>
          </p:cNvSpPr>
          <p:nvPr>
            <p:ph type="sldImg"/>
          </p:nvPr>
        </p:nvSpPr>
        <p:spPr>
          <a:xfrm>
            <a:off x="168275" y="1374775"/>
            <a:ext cx="6583363" cy="3703638"/>
          </a:xfrm>
          <a:prstGeom prst="rect">
            <a:avLst/>
          </a:prstGeom>
        </p:spPr>
      </p:sp>
      <p:sp>
        <p:nvSpPr>
          <p:cNvPr id="140" name="PlaceHolder 2">
            <a:extLst>
              <a:ext uri="{FF2B5EF4-FFF2-40B4-BE49-F238E27FC236}">
                <a16:creationId xmlns:a16="http://schemas.microsoft.com/office/drawing/2014/main" id="{8283BF1C-ACAE-3197-5370-B08DEEF523F5}"/>
              </a:ext>
            </a:extLst>
          </p:cNvPr>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41" name="TextShape 3">
            <a:extLst>
              <a:ext uri="{FF2B5EF4-FFF2-40B4-BE49-F238E27FC236}">
                <a16:creationId xmlns:a16="http://schemas.microsoft.com/office/drawing/2014/main" id="{DF499DF3-5225-7086-1CB0-85C982767559}"/>
              </a:ext>
            </a:extLst>
          </p:cNvPr>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8237F55A-66E5-4D7D-9897-2D0BF1CEC1EF}" type="slidenum">
              <a:rPr lang="en-GB" sz="1200" spc="-1">
                <a:solidFill>
                  <a:prstClr val="black"/>
                </a:solidFill>
                <a:latin typeface="Times New Roman"/>
              </a:rPr>
              <a:pPr algn="r" defTabSz="924344">
                <a:defRPr/>
              </a:pPr>
              <a:t>14</a:t>
            </a:fld>
            <a:endParaRPr lang="en-GB" sz="1200" spc="-1">
              <a:solidFill>
                <a:prstClr val="black"/>
              </a:solidFill>
              <a:latin typeface="Times New Roman"/>
            </a:endParaRPr>
          </a:p>
        </p:txBody>
      </p:sp>
    </p:spTree>
    <p:extLst>
      <p:ext uri="{BB962C8B-B14F-4D97-AF65-F5344CB8AC3E}">
        <p14:creationId xmlns:p14="http://schemas.microsoft.com/office/powerpoint/2010/main" val="4115180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PlaceHolder 1"/>
          <p:cNvSpPr>
            <a:spLocks noGrp="1" noRot="1" noChangeAspect="1"/>
          </p:cNvSpPr>
          <p:nvPr>
            <p:ph type="sldImg"/>
          </p:nvPr>
        </p:nvSpPr>
        <p:spPr>
          <a:xfrm>
            <a:off x="168275" y="1374775"/>
            <a:ext cx="6583363" cy="3703638"/>
          </a:xfrm>
          <a:prstGeom prst="rect">
            <a:avLst/>
          </a:prstGeom>
        </p:spPr>
      </p:sp>
      <p:sp>
        <p:nvSpPr>
          <p:cNvPr id="143" name="PlaceHolder 2"/>
          <p:cNvSpPr>
            <a:spLocks noGrp="1"/>
          </p:cNvSpPr>
          <p:nvPr>
            <p:ph type="body"/>
          </p:nvPr>
        </p:nvSpPr>
        <p:spPr>
          <a:xfrm>
            <a:off x="692070" y="5284281"/>
            <a:ext cx="5535841" cy="4323035"/>
          </a:xfrm>
          <a:prstGeom prst="rect">
            <a:avLst/>
          </a:prstGeom>
        </p:spPr>
        <p:txBody>
          <a:bodyPr lIns="93526" tIns="46581" rIns="93526" bIns="46581">
            <a:noAutofit/>
          </a:bodyPr>
          <a:lstStyle/>
          <a:p>
            <a:endParaRPr lang="en-GB" sz="2000" spc="-1">
              <a:latin typeface="Arial"/>
            </a:endParaRPr>
          </a:p>
        </p:txBody>
      </p:sp>
      <p:sp>
        <p:nvSpPr>
          <p:cNvPr id="144" name="TextShape 3"/>
          <p:cNvSpPr txBox="1"/>
          <p:nvPr/>
        </p:nvSpPr>
        <p:spPr>
          <a:xfrm>
            <a:off x="3919925" y="10429719"/>
            <a:ext cx="2998249" cy="550634"/>
          </a:xfrm>
          <a:prstGeom prst="rect">
            <a:avLst/>
          </a:prstGeom>
          <a:noFill/>
          <a:ln>
            <a:noFill/>
          </a:ln>
        </p:spPr>
        <p:txBody>
          <a:bodyPr lIns="93526" tIns="46581" rIns="93526" bIns="46581" anchor="b">
            <a:noAutofit/>
          </a:bodyPr>
          <a:lstStyle/>
          <a:p>
            <a:pPr algn="r" defTabSz="924344">
              <a:defRPr/>
            </a:pPr>
            <a:fld id="{874AF6C8-2354-469B-8329-CE68140DC379}" type="slidenum">
              <a:rPr lang="en-GB" sz="1200" spc="-1">
                <a:solidFill>
                  <a:prstClr val="black"/>
                </a:solidFill>
                <a:latin typeface="Times New Roman"/>
              </a:rPr>
              <a:pPr algn="r" defTabSz="924344">
                <a:defRPr/>
              </a:pPr>
              <a:t>15</a:t>
            </a:fld>
            <a:endParaRPr lang="en-GB" sz="1200" spc="-1">
              <a:solidFill>
                <a:prstClr val="black"/>
              </a:solidFill>
              <a:latin typeface="Times New Roman"/>
            </a:endParaRPr>
          </a:p>
        </p:txBody>
      </p:sp>
    </p:spTree>
    <p:extLst>
      <p:ext uri="{BB962C8B-B14F-4D97-AF65-F5344CB8AC3E}">
        <p14:creationId xmlns:p14="http://schemas.microsoft.com/office/powerpoint/2010/main" val="170109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2290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6"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GB" sz="3200" b="0" strike="noStrike" spc="-1">
              <a:latin typeface="Arial"/>
            </a:endParaRPr>
          </a:p>
        </p:txBody>
      </p:sp>
    </p:spTree>
    <p:extLst>
      <p:ext uri="{BB962C8B-B14F-4D97-AF65-F5344CB8AC3E}">
        <p14:creationId xmlns:p14="http://schemas.microsoft.com/office/powerpoint/2010/main" val="1987082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8"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2800" b="0" strike="noStrike" spc="-1">
              <a:solidFill>
                <a:srgbClr val="000000"/>
              </a:solidFill>
              <a:latin typeface="Calibri"/>
            </a:endParaRPr>
          </a:p>
        </p:txBody>
      </p:sp>
    </p:spTree>
    <p:extLst>
      <p:ext uri="{BB962C8B-B14F-4D97-AF65-F5344CB8AC3E}">
        <p14:creationId xmlns:p14="http://schemas.microsoft.com/office/powerpoint/2010/main" val="860039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0"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2800" b="0" strike="noStrike" spc="-1">
              <a:solidFill>
                <a:srgbClr val="000000"/>
              </a:solidFill>
              <a:latin typeface="Calibri"/>
            </a:endParaRPr>
          </a:p>
        </p:txBody>
      </p:sp>
    </p:spTree>
    <p:extLst>
      <p:ext uri="{BB962C8B-B14F-4D97-AF65-F5344CB8AC3E}">
        <p14:creationId xmlns:p14="http://schemas.microsoft.com/office/powerpoint/2010/main" val="4128198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Tree>
    <p:extLst>
      <p:ext uri="{BB962C8B-B14F-4D97-AF65-F5344CB8AC3E}">
        <p14:creationId xmlns:p14="http://schemas.microsoft.com/office/powerpoint/2010/main" val="225575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1523880" y="1122480"/>
            <a:ext cx="9143640" cy="11066760"/>
          </a:xfrm>
          <a:prstGeom prst="rect">
            <a:avLst/>
          </a:prstGeom>
        </p:spPr>
        <p:txBody>
          <a:bodyPr lIns="0" tIns="0" rIns="0" bIns="0" anchor="ctr">
            <a:noAutofit/>
          </a:bodyPr>
          <a:lstStyle/>
          <a:p>
            <a:pPr algn="ctr"/>
            <a:endParaRPr lang="en-GB" sz="3200" b="0" strike="noStrike" spc="-1">
              <a:latin typeface="Arial"/>
            </a:endParaRPr>
          </a:p>
        </p:txBody>
      </p:sp>
    </p:spTree>
    <p:extLst>
      <p:ext uri="{BB962C8B-B14F-4D97-AF65-F5344CB8AC3E}">
        <p14:creationId xmlns:p14="http://schemas.microsoft.com/office/powerpoint/2010/main" val="2827494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1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extLst>
      <p:ext uri="{BB962C8B-B14F-4D97-AF65-F5344CB8AC3E}">
        <p14:creationId xmlns:p14="http://schemas.microsoft.com/office/powerpoint/2010/main" val="2795061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19"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20"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21"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extLst>
      <p:ext uri="{BB962C8B-B14F-4D97-AF65-F5344CB8AC3E}">
        <p14:creationId xmlns:p14="http://schemas.microsoft.com/office/powerpoint/2010/main" val="4050344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23"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24"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25"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extLst>
      <p:ext uri="{BB962C8B-B14F-4D97-AF65-F5344CB8AC3E}">
        <p14:creationId xmlns:p14="http://schemas.microsoft.com/office/powerpoint/2010/main" val="1645343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27"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28"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extLst>
      <p:ext uri="{BB962C8B-B14F-4D97-AF65-F5344CB8AC3E}">
        <p14:creationId xmlns:p14="http://schemas.microsoft.com/office/powerpoint/2010/main" val="2629416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3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3"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extLst>
      <p:ext uri="{BB962C8B-B14F-4D97-AF65-F5344CB8AC3E}">
        <p14:creationId xmlns:p14="http://schemas.microsoft.com/office/powerpoint/2010/main" val="4595970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1523880" y="1122480"/>
            <a:ext cx="9143640" cy="2387160"/>
          </a:xfrm>
          <a:prstGeom prst="rect">
            <a:avLst/>
          </a:prstGeom>
        </p:spPr>
        <p:txBody>
          <a:bodyPr lIns="0" tIns="0" rIns="0" bIns="0" anchor="ctr">
            <a:noAutofit/>
          </a:bodyPr>
          <a:lstStyle/>
          <a:p>
            <a:endParaRPr lang="en-US" sz="1800" b="0" strike="noStrike" spc="-1">
              <a:solidFill>
                <a:srgbClr val="000000"/>
              </a:solidFill>
              <a:latin typeface="Calibri"/>
            </a:endParaRPr>
          </a:p>
        </p:txBody>
      </p:sp>
      <p:sp>
        <p:nvSpPr>
          <p:cNvPr id="35"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6"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7"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8"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39"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
        <p:nvSpPr>
          <p:cNvPr id="40"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2800" b="0" strike="noStrike" spc="-1">
              <a:solidFill>
                <a:srgbClr val="000000"/>
              </a:solidFill>
              <a:latin typeface="Calibri"/>
            </a:endParaRPr>
          </a:p>
        </p:txBody>
      </p:sp>
    </p:spTree>
    <p:extLst>
      <p:ext uri="{BB962C8B-B14F-4D97-AF65-F5344CB8AC3E}">
        <p14:creationId xmlns:p14="http://schemas.microsoft.com/office/powerpoint/2010/main" val="184809858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p:spPr>
        <p:txBody>
          <a:bodyPr anchor="b">
            <a:noAutofit/>
          </a:bodyPr>
          <a:lstStyle/>
          <a:p>
            <a:pPr algn="ctr">
              <a:lnSpc>
                <a:spcPct val="90000"/>
              </a:lnSpc>
            </a:pPr>
            <a:r>
              <a:rPr lang="en-US" sz="6000" b="0" strike="noStrike" spc="-1">
                <a:solidFill>
                  <a:srgbClr val="000000"/>
                </a:solidFill>
                <a:latin typeface="Calibri Light"/>
              </a:rPr>
              <a:t>Click to edit Master title style</a:t>
            </a:r>
            <a:endParaRPr lang="en-US" sz="6000" b="0" strike="noStrike" spc="-1">
              <a:solidFill>
                <a:srgbClr val="000000"/>
              </a:solidFill>
              <a:latin typeface="Calibri"/>
            </a:endParaRPr>
          </a:p>
        </p:txBody>
      </p:sp>
      <p:sp>
        <p:nvSpPr>
          <p:cNvPr id="6" name="PlaceHolder 2"/>
          <p:cNvSpPr>
            <a:spLocks noGrp="1"/>
          </p:cNvSpPr>
          <p:nvPr>
            <p:ph type="dt"/>
          </p:nvPr>
        </p:nvSpPr>
        <p:spPr>
          <a:xfrm>
            <a:off x="838080" y="6356520"/>
            <a:ext cx="2742840" cy="364680"/>
          </a:xfrm>
          <a:prstGeom prst="rect">
            <a:avLst/>
          </a:prstGeom>
        </p:spPr>
        <p:txBody>
          <a:bodyPr anchor="ctr">
            <a:noAutofit/>
          </a:bodyPr>
          <a:lstStyle/>
          <a:p>
            <a:pPr>
              <a:lnSpc>
                <a:spcPct val="100000"/>
              </a:lnSpc>
            </a:pPr>
            <a:fld id="{6F503DE7-B2BD-4503-A7A6-C66033E0CDAF}" type="datetime">
              <a:rPr lang="en-GB" sz="1200" b="0" strike="noStrike" spc="-1">
                <a:solidFill>
                  <a:srgbClr val="8B8B8B"/>
                </a:solidFill>
                <a:latin typeface="Calibri"/>
              </a:rPr>
              <a:t>01/10/2025</a:t>
            </a:fld>
            <a:endParaRPr lang="en-GB" sz="1200" b="0" strike="noStrike" spc="-1">
              <a:latin typeface="Times New Roman"/>
            </a:endParaRPr>
          </a:p>
        </p:txBody>
      </p:sp>
      <p:sp>
        <p:nvSpPr>
          <p:cNvPr id="2" name="PlaceHolder 3"/>
          <p:cNvSpPr>
            <a:spLocks noGrp="1"/>
          </p:cNvSpPr>
          <p:nvPr>
            <p:ph type="ftr"/>
          </p:nvPr>
        </p:nvSpPr>
        <p:spPr>
          <a:xfrm>
            <a:off x="4038480" y="6356520"/>
            <a:ext cx="4114440" cy="364680"/>
          </a:xfrm>
          <a:prstGeom prst="rect">
            <a:avLst/>
          </a:prstGeom>
        </p:spPr>
        <p:txBody>
          <a:bodyPr anchor="ctr">
            <a:noAutofit/>
          </a:bodyPr>
          <a:lstStyle/>
          <a:p>
            <a:endParaRPr lang="en-GB" sz="2400" b="0" strike="noStrike" spc="-1">
              <a:latin typeface="Times New Roman"/>
            </a:endParaRPr>
          </a:p>
        </p:txBody>
      </p:sp>
      <p:sp>
        <p:nvSpPr>
          <p:cNvPr id="3" name="PlaceHolder 4"/>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3B4CBA96-9AAB-4531-82F1-FB9CE125E490}" type="slidenum">
              <a:rPr lang="en-GB" sz="1200" b="0" strike="noStrike" spc="-1">
                <a:solidFill>
                  <a:srgbClr val="8B8B8B"/>
                </a:solidFill>
                <a:latin typeface="Calibri"/>
              </a:rPr>
              <a:t>‹#›</a:t>
            </a:fld>
            <a:endParaRPr lang="en-GB" sz="1200" b="0" strike="noStrike" spc="-1">
              <a:latin typeface="Times New Roman"/>
            </a:endParaRPr>
          </a:p>
        </p:txBody>
      </p:sp>
      <p:sp>
        <p:nvSpPr>
          <p:cNvPr id="4"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2800" b="0" strike="noStrike" spc="-1">
                <a:solidFill>
                  <a:srgbClr val="000000"/>
                </a:solidFill>
                <a:latin typeface="Calibri"/>
              </a:rPr>
              <a:t>Click to edit the outline text format</a:t>
            </a:r>
          </a:p>
          <a:p>
            <a:pPr marL="864000" lvl="1" indent="-324000">
              <a:spcBef>
                <a:spcPts val="1134"/>
              </a:spcBef>
              <a:buClr>
                <a:srgbClr val="000000"/>
              </a:buClr>
              <a:buSzPct val="75000"/>
              <a:buFont typeface="Symbol" charset="2"/>
              <a:buChar char=""/>
            </a:pPr>
            <a:r>
              <a:rPr lang="en-US" sz="2000" b="0" strike="noStrike" spc="-1">
                <a:solidFill>
                  <a:srgbClr val="000000"/>
                </a:solidFill>
                <a:latin typeface="Calibri"/>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Calibri"/>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Calibri"/>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Calibri"/>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Calibri"/>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Calibri"/>
              </a:rPr>
              <a:t>Seventh Outline Level</a:t>
            </a:r>
          </a:p>
        </p:txBody>
      </p:sp>
    </p:spTree>
    <p:extLst>
      <p:ext uri="{BB962C8B-B14F-4D97-AF65-F5344CB8AC3E}">
        <p14:creationId xmlns:p14="http://schemas.microsoft.com/office/powerpoint/2010/main" val="903426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image" Target="../media/image10.png"/><Relationship Id="rId11" Type="http://schemas.openxmlformats.org/officeDocument/2006/relationships/image" Target="../media/image11.png"/><Relationship Id="rId12" Type="http://schemas.openxmlformats.org/officeDocument/2006/relationships/image" Target="../media/image12.png"/><Relationship Id="rId13" Type="http://schemas.openxmlformats.org/officeDocument/2006/relationships/image" Target="../media/image13.png"/><Relationship Id="rId14" Type="http://schemas.openxmlformats.org/officeDocument/2006/relationships/image" Target="../media/image14.png"/><Relationship Id="rId15" Type="http://schemas.openxmlformats.org/officeDocument/2006/relationships/image" Target="../media/image15.png"/><Relationship Id="rId16" Type="http://schemas.openxmlformats.org/officeDocument/2006/relationships/image" Target="../media/image16.png"/><Relationship Id="rId17" Type="http://schemas.openxmlformats.org/officeDocument/2006/relationships/image" Target="../media/image17.png"/><Relationship Id="rId18" Type="http://schemas.openxmlformats.org/officeDocument/2006/relationships/image" Target="../media/image18.png"/><Relationship Id="rId19" Type="http://schemas.openxmlformats.org/officeDocument/2006/relationships/image" Target="../media/image19.png"/><Relationship Id="rId20" Type="http://schemas.openxmlformats.org/officeDocument/2006/relationships/image" Target="../media/image20.png"/><Relationship Id="rId21" Type="http://schemas.openxmlformats.org/officeDocument/2006/relationships/image" Target="../media/image21.png"/><Relationship Id="rId22" Type="http://schemas.openxmlformats.org/officeDocument/2006/relationships/image" Target="../media/image22.png"/><Relationship Id="rId23" Type="http://schemas.openxmlformats.org/officeDocument/2006/relationships/image" Target="../media/image23.png"/><Relationship Id="rId24" Type="http://schemas.openxmlformats.org/officeDocument/2006/relationships/image" Target="../media/image24.png"/><Relationship Id="rId25" Type="http://schemas.openxmlformats.org/officeDocument/2006/relationships/image" Target="../media/image25.png"/><Relationship Id="rId26" Type="http://schemas.openxmlformats.org/officeDocument/2006/relationships/image" Target="../media/image26.png"/><Relationship Id="rId27" Type="http://schemas.openxmlformats.org/officeDocument/2006/relationships/image" Target="../media/image27.png"/><Relationship Id="rId28"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ustomShape 1"/>
          <p:cNvSpPr/>
          <p:nvPr/>
        </p:nvSpPr>
        <p:spPr>
          <a:xfrm>
            <a:off x="228600" y="274320"/>
            <a:ext cx="3886200" cy="1691640"/>
          </a:xfrm>
          <a:prstGeom prst="rect">
            <a:avLst/>
          </a:prstGeom>
          <a:noFill/>
          <a:ln>
            <a:noFill/>
          </a:ln>
        </p:spPr>
        <p:style>
          <a:lnRef idx="0">
            <a:scrgbClr r="0" g="0" b="0"/>
          </a:lnRef>
          <a:fillRef idx="0">
            <a:scrgbClr r="0" g="0" b="0"/>
          </a:fillRef>
          <a:effectRef idx="0">
            <a:scrgbClr r="0" g="0" b="0"/>
          </a:effectRef>
          <a:fontRef idx="minor"/>
        </p:style>
        <p:txBody>
          <a:bodyPr anchor="b" lIns="18288" rIns="18288" tIns="18288" bIns="18288">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3700" b="0">
                <a:solidFill>
                  <a:srgbClr val="000000"/>
                </a:solidFill>
                <a:latin typeface="Aptos"/>
              </a:rPr>
              <a:t>Year 5</a:t>
            </a:r>
          </a:p>
          <a:p>
            <a:pPr algn="ctr">
              <a:lnSpc>
                <a:spcPct val="90000"/>
              </a:lnSpc>
              <a:spcBef>
                <a:spcPts val="0"/>
              </a:spcBef>
              <a:spcAft>
                <a:spcPts val="0"/>
              </a:spcAft>
            </a:pPr>
            <a:r>
              <a:rPr sz="3400" b="0">
                <a:solidFill>
                  <a:srgbClr val="000000"/>
                </a:solidFill>
                <a:latin typeface="Aptos"/>
              </a:rPr>
              <a:t>Curriculum Overview</a:t>
            </a:r>
          </a:p>
          <a:p>
            <a:pPr algn="ctr">
              <a:lnSpc>
                <a:spcPct val="90000"/>
              </a:lnSpc>
              <a:spcBef>
                <a:spcPts val="0"/>
              </a:spcBef>
              <a:spcAft>
                <a:spcPts val="0"/>
              </a:spcAft>
            </a:pPr>
            <a:r>
              <a:rPr sz="3700" b="0">
                <a:solidFill>
                  <a:srgbClr val="000000"/>
                </a:solidFill>
                <a:latin typeface="Aptos"/>
              </a:rPr>
              <a:t>26-27</a:t>
            </a:r>
          </a:p>
        </p:txBody>
      </p:sp>
      <p:sp>
        <p:nvSpPr>
          <p:cNvPr id="48" name="CustomShape 2"/>
          <p:cNvSpPr/>
          <p:nvPr/>
        </p:nvSpPr>
        <p:spPr>
          <a:xfrm>
            <a:off x="4251960" y="274320"/>
            <a:ext cx="7269480" cy="1828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wrap="square" anchor="t">
            <a:spAutoFit/>
          </a:bodyPr>
          <a:lstStyle/>
          <a:p>
            <a:pPr marL="0" marR="0" lvl="0" indent="0" algn="l" defTabSz="914400" rtl="0" eaLnBrk="1" fontAlgn="auto" latinLnBrk="0" hangingPunct="1">
              <a:lnSpc>
                <a:spcPct val="92000"/>
              </a:lnSpc>
              <a:spcBef>
                <a:spcPts val="0"/>
              </a:spcBef>
              <a:spcAft>
                <a:spcPts val="0"/>
              </a:spcAft>
              <a:buClrTx/>
              <a:buSzTx/>
              <a:buFontTx/>
              <a:buNone/>
              <a:tabLst/>
              <a:defRPr/>
            </a:pPr>
            <a:r>
              <a:rPr kumimoji="0" lang="en-GB" sz="1200" b="0" i="0" u="none" strike="noStrike" kern="1200" cap="none" spc="-1" normalizeH="0" baseline="0" noProof="0" dirty="0">
                <a:ln>
                  <a:noFill/>
                </a:ln>
                <a:solidFill>
                  <a:srgbClr val="000000"/>
                </a:solidFill>
                <a:effectLst/>
                <a:uLnTx/>
                <a:uFillTx/>
                <a:latin typeface="Aptos"/>
              </a:rPr>
              <a:t>Our school is an amazing place to be and the staff and children are all very proud of our vision and core values which underpin our day to day life. At Read St. John’s we aim to unlock the potential for everyone to flourish whilst being rooted and grounded in God’s love. We aim high, so together as one family, we can fly. This vision is underpinned by our Christian values of: Trust, Friendship, Compassion, Perseverance, Forgiveness, Respect, Service and Responsibility.</a:t>
            </a:r>
          </a:p>
          <a:p>
            <a:pPr marL="0" marR="0" lvl="0" indent="0" algn="l" defTabSz="914400" rtl="0" eaLnBrk="1" fontAlgn="auto" latinLnBrk="0" hangingPunct="1">
              <a:lnSpc>
                <a:spcPct val="92000"/>
              </a:lnSpc>
              <a:spcBef>
                <a:spcPts val="0"/>
              </a:spcBef>
              <a:spcAft>
                <a:spcPts val="0"/>
              </a:spcAft>
              <a:buClrTx/>
              <a:buSzTx/>
              <a:buFontTx/>
              <a:buNone/>
              <a:tabLst/>
              <a:defRPr/>
            </a:pPr>
            <a:r>
              <a:rPr kumimoji="0" lang="en-GB" sz="1200" b="0" i="0" u="none" strike="noStrike" kern="1200" cap="none" spc="-1" normalizeH="0" baseline="0" noProof="0" dirty="0">
                <a:ln>
                  <a:noFill/>
                </a:ln>
                <a:solidFill>
                  <a:srgbClr val="000000"/>
                </a:solidFill>
                <a:effectLst/>
                <a:uLnTx/>
                <a:uFillTx/>
                <a:latin typeface="Aptos"/>
              </a:rPr>
              <a:t> </a:t>
            </a:r>
            <a:endParaRPr kumimoji="0" lang="en-GB" sz="1400" b="0" i="0" u="none" strike="noStrike" kern="1200" cap="none" spc="-1" normalizeH="0" baseline="0" noProof="0" dirty="0">
              <a:ln>
                <a:noFill/>
              </a:ln>
              <a:solidFill>
                <a:prstClr val="black"/>
              </a:solidFill>
              <a:effectLst/>
              <a:uLnTx/>
              <a:uFillTx/>
              <a:latin typeface="Arial"/>
            </a:endParaRPr>
          </a:p>
          <a:p>
            <a:pPr marL="0" marR="0" lvl="0" indent="0" algn="l" defTabSz="914400" rtl="0" eaLnBrk="1" fontAlgn="auto" latinLnBrk="0" hangingPunct="1">
              <a:lnSpc>
                <a:spcPct val="92000"/>
              </a:lnSpc>
              <a:spcBef>
                <a:spcPts val="0"/>
              </a:spcBef>
              <a:spcAft>
                <a:spcPts val="0"/>
              </a:spcAft>
              <a:buClrTx/>
              <a:buSzTx/>
              <a:buFontTx/>
              <a:buNone/>
              <a:tabLst/>
              <a:defRPr/>
            </a:pPr>
            <a:r>
              <a:rPr kumimoji="0" lang="en-GB" sz="1200" b="0" i="0" u="none" strike="noStrike" kern="1200" cap="none" spc="-1" normalizeH="0" baseline="0" noProof="0" dirty="0">
                <a:ln>
                  <a:noFill/>
                </a:ln>
                <a:solidFill>
                  <a:srgbClr val="000000"/>
                </a:solidFill>
                <a:effectLst/>
                <a:uLnTx/>
                <a:uFillTx/>
                <a:latin typeface="Aptos"/>
              </a:rPr>
              <a:t>All children feel valued and loved in school and staff pride themselves on building strong relationships with </a:t>
            </a:r>
            <a:r>
              <a:rPr lang="en-GB" sz="1200" b="0" spc="-1" dirty="0">
                <a:solidFill>
                  <a:srgbClr val="000000"/>
                </a:solidFill>
                <a:latin typeface="Aptos"/>
              </a:rPr>
              <a:t>children</a:t>
            </a:r>
            <a:r>
              <a:rPr kumimoji="0" lang="en-GB" sz="1200" b="0" i="0" u="none" strike="noStrike" kern="1200" cap="none" spc="-1" normalizeH="0" baseline="0" noProof="0" dirty="0">
                <a:ln>
                  <a:noFill/>
                </a:ln>
                <a:solidFill>
                  <a:srgbClr val="000000"/>
                </a:solidFill>
                <a:effectLst/>
                <a:uLnTx/>
                <a:uFillTx/>
                <a:latin typeface="Aptos"/>
              </a:rPr>
              <a:t>, parents/carers and THE COMMUNTY.  We treat every child as an individual and are committed to the development of the ‘whole child’. We want children to BE happy, self-assured, independent learners with a thirst to learn and the confidence to know that they can do anything they want to do and that we will support them on their journey.</a:t>
            </a:r>
            <a:endParaRPr kumimoji="0" lang="en-GB" sz="1400" b="0" i="0" u="none" strike="noStrike" kern="1200" cap="none" spc="-1" normalizeH="0" baseline="0" noProof="0" dirty="0">
              <a:ln>
                <a:noFill/>
              </a:ln>
              <a:solidFill>
                <a:prstClr val="black"/>
              </a:solidFill>
              <a:effectLst/>
              <a:uLnTx/>
              <a:uFillTx/>
              <a:latin typeface="Arial"/>
            </a:endParaRPr>
          </a:p>
          <a:p>
            <a:pPr marL="0" marR="0" lvl="0" indent="0" algn="l" defTabSz="914400" rtl="0" eaLnBrk="1" fontAlgn="auto" latinLnBrk="0" hangingPunct="1">
              <a:lnSpc>
                <a:spcPct val="92000"/>
              </a:lnSpc>
              <a:spcBef>
                <a:spcPts val="0"/>
              </a:spcBef>
              <a:spcAft>
                <a:spcPts val="0"/>
              </a:spcAft>
              <a:buClrTx/>
              <a:buSzTx/>
              <a:buFontTx/>
              <a:buNone/>
              <a:tabLst/>
              <a:defRPr/>
            </a:pPr>
            <a:br>
              <a:rPr kumimoji="0" sz="1800" b="0" i="0" u="none" strike="noStrike" kern="1200" cap="none" spc="0" normalizeH="0" baseline="0" noProof="0" dirty="0">
                <a:ln>
                  <a:noFill/>
                </a:ln>
                <a:solidFill>
                  <a:prstClr val="black"/>
                </a:solidFill>
                <a:effectLst/>
                <a:uLnTx/>
                <a:uFillTx/>
                <a:latin typeface="Arial"/>
              </a:rPr>
            </a:br>
            <a:r>
              <a:rPr sz="1200" b="0">
                <a:solidFill>
                  <a:srgbClr val="000000"/>
                </a:solidFill>
                <a:latin typeface="Aptos"/>
              </a:rPr>
              <a:t/>
            </a:r>
            <a:endParaRPr kumimoji="0" lang="en-GB" sz="1400" b="0" i="0" u="none" strike="noStrike" kern="1200" cap="none" spc="-1" normalizeH="0" baseline="0" noProof="0" dirty="0">
              <a:ln>
                <a:noFill/>
              </a:ln>
              <a:solidFill>
                <a:prstClr val="black"/>
              </a:solidFill>
              <a:effectLst/>
              <a:uLnTx/>
              <a:uFillTx/>
              <a:latin typeface="Arial"/>
            </a:endParaRPr>
          </a:p>
        </p:txBody>
      </p:sp>
      <p:sp>
        <p:nvSpPr>
          <p:cNvPr id="3" name="TextBox 2">
            <a:extLst>
              <a:ext uri="{FF2B5EF4-FFF2-40B4-BE49-F238E27FC236}">
                <a16:creationId xmlns:a16="http://schemas.microsoft.com/office/drawing/2014/main" id="{BF5DB7D0-1393-3042-CF51-B7F865469AD2}"/>
              </a:ext>
            </a:extLst>
          </p:cNvPr>
          <p:cNvSpPr txBox="1"/>
          <p:nvPr/>
        </p:nvSpPr>
        <p:spPr>
          <a:xfrm>
            <a:off x="4937760" y="2468880"/>
            <a:ext cx="5669280" cy="457200"/>
          </a:xfrm>
          <a:prstGeom prst="rect">
            <a:avLst/>
          </a:prstGeom>
          <a:noFill/>
        </p:spPr>
        <p:txBody>
          <a:bodyPr wrap="square" anchor="ctr">
            <a:spAutoFit/>
          </a:bodyPr>
          <a:lstStyle/>
          <a:p>
            <a:pPr algn="ctr">
              <a:lnSpc>
                <a:spcPct val="90000"/>
              </a:lnSpc>
              <a:spcBef>
                <a:spcPts val="0"/>
              </a:spcBef>
              <a:spcAft>
                <a:spcPts val="0"/>
              </a:spcAft>
            </a:pPr>
            <a:r>
              <a:rPr lang="en-GB" b="1" dirty="0" sz="1700">
                <a:solidFill>
                  <a:srgbClr val="0B2B63"/>
                </a:solidFill>
                <a:latin typeface="Aptos" panose="00000500000000000000" pitchFamily="2" charset="-79"/>
                <a:cs typeface="Amatic SC" panose="00000500000000000000" pitchFamily="2" charset="-79"/>
              </a:rPr>
              <a:t>‘</a:t>
            </a:r>
            <a:r>
              <a:rPr lang="en-GB" sz="1700" b="1" dirty="0">
                <a:solidFill>
                  <a:srgbClr val="0B2B63"/>
                </a:solidFill>
                <a:latin typeface="Aptos" panose="00000500000000000000" pitchFamily="2" charset="-79"/>
                <a:cs typeface="Amatic SC" panose="00000500000000000000" pitchFamily="2" charset="-79"/>
              </a:rPr>
              <a:t>Sowing the Seeds of tomorrow; growing in the light of the Lord’</a:t>
            </a:r>
            <a:endParaRPr lang="en-GB" b="1" dirty="0">
              <a:solidFill>
                <a:srgbClr val="002060"/>
              </a:solidFill>
              <a:latin typeface="Amatic SC" panose="00000500000000000000" pitchFamily="2" charset="-79"/>
              <a:cs typeface="Amatic SC" panose="00000500000000000000" pitchFamily="2" charset="-79"/>
            </a:endParaRPr>
          </a:p>
        </p:txBody>
      </p:sp>
      <p:pic>
        <p:nvPicPr>
          <p:cNvPr id="5" name="Picture 4">
            <a:extLst>
              <a:ext uri="{FF2B5EF4-FFF2-40B4-BE49-F238E27FC236}">
                <a16:creationId xmlns:a16="http://schemas.microsoft.com/office/drawing/2014/main" id="{4F470AA7-DA41-B010-CC17-66B969B0655E}"/>
              </a:ext>
            </a:extLst>
          </p:cNvPr>
          <p:cNvPicPr>
            <a:picLocks noChangeAspect="1"/>
          </p:cNvPicPr>
          <p:nvPr/>
        </p:nvPicPr>
        <p:blipFill>
          <a:blip r:embed="rId3"/>
          <a:stretch>
            <a:fillRect/>
          </a:stretch>
        </p:blipFill>
        <p:spPr>
          <a:xfrm>
            <a:off x="6858000" y="2871216"/>
            <a:ext cx="2971800" cy="2926080"/>
          </a:xfrm>
          <a:prstGeom prst="rect">
            <a:avLst/>
          </a:prstGeom>
        </p:spPr>
      </p:pic>
      <p:pic>
        <p:nvPicPr>
          <p:cNvPr id="7" name="Picture 6">
            <a:extLst>
              <a:ext uri="{FF2B5EF4-FFF2-40B4-BE49-F238E27FC236}">
                <a16:creationId xmlns:a16="http://schemas.microsoft.com/office/drawing/2014/main" id="{8B1CBAC1-07E5-24F2-0901-FDA82D528492}"/>
              </a:ext>
            </a:extLst>
          </p:cNvPr>
          <p:cNvPicPr>
            <a:picLocks noChangeAspect="1"/>
          </p:cNvPicPr>
          <p:nvPr/>
        </p:nvPicPr>
        <p:blipFill>
          <a:blip r:embed="rId4"/>
          <a:stretch>
            <a:fillRect/>
          </a:stretch>
        </p:blipFill>
        <p:spPr>
          <a:xfrm>
            <a:off x="320040" y="2834640"/>
            <a:ext cx="4343400" cy="2971800"/>
          </a:xfrm>
          <a:prstGeom prst="rect">
            <a:avLst/>
          </a:prstGeom>
        </p:spPr>
      </p:pic>
    </p:spTree>
    <p:extLst>
      <p:ext uri="{BB962C8B-B14F-4D97-AF65-F5344CB8AC3E}">
        <p14:creationId xmlns:p14="http://schemas.microsoft.com/office/powerpoint/2010/main" val="115647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59" name="Table 2"/>
          <p:cNvGraphicFramePr/>
          <p:nvPr>
            <p:extLst>
              <p:ext uri="{D42A27DB-BD31-4B8C-83A1-F6EECF244321}">
                <p14:modId xmlns:p14="http://schemas.microsoft.com/office/powerpoint/2010/main" val="4181275589"/>
              </p:ext>
            </p:extLst>
          </p:nvPr>
        </p:nvGraphicFramePr>
        <p:xfrm>
          <a:off x="164592" y="658368"/>
          <a:ext cx="11750040" cy="5897880"/>
        </p:xfrm>
        <a:graphic>
          <a:graphicData uri="http://schemas.openxmlformats.org/drawingml/2006/table">
            <a:tbl>
              <a:tblPr/>
              <a:tblGrid>
                <a:gridCol w="1207008">
                  <a:extLst>
                    <a:ext uri="{9D8B030D-6E8A-4147-A177-3AD203B41FA5}">
                      <a16:colId xmlns:a16="http://schemas.microsoft.com/office/drawing/2014/main" val="20000"/>
                    </a:ext>
                  </a:extLst>
                </a:gridCol>
                <a:gridCol w="1757172">
                  <a:extLst>
                    <a:ext uri="{9D8B030D-6E8A-4147-A177-3AD203B41FA5}">
                      <a16:colId xmlns:a16="http://schemas.microsoft.com/office/drawing/2014/main" val="20001"/>
                    </a:ext>
                  </a:extLst>
                </a:gridCol>
                <a:gridCol w="1757172">
                  <a:extLst>
                    <a:ext uri="{9D8B030D-6E8A-4147-A177-3AD203B41FA5}">
                      <a16:colId xmlns:a16="http://schemas.microsoft.com/office/drawing/2014/main" val="20002"/>
                    </a:ext>
                  </a:extLst>
                </a:gridCol>
                <a:gridCol w="1757172">
                  <a:extLst>
                    <a:ext uri="{9D8B030D-6E8A-4147-A177-3AD203B41FA5}">
                      <a16:colId xmlns:a16="http://schemas.microsoft.com/office/drawing/2014/main" val="20003"/>
                    </a:ext>
                  </a:extLst>
                </a:gridCol>
                <a:gridCol w="1757172">
                  <a:extLst>
                    <a:ext uri="{9D8B030D-6E8A-4147-A177-3AD203B41FA5}">
                      <a16:colId xmlns:a16="http://schemas.microsoft.com/office/drawing/2014/main" val="20004"/>
                    </a:ext>
                  </a:extLst>
                </a:gridCol>
                <a:gridCol w="1757172">
                  <a:extLst>
                    <a:ext uri="{9D8B030D-6E8A-4147-A177-3AD203B41FA5}">
                      <a16:colId xmlns:a16="http://schemas.microsoft.com/office/drawing/2014/main" val="20005"/>
                    </a:ext>
                  </a:extLst>
                </a:gridCol>
                <a:gridCol w="1757172">
                  <a:extLst>
                    <a:ext uri="{9D8B030D-6E8A-4147-A177-3AD203B41FA5}">
                      <a16:colId xmlns:a16="http://schemas.microsoft.com/office/drawing/2014/main" val="20006"/>
                    </a:ext>
                  </a:extLst>
                </a:gridCol>
              </a:tblGrid>
              <a:tr h="502920">
                <a:tc>
                  <a:txBody>
                    <a:bodyPr wrap="square" lIns="22860" rIns="22860" tIns="13716" bIns="13716" anchor="ctr"/>
                    <a:lstStyle/>
                    <a:p>
                      <a:pPr algn="ctr">
                        <a:lnSpc>
                          <a:spcPct val="86000"/>
                        </a:lnSpc>
                        <a:spcBef>
                          <a:spcPts val="0"/>
                        </a:spcBef>
                        <a:spcAft>
                          <a:spcPts val="0"/>
                        </a:spcAft>
                      </a:pPr>
                      <a:r>
                        <a:rPr sz="1350" b="1">
                          <a:latin typeface="Aptos"/>
                        </a:rPr>
                        <a:t/>
                      </a:r>
                      <a:endParaRPr lang="en-US" dirty="0"/>
                    </a:p>
                  </a:txBody>
                  <a:tcPr>
                    <a:lnL w="12240">
                      <a:noFill/>
                    </a:lnL>
                    <a:lnR w="12240">
                      <a:solidFill>
                        <a:srgbClr val="000000"/>
                      </a:solidFill>
                    </a:lnR>
                    <a:lnT w="12240">
                      <a:noFill/>
                    </a:lnT>
                    <a:lnB w="12240">
                      <a:solidFill>
                        <a:srgbClr val="000000"/>
                      </a:solidFill>
                    </a:lnB>
                    <a:solidFill>
                      <a:srgbClr val="FFFFFF"/>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3611880">
                <a:tc>
                  <a:txBody>
                    <a:bodyPr wrap="square" lIns="22860" rIns="22860" tIns="13716" bIns="13716" anchor="ctr"/>
                    <a:lstStyle/>
                    <a:p>
                      <a:pPr algn="ctr">
                        <a:lnSpc>
                          <a:spcPct val="92000"/>
                        </a:lnSpc>
                        <a:spcBef>
                          <a:spcPts val="0"/>
                        </a:spcBef>
                        <a:spcAft>
                          <a:spcPts val="0"/>
                        </a:spcAft>
                      </a:pPr>
                      <a:r>
                        <a:rPr lang="en-GB" sz="1750" b="1" strike="noStrike" spc="-1" dirty="0">
                          <a:solidFill>
                            <a:srgbClr val="000000"/>
                          </a:solidFill>
                          <a:latin typeface="Aptos"/>
                        </a:rPr>
                        <a:t>British Values </a:t>
                      </a:r>
                      <a:endParaRPr lang="en-GB" sz="2400" b="0" strike="noStrike" spc="-1" dirty="0">
                        <a:latin typeface="Arial"/>
                      </a:endParaRPr>
                    </a:p>
                    <a:p>
                      <a:pPr algn="ctr">
                        <a:lnSpc>
                          <a:spcPct val="92000"/>
                        </a:lnSpc>
                        <a:spcBef>
                          <a:spcPts val="0"/>
                        </a:spcBef>
                        <a:spcAft>
                          <a:spcPts val="0"/>
                        </a:spcAft>
                      </a:pPr>
                      <a:r>
                        <a:rPr sz="1750" b="1">
                          <a:latin typeface="Aptos"/>
                        </a:rPr>
                        <a:t/>
                      </a:r>
                      <a:endParaRPr lang="en-GB" sz="24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a:txBody>
                    <a:bodyPr wrap="square" lIns="22860" rIns="22860" tIns="13716" bIns="13716" anchor="t"/>
                    <a:lstStyle/>
                    <a:p>
                      <a:pPr algn="ctr">
                        <a:lnSpc>
                          <a:spcPct val="89000"/>
                        </a:lnSpc>
                        <a:spcBef>
                          <a:spcPts val="0"/>
                        </a:spcBef>
                        <a:spcAft>
                          <a:spcPts val="0"/>
                        </a:spcAft>
                      </a:pPr>
                      <a:r>
                        <a:rPr lang="en-GB" sz="1230" b="1" strike="noStrike" spc="-1" dirty="0">
                          <a:solidFill>
                            <a:srgbClr val="000000"/>
                          </a:solidFill>
                          <a:latin typeface="Aptos" panose="00000500000000000000" pitchFamily="2" charset="0"/>
                        </a:rPr>
                        <a:t>Mutual respect </a:t>
                      </a:r>
                      <a:endParaRPr lang="en-GB" sz="16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 We are all unique. </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respect differences between different people and their beliefs in our community, in this country and all around the world.</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All cultures are learned , respected, and celebrated. </a:t>
                      </a:r>
                      <a:endParaRPr lang="en-GB" sz="1200" b="0" strike="noStrike" spc="-1" dirty="0">
                        <a:latin typeface="Patrick Hand" panose="00000500000000000000" pitchFamily="2" charset="0"/>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algn="ctr">
                        <a:lnSpc>
                          <a:spcPct val="89000"/>
                        </a:lnSpc>
                        <a:spcBef>
                          <a:spcPts val="0"/>
                        </a:spcBef>
                        <a:spcAft>
                          <a:spcPts val="0"/>
                        </a:spcAft>
                      </a:pPr>
                      <a:r>
                        <a:rPr lang="en-GB" sz="1230" b="1" strike="noStrike" spc="-1" dirty="0">
                          <a:solidFill>
                            <a:srgbClr val="000000"/>
                          </a:solidFill>
                          <a:latin typeface="Aptos" panose="00000500000000000000" pitchFamily="2" charset="0"/>
                        </a:rPr>
                        <a:t>Mutual</a:t>
                      </a:r>
                      <a:endParaRPr lang="en-GB" sz="16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Tolerance </a:t>
                      </a:r>
                      <a:endParaRPr lang="en-GB" sz="16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Everyone is valued, all cultures are celebrated and we all share and respect the opinions of others. </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 </a:t>
                      </a:r>
                      <a:r>
                        <a:rPr lang="en-GB" sz="1100" b="0" strike="noStrike" spc="-1" dirty="0">
                          <a:solidFill>
                            <a:srgbClr val="000000"/>
                          </a:solidFill>
                          <a:latin typeface="Aptos" panose="00000500000000000000" pitchFamily="2" charset="0"/>
                        </a:rPr>
                        <a:t>Mutual tolerance of those with different faiths and beliefs and for those without faith.</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Done through celebrations </a:t>
                      </a:r>
                      <a:endParaRPr lang="en-GB" sz="1200" b="0" strike="noStrike" spc="-1" dirty="0">
                        <a:latin typeface="Patrick Hand" panose="00000500000000000000" pitchFamily="2" charset="0"/>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algn="ctr">
                        <a:lnSpc>
                          <a:spcPct val="89000"/>
                        </a:lnSpc>
                        <a:spcBef>
                          <a:spcPts val="0"/>
                        </a:spcBef>
                        <a:spcAft>
                          <a:spcPts val="0"/>
                        </a:spcAft>
                      </a:pPr>
                      <a:r>
                        <a:rPr lang="en-GB" sz="1230" b="1" strike="noStrike" spc="-1" dirty="0">
                          <a:solidFill>
                            <a:srgbClr val="000000"/>
                          </a:solidFill>
                          <a:latin typeface="Aptos" panose="00000500000000000000" pitchFamily="2" charset="0"/>
                        </a:rPr>
                        <a:t>Rule of law </a:t>
                      </a:r>
                      <a:endParaRPr lang="en-GB" sz="16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all know that we have rules at school that we must follow. </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know who to talk to if we do not feel safe. </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know right from wrong. </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recognise that we are accountable for our actions. </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must work together as a team when it is necessary. </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Class rules</a:t>
                      </a:r>
                      <a:endParaRPr lang="en-GB" sz="1200" b="0" strike="noStrike" spc="-1" dirty="0">
                        <a:latin typeface="Patrick Hand" panose="00000500000000000000" pitchFamily="2" charset="0"/>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89000"/>
                        </a:lnSpc>
                        <a:spcBef>
                          <a:spcPts val="0"/>
                        </a:spcBef>
                        <a:spcAft>
                          <a:spcPts val="0"/>
                        </a:spcAft>
                      </a:pPr>
                      <a:r>
                        <a:rPr lang="en-GB" sz="1230" b="1" strike="noStrike" spc="-1" dirty="0">
                          <a:solidFill>
                            <a:srgbClr val="000000"/>
                          </a:solidFill>
                          <a:latin typeface="Aptos" panose="00000500000000000000" pitchFamily="2" charset="0"/>
                        </a:rPr>
                        <a:t>Individual liberty</a:t>
                      </a:r>
                      <a:endParaRPr lang="en-GB" sz="16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all have the right to have our own views. </a:t>
                      </a:r>
                      <a:endParaRPr lang="en-GB" sz="11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are all respected as individuals. </a:t>
                      </a:r>
                      <a:endParaRPr lang="en-GB" sz="11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feel safe to have a go at new activities. </a:t>
                      </a:r>
                      <a:endParaRPr lang="en-GB" sz="11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understand and celebrate the fact that everyone is different. </a:t>
                      </a:r>
                      <a:endParaRPr lang="en-GB" sz="11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 </a:t>
                      </a:r>
                      <a:endParaRPr lang="en-GB" sz="1600" b="0" strike="noStrike" spc="-1" dirty="0">
                        <a:latin typeface="Patrick Hand" panose="00000500000000000000" pitchFamily="2" charset="0"/>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89000"/>
                        </a:lnSpc>
                        <a:spcBef>
                          <a:spcPts val="0"/>
                        </a:spcBef>
                        <a:spcAft>
                          <a:spcPts val="0"/>
                        </a:spcAft>
                      </a:pPr>
                      <a:r>
                        <a:rPr lang="en-GB" sz="1230" b="1" strike="noStrike" spc="-1" dirty="0">
                          <a:solidFill>
                            <a:srgbClr val="000000"/>
                          </a:solidFill>
                          <a:latin typeface="Aptos" panose="00000500000000000000" pitchFamily="2" charset="0"/>
                        </a:rPr>
                        <a:t>Democracy</a:t>
                      </a:r>
                      <a:endParaRPr lang="en-GB" sz="16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all have the right to be listened to. </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respect everyone and we value their different  ideas and opinions. </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have the opportunity to play with who we want to play with. </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We listen with intrigue and value and respect the opinions of others.  </a:t>
                      </a:r>
                      <a:endParaRPr lang="en-GB" sz="1200" b="0" strike="noStrike" spc="-1" dirty="0">
                        <a:latin typeface="Patrick Hand" panose="00000500000000000000" pitchFamily="2" charset="0"/>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t"/>
                    <a:lstStyle/>
                    <a:p>
                      <a:pPr algn="ctr">
                        <a:lnSpc>
                          <a:spcPct val="89000"/>
                        </a:lnSpc>
                        <a:spcBef>
                          <a:spcPts val="0"/>
                        </a:spcBef>
                        <a:spcAft>
                          <a:spcPts val="0"/>
                        </a:spcAft>
                      </a:pPr>
                      <a:r>
                        <a:rPr lang="en-GB" sz="1230" b="1" strike="noStrike" spc="-1" dirty="0">
                          <a:solidFill>
                            <a:srgbClr val="000000"/>
                          </a:solidFill>
                          <a:latin typeface="Aptos" panose="00000500000000000000" pitchFamily="2" charset="0"/>
                        </a:rPr>
                        <a:t>Recap all British Values </a:t>
                      </a:r>
                      <a:endParaRPr lang="en-GB" sz="16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 </a:t>
                      </a:r>
                      <a:r>
                        <a:rPr lang="en-GB" sz="1100" b="0" strike="noStrike" spc="-1" dirty="0">
                          <a:solidFill>
                            <a:srgbClr val="000000"/>
                          </a:solidFill>
                          <a:latin typeface="Aptos" panose="00000500000000000000" pitchFamily="2" charset="0"/>
                        </a:rPr>
                        <a:t>Fundamental British Values underpin what it is to be a citizen in a modern and diverse Great Britain valuing our community and celebrating diversity of the UK.</a:t>
                      </a:r>
                      <a:endParaRPr lang="en-GB" sz="1200" b="0" strike="noStrike" spc="-1" dirty="0">
                        <a:latin typeface="Patrick Hand" panose="00000500000000000000" pitchFamily="2" charset="0"/>
                      </a:endParaRPr>
                    </a:p>
                    <a:p>
                      <a:pPr algn="ctr">
                        <a:lnSpc>
                          <a:spcPct val="89000"/>
                        </a:lnSpc>
                        <a:spcBef>
                          <a:spcPts val="0"/>
                        </a:spcBef>
                        <a:spcAft>
                          <a:spcPts val="0"/>
                        </a:spcAft>
                      </a:pPr>
                      <a:r>
                        <a:rPr lang="en-GB" sz="1100" b="0" strike="noStrike" spc="-1" dirty="0">
                          <a:solidFill>
                            <a:srgbClr val="000000"/>
                          </a:solidFill>
                          <a:latin typeface="Aptos" panose="00000500000000000000" pitchFamily="2" charset="0"/>
                        </a:rPr>
                        <a:t>Fundamental British Values are not exclusive to being British and are shared by other democratic countries.</a:t>
                      </a:r>
                      <a:endParaRPr lang="en-GB" sz="1200" b="0" strike="noStrike" spc="-1" dirty="0">
                        <a:latin typeface="Patrick Hand" panose="00000500000000000000" pitchFamily="2" charset="0"/>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822960">
                <a:tc>
                  <a:txBody>
                    <a:bodyPr wrap="square" lIns="22860" rIns="22860" tIns="13716" bIns="13716" anchor="ctr"/>
                    <a:lstStyle/>
                    <a:p>
                      <a:pPr algn="ctr">
                        <a:lnSpc>
                          <a:spcPct val="92000"/>
                        </a:lnSpc>
                        <a:spcBef>
                          <a:spcPts val="0"/>
                        </a:spcBef>
                        <a:spcAft>
                          <a:spcPts val="0"/>
                        </a:spcAft>
                      </a:pPr>
                      <a:r>
                        <a:rPr lang="en-GB" sz="1250" b="1" strike="noStrike" spc="-1" dirty="0">
                          <a:solidFill>
                            <a:srgbClr val="000000"/>
                          </a:solidFill>
                          <a:latin typeface="Aptos"/>
                        </a:rPr>
                        <a:t>Enrichment</a:t>
                      </a:r>
                      <a:endParaRPr lang="en-GB" sz="24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rgbClr val="F2F2F2"/>
                    </a:solidFill>
                  </a:tcPr>
                </a:tc>
                <a:tc>
                  <a:txBody>
                    <a:bodyPr wrap="square" lIns="22860" rIns="22860" tIns="13716" bIns="13716" anchor="t"/>
                    <a:lstStyle/>
                    <a:p>
                      <a:pPr algn="ctr">
                        <a:lnSpc>
                          <a:spcPct val="88000"/>
                        </a:lnSpc>
                        <a:spcBef>
                          <a:spcPts val="0"/>
                        </a:spcBef>
                        <a:spcAft>
                          <a:spcPts val="0"/>
                        </a:spcAft>
                      </a:pPr>
                      <a:r>
                        <a:rPr lang="en-GB" sz="1050" b="1" strike="noStrike" spc="-1" dirty="0">
                          <a:solidFill>
                            <a:srgbClr val="964614"/>
                          </a:solidFill>
                          <a:latin typeface="Aptos" panose="00000500000000000000" pitchFamily="2" charset="0"/>
                          <a:cs typeface="Amatic SC" panose="00000500000000000000" pitchFamily="2" charset="-79"/>
                        </a:rPr>
                        <a:t>TBC</a:t>
                      </a:r>
                    </a:p>
                  </a:txBody>
                  <a:tcPr>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algn="ctr">
                        <a:lnSpc>
                          <a:spcPct val="88000"/>
                        </a:lnSpc>
                        <a:spcBef>
                          <a:spcPts val="0"/>
                        </a:spcBef>
                        <a:spcAft>
                          <a:spcPts val="0"/>
                        </a:spcAft>
                      </a:pPr>
                      <a:r>
                        <a:rPr lang="en-GB" sz="1050" b="1" strike="noStrike" spc="-1" dirty="0">
                          <a:solidFill>
                            <a:srgbClr val="964614"/>
                          </a:solidFill>
                          <a:latin typeface="Aptos" panose="00000500000000000000" pitchFamily="2" charset="0"/>
                          <a:cs typeface="Amatic SC" panose="00000500000000000000" pitchFamily="2" charset="-79"/>
                        </a:rPr>
                        <a:t>TBC</a:t>
                      </a:r>
                    </a:p>
                  </a:txBody>
                  <a:tcPr>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algn="ctr">
                        <a:lnSpc>
                          <a:spcPct val="88000"/>
                        </a:lnSpc>
                        <a:spcBef>
                          <a:spcPts val="0"/>
                        </a:spcBef>
                        <a:spcAft>
                          <a:spcPts val="0"/>
                        </a:spcAft>
                      </a:pPr>
                      <a:r>
                        <a:rPr lang="en-GB" sz="1050" b="1" dirty="0">
                          <a:solidFill>
                            <a:srgbClr val="964614"/>
                          </a:solidFill>
                          <a:latin typeface="Aptos" panose="00000500000000000000" pitchFamily="2" charset="0"/>
                          <a:cs typeface="Amatic SC" panose="00000500000000000000" pitchFamily="2" charset="-79"/>
                        </a:rPr>
                        <a:t>TBC</a:t>
                      </a:r>
                    </a:p>
                  </a:txBody>
                  <a:tcPr marL="68400" marR="68400">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88000"/>
                        </a:lnSpc>
                        <a:spcBef>
                          <a:spcPts val="0"/>
                        </a:spcBef>
                        <a:spcAft>
                          <a:spcPts val="0"/>
                        </a:spcAft>
                      </a:pPr>
                      <a:r>
                        <a:rPr lang="en-GB" sz="1050" b="1" strike="noStrike" spc="-1" dirty="0">
                          <a:solidFill>
                            <a:srgbClr val="964614"/>
                          </a:solidFill>
                          <a:latin typeface="Aptos" panose="00000500000000000000" pitchFamily="2" charset="0"/>
                          <a:cs typeface="Amatic SC" panose="00000500000000000000" pitchFamily="2" charset="-79"/>
                        </a:rPr>
                        <a:t>TBC</a:t>
                      </a:r>
                    </a:p>
                  </a:txBody>
                  <a:tcPr>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88000"/>
                        </a:lnSpc>
                        <a:spcBef>
                          <a:spcPts val="0"/>
                        </a:spcBef>
                        <a:spcAft>
                          <a:spcPts val="0"/>
                        </a:spcAft>
                      </a:pPr>
                      <a:r>
                        <a:rPr lang="en-US" sz="1050" b="1" dirty="0">
                          <a:solidFill>
                            <a:srgbClr val="964614"/>
                          </a:solidFill>
                          <a:latin typeface="Aptos" panose="00000500000000000000" pitchFamily="2" charset="0"/>
                          <a:cs typeface="Amatic SC" panose="00000500000000000000" pitchFamily="2" charset="-79"/>
                        </a:rPr>
                        <a:t>TBC</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t"/>
                    <a:lstStyle/>
                    <a:p>
                      <a:pPr algn="ctr">
                        <a:lnSpc>
                          <a:spcPct val="88000"/>
                        </a:lnSpc>
                        <a:spcBef>
                          <a:spcPts val="0"/>
                        </a:spcBef>
                        <a:spcAft>
                          <a:spcPts val="0"/>
                        </a:spcAft>
                      </a:pPr>
                      <a:r>
                        <a:rPr lang="en-GB" sz="1180" b="1" strike="noStrike" spc="-1" dirty="0">
                          <a:solidFill>
                            <a:srgbClr val="964614"/>
                          </a:solidFill>
                          <a:latin typeface="Aptos" panose="00000500000000000000" pitchFamily="2" charset="0"/>
                          <a:cs typeface="Amatic SC" panose="00000500000000000000" pitchFamily="2" charset="-79"/>
                        </a:rPr>
                        <a:t>Class Trip</a:t>
                      </a:r>
                    </a:p>
                    <a:p>
                      <a:pPr algn="ctr">
                        <a:lnSpc>
                          <a:spcPct val="88000"/>
                        </a:lnSpc>
                        <a:spcBef>
                          <a:spcPts val="0"/>
                        </a:spcBef>
                        <a:spcAft>
                          <a:spcPts val="0"/>
                        </a:spcAft>
                      </a:pPr>
                      <a:r>
                        <a:rPr lang="en-GB" sz="1180" b="1" strike="noStrike" spc="-1" dirty="0">
                          <a:solidFill>
                            <a:srgbClr val="964614"/>
                          </a:solidFill>
                          <a:latin typeface="Aptos" panose="00000500000000000000" pitchFamily="2" charset="0"/>
                          <a:cs typeface="Amatic SC" panose="00000500000000000000" pitchFamily="2" charset="-79"/>
                        </a:rPr>
                        <a:t>Sports Day</a:t>
                      </a:r>
                      <a:endParaRPr lang="en-GB" sz="1400" b="0" strike="noStrike" spc="-1" dirty="0">
                        <a:latin typeface="Patrick Hand" panose="00000500000000000000" pitchFamily="2" charset="0"/>
                        <a:cs typeface="Amatic SC" panose="00000500000000000000" pitchFamily="2" charset="-79"/>
                      </a:endParaRPr>
                    </a:p>
                    <a:p>
                      <a:pPr algn="ctr">
                        <a:lnSpc>
                          <a:spcPct val="88000"/>
                        </a:lnSpc>
                        <a:spcBef>
                          <a:spcPts val="0"/>
                        </a:spcBef>
                        <a:spcAft>
                          <a:spcPts val="0"/>
                        </a:spcAft>
                      </a:pPr>
                      <a:r>
                        <a:rPr lang="en-GB" sz="1180" b="1" strike="noStrike" spc="-1" dirty="0">
                          <a:solidFill>
                            <a:srgbClr val="964614"/>
                          </a:solidFill>
                          <a:latin typeface="Aptos" panose="00000500000000000000" pitchFamily="2" charset="0"/>
                          <a:cs typeface="Amatic SC" panose="00000500000000000000" pitchFamily="2" charset="-79"/>
                        </a:rPr>
                        <a:t>Summer Fair</a:t>
                      </a:r>
                      <a:endParaRPr lang="en-GB" sz="1400" b="0" strike="noStrike" spc="-1" dirty="0">
                        <a:latin typeface="Patrick Hand" panose="00000500000000000000" pitchFamily="2" charset="0"/>
                        <a:cs typeface="Amatic SC" panose="00000500000000000000" pitchFamily="2" charset="-79"/>
                      </a:endParaRPr>
                    </a:p>
                    <a:p>
                      <a:pPr algn="ctr">
                        <a:lnSpc>
                          <a:spcPct val="88000"/>
                        </a:lnSpc>
                        <a:spcBef>
                          <a:spcPts val="0"/>
                        </a:spcBef>
                        <a:spcAft>
                          <a:spcPts val="0"/>
                        </a:spcAft>
                      </a:pPr>
                      <a:r>
                        <a:rPr lang="en-GB" sz="1180" b="1" strike="noStrike" spc="-1" dirty="0">
                          <a:solidFill>
                            <a:srgbClr val="964614"/>
                          </a:solidFill>
                          <a:latin typeface="Aptos" panose="00000500000000000000" pitchFamily="2" charset="0"/>
                          <a:cs typeface="Amatic SC" panose="00000500000000000000" pitchFamily="2" charset="-79"/>
                        </a:rPr>
                        <a:t>Leavers Service</a:t>
                      </a:r>
                      <a:endParaRPr lang="en-GB" sz="1400" b="0" strike="noStrike" spc="-1" dirty="0">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960120">
                <a:tc>
                  <a:txBody>
                    <a:bodyPr wrap="square" lIns="22860" rIns="22860" tIns="13716" bIns="13716" anchor="ctr"/>
                    <a:lstStyle/>
                    <a:p>
                      <a:pPr algn="ctr">
                        <a:lnSpc>
                          <a:spcPct val="85000"/>
                        </a:lnSpc>
                        <a:spcBef>
                          <a:spcPts val="0"/>
                        </a:spcBef>
                        <a:spcAft>
                          <a:spcPts val="0"/>
                        </a:spcAft>
                      </a:pPr>
                      <a:r>
                        <a:rPr lang="en-GB" sz="800" b="1" strike="noStrike" spc="-1" dirty="0">
                          <a:latin typeface="Aptos" panose="00000500000000000000" pitchFamily="2" charset="-79"/>
                          <a:cs typeface="Amatic SC" panose="00000500000000000000" pitchFamily="2" charset="-79"/>
                        </a:rPr>
                        <a:t>Special events and celebrations</a:t>
                      </a:r>
                    </a:p>
                    <a:p>
                      <a:pPr algn="ctr">
                        <a:lnSpc>
                          <a:spcPct val="85000"/>
                        </a:lnSpc>
                        <a:spcBef>
                          <a:spcPts val="0"/>
                        </a:spcBef>
                        <a:spcAft>
                          <a:spcPts val="0"/>
                        </a:spcAft>
                      </a:pPr>
                      <a:r>
                        <a:rPr sz="800" b="1">
                          <a:latin typeface="Aptos"/>
                        </a:rPr>
                        <a:t/>
                      </a:r>
                      <a:endParaRPr lang="en-GB" sz="24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83000"/>
                        </a:lnSpc>
                        <a:spcBef>
                          <a:spcPts val="0"/>
                        </a:spcBef>
                        <a:spcAft>
                          <a:spcPts val="0"/>
                        </a:spcAft>
                      </a:pPr>
                      <a:r>
                        <a:rPr lang="en-GB" sz="940" b="1" strike="noStrike" spc="-1" dirty="0">
                          <a:solidFill>
                            <a:schemeClr val="tx1"/>
                          </a:solidFill>
                          <a:latin typeface="Aptos" panose="00000500000000000000" pitchFamily="2" charset="0"/>
                          <a:cs typeface="Amatic SC" panose="00000500000000000000" pitchFamily="2" charset="-79"/>
                        </a:rPr>
                        <a:t>Harvest Festival</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cs typeface="Amatic SC" panose="00000500000000000000" pitchFamily="2" charset="-79"/>
                        </a:rPr>
                        <a:t>Black History Month</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cs typeface="Amatic SC" panose="00000500000000000000" pitchFamily="2" charset="-79"/>
                        </a:rPr>
                        <a:t>Reading is Magic Festival</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cs typeface="Amatic SC" panose="00000500000000000000" pitchFamily="2" charset="-79"/>
                        </a:rPr>
                        <a:t>Jeans for genes day</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cs typeface="Amatic SC" panose="00000500000000000000" pitchFamily="2" charset="-79"/>
                        </a:rPr>
                        <a:t>Diwali</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83000"/>
                        </a:lnSpc>
                        <a:spcBef>
                          <a:spcPts val="0"/>
                        </a:spcBef>
                        <a:spcAft>
                          <a:spcPts val="0"/>
                        </a:spcAft>
                      </a:pPr>
                      <a:r>
                        <a:rPr lang="en-GB" sz="940" b="1" strike="noStrike" spc="-1" dirty="0">
                          <a:solidFill>
                            <a:schemeClr val="tx1"/>
                          </a:solidFill>
                          <a:latin typeface="Aptos" panose="00000500000000000000" pitchFamily="2" charset="0"/>
                          <a:cs typeface="Amatic SC" panose="00000500000000000000" pitchFamily="2" charset="-79"/>
                        </a:rPr>
                        <a:t>Guy Fawkes / Bonfire Night</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cs typeface="Amatic SC" panose="00000500000000000000" pitchFamily="2" charset="-79"/>
                        </a:rPr>
                        <a:t>Remembrance Day</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cs typeface="Amatic SC" panose="00000500000000000000" pitchFamily="2" charset="-79"/>
                        </a:rPr>
                        <a:t>Anti-Bullying Week</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cs typeface="Amatic SC" panose="00000500000000000000" pitchFamily="2" charset="-79"/>
                        </a:rPr>
                        <a:t>Road Safety Week</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cs typeface="Amatic SC" panose="00000500000000000000" pitchFamily="2" charset="-79"/>
                        </a:rPr>
                        <a:t>Children in Need</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cs typeface="Amatic SC" panose="00000500000000000000" pitchFamily="2" charset="-79"/>
                        </a:rPr>
                        <a:t>Christmas Jumper day</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cs typeface="Amatic SC" panose="00000500000000000000" pitchFamily="2" charset="-79"/>
                        </a:rPr>
                        <a:t>Advent</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83000"/>
                        </a:lnSpc>
                        <a:spcBef>
                          <a:spcPts val="0"/>
                        </a:spcBef>
                        <a:spcAft>
                          <a:spcPts val="0"/>
                        </a:spcAft>
                      </a:pPr>
                      <a:r>
                        <a:rPr lang="en-GB" sz="940" b="1" strike="noStrike" spc="-1" dirty="0">
                          <a:solidFill>
                            <a:schemeClr val="tx1"/>
                          </a:solidFill>
                          <a:latin typeface="Aptos" panose="00000500000000000000" pitchFamily="2" charset="0"/>
                          <a:ea typeface="Calibri"/>
                          <a:cs typeface="Amatic SC" panose="00000500000000000000" pitchFamily="2" charset="-79"/>
                        </a:rPr>
                        <a:t>RSPB’s Big Schools’ Birdwatch</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National Handwriting Day </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Chinese New Year</a:t>
                      </a:r>
                      <a:endParaRPr lang="en-GB" sz="1200" b="0" strike="noStrike" spc="-1" dirty="0">
                        <a:solidFill>
                          <a:schemeClr val="tx1"/>
                        </a:solidFill>
                        <a:latin typeface="Patrick Hand" panose="00000500000000000000" pitchFamily="2" charset="0"/>
                        <a:cs typeface="Amatic SC" panose="00000500000000000000" pitchFamily="2" charset="-79"/>
                      </a:endParaRP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National Storytelling week</a:t>
                      </a:r>
                      <a:endParaRPr lang="en-GB" sz="1100" b="0" strike="noStrike" spc="-1" dirty="0">
                        <a:solidFill>
                          <a:schemeClr val="tx1"/>
                        </a:solidFill>
                        <a:latin typeface="Patrick Hand" panose="00000500000000000000" pitchFamily="2" charset="0"/>
                        <a:cs typeface="Amatic SC" panose="00000500000000000000" pitchFamily="2" charset="-79"/>
                      </a:endParaRP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Children’s Mental Health Week</a:t>
                      </a:r>
                      <a:endParaRPr lang="en-GB" sz="1050" b="0" strike="noStrike" spc="-1" dirty="0">
                        <a:solidFill>
                          <a:schemeClr val="tx1"/>
                        </a:solidFill>
                        <a:latin typeface="Patrick Hand" panose="00000500000000000000" pitchFamily="2" charset="0"/>
                        <a:cs typeface="Amatic SC" panose="00000500000000000000" pitchFamily="2" charset="-79"/>
                      </a:endParaRP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Internet Safety Day</a:t>
                      </a:r>
                      <a:endParaRPr lang="en-GB" sz="1200" b="0" strike="noStrike" spc="-1" dirty="0">
                        <a:solidFill>
                          <a:schemeClr val="tx1"/>
                        </a:solidFill>
                        <a:latin typeface="Patrick Hand" panose="00000500000000000000" pitchFamily="2" charset="0"/>
                        <a:cs typeface="Amatic SC" panose="00000500000000000000" pitchFamily="2" charset="-79"/>
                      </a:endParaRPr>
                    </a:p>
                  </a:txBody>
                  <a:tcPr marL="68400" marR="68400">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wrap="square" lIns="22860" rIns="22860" tIns="13716" bIns="13716" anchor="t"/>
                    <a:lstStyle/>
                    <a:p>
                      <a:pPr algn="ctr">
                        <a:lnSpc>
                          <a:spcPct val="83000"/>
                        </a:lnSpc>
                        <a:spcBef>
                          <a:spcPts val="0"/>
                        </a:spcBef>
                        <a:spcAft>
                          <a:spcPts val="0"/>
                        </a:spcAft>
                      </a:pPr>
                      <a:r>
                        <a:rPr lang="en-GB" sz="940" b="1" strike="noStrike" spc="-1" dirty="0">
                          <a:solidFill>
                            <a:schemeClr val="tx1"/>
                          </a:solidFill>
                          <a:latin typeface="Aptos" panose="00000500000000000000" pitchFamily="2" charset="0"/>
                          <a:ea typeface="Calibri"/>
                          <a:cs typeface="Amatic SC" panose="00000500000000000000" pitchFamily="2" charset="-79"/>
                        </a:rPr>
                        <a:t>Pancake day</a:t>
                      </a:r>
                      <a:endParaRPr lang="en-GB" sz="1200" b="0" strike="noStrike" spc="-1" dirty="0">
                        <a:solidFill>
                          <a:schemeClr val="tx1"/>
                        </a:solidFill>
                        <a:latin typeface="Patrick Hand" panose="00000500000000000000" pitchFamily="2" charset="0"/>
                        <a:cs typeface="Amatic SC" panose="00000500000000000000" pitchFamily="2" charset="-79"/>
                      </a:endParaRP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Lent </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World Book Day </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Science Week </a:t>
                      </a: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Mother’s Day</a:t>
                      </a:r>
                      <a:endParaRPr lang="en-GB" sz="1200" b="0" strike="noStrike" spc="-1" dirty="0">
                        <a:solidFill>
                          <a:schemeClr val="tx1"/>
                        </a:solidFill>
                        <a:latin typeface="Patrick Hand" panose="00000500000000000000" pitchFamily="2" charset="0"/>
                        <a:cs typeface="Amatic SC" panose="00000500000000000000" pitchFamily="2" charset="-79"/>
                      </a:endParaRP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Red Nose day</a:t>
                      </a:r>
                      <a:endParaRPr lang="en-GB" sz="1200" b="0" strike="noStrike" spc="-1" dirty="0">
                        <a:solidFill>
                          <a:schemeClr val="tx1"/>
                        </a:solidFill>
                        <a:latin typeface="Patrick Hand" panose="00000500000000000000" pitchFamily="2" charset="0"/>
                        <a:cs typeface="Amatic SC" panose="00000500000000000000" pitchFamily="2" charset="-79"/>
                      </a:endParaRPr>
                    </a:p>
                    <a:p>
                      <a:pPr algn="ctr">
                        <a:lnSpc>
                          <a:spcPct val="83000"/>
                        </a:lnSpc>
                        <a:spcBef>
                          <a:spcPts val="0"/>
                        </a:spcBef>
                        <a:spcAft>
                          <a:spcPts val="0"/>
                        </a:spcAft>
                      </a:pPr>
                      <a:r>
                        <a:rPr lang="en-GB" sz="869" b="0" strike="noStrike" spc="-1" dirty="0">
                          <a:solidFill>
                            <a:schemeClr val="tx1"/>
                          </a:solidFill>
                          <a:latin typeface="Aptos" panose="00000500000000000000" pitchFamily="2" charset="0"/>
                          <a:ea typeface="Calibri"/>
                          <a:cs typeface="Amatic SC" panose="00000500000000000000" pitchFamily="2" charset="-79"/>
                        </a:rPr>
                        <a:t>Easter</a:t>
                      </a:r>
                      <a:endParaRPr lang="en-GB" sz="1200" b="0" strike="noStrike" spc="-1" dirty="0">
                        <a:solidFill>
                          <a:schemeClr val="tx1"/>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E2F0D9"/>
                    </a:solidFill>
                  </a:tcPr>
                </a:tc>
                <a:tc>
                  <a:txBody>
                    <a:bodyPr wrap="square" lIns="22860" rIns="22860" tIns="13716" bIns="13716" anchor="t"/>
                    <a:lstStyle/>
                    <a:p>
                      <a:pPr algn="ctr">
                        <a:lnSpc>
                          <a:spcPct val="83000"/>
                        </a:lnSpc>
                        <a:spcBef>
                          <a:spcPts val="0"/>
                        </a:spcBef>
                        <a:spcAft>
                          <a:spcPts val="0"/>
                        </a:spcAft>
                      </a:pPr>
                      <a:r>
                        <a:rPr lang="en-GB" sz="940" b="1" strike="noStrike" spc="-1" dirty="0">
                          <a:solidFill>
                            <a:srgbClr val="000000"/>
                          </a:solidFill>
                          <a:latin typeface="Aptos" panose="00000500000000000000" pitchFamily="2" charset="0"/>
                          <a:cs typeface="Amatic SC" panose="00000500000000000000" pitchFamily="2" charset="-79"/>
                        </a:rPr>
                        <a:t>St. George’s Day</a:t>
                      </a:r>
                    </a:p>
                    <a:p>
                      <a:pPr algn="ctr">
                        <a:lnSpc>
                          <a:spcPct val="83000"/>
                        </a:lnSpc>
                        <a:spcBef>
                          <a:spcPts val="0"/>
                        </a:spcBef>
                        <a:spcAft>
                          <a:spcPts val="0"/>
                        </a:spcAft>
                      </a:pPr>
                      <a:r>
                        <a:rPr lang="en-GB" sz="869" b="0" strike="noStrike" spc="-1" dirty="0">
                          <a:solidFill>
                            <a:srgbClr val="000000"/>
                          </a:solidFill>
                          <a:latin typeface="Aptos" panose="00000500000000000000" pitchFamily="2" charset="0"/>
                          <a:cs typeface="Amatic SC" panose="00000500000000000000" pitchFamily="2" charset="-79"/>
                        </a:rPr>
                        <a:t>Earth Day</a:t>
                      </a:r>
                      <a:endParaRPr lang="en-GB" sz="1200" b="0" strike="noStrike" spc="-1" dirty="0">
                        <a:latin typeface="Patrick Hand" panose="00000500000000000000" pitchFamily="2" charset="0"/>
                        <a:cs typeface="Amatic SC" panose="00000500000000000000" pitchFamily="2" charset="-79"/>
                      </a:endParaRPr>
                    </a:p>
                    <a:p>
                      <a:pPr algn="ctr">
                        <a:lnSpc>
                          <a:spcPct val="83000"/>
                        </a:lnSpc>
                        <a:spcBef>
                          <a:spcPts val="0"/>
                        </a:spcBef>
                        <a:spcAft>
                          <a:spcPts val="0"/>
                        </a:spcAft>
                      </a:pPr>
                      <a:r>
                        <a:rPr lang="en-GB" sz="869" b="0" strike="noStrike" spc="-1" dirty="0">
                          <a:solidFill>
                            <a:srgbClr val="000000"/>
                          </a:solidFill>
                          <a:latin typeface="Aptos" panose="00000500000000000000" pitchFamily="2" charset="0"/>
                          <a:cs typeface="Amatic SC" panose="00000500000000000000" pitchFamily="2" charset="-79"/>
                        </a:rPr>
                        <a:t>Children’s Gardening Week</a:t>
                      </a:r>
                    </a:p>
                    <a:p>
                      <a:pPr algn="ctr">
                        <a:lnSpc>
                          <a:spcPct val="83000"/>
                        </a:lnSpc>
                        <a:spcBef>
                          <a:spcPts val="0"/>
                        </a:spcBef>
                        <a:spcAft>
                          <a:spcPts val="0"/>
                        </a:spcAft>
                      </a:pPr>
                      <a:r>
                        <a:rPr lang="en-GB" sz="869" b="0" strike="noStrike" spc="-1" dirty="0">
                          <a:latin typeface="Aptos" panose="00000500000000000000" pitchFamily="2" charset="0"/>
                          <a:cs typeface="Amatic SC" panose="00000500000000000000" pitchFamily="2" charset="-79"/>
                        </a:rPr>
                        <a:t>Father’s Day</a:t>
                      </a:r>
                    </a:p>
                    <a:p>
                      <a:pPr algn="ctr">
                        <a:lnSpc>
                          <a:spcPct val="83000"/>
                        </a:lnSpc>
                        <a:spcBef>
                          <a:spcPts val="0"/>
                        </a:spcBef>
                        <a:spcAft>
                          <a:spcPts val="0"/>
                        </a:spcAft>
                      </a:pPr>
                      <a:r>
                        <a:rPr sz="869" b="0">
                          <a:latin typeface="Aptos"/>
                        </a:rPr>
                        <a:t/>
                      </a:r>
                      <a:endParaRPr lang="en-GB" sz="1200" b="0"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tc>
                  <a:txBody>
                    <a:bodyPr wrap="square" lIns="22860" rIns="22860" tIns="13716" bIns="13716" anchor="t"/>
                    <a:lstStyle/>
                    <a:p>
                      <a:pPr algn="ctr">
                        <a:lnSpc>
                          <a:spcPct val="83000"/>
                        </a:lnSpc>
                        <a:spcBef>
                          <a:spcPts val="0"/>
                        </a:spcBef>
                        <a:spcAft>
                          <a:spcPts val="0"/>
                        </a:spcAft>
                      </a:pPr>
                      <a:r>
                        <a:rPr lang="en-GB" sz="940" b="1" strike="noStrike" spc="-1" dirty="0">
                          <a:solidFill>
                            <a:srgbClr val="000000"/>
                          </a:solidFill>
                          <a:latin typeface="Aptos" panose="00000500000000000000" pitchFamily="2" charset="0"/>
                          <a:cs typeface="Amatic SC" panose="00000500000000000000" pitchFamily="2" charset="-79"/>
                        </a:rPr>
                        <a:t>30 Days Wild</a:t>
                      </a:r>
                    </a:p>
                    <a:p>
                      <a:pPr algn="ctr">
                        <a:lnSpc>
                          <a:spcPct val="83000"/>
                        </a:lnSpc>
                        <a:spcBef>
                          <a:spcPts val="0"/>
                        </a:spcBef>
                        <a:spcAft>
                          <a:spcPts val="0"/>
                        </a:spcAft>
                      </a:pPr>
                      <a:r>
                        <a:rPr lang="en-GB" sz="869" b="0" strike="noStrike" spc="-1" dirty="0">
                          <a:solidFill>
                            <a:srgbClr val="000000"/>
                          </a:solidFill>
                          <a:latin typeface="Aptos" panose="00000500000000000000" pitchFamily="2" charset="0"/>
                          <a:cs typeface="Amatic SC" panose="00000500000000000000" pitchFamily="2" charset="-79"/>
                        </a:rPr>
                        <a:t>Pride Month</a:t>
                      </a:r>
                    </a:p>
                    <a:p>
                      <a:pPr algn="ctr">
                        <a:lnSpc>
                          <a:spcPct val="83000"/>
                        </a:lnSpc>
                        <a:spcBef>
                          <a:spcPts val="0"/>
                        </a:spcBef>
                        <a:spcAft>
                          <a:spcPts val="0"/>
                        </a:spcAft>
                      </a:pPr>
                      <a:r>
                        <a:rPr lang="en-GB" sz="869" b="0" strike="noStrike" spc="-1" dirty="0">
                          <a:solidFill>
                            <a:srgbClr val="000000"/>
                          </a:solidFill>
                          <a:latin typeface="Aptos" panose="00000500000000000000" pitchFamily="2" charset="0"/>
                          <a:cs typeface="Amatic SC" panose="00000500000000000000" pitchFamily="2" charset="-79"/>
                        </a:rPr>
                        <a:t>World Environment Day</a:t>
                      </a:r>
                    </a:p>
                    <a:p>
                      <a:pPr algn="ctr">
                        <a:lnSpc>
                          <a:spcPct val="83000"/>
                        </a:lnSpc>
                        <a:spcBef>
                          <a:spcPts val="0"/>
                        </a:spcBef>
                        <a:spcAft>
                          <a:spcPts val="0"/>
                        </a:spcAft>
                      </a:pPr>
                      <a:r>
                        <a:rPr lang="en-GB" sz="869" b="0" strike="noStrike" spc="-1" dirty="0">
                          <a:solidFill>
                            <a:srgbClr val="000000"/>
                          </a:solidFill>
                          <a:latin typeface="Aptos" panose="00000500000000000000" pitchFamily="2" charset="0"/>
                          <a:cs typeface="Amatic SC" panose="00000500000000000000" pitchFamily="2" charset="-79"/>
                        </a:rPr>
                        <a:t>World Ocean Day</a:t>
                      </a:r>
                    </a:p>
                    <a:p>
                      <a:pPr algn="ctr">
                        <a:lnSpc>
                          <a:spcPct val="83000"/>
                        </a:lnSpc>
                        <a:spcBef>
                          <a:spcPts val="0"/>
                        </a:spcBef>
                        <a:spcAft>
                          <a:spcPts val="0"/>
                        </a:spcAft>
                      </a:pPr>
                      <a:r>
                        <a:rPr lang="en-GB" sz="869" b="0" strike="noStrike" spc="-1" dirty="0">
                          <a:solidFill>
                            <a:srgbClr val="000000"/>
                          </a:solidFill>
                          <a:latin typeface="Aptos" panose="00000500000000000000" pitchFamily="2" charset="0"/>
                          <a:cs typeface="Amatic SC" panose="00000500000000000000" pitchFamily="2" charset="-79"/>
                        </a:rPr>
                        <a:t>World Refugee Day</a:t>
                      </a:r>
                    </a:p>
                    <a:p>
                      <a:pPr algn="ctr">
                        <a:lnSpc>
                          <a:spcPct val="83000"/>
                        </a:lnSpc>
                        <a:spcBef>
                          <a:spcPts val="0"/>
                        </a:spcBef>
                        <a:spcAft>
                          <a:spcPts val="0"/>
                        </a:spcAft>
                      </a:pPr>
                      <a:r>
                        <a:rPr lang="en-GB" sz="869" b="0" strike="noStrike" spc="-1" dirty="0">
                          <a:solidFill>
                            <a:srgbClr val="000000"/>
                          </a:solidFill>
                          <a:latin typeface="Aptos" panose="00000500000000000000" pitchFamily="2" charset="0"/>
                          <a:cs typeface="Amatic SC" panose="00000500000000000000" pitchFamily="2" charset="-79"/>
                        </a:rPr>
                        <a:t>Summer Fair</a:t>
                      </a:r>
                    </a:p>
                    <a:p>
                      <a:pPr algn="ctr">
                        <a:lnSpc>
                          <a:spcPct val="83000"/>
                        </a:lnSpc>
                        <a:spcBef>
                          <a:spcPts val="0"/>
                        </a:spcBef>
                        <a:spcAft>
                          <a:spcPts val="0"/>
                        </a:spcAft>
                      </a:pPr>
                      <a:r>
                        <a:rPr lang="en-GB" sz="869" b="0" strike="noStrike" spc="-1" dirty="0">
                          <a:solidFill>
                            <a:srgbClr val="000000"/>
                          </a:solidFill>
                          <a:latin typeface="Aptos" panose="00000500000000000000" pitchFamily="2" charset="0"/>
                          <a:cs typeface="Amatic SC" panose="00000500000000000000" pitchFamily="2" charset="-79"/>
                        </a:rPr>
                        <a:t>Family Picnic</a:t>
                      </a:r>
                      <a:endParaRPr lang="en-GB" sz="1200" b="0"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a:solidFill>
                        <a:srgbClr val="000000"/>
                      </a:solidFill>
                    </a:lnB>
                    <a:solidFill>
                      <a:srgbClr val="FFFFCC"/>
                    </a:solidFill>
                  </a:tcPr>
                </a:tc>
                <a:extLst>
                  <a:ext uri="{0D108BD9-81ED-4DB2-BD59-A6C34878D82A}">
                    <a16:rowId xmlns:a16="http://schemas.microsoft.com/office/drawing/2014/main" val="3827489886"/>
                  </a:ext>
                </a:extLst>
              </a:tr>
            </a:tbl>
          </a:graphicData>
        </a:graphic>
      </p:graphicFrame>
      <p:pic>
        <p:nvPicPr>
          <p:cNvPr id="2" name="Picture 1">
            <a:extLst>
              <a:ext uri="{FF2B5EF4-FFF2-40B4-BE49-F238E27FC236}">
                <a16:creationId xmlns:a16="http://schemas.microsoft.com/office/drawing/2014/main" id="{741F6A92-F1E5-DE19-2411-E62402554365}"/>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2556057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62" name="Table 2"/>
          <p:cNvGraphicFramePr/>
          <p:nvPr>
            <p:extLst>
              <p:ext uri="{D42A27DB-BD31-4B8C-83A1-F6EECF244321}">
                <p14:modId xmlns:p14="http://schemas.microsoft.com/office/powerpoint/2010/main" val="1520642163"/>
              </p:ext>
            </p:extLst>
          </p:nvPr>
        </p:nvGraphicFramePr>
        <p:xfrm>
          <a:off x="256032" y="640080"/>
          <a:ext cx="11384280" cy="5577840"/>
        </p:xfrm>
        <a:graphic>
          <a:graphicData uri="http://schemas.openxmlformats.org/drawingml/2006/table">
            <a:tbl>
              <a:tblPr/>
              <a:tblGrid>
                <a:gridCol w="1207008">
                  <a:extLst>
                    <a:ext uri="{9D8B030D-6E8A-4147-A177-3AD203B41FA5}">
                      <a16:colId xmlns:a16="http://schemas.microsoft.com/office/drawing/2014/main" val="20000"/>
                    </a:ext>
                  </a:extLst>
                </a:gridCol>
                <a:gridCol w="1696212">
                  <a:extLst>
                    <a:ext uri="{9D8B030D-6E8A-4147-A177-3AD203B41FA5}">
                      <a16:colId xmlns:a16="http://schemas.microsoft.com/office/drawing/2014/main" val="20001"/>
                    </a:ext>
                  </a:extLst>
                </a:gridCol>
                <a:gridCol w="1696212">
                  <a:extLst>
                    <a:ext uri="{9D8B030D-6E8A-4147-A177-3AD203B41FA5}">
                      <a16:colId xmlns:a16="http://schemas.microsoft.com/office/drawing/2014/main" val="2985053780"/>
                    </a:ext>
                  </a:extLst>
                </a:gridCol>
                <a:gridCol w="1696212">
                  <a:extLst>
                    <a:ext uri="{9D8B030D-6E8A-4147-A177-3AD203B41FA5}">
                      <a16:colId xmlns:a16="http://schemas.microsoft.com/office/drawing/2014/main" val="2628110383"/>
                    </a:ext>
                  </a:extLst>
                </a:gridCol>
                <a:gridCol w="1696212">
                  <a:extLst>
                    <a:ext uri="{9D8B030D-6E8A-4147-A177-3AD203B41FA5}">
                      <a16:colId xmlns:a16="http://schemas.microsoft.com/office/drawing/2014/main" val="20004"/>
                    </a:ext>
                  </a:extLst>
                </a:gridCol>
                <a:gridCol w="1696212">
                  <a:extLst>
                    <a:ext uri="{9D8B030D-6E8A-4147-A177-3AD203B41FA5}">
                      <a16:colId xmlns:a16="http://schemas.microsoft.com/office/drawing/2014/main" val="3662193263"/>
                    </a:ext>
                  </a:extLst>
                </a:gridCol>
                <a:gridCol w="1696212">
                  <a:extLst>
                    <a:ext uri="{9D8B030D-6E8A-4147-A177-3AD203B41FA5}">
                      <a16:colId xmlns:a16="http://schemas.microsoft.com/office/drawing/2014/main" val="2454976165"/>
                    </a:ext>
                  </a:extLst>
                </a:gridCol>
              </a:tblGrid>
              <a:tr h="450504">
                <a:tc>
                  <a:txBody>
                    <a:bodyPr wrap="square" lIns="22860" rIns="22860" tIns="13716" bIns="13716" anchor="ctr"/>
                    <a:lstStyle/>
                    <a:p>
                      <a:pPr algn="ctr">
                        <a:lnSpc>
                          <a:spcPct val="86000"/>
                        </a:lnSpc>
                        <a:spcBef>
                          <a:spcPts val="0"/>
                        </a:spcBef>
                        <a:spcAft>
                          <a:spcPts val="0"/>
                        </a:spcAft>
                      </a:pPr>
                      <a:r>
                        <a:rPr sz="1350" b="1">
                          <a:latin typeface="Aptos"/>
                        </a:rPr>
                        <a:t/>
                      </a:r>
                      <a:endParaRPr lang="en-US" dirty="0"/>
                    </a:p>
                  </a:txBody>
                  <a:tcPr>
                    <a:lnL w="12240">
                      <a:noFill/>
                    </a:lnL>
                    <a:lnR w="12240">
                      <a:solidFill>
                        <a:srgbClr val="000000"/>
                      </a:solidFill>
                    </a:lnR>
                    <a:lnT w="12240">
                      <a:noFill/>
                    </a:lnT>
                    <a:lnB w="12240">
                      <a:solidFill>
                        <a:srgbClr val="000000"/>
                      </a:solidFill>
                    </a:lnB>
                    <a:solidFill>
                      <a:srgbClr val="FFFFFF"/>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450504">
                <a:tc>
                  <a:txBody>
                    <a:bodyPr wrap="square" lIns="22860" rIns="22860" tIns="13716" bIns="13716" anchor="ctr"/>
                    <a:lstStyle/>
                    <a:p>
                      <a:pPr algn="ctr">
                        <a:lnSpc>
                          <a:spcPct val="88000"/>
                        </a:lnSpc>
                        <a:spcBef>
                          <a:spcPts val="0"/>
                        </a:spcBef>
                        <a:spcAft>
                          <a:spcPts val="0"/>
                        </a:spcAft>
                      </a:pPr>
                      <a:r>
                        <a:rPr lang="en-GB" sz="950" b="1" strike="noStrike" spc="-1">
                          <a:solidFill>
                            <a:srgbClr val="000000"/>
                          </a:solidFill>
                          <a:latin typeface="Aptos"/>
                        </a:rPr>
                        <a:t>Maths</a:t>
                      </a:r>
                      <a:endParaRPr lang="en-GB" sz="2400" b="0" strike="noStrike" spc="-1">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gridSpan="6">
                  <a:txBody>
                    <a:bodyPr wrap="square" lIns="22860" rIns="22860" tIns="13716" bIns="13716" anchor="t"/>
                    <a:lstStyle/>
                    <a:p>
                      <a:pPr algn="ctr">
                        <a:lnSpc>
                          <a:spcPct val="80000"/>
                        </a:lnSpc>
                        <a:spcBef>
                          <a:spcPts val="0"/>
                        </a:spcBef>
                        <a:spcAft>
                          <a:spcPts val="0"/>
                        </a:spcAft>
                      </a:pPr>
                      <a:r>
                        <a:rPr sz="540" b="1">
                          <a:latin typeface="Aptos"/>
                        </a:rPr>
                        <a:t/>
                      </a:r>
                      <a:endParaRPr lang="en-GB" sz="1200" b="0" strike="noStrike" spc="-1" dirty="0">
                        <a:latin typeface="Arial"/>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hMerge="1">
                  <a:txBody>
                    <a:bodyPr wrap="square" lIns="22860" rIns="22860" tIns="13716" bIns="13716" anchor="t"/>
                    <a:lstStyle/>
                    <a:p>
                      <a:pPr algn="ctr">
                        <a:lnSpc>
                          <a:spcPct val="80000"/>
                        </a:lnSpc>
                        <a:spcBef>
                          <a:spcPts val="0"/>
                        </a:spcBef>
                        <a:spcAft>
                          <a:spcPts val="0"/>
                        </a:spcAft>
                      </a:pPr>
                      <a:r>
                        <a:rPr sz="540" b="1">
                          <a:latin typeface="Aptos"/>
                        </a:rPr>
                        <a:t/>
                      </a:r>
                      <a:endParaRPr lang="en-GB"/>
                    </a:p>
                  </a:txBody>
                  <a:tcPr/>
                </a:tc>
                <a:tc hMerge="1">
                  <a:txBody>
                    <a:bodyPr wrap="square" lIns="22860" rIns="22860" tIns="13716" bIns="13716" anchor="t"/>
                    <a:lstStyle/>
                    <a:p>
                      <a:pPr algn="ctr">
                        <a:lnSpc>
                          <a:spcPct val="80000"/>
                        </a:lnSpc>
                        <a:spcBef>
                          <a:spcPts val="0"/>
                        </a:spcBef>
                        <a:spcAft>
                          <a:spcPts val="0"/>
                        </a:spcAft>
                      </a:pPr>
                      <a:r>
                        <a:rPr sz="540" b="1">
                          <a:latin typeface="Aptos"/>
                        </a:rPr>
                        <a:t/>
                      </a:r>
                      <a:endParaRPr lang="en-GB"/>
                    </a:p>
                  </a:txBody>
                  <a:tcPr/>
                </a:tc>
                <a:tc hMerge="1">
                  <a:txBody>
                    <a:bodyPr wrap="square" lIns="22860" rIns="22860" tIns="13716" bIns="13716" anchor="t"/>
                    <a:lstStyle/>
                    <a:p>
                      <a:pPr algn="ctr">
                        <a:lnSpc>
                          <a:spcPct val="80000"/>
                        </a:lnSpc>
                        <a:spcBef>
                          <a:spcPts val="0"/>
                        </a:spcBef>
                        <a:spcAft>
                          <a:spcPts val="0"/>
                        </a:spcAft>
                      </a:pPr>
                      <a:r>
                        <a:rPr sz="540" b="1">
                          <a:latin typeface="Aptos"/>
                        </a:rPr>
                        <a:t/>
                      </a:r>
                      <a:endParaRPr lang="en-US"/>
                    </a:p>
                  </a:txBody>
                  <a:tcPr marL="90000" marR="90000">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wrap="square" lIns="22860" rIns="22860" tIns="13716" bIns="13716" anchor="t"/>
                    <a:lstStyle/>
                    <a:p>
                      <a:pPr algn="ctr">
                        <a:lnSpc>
                          <a:spcPct val="80000"/>
                        </a:lnSpc>
                        <a:spcBef>
                          <a:spcPts val="0"/>
                        </a:spcBef>
                        <a:spcAft>
                          <a:spcPts val="0"/>
                        </a:spcAft>
                      </a:pPr>
                      <a:r>
                        <a:rPr sz="540" b="1">
                          <a:latin typeface="Aptos"/>
                        </a:rPr>
                        <a:t/>
                      </a:r>
                      <a:endParaRPr lang="en-GB"/>
                    </a:p>
                  </a:txBody>
                  <a:tcPr/>
                </a:tc>
                <a:tc hMerge="1">
                  <a:txBody>
                    <a:bodyPr wrap="square" lIns="22860" rIns="22860" tIns="13716" bIns="13716" anchor="t"/>
                    <a:lstStyle/>
                    <a:p>
                      <a:pPr algn="ctr">
                        <a:lnSpc>
                          <a:spcPct val="80000"/>
                        </a:lnSpc>
                        <a:spcBef>
                          <a:spcPts val="0"/>
                        </a:spcBef>
                        <a:spcAft>
                          <a:spcPts val="0"/>
                        </a:spcAft>
                      </a:pPr>
                      <a:r>
                        <a:rPr sz="540" b="1">
                          <a:latin typeface="Aptos"/>
                        </a:rPr>
                        <a:t/>
                      </a:r>
                      <a:endParaRPr lang="en-GB"/>
                    </a:p>
                  </a:txBody>
                  <a:tcPr/>
                </a:tc>
                <a:extLst>
                  <a:ext uri="{0D108BD9-81ED-4DB2-BD59-A6C34878D82A}">
                    <a16:rowId xmlns:a16="http://schemas.microsoft.com/office/drawing/2014/main" val="10002"/>
                  </a:ext>
                </a:extLst>
              </a:tr>
              <a:tr h="5311746">
                <a:tc>
                  <a:txBody>
                    <a:bodyPr wrap="square" lIns="22860" rIns="22860" tIns="13716" bIns="13716" anchor="ctr"/>
                    <a:lstStyle/>
                    <a:p>
                      <a:pPr algn="ctr">
                        <a:lnSpc>
                          <a:spcPct val="88000"/>
                        </a:lnSpc>
                        <a:spcBef>
                          <a:spcPts val="0"/>
                        </a:spcBef>
                        <a:spcAft>
                          <a:spcPts val="0"/>
                        </a:spcAft>
                      </a:pPr>
                      <a:r>
                        <a:rPr sz="950" b="1">
                          <a:latin typeface="Aptos"/>
                        </a:rPr>
                        <a:t/>
                      </a:r>
                      <a:endParaRPr lang="en-GB" sz="2000" b="0" strike="noStrike" spc="-1" dirty="0">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wrap="square" lIns="22860" rIns="22860" tIns="13716" bIns="13716" anchor="t"/>
                    <a:lstStyle/>
                    <a:p/>
                  </a:txBody>
                  <a:tcPr>
                    <a:lnL w="12240" cap="flat" cmpd="sng" algn="ctr">
                      <a:solidFill>
                        <a:srgbClr val="000000"/>
                      </a:solidFill>
                      <a:prstDash val="solid"/>
                      <a:round/>
                      <a:headEnd type="none" w="med" len="med"/>
                      <a:tailEnd type="none" w="med" len="med"/>
                    </a:lnL>
                    <a:lnR w="12240">
                      <a:solidFill>
                        <a:srgbClr val="000000"/>
                      </a:solidFill>
                    </a:lnR>
                    <a:lnB w="12240">
                      <a:solidFill>
                        <a:srgbClr val="000000"/>
                      </a:solidFill>
                    </a:lnB>
                    <a:solidFill>
                      <a:srgbClr val="E2F0D9"/>
                    </a:solidFill>
                  </a:tcPr>
                </a:tc>
                <a:tc>
                  <a:txBody>
                    <a:bodyPr wrap="square" lIns="22860" rIns="22860" tIns="13716" bIns="13716" anchor="t"/>
                    <a:lstStyle/>
                    <a:p/>
                  </a:txBody>
                  <a:tcPr>
                    <a:lnL w="12240" cap="flat" cmpd="sng" algn="ctr">
                      <a:solidFill>
                        <a:srgbClr val="000000"/>
                      </a:solidFill>
                      <a:prstDash val="solid"/>
                      <a:round/>
                      <a:headEnd type="none" w="med" len="med"/>
                      <a:tailEnd type="none" w="med" len="med"/>
                    </a:lnL>
                    <a:lnR w="12240">
                      <a:solidFill>
                        <a:srgbClr val="000000"/>
                      </a:solidFill>
                    </a:lnR>
                    <a:lnB w="12240">
                      <a:solidFill>
                        <a:srgbClr val="000000"/>
                      </a:solidFill>
                    </a:lnB>
                    <a:solidFill>
                      <a:srgbClr val="FFFFCC"/>
                    </a:solidFill>
                  </a:tcPr>
                </a:tc>
                <a:tc>
                  <a:txBody>
                    <a:bodyPr wrap="square" lIns="22860" rIns="22860" tIns="13716" bIns="13716" anchor="t"/>
                    <a:lstStyle/>
                    <a:p/>
                  </a:txBody>
                  <a:tcPr>
                    <a:lnL w="12240" cap="flat" cmpd="sng" algn="ctr">
                      <a:solidFill>
                        <a:srgbClr val="000000"/>
                      </a:solidFill>
                      <a:prstDash val="solid"/>
                      <a:round/>
                      <a:headEnd type="none" w="med" len="med"/>
                      <a:tailEnd type="none" w="med" len="med"/>
                    </a:lnL>
                    <a:lnR w="12240">
                      <a:solidFill>
                        <a:srgbClr val="000000"/>
                      </a:solidFill>
                    </a:lnR>
                    <a:lnB w="12240">
                      <a:solidFill>
                        <a:srgbClr val="000000"/>
                      </a:solidFill>
                    </a:lnB>
                    <a:solidFill>
                      <a:srgbClr val="FFFFCC"/>
                    </a:solidFill>
                  </a:tcPr>
                </a:tc>
                <a:extLst>
                  <a:ext uri="{0D108BD9-81ED-4DB2-BD59-A6C34878D82A}">
                    <a16:rowId xmlns:a16="http://schemas.microsoft.com/office/drawing/2014/main" val="10003"/>
                  </a:ext>
                </a:extLst>
              </a:tr>
            </a:tbl>
          </a:graphicData>
        </a:graphic>
      </p:graphicFrame>
      <p:pic>
        <p:nvPicPr>
          <p:cNvPr id="2" name="Picture 1">
            <a:extLst>
              <a:ext uri="{FF2B5EF4-FFF2-40B4-BE49-F238E27FC236}">
                <a16:creationId xmlns:a16="http://schemas.microsoft.com/office/drawing/2014/main" id="{7C42FF4D-B075-018F-EB4D-905FB2E70EF0}"/>
              </a:ext>
            </a:extLst>
          </p:cNvPr>
          <p:cNvPicPr>
            <a:picLocks noChangeAspect="1"/>
          </p:cNvPicPr>
          <p:nvPr/>
        </p:nvPicPr>
        <p:blipFill>
          <a:blip r:embed="rId3"/>
          <a:stretch>
            <a:fillRect/>
          </a:stretch>
        </p:blipFill>
        <p:spPr>
          <a:xfrm>
            <a:off x="219456" y="54864"/>
            <a:ext cx="566928" cy="658368"/>
          </a:xfrm>
          <a:prstGeom prst="rect">
            <a:avLst/>
          </a:prstGeom>
        </p:spPr>
      </p:pic>
      <p:pic>
        <p:nvPicPr>
          <p:cNvPr id="4" name="Picture 3">
            <a:extLst>
              <a:ext uri="{FF2B5EF4-FFF2-40B4-BE49-F238E27FC236}">
                <a16:creationId xmlns:a16="http://schemas.microsoft.com/office/drawing/2014/main" id="{A6C56FBC-281B-74EF-D9FB-8A5E026037BB}"/>
              </a:ext>
            </a:extLst>
          </p:cNvPr>
          <p:cNvPicPr>
            <a:picLocks noChangeAspect="1"/>
          </p:cNvPicPr>
          <p:nvPr/>
        </p:nvPicPr>
        <p:blipFill>
          <a:blip r:embed="rId4"/>
          <a:stretch>
            <a:fillRect/>
          </a:stretch>
        </p:blipFill>
        <p:spPr>
          <a:xfrm>
            <a:off x="1517904" y="1783404"/>
            <a:ext cx="1586484" cy="1218105"/>
          </a:xfrm>
          <a:prstGeom prst="rect">
            <a:avLst/>
          </a:prstGeom>
        </p:spPr>
      </p:pic>
      <p:pic>
        <p:nvPicPr>
          <p:cNvPr id="6" name="Picture 5">
            <a:extLst>
              <a:ext uri="{FF2B5EF4-FFF2-40B4-BE49-F238E27FC236}">
                <a16:creationId xmlns:a16="http://schemas.microsoft.com/office/drawing/2014/main" id="{25BD42F4-1E1C-F0DB-D160-684675F9C04A}"/>
              </a:ext>
            </a:extLst>
          </p:cNvPr>
          <p:cNvPicPr>
            <a:picLocks noChangeAspect="1"/>
          </p:cNvPicPr>
          <p:nvPr/>
        </p:nvPicPr>
        <p:blipFill>
          <a:blip r:embed="rId5"/>
          <a:stretch>
            <a:fillRect/>
          </a:stretch>
        </p:blipFill>
        <p:spPr>
          <a:xfrm>
            <a:off x="1517904" y="3024369"/>
            <a:ext cx="1586484" cy="963041"/>
          </a:xfrm>
          <a:prstGeom prst="rect">
            <a:avLst/>
          </a:prstGeom>
        </p:spPr>
      </p:pic>
      <p:pic>
        <p:nvPicPr>
          <p:cNvPr id="8" name="Picture 7">
            <a:extLst>
              <a:ext uri="{FF2B5EF4-FFF2-40B4-BE49-F238E27FC236}">
                <a16:creationId xmlns:a16="http://schemas.microsoft.com/office/drawing/2014/main" id="{77DEE38A-34D2-F20E-6D69-A5AA1F90BCC6}"/>
              </a:ext>
            </a:extLst>
          </p:cNvPr>
          <p:cNvPicPr>
            <a:picLocks noChangeAspect="1"/>
          </p:cNvPicPr>
          <p:nvPr/>
        </p:nvPicPr>
        <p:blipFill>
          <a:blip r:embed="rId6"/>
          <a:stretch>
            <a:fillRect/>
          </a:stretch>
        </p:blipFill>
        <p:spPr>
          <a:xfrm>
            <a:off x="1517904" y="4229726"/>
            <a:ext cx="1586484" cy="1254703"/>
          </a:xfrm>
          <a:prstGeom prst="rect">
            <a:avLst/>
          </a:prstGeom>
        </p:spPr>
      </p:pic>
      <p:pic>
        <p:nvPicPr>
          <p:cNvPr id="10" name="Picture 9">
            <a:extLst>
              <a:ext uri="{FF2B5EF4-FFF2-40B4-BE49-F238E27FC236}">
                <a16:creationId xmlns:a16="http://schemas.microsoft.com/office/drawing/2014/main" id="{048DE5BE-80D1-7AC2-8FAA-7C548D64AD87}"/>
              </a:ext>
            </a:extLst>
          </p:cNvPr>
          <p:cNvPicPr>
            <a:picLocks noChangeAspect="1"/>
          </p:cNvPicPr>
          <p:nvPr/>
        </p:nvPicPr>
        <p:blipFill>
          <a:blip r:embed="rId7"/>
          <a:stretch>
            <a:fillRect/>
          </a:stretch>
        </p:blipFill>
        <p:spPr>
          <a:xfrm>
            <a:off x="3214116" y="1783404"/>
            <a:ext cx="1586484" cy="1268843"/>
          </a:xfrm>
          <a:prstGeom prst="rect">
            <a:avLst/>
          </a:prstGeom>
        </p:spPr>
      </p:pic>
      <p:pic>
        <p:nvPicPr>
          <p:cNvPr id="12" name="Picture 11">
            <a:extLst>
              <a:ext uri="{FF2B5EF4-FFF2-40B4-BE49-F238E27FC236}">
                <a16:creationId xmlns:a16="http://schemas.microsoft.com/office/drawing/2014/main" id="{CAAEF974-B3AA-8580-C742-C66CA564B649}"/>
              </a:ext>
            </a:extLst>
          </p:cNvPr>
          <p:cNvPicPr>
            <a:picLocks noChangeAspect="1"/>
          </p:cNvPicPr>
          <p:nvPr/>
        </p:nvPicPr>
        <p:blipFill>
          <a:blip r:embed="rId8"/>
          <a:stretch>
            <a:fillRect/>
          </a:stretch>
        </p:blipFill>
        <p:spPr>
          <a:xfrm>
            <a:off x="3214116" y="3075107"/>
            <a:ext cx="1586484" cy="339108"/>
          </a:xfrm>
          <a:prstGeom prst="rect">
            <a:avLst/>
          </a:prstGeom>
        </p:spPr>
      </p:pic>
      <p:pic>
        <p:nvPicPr>
          <p:cNvPr id="14" name="Picture 13">
            <a:extLst>
              <a:ext uri="{FF2B5EF4-FFF2-40B4-BE49-F238E27FC236}">
                <a16:creationId xmlns:a16="http://schemas.microsoft.com/office/drawing/2014/main" id="{9530D9CE-8F58-BEAA-E83B-2ABC1532A7C8}"/>
              </a:ext>
            </a:extLst>
          </p:cNvPr>
          <p:cNvPicPr>
            <a:picLocks noChangeAspect="1"/>
          </p:cNvPicPr>
          <p:nvPr/>
        </p:nvPicPr>
        <p:blipFill>
          <a:blip r:embed="rId9"/>
          <a:stretch>
            <a:fillRect/>
          </a:stretch>
        </p:blipFill>
        <p:spPr>
          <a:xfrm>
            <a:off x="3214116" y="3656531"/>
            <a:ext cx="1586484" cy="1242183"/>
          </a:xfrm>
          <a:prstGeom prst="rect">
            <a:avLst/>
          </a:prstGeom>
        </p:spPr>
      </p:pic>
      <p:pic>
        <p:nvPicPr>
          <p:cNvPr id="16" name="Picture 15">
            <a:extLst>
              <a:ext uri="{FF2B5EF4-FFF2-40B4-BE49-F238E27FC236}">
                <a16:creationId xmlns:a16="http://schemas.microsoft.com/office/drawing/2014/main" id="{30E742D8-C279-3FD2-9CE0-6F0EA254831E}"/>
              </a:ext>
            </a:extLst>
          </p:cNvPr>
          <p:cNvPicPr>
            <a:picLocks noChangeAspect="1"/>
          </p:cNvPicPr>
          <p:nvPr/>
        </p:nvPicPr>
        <p:blipFill>
          <a:blip r:embed="rId10"/>
          <a:stretch>
            <a:fillRect/>
          </a:stretch>
        </p:blipFill>
        <p:spPr>
          <a:xfrm>
            <a:off x="3214116" y="4921574"/>
            <a:ext cx="1586484" cy="1262814"/>
          </a:xfrm>
          <a:prstGeom prst="rect">
            <a:avLst/>
          </a:prstGeom>
        </p:spPr>
      </p:pic>
      <p:pic>
        <p:nvPicPr>
          <p:cNvPr id="18" name="Picture 17">
            <a:extLst>
              <a:ext uri="{FF2B5EF4-FFF2-40B4-BE49-F238E27FC236}">
                <a16:creationId xmlns:a16="http://schemas.microsoft.com/office/drawing/2014/main" id="{D65E12A4-22B8-1DFB-B02F-C887E9F94DEF}"/>
              </a:ext>
            </a:extLst>
          </p:cNvPr>
          <p:cNvPicPr>
            <a:picLocks noChangeAspect="1"/>
          </p:cNvPicPr>
          <p:nvPr/>
        </p:nvPicPr>
        <p:blipFill>
          <a:blip r:embed="rId11"/>
          <a:stretch>
            <a:fillRect/>
          </a:stretch>
        </p:blipFill>
        <p:spPr>
          <a:xfrm>
            <a:off x="3214116" y="6207248"/>
            <a:ext cx="1586484" cy="184038"/>
          </a:xfrm>
          <a:prstGeom prst="rect">
            <a:avLst/>
          </a:prstGeom>
        </p:spPr>
      </p:pic>
      <p:pic>
        <p:nvPicPr>
          <p:cNvPr id="20" name="Picture 19">
            <a:extLst>
              <a:ext uri="{FF2B5EF4-FFF2-40B4-BE49-F238E27FC236}">
                <a16:creationId xmlns:a16="http://schemas.microsoft.com/office/drawing/2014/main" id="{76330668-2D45-CDDE-68D5-9554F59E0218}"/>
              </a:ext>
            </a:extLst>
          </p:cNvPr>
          <p:cNvPicPr>
            <a:picLocks noChangeAspect="1"/>
          </p:cNvPicPr>
          <p:nvPr/>
        </p:nvPicPr>
        <p:blipFill>
          <a:blip r:embed="rId12"/>
          <a:stretch>
            <a:fillRect/>
          </a:stretch>
        </p:blipFill>
        <p:spPr>
          <a:xfrm>
            <a:off x="4910328" y="1783404"/>
            <a:ext cx="1586484" cy="1248464"/>
          </a:xfrm>
          <a:prstGeom prst="rect">
            <a:avLst/>
          </a:prstGeom>
        </p:spPr>
      </p:pic>
      <p:pic>
        <p:nvPicPr>
          <p:cNvPr id="22" name="Picture 21">
            <a:extLst>
              <a:ext uri="{FF2B5EF4-FFF2-40B4-BE49-F238E27FC236}">
                <a16:creationId xmlns:a16="http://schemas.microsoft.com/office/drawing/2014/main" id="{36F4D7D0-3D8E-EFFD-1178-4F8A2A65431C}"/>
              </a:ext>
            </a:extLst>
          </p:cNvPr>
          <p:cNvPicPr>
            <a:picLocks noChangeAspect="1"/>
          </p:cNvPicPr>
          <p:nvPr/>
        </p:nvPicPr>
        <p:blipFill>
          <a:blip r:embed="rId13"/>
          <a:stretch>
            <a:fillRect/>
          </a:stretch>
        </p:blipFill>
        <p:spPr>
          <a:xfrm>
            <a:off x="4910328" y="3054728"/>
            <a:ext cx="1586484" cy="500288"/>
          </a:xfrm>
          <a:prstGeom prst="rect">
            <a:avLst/>
          </a:prstGeom>
        </p:spPr>
      </p:pic>
      <p:pic>
        <p:nvPicPr>
          <p:cNvPr id="24" name="Picture 23">
            <a:extLst>
              <a:ext uri="{FF2B5EF4-FFF2-40B4-BE49-F238E27FC236}">
                <a16:creationId xmlns:a16="http://schemas.microsoft.com/office/drawing/2014/main" id="{E79CE01A-9AED-2E11-DC69-46F47386C5E1}"/>
              </a:ext>
            </a:extLst>
          </p:cNvPr>
          <p:cNvPicPr>
            <a:picLocks noChangeAspect="1"/>
          </p:cNvPicPr>
          <p:nvPr/>
        </p:nvPicPr>
        <p:blipFill>
          <a:blip r:embed="rId14"/>
          <a:stretch>
            <a:fillRect/>
          </a:stretch>
        </p:blipFill>
        <p:spPr>
          <a:xfrm>
            <a:off x="4910328" y="3797332"/>
            <a:ext cx="1586484" cy="1068144"/>
          </a:xfrm>
          <a:prstGeom prst="rect">
            <a:avLst/>
          </a:prstGeom>
        </p:spPr>
      </p:pic>
      <p:pic>
        <p:nvPicPr>
          <p:cNvPr id="30" name="Picture 29">
            <a:extLst>
              <a:ext uri="{FF2B5EF4-FFF2-40B4-BE49-F238E27FC236}">
                <a16:creationId xmlns:a16="http://schemas.microsoft.com/office/drawing/2014/main" id="{DE797AD4-3556-C46B-413C-DF995F6B6EFC}"/>
              </a:ext>
            </a:extLst>
          </p:cNvPr>
          <p:cNvPicPr>
            <a:picLocks noChangeAspect="1"/>
          </p:cNvPicPr>
          <p:nvPr/>
        </p:nvPicPr>
        <p:blipFill>
          <a:blip r:embed="rId15"/>
          <a:stretch>
            <a:fillRect/>
          </a:stretch>
        </p:blipFill>
        <p:spPr>
          <a:xfrm>
            <a:off x="6606540" y="3583776"/>
            <a:ext cx="1586484" cy="933325"/>
          </a:xfrm>
          <a:prstGeom prst="rect">
            <a:avLst/>
          </a:prstGeom>
        </p:spPr>
      </p:pic>
      <p:pic>
        <p:nvPicPr>
          <p:cNvPr id="32" name="Picture 31">
            <a:extLst>
              <a:ext uri="{FF2B5EF4-FFF2-40B4-BE49-F238E27FC236}">
                <a16:creationId xmlns:a16="http://schemas.microsoft.com/office/drawing/2014/main" id="{53303118-1F6D-E26D-5194-6BDAF184E3CA}"/>
              </a:ext>
            </a:extLst>
          </p:cNvPr>
          <p:cNvPicPr>
            <a:picLocks noChangeAspect="1"/>
          </p:cNvPicPr>
          <p:nvPr/>
        </p:nvPicPr>
        <p:blipFill>
          <a:blip r:embed="rId16"/>
          <a:stretch>
            <a:fillRect/>
          </a:stretch>
        </p:blipFill>
        <p:spPr>
          <a:xfrm>
            <a:off x="4910328" y="5107792"/>
            <a:ext cx="1586484" cy="766829"/>
          </a:xfrm>
          <a:prstGeom prst="rect">
            <a:avLst/>
          </a:prstGeom>
        </p:spPr>
      </p:pic>
      <p:pic>
        <p:nvPicPr>
          <p:cNvPr id="34" name="Picture 33">
            <a:extLst>
              <a:ext uri="{FF2B5EF4-FFF2-40B4-BE49-F238E27FC236}">
                <a16:creationId xmlns:a16="http://schemas.microsoft.com/office/drawing/2014/main" id="{103F1F6F-5339-C270-58FF-E8C66E5AFC28}"/>
              </a:ext>
            </a:extLst>
          </p:cNvPr>
          <p:cNvPicPr>
            <a:picLocks noChangeAspect="1"/>
          </p:cNvPicPr>
          <p:nvPr/>
        </p:nvPicPr>
        <p:blipFill>
          <a:blip r:embed="rId17"/>
          <a:stretch>
            <a:fillRect/>
          </a:stretch>
        </p:blipFill>
        <p:spPr>
          <a:xfrm>
            <a:off x="6606540" y="1783404"/>
            <a:ext cx="1586484" cy="447908"/>
          </a:xfrm>
          <a:prstGeom prst="rect">
            <a:avLst/>
          </a:prstGeom>
        </p:spPr>
      </p:pic>
      <p:pic>
        <p:nvPicPr>
          <p:cNvPr id="36" name="Picture 35">
            <a:extLst>
              <a:ext uri="{FF2B5EF4-FFF2-40B4-BE49-F238E27FC236}">
                <a16:creationId xmlns:a16="http://schemas.microsoft.com/office/drawing/2014/main" id="{3D0A6999-DB3D-D876-7A0F-9FF9868DCB1C}"/>
              </a:ext>
            </a:extLst>
          </p:cNvPr>
          <p:cNvPicPr>
            <a:picLocks noChangeAspect="1"/>
          </p:cNvPicPr>
          <p:nvPr/>
        </p:nvPicPr>
        <p:blipFill>
          <a:blip r:embed="rId18"/>
          <a:stretch>
            <a:fillRect/>
          </a:stretch>
        </p:blipFill>
        <p:spPr>
          <a:xfrm>
            <a:off x="6606540" y="2254172"/>
            <a:ext cx="1586484" cy="1087288"/>
          </a:xfrm>
          <a:prstGeom prst="rect">
            <a:avLst/>
          </a:prstGeom>
        </p:spPr>
      </p:pic>
      <p:pic>
        <p:nvPicPr>
          <p:cNvPr id="38" name="Picture 37">
            <a:extLst>
              <a:ext uri="{FF2B5EF4-FFF2-40B4-BE49-F238E27FC236}">
                <a16:creationId xmlns:a16="http://schemas.microsoft.com/office/drawing/2014/main" id="{C9229A60-0525-02B8-6A18-D0F0A47D647C}"/>
              </a:ext>
            </a:extLst>
          </p:cNvPr>
          <p:cNvPicPr>
            <a:picLocks noChangeAspect="1"/>
          </p:cNvPicPr>
          <p:nvPr/>
        </p:nvPicPr>
        <p:blipFill>
          <a:blip r:embed="rId19"/>
          <a:stretch>
            <a:fillRect/>
          </a:stretch>
        </p:blipFill>
        <p:spPr>
          <a:xfrm>
            <a:off x="6606540" y="4759417"/>
            <a:ext cx="1586484" cy="766409"/>
          </a:xfrm>
          <a:prstGeom prst="rect">
            <a:avLst/>
          </a:prstGeom>
        </p:spPr>
      </p:pic>
      <p:pic>
        <p:nvPicPr>
          <p:cNvPr id="40" name="Picture 39">
            <a:extLst>
              <a:ext uri="{FF2B5EF4-FFF2-40B4-BE49-F238E27FC236}">
                <a16:creationId xmlns:a16="http://schemas.microsoft.com/office/drawing/2014/main" id="{7E8F87FE-3960-3CA8-6A9B-3914D0F52234}"/>
              </a:ext>
            </a:extLst>
          </p:cNvPr>
          <p:cNvPicPr>
            <a:picLocks noChangeAspect="1"/>
          </p:cNvPicPr>
          <p:nvPr/>
        </p:nvPicPr>
        <p:blipFill>
          <a:blip r:embed="rId20"/>
          <a:stretch>
            <a:fillRect/>
          </a:stretch>
        </p:blipFill>
        <p:spPr>
          <a:xfrm>
            <a:off x="8302752" y="1783404"/>
            <a:ext cx="1586484" cy="1242262"/>
          </a:xfrm>
          <a:prstGeom prst="rect">
            <a:avLst/>
          </a:prstGeom>
        </p:spPr>
      </p:pic>
      <p:pic>
        <p:nvPicPr>
          <p:cNvPr id="42" name="Picture 41">
            <a:extLst>
              <a:ext uri="{FF2B5EF4-FFF2-40B4-BE49-F238E27FC236}">
                <a16:creationId xmlns:a16="http://schemas.microsoft.com/office/drawing/2014/main" id="{B1F2BB6A-4A2C-E81C-1D95-812EAC9B1F3F}"/>
              </a:ext>
            </a:extLst>
          </p:cNvPr>
          <p:cNvPicPr>
            <a:picLocks noChangeAspect="1"/>
          </p:cNvPicPr>
          <p:nvPr/>
        </p:nvPicPr>
        <p:blipFill>
          <a:blip r:embed="rId21"/>
          <a:stretch>
            <a:fillRect/>
          </a:stretch>
        </p:blipFill>
        <p:spPr>
          <a:xfrm>
            <a:off x="8302752" y="3048526"/>
            <a:ext cx="1586484" cy="320727"/>
          </a:xfrm>
          <a:prstGeom prst="rect">
            <a:avLst/>
          </a:prstGeom>
        </p:spPr>
      </p:pic>
      <p:pic>
        <p:nvPicPr>
          <p:cNvPr id="44" name="Picture 43">
            <a:extLst>
              <a:ext uri="{FF2B5EF4-FFF2-40B4-BE49-F238E27FC236}">
                <a16:creationId xmlns:a16="http://schemas.microsoft.com/office/drawing/2014/main" id="{4A4EDC06-6DE7-C4D1-85BE-5C8944503BDF}"/>
              </a:ext>
            </a:extLst>
          </p:cNvPr>
          <p:cNvPicPr>
            <a:picLocks noChangeAspect="1"/>
          </p:cNvPicPr>
          <p:nvPr/>
        </p:nvPicPr>
        <p:blipFill>
          <a:blip r:embed="rId22"/>
          <a:stretch>
            <a:fillRect/>
          </a:stretch>
        </p:blipFill>
        <p:spPr>
          <a:xfrm>
            <a:off x="8302752" y="3611569"/>
            <a:ext cx="1586484" cy="944702"/>
          </a:xfrm>
          <a:prstGeom prst="rect">
            <a:avLst/>
          </a:prstGeom>
        </p:spPr>
      </p:pic>
      <p:pic>
        <p:nvPicPr>
          <p:cNvPr id="46" name="Picture 45">
            <a:extLst>
              <a:ext uri="{FF2B5EF4-FFF2-40B4-BE49-F238E27FC236}">
                <a16:creationId xmlns:a16="http://schemas.microsoft.com/office/drawing/2014/main" id="{F03EAF07-2743-BA8B-DB42-0D879C033486}"/>
              </a:ext>
            </a:extLst>
          </p:cNvPr>
          <p:cNvPicPr>
            <a:picLocks noChangeAspect="1"/>
          </p:cNvPicPr>
          <p:nvPr/>
        </p:nvPicPr>
        <p:blipFill>
          <a:blip r:embed="rId23"/>
          <a:stretch>
            <a:fillRect/>
          </a:stretch>
        </p:blipFill>
        <p:spPr>
          <a:xfrm>
            <a:off x="8302752" y="4798587"/>
            <a:ext cx="1586484" cy="786447"/>
          </a:xfrm>
          <a:prstGeom prst="rect">
            <a:avLst/>
          </a:prstGeom>
        </p:spPr>
      </p:pic>
      <p:pic>
        <p:nvPicPr>
          <p:cNvPr id="48" name="Picture 47">
            <a:extLst>
              <a:ext uri="{FF2B5EF4-FFF2-40B4-BE49-F238E27FC236}">
                <a16:creationId xmlns:a16="http://schemas.microsoft.com/office/drawing/2014/main" id="{7157E541-9DC5-66AE-CC13-BB21DE16FCC0}"/>
              </a:ext>
            </a:extLst>
          </p:cNvPr>
          <p:cNvPicPr>
            <a:picLocks noChangeAspect="1"/>
          </p:cNvPicPr>
          <p:nvPr/>
        </p:nvPicPr>
        <p:blipFill>
          <a:blip r:embed="rId24"/>
          <a:stretch>
            <a:fillRect/>
          </a:stretch>
        </p:blipFill>
        <p:spPr>
          <a:xfrm>
            <a:off x="8302752" y="5607894"/>
            <a:ext cx="1586484" cy="449873"/>
          </a:xfrm>
          <a:prstGeom prst="rect">
            <a:avLst/>
          </a:prstGeom>
        </p:spPr>
      </p:pic>
      <p:pic>
        <p:nvPicPr>
          <p:cNvPr id="50" name="Picture 49">
            <a:extLst>
              <a:ext uri="{FF2B5EF4-FFF2-40B4-BE49-F238E27FC236}">
                <a16:creationId xmlns:a16="http://schemas.microsoft.com/office/drawing/2014/main" id="{A0EEC87B-F715-784F-99FB-5DEB8127F6FA}"/>
              </a:ext>
            </a:extLst>
          </p:cNvPr>
          <p:cNvPicPr>
            <a:picLocks noChangeAspect="1"/>
          </p:cNvPicPr>
          <p:nvPr/>
        </p:nvPicPr>
        <p:blipFill>
          <a:blip r:embed="rId25"/>
          <a:stretch>
            <a:fillRect/>
          </a:stretch>
        </p:blipFill>
        <p:spPr>
          <a:xfrm>
            <a:off x="9998964" y="1783404"/>
            <a:ext cx="1586484" cy="605656"/>
          </a:xfrm>
          <a:prstGeom prst="rect">
            <a:avLst/>
          </a:prstGeom>
        </p:spPr>
      </p:pic>
      <p:pic>
        <p:nvPicPr>
          <p:cNvPr id="52" name="Picture 51">
            <a:extLst>
              <a:ext uri="{FF2B5EF4-FFF2-40B4-BE49-F238E27FC236}">
                <a16:creationId xmlns:a16="http://schemas.microsoft.com/office/drawing/2014/main" id="{E7AB5774-424E-9508-FBA8-489CD6A00817}"/>
              </a:ext>
            </a:extLst>
          </p:cNvPr>
          <p:cNvPicPr>
            <a:picLocks noChangeAspect="1"/>
          </p:cNvPicPr>
          <p:nvPr/>
        </p:nvPicPr>
        <p:blipFill>
          <a:blip r:embed="rId26"/>
          <a:stretch>
            <a:fillRect/>
          </a:stretch>
        </p:blipFill>
        <p:spPr>
          <a:xfrm>
            <a:off x="9998964" y="2631376"/>
            <a:ext cx="1586484" cy="782189"/>
          </a:xfrm>
          <a:prstGeom prst="rect">
            <a:avLst/>
          </a:prstGeom>
        </p:spPr>
      </p:pic>
      <p:pic>
        <p:nvPicPr>
          <p:cNvPr id="54" name="Picture 53">
            <a:extLst>
              <a:ext uri="{FF2B5EF4-FFF2-40B4-BE49-F238E27FC236}">
                <a16:creationId xmlns:a16="http://schemas.microsoft.com/office/drawing/2014/main" id="{EBCD6E28-E3B4-9F11-A015-7131064E9C60}"/>
              </a:ext>
            </a:extLst>
          </p:cNvPr>
          <p:cNvPicPr>
            <a:picLocks noChangeAspect="1"/>
          </p:cNvPicPr>
          <p:nvPr/>
        </p:nvPicPr>
        <p:blipFill>
          <a:blip r:embed="rId27"/>
          <a:stretch>
            <a:fillRect/>
          </a:stretch>
        </p:blipFill>
        <p:spPr>
          <a:xfrm>
            <a:off x="9998964" y="3655881"/>
            <a:ext cx="1586484" cy="917786"/>
          </a:xfrm>
          <a:prstGeom prst="rect">
            <a:avLst/>
          </a:prstGeom>
        </p:spPr>
      </p:pic>
      <p:pic>
        <p:nvPicPr>
          <p:cNvPr id="56" name="Picture 55">
            <a:extLst>
              <a:ext uri="{FF2B5EF4-FFF2-40B4-BE49-F238E27FC236}">
                <a16:creationId xmlns:a16="http://schemas.microsoft.com/office/drawing/2014/main" id="{AAD8F5E9-FEE1-D8C4-6A77-55EF98E25419}"/>
              </a:ext>
            </a:extLst>
          </p:cNvPr>
          <p:cNvPicPr>
            <a:picLocks noChangeAspect="1"/>
          </p:cNvPicPr>
          <p:nvPr/>
        </p:nvPicPr>
        <p:blipFill>
          <a:blip r:embed="rId28"/>
          <a:stretch>
            <a:fillRect/>
          </a:stretch>
        </p:blipFill>
        <p:spPr>
          <a:xfrm>
            <a:off x="9998964" y="4815983"/>
            <a:ext cx="1586484" cy="628575"/>
          </a:xfrm>
          <a:prstGeom prst="rect">
            <a:avLst/>
          </a:prstGeom>
        </p:spPr>
      </p:pic>
      <p:sp>
        <p:nvSpPr>
          <p:cNvPr id="63" name="TextBox 62"/>
          <p:cNvSpPr txBox="1"/>
          <p:nvPr/>
        </p:nvSpPr>
        <p:spPr>
          <a:xfrm>
            <a:off x="1517904" y="1586808"/>
            <a:ext cx="1586484" cy="182880"/>
          </a:xfrm>
          <a:prstGeom prst="rect">
            <a:avLst/>
          </a:prstGeom>
          <a:noFill/>
          <a:ln>
            <a:noFill/>
          </a:ln>
        </p:spPr>
        <p:txBody>
          <a:bodyPr wrap="square">
            <a:spAutoFit/>
          </a:bodyPr>
          <a:lstStyle/>
          <a:p>
            <a:pPr algn="ctr"/>
            <a:r>
              <a:rPr sz="850" b="1">
                <a:solidFill>
                  <a:srgbClr val="000000"/>
                </a:solidFill>
                <a:latin typeface="Arial"/>
              </a:rPr>
              <a:t>Number: Place Value</a:t>
            </a:r>
          </a:p>
        </p:txBody>
      </p:sp>
      <p:sp>
        <p:nvSpPr>
          <p:cNvPr id="64" name="TextBox 63"/>
          <p:cNvSpPr txBox="1"/>
          <p:nvPr/>
        </p:nvSpPr>
        <p:spPr>
          <a:xfrm>
            <a:off x="1517904" y="4033130"/>
            <a:ext cx="1586484" cy="182880"/>
          </a:xfrm>
          <a:prstGeom prst="rect">
            <a:avLst/>
          </a:prstGeom>
          <a:noFill/>
          <a:ln>
            <a:noFill/>
          </a:ln>
        </p:spPr>
        <p:txBody>
          <a:bodyPr wrap="square">
            <a:spAutoFit/>
          </a:bodyPr>
          <a:lstStyle/>
          <a:p>
            <a:pPr algn="ctr"/>
            <a:r>
              <a:rPr sz="750" b="1">
                <a:solidFill>
                  <a:srgbClr val="000000"/>
                </a:solidFill>
                <a:latin typeface="Arial"/>
              </a:rPr>
              <a:t>Number: Addition and subtraction</a:t>
            </a:r>
          </a:p>
        </p:txBody>
      </p:sp>
      <p:sp>
        <p:nvSpPr>
          <p:cNvPr id="65" name="TextBox 64"/>
          <p:cNvSpPr txBox="1"/>
          <p:nvPr/>
        </p:nvSpPr>
        <p:spPr>
          <a:xfrm>
            <a:off x="3214116" y="1586808"/>
            <a:ext cx="1586484" cy="182880"/>
          </a:xfrm>
          <a:prstGeom prst="rect">
            <a:avLst/>
          </a:prstGeom>
          <a:noFill/>
          <a:ln>
            <a:noFill/>
          </a:ln>
        </p:spPr>
        <p:txBody>
          <a:bodyPr wrap="square">
            <a:spAutoFit/>
          </a:bodyPr>
          <a:lstStyle/>
          <a:p>
            <a:pPr algn="ctr"/>
            <a:r>
              <a:rPr sz="750" b="1">
                <a:solidFill>
                  <a:srgbClr val="000000"/>
                </a:solidFill>
                <a:latin typeface="Arial"/>
              </a:rPr>
              <a:t>Number: Multiplication and Division A</a:t>
            </a:r>
          </a:p>
        </p:txBody>
      </p:sp>
      <p:sp>
        <p:nvSpPr>
          <p:cNvPr id="66" name="TextBox 65"/>
          <p:cNvSpPr txBox="1"/>
          <p:nvPr/>
        </p:nvSpPr>
        <p:spPr>
          <a:xfrm>
            <a:off x="3214116" y="3459935"/>
            <a:ext cx="1586484" cy="182880"/>
          </a:xfrm>
          <a:prstGeom prst="rect">
            <a:avLst/>
          </a:prstGeom>
          <a:noFill/>
          <a:ln>
            <a:noFill/>
          </a:ln>
        </p:spPr>
        <p:txBody>
          <a:bodyPr wrap="square">
            <a:spAutoFit/>
          </a:bodyPr>
          <a:lstStyle/>
          <a:p>
            <a:pPr algn="ctr"/>
            <a:r>
              <a:rPr sz="850" b="1">
                <a:solidFill>
                  <a:srgbClr val="000000"/>
                </a:solidFill>
                <a:latin typeface="Arial"/>
              </a:rPr>
              <a:t>Number: Fractions A</a:t>
            </a:r>
          </a:p>
        </p:txBody>
      </p:sp>
      <p:sp>
        <p:nvSpPr>
          <p:cNvPr id="67" name="TextBox 66"/>
          <p:cNvSpPr txBox="1"/>
          <p:nvPr/>
        </p:nvSpPr>
        <p:spPr>
          <a:xfrm>
            <a:off x="4910328" y="1586808"/>
            <a:ext cx="1586484" cy="182880"/>
          </a:xfrm>
          <a:prstGeom prst="rect">
            <a:avLst/>
          </a:prstGeom>
          <a:noFill/>
          <a:ln>
            <a:noFill/>
          </a:ln>
        </p:spPr>
        <p:txBody>
          <a:bodyPr wrap="square">
            <a:spAutoFit/>
          </a:bodyPr>
          <a:lstStyle/>
          <a:p>
            <a:pPr algn="ctr"/>
            <a:r>
              <a:rPr sz="750" b="1">
                <a:solidFill>
                  <a:srgbClr val="000000"/>
                </a:solidFill>
                <a:latin typeface="Arial"/>
              </a:rPr>
              <a:t>Number: Multiplication and Division B</a:t>
            </a:r>
          </a:p>
        </p:txBody>
      </p:sp>
      <p:sp>
        <p:nvSpPr>
          <p:cNvPr id="68" name="TextBox 67"/>
          <p:cNvSpPr txBox="1"/>
          <p:nvPr/>
        </p:nvSpPr>
        <p:spPr>
          <a:xfrm>
            <a:off x="4910328" y="3600736"/>
            <a:ext cx="1586484" cy="182880"/>
          </a:xfrm>
          <a:prstGeom prst="rect">
            <a:avLst/>
          </a:prstGeom>
          <a:noFill/>
          <a:ln>
            <a:noFill/>
          </a:ln>
        </p:spPr>
        <p:txBody>
          <a:bodyPr wrap="square">
            <a:spAutoFit/>
          </a:bodyPr>
          <a:lstStyle/>
          <a:p>
            <a:pPr algn="ctr"/>
            <a:r>
              <a:rPr sz="850" b="1">
                <a:solidFill>
                  <a:srgbClr val="000000"/>
                </a:solidFill>
                <a:latin typeface="Arial"/>
              </a:rPr>
              <a:t>Number: Fractions B</a:t>
            </a:r>
          </a:p>
        </p:txBody>
      </p:sp>
      <p:sp>
        <p:nvSpPr>
          <p:cNvPr id="69" name="TextBox 68"/>
          <p:cNvSpPr txBox="1"/>
          <p:nvPr/>
        </p:nvSpPr>
        <p:spPr>
          <a:xfrm>
            <a:off x="4910328" y="4911196"/>
            <a:ext cx="1586484" cy="182880"/>
          </a:xfrm>
          <a:prstGeom prst="rect">
            <a:avLst/>
          </a:prstGeom>
          <a:noFill/>
          <a:ln>
            <a:noFill/>
          </a:ln>
        </p:spPr>
        <p:txBody>
          <a:bodyPr wrap="square">
            <a:spAutoFit/>
          </a:bodyPr>
          <a:lstStyle/>
          <a:p>
            <a:pPr algn="ctr"/>
            <a:r>
              <a:rPr sz="750" b="1">
                <a:solidFill>
                  <a:srgbClr val="000000"/>
                </a:solidFill>
                <a:latin typeface="Arial"/>
              </a:rPr>
              <a:t>Number: Decimals and Percentages</a:t>
            </a:r>
          </a:p>
        </p:txBody>
      </p:sp>
      <p:sp>
        <p:nvSpPr>
          <p:cNvPr id="70" name="TextBox 69"/>
          <p:cNvSpPr txBox="1"/>
          <p:nvPr/>
        </p:nvSpPr>
        <p:spPr>
          <a:xfrm>
            <a:off x="6606540" y="1586808"/>
            <a:ext cx="1586484" cy="182880"/>
          </a:xfrm>
          <a:prstGeom prst="rect">
            <a:avLst/>
          </a:prstGeom>
          <a:noFill/>
          <a:ln>
            <a:noFill/>
          </a:ln>
        </p:spPr>
        <p:txBody>
          <a:bodyPr wrap="square">
            <a:spAutoFit/>
          </a:bodyPr>
          <a:lstStyle/>
          <a:p>
            <a:pPr algn="ctr"/>
            <a:r>
              <a:rPr sz="750" b="1">
                <a:solidFill>
                  <a:srgbClr val="000000"/>
                </a:solidFill>
                <a:latin typeface="Arial"/>
              </a:rPr>
              <a:t>Number: Decimals and Percentages</a:t>
            </a:r>
          </a:p>
        </p:txBody>
      </p:sp>
      <p:sp>
        <p:nvSpPr>
          <p:cNvPr id="71" name="TextBox 70"/>
          <p:cNvSpPr txBox="1"/>
          <p:nvPr/>
        </p:nvSpPr>
        <p:spPr>
          <a:xfrm>
            <a:off x="6606540" y="3387180"/>
            <a:ext cx="1586484" cy="182880"/>
          </a:xfrm>
          <a:prstGeom prst="rect">
            <a:avLst/>
          </a:prstGeom>
          <a:noFill/>
          <a:ln>
            <a:noFill/>
          </a:ln>
        </p:spPr>
        <p:txBody>
          <a:bodyPr wrap="square">
            <a:spAutoFit/>
          </a:bodyPr>
          <a:lstStyle/>
          <a:p>
            <a:pPr algn="ctr"/>
            <a:r>
              <a:rPr sz="750" b="1">
                <a:solidFill>
                  <a:srgbClr val="000000"/>
                </a:solidFill>
                <a:latin typeface="Arial"/>
              </a:rPr>
              <a:t>Measurement: Perimeter and Area</a:t>
            </a:r>
          </a:p>
        </p:txBody>
      </p:sp>
      <p:sp>
        <p:nvSpPr>
          <p:cNvPr id="72" name="TextBox 71"/>
          <p:cNvSpPr txBox="1"/>
          <p:nvPr/>
        </p:nvSpPr>
        <p:spPr>
          <a:xfrm>
            <a:off x="6606540" y="4562821"/>
            <a:ext cx="1586484" cy="182880"/>
          </a:xfrm>
          <a:prstGeom prst="rect">
            <a:avLst/>
          </a:prstGeom>
          <a:noFill/>
          <a:ln>
            <a:noFill/>
          </a:ln>
        </p:spPr>
        <p:txBody>
          <a:bodyPr wrap="square">
            <a:spAutoFit/>
          </a:bodyPr>
          <a:lstStyle/>
          <a:p>
            <a:pPr algn="ctr"/>
            <a:r>
              <a:rPr sz="850" b="1">
                <a:solidFill>
                  <a:srgbClr val="000000"/>
                </a:solidFill>
                <a:latin typeface="Arial"/>
              </a:rPr>
              <a:t>Statistics</a:t>
            </a:r>
          </a:p>
        </p:txBody>
      </p:sp>
      <p:sp>
        <p:nvSpPr>
          <p:cNvPr id="73" name="TextBox 72"/>
          <p:cNvSpPr txBox="1"/>
          <p:nvPr/>
        </p:nvSpPr>
        <p:spPr>
          <a:xfrm>
            <a:off x="8302752" y="1586808"/>
            <a:ext cx="1586484" cy="182880"/>
          </a:xfrm>
          <a:prstGeom prst="rect">
            <a:avLst/>
          </a:prstGeom>
          <a:noFill/>
          <a:ln>
            <a:noFill/>
          </a:ln>
        </p:spPr>
        <p:txBody>
          <a:bodyPr wrap="square">
            <a:spAutoFit/>
          </a:bodyPr>
          <a:lstStyle/>
          <a:p>
            <a:pPr algn="ctr"/>
            <a:r>
              <a:rPr sz="850" b="1">
                <a:solidFill>
                  <a:srgbClr val="000000"/>
                </a:solidFill>
                <a:latin typeface="Arial"/>
              </a:rPr>
              <a:t>Geometry: Shape</a:t>
            </a:r>
          </a:p>
        </p:txBody>
      </p:sp>
      <p:sp>
        <p:nvSpPr>
          <p:cNvPr id="74" name="TextBox 73"/>
          <p:cNvSpPr txBox="1"/>
          <p:nvPr/>
        </p:nvSpPr>
        <p:spPr>
          <a:xfrm>
            <a:off x="8302752" y="3414973"/>
            <a:ext cx="1586484" cy="182880"/>
          </a:xfrm>
          <a:prstGeom prst="rect">
            <a:avLst/>
          </a:prstGeom>
          <a:noFill/>
          <a:ln>
            <a:noFill/>
          </a:ln>
        </p:spPr>
        <p:txBody>
          <a:bodyPr wrap="square">
            <a:spAutoFit/>
          </a:bodyPr>
          <a:lstStyle/>
          <a:p>
            <a:pPr algn="ctr"/>
            <a:r>
              <a:rPr sz="750" b="1">
                <a:solidFill>
                  <a:srgbClr val="000000"/>
                </a:solidFill>
                <a:latin typeface="Arial"/>
              </a:rPr>
              <a:t>Geometry: Position and Direction</a:t>
            </a:r>
          </a:p>
        </p:txBody>
      </p:sp>
      <p:sp>
        <p:nvSpPr>
          <p:cNvPr id="75" name="TextBox 74"/>
          <p:cNvSpPr txBox="1"/>
          <p:nvPr/>
        </p:nvSpPr>
        <p:spPr>
          <a:xfrm>
            <a:off x="8302752" y="4601991"/>
            <a:ext cx="1586484" cy="182880"/>
          </a:xfrm>
          <a:prstGeom prst="rect">
            <a:avLst/>
          </a:prstGeom>
          <a:noFill/>
          <a:ln>
            <a:noFill/>
          </a:ln>
        </p:spPr>
        <p:txBody>
          <a:bodyPr wrap="square">
            <a:spAutoFit/>
          </a:bodyPr>
          <a:lstStyle/>
          <a:p>
            <a:pPr algn="ctr"/>
            <a:r>
              <a:rPr sz="850" b="1">
                <a:solidFill>
                  <a:srgbClr val="000000"/>
                </a:solidFill>
                <a:latin typeface="Arial"/>
              </a:rPr>
              <a:t>Number: Decimals</a:t>
            </a:r>
          </a:p>
        </p:txBody>
      </p:sp>
      <p:sp>
        <p:nvSpPr>
          <p:cNvPr id="76" name="TextBox 75"/>
          <p:cNvSpPr txBox="1"/>
          <p:nvPr/>
        </p:nvSpPr>
        <p:spPr>
          <a:xfrm>
            <a:off x="9998964" y="1586808"/>
            <a:ext cx="1586484" cy="182880"/>
          </a:xfrm>
          <a:prstGeom prst="rect">
            <a:avLst/>
          </a:prstGeom>
          <a:noFill/>
          <a:ln>
            <a:noFill/>
          </a:ln>
        </p:spPr>
        <p:txBody>
          <a:bodyPr wrap="square">
            <a:spAutoFit/>
          </a:bodyPr>
          <a:lstStyle/>
          <a:p>
            <a:pPr algn="ctr"/>
            <a:r>
              <a:rPr sz="850" b="1">
                <a:solidFill>
                  <a:srgbClr val="000000"/>
                </a:solidFill>
                <a:latin typeface="Arial"/>
              </a:rPr>
              <a:t>Number: Decimals</a:t>
            </a:r>
          </a:p>
        </p:txBody>
      </p:sp>
      <p:sp>
        <p:nvSpPr>
          <p:cNvPr id="77" name="TextBox 76"/>
          <p:cNvSpPr txBox="1"/>
          <p:nvPr/>
        </p:nvSpPr>
        <p:spPr>
          <a:xfrm>
            <a:off x="9998964" y="2434780"/>
            <a:ext cx="1586484" cy="182880"/>
          </a:xfrm>
          <a:prstGeom prst="rect">
            <a:avLst/>
          </a:prstGeom>
          <a:noFill/>
          <a:ln>
            <a:noFill/>
          </a:ln>
        </p:spPr>
        <p:txBody>
          <a:bodyPr wrap="square">
            <a:spAutoFit/>
          </a:bodyPr>
          <a:lstStyle/>
          <a:p>
            <a:pPr algn="ctr"/>
            <a:r>
              <a:rPr sz="850" b="1">
                <a:solidFill>
                  <a:srgbClr val="000000"/>
                </a:solidFill>
                <a:latin typeface="Arial"/>
              </a:rPr>
              <a:t>Number: Negative Numbers</a:t>
            </a:r>
          </a:p>
        </p:txBody>
      </p:sp>
      <p:sp>
        <p:nvSpPr>
          <p:cNvPr id="78" name="TextBox 77"/>
          <p:cNvSpPr txBox="1"/>
          <p:nvPr/>
        </p:nvSpPr>
        <p:spPr>
          <a:xfrm>
            <a:off x="9998964" y="3459285"/>
            <a:ext cx="1586484" cy="182880"/>
          </a:xfrm>
          <a:prstGeom prst="rect">
            <a:avLst/>
          </a:prstGeom>
          <a:noFill/>
          <a:ln>
            <a:noFill/>
          </a:ln>
        </p:spPr>
        <p:txBody>
          <a:bodyPr wrap="square">
            <a:spAutoFit/>
          </a:bodyPr>
          <a:lstStyle/>
          <a:p>
            <a:pPr algn="ctr"/>
            <a:r>
              <a:rPr sz="750" b="1">
                <a:solidFill>
                  <a:srgbClr val="000000"/>
                </a:solidFill>
                <a:latin typeface="Arial"/>
              </a:rPr>
              <a:t>Measurement: Converting units</a:t>
            </a:r>
          </a:p>
        </p:txBody>
      </p:sp>
      <p:sp>
        <p:nvSpPr>
          <p:cNvPr id="79" name="TextBox 78"/>
          <p:cNvSpPr txBox="1"/>
          <p:nvPr/>
        </p:nvSpPr>
        <p:spPr>
          <a:xfrm>
            <a:off x="9998964" y="4619387"/>
            <a:ext cx="1586484" cy="182880"/>
          </a:xfrm>
          <a:prstGeom prst="rect">
            <a:avLst/>
          </a:prstGeom>
          <a:noFill/>
          <a:ln>
            <a:noFill/>
          </a:ln>
        </p:spPr>
        <p:txBody>
          <a:bodyPr wrap="square">
            <a:spAutoFit/>
          </a:bodyPr>
          <a:lstStyle/>
          <a:p>
            <a:pPr algn="ctr"/>
            <a:r>
              <a:rPr sz="850" b="1">
                <a:solidFill>
                  <a:srgbClr val="000000"/>
                </a:solidFill>
                <a:latin typeface="Arial"/>
              </a:rPr>
              <a:t>Measurement: Volume</a:t>
            </a:r>
          </a:p>
        </p:txBody>
      </p:sp>
    </p:spTree>
    <p:extLst>
      <p:ext uri="{BB962C8B-B14F-4D97-AF65-F5344CB8AC3E}">
        <p14:creationId xmlns:p14="http://schemas.microsoft.com/office/powerpoint/2010/main" val="4280956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65" name="Table 2"/>
          <p:cNvGraphicFramePr/>
          <p:nvPr>
            <p:extLst>
              <p:ext uri="{D42A27DB-BD31-4B8C-83A1-F6EECF244321}">
                <p14:modId xmlns:p14="http://schemas.microsoft.com/office/powerpoint/2010/main" val="1719002465"/>
              </p:ext>
            </p:extLst>
          </p:nvPr>
        </p:nvGraphicFramePr>
        <p:xfrm>
          <a:off x="197640" y="566928"/>
          <a:ext cx="11895120" cy="6263640"/>
        </p:xfrm>
        <a:graphic>
          <a:graphicData uri="http://schemas.openxmlformats.org/drawingml/2006/table">
            <a:tbl>
              <a:tblPr/>
              <a:tblGrid>
                <a:gridCol w="987552">
                  <a:extLst>
                    <a:ext uri="{9D8B030D-6E8A-4147-A177-3AD203B41FA5}">
                      <a16:colId xmlns:a16="http://schemas.microsoft.com/office/drawing/2014/main" val="20000"/>
                    </a:ext>
                  </a:extLst>
                </a:gridCol>
                <a:gridCol w="1817928">
                  <a:extLst>
                    <a:ext uri="{9D8B030D-6E8A-4147-A177-3AD203B41FA5}">
                      <a16:colId xmlns:a16="http://schemas.microsoft.com/office/drawing/2014/main" val="20001"/>
                    </a:ext>
                  </a:extLst>
                </a:gridCol>
                <a:gridCol w="1817928">
                  <a:extLst>
                    <a:ext uri="{9D8B030D-6E8A-4147-A177-3AD203B41FA5}">
                      <a16:colId xmlns:a16="http://schemas.microsoft.com/office/drawing/2014/main" val="2563186104"/>
                    </a:ext>
                  </a:extLst>
                </a:gridCol>
                <a:gridCol w="1817928">
                  <a:extLst>
                    <a:ext uri="{9D8B030D-6E8A-4147-A177-3AD203B41FA5}">
                      <a16:colId xmlns:a16="http://schemas.microsoft.com/office/drawing/2014/main" val="1798228799"/>
                    </a:ext>
                  </a:extLst>
                </a:gridCol>
                <a:gridCol w="1817928">
                  <a:extLst>
                    <a:ext uri="{9D8B030D-6E8A-4147-A177-3AD203B41FA5}">
                      <a16:colId xmlns:a16="http://schemas.microsoft.com/office/drawing/2014/main" val="20004"/>
                    </a:ext>
                  </a:extLst>
                </a:gridCol>
                <a:gridCol w="1817928">
                  <a:extLst>
                    <a:ext uri="{9D8B030D-6E8A-4147-A177-3AD203B41FA5}">
                      <a16:colId xmlns:a16="http://schemas.microsoft.com/office/drawing/2014/main" val="20005"/>
                    </a:ext>
                  </a:extLst>
                </a:gridCol>
                <a:gridCol w="1817928">
                  <a:extLst>
                    <a:ext uri="{9D8B030D-6E8A-4147-A177-3AD203B41FA5}">
                      <a16:colId xmlns:a16="http://schemas.microsoft.com/office/drawing/2014/main" val="20006"/>
                    </a:ext>
                  </a:extLst>
                </a:gridCol>
              </a:tblGrid>
              <a:tr h="471689">
                <a:tc>
                  <a:txBody>
                    <a:bodyPr lIns="22860" rIns="22860" tIns="13716" bIns="13716" wrap="square" anchor="ctr"/>
                    <a:lstStyle/>
                    <a:p>
                      <a:pPr algn="ctr">
                        <a:lnSpc>
                          <a:spcPct val="86000"/>
                        </a:lnSpc>
                        <a:spcBef>
                          <a:spcPts val="0"/>
                        </a:spcBef>
                        <a:spcAft>
                          <a:spcPts val="0"/>
                        </a:spcAft>
                      </a:pPr>
                      <a:r>
                        <a:rPr sz="1350" b="1">
                          <a:latin typeface="Aptos"/>
                        </a:rPr>
                        <a:t/>
                      </a:r>
                    </a:p>
                  </a:txBody>
                  <a:tcPr anchor="ctr">
                    <a:lnL w="12240">
                      <a:noFill/>
                    </a:lnL>
                    <a:lnR w="12240">
                      <a:solidFill>
                        <a:srgbClr val="000000"/>
                      </a:solidFill>
                    </a:lnR>
                    <a:lnT w="12240">
                      <a:noFill/>
                    </a:lnT>
                    <a:lnB w="12240">
                      <a:solidFill>
                        <a:srgbClr val="000000"/>
                      </a:solidFill>
                    </a:lnB>
                    <a:solidFill>
                      <a:srgbClr val="FFFFFF"/>
                    </a:solidFill>
                  </a:tcPr>
                </a:tc>
                <a:tc>
                  <a:txBody>
                    <a:bodyPr lIns="22860" rIns="22860" tIns="13716" bIns="13716" wrap="square"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nchor="ct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449275">
                <a:tc>
                  <a:txBody>
                    <a:bodyPr lIns="22860" rIns="22860" tIns="13716" bIns="13716" wrap="square" anchor="ctr"/>
                    <a:lstStyle/>
                    <a:p>
                      <a:pPr algn="ctr">
                        <a:lnSpc>
                          <a:spcPct val="92000"/>
                        </a:lnSpc>
                        <a:spcBef>
                          <a:spcPts val="0"/>
                        </a:spcBef>
                        <a:spcAft>
                          <a:spcPts val="0"/>
                        </a:spcAft>
                      </a:pPr>
                      <a:r>
                        <a:rPr sz="1300" b="1">
                          <a:latin typeface="Aptos"/>
                        </a:rPr>
                        <a:t>English</a:t>
                      </a:r>
                    </a:p>
                  </a:txBody>
                  <a:tcPr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gridSpan="6">
                  <a:txBody>
                    <a:bodyPr lIns="22860" rIns="22860" tIns="13716" bIns="13716" wrap="square" anchor="t"/>
                    <a:lstStyle/>
                    <a:p>
                      <a:pPr algn="ctr">
                        <a:lnSpc>
                          <a:spcPct val="90000"/>
                        </a:lnSpc>
                        <a:spcBef>
                          <a:spcPts val="0"/>
                        </a:spcBef>
                        <a:spcAft>
                          <a:spcPts val="0"/>
                        </a:spcAft>
                      </a:pPr>
                      <a:r>
                        <a:rPr sz="1130" b="1">
                          <a:latin typeface="Aptos"/>
                        </a:rPr>
                        <a:t>Writing Units Overview</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2F2F2"/>
                    </a:solidFill>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marL="90000" marR="90000"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marL="90000" marR="90000"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marL="90000" marR="90000"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extLst>
                  <a:ext uri="{0D108BD9-81ED-4DB2-BD59-A6C34878D82A}">
                    <a16:rowId xmlns:a16="http://schemas.microsoft.com/office/drawing/2014/main" val="10002"/>
                  </a:ext>
                </a:extLst>
              </a:tr>
              <a:tr h="537120">
                <a:tc rowSpan="3">
                  <a:txBody>
                    <a:bodyPr lIns="22860" rIns="22860" tIns="13716" bIns="13716" wrap="square" anchor="ctr"/>
                    <a:lstStyle/>
                    <a:p>
                      <a:pPr algn="ctr">
                        <a:lnSpc>
                          <a:spcPct val="92000"/>
                        </a:lnSpc>
                        <a:spcBef>
                          <a:spcPts val="0"/>
                        </a:spcBef>
                        <a:spcAft>
                          <a:spcPts val="0"/>
                        </a:spcAft>
                      </a:pPr>
                      <a:r>
                        <a:rPr sz="1300" b="1">
                          <a:latin typeface="Aptos"/>
                        </a:rPr>
                        <a:t>Units / Texts</a:t>
                      </a:r>
                    </a:p>
                  </a:txBody>
                  <a:tcPr anchor="ct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F2F2F2"/>
                    </a:solidFill>
                  </a:tcPr>
                </a:tc>
                <a:tc>
                  <a:txBody>
                    <a:bodyPr lIns="22860" rIns="22860" tIns="13716" bIns="13716" wrap="square" anchor="t"/>
                    <a:lstStyle/>
                    <a:p>
                      <a:pPr algn="ctr">
                        <a:lnSpc>
                          <a:spcPct val="90000"/>
                        </a:lnSpc>
                        <a:spcBef>
                          <a:spcPts val="0"/>
                        </a:spcBef>
                        <a:spcAft>
                          <a:spcPts val="0"/>
                        </a:spcAft>
                      </a:pPr>
                      <a:r>
                        <a:rPr sz="1130" b="1">
                          <a:latin typeface="Aptos"/>
                        </a:rPr>
                        <a:t>The Lion, the Witch and the Wardrobe</a:t>
                      </a:r>
                    </a:p>
                    <a:p>
                      <a:pPr algn="ctr">
                        <a:lnSpc>
                          <a:spcPct val="90000"/>
                        </a:lnSpc>
                        <a:spcBef>
                          <a:spcPts val="0"/>
                        </a:spcBef>
                        <a:spcAft>
                          <a:spcPts val="0"/>
                        </a:spcAft>
                      </a:pPr>
                      <a:r>
                        <a:rPr sz="1000" b="0">
                          <a:latin typeface="Aptos"/>
                        </a:rPr>
                        <a:t>6-7 weeks</a:t>
                      </a:r>
                    </a:p>
                  </a:txBody>
                  <a:tcPr marL="68580" marR="68580" marT="0" marB="0" anchor="ct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Legends</a:t>
                      </a:r>
                    </a:p>
                    <a:p>
                      <a:pPr algn="ctr">
                        <a:lnSpc>
                          <a:spcPct val="90000"/>
                        </a:lnSpc>
                        <a:spcBef>
                          <a:spcPts val="0"/>
                        </a:spcBef>
                        <a:spcAft>
                          <a:spcPts val="0"/>
                        </a:spcAft>
                      </a:pPr>
                      <a:r>
                        <a:rPr sz="1000" b="0">
                          <a:latin typeface="Aptos"/>
                        </a:rPr>
                        <a:t>+ A Kingdom United</a:t>
                      </a:r>
                    </a:p>
                    <a:p>
                      <a:pPr algn="ctr">
                        <a:lnSpc>
                          <a:spcPct val="90000"/>
                        </a:lnSpc>
                        <a:spcBef>
                          <a:spcPts val="0"/>
                        </a:spcBef>
                        <a:spcAft>
                          <a:spcPts val="0"/>
                        </a:spcAft>
                      </a:pPr>
                      <a:r>
                        <a:rPr sz="1000" b="0">
                          <a:latin typeface="Aptos"/>
                        </a:rPr>
                        <a:t>4-5 + 2-3 weeks</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Earthlings</a:t>
                      </a:r>
                    </a:p>
                    <a:p>
                      <a:pPr algn="ctr">
                        <a:lnSpc>
                          <a:spcPct val="90000"/>
                        </a:lnSpc>
                        <a:spcBef>
                          <a:spcPts val="0"/>
                        </a:spcBef>
                        <a:spcAft>
                          <a:spcPts val="0"/>
                        </a:spcAft>
                      </a:pPr>
                      <a:r>
                        <a:rPr sz="1000" b="0">
                          <a:latin typeface="Aptos"/>
                        </a:rPr>
                        <a:t>5-6 weeks</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Inventors and</a:t>
                      </a:r>
                    </a:p>
                    <a:p>
                      <a:pPr algn="ctr">
                        <a:lnSpc>
                          <a:spcPct val="90000"/>
                        </a:lnSpc>
                        <a:spcBef>
                          <a:spcPts val="0"/>
                        </a:spcBef>
                        <a:spcAft>
                          <a:spcPts val="0"/>
                        </a:spcAft>
                      </a:pPr>
                      <a:r>
                        <a:rPr sz="1000" b="0">
                          <a:latin typeface="Aptos"/>
                        </a:rPr>
                        <a:t>Inventions</a:t>
                      </a:r>
                    </a:p>
                    <a:p>
                      <a:pPr algn="ctr">
                        <a:lnSpc>
                          <a:spcPct val="90000"/>
                        </a:lnSpc>
                        <a:spcBef>
                          <a:spcPts val="0"/>
                        </a:spcBef>
                        <a:spcAft>
                          <a:spcPts val="0"/>
                        </a:spcAft>
                      </a:pPr>
                      <a:r>
                        <a:rPr sz="1000" b="0">
                          <a:latin typeface="Aptos"/>
                        </a:rPr>
                        <a:t>5-6 weeks</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Amazon Adventure</a:t>
                      </a:r>
                    </a:p>
                    <a:p>
                      <a:pPr algn="ctr">
                        <a:lnSpc>
                          <a:spcPct val="90000"/>
                        </a:lnSpc>
                        <a:spcBef>
                          <a:spcPts val="0"/>
                        </a:spcBef>
                        <a:spcAft>
                          <a:spcPts val="0"/>
                        </a:spcAft>
                      </a:pPr>
                      <a:r>
                        <a:rPr sz="1000" b="0">
                          <a:latin typeface="Aptos"/>
                        </a:rPr>
                        <a:t>4-5 weeks</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t"/>
                    <a:lstStyle/>
                    <a:p>
                      <a:pPr algn="ctr">
                        <a:lnSpc>
                          <a:spcPct val="90000"/>
                        </a:lnSpc>
                        <a:spcBef>
                          <a:spcPts val="0"/>
                        </a:spcBef>
                        <a:spcAft>
                          <a:spcPts val="0"/>
                        </a:spcAft>
                      </a:pPr>
                      <a:r>
                        <a:rPr sz="1130" b="1">
                          <a:latin typeface="Aptos"/>
                        </a:rPr>
                        <a:t>Jabberwocky</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670168">
                <a:tc vMerge="1">
                  <a:txBody>
                    <a:bodyPr lIns="22860" rIns="22860" tIns="13716" bIns="13716" wrap="square" anchor="ctr"/>
                    <a:lstStyle/>
                    <a:p>
                      <a:pPr algn="ctr">
                        <a:lnSpc>
                          <a:spcPct val="92000"/>
                        </a:lnSpc>
                        <a:spcBef>
                          <a:spcPts val="0"/>
                        </a:spcBef>
                        <a:spcAft>
                          <a:spcPts val="0"/>
                        </a:spcAft>
                      </a:pPr>
                      <a:r>
                        <a:rPr sz="1300" b="1">
                          <a:latin typeface="Aptos"/>
                        </a:rPr>
                        <a:t>Focus Text</a:t>
                      </a:r>
                    </a:p>
                  </a:txBody>
                  <a:tcPr anchor="ctr"/>
                </a:tc>
                <a:tc>
                  <a:txBody>
                    <a:bodyPr lIns="22860" rIns="22860" tIns="13716" bIns="13716" wrap="square" anchor="t"/>
                    <a:lstStyle/>
                    <a:p>
                      <a:pPr algn="ctr">
                        <a:lnSpc>
                          <a:spcPct val="90000"/>
                        </a:lnSpc>
                        <a:spcBef>
                          <a:spcPts val="0"/>
                        </a:spcBef>
                        <a:spcAft>
                          <a:spcPts val="0"/>
                        </a:spcAft>
                      </a:pPr>
                      <a:r>
                        <a:rPr sz="1130" b="1">
                          <a:latin typeface="Aptos"/>
                        </a:rPr>
                        <a:t>The Lion, the Witch and the Wardrobe</a:t>
                      </a:r>
                    </a:p>
                    <a:p>
                      <a:pPr algn="ctr">
                        <a:lnSpc>
                          <a:spcPct val="90000"/>
                        </a:lnSpc>
                        <a:spcBef>
                          <a:spcPts val="0"/>
                        </a:spcBef>
                        <a:spcAft>
                          <a:spcPts val="0"/>
                        </a:spcAft>
                      </a:pPr>
                      <a:r>
                        <a:rPr sz="1000" b="0">
                          <a:latin typeface="Aptos"/>
                        </a:rPr>
                        <a:t>C. S. Lewis</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The Legend of Gelert</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Cosmic</a:t>
                      </a:r>
                    </a:p>
                    <a:p>
                      <a:pPr algn="ctr">
                        <a:lnSpc>
                          <a:spcPct val="90000"/>
                        </a:lnSpc>
                        <a:spcBef>
                          <a:spcPts val="0"/>
                        </a:spcBef>
                        <a:spcAft>
                          <a:spcPts val="0"/>
                        </a:spcAft>
                      </a:pPr>
                      <a:r>
                        <a:rPr sz="1000" b="0">
                          <a:latin typeface="Aptos"/>
                        </a:rPr>
                        <a:t>Frank Cottrell-Boyce</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The Invention of Hugo Cabret</a:t>
                      </a:r>
                    </a:p>
                    <a:p>
                      <a:pPr algn="ctr">
                        <a:lnSpc>
                          <a:spcPct val="90000"/>
                        </a:lnSpc>
                        <a:spcBef>
                          <a:spcPts val="0"/>
                        </a:spcBef>
                        <a:spcAft>
                          <a:spcPts val="0"/>
                        </a:spcAft>
                      </a:pPr>
                      <a:r>
                        <a:rPr sz="1000" b="0">
                          <a:latin typeface="Aptos"/>
                        </a:rPr>
                        <a:t>Brian Selznick</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Journey to the River Sea</a:t>
                      </a:r>
                    </a:p>
                    <a:p>
                      <a:pPr algn="ctr">
                        <a:lnSpc>
                          <a:spcPct val="90000"/>
                        </a:lnSpc>
                        <a:spcBef>
                          <a:spcPts val="0"/>
                        </a:spcBef>
                        <a:spcAft>
                          <a:spcPts val="0"/>
                        </a:spcAft>
                      </a:pPr>
                      <a:r>
                        <a:rPr sz="1000" b="0">
                          <a:latin typeface="Aptos"/>
                        </a:rPr>
                        <a:t>Eva Ibbotson</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t"/>
                    <a:lstStyle/>
                    <a:p>
                      <a:pPr algn="ctr">
                        <a:lnSpc>
                          <a:spcPct val="90000"/>
                        </a:lnSpc>
                        <a:spcBef>
                          <a:spcPts val="0"/>
                        </a:spcBef>
                        <a:spcAft>
                          <a:spcPts val="0"/>
                        </a:spcAft>
                      </a:pPr>
                      <a:r>
                        <a:rPr sz="1130" b="1">
                          <a:latin typeface="Aptos"/>
                        </a:rPr>
                        <a:t>Jabberwocky</a:t>
                      </a:r>
                    </a:p>
                    <a:p>
                      <a:pPr algn="ctr">
                        <a:lnSpc>
                          <a:spcPct val="90000"/>
                        </a:lnSpc>
                        <a:spcBef>
                          <a:spcPts val="0"/>
                        </a:spcBef>
                        <a:spcAft>
                          <a:spcPts val="0"/>
                        </a:spcAft>
                      </a:pPr>
                      <a:r>
                        <a:rPr sz="1000" b="0">
                          <a:latin typeface="Aptos"/>
                        </a:rPr>
                        <a:t>Lewis Carroll</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563765485"/>
                  </a:ext>
                </a:extLst>
              </a:tr>
              <a:tr h="570330">
                <a:tc vMerge="1">
                  <a:txBody>
                    <a:bodyPr lIns="22860" rIns="22860" tIns="13716" bIns="13716" wrap="square" anchor="ctr"/>
                    <a:lstStyle/>
                    <a:p>
                      <a:pPr algn="ctr">
                        <a:lnSpc>
                          <a:spcPct val="92000"/>
                        </a:lnSpc>
                        <a:spcBef>
                          <a:spcPts val="0"/>
                        </a:spcBef>
                        <a:spcAft>
                          <a:spcPts val="0"/>
                        </a:spcAft>
                      </a:pPr>
                      <a:r>
                        <a:rPr sz="1300" b="1">
                          <a:latin typeface="Aptos"/>
                        </a:rPr>
                        <a:t>Linked Texts</a:t>
                      </a:r>
                    </a:p>
                  </a:txBody>
                  <a:tcPr anchor="ctr"/>
                </a:tc>
                <a:tc>
                  <a:txBody>
                    <a:bodyPr lIns="22860" rIns="22860" tIns="13716" bIns="13716" wrap="square" anchor="t"/>
                    <a:lstStyle/>
                    <a:p>
                      <a:pPr algn="ctr">
                        <a:lnSpc>
                          <a:spcPct val="90000"/>
                        </a:lnSpc>
                        <a:spcBef>
                          <a:spcPts val="0"/>
                        </a:spcBef>
                        <a:spcAft>
                          <a:spcPts val="0"/>
                        </a:spcAft>
                      </a:pPr>
                      <a:r>
                        <a:rPr sz="1130" b="1">
                          <a:latin typeface="Aptos"/>
                        </a:rPr>
                        <a:t>Evacuees of the Second World War; Prince Caspian; The Voyage of the Dawn Treader</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St George and the Dragon; Fin MacCool; Fairy Flag of Macleod</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Aquila 2; Blast Off; Crash Course; Bug Wars; Ice Breaker; Space Pirates</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Small Change for Stuart; Mortimer Keene; Professor Branestawm stories</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The Great Kapok Tree; The Vanishing Rainforest; The Shaman's Apprentice</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t"/>
                    <a:lstStyle/>
                    <a:p>
                      <a:pPr algn="ctr">
                        <a:lnSpc>
                          <a:spcPct val="90000"/>
                        </a:lnSpc>
                        <a:spcBef>
                          <a:spcPts val="0"/>
                        </a:spcBef>
                        <a:spcAft>
                          <a:spcPts val="0"/>
                        </a:spcAft>
                      </a:pPr>
                      <a:r>
                        <a:rPr sz="1130" b="1">
                          <a:latin typeface="Aptos"/>
                        </a:rPr>
                        <a:t>Other Lewis Carroll poems, including The Lobster Quadrille and The Mouse's Tale</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102492262"/>
                  </a:ext>
                </a:extLst>
              </a:tr>
              <a:tr h="862483">
                <a:tc rowSpan="2">
                  <a:txBody>
                    <a:bodyPr lIns="22860" rIns="22860" tIns="13716" bIns="13716" wrap="square" anchor="ctr"/>
                    <a:lstStyle/>
                    <a:p>
                      <a:pPr algn="ctr">
                        <a:lnSpc>
                          <a:spcPct val="92000"/>
                        </a:lnSpc>
                        <a:spcBef>
                          <a:spcPts val="0"/>
                        </a:spcBef>
                        <a:spcAft>
                          <a:spcPts val="0"/>
                        </a:spcAft>
                      </a:pPr>
                      <a:r>
                        <a:rPr sz="1050" b="1">
                          <a:latin typeface="Aptos"/>
                        </a:rPr>
                        <a:t>Text Types / Skills</a:t>
                      </a:r>
                    </a:p>
                  </a:txBody>
                  <a:tcPr anchor="ct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F2F2F2"/>
                    </a:solidFill>
                  </a:tcPr>
                </a:tc>
                <a:tc>
                  <a:txBody>
                    <a:bodyPr lIns="22860" rIns="22860" tIns="13716" bIns="13716" wrap="square" anchor="t"/>
                    <a:lstStyle/>
                    <a:p>
                      <a:pPr algn="ctr">
                        <a:lnSpc>
                          <a:spcPct val="90000"/>
                        </a:lnSpc>
                        <a:spcBef>
                          <a:spcPts val="0"/>
                        </a:spcBef>
                        <a:spcAft>
                          <a:spcPts val="0"/>
                        </a:spcAft>
                      </a:pPr>
                      <a:r>
                        <a:rPr sz="1130" b="1">
                          <a:latin typeface="Aptos"/>
                        </a:rPr>
                        <a:t>Integrated unit; classic narrative; non-chronological report</a:t>
                      </a:r>
                    </a:p>
                  </a:txBody>
                  <a:tcPr marL="68580" marR="68580" marT="0" marB="0" anchor="ctr">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Legends; persuasive film/TV broadcast; formal presentation</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Science fiction stories; poems with a structure</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Novel as a theme; magazine information hybrid</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Stories from other cultures; debate; persuasive speech</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t"/>
                    <a:lstStyle/>
                    <a:p>
                      <a:pPr algn="ctr">
                        <a:lnSpc>
                          <a:spcPct val="90000"/>
                        </a:lnSpc>
                        <a:spcBef>
                          <a:spcPts val="0"/>
                        </a:spcBef>
                        <a:spcAft>
                          <a:spcPts val="0"/>
                        </a:spcAft>
                      </a:pPr>
                      <a:r>
                        <a:rPr sz="1130" b="1">
                          <a:latin typeface="Aptos"/>
                        </a:rPr>
                        <a:t>Integrated unit; classic narrative poetry; informal letters; action scenes</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r h="1313668">
                <a:tc vMerge="1">
                  <a:txBody>
                    <a:bodyPr lIns="22860" rIns="22860" tIns="13716" bIns="13716" wrap="square" anchor="ctr"/>
                    <a:lstStyle/>
                    <a:p>
                      <a:pPr algn="ctr">
                        <a:lnSpc>
                          <a:spcPct val="92000"/>
                        </a:lnSpc>
                        <a:spcBef>
                          <a:spcPts val="0"/>
                        </a:spcBef>
                        <a:spcAft>
                          <a:spcPts val="0"/>
                        </a:spcAft>
                      </a:pPr>
                      <a:r>
                        <a:rPr sz="1300" b="1">
                          <a:latin typeface="Aptos"/>
                        </a:rPr>
                        <a:t>Skill Focus</a:t>
                      </a:r>
                    </a:p>
                  </a:txBody>
                  <a:tcPr anchor="ctr"/>
                </a:tc>
                <a:tc>
                  <a:txBody>
                    <a:bodyPr lIns="22860" rIns="22860" tIns="13716" bIns="13716" wrap="square" anchor="t"/>
                    <a:lstStyle/>
                    <a:p>
                      <a:pPr algn="ctr">
                        <a:lnSpc>
                          <a:spcPct val="90000"/>
                        </a:lnSpc>
                        <a:spcBef>
                          <a:spcPts val="0"/>
                        </a:spcBef>
                        <a:spcAft>
                          <a:spcPts val="0"/>
                        </a:spcAft>
                      </a:pPr>
                      <a:r>
                        <a:rPr sz="1130" b="1">
                          <a:latin typeface="Aptos"/>
                        </a:rPr>
                        <a:t>Fronted adverbials; -ing openers; parenthesis; expanded noun phrases</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-ed openers; relative clauses; action/dialogue paragraphs; modal verbs</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Expanded noun phrases; action/dialogue/description; commas to demarcate and clarify</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Relative clauses; root words; cohesion; organisation and presentation devices</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Suffixes -ate/-ise/-ify; -ed/-ing openers; tense; subject/verb agreement; modal verbs</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t"/>
                    <a:lstStyle/>
                    <a:p>
                      <a:pPr algn="ctr">
                        <a:lnSpc>
                          <a:spcPct val="90000"/>
                        </a:lnSpc>
                        <a:spcBef>
                          <a:spcPts val="0"/>
                        </a:spcBef>
                        <a:spcAft>
                          <a:spcPts val="0"/>
                        </a:spcAft>
                      </a:pPr>
                      <a:r>
                        <a:rPr sz="1130" b="1">
                          <a:latin typeface="Aptos"/>
                        </a:rPr>
                        <a:t>Relative clauses with commas; cohesive devices; action, dialogue and description</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4063618107"/>
                  </a:ext>
                </a:extLst>
              </a:tr>
              <a:tr h="670168">
                <a:tc rowSpan="2">
                  <a:txBody>
                    <a:bodyPr lIns="22860" rIns="22860" tIns="13716" bIns="13716" wrap="square" anchor="ctr"/>
                    <a:lstStyle/>
                    <a:p>
                      <a:pPr algn="ctr">
                        <a:lnSpc>
                          <a:spcPct val="92000"/>
                        </a:lnSpc>
                        <a:spcBef>
                          <a:spcPts val="0"/>
                        </a:spcBef>
                        <a:spcAft>
                          <a:spcPts val="0"/>
                        </a:spcAft>
                      </a:pPr>
                      <a:r>
                        <a:rPr sz="1300" b="1">
                          <a:latin typeface="Aptos"/>
                        </a:rPr>
                        <a:t>Writing Outcomes</a:t>
                      </a:r>
                    </a:p>
                  </a:txBody>
                  <a:tcPr anchor="ct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F2F2F2"/>
                    </a:solidFill>
                  </a:tcPr>
                </a:tc>
                <a:tc>
                  <a:txBody>
                    <a:bodyPr lIns="22860" rIns="22860" tIns="13716" bIns="13716" wrap="square" anchor="t"/>
                    <a:lstStyle/>
                    <a:p>
                      <a:pPr algn="ctr">
                        <a:lnSpc>
                          <a:spcPct val="90000"/>
                        </a:lnSpc>
                        <a:spcBef>
                          <a:spcPts val="0"/>
                        </a:spcBef>
                        <a:spcAft>
                          <a:spcPts val="0"/>
                        </a:spcAft>
                      </a:pPr>
                      <a:r>
                        <a:rPr sz="1130" b="1">
                          <a:latin typeface="Aptos"/>
                        </a:rPr>
                        <a:t>Evacuee letter; diary extract; Top Trumps summary; setting description; dialogue</a:t>
                      </a:r>
                    </a:p>
                  </a:txBody>
                  <a:tcPr marL="68580" marR="68580" marT="0" marB="0" anchor="ctr">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Prediction/story ending; diary in role; Top Trumps summary</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Evaluative report; persuasive letter; short burst narrative; poem</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Diary entries; internal monologues; letters; summary; prediction; invention action scene</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Diary entries; internal monologues; letters; persuasive poster</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t"/>
                    <a:lstStyle/>
                    <a:p>
                      <a:pPr algn="ctr">
                        <a:lnSpc>
                          <a:spcPct val="90000"/>
                        </a:lnSpc>
                        <a:spcBef>
                          <a:spcPts val="0"/>
                        </a:spcBef>
                        <a:spcAft>
                          <a:spcPts val="0"/>
                        </a:spcAft>
                      </a:pPr>
                      <a:r>
                        <a:rPr sz="1130" b="1">
                          <a:latin typeface="Aptos"/>
                        </a:rPr>
                        <a:t>Poetry response; discussion text; letter in role; poetry; report; action scene</a:t>
                      </a:r>
                    </a:p>
                  </a:txBody>
                  <a:tcPr marL="68580" marR="68580" marT="0" marB="0"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5"/>
                  </a:ext>
                </a:extLst>
              </a:tr>
              <a:tr h="744611">
                <a:tc vMerge="1">
                  <a:txBody>
                    <a:bodyPr lIns="22860" rIns="22860" tIns="13716" bIns="13716" wrap="square" anchor="ctr"/>
                    <a:lstStyle/>
                    <a:p>
                      <a:pPr algn="ctr">
                        <a:lnSpc>
                          <a:spcPct val="92000"/>
                        </a:lnSpc>
                        <a:spcBef>
                          <a:spcPts val="0"/>
                        </a:spcBef>
                        <a:spcAft>
                          <a:spcPts val="0"/>
                        </a:spcAft>
                      </a:pPr>
                      <a:r>
                        <a:rPr sz="1050" b="1">
                          <a:latin typeface="Aptos"/>
                        </a:rPr>
                        <a:t>Extended Outcomes</a:t>
                      </a:r>
                    </a:p>
                  </a:txBody>
                  <a:tcPr anchor="ctr"/>
                </a:tc>
                <a:tc>
                  <a:txBody>
                    <a:bodyPr lIns="22860" rIns="22860" tIns="13716" bIns="13716" wrap="square" anchor="t"/>
                    <a:lstStyle/>
                    <a:p>
                      <a:pPr algn="ctr">
                        <a:lnSpc>
                          <a:spcPct val="90000"/>
                        </a:lnSpc>
                        <a:spcBef>
                          <a:spcPts val="0"/>
                        </a:spcBef>
                        <a:spcAft>
                          <a:spcPts val="0"/>
                        </a:spcAft>
                      </a:pPr>
                      <a:r>
                        <a:rPr sz="1130" b="1">
                          <a:latin typeface="Aptos"/>
                        </a:rPr>
                        <a:t>Narrative with innovated plot structure; non-chronological report on mythical creatures</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Innovated legend; persuasive film/TV broadcast; formal presentation</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Science fiction narrative; new poem drawing on structures studied</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Short story/chapter about an invention; magazine page using a range of text types</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Story set in the Amazon rainforest; persuasive speech; debate</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tc>
                  <a:txBody>
                    <a:bodyPr lIns="22860" rIns="22860" tIns="13716" bIns="13716" wrap="square" anchor="t"/>
                    <a:lstStyle/>
                    <a:p>
                      <a:pPr algn="ctr">
                        <a:lnSpc>
                          <a:spcPct val="90000"/>
                        </a:lnSpc>
                        <a:spcBef>
                          <a:spcPts val="0"/>
                        </a:spcBef>
                        <a:spcAft>
                          <a:spcPts val="0"/>
                        </a:spcAft>
                      </a:pPr>
                      <a:r>
                        <a:rPr sz="1130" b="1">
                          <a:latin typeface="Aptos"/>
                        </a:rPr>
                        <a:t>Classic-poem narrative; independent innovated narrative using literary language</a:t>
                      </a:r>
                    </a:p>
                  </a:txBody>
                  <a:tcPr marL="68580" marR="68580" marT="0" marB="0"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extLst>
                  <a:ext uri="{0D108BD9-81ED-4DB2-BD59-A6C34878D82A}">
                    <a16:rowId xmlns:a16="http://schemas.microsoft.com/office/drawing/2014/main" val="675063056"/>
                  </a:ext>
                </a:extLst>
              </a:tr>
            </a:tbl>
          </a:graphicData>
        </a:graphic>
      </p:graphicFrame>
      <p:pic>
        <p:nvPicPr>
          <p:cNvPr id="2" name="Picture 1">
            <a:extLst>
              <a:ext uri="{FF2B5EF4-FFF2-40B4-BE49-F238E27FC236}">
                <a16:creationId xmlns:a16="http://schemas.microsoft.com/office/drawing/2014/main" id="{417D8017-C9E5-7C31-E04D-5CD57EF6D667}"/>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3504569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68" name="Table 2"/>
          <p:cNvGraphicFramePr/>
          <p:nvPr>
            <p:extLst>
              <p:ext uri="{D42A27DB-BD31-4B8C-83A1-F6EECF244321}">
                <p14:modId xmlns:p14="http://schemas.microsoft.com/office/powerpoint/2010/main" val="327620597"/>
              </p:ext>
            </p:extLst>
          </p:nvPr>
        </p:nvGraphicFramePr>
        <p:xfrm>
          <a:off x="166654" y="566928"/>
          <a:ext cx="11896380" cy="6263640"/>
        </p:xfrm>
        <a:graphic>
          <a:graphicData uri="http://schemas.openxmlformats.org/drawingml/2006/table">
            <a:tbl>
              <a:tblPr/>
              <a:tblGrid>
                <a:gridCol w="987552">
                  <a:extLst>
                    <a:ext uri="{9D8B030D-6E8A-4147-A177-3AD203B41FA5}">
                      <a16:colId xmlns:a16="http://schemas.microsoft.com/office/drawing/2014/main" val="20000"/>
                    </a:ext>
                  </a:extLst>
                </a:gridCol>
                <a:gridCol w="1818138">
                  <a:extLst>
                    <a:ext uri="{9D8B030D-6E8A-4147-A177-3AD203B41FA5}">
                      <a16:colId xmlns:a16="http://schemas.microsoft.com/office/drawing/2014/main" val="20001"/>
                    </a:ext>
                  </a:extLst>
                </a:gridCol>
                <a:gridCol w="1818138">
                  <a:extLst>
                    <a:ext uri="{9D8B030D-6E8A-4147-A177-3AD203B41FA5}">
                      <a16:colId xmlns:a16="http://schemas.microsoft.com/office/drawing/2014/main" val="4071357943"/>
                    </a:ext>
                  </a:extLst>
                </a:gridCol>
                <a:gridCol w="1818138">
                  <a:extLst>
                    <a:ext uri="{9D8B030D-6E8A-4147-A177-3AD203B41FA5}">
                      <a16:colId xmlns:a16="http://schemas.microsoft.com/office/drawing/2014/main" val="3324134481"/>
                    </a:ext>
                  </a:extLst>
                </a:gridCol>
                <a:gridCol w="1818138">
                  <a:extLst>
                    <a:ext uri="{9D8B030D-6E8A-4147-A177-3AD203B41FA5}">
                      <a16:colId xmlns:a16="http://schemas.microsoft.com/office/drawing/2014/main" val="462630943"/>
                    </a:ext>
                  </a:extLst>
                </a:gridCol>
                <a:gridCol w="1818138">
                  <a:extLst>
                    <a:ext uri="{9D8B030D-6E8A-4147-A177-3AD203B41FA5}">
                      <a16:colId xmlns:a16="http://schemas.microsoft.com/office/drawing/2014/main" val="3271517120"/>
                    </a:ext>
                  </a:extLst>
                </a:gridCol>
                <a:gridCol w="1818138">
                  <a:extLst>
                    <a:ext uri="{9D8B030D-6E8A-4147-A177-3AD203B41FA5}">
                      <a16:colId xmlns:a16="http://schemas.microsoft.com/office/drawing/2014/main" val="138302673"/>
                    </a:ext>
                  </a:extLst>
                </a:gridCol>
              </a:tblGrid>
              <a:tr h="414419">
                <a:tc>
                  <a:txBody>
                    <a:bodyPr lIns="22860" rIns="22860" tIns="13716" bIns="13716" wrap="square" anchor="ctr"/>
                    <a:lstStyle/>
                    <a:p>
                      <a:pPr algn="ctr">
                        <a:lnSpc>
                          <a:spcPct val="86000"/>
                        </a:lnSpc>
                        <a:spcBef>
                          <a:spcPts val="0"/>
                        </a:spcBef>
                        <a:spcAft>
                          <a:spcPts val="0"/>
                        </a:spcAft>
                      </a:pPr>
                      <a:r>
                        <a:rPr sz="1350" b="1">
                          <a:latin typeface="Aptos"/>
                        </a:rPr>
                        <a:t/>
                      </a:r>
                    </a:p>
                  </a:txBody>
                  <a:tcPr anchor="ctr">
                    <a:lnL w="12240">
                      <a:noFill/>
                    </a:lnL>
                    <a:lnR w="12240">
                      <a:solidFill>
                        <a:srgbClr val="000000"/>
                      </a:solidFill>
                    </a:lnR>
                    <a:lnT w="12240">
                      <a:noFill/>
                    </a:lnT>
                    <a:lnB w="12240">
                      <a:solidFill>
                        <a:srgbClr val="000000"/>
                      </a:solidFill>
                    </a:lnB>
                    <a:solidFill>
                      <a:srgbClr val="FFFFFF"/>
                    </a:solidFill>
                  </a:tcPr>
                </a:tc>
                <a:tc>
                  <a:txBody>
                    <a:bodyPr lIns="22860" rIns="22860" tIns="13716" bIns="13716" wrap="square"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nchor="ct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lIns="22860" rIns="22860" tIns="13716" bIns="13716" wrap="square"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397266">
                <a:tc>
                  <a:txBody>
                    <a:bodyPr lIns="22860" rIns="22860" tIns="13716" bIns="13716" wrap="square" anchor="ctr"/>
                    <a:lstStyle/>
                    <a:p>
                      <a:pPr algn="ctr">
                        <a:lnSpc>
                          <a:spcPct val="92000"/>
                        </a:lnSpc>
                        <a:spcBef>
                          <a:spcPts val="0"/>
                        </a:spcBef>
                        <a:spcAft>
                          <a:spcPts val="0"/>
                        </a:spcAft>
                      </a:pPr>
                      <a:r>
                        <a:rPr sz="1300" b="1">
                          <a:latin typeface="Aptos"/>
                        </a:rPr>
                        <a:t>Science</a:t>
                      </a:r>
                    </a:p>
                  </a:txBody>
                  <a:tcPr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gridSpan="6">
                  <a:txBody>
                    <a:bodyPr lIns="22860" rIns="22860" tIns="13716" bIns="13716" wrap="square" anchor="t"/>
                    <a:lstStyle/>
                    <a:p>
                      <a:pPr algn="ctr">
                        <a:lnSpc>
                          <a:spcPct val="90000"/>
                        </a:lnSpc>
                        <a:spcBef>
                          <a:spcPts val="0"/>
                        </a:spcBef>
                        <a:spcAft>
                          <a:spcPts val="0"/>
                        </a:spcAft>
                      </a:pPr>
                      <a:r>
                        <a:rPr sz="1130" b="1">
                          <a:latin typeface="Aptos"/>
                        </a:rPr>
                        <a:t>Ongoing: observe life cycles of plants and animals in the local environment throughout the year</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2"/>
                  </a:ext>
                </a:extLst>
              </a:tr>
              <a:tr h="381898">
                <a:tc>
                  <a:txBody>
                    <a:bodyPr lIns="22860" rIns="22860" tIns="13716" bIns="13716" wrap="square" anchor="ctr"/>
                    <a:lstStyle/>
                    <a:p>
                      <a:pPr algn="ctr">
                        <a:lnSpc>
                          <a:spcPct val="92000"/>
                        </a:lnSpc>
                        <a:spcBef>
                          <a:spcPts val="0"/>
                        </a:spcBef>
                        <a:spcAft>
                          <a:spcPts val="0"/>
                        </a:spcAft>
                      </a:pPr>
                      <a:r>
                        <a:rPr sz="1300" b="1">
                          <a:latin typeface="Aptos"/>
                        </a:rPr>
                        <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lIns="22860" rIns="22860" tIns="13716" bIns="13716" wrap="square" anchor="t"/>
                    <a:lstStyle/>
                    <a:p>
                      <a:pPr algn="ctr">
                        <a:lnSpc>
                          <a:spcPct val="90000"/>
                        </a:lnSpc>
                        <a:spcBef>
                          <a:spcPts val="0"/>
                        </a:spcBef>
                        <a:spcAft>
                          <a:spcPts val="0"/>
                        </a:spcAft>
                      </a:pPr>
                      <a:r>
                        <a:rPr sz="1130" b="1">
                          <a:latin typeface="Aptos"/>
                        </a:rPr>
                        <a:t>Properties of Materials</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Changes of Materials</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Earth and Space</a:t>
                      </a:r>
                    </a:p>
                  </a:txBody>
                  <a:tcPr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Forces</a:t>
                      </a:r>
                    </a:p>
                  </a:txBody>
                  <a:tcPr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Animals including humans</a:t>
                      </a:r>
                    </a:p>
                  </a:txBody>
                  <a:tcPr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t"/>
                    <a:lstStyle/>
                    <a:p>
                      <a:pPr algn="ctr">
                        <a:lnSpc>
                          <a:spcPct val="90000"/>
                        </a:lnSpc>
                        <a:spcBef>
                          <a:spcPts val="0"/>
                        </a:spcBef>
                        <a:spcAft>
                          <a:spcPts val="0"/>
                        </a:spcAft>
                      </a:pPr>
                      <a:r>
                        <a:rPr sz="1130" b="1">
                          <a:latin typeface="Aptos"/>
                        </a:rPr>
                        <a:t>Living things and their habitats</a:t>
                      </a:r>
                    </a:p>
                  </a:txBody>
                  <a:tcPr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442289">
                <a:tc>
                  <a:txBody>
                    <a:bodyPr lIns="22860" rIns="22860" tIns="13716" bIns="13716" wrap="square" anchor="ctr"/>
                    <a:lstStyle/>
                    <a:p>
                      <a:pPr algn="ctr">
                        <a:lnSpc>
                          <a:spcPct val="92000"/>
                        </a:lnSpc>
                        <a:spcBef>
                          <a:spcPts val="0"/>
                        </a:spcBef>
                        <a:spcAft>
                          <a:spcPts val="0"/>
                        </a:spcAft>
                      </a:pPr>
                      <a:r>
                        <a:rPr sz="1300" b="1">
                          <a:latin typeface="Aptos"/>
                        </a:rPr>
                        <a:t/>
                      </a:r>
                    </a:p>
                  </a:txBody>
                  <a:tcPr anchor="ct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rgbClr val="F2F2F2"/>
                    </a:solidFill>
                  </a:tcPr>
                </a:tc>
                <a:tc>
                  <a:txBody>
                    <a:bodyPr lIns="22860" rIns="22860" tIns="13716" bIns="13716" wrap="square" anchor="t"/>
                    <a:lstStyle/>
                    <a:p>
                      <a:pPr algn="ctr">
                        <a:lnSpc>
                          <a:spcPct val="90000"/>
                        </a:lnSpc>
                        <a:spcBef>
                          <a:spcPts val="0"/>
                        </a:spcBef>
                        <a:spcAft>
                          <a:spcPts val="0"/>
                        </a:spcAft>
                      </a:pPr>
                      <a:r>
                        <a:rPr sz="1130" b="1">
                          <a:latin typeface="Aptos"/>
                        </a:rPr>
                        <a:t>What would happen if your house was made from metal?</a:t>
                      </a:r>
                    </a:p>
                  </a:txBody>
                  <a:tcPr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Is climate change reversible or irreversible?</a:t>
                      </a:r>
                    </a:p>
                  </a:txBody>
                  <a:tcPr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t"/>
                    <a:lstStyle/>
                    <a:p>
                      <a:pPr algn="ctr">
                        <a:lnSpc>
                          <a:spcPct val="90000"/>
                        </a:lnSpc>
                        <a:spcBef>
                          <a:spcPts val="0"/>
                        </a:spcBef>
                        <a:spcAft>
                          <a:spcPts val="0"/>
                        </a:spcAft>
                      </a:pPr>
                      <a:r>
                        <a:rPr sz="1130" b="1">
                          <a:latin typeface="Aptos"/>
                        </a:rPr>
                        <a:t>If our solar system had two Suns, what would happen?</a:t>
                      </a:r>
                    </a:p>
                  </a:txBody>
                  <a:tcPr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What would happen if there was less gravity on Earth?</a:t>
                      </a:r>
                    </a:p>
                  </a:txBody>
                  <a:tcPr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130" b="1">
                          <a:latin typeface="Aptos"/>
                        </a:rPr>
                        <a:t>Why and how do our bodies change throughout our lives?</a:t>
                      </a:r>
                    </a:p>
                  </a:txBody>
                  <a:tcPr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t"/>
                    <a:lstStyle/>
                    <a:p>
                      <a:pPr algn="ctr">
                        <a:lnSpc>
                          <a:spcPct val="90000"/>
                        </a:lnSpc>
                        <a:spcBef>
                          <a:spcPts val="0"/>
                        </a:spcBef>
                        <a:spcAft>
                          <a:spcPts val="0"/>
                        </a:spcAft>
                      </a:pPr>
                      <a:r>
                        <a:rPr sz="1130" b="1">
                          <a:latin typeface="Aptos"/>
                        </a:rPr>
                        <a:t>What mystery about an animal or habitat would you like to solve?</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696494875"/>
                  </a:ext>
                </a:extLst>
              </a:tr>
              <a:tr h="4104254">
                <a:tc>
                  <a:txBody>
                    <a:bodyPr lIns="22860" rIns="22860" tIns="13716" bIns="13716" wrap="square" anchor="ctr"/>
                    <a:lstStyle/>
                    <a:p>
                      <a:pPr algn="ctr">
                        <a:lnSpc>
                          <a:spcPct val="92000"/>
                        </a:lnSpc>
                        <a:spcBef>
                          <a:spcPts val="0"/>
                        </a:spcBef>
                        <a:spcAft>
                          <a:spcPts val="0"/>
                        </a:spcAft>
                      </a:pPr>
                      <a:r>
                        <a:rPr sz="1300" b="1">
                          <a:latin typeface="Aptos"/>
                        </a:rPr>
                        <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lIns="22860" rIns="22860" tIns="13716" bIns="13716" wrap="square" anchor="t"/>
                    <a:lstStyle/>
                    <a:p>
                      <a:pPr algn="ctr">
                        <a:lnSpc>
                          <a:spcPct val="90000"/>
                        </a:lnSpc>
                        <a:spcBef>
                          <a:spcPts val="0"/>
                        </a:spcBef>
                        <a:spcAft>
                          <a:spcPts val="0"/>
                        </a:spcAft>
                      </a:pPr>
                      <a:r>
                        <a:rPr sz="960" b="1">
                          <a:latin typeface="Aptos"/>
                        </a:rPr>
                        <a:t>Compare and group everyday materials by hardness, solubility, transparency, conductivity and magnetism. Explore thermal conductors and insulators, hardness, solubility, and separating mixtures by filtering, sieving, evaporating or magnets.</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lIns="22860" rIns="22860" tIns="13716" bIns="13716" wrap="square" anchor="t"/>
                    <a:lstStyle/>
                    <a:p>
                      <a:pPr algn="ctr">
                        <a:lnSpc>
                          <a:spcPct val="90000"/>
                        </a:lnSpc>
                        <a:spcBef>
                          <a:spcPts val="0"/>
                        </a:spcBef>
                        <a:spcAft>
                          <a:spcPts val="0"/>
                        </a:spcAft>
                      </a:pPr>
                      <a:r>
                        <a:rPr sz="1030" b="1">
                          <a:latin typeface="Aptos"/>
                        </a:rPr>
                        <a:t>Recover substances from solutions and explain reversible changes. Observe and investigate irreversible chemical changes, including rusting, burning and acid reactions with bicarbonate of soda.</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lIns="22860" rIns="22860" tIns="13716" bIns="13716" wrap="square" anchor="t"/>
                    <a:lstStyle/>
                    <a:p>
                      <a:pPr algn="ctr">
                        <a:lnSpc>
                          <a:spcPct val="90000"/>
                        </a:lnSpc>
                        <a:spcBef>
                          <a:spcPts val="0"/>
                        </a:spcBef>
                        <a:spcAft>
                          <a:spcPts val="0"/>
                        </a:spcAft>
                      </a:pPr>
                      <a:r>
                        <a:rPr sz="1030" b="1">
                          <a:latin typeface="Aptos"/>
                        </a:rPr>
                        <a:t>Explore the solar system and planets, heliocentric and geocentric models, Earth's movement in space, night and day, sundials and time zones, the movement of the Moon and designing a planet.</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lIns="22860" rIns="22860" tIns="13716" bIns="13716" wrap="square" anchor="t"/>
                    <a:lstStyle/>
                    <a:p>
                      <a:pPr algn="ctr">
                        <a:lnSpc>
                          <a:spcPct val="90000"/>
                        </a:lnSpc>
                        <a:spcBef>
                          <a:spcPts val="0"/>
                        </a:spcBef>
                        <a:spcAft>
                          <a:spcPts val="0"/>
                        </a:spcAft>
                      </a:pPr>
                      <a:r>
                        <a:rPr sz="1030" b="1">
                          <a:latin typeface="Aptos"/>
                        </a:rPr>
                        <a:t>Explore gravity and the work of Isaac Newton. Investigate air resistance, water resistance and friction, then examine how levers, pulleys and gears allow a smaller force to have a greater effect.</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lIns="22860" rIns="22860" tIns="13716" bIns="13716" wrap="square" anchor="t"/>
                    <a:lstStyle/>
                    <a:p>
                      <a:pPr algn="ctr">
                        <a:lnSpc>
                          <a:spcPct val="90000"/>
                        </a:lnSpc>
                        <a:spcBef>
                          <a:spcPts val="0"/>
                        </a:spcBef>
                        <a:spcAft>
                          <a:spcPts val="0"/>
                        </a:spcAft>
                      </a:pPr>
                      <a:r>
                        <a:rPr sz="1030" b="1">
                          <a:latin typeface="Aptos"/>
                        </a:rPr>
                        <a:t>Describe changes as humans develop to old age, including mammal life cycles, gestation, foetal development and physical changes from childhood through adulthood and old age.</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tc>
                  <a:txBody>
                    <a:bodyPr lIns="22860" rIns="22860" tIns="13716" bIns="13716" wrap="square" anchor="t"/>
                    <a:lstStyle/>
                    <a:p>
                      <a:pPr algn="ctr">
                        <a:lnSpc>
                          <a:spcPct val="90000"/>
                        </a:lnSpc>
                        <a:spcBef>
                          <a:spcPts val="0"/>
                        </a:spcBef>
                        <a:spcAft>
                          <a:spcPts val="0"/>
                        </a:spcAft>
                      </a:pPr>
                      <a:r>
                        <a:rPr sz="1030" b="1">
                          <a:latin typeface="Aptos"/>
                        </a:rPr>
                        <a:t>Understand reproduction in plants and animals. Compare life cycles of mammals, amphibians, insects, birds and reptiles, learn about Jane Goodall and David Attenborough, and research a creature's life cycle.</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extLst>
                  <a:ext uri="{0D108BD9-81ED-4DB2-BD59-A6C34878D82A}">
                    <a16:rowId xmlns:a16="http://schemas.microsoft.com/office/drawing/2014/main" val="10004"/>
                  </a:ext>
                </a:extLst>
              </a:tr>
            </a:tbl>
          </a:graphicData>
        </a:graphic>
      </p:graphicFrame>
      <p:pic>
        <p:nvPicPr>
          <p:cNvPr id="2" name="Picture 1">
            <a:extLst>
              <a:ext uri="{FF2B5EF4-FFF2-40B4-BE49-F238E27FC236}">
                <a16:creationId xmlns:a16="http://schemas.microsoft.com/office/drawing/2014/main" id="{4791ED6F-8AAF-5045-F976-80AFB1D8CA56}"/>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913864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lnSpcReduction="10000"/>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71" name="Table 2"/>
          <p:cNvGraphicFramePr/>
          <p:nvPr>
            <p:extLst>
              <p:ext uri="{D42A27DB-BD31-4B8C-83A1-F6EECF244321}">
                <p14:modId xmlns:p14="http://schemas.microsoft.com/office/powerpoint/2010/main" val="3181026737"/>
              </p:ext>
            </p:extLst>
          </p:nvPr>
        </p:nvGraphicFramePr>
        <p:xfrm>
          <a:off x="146160" y="566928"/>
          <a:ext cx="12045840" cy="6263640"/>
        </p:xfrm>
        <a:graphic>
          <a:graphicData uri="http://schemas.openxmlformats.org/drawingml/2006/table">
            <a:tbl>
              <a:tblPr/>
              <a:tblGrid>
                <a:gridCol w="987552">
                  <a:extLst>
                    <a:ext uri="{9D8B030D-6E8A-4147-A177-3AD203B41FA5}">
                      <a16:colId xmlns:a16="http://schemas.microsoft.com/office/drawing/2014/main" val="20000"/>
                    </a:ext>
                  </a:extLst>
                </a:gridCol>
                <a:gridCol w="1843048">
                  <a:extLst>
                    <a:ext uri="{9D8B030D-6E8A-4147-A177-3AD203B41FA5}">
                      <a16:colId xmlns:a16="http://schemas.microsoft.com/office/drawing/2014/main" val="20001"/>
                    </a:ext>
                  </a:extLst>
                </a:gridCol>
                <a:gridCol w="1843048">
                  <a:extLst>
                    <a:ext uri="{9D8B030D-6E8A-4147-A177-3AD203B41FA5}">
                      <a16:colId xmlns:a16="http://schemas.microsoft.com/office/drawing/2014/main" val="3609252834"/>
                    </a:ext>
                  </a:extLst>
                </a:gridCol>
                <a:gridCol w="1843048">
                  <a:extLst>
                    <a:ext uri="{9D8B030D-6E8A-4147-A177-3AD203B41FA5}">
                      <a16:colId xmlns:a16="http://schemas.microsoft.com/office/drawing/2014/main" val="1378764306"/>
                    </a:ext>
                  </a:extLst>
                </a:gridCol>
                <a:gridCol w="1843048">
                  <a:extLst>
                    <a:ext uri="{9D8B030D-6E8A-4147-A177-3AD203B41FA5}">
                      <a16:colId xmlns:a16="http://schemas.microsoft.com/office/drawing/2014/main" val="20004"/>
                    </a:ext>
                  </a:extLst>
                </a:gridCol>
                <a:gridCol w="1843048">
                  <a:extLst>
                    <a:ext uri="{9D8B030D-6E8A-4147-A177-3AD203B41FA5}">
                      <a16:colId xmlns:a16="http://schemas.microsoft.com/office/drawing/2014/main" val="20005"/>
                    </a:ext>
                  </a:extLst>
                </a:gridCol>
                <a:gridCol w="1843048">
                  <a:extLst>
                    <a:ext uri="{9D8B030D-6E8A-4147-A177-3AD203B41FA5}">
                      <a16:colId xmlns:a16="http://schemas.microsoft.com/office/drawing/2014/main" val="20006"/>
                    </a:ext>
                  </a:extLst>
                </a:gridCol>
              </a:tblGrid>
              <a:tr h="494596">
                <a:tc>
                  <a:txBody>
                    <a:bodyPr lIns="22860" rIns="22860" tIns="13716" bIns="13716" wrap="square" anchor="ctr"/>
                    <a:lstStyle/>
                    <a:p>
                      <a:pPr algn="ctr">
                        <a:lnSpc>
                          <a:spcPct val="86000"/>
                        </a:lnSpc>
                        <a:spcBef>
                          <a:spcPts val="0"/>
                        </a:spcBef>
                        <a:spcAft>
                          <a:spcPts val="0"/>
                        </a:spcAft>
                      </a:pPr>
                      <a:r>
                        <a:rPr sz="1350" b="1">
                          <a:latin typeface="Aptos"/>
                        </a:rPr>
                        <a:t/>
                      </a:r>
                    </a:p>
                  </a:txBody>
                  <a:tcPr anchor="ctr">
                    <a:lnL w="12240">
                      <a:noFill/>
                    </a:lnL>
                    <a:lnR w="12240">
                      <a:solidFill>
                        <a:srgbClr val="000000"/>
                      </a:solidFill>
                    </a:lnR>
                    <a:lnT w="12240">
                      <a:noFill/>
                    </a:lnT>
                    <a:lnB w="12240">
                      <a:solidFill>
                        <a:srgbClr val="000000"/>
                      </a:solidFill>
                    </a:lnB>
                    <a:solidFill>
                      <a:srgbClr val="FFFFFF"/>
                    </a:solidFill>
                  </a:tcPr>
                </a:tc>
                <a:tc>
                  <a:txBody>
                    <a:bodyPr lIns="22860" rIns="22860" tIns="13716" bIns="13716" wrap="square"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nchor="ct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494596">
                <a:tc>
                  <a:txBody>
                    <a:bodyPr lIns="22860" rIns="22860" tIns="13716" bIns="13716" wrap="square" anchor="ctr"/>
                    <a:lstStyle/>
                    <a:p>
                      <a:pPr algn="ctr">
                        <a:lnSpc>
                          <a:spcPct val="92000"/>
                        </a:lnSpc>
                        <a:spcBef>
                          <a:spcPts val="0"/>
                        </a:spcBef>
                        <a:spcAft>
                          <a:spcPts val="0"/>
                        </a:spcAft>
                      </a:pPr>
                      <a:r>
                        <a:rPr sz="1300" b="1">
                          <a:latin typeface="Aptos"/>
                        </a:rPr>
                        <a:t>Geography</a:t>
                      </a:r>
                    </a:p>
                  </a:txBody>
                  <a:tcPr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gridSpan="6">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marL="90000" marR="90000"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marL="90000" marR="90000"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marL="90000" marR="90000"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extLst>
                  <a:ext uri="{0D108BD9-81ED-4DB2-BD59-A6C34878D82A}">
                    <a16:rowId xmlns:a16="http://schemas.microsoft.com/office/drawing/2014/main" val="10002"/>
                  </a:ext>
                </a:extLst>
              </a:tr>
              <a:tr h="632255">
                <a:tc>
                  <a:txBody>
                    <a:bodyPr lIns="22860" rIns="22860" tIns="13716" bIns="13716" wrap="square" anchor="ctr"/>
                    <a:lstStyle/>
                    <a:p>
                      <a:pPr algn="ctr">
                        <a:lnSpc>
                          <a:spcPct val="92000"/>
                        </a:lnSpc>
                        <a:spcBef>
                          <a:spcPts val="0"/>
                        </a:spcBef>
                        <a:spcAft>
                          <a:spcPts val="0"/>
                        </a:spcAft>
                      </a:pPr>
                      <a:r>
                        <a:rPr sz="1300" b="1">
                          <a:latin typeface="Aptos"/>
                        </a:rPr>
                        <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lIns="22860" rIns="22860" tIns="13716" bIns="13716" wrap="square" anchor="t"/>
                    <a:lstStyle/>
                    <a:p>
                      <a:pPr algn="ctr">
                        <a:lnSpc>
                          <a:spcPct val="90000"/>
                        </a:lnSpc>
                        <a:spcBef>
                          <a:spcPts val="0"/>
                        </a:spcBef>
                        <a:spcAft>
                          <a:spcPts val="0"/>
                        </a:spcAft>
                      </a:pPr>
                      <a:r>
                        <a:rPr sz="1130" b="1">
                          <a:latin typeface="Aptos"/>
                        </a:rPr>
                        <a:t>Our Local Area</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Our Connected World</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Our Blue Planet</a:t>
                      </a:r>
                    </a:p>
                  </a:txBody>
                  <a:tcPr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3134561">
                <a:tc>
                  <a:txBody>
                    <a:bodyPr lIns="22860" rIns="22860" tIns="13716" bIns="13716" wrap="square" anchor="ctr"/>
                    <a:lstStyle/>
                    <a:p>
                      <a:pPr algn="ctr">
                        <a:lnSpc>
                          <a:spcPct val="92000"/>
                        </a:lnSpc>
                        <a:spcBef>
                          <a:spcPts val="0"/>
                        </a:spcBef>
                        <a:spcAft>
                          <a:spcPts val="0"/>
                        </a:spcAft>
                      </a:pPr>
                      <a:r>
                        <a:rPr sz="1300" b="1">
                          <a:latin typeface="Aptos"/>
                        </a:rPr>
                        <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lIns="22860" rIns="22860" tIns="13716" bIns="13716" wrap="square" anchor="t"/>
                    <a:lstStyle/>
                    <a:p>
                      <a:pPr algn="ctr">
                        <a:lnSpc>
                          <a:spcPct val="90000"/>
                        </a:lnSpc>
                        <a:spcBef>
                          <a:spcPts val="0"/>
                        </a:spcBef>
                        <a:spcAft>
                          <a:spcPts val="0"/>
                        </a:spcAft>
                      </a:pPr>
                      <a:r>
                        <a:rPr sz="960" b="1">
                          <a:latin typeface="Aptos"/>
                        </a:rPr>
                        <a:t>Children identify human and physical features of the local area, use keys and symbols, learn four- and six-figure grid references, carry out fieldwork, interpret data, create charts/graphs and present what it is like to visit the local area.</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960" b="1">
                          <a:latin typeface="Aptos"/>
                        </a:rPr>
                        <a:t>Children use latitude, longitude, the Equator, hemispheres, tropics, the Prime Meridian and time zones to locate places. They explore natural resources, global trade, food miles and how extreme weather events affect trade.</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960" b="1">
                          <a:latin typeface="Aptos"/>
                        </a:rPr>
                        <a:t>Children learn why oceans are important, explore the water cycle, compare river features, investigate how people use rivers such as the Colorado River, and consider climate change, pollution, conservation and how to help our blue planet.</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extLst>
                  <a:ext uri="{0D108BD9-81ED-4DB2-BD59-A6C34878D82A}">
                    <a16:rowId xmlns:a16="http://schemas.microsoft.com/office/drawing/2014/main" val="10004"/>
                  </a:ext>
                </a:extLst>
              </a:tr>
            </a:tbl>
          </a:graphicData>
        </a:graphic>
      </p:graphicFrame>
      <p:pic>
        <p:nvPicPr>
          <p:cNvPr id="2" name="Picture 1">
            <a:extLst>
              <a:ext uri="{FF2B5EF4-FFF2-40B4-BE49-F238E27FC236}">
                <a16:creationId xmlns:a16="http://schemas.microsoft.com/office/drawing/2014/main" id="{ED20A726-1226-40CE-08F4-75FAC6CE8A5D}"/>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2265824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lnSpcReduction="10000"/>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74" name="Table 2"/>
          <p:cNvGraphicFramePr/>
          <p:nvPr>
            <p:extLst>
              <p:ext uri="{D42A27DB-BD31-4B8C-83A1-F6EECF244321}">
                <p14:modId xmlns:p14="http://schemas.microsoft.com/office/powerpoint/2010/main" val="1039673035"/>
              </p:ext>
            </p:extLst>
          </p:nvPr>
        </p:nvGraphicFramePr>
        <p:xfrm>
          <a:off x="91440" y="566928"/>
          <a:ext cx="12030462" cy="5659614"/>
        </p:xfrm>
        <a:graphic>
          <a:graphicData uri="http://schemas.openxmlformats.org/drawingml/2006/table">
            <a:tbl>
              <a:tblPr/>
              <a:tblGrid>
                <a:gridCol w="987552">
                  <a:extLst>
                    <a:ext uri="{9D8B030D-6E8A-4147-A177-3AD203B41FA5}">
                      <a16:colId xmlns:a16="http://schemas.microsoft.com/office/drawing/2014/main" val="20000"/>
                    </a:ext>
                  </a:extLst>
                </a:gridCol>
                <a:gridCol w="1840485">
                  <a:extLst>
                    <a:ext uri="{9D8B030D-6E8A-4147-A177-3AD203B41FA5}">
                      <a16:colId xmlns:a16="http://schemas.microsoft.com/office/drawing/2014/main" val="20001"/>
                    </a:ext>
                  </a:extLst>
                </a:gridCol>
                <a:gridCol w="1840485">
                  <a:extLst>
                    <a:ext uri="{9D8B030D-6E8A-4147-A177-3AD203B41FA5}">
                      <a16:colId xmlns:a16="http://schemas.microsoft.com/office/drawing/2014/main" val="3394605144"/>
                    </a:ext>
                  </a:extLst>
                </a:gridCol>
                <a:gridCol w="1840485">
                  <a:extLst>
                    <a:ext uri="{9D8B030D-6E8A-4147-A177-3AD203B41FA5}">
                      <a16:colId xmlns:a16="http://schemas.microsoft.com/office/drawing/2014/main" val="20003"/>
                    </a:ext>
                  </a:extLst>
                </a:gridCol>
                <a:gridCol w="1840485">
                  <a:extLst>
                    <a:ext uri="{9D8B030D-6E8A-4147-A177-3AD203B41FA5}">
                      <a16:colId xmlns:a16="http://schemas.microsoft.com/office/drawing/2014/main" val="3759268854"/>
                    </a:ext>
                  </a:extLst>
                </a:gridCol>
                <a:gridCol w="1840485">
                  <a:extLst>
                    <a:ext uri="{9D8B030D-6E8A-4147-A177-3AD203B41FA5}">
                      <a16:colId xmlns:a16="http://schemas.microsoft.com/office/drawing/2014/main" val="20005"/>
                    </a:ext>
                  </a:extLst>
                </a:gridCol>
                <a:gridCol w="1840485">
                  <a:extLst>
                    <a:ext uri="{9D8B030D-6E8A-4147-A177-3AD203B41FA5}">
                      <a16:colId xmlns:a16="http://schemas.microsoft.com/office/drawing/2014/main" val="94244902"/>
                    </a:ext>
                  </a:extLst>
                </a:gridCol>
              </a:tblGrid>
              <a:tr h="510714">
                <a:tc>
                  <a:txBody>
                    <a:bodyPr lIns="22860" rIns="22860" tIns="13716" bIns="13716" wrap="square" anchor="ctr"/>
                    <a:lstStyle/>
                    <a:p>
                      <a:pPr algn="ctr">
                        <a:lnSpc>
                          <a:spcPct val="86000"/>
                        </a:lnSpc>
                        <a:spcBef>
                          <a:spcPts val="0"/>
                        </a:spcBef>
                        <a:spcAft>
                          <a:spcPts val="0"/>
                        </a:spcAft>
                      </a:pPr>
                      <a:r>
                        <a:rPr sz="1350" b="1">
                          <a:latin typeface="Aptos"/>
                        </a:rPr>
                        <a:t/>
                      </a:r>
                    </a:p>
                  </a:txBody>
                  <a:tcPr anchor="ctr">
                    <a:lnL w="12240">
                      <a:noFill/>
                    </a:lnL>
                    <a:lnR w="12240">
                      <a:solidFill>
                        <a:srgbClr val="000000"/>
                      </a:solidFill>
                    </a:lnR>
                    <a:lnT w="12240">
                      <a:noFill/>
                    </a:lnT>
                    <a:lnB w="12240">
                      <a:solidFill>
                        <a:srgbClr val="000000"/>
                      </a:solidFill>
                    </a:lnB>
                    <a:solidFill>
                      <a:srgbClr val="FFFFFF"/>
                    </a:solidFill>
                  </a:tcPr>
                </a:tc>
                <a:tc>
                  <a:txBody>
                    <a:bodyPr lIns="22860" rIns="22860" tIns="13716" bIns="13716" wrap="square"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nchor="ct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lIns="22860" rIns="22860" tIns="13716" bIns="13716" wrap="square"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lIns="22860" rIns="22860" tIns="13716" bIns="13716" wrap="square"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lIns="22860" rIns="22860" tIns="13716" bIns="13716" wrap="square"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lIns="22860" rIns="22860" tIns="13716" bIns="13716" wrap="square"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lIns="22860" rIns="22860" tIns="13716" bIns="13716" wrap="square"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474188">
                <a:tc>
                  <a:txBody>
                    <a:bodyPr lIns="22860" rIns="22860" tIns="13716" bIns="13716" wrap="square" anchor="ctr"/>
                    <a:lstStyle/>
                    <a:p>
                      <a:pPr algn="ctr">
                        <a:lnSpc>
                          <a:spcPct val="92000"/>
                        </a:lnSpc>
                        <a:spcBef>
                          <a:spcPts val="0"/>
                        </a:spcBef>
                        <a:spcAft>
                          <a:spcPts val="0"/>
                        </a:spcAft>
                      </a:pPr>
                      <a:r>
                        <a:rPr sz="1300" b="1">
                          <a:latin typeface="Aptos"/>
                        </a:rPr>
                        <a:t>History</a:t>
                      </a:r>
                    </a:p>
                  </a:txBody>
                  <a:tcPr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gridSpan="6">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marL="90000" marR="90000"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marL="90000" marR="90000" anchor="ct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lIns="22860" rIns="22860" tIns="13716" bIns="13716" wrap="square" anchor="t"/>
                    <a:lstStyle/>
                    <a:p>
                      <a:pPr algn="ctr">
                        <a:lnSpc>
                          <a:spcPct val="90000"/>
                        </a:lnSpc>
                        <a:spcBef>
                          <a:spcPts val="0"/>
                        </a:spcBef>
                        <a:spcAft>
                          <a:spcPts val="0"/>
                        </a:spcAft>
                      </a:pPr>
                      <a:r>
                        <a:rPr sz="1000" b="0">
                          <a:latin typeface="Aptos"/>
                        </a:rPr>
                        <a:t/>
                      </a:r>
                    </a:p>
                  </a:txBody>
                  <a:tcPr anchor="ctr"/>
                </a:tc>
                <a:extLst>
                  <a:ext uri="{0D108BD9-81ED-4DB2-BD59-A6C34878D82A}">
                    <a16:rowId xmlns:a16="http://schemas.microsoft.com/office/drawing/2014/main" val="10002"/>
                  </a:ext>
                </a:extLst>
              </a:tr>
              <a:tr h="721009">
                <a:tc>
                  <a:txBody>
                    <a:bodyPr lIns="22860" rIns="22860" tIns="13716" bIns="13716" wrap="square" anchor="ctr"/>
                    <a:lstStyle/>
                    <a:p>
                      <a:pPr algn="ctr">
                        <a:lnSpc>
                          <a:spcPct val="92000"/>
                        </a:lnSpc>
                        <a:spcBef>
                          <a:spcPts val="0"/>
                        </a:spcBef>
                        <a:spcAft>
                          <a:spcPts val="0"/>
                        </a:spcAft>
                      </a:pPr>
                      <a:r>
                        <a:rPr sz="1300" b="1">
                          <a:latin typeface="Aptos"/>
                        </a:rPr>
                        <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a:solidFill>
                        <a:srgbClr val="000000"/>
                      </a:solidFill>
                    </a:lnL>
                    <a:lnR w="12240">
                      <a:solidFill>
                        <a:srgbClr val="000000"/>
                      </a:solidFill>
                    </a:lnR>
                    <a:lnT w="12240">
                      <a:solidFill>
                        <a:srgbClr val="000000"/>
                      </a:solidFill>
                    </a:lnT>
                    <a:lnB w="12240">
                      <a:solidFill>
                        <a:srgbClr val="000000"/>
                      </a:solidFill>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Vikings in Britain</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Ancient Maya Civilisation</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1130" b="1">
                          <a:latin typeface="Aptos"/>
                        </a:rPr>
                        <a:t>The Tudors</a:t>
                      </a:r>
                    </a:p>
                  </a:txBody>
                  <a:tcPr anchor="ct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3844306">
                <a:tc>
                  <a:txBody>
                    <a:bodyPr lIns="22860" rIns="22860" tIns="13716" bIns="13716" wrap="square" anchor="ctr"/>
                    <a:lstStyle/>
                    <a:p>
                      <a:pPr algn="ctr">
                        <a:lnSpc>
                          <a:spcPct val="92000"/>
                        </a:lnSpc>
                        <a:spcBef>
                          <a:spcPts val="0"/>
                        </a:spcBef>
                        <a:spcAft>
                          <a:spcPts val="0"/>
                        </a:spcAft>
                      </a:pPr>
                      <a:r>
                        <a:rPr sz="1300" b="1">
                          <a:latin typeface="Aptos"/>
                        </a:rPr>
                        <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a:solidFill>
                        <a:srgbClr val="000000"/>
                      </a:solidFill>
                    </a:lnL>
                    <a:lnR w="12240">
                      <a:solidFill>
                        <a:srgbClr val="000000"/>
                      </a:solidFill>
                    </a:lnR>
                    <a:lnT w="12240">
                      <a:solidFill>
                        <a:srgbClr val="000000"/>
                      </a:solidFill>
                    </a:lnT>
                    <a:lnB w="12240">
                      <a:solidFill>
                        <a:srgbClr val="000000"/>
                      </a:solidFill>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960" b="1">
                          <a:latin typeface="Aptos"/>
                        </a:rPr>
                        <a:t>Children learn who the Vikings were, where they came from and why they travelled. They explore longships, Norse beliefs, Viking settlement in England, Alfred the Great, the Danelaw, the end of the Viking Age and whether Vikings should be remembered as raiders or settlers.</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960" b="1">
                          <a:latin typeface="Aptos"/>
                        </a:rPr>
                        <a:t>Children place the Ancient Maya on a timeline and learn how they lived in the rainforest. They explore Maya society, food and farming, writing and number systems, beliefs and evidence before evaluating why the civilisation was significant and what its legacy is today.</a:t>
                      </a:r>
                    </a:p>
                  </a:txBody>
                  <a:tcPr anchor="ct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lIns="22860" rIns="22860" tIns="13716" bIns="13716" wrap="square" anchor="t"/>
                    <a:lstStyle/>
                    <a:p>
                      <a:pPr algn="ctr">
                        <a:lnSpc>
                          <a:spcPct val="90000"/>
                        </a:lnSpc>
                        <a:spcBef>
                          <a:spcPts val="0"/>
                        </a:spcBef>
                        <a:spcAft>
                          <a:spcPts val="0"/>
                        </a:spcAft>
                      </a:pPr>
                      <a:r>
                        <a:rPr sz="1000" b="0">
                          <a:latin typeface="Aptos"/>
                        </a:rPr>
                        <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lIns="22860" rIns="22860" tIns="13716" bIns="13716" wrap="square" anchor="t"/>
                    <a:lstStyle/>
                    <a:p>
                      <a:pPr algn="ctr">
                        <a:lnSpc>
                          <a:spcPct val="90000"/>
                        </a:lnSpc>
                        <a:spcBef>
                          <a:spcPts val="0"/>
                        </a:spcBef>
                        <a:spcAft>
                          <a:spcPts val="0"/>
                        </a:spcAft>
                      </a:pPr>
                      <a:r>
                        <a:rPr sz="960" b="1">
                          <a:latin typeface="Aptos"/>
                        </a:rPr>
                        <a:t>Children study the Tudor monarchs and how this period shaped British history. They learn about Henry VII, Henry VIII, Edward VI, Mary I and Elizabeth I, explore religion, portraits, Armada, social class and the Golden Age, then judge the most significant Tudor monarch.</a:t>
                      </a:r>
                    </a:p>
                  </a:txBody>
                  <a:tcPr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extLst>
                  <a:ext uri="{0D108BD9-81ED-4DB2-BD59-A6C34878D82A}">
                    <a16:rowId xmlns:a16="http://schemas.microsoft.com/office/drawing/2014/main" val="10004"/>
                  </a:ext>
                </a:extLst>
              </a:tr>
            </a:tbl>
          </a:graphicData>
        </a:graphic>
      </p:graphicFrame>
      <p:pic>
        <p:nvPicPr>
          <p:cNvPr id="2" name="Picture 1">
            <a:extLst>
              <a:ext uri="{FF2B5EF4-FFF2-40B4-BE49-F238E27FC236}">
                <a16:creationId xmlns:a16="http://schemas.microsoft.com/office/drawing/2014/main" id="{25E0FB2D-92E5-F260-048F-AA5D94565068}"/>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1941384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77" name="Table 2"/>
          <p:cNvGraphicFramePr/>
          <p:nvPr>
            <p:extLst>
              <p:ext uri="{D42A27DB-BD31-4B8C-83A1-F6EECF244321}">
                <p14:modId xmlns:p14="http://schemas.microsoft.com/office/powerpoint/2010/main" val="593692719"/>
              </p:ext>
            </p:extLst>
          </p:nvPr>
        </p:nvGraphicFramePr>
        <p:xfrm>
          <a:off x="98819" y="653819"/>
          <a:ext cx="11994360" cy="6142558"/>
        </p:xfrm>
        <a:graphic>
          <a:graphicData uri="http://schemas.openxmlformats.org/drawingml/2006/table">
            <a:tbl>
              <a:tblPr/>
              <a:tblGrid>
                <a:gridCol w="987552">
                  <a:extLst>
                    <a:ext uri="{9D8B030D-6E8A-4147-A177-3AD203B41FA5}">
                      <a16:colId xmlns:a16="http://schemas.microsoft.com/office/drawing/2014/main" val="20000"/>
                    </a:ext>
                  </a:extLst>
                </a:gridCol>
                <a:gridCol w="1834468">
                  <a:extLst>
                    <a:ext uri="{9D8B030D-6E8A-4147-A177-3AD203B41FA5}">
                      <a16:colId xmlns:a16="http://schemas.microsoft.com/office/drawing/2014/main" val="20001"/>
                    </a:ext>
                  </a:extLst>
                </a:gridCol>
                <a:gridCol w="1834468">
                  <a:extLst>
                    <a:ext uri="{9D8B030D-6E8A-4147-A177-3AD203B41FA5}">
                      <a16:colId xmlns:a16="http://schemas.microsoft.com/office/drawing/2014/main" val="20002"/>
                    </a:ext>
                  </a:extLst>
                </a:gridCol>
                <a:gridCol w="1834468">
                  <a:extLst>
                    <a:ext uri="{9D8B030D-6E8A-4147-A177-3AD203B41FA5}">
                      <a16:colId xmlns:a16="http://schemas.microsoft.com/office/drawing/2014/main" val="20003"/>
                    </a:ext>
                  </a:extLst>
                </a:gridCol>
                <a:gridCol w="1834468">
                  <a:extLst>
                    <a:ext uri="{9D8B030D-6E8A-4147-A177-3AD203B41FA5}">
                      <a16:colId xmlns:a16="http://schemas.microsoft.com/office/drawing/2014/main" val="20004"/>
                    </a:ext>
                  </a:extLst>
                </a:gridCol>
                <a:gridCol w="1834468">
                  <a:extLst>
                    <a:ext uri="{9D8B030D-6E8A-4147-A177-3AD203B41FA5}">
                      <a16:colId xmlns:a16="http://schemas.microsoft.com/office/drawing/2014/main" val="20005"/>
                    </a:ext>
                  </a:extLst>
                </a:gridCol>
                <a:gridCol w="1834468">
                  <a:extLst>
                    <a:ext uri="{9D8B030D-6E8A-4147-A177-3AD203B41FA5}">
                      <a16:colId xmlns:a16="http://schemas.microsoft.com/office/drawing/2014/main" val="20006"/>
                    </a:ext>
                  </a:extLst>
                </a:gridCol>
              </a:tblGrid>
              <a:tr h="521163">
                <a:tc>
                  <a:txBody>
                    <a:bodyPr wrap="square" lIns="22860" rIns="22860" tIns="13716" bIns="13716" anchor="ctr"/>
                    <a:lstStyle/>
                    <a:p>
                      <a:pPr algn="ctr">
                        <a:lnSpc>
                          <a:spcPct val="86000"/>
                        </a:lnSpc>
                        <a:spcBef>
                          <a:spcPts val="0"/>
                        </a:spcBef>
                        <a:spcAft>
                          <a:spcPts val="0"/>
                        </a:spcAft>
                      </a:pPr>
                      <a:r>
                        <a:rPr sz="1350" b="1">
                          <a:latin typeface="Aptos"/>
                        </a:rPr>
                        <a:t/>
                      </a:r>
                      <a:endParaRPr lang="en-US" dirty="0"/>
                    </a:p>
                  </a:txBody>
                  <a:tcPr>
                    <a:lnL w="12240">
                      <a:noFill/>
                    </a:lnL>
                    <a:lnR w="12240">
                      <a:solidFill>
                        <a:srgbClr val="000000"/>
                      </a:solidFill>
                    </a:lnR>
                    <a:lnT w="12240">
                      <a:noFill/>
                    </a:lnT>
                    <a:lnB w="12240">
                      <a:solidFill>
                        <a:srgbClr val="000000"/>
                      </a:solidFill>
                    </a:lnB>
                    <a:solidFill>
                      <a:srgbClr val="FFFFFF"/>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AFEC2"/>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AFEC2"/>
                    </a:solidFill>
                  </a:tcPr>
                </a:tc>
                <a:extLst>
                  <a:ext uri="{0D108BD9-81ED-4DB2-BD59-A6C34878D82A}">
                    <a16:rowId xmlns:a16="http://schemas.microsoft.com/office/drawing/2014/main" val="10000"/>
                  </a:ext>
                </a:extLst>
              </a:tr>
              <a:tr h="886023">
                <a:tc>
                  <a:txBody>
                    <a:bodyPr wrap="square" lIns="22860" rIns="22860" tIns="13716" bIns="13716" anchor="ctr"/>
                    <a:lstStyle/>
                    <a:p>
                      <a:pPr algn="ctr">
                        <a:lnSpc>
                          <a:spcPct val="92000"/>
                        </a:lnSpc>
                        <a:spcBef>
                          <a:spcPts val="0"/>
                        </a:spcBef>
                        <a:spcAft>
                          <a:spcPts val="0"/>
                        </a:spcAft>
                      </a:pPr>
                      <a:r>
                        <a:rPr lang="en-GB" sz="1300" b="1" strike="noStrike" spc="-1" dirty="0">
                          <a:solidFill>
                            <a:srgbClr val="000000"/>
                          </a:solidFill>
                          <a:latin typeface="Aptos"/>
                        </a:rPr>
                        <a:t>Art &amp; Design</a:t>
                      </a:r>
                      <a:endParaRPr lang="en-GB" sz="2000" b="0" strike="noStrike" spc="-1" dirty="0">
                        <a:latin typeface="Arial"/>
                      </a:endParaRPr>
                    </a:p>
                    <a:p>
                      <a:pPr algn="ctr">
                        <a:lnSpc>
                          <a:spcPct val="92000"/>
                        </a:lnSpc>
                        <a:spcBef>
                          <a:spcPts val="0"/>
                        </a:spcBef>
                        <a:spcAft>
                          <a:spcPts val="0"/>
                        </a:spcAft>
                      </a:pPr>
                      <a:r>
                        <a:rPr sz="1300" b="1">
                          <a:latin typeface="Aptos"/>
                        </a:rPr>
                        <a:t/>
                      </a:r>
                      <a:endParaRPr lang="en-GB" sz="20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can I convey </a:t>
                      </a:r>
                    </a:p>
                    <a:p>
                      <a:pPr algn="ctr">
                        <a:lnSpc>
                          <a:spcPct val="90000"/>
                        </a:lnSpc>
                        <a:spcBef>
                          <a:spcPts val="0"/>
                        </a:spcBef>
                        <a:spcAft>
                          <a:spcPts val="0"/>
                        </a:spcAft>
                      </a:pPr>
                      <a:r>
                        <a:rPr lang="en-GB" sz="1000" b="0" strike="noStrike" spc="-1" dirty="0">
                          <a:solidFill>
                            <a:srgbClr val="02B2AE"/>
                          </a:solidFill>
                          <a:latin typeface="Aptos" panose="00000500000000000000" pitchFamily="2" charset="0"/>
                          <a:cs typeface="Amatic SC" panose="00000500000000000000" pitchFamily="2" charset="-79"/>
                        </a:rPr>
                        <a:t>3-dimensional form through drawing?</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accent1">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1" strike="noStrike" spc="-1" dirty="0">
                        <a:solidFill>
                          <a:srgbClr val="002060"/>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can we use forces to create art?</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accent6">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1" strike="noStrike" spc="-1" dirty="0">
                        <a:solidFill>
                          <a:srgbClr val="002060"/>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can we use our skills of making gestural marks to create sculpture?</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AFEC2"/>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1" strike="noStrike" spc="-1" dirty="0">
                        <a:solidFill>
                          <a:srgbClr val="002060"/>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533339">
                <a:tc>
                  <a:txBody>
                    <a:bodyPr wrap="square" lIns="22860" rIns="22860" tIns="13716" bIns="13716" anchor="ctr"/>
                    <a:lstStyle/>
                    <a:p>
                      <a:pPr algn="ctr">
                        <a:lnSpc>
                          <a:spcPct val="92000"/>
                        </a:lnSpc>
                        <a:spcBef>
                          <a:spcPts val="0"/>
                        </a:spcBef>
                        <a:spcAft>
                          <a:spcPts val="0"/>
                        </a:spcAft>
                      </a:pPr>
                      <a:r>
                        <a:rPr lang="en-GB" sz="1300" b="1" strike="noStrike" spc="-1" dirty="0">
                          <a:latin typeface="Aptos" panose="00000500000000000000" pitchFamily="2" charset="-79"/>
                          <a:cs typeface="Amatic SC" panose="00000500000000000000" pitchFamily="2" charset="-79"/>
                        </a:rPr>
                        <a:t>Focus Artist(s)</a:t>
                      </a:r>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02060"/>
                          </a:solidFill>
                          <a:latin typeface="Aptos" panose="00000500000000000000" pitchFamily="2" charset="0"/>
                          <a:cs typeface="Amatic SC" panose="00000500000000000000" pitchFamily="2" charset="-79"/>
                        </a:rPr>
                        <a:t>Andy Warhol</a:t>
                      </a:r>
                    </a:p>
                    <a:p>
                      <a:pPr algn="ctr">
                        <a:lnSpc>
                          <a:spcPct val="90000"/>
                        </a:lnSpc>
                        <a:spcBef>
                          <a:spcPts val="0"/>
                        </a:spcBef>
                        <a:spcAft>
                          <a:spcPts val="0"/>
                        </a:spcAft>
                      </a:pPr>
                      <a:r>
                        <a:rPr lang="en-GB" sz="1000" b="0" strike="noStrike" spc="-1" dirty="0">
                          <a:solidFill>
                            <a:srgbClr val="002060"/>
                          </a:solidFill>
                          <a:latin typeface="Aptos" panose="00000500000000000000" pitchFamily="2" charset="0"/>
                          <a:cs typeface="Amatic SC" panose="00000500000000000000" pitchFamily="2" charset="-79"/>
                        </a:rPr>
                        <a:t>Yvonne Coomber</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accent1">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1" strike="noStrike" spc="-1" dirty="0">
                        <a:solidFill>
                          <a:srgbClr val="002060"/>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02060"/>
                          </a:solidFill>
                          <a:latin typeface="Aptos" panose="00000500000000000000" pitchFamily="2" charset="0"/>
                          <a:cs typeface="Amatic SC" panose="00000500000000000000" pitchFamily="2" charset="-79"/>
                        </a:rPr>
                        <a:t>Peter Thorpe </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accent6">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1" strike="noStrike" spc="-1" dirty="0">
                        <a:solidFill>
                          <a:srgbClr val="002060"/>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02060"/>
                          </a:solidFill>
                          <a:latin typeface="Aptos" panose="00000500000000000000" pitchFamily="2" charset="0"/>
                          <a:cs typeface="Amatic SC" panose="00000500000000000000" pitchFamily="2" charset="-79"/>
                        </a:rPr>
                        <a:t>Henry Rousseau</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AFEC2"/>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1" strike="noStrike" spc="-1" dirty="0">
                        <a:solidFill>
                          <a:srgbClr val="002060"/>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02549753"/>
                  </a:ext>
                </a:extLst>
              </a:tr>
              <a:tr h="4143176">
                <a:tc>
                  <a:txBody>
                    <a:bodyPr wrap="square" lIns="22860" rIns="22860" tIns="13716" bIns="13716" anchor="ctr"/>
                    <a:lstStyle/>
                    <a:p>
                      <a:pPr algn="ctr">
                        <a:lnSpc>
                          <a:spcPct val="92000"/>
                        </a:lnSpc>
                        <a:spcBef>
                          <a:spcPts val="0"/>
                        </a:spcBef>
                        <a:spcAft>
                          <a:spcPts val="0"/>
                        </a:spcAft>
                      </a:pPr>
                      <a:r>
                        <a:rPr sz="1300" b="1">
                          <a:latin typeface="Aptos"/>
                        </a:rPr>
                        <a:t/>
                      </a:r>
                      <a:endParaRPr lang="en-US" dirty="0"/>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1030" b="1" strike="noStrike" spc="-1" dirty="0">
                          <a:latin typeface="Aptos" panose="00000500000000000000" pitchFamily="2" charset="0"/>
                          <a:cs typeface="Amatic SC" panose="00000500000000000000" pitchFamily="2" charset="-79"/>
                        </a:rPr>
                        <a:t>Drawing skills: </a:t>
                      </a:r>
                    </a:p>
                    <a:p>
                      <a:pPr algn="ctr">
                        <a:lnSpc>
                          <a:spcPct val="90000"/>
                        </a:lnSpc>
                        <a:spcBef>
                          <a:spcPts val="0"/>
                        </a:spcBef>
                        <a:spcAft>
                          <a:spcPts val="0"/>
                        </a:spcAft>
                      </a:pPr>
                      <a:r>
                        <a:rPr sz="90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900" b="0" strike="noStrike" spc="-1" dirty="0">
                          <a:latin typeface="Aptos" panose="00000500000000000000" pitchFamily="2" charset="0"/>
                          <a:cs typeface="Amatic SC" panose="00000500000000000000" pitchFamily="2" charset="-79"/>
                        </a:rPr>
                        <a:t>following instructions to develop techniques. Use a range of pencils and techniques from sticky learning to add shade, tone and texture.</a:t>
                      </a:r>
                    </a:p>
                  </a:txBody>
                  <a:tcP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chemeClr val="accent1">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200" b="0" strike="noStrike" spc="-1" dirty="0">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00000"/>
                          </a:solidFill>
                          <a:latin typeface="Aptos" panose="00000500000000000000" pitchFamily="2" charset="0"/>
                        </a:rPr>
                        <a:t>Drawing and painting developed:</a:t>
                      </a:r>
                    </a:p>
                    <a:p>
                      <a:pPr algn="ctr">
                        <a:lnSpc>
                          <a:spcPct val="90000"/>
                        </a:lnSpc>
                        <a:spcBef>
                          <a:spcPts val="0"/>
                        </a:spcBef>
                        <a:spcAft>
                          <a:spcPts val="0"/>
                        </a:spcAft>
                      </a:pPr>
                      <a:r>
                        <a:rPr sz="1000" b="0">
                          <a:latin typeface="Aptos"/>
                        </a:rPr>
                        <a:t/>
                      </a:r>
                      <a:endParaRPr lang="en-GB" sz="1200" b="0" strike="noStrike" spc="-1" dirty="0">
                        <a:solidFill>
                          <a:srgbClr val="000000"/>
                        </a:solidFill>
                        <a:latin typeface="Patrick Hand" panose="00000500000000000000" pitchFamily="2" charset="0"/>
                      </a:endParaRPr>
                    </a:p>
                    <a:p>
                      <a:pPr algn="ctr">
                        <a:lnSpc>
                          <a:spcPct val="90000"/>
                        </a:lnSpc>
                        <a:spcBef>
                          <a:spcPts val="0"/>
                        </a:spcBef>
                        <a:spcAft>
                          <a:spcPts val="0"/>
                        </a:spcAft>
                      </a:pPr>
                      <a:r>
                        <a:rPr lang="en-GB" sz="1000" b="0" strike="noStrike" spc="-1" dirty="0">
                          <a:solidFill>
                            <a:srgbClr val="000000"/>
                          </a:solidFill>
                          <a:latin typeface="Aptos" panose="00000500000000000000" pitchFamily="2" charset="0"/>
                        </a:rPr>
                        <a:t>Forces and falling objects into abstract textual paintings.</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accent6">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200" b="0" strike="noStrike" spc="-1" dirty="0">
                        <a:solidFill>
                          <a:srgbClr val="000000"/>
                        </a:solidFill>
                        <a:latin typeface="Patrick Hand" panose="00000500000000000000" pitchFamily="2" charset="0"/>
                      </a:endParaRPr>
                    </a:p>
                  </a:txBody>
                  <a:tcPr>
                    <a:lnL w="12240">
                      <a:solidFill>
                        <a:srgbClr val="000000"/>
                      </a:solidFill>
                    </a:lnL>
                    <a:lnR w="12240">
                      <a:solidFill>
                        <a:srgbClr val="000000"/>
                      </a:solidFill>
                    </a:lnR>
                    <a:lnT w="12240">
                      <a:solidFill>
                        <a:srgbClr val="000000"/>
                      </a:solidFill>
                    </a:lnT>
                    <a:lnB w="12240">
                      <a:solidFill>
                        <a:srgbClr val="000000"/>
                      </a:solidFill>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1130" b="1" strike="noStrike" spc="-1" dirty="0">
                          <a:latin typeface="Aptos" panose="00000500000000000000" pitchFamily="2" charset="0"/>
                          <a:cs typeface="Amatic SC" panose="00000500000000000000" pitchFamily="2" charset="-79"/>
                        </a:rPr>
                        <a:t>Painting developed into printmaking/collage and digital art:</a:t>
                      </a:r>
                    </a:p>
                    <a:p>
                      <a:pPr algn="ctr">
                        <a:lnSpc>
                          <a:spcPct val="90000"/>
                        </a:lnSpc>
                        <a:spcBef>
                          <a:spcPts val="0"/>
                        </a:spcBef>
                        <a:spcAft>
                          <a:spcPts val="0"/>
                        </a:spcAft>
                      </a:pPr>
                      <a:r>
                        <a:rPr sz="100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1000" b="0" strike="noStrike" spc="-1" dirty="0">
                          <a:latin typeface="Aptos" panose="00000500000000000000" pitchFamily="2" charset="0"/>
                          <a:cs typeface="Amatic SC" panose="00000500000000000000" pitchFamily="2" charset="-79"/>
                        </a:rPr>
                        <a:t>Figure drawing developed into 3D sculpture.</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AFEC2"/>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200" b="0"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extLst>
                  <a:ext uri="{0D108BD9-81ED-4DB2-BD59-A6C34878D82A}">
                    <a16:rowId xmlns:a16="http://schemas.microsoft.com/office/drawing/2014/main" val="10003"/>
                  </a:ext>
                </a:extLst>
              </a:tr>
            </a:tbl>
          </a:graphicData>
        </a:graphic>
      </p:graphicFrame>
      <p:pic>
        <p:nvPicPr>
          <p:cNvPr id="2" name="Picture 1">
            <a:extLst>
              <a:ext uri="{FF2B5EF4-FFF2-40B4-BE49-F238E27FC236}">
                <a16:creationId xmlns:a16="http://schemas.microsoft.com/office/drawing/2014/main" id="{E25AC28D-7DC1-D6EB-128F-60D2A0F206BE}"/>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2737990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80" name="Table 2"/>
          <p:cNvGraphicFramePr/>
          <p:nvPr>
            <p:extLst>
              <p:ext uri="{D42A27DB-BD31-4B8C-83A1-F6EECF244321}">
                <p14:modId xmlns:p14="http://schemas.microsoft.com/office/powerpoint/2010/main" val="3674788174"/>
              </p:ext>
            </p:extLst>
          </p:nvPr>
        </p:nvGraphicFramePr>
        <p:xfrm>
          <a:off x="91440" y="566928"/>
          <a:ext cx="12051822" cy="6110913"/>
        </p:xfrm>
        <a:graphic>
          <a:graphicData uri="http://schemas.openxmlformats.org/drawingml/2006/table">
            <a:tbl>
              <a:tblPr/>
              <a:tblGrid>
                <a:gridCol w="987552">
                  <a:extLst>
                    <a:ext uri="{9D8B030D-6E8A-4147-A177-3AD203B41FA5}">
                      <a16:colId xmlns:a16="http://schemas.microsoft.com/office/drawing/2014/main" val="20000"/>
                    </a:ext>
                  </a:extLst>
                </a:gridCol>
                <a:gridCol w="1844045">
                  <a:extLst>
                    <a:ext uri="{9D8B030D-6E8A-4147-A177-3AD203B41FA5}">
                      <a16:colId xmlns:a16="http://schemas.microsoft.com/office/drawing/2014/main" val="20001"/>
                    </a:ext>
                  </a:extLst>
                </a:gridCol>
                <a:gridCol w="1844045">
                  <a:extLst>
                    <a:ext uri="{9D8B030D-6E8A-4147-A177-3AD203B41FA5}">
                      <a16:colId xmlns:a16="http://schemas.microsoft.com/office/drawing/2014/main" val="20002"/>
                    </a:ext>
                  </a:extLst>
                </a:gridCol>
                <a:gridCol w="1844045">
                  <a:extLst>
                    <a:ext uri="{9D8B030D-6E8A-4147-A177-3AD203B41FA5}">
                      <a16:colId xmlns:a16="http://schemas.microsoft.com/office/drawing/2014/main" val="20003"/>
                    </a:ext>
                  </a:extLst>
                </a:gridCol>
                <a:gridCol w="1844045">
                  <a:extLst>
                    <a:ext uri="{9D8B030D-6E8A-4147-A177-3AD203B41FA5}">
                      <a16:colId xmlns:a16="http://schemas.microsoft.com/office/drawing/2014/main" val="20004"/>
                    </a:ext>
                  </a:extLst>
                </a:gridCol>
                <a:gridCol w="1844045">
                  <a:extLst>
                    <a:ext uri="{9D8B030D-6E8A-4147-A177-3AD203B41FA5}">
                      <a16:colId xmlns:a16="http://schemas.microsoft.com/office/drawing/2014/main" val="20005"/>
                    </a:ext>
                  </a:extLst>
                </a:gridCol>
                <a:gridCol w="1844045">
                  <a:extLst>
                    <a:ext uri="{9D8B030D-6E8A-4147-A177-3AD203B41FA5}">
                      <a16:colId xmlns:a16="http://schemas.microsoft.com/office/drawing/2014/main" val="3133557742"/>
                    </a:ext>
                  </a:extLst>
                </a:gridCol>
              </a:tblGrid>
              <a:tr h="502439">
                <a:tc>
                  <a:txBody>
                    <a:bodyPr wrap="square" lIns="22860" rIns="22860" tIns="13716" bIns="13716" anchor="ctr"/>
                    <a:lstStyle/>
                    <a:p>
                      <a:pPr algn="ctr">
                        <a:lnSpc>
                          <a:spcPct val="86000"/>
                        </a:lnSpc>
                        <a:spcBef>
                          <a:spcPts val="0"/>
                        </a:spcBef>
                        <a:spcAft>
                          <a:spcPts val="0"/>
                        </a:spcAft>
                      </a:pPr>
                      <a:r>
                        <a:rPr sz="1350" b="1">
                          <a:latin typeface="Aptos"/>
                        </a:rPr>
                        <a:t/>
                      </a:r>
                      <a:endParaRPr lang="en-US" dirty="0"/>
                    </a:p>
                  </a:txBody>
                  <a:tcPr>
                    <a:lnL w="12240">
                      <a:noFill/>
                    </a:lnL>
                    <a:lnR w="12240">
                      <a:solidFill>
                        <a:srgbClr val="000000"/>
                      </a:solidFill>
                    </a:lnR>
                    <a:lnT w="12240">
                      <a:noFill/>
                    </a:lnT>
                    <a:lnB w="12240">
                      <a:solidFill>
                        <a:srgbClr val="000000"/>
                      </a:solidFill>
                    </a:lnB>
                    <a:solidFill>
                      <a:srgbClr val="FFFFFF"/>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AFEC2"/>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AFEC2"/>
                    </a:solidFill>
                  </a:tcPr>
                </a:tc>
                <a:extLst>
                  <a:ext uri="{0D108BD9-81ED-4DB2-BD59-A6C34878D82A}">
                    <a16:rowId xmlns:a16="http://schemas.microsoft.com/office/drawing/2014/main" val="10000"/>
                  </a:ext>
                </a:extLst>
              </a:tr>
              <a:tr h="662451">
                <a:tc>
                  <a:txBody>
                    <a:bodyPr wrap="square" lIns="22860" rIns="22860" tIns="13716" bIns="13716" anchor="ctr"/>
                    <a:lstStyle/>
                    <a:p>
                      <a:pPr algn="ctr">
                        <a:lnSpc>
                          <a:spcPct val="92000"/>
                        </a:lnSpc>
                        <a:spcBef>
                          <a:spcPts val="0"/>
                        </a:spcBef>
                        <a:spcAft>
                          <a:spcPts val="0"/>
                        </a:spcAft>
                      </a:pPr>
                      <a:r>
                        <a:rPr lang="en-GB" sz="1050" b="1" strike="noStrike" spc="-1" dirty="0">
                          <a:solidFill>
                            <a:srgbClr val="000000"/>
                          </a:solidFill>
                          <a:latin typeface="Aptos"/>
                        </a:rPr>
                        <a:t>Design and Technology</a:t>
                      </a:r>
                      <a:endParaRPr lang="en-GB" sz="20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600" b="1" strike="noStrike" spc="-1" dirty="0">
                        <a:solidFill>
                          <a:srgbClr val="002060"/>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What is rationing?</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accent1">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600" b="1" strike="noStrike" spc="-1" dirty="0">
                        <a:solidFill>
                          <a:srgbClr val="002060"/>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600" b="1" strike="noStrike" spc="-1" dirty="0">
                        <a:solidFill>
                          <a:srgbClr val="002060"/>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accent6">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600" b="1" strike="noStrike" spc="-1" dirty="0">
                        <a:solidFill>
                          <a:srgbClr val="002060"/>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dirty="0">
                        <a:solidFill>
                          <a:srgbClr val="FAFEC2"/>
                        </a:solidFill>
                        <a:latin typeface="Patrick Hand" panose="00000500000000000000" pitchFamily="2" charset="0"/>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AFEC2"/>
                    </a:solidFill>
                  </a:tcPr>
                </a:tc>
                <a:extLst>
                  <a:ext uri="{0D108BD9-81ED-4DB2-BD59-A6C34878D82A}">
                    <a16:rowId xmlns:a16="http://schemas.microsoft.com/office/drawing/2014/main" val="10002"/>
                  </a:ext>
                </a:extLst>
              </a:tr>
              <a:tr h="436332">
                <a:tc>
                  <a:txBody>
                    <a:bodyPr wrap="square" lIns="22860" rIns="22860" tIns="13716" bIns="13716" anchor="ctr"/>
                    <a:lstStyle/>
                    <a:p>
                      <a:pPr algn="ctr">
                        <a:lnSpc>
                          <a:spcPct val="92000"/>
                        </a:lnSpc>
                        <a:spcBef>
                          <a:spcPts val="0"/>
                        </a:spcBef>
                        <a:spcAft>
                          <a:spcPts val="0"/>
                        </a:spcAft>
                      </a:pPr>
                      <a:r>
                        <a:rPr sz="1300" b="1">
                          <a:latin typeface="Aptos"/>
                        </a:rPr>
                        <a:t/>
                      </a:r>
                      <a:endParaRPr lang="en-US" dirty="0"/>
                    </a:p>
                  </a:txBody>
                  <a:tcP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rgbClr val="F2F2F2"/>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0"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1130" b="1" dirty="0">
                          <a:latin typeface="Aptos" panose="00000500000000000000" pitchFamily="2" charset="0"/>
                        </a:rPr>
                        <a:t>Cooking and nutrition</a:t>
                      </a:r>
                      <a:endParaRPr lang="en-GB" sz="1400" b="1"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chemeClr val="accent1">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0"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1130" b="1" dirty="0">
                          <a:latin typeface="Aptos" panose="00000500000000000000" pitchFamily="2" charset="0"/>
                        </a:rPr>
                        <a:t>Mechanical systems - gears, pulleys, cams.</a:t>
                      </a:r>
                      <a:endParaRPr lang="en-GB" sz="1400" b="1"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cap="flat" cmpd="sng" algn="ctr">
                      <a:solidFill>
                        <a:srgbClr val="000000"/>
                      </a:solidFill>
                      <a:prstDash val="solid"/>
                      <a:round/>
                      <a:headEnd type="none" w="med" len="med"/>
                      <a:tailEnd type="none" w="med" len="med"/>
                    </a:lnB>
                    <a:solidFill>
                      <a:schemeClr val="accent6">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0"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chemeClr val="bg1">
                        <a:lumMod val="85000"/>
                      </a:schemeClr>
                    </a:solidFill>
                  </a:tcPr>
                </a:tc>
                <a:tc>
                  <a:txBody>
                    <a:bodyPr wrap="square" lIns="22860" rIns="22860" tIns="13716" bIns="13716"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130" b="1" i="0" u="none" strike="noStrike" kern="1200" cap="none" spc="0" normalizeH="0" baseline="0" noProof="0" dirty="0">
                          <a:ln>
                            <a:noFill/>
                          </a:ln>
                          <a:solidFill>
                            <a:prstClr val="black"/>
                          </a:solidFill>
                          <a:effectLst/>
                          <a:uLnTx/>
                          <a:uFillTx/>
                          <a:latin typeface="Aptos" panose="00000500000000000000" pitchFamily="2" charset="0"/>
                        </a:rPr>
                        <a:t>3D textiles –combining fabrics.</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AFEC2"/>
                    </a:solidFill>
                  </a:tcPr>
                </a:tc>
                <a:extLst>
                  <a:ext uri="{0D108BD9-81ED-4DB2-BD59-A6C34878D82A}">
                    <a16:rowId xmlns:a16="http://schemas.microsoft.com/office/drawing/2014/main" val="3522761911"/>
                  </a:ext>
                </a:extLst>
              </a:tr>
              <a:tr h="4373553">
                <a:tc>
                  <a:txBody>
                    <a:bodyPr wrap="square" lIns="22860" rIns="22860" tIns="13716" bIns="13716" anchor="ctr"/>
                    <a:lstStyle/>
                    <a:p>
                      <a:pPr algn="ctr">
                        <a:lnSpc>
                          <a:spcPct val="92000"/>
                        </a:lnSpc>
                        <a:spcBef>
                          <a:spcPts val="0"/>
                        </a:spcBef>
                        <a:spcAft>
                          <a:spcPts val="0"/>
                        </a:spcAft>
                      </a:pPr>
                      <a:r>
                        <a:rPr sz="1300" b="1">
                          <a:latin typeface="Aptos"/>
                        </a:rPr>
                        <a:t/>
                      </a:r>
                      <a:endParaRPr lang="en-US" dirty="0"/>
                    </a:p>
                  </a:txBody>
                  <a:tcP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0" strike="noStrike" spc="-1" dirty="0">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880" b="1" strike="noStrike" spc="-1" dirty="0">
                          <a:latin typeface="Aptos" panose="00000500000000000000" pitchFamily="2" charset="0"/>
                          <a:cs typeface="Amatic SC" panose="00000500000000000000" pitchFamily="2" charset="-79"/>
                        </a:rPr>
                        <a:t>The children will compare WWII diets against modern diets, discussing seasonality. </a:t>
                      </a: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They will understand the meaning of rationing and the implications this had. </a:t>
                      </a: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They will create personalised criteria in keeping with a WWII cake recipe. </a:t>
                      </a: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They will design a cake recipe based on own ingredients – with seasonality in mind. </a:t>
                      </a: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Peel, cut, mix, and bake (using oven), with appropriate independence, creating a finished cake which meets the criteria. </a:t>
                      </a: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They will then evaluate the cake against criteria. </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chemeClr val="accent1">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0"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880" b="1" strike="noStrike" spc="-1" dirty="0">
                          <a:latin typeface="Aptos" panose="00000500000000000000" pitchFamily="2" charset="0"/>
                          <a:cs typeface="Amatic SC" panose="00000500000000000000" pitchFamily="2" charset="-79"/>
                        </a:rPr>
                        <a:t> </a:t>
                      </a:r>
                      <a:r>
                        <a:rPr lang="en-GB" sz="880" b="1" strike="noStrike" spc="-1" dirty="0">
                          <a:latin typeface="Aptos" panose="00000500000000000000" pitchFamily="2" charset="0"/>
                          <a:cs typeface="Amatic SC" panose="00000500000000000000" pitchFamily="2" charset="-79"/>
                        </a:rPr>
                        <a:t>The children will learn about products that incorporate gear or pulley systems. They </a:t>
                      </a: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will investigate a range toys and other products and will learn how the mechanisms work, further developing </a:t>
                      </a: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their understanding of input, process and output. They will </a:t>
                      </a: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design a moving product for an intended user and purpose. They will apply their learning from the unit to make their product and will evaluate their completed products, judging the extent to which they have met </a:t>
                      </a: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the original design criteria. </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chemeClr val="accent6">
                        <a:lumMod val="20000"/>
                        <a:lumOff val="80000"/>
                      </a:schemeClr>
                    </a:solidFill>
                  </a:tcPr>
                </a:tc>
                <a:tc>
                  <a:txBody>
                    <a:bodyPr wrap="square" lIns="22860" rIns="22860" tIns="13716" bIns="13716" anchor="t"/>
                    <a:lstStyle/>
                    <a:p>
                      <a:pPr algn="ctr">
                        <a:lnSpc>
                          <a:spcPct val="90000"/>
                        </a:lnSpc>
                        <a:spcBef>
                          <a:spcPts val="0"/>
                        </a:spcBef>
                        <a:spcAft>
                          <a:spcPts val="0"/>
                        </a:spcAft>
                      </a:pPr>
                      <a:r>
                        <a:rPr sz="1000" b="0">
                          <a:latin typeface="Aptos"/>
                        </a:rPr>
                        <a:t/>
                      </a:r>
                      <a:endParaRPr lang="en-GB" sz="1400" b="0"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chemeClr val="bg1">
                        <a:lumMod val="85000"/>
                      </a:schemeClr>
                    </a:solidFill>
                  </a:tcPr>
                </a:tc>
                <a:tc>
                  <a:txBody>
                    <a:bodyPr wrap="square" lIns="22860" rIns="22860" tIns="13716" bIns="13716" anchor="t"/>
                    <a:lstStyle/>
                    <a:p>
                      <a:pPr algn="ctr">
                        <a:lnSpc>
                          <a:spcPct val="90000"/>
                        </a:lnSpc>
                        <a:spcBef>
                          <a:spcPts val="0"/>
                        </a:spcBef>
                        <a:spcAft>
                          <a:spcPts val="0"/>
                        </a:spcAft>
                      </a:pPr>
                      <a:r>
                        <a:rPr lang="en-GB" sz="810" dirty="0" b="1">
                          <a:solidFill>
                            <a:schemeClr val="tx1"/>
                          </a:solidFill>
                          <a:latin typeface="Aptos" panose="00000500000000000000" pitchFamily="2" charset="0"/>
                        </a:rPr>
                        <a:t>The children will explore a range of textiles products and will learn about how 3D products are made from joining two fabric pieces together. They will learn a range of joining techniques and will develop skills in measuring, cutting out fabrics and stitching. Children will design a product for an intended user and purpose and will apply their knowledge and skills learnt in the unit to make their product. Children will evaluate their completed products, judging the extent to which it meets the </a:t>
                      </a:r>
                    </a:p>
                    <a:p>
                      <a:pPr algn="ctr">
                        <a:lnSpc>
                          <a:spcPct val="90000"/>
                        </a:lnSpc>
                        <a:spcBef>
                          <a:spcPts val="0"/>
                        </a:spcBef>
                        <a:spcAft>
                          <a:spcPts val="0"/>
                        </a:spcAft>
                      </a:pPr>
                      <a:r>
                        <a:rPr lang="en-GB" sz="680" dirty="0" b="0">
                          <a:solidFill>
                            <a:schemeClr val="tx1"/>
                          </a:solidFill>
                          <a:latin typeface="Aptos" panose="00000500000000000000" pitchFamily="2" charset="0"/>
                        </a:rPr>
                        <a:t>original design criteria. </a:t>
                      </a:r>
                      <a:endParaRPr lang="en-GB" sz="1400" dirty="0">
                        <a:solidFill>
                          <a:schemeClr val="tx1"/>
                        </a:solidFill>
                        <a:latin typeface="Patrick Hand" panose="00000500000000000000" pitchFamily="2" charset="0"/>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AFEC2"/>
                    </a:solidFill>
                  </a:tcPr>
                </a:tc>
                <a:extLst>
                  <a:ext uri="{0D108BD9-81ED-4DB2-BD59-A6C34878D82A}">
                    <a16:rowId xmlns:a16="http://schemas.microsoft.com/office/drawing/2014/main" val="10003"/>
                  </a:ext>
                </a:extLst>
              </a:tr>
            </a:tbl>
          </a:graphicData>
        </a:graphic>
      </p:graphicFrame>
      <p:pic>
        <p:nvPicPr>
          <p:cNvPr id="2" name="Picture 1">
            <a:extLst>
              <a:ext uri="{FF2B5EF4-FFF2-40B4-BE49-F238E27FC236}">
                <a16:creationId xmlns:a16="http://schemas.microsoft.com/office/drawing/2014/main" id="{682192C3-3719-F978-5CBB-A0310741B549}"/>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1329017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83" name="Table 2"/>
          <p:cNvGraphicFramePr/>
          <p:nvPr>
            <p:extLst>
              <p:ext uri="{D42A27DB-BD31-4B8C-83A1-F6EECF244321}">
                <p14:modId xmlns:p14="http://schemas.microsoft.com/office/powerpoint/2010/main" val="780331208"/>
              </p:ext>
            </p:extLst>
          </p:nvPr>
        </p:nvGraphicFramePr>
        <p:xfrm>
          <a:off x="91440" y="666745"/>
          <a:ext cx="12077262" cy="5782833"/>
        </p:xfrm>
        <a:graphic>
          <a:graphicData uri="http://schemas.openxmlformats.org/drawingml/2006/table">
            <a:tbl>
              <a:tblPr/>
              <a:tblGrid>
                <a:gridCol w="987552">
                  <a:extLst>
                    <a:ext uri="{9D8B030D-6E8A-4147-A177-3AD203B41FA5}">
                      <a16:colId xmlns:a16="http://schemas.microsoft.com/office/drawing/2014/main" val="20000"/>
                    </a:ext>
                  </a:extLst>
                </a:gridCol>
                <a:gridCol w="1848285">
                  <a:extLst>
                    <a:ext uri="{9D8B030D-6E8A-4147-A177-3AD203B41FA5}">
                      <a16:colId xmlns:a16="http://schemas.microsoft.com/office/drawing/2014/main" val="20001"/>
                    </a:ext>
                  </a:extLst>
                </a:gridCol>
                <a:gridCol w="1848285">
                  <a:extLst>
                    <a:ext uri="{9D8B030D-6E8A-4147-A177-3AD203B41FA5}">
                      <a16:colId xmlns:a16="http://schemas.microsoft.com/office/drawing/2014/main" val="20002"/>
                    </a:ext>
                  </a:extLst>
                </a:gridCol>
                <a:gridCol w="1848285">
                  <a:extLst>
                    <a:ext uri="{9D8B030D-6E8A-4147-A177-3AD203B41FA5}">
                      <a16:colId xmlns:a16="http://schemas.microsoft.com/office/drawing/2014/main" val="20003"/>
                    </a:ext>
                  </a:extLst>
                </a:gridCol>
                <a:gridCol w="1848285">
                  <a:extLst>
                    <a:ext uri="{9D8B030D-6E8A-4147-A177-3AD203B41FA5}">
                      <a16:colId xmlns:a16="http://schemas.microsoft.com/office/drawing/2014/main" val="20004"/>
                    </a:ext>
                  </a:extLst>
                </a:gridCol>
                <a:gridCol w="1848285">
                  <a:extLst>
                    <a:ext uri="{9D8B030D-6E8A-4147-A177-3AD203B41FA5}">
                      <a16:colId xmlns:a16="http://schemas.microsoft.com/office/drawing/2014/main" val="20005"/>
                    </a:ext>
                  </a:extLst>
                </a:gridCol>
                <a:gridCol w="1848285">
                  <a:extLst>
                    <a:ext uri="{9D8B030D-6E8A-4147-A177-3AD203B41FA5}">
                      <a16:colId xmlns:a16="http://schemas.microsoft.com/office/drawing/2014/main" val="20006"/>
                    </a:ext>
                  </a:extLst>
                </a:gridCol>
              </a:tblGrid>
              <a:tr h="540273">
                <a:tc>
                  <a:txBody>
                    <a:bodyPr wrap="square" lIns="22860" rIns="22860" tIns="13716" bIns="13716" anchor="ctr"/>
                    <a:lstStyle/>
                    <a:p>
                      <a:pPr algn="ctr">
                        <a:lnSpc>
                          <a:spcPct val="86000"/>
                        </a:lnSpc>
                        <a:spcBef>
                          <a:spcPts val="0"/>
                        </a:spcBef>
                        <a:spcAft>
                          <a:spcPts val="0"/>
                        </a:spcAft>
                      </a:pPr>
                      <a:r>
                        <a:rPr sz="1350" b="1">
                          <a:latin typeface="Aptos"/>
                        </a:rPr>
                        <a:t/>
                      </a:r>
                      <a:endParaRPr lang="en-US"/>
                    </a:p>
                  </a:txBody>
                  <a:tcPr>
                    <a:lnL w="12240">
                      <a:noFill/>
                    </a:lnL>
                    <a:lnR w="12240">
                      <a:solidFill>
                        <a:srgbClr val="000000"/>
                      </a:solidFill>
                    </a:lnR>
                    <a:lnT w="12240">
                      <a:noFill/>
                    </a:lnT>
                    <a:lnB w="12240">
                      <a:solidFill>
                        <a:srgbClr val="000000"/>
                      </a:solidFill>
                    </a:lnB>
                    <a:solidFill>
                      <a:srgbClr val="FFFFFF"/>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511981">
                <a:tc>
                  <a:txBody>
                    <a:bodyPr wrap="square" lIns="22860" rIns="22860" tIns="13716" bIns="13716" anchor="ctr"/>
                    <a:lstStyle/>
                    <a:p>
                      <a:pPr algn="ctr">
                        <a:lnSpc>
                          <a:spcPct val="92000"/>
                        </a:lnSpc>
                        <a:spcBef>
                          <a:spcPts val="0"/>
                        </a:spcBef>
                        <a:spcAft>
                          <a:spcPts val="0"/>
                        </a:spcAft>
                      </a:pPr>
                      <a:r>
                        <a:rPr lang="en-GB" sz="1300" b="1" strike="noStrike" spc="-1" dirty="0">
                          <a:solidFill>
                            <a:srgbClr val="000000"/>
                          </a:solidFill>
                          <a:latin typeface="Aptos"/>
                        </a:rPr>
                        <a:t>Music</a:t>
                      </a:r>
                      <a:endParaRPr lang="en-GB" sz="2000" b="0" strike="noStrike" spc="-1" dirty="0">
                        <a:latin typeface="Arial"/>
                      </a:endParaRPr>
                    </a:p>
                    <a:p>
                      <a:pPr algn="ctr">
                        <a:lnSpc>
                          <a:spcPct val="92000"/>
                        </a:lnSpc>
                        <a:spcBef>
                          <a:spcPts val="0"/>
                        </a:spcBef>
                        <a:spcAft>
                          <a:spcPts val="0"/>
                        </a:spcAft>
                      </a:pPr>
                      <a:r>
                        <a:rPr sz="1300" b="1">
                          <a:latin typeface="Aptos"/>
                        </a:rPr>
                        <a:t/>
                      </a:r>
                      <a:endParaRPr lang="en-GB" sz="20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does music bring us together?</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does music connect us with our past?</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does music improve our world?</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does music teach us about our community?</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does music shape our way of life?</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does music connect us with the environment?</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2"/>
                  </a:ext>
                </a:extLst>
              </a:tr>
              <a:tr h="3549947">
                <a:tc>
                  <a:txBody>
                    <a:bodyPr wrap="square" lIns="22860" rIns="22860" tIns="13716" bIns="13716" anchor="ctr"/>
                    <a:lstStyle/>
                    <a:p>
                      <a:pPr algn="ctr">
                        <a:lnSpc>
                          <a:spcPct val="92000"/>
                        </a:lnSpc>
                        <a:spcBef>
                          <a:spcPts val="0"/>
                        </a:spcBef>
                        <a:spcAft>
                          <a:spcPts val="0"/>
                        </a:spcAft>
                      </a:pPr>
                      <a:r>
                        <a:rPr sz="1300" b="1">
                          <a:latin typeface="Aptos"/>
                        </a:rPr>
                        <a:t/>
                      </a:r>
                      <a:endParaRPr lang="en-US" dirty="0"/>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810" b="1" strike="noStrike" spc="-1" dirty="0">
                          <a:latin typeface="Aptos" panose="00000500000000000000" pitchFamily="2" charset="0"/>
                          <a:cs typeface="Amatic SC" panose="00000500000000000000" pitchFamily="2" charset="-79"/>
                        </a:rPr>
                        <a:t>Melody and Harmony in Music</a:t>
                      </a:r>
                    </a:p>
                    <a:p>
                      <a:pPr algn="ctr">
                        <a:lnSpc>
                          <a:spcPct val="90000"/>
                        </a:lnSpc>
                        <a:spcBef>
                          <a:spcPts val="0"/>
                        </a:spcBef>
                        <a:spcAft>
                          <a:spcPts val="0"/>
                        </a:spcAft>
                      </a:pPr>
                      <a:r>
                        <a:rPr sz="68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680" b="0" strike="noStrike" spc="-1" dirty="0">
                          <a:latin typeface="Aptos" panose="00000500000000000000" pitchFamily="2" charset="0"/>
                          <a:cs typeface="Amatic SC" panose="00000500000000000000" pitchFamily="2" charset="-79"/>
                        </a:rPr>
                        <a:t>The children will learn that a melody (or a tune) is a group of notes played one after another.</a:t>
                      </a:r>
                    </a:p>
                    <a:p>
                      <a:pPr algn="ctr">
                        <a:lnSpc>
                          <a:spcPct val="90000"/>
                        </a:lnSpc>
                        <a:spcBef>
                          <a:spcPts val="0"/>
                        </a:spcBef>
                        <a:spcAft>
                          <a:spcPts val="0"/>
                        </a:spcAft>
                      </a:pPr>
                      <a:r>
                        <a:rPr lang="en-GB" sz="680" b="0" strike="noStrike" spc="-1" dirty="0">
                          <a:latin typeface="Aptos" panose="00000500000000000000" pitchFamily="2" charset="0"/>
                          <a:cs typeface="Amatic SC" panose="00000500000000000000" pitchFamily="2" charset="-79"/>
                        </a:rPr>
                        <a:t>They will learn that in music, 'melody' contrasts with 'harmony'. Harmony means notes which are played at the same time, like chords. They will understand that composers often think of a melody and then add harmony to it. The children will explore the voices that sing the melodies and the instruments used within the music in this unit to create the harmonies. </a:t>
                      </a:r>
                    </a:p>
                    <a:p>
                      <a:pPr algn="ctr">
                        <a:lnSpc>
                          <a:spcPct val="90000"/>
                        </a:lnSpc>
                        <a:spcBef>
                          <a:spcPts val="0"/>
                        </a:spcBef>
                        <a:spcAft>
                          <a:spcPts val="0"/>
                        </a:spcAft>
                      </a:pPr>
                      <a:r>
                        <a:rPr sz="68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680" b="0" u="sng" strike="noStrike" spc="-1" dirty="0">
                          <a:latin typeface="Aptos" panose="00000500000000000000" pitchFamily="2" charset="0"/>
                          <a:cs typeface="Amatic SC" panose="00000500000000000000" pitchFamily="2" charset="-79"/>
                        </a:rPr>
                        <a:t>Additional Unit</a:t>
                      </a:r>
                    </a:p>
                    <a:p>
                      <a:pPr algn="ctr">
                        <a:lnSpc>
                          <a:spcPct val="90000"/>
                        </a:lnSpc>
                        <a:spcBef>
                          <a:spcPts val="0"/>
                        </a:spcBef>
                        <a:spcAft>
                          <a:spcPts val="0"/>
                        </a:spcAft>
                      </a:pPr>
                      <a:r>
                        <a:rPr lang="en-GB" sz="680" b="0" i="1" strike="noStrike" spc="-1" dirty="0">
                          <a:latin typeface="Aptos" panose="00000500000000000000" pitchFamily="2" charset="0"/>
                          <a:cs typeface="Amatic SC" panose="00000500000000000000" pitchFamily="2" charset="-79"/>
                        </a:rPr>
                        <a:t>Living On A Prayer</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880" b="1" strike="noStrike" spc="-1" dirty="0">
                          <a:solidFill>
                            <a:schemeClr val="tx1"/>
                          </a:solidFill>
                          <a:latin typeface="Aptos" panose="00000500000000000000" pitchFamily="2" charset="0"/>
                          <a:cs typeface="Amatic SC" panose="00000500000000000000" pitchFamily="2" charset="-79"/>
                        </a:rPr>
                        <a:t>Sing and Play in Different Styles</a:t>
                      </a:r>
                    </a:p>
                    <a:p>
                      <a:pPr algn="ctr">
                        <a:lnSpc>
                          <a:spcPct val="90000"/>
                        </a:lnSpc>
                        <a:spcBef>
                          <a:spcPts val="0"/>
                        </a:spcBef>
                        <a:spcAft>
                          <a:spcPts val="0"/>
                        </a:spcAft>
                      </a:pPr>
                      <a:r>
                        <a:rPr sz="750" b="0">
                          <a:latin typeface="Aptos"/>
                        </a:rPr>
                        <a:t/>
                      </a:r>
                      <a:endParaRPr lang="en-GB" sz="1400" b="1" strike="noStrike" spc="-1"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strike="noStrike" spc="-1" dirty="0">
                          <a:solidFill>
                            <a:schemeClr val="tx1"/>
                          </a:solidFill>
                          <a:latin typeface="Aptos" panose="00000500000000000000" pitchFamily="2" charset="0"/>
                          <a:cs typeface="Amatic SC" panose="00000500000000000000" pitchFamily="2" charset="-79"/>
                        </a:rPr>
                        <a:t>The children will learn that singing and playing in different styles with different grooves is part of being in a band or an ensemble.</a:t>
                      </a:r>
                    </a:p>
                    <a:p>
                      <a:pPr algn="ctr">
                        <a:lnSpc>
                          <a:spcPct val="90000"/>
                        </a:lnSpc>
                        <a:spcBef>
                          <a:spcPts val="0"/>
                        </a:spcBef>
                        <a:spcAft>
                          <a:spcPts val="0"/>
                        </a:spcAft>
                      </a:pPr>
                      <a:r>
                        <a:rPr lang="en-GB" sz="750" b="0" strike="noStrike" spc="-1" dirty="0">
                          <a:solidFill>
                            <a:schemeClr val="tx1"/>
                          </a:solidFill>
                          <a:latin typeface="Aptos" panose="00000500000000000000" pitchFamily="2" charset="0"/>
                          <a:cs typeface="Amatic SC" panose="00000500000000000000" pitchFamily="2" charset="-79"/>
                        </a:rPr>
                        <a:t>They will learn about music from all around the world, too. They will understand that in music, ‘tempo’ refers to the speed of the beat or how fast or slow the music sounds. They will also understand that sometimes tempos stay the same throughout a song, and</a:t>
                      </a:r>
                    </a:p>
                    <a:p>
                      <a:pPr algn="ctr">
                        <a:lnSpc>
                          <a:spcPct val="90000"/>
                        </a:lnSpc>
                        <a:spcBef>
                          <a:spcPts val="0"/>
                        </a:spcBef>
                        <a:spcAft>
                          <a:spcPts val="0"/>
                        </a:spcAft>
                      </a:pPr>
                      <a:r>
                        <a:rPr lang="en-GB" sz="750" b="0" strike="noStrike" spc="-1" dirty="0">
                          <a:solidFill>
                            <a:schemeClr val="tx1"/>
                          </a:solidFill>
                          <a:latin typeface="Aptos" panose="00000500000000000000" pitchFamily="2" charset="0"/>
                          <a:cs typeface="Amatic SC" panose="00000500000000000000" pitchFamily="2" charset="-79"/>
                        </a:rPr>
                        <a:t>sometimes they change. </a:t>
                      </a:r>
                    </a:p>
                    <a:p>
                      <a:pPr algn="ctr">
                        <a:lnSpc>
                          <a:spcPct val="90000"/>
                        </a:lnSpc>
                        <a:spcBef>
                          <a:spcPts val="0"/>
                        </a:spcBef>
                        <a:spcAft>
                          <a:spcPts val="0"/>
                        </a:spcAft>
                      </a:pPr>
                      <a:r>
                        <a:rPr sz="750" b="0">
                          <a:latin typeface="Aptos"/>
                        </a:rPr>
                        <a:t/>
                      </a:r>
                      <a:endParaRPr lang="en-GB" sz="1200" b="0" strike="noStrike" spc="-1"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u="sng" strike="noStrike" spc="-1" dirty="0">
                          <a:solidFill>
                            <a:schemeClr val="tx1"/>
                          </a:solidFill>
                          <a:latin typeface="Aptos" panose="00000500000000000000" pitchFamily="2" charset="0"/>
                          <a:cs typeface="Amatic SC" panose="00000500000000000000" pitchFamily="2" charset="-79"/>
                        </a:rPr>
                        <a:t>Additional Unit</a:t>
                      </a:r>
                    </a:p>
                    <a:p>
                      <a:pPr algn="ctr">
                        <a:lnSpc>
                          <a:spcPct val="90000"/>
                        </a:lnSpc>
                        <a:spcBef>
                          <a:spcPts val="0"/>
                        </a:spcBef>
                        <a:spcAft>
                          <a:spcPts val="0"/>
                        </a:spcAft>
                      </a:pPr>
                      <a:r>
                        <a:rPr lang="en-GB" sz="750" b="0" i="1" strike="noStrike" spc="-1" dirty="0">
                          <a:solidFill>
                            <a:schemeClr val="tx1"/>
                          </a:solidFill>
                          <a:latin typeface="Aptos" panose="00000500000000000000" pitchFamily="2" charset="0"/>
                          <a:cs typeface="Amatic SC" panose="00000500000000000000" pitchFamily="2" charset="-79"/>
                        </a:rPr>
                        <a:t>Classroom Jazz 1</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880" b="1" strike="noStrike" spc="-1" dirty="0">
                          <a:latin typeface="Aptos" panose="00000500000000000000" pitchFamily="2" charset="0"/>
                          <a:cs typeface="Amatic SC" panose="00000500000000000000" pitchFamily="2" charset="-79"/>
                        </a:rPr>
                        <a:t>Composing and Chords</a:t>
                      </a:r>
                    </a:p>
                    <a:p>
                      <a:pPr algn="ctr">
                        <a:lnSpc>
                          <a:spcPct val="90000"/>
                        </a:lnSpc>
                        <a:spcBef>
                          <a:spcPts val="0"/>
                        </a:spcBef>
                        <a:spcAft>
                          <a:spcPts val="0"/>
                        </a:spcAft>
                      </a:pPr>
                      <a:r>
                        <a:rPr sz="75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The children will learn that if they play three or more pitches together, they can create chords in music. Chords provide the basis for accompaniment in music. By using chords in compositions, they can create music that is really</a:t>
                      </a: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interesting. In this unit, they will create an accompaniment, and the composition extension activities will help them to learn about chords.</a:t>
                      </a: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u="sng" strike="noStrike" spc="-1" dirty="0">
                          <a:latin typeface="Aptos" panose="00000500000000000000" pitchFamily="2" charset="0"/>
                          <a:cs typeface="Amatic SC" panose="00000500000000000000" pitchFamily="2" charset="-79"/>
                        </a:rPr>
                        <a:t>Additional Unit</a:t>
                      </a:r>
                    </a:p>
                    <a:p>
                      <a:pPr algn="ctr">
                        <a:lnSpc>
                          <a:spcPct val="90000"/>
                        </a:lnSpc>
                        <a:spcBef>
                          <a:spcPts val="0"/>
                        </a:spcBef>
                        <a:spcAft>
                          <a:spcPts val="0"/>
                        </a:spcAft>
                      </a:pPr>
                      <a:r>
                        <a:rPr lang="en-GB" sz="750" b="0" i="1" strike="noStrike" spc="-1" dirty="0">
                          <a:latin typeface="Aptos" panose="00000500000000000000" pitchFamily="2" charset="0"/>
                          <a:cs typeface="Amatic SC" panose="00000500000000000000" pitchFamily="2" charset="-79"/>
                        </a:rPr>
                        <a:t>Make You Feel My Love</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810" b="1" strike="noStrike" spc="-1" dirty="0">
                          <a:latin typeface="Aptos" panose="00000500000000000000" pitchFamily="2" charset="0"/>
                          <a:cs typeface="Amatic SC" panose="00000500000000000000" pitchFamily="2" charset="-79"/>
                        </a:rPr>
                        <a:t>Enjoying Musical Styles</a:t>
                      </a:r>
                    </a:p>
                    <a:p>
                      <a:pPr algn="ctr">
                        <a:lnSpc>
                          <a:spcPct val="90000"/>
                        </a:lnSpc>
                        <a:spcBef>
                          <a:spcPts val="0"/>
                        </a:spcBef>
                        <a:spcAft>
                          <a:spcPts val="0"/>
                        </a:spcAft>
                      </a:pPr>
                      <a:r>
                        <a:rPr sz="68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680" b="0" strike="noStrike" spc="-1" dirty="0">
                          <a:latin typeface="Aptos" panose="00000500000000000000" pitchFamily="2" charset="0"/>
                          <a:cs typeface="Amatic SC" panose="00000500000000000000" pitchFamily="2" charset="-79"/>
                        </a:rPr>
                        <a:t>The children will learn that there are so many different, wonderful and interesting styles of music. They will learn that something that happens in music that makes it so interesting is ‘texture’. They will learn that ‘texture’ refers to the layers of sound you hear in a piece of music. They will learn that texture can be the number of voices and instruments you hear at once and that styles of music have different textures. The children will explore how voices and instruments combine to create texture in music.</a:t>
                      </a:r>
                    </a:p>
                    <a:p>
                      <a:pPr algn="ctr">
                        <a:lnSpc>
                          <a:spcPct val="90000"/>
                        </a:lnSpc>
                        <a:spcBef>
                          <a:spcPts val="0"/>
                        </a:spcBef>
                        <a:spcAft>
                          <a:spcPts val="0"/>
                        </a:spcAft>
                      </a:pPr>
                      <a:r>
                        <a:rPr sz="68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680" b="0" u="sng" strike="noStrike" spc="-1" dirty="0">
                          <a:latin typeface="Aptos" panose="00000500000000000000" pitchFamily="2" charset="0"/>
                          <a:cs typeface="Amatic SC" panose="00000500000000000000" pitchFamily="2" charset="-79"/>
                        </a:rPr>
                        <a:t>Additional Unit</a:t>
                      </a:r>
                    </a:p>
                    <a:p>
                      <a:pPr algn="ctr">
                        <a:lnSpc>
                          <a:spcPct val="90000"/>
                        </a:lnSpc>
                        <a:spcBef>
                          <a:spcPts val="0"/>
                        </a:spcBef>
                        <a:spcAft>
                          <a:spcPts val="0"/>
                        </a:spcAft>
                      </a:pPr>
                      <a:r>
                        <a:rPr lang="en-GB" sz="680" b="0" i="1" strike="noStrike" spc="-1" dirty="0">
                          <a:latin typeface="Aptos" panose="00000500000000000000" pitchFamily="2" charset="0"/>
                          <a:cs typeface="Amatic SC" panose="00000500000000000000" pitchFamily="2" charset="-79"/>
                        </a:rPr>
                        <a:t>Fresh Prince of Bel-Air</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880" b="1" strike="noStrike" spc="-1" dirty="0">
                          <a:latin typeface="Aptos" panose="00000500000000000000" pitchFamily="2" charset="0"/>
                          <a:cs typeface="Amatic SC" panose="00000500000000000000" pitchFamily="2" charset="-79"/>
                        </a:rPr>
                        <a:t>Freedom to Improvise</a:t>
                      </a:r>
                    </a:p>
                    <a:p>
                      <a:pPr algn="ctr">
                        <a:lnSpc>
                          <a:spcPct val="90000"/>
                        </a:lnSpc>
                        <a:spcBef>
                          <a:spcPts val="0"/>
                        </a:spcBef>
                        <a:spcAft>
                          <a:spcPts val="0"/>
                        </a:spcAft>
                      </a:pPr>
                      <a:r>
                        <a:rPr sz="75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The children will learn that improvisation gives you the freedom to express yourself, to really go for it! They will learn that an ‘interval’ in music refers to the distance between two pitches. They will also learn that some notes lie right next to each other (stepping motion) while other notes lie further apart (skipping motion).</a:t>
                      </a: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u="sng" strike="noStrike" spc="-1" dirty="0">
                          <a:latin typeface="Aptos" panose="00000500000000000000" pitchFamily="2" charset="0"/>
                          <a:cs typeface="Amatic SC" panose="00000500000000000000" pitchFamily="2" charset="-79"/>
                        </a:rPr>
                        <a:t>Additional Unit</a:t>
                      </a:r>
                    </a:p>
                    <a:p>
                      <a:pPr algn="ctr">
                        <a:lnSpc>
                          <a:spcPct val="90000"/>
                        </a:lnSpc>
                        <a:spcBef>
                          <a:spcPts val="0"/>
                        </a:spcBef>
                        <a:spcAft>
                          <a:spcPts val="0"/>
                        </a:spcAft>
                      </a:pPr>
                      <a:r>
                        <a:rPr lang="en-GB" sz="750" b="0" i="1" strike="noStrike" spc="-1" dirty="0">
                          <a:latin typeface="Aptos" panose="00000500000000000000" pitchFamily="2" charset="0"/>
                          <a:cs typeface="Amatic SC" panose="00000500000000000000" pitchFamily="2" charset="-79"/>
                        </a:rPr>
                        <a:t>Dancing In The Street</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tc>
                  <a:txBody>
                    <a:bodyPr wrap="square" lIns="22860" rIns="22860" tIns="13716" bIns="13716" anchor="t"/>
                    <a:lstStyle/>
                    <a:p>
                      <a:pPr algn="ctr">
                        <a:lnSpc>
                          <a:spcPct val="90000"/>
                        </a:lnSpc>
                        <a:spcBef>
                          <a:spcPts val="0"/>
                        </a:spcBef>
                        <a:spcAft>
                          <a:spcPts val="0"/>
                        </a:spcAft>
                      </a:pPr>
                      <a:r>
                        <a:rPr lang="en-GB" sz="880" b="1" strike="noStrike" spc="-1" dirty="0">
                          <a:latin typeface="Aptos" panose="00000500000000000000" pitchFamily="2" charset="0"/>
                          <a:cs typeface="Amatic SC" panose="00000500000000000000" pitchFamily="2" charset="-79"/>
                        </a:rPr>
                        <a:t> Battle of the Bands!</a:t>
                      </a:r>
                    </a:p>
                    <a:p>
                      <a:pPr algn="ctr">
                        <a:lnSpc>
                          <a:spcPct val="90000"/>
                        </a:lnSpc>
                        <a:spcBef>
                          <a:spcPts val="0"/>
                        </a:spcBef>
                        <a:spcAft>
                          <a:spcPts val="0"/>
                        </a:spcAft>
                      </a:pPr>
                      <a:r>
                        <a:rPr sz="75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dirty="0" b="0">
                          <a:latin typeface="Aptos" panose="00000500000000000000" pitchFamily="2" charset="0"/>
                        </a:rPr>
                        <a:t>The children will create a fun and confident performance with their choice of music and songs. They will perform in small groups and as a whole class. They will Introduce their  music professionally and think about their audience and what they would like to see and hear.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u="sng" strike="noStrike" spc="-1" dirty="0">
                          <a:latin typeface="Aptos" panose="00000500000000000000" pitchFamily="2" charset="0"/>
                          <a:cs typeface="Amatic SC" panose="00000500000000000000" pitchFamily="2" charset="-79"/>
                        </a:rPr>
                        <a:t>Additional Unit</a:t>
                      </a:r>
                    </a:p>
                    <a:p>
                      <a:pPr algn="ctr">
                        <a:lnSpc>
                          <a:spcPct val="90000"/>
                        </a:lnSpc>
                        <a:spcBef>
                          <a:spcPts val="0"/>
                        </a:spcBef>
                        <a:spcAft>
                          <a:spcPts val="0"/>
                        </a:spcAft>
                      </a:pPr>
                      <a:r>
                        <a:rPr lang="en-GB" sz="750" b="0" i="1" strike="noStrike" spc="-1" dirty="0">
                          <a:latin typeface="Aptos" panose="00000500000000000000" pitchFamily="2" charset="0"/>
                          <a:cs typeface="Amatic SC" panose="00000500000000000000" pitchFamily="2" charset="-79"/>
                        </a:rPr>
                        <a:t>Glockenspiel Individual instrumental work.</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extLst>
                  <a:ext uri="{0D108BD9-81ED-4DB2-BD59-A6C34878D82A}">
                    <a16:rowId xmlns:a16="http://schemas.microsoft.com/office/drawing/2014/main" val="10003"/>
                  </a:ext>
                </a:extLst>
              </a:tr>
            </a:tbl>
          </a:graphicData>
        </a:graphic>
      </p:graphicFrame>
      <p:pic>
        <p:nvPicPr>
          <p:cNvPr id="2" name="Picture 1">
            <a:extLst>
              <a:ext uri="{FF2B5EF4-FFF2-40B4-BE49-F238E27FC236}">
                <a16:creationId xmlns:a16="http://schemas.microsoft.com/office/drawing/2014/main" id="{2BF229DC-7507-7948-61ED-ABE0802BE3D2}"/>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2656381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86" name="Table 2"/>
          <p:cNvGraphicFramePr/>
          <p:nvPr>
            <p:extLst>
              <p:ext uri="{D42A27DB-BD31-4B8C-83A1-F6EECF244321}">
                <p14:modId xmlns:p14="http://schemas.microsoft.com/office/powerpoint/2010/main" val="1368014378"/>
              </p:ext>
            </p:extLst>
          </p:nvPr>
        </p:nvGraphicFramePr>
        <p:xfrm>
          <a:off x="197641" y="566928"/>
          <a:ext cx="11909298" cy="6263640"/>
        </p:xfrm>
        <a:graphic>
          <a:graphicData uri="http://schemas.openxmlformats.org/drawingml/2006/table">
            <a:tbl>
              <a:tblPr/>
              <a:tblGrid>
                <a:gridCol w="987552">
                  <a:extLst>
                    <a:ext uri="{9D8B030D-6E8A-4147-A177-3AD203B41FA5}">
                      <a16:colId xmlns:a16="http://schemas.microsoft.com/office/drawing/2014/main" val="20000"/>
                    </a:ext>
                  </a:extLst>
                </a:gridCol>
                <a:gridCol w="1820291">
                  <a:extLst>
                    <a:ext uri="{9D8B030D-6E8A-4147-A177-3AD203B41FA5}">
                      <a16:colId xmlns:a16="http://schemas.microsoft.com/office/drawing/2014/main" val="20001"/>
                    </a:ext>
                  </a:extLst>
                </a:gridCol>
                <a:gridCol w="1820291">
                  <a:extLst>
                    <a:ext uri="{9D8B030D-6E8A-4147-A177-3AD203B41FA5}">
                      <a16:colId xmlns:a16="http://schemas.microsoft.com/office/drawing/2014/main" val="20002"/>
                    </a:ext>
                  </a:extLst>
                </a:gridCol>
                <a:gridCol w="1820291">
                  <a:extLst>
                    <a:ext uri="{9D8B030D-6E8A-4147-A177-3AD203B41FA5}">
                      <a16:colId xmlns:a16="http://schemas.microsoft.com/office/drawing/2014/main" val="20003"/>
                    </a:ext>
                  </a:extLst>
                </a:gridCol>
                <a:gridCol w="1820291">
                  <a:extLst>
                    <a:ext uri="{9D8B030D-6E8A-4147-A177-3AD203B41FA5}">
                      <a16:colId xmlns:a16="http://schemas.microsoft.com/office/drawing/2014/main" val="20004"/>
                    </a:ext>
                  </a:extLst>
                </a:gridCol>
                <a:gridCol w="1820291">
                  <a:extLst>
                    <a:ext uri="{9D8B030D-6E8A-4147-A177-3AD203B41FA5}">
                      <a16:colId xmlns:a16="http://schemas.microsoft.com/office/drawing/2014/main" val="20005"/>
                    </a:ext>
                  </a:extLst>
                </a:gridCol>
                <a:gridCol w="1820291">
                  <a:extLst>
                    <a:ext uri="{9D8B030D-6E8A-4147-A177-3AD203B41FA5}">
                      <a16:colId xmlns:a16="http://schemas.microsoft.com/office/drawing/2014/main" val="20006"/>
                    </a:ext>
                  </a:extLst>
                </a:gridCol>
              </a:tblGrid>
              <a:tr h="534210">
                <a:tc>
                  <a:txBody>
                    <a:bodyPr wrap="square" lIns="22860" rIns="22860" tIns="13716" bIns="13716" anchor="ctr"/>
                    <a:lstStyle/>
                    <a:p>
                      <a:pPr algn="ctr">
                        <a:lnSpc>
                          <a:spcPct val="86000"/>
                        </a:lnSpc>
                        <a:spcBef>
                          <a:spcPts val="0"/>
                        </a:spcBef>
                        <a:spcAft>
                          <a:spcPts val="0"/>
                        </a:spcAft>
                      </a:pPr>
                      <a:r>
                        <a:rPr sz="1350" b="1">
                          <a:latin typeface="Aptos"/>
                        </a:rPr>
                        <a:t/>
                      </a:r>
                      <a:endParaRPr lang="en-US"/>
                    </a:p>
                  </a:txBody>
                  <a:tcPr>
                    <a:lnL w="12240">
                      <a:noFill/>
                    </a:lnL>
                    <a:lnR w="12240">
                      <a:solidFill>
                        <a:srgbClr val="000000"/>
                      </a:solidFill>
                    </a:lnR>
                    <a:lnT w="12240">
                      <a:noFill/>
                    </a:lnT>
                    <a:lnB w="12240">
                      <a:solidFill>
                        <a:srgbClr val="000000"/>
                      </a:solidFill>
                    </a:lnB>
                    <a:solidFill>
                      <a:srgbClr val="FFFFFF"/>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514718">
                <a:tc>
                  <a:txBody>
                    <a:bodyPr wrap="square" lIns="22860" rIns="22860" tIns="13716" bIns="13716" anchor="ctr"/>
                    <a:lstStyle/>
                    <a:p>
                      <a:pPr algn="ctr">
                        <a:lnSpc>
                          <a:spcPct val="92000"/>
                        </a:lnSpc>
                        <a:spcBef>
                          <a:spcPts val="0"/>
                        </a:spcBef>
                        <a:spcAft>
                          <a:spcPts val="0"/>
                        </a:spcAft>
                      </a:pPr>
                      <a:r>
                        <a:rPr sz="1300" b="1">
                          <a:latin typeface="Aptos"/>
                        </a:rPr>
                        <a:t/>
                      </a:r>
                      <a:endParaRPr lang="en-GB" sz="18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is information transferred between systems and devices?</a:t>
                      </a:r>
                    </a:p>
                  </a:txBody>
                  <a:tcP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US" sz="1130" b="1" dirty="0">
                          <a:solidFill>
                            <a:srgbClr val="02B2AE"/>
                          </a:solidFill>
                          <a:latin typeface="Aptos" panose="00000500000000000000" pitchFamily="2" charset="0"/>
                        </a:rPr>
                        <a:t>What makes a video effective?</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can selection be used in physical computing?</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90000"/>
                        </a:lnSpc>
                        <a:spcBef>
                          <a:spcPts val="0"/>
                        </a:spcBef>
                        <a:spcAft>
                          <a:spcPts val="0"/>
                        </a:spcAft>
                      </a:pPr>
                      <a:r>
                        <a:rPr lang="en-US" sz="1130" b="1" dirty="0">
                          <a:solidFill>
                            <a:srgbClr val="02B2AE"/>
                          </a:solidFill>
                          <a:latin typeface="Aptos" panose="00000500000000000000" pitchFamily="2" charset="0"/>
                        </a:rPr>
                        <a:t>How can a database </a:t>
                      </a:r>
                      <a:r>
                        <a:rPr lang="en-US" sz="1130" b="1" dirty="0" err="1">
                          <a:solidFill>
                            <a:srgbClr val="02B2AE"/>
                          </a:solidFill>
                          <a:latin typeface="Aptos" panose="00000500000000000000" pitchFamily="2" charset="0"/>
                        </a:rPr>
                        <a:t>organise</a:t>
                      </a:r>
                      <a:r>
                        <a:rPr lang="en-US" sz="1130" b="1" dirty="0">
                          <a:solidFill>
                            <a:srgbClr val="02B2AE"/>
                          </a:solidFill>
                          <a:latin typeface="Aptos" panose="00000500000000000000" pitchFamily="2" charset="0"/>
                        </a:rPr>
                        <a:t> records?</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are vector drawings created?</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t"/>
                    <a:lstStyle/>
                    <a:p>
                      <a:pPr algn="ctr">
                        <a:lnSpc>
                          <a:spcPct val="90000"/>
                        </a:lnSpc>
                        <a:spcBef>
                          <a:spcPts val="0"/>
                        </a:spcBef>
                        <a:spcAft>
                          <a:spcPts val="0"/>
                        </a:spcAft>
                      </a:pPr>
                      <a:r>
                        <a:rPr lang="en-US" sz="1130" b="1" dirty="0">
                          <a:solidFill>
                            <a:srgbClr val="02B2AE"/>
                          </a:solidFill>
                          <a:latin typeface="Aptos" panose="00000500000000000000" pitchFamily="2" charset="0"/>
                        </a:rPr>
                        <a:t>How can a quiz be designed using algorithms?</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510305">
                <a:tc>
                  <a:txBody>
                    <a:bodyPr wrap="square" lIns="22860" rIns="22860" tIns="13716" bIns="13716" anchor="ctr"/>
                    <a:lstStyle/>
                    <a:p>
                      <a:pPr algn="ctr">
                        <a:lnSpc>
                          <a:spcPct val="92000"/>
                        </a:lnSpc>
                        <a:spcBef>
                          <a:spcPts val="0"/>
                        </a:spcBef>
                        <a:spcAft>
                          <a:spcPts val="0"/>
                        </a:spcAft>
                      </a:pPr>
                      <a:r>
                        <a:rPr lang="en-GB" sz="1300" b="1" strike="noStrike" spc="-1" dirty="0">
                          <a:solidFill>
                            <a:srgbClr val="000000"/>
                          </a:solidFill>
                          <a:latin typeface="Aptos"/>
                        </a:rPr>
                        <a:t>computing</a:t>
                      </a:r>
                      <a:endParaRPr lang="en-GB" sz="2400" b="0" strike="noStrike" spc="-1" dirty="0">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gridSpan="6">
                  <a:txBody>
                    <a:bodyPr wrap="square" lIns="22860" rIns="22860" tIns="13716" bIns="13716" anchor="t"/>
                    <a:lstStyle/>
                    <a:p>
                      <a:pPr algn="ctr">
                        <a:lnSpc>
                          <a:spcPct val="90000"/>
                        </a:lnSpc>
                        <a:spcBef>
                          <a:spcPts val="0"/>
                        </a:spcBef>
                        <a:spcAft>
                          <a:spcPts val="0"/>
                        </a:spcAft>
                      </a:pPr>
                      <a:r>
                        <a:rPr sz="1000" b="0">
                          <a:latin typeface="Aptos"/>
                        </a:rPr>
                        <a:t/>
                      </a:r>
                      <a:endParaRPr lang="en-GB" sz="1400" b="0" strike="noStrike" spc="-1" dirty="0">
                        <a:latin typeface="Arial"/>
                      </a:endParaRPr>
                    </a:p>
                  </a:txBody>
                  <a:tcPr>
                    <a:lnL w="12240">
                      <a:solidFill>
                        <a:srgbClr val="000000"/>
                      </a:solidFill>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extLst>
                  <a:ext uri="{0D108BD9-81ED-4DB2-BD59-A6C34878D82A}">
                    <a16:rowId xmlns:a16="http://schemas.microsoft.com/office/drawing/2014/main" val="10002"/>
                  </a:ext>
                </a:extLst>
              </a:tr>
              <a:tr h="732819">
                <a:tc>
                  <a:txBody>
                    <a:bodyPr wrap="square" lIns="22860" rIns="22860" tIns="13716" bIns="13716" anchor="ctr"/>
                    <a:lstStyle/>
                    <a:p>
                      <a:pPr algn="ctr">
                        <a:lnSpc>
                          <a:spcPct val="92000"/>
                        </a:lnSpc>
                        <a:spcBef>
                          <a:spcPts val="0"/>
                        </a:spcBef>
                        <a:spcAft>
                          <a:spcPts val="0"/>
                        </a:spcAft>
                      </a:pPr>
                      <a:r>
                        <a:rPr sz="1300" b="1">
                          <a:latin typeface="Aptos"/>
                        </a:rPr>
                        <a:t/>
                      </a:r>
                      <a:endParaRPr lang="en-US"/>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1130" b="1" dirty="0">
                          <a:solidFill>
                            <a:srgbClr val="002060"/>
                          </a:solidFill>
                          <a:latin typeface="Aptos" panose="00000500000000000000" pitchFamily="2" charset="0"/>
                          <a:ea typeface="Yu Gothic" panose="020B0400000000000000" pitchFamily="34" charset="-128"/>
                          <a:cs typeface="Amatic SC" panose="00000500000000000000" pitchFamily="2" charset="-79"/>
                        </a:rPr>
                        <a:t>Computing systems and networks - systems and searching</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1130" b="1" dirty="0">
                          <a:solidFill>
                            <a:srgbClr val="002060"/>
                          </a:solidFill>
                          <a:latin typeface="Aptos" panose="00000500000000000000" pitchFamily="2" charset="0"/>
                          <a:cs typeface="Amatic SC" panose="00000500000000000000" pitchFamily="2" charset="-79"/>
                        </a:rPr>
                        <a:t>Creating media - Video production</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1130" b="1" dirty="0">
                          <a:solidFill>
                            <a:srgbClr val="002060"/>
                          </a:solidFill>
                          <a:latin typeface="Aptos" panose="00000500000000000000" pitchFamily="2" charset="0"/>
                          <a:cs typeface="Amatic SC" panose="00000500000000000000" pitchFamily="2" charset="-79"/>
                        </a:rPr>
                        <a:t>Programming A – Selection in physical computing</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90000"/>
                        </a:lnSpc>
                        <a:spcBef>
                          <a:spcPts val="0"/>
                        </a:spcBef>
                        <a:spcAft>
                          <a:spcPts val="0"/>
                        </a:spcAft>
                      </a:pPr>
                      <a:r>
                        <a:rPr lang="en-GB" sz="1130" b="1" dirty="0">
                          <a:solidFill>
                            <a:srgbClr val="002060"/>
                          </a:solidFill>
                          <a:latin typeface="Aptos" panose="00000500000000000000" pitchFamily="2" charset="0"/>
                          <a:cs typeface="Amatic SC" panose="00000500000000000000" pitchFamily="2" charset="-79"/>
                        </a:rPr>
                        <a:t>Data and information – Flat-file databases</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1130" b="1" dirty="0">
                          <a:solidFill>
                            <a:srgbClr val="002060"/>
                          </a:solidFill>
                          <a:latin typeface="Aptos" panose="00000500000000000000" pitchFamily="2" charset="0"/>
                          <a:cs typeface="Amatic SC" panose="00000500000000000000" pitchFamily="2" charset="-79"/>
                        </a:rPr>
                        <a:t>Creating media - Introduction to vector graphics</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t"/>
                    <a:lstStyle/>
                    <a:p>
                      <a:pPr algn="ctr">
                        <a:lnSpc>
                          <a:spcPct val="90000"/>
                        </a:lnSpc>
                        <a:spcBef>
                          <a:spcPts val="0"/>
                        </a:spcBef>
                        <a:spcAft>
                          <a:spcPts val="0"/>
                        </a:spcAft>
                      </a:pPr>
                      <a:r>
                        <a:rPr lang="en-GB" sz="1130" b="1" dirty="0">
                          <a:solidFill>
                            <a:srgbClr val="002060"/>
                          </a:solidFill>
                          <a:latin typeface="Aptos" panose="00000500000000000000" pitchFamily="2" charset="0"/>
                          <a:cs typeface="Amatic SC" panose="00000500000000000000" pitchFamily="2" charset="-79"/>
                        </a:rPr>
                        <a:t>Programming B – Selection in quizzes</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3755697">
                <a:tc>
                  <a:txBody>
                    <a:bodyPr wrap="square" lIns="22860" rIns="22860" tIns="13716" bIns="13716" anchor="ctr"/>
                    <a:lstStyle/>
                    <a:p>
                      <a:pPr algn="ctr">
                        <a:lnSpc>
                          <a:spcPct val="92000"/>
                        </a:lnSpc>
                        <a:spcBef>
                          <a:spcPts val="0"/>
                        </a:spcBef>
                        <a:spcAft>
                          <a:spcPts val="0"/>
                        </a:spcAft>
                      </a:pPr>
                      <a:r>
                        <a:rPr sz="1300" b="1">
                          <a:latin typeface="Aptos"/>
                        </a:rPr>
                        <a:t/>
                      </a:r>
                      <a:endParaRPr lang="en-US" dirty="0"/>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810" b="1" dirty="0">
                          <a:solidFill>
                            <a:schemeClr val="tx1"/>
                          </a:solidFill>
                          <a:latin typeface="Aptos" panose="00000500000000000000" pitchFamily="2" charset="0"/>
                          <a:ea typeface="Yu Gothic" panose="020B0400000000000000" pitchFamily="34" charset="-128"/>
                          <a:cs typeface="Amatic SC" panose="00000500000000000000" pitchFamily="2" charset="-79"/>
                        </a:rPr>
                        <a:t>The children will develop their understanding of computer systems and how information is transferred between systems and devices. They will consider small-scale systems as well as large-scale systems. They will be able to explain the input, output, and process aspects of a variety of different real-world systems. The children will discover how information is found on the World Wide Web, through learning how search engines work (including how they select and rank results) and what influences searching, and through comparing different search engines.</a:t>
                      </a:r>
                      <a:endParaRPr lang="en-US" sz="1200" b="0" dirty="0">
                        <a:solidFill>
                          <a:schemeClr val="tx1"/>
                        </a:solidFill>
                        <a:latin typeface="Patrick Hand" panose="00000500000000000000" pitchFamily="2" charset="0"/>
                        <a:ea typeface="Yu Gothic" panose="020B0400000000000000" pitchFamily="34" charset="-128"/>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880" b="1" dirty="0">
                          <a:solidFill>
                            <a:schemeClr val="tx1"/>
                          </a:solidFill>
                          <a:latin typeface="Aptos" panose="00000500000000000000" pitchFamily="2" charset="0"/>
                          <a:cs typeface="Amatic SC" panose="00000500000000000000" pitchFamily="2" charset="-79"/>
                        </a:rPr>
                        <a:t>The children will get the opportunity to learn how to create short videos in groups. They will be exposed to topic-based language and develop the skills of capturing, editing, and manipulating video. Active learning is encouraged through guided questions and by working in small groups to investigate the use of devices and software. The children will be guided with step-by-step support to take their idea from conception to completion. </a:t>
                      </a:r>
                      <a:endParaRPr lang="en-US" sz="1200" b="0" dirty="0">
                        <a:solidFill>
                          <a:schemeClr val="tx1"/>
                        </a:solidFill>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880" b="1" dirty="0">
                          <a:solidFill>
                            <a:schemeClr val="tx1"/>
                          </a:solidFill>
                          <a:latin typeface="Aptos" panose="00000500000000000000" pitchFamily="2" charset="0"/>
                          <a:cs typeface="Amatic SC" panose="00000500000000000000" pitchFamily="2" charset="-79"/>
                        </a:rPr>
                        <a:t>The children will use physical computing to explore the concept of selection in programming through the use of the Crumble programming environment. They will be introduced to a microcontroller and learn how to connect and program components (including output devices- LEDs and motors) through the application of their existing programming knowledge. They will be introduced to conditions as a means of controlling the flow of actions.  </a:t>
                      </a:r>
                      <a:endParaRPr lang="en-US" sz="1200" b="0" dirty="0">
                        <a:solidFill>
                          <a:schemeClr val="tx1"/>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960" b="1" dirty="0">
                          <a:solidFill>
                            <a:schemeClr val="tx1"/>
                          </a:solidFill>
                          <a:latin typeface="Aptos" panose="00000500000000000000" pitchFamily="2" charset="0"/>
                          <a:cs typeface="Amatic SC" panose="00000500000000000000" pitchFamily="2" charset="-79"/>
                        </a:rPr>
                        <a:t>The children will look at how a flat-file database can be used to organise data in records. They will use tools within a database to order and answer questions about data. They will create graphs and charts from their data to help solve problems. They will use a real-life database to answer a question and present their work to others.</a:t>
                      </a:r>
                      <a:endParaRPr lang="en-US" sz="1200" b="0" dirty="0">
                        <a:solidFill>
                          <a:schemeClr val="tx1"/>
                        </a:solidFill>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880" b="1" dirty="0">
                          <a:solidFill>
                            <a:schemeClr val="tx1"/>
                          </a:solidFill>
                          <a:latin typeface="Aptos" panose="00000500000000000000" pitchFamily="2" charset="0"/>
                          <a:cs typeface="Amatic SC" panose="00000500000000000000" pitchFamily="2" charset="-79"/>
                        </a:rPr>
                        <a:t>The children will start to create vector drawings. They will learn how to use different drawing tools to help them create images. They will recognise that images in vector drawings are created using shapes and lines, and each individual element in the drawing is called an object. They will layer their objects and begin grouping and duplicating them to support the creation of more complex pieces of work.</a:t>
                      </a:r>
                      <a:endParaRPr lang="en-US" sz="1200" b="0" dirty="0">
                        <a:solidFill>
                          <a:schemeClr val="tx1"/>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tc>
                  <a:txBody>
                    <a:bodyPr wrap="square" lIns="22860" rIns="22860" tIns="13716" bIns="13716" anchor="t"/>
                    <a:lstStyle/>
                    <a:p>
                      <a:pPr algn="ctr">
                        <a:lnSpc>
                          <a:spcPct val="90000"/>
                        </a:lnSpc>
                        <a:spcBef>
                          <a:spcPts val="0"/>
                        </a:spcBef>
                        <a:spcAft>
                          <a:spcPts val="0"/>
                        </a:spcAft>
                      </a:pPr>
                      <a:r>
                        <a:rPr lang="en-GB" sz="880" b="1" dirty="0">
                          <a:solidFill>
                            <a:schemeClr val="tx1"/>
                          </a:solidFill>
                          <a:latin typeface="Aptos" panose="00000500000000000000" pitchFamily="2" charset="0"/>
                          <a:cs typeface="Amatic SC" panose="00000500000000000000" pitchFamily="2" charset="-79"/>
                        </a:rPr>
                        <a:t>The children develop their knowledge of selection by revisiting how conditions can be used in programs. They will represent this understanding in algorithms and then by constructing programs using the Scratch programming environment. They use their knowledge of writing programs and using selection to control outcomes to design a quiz in response to a given task and implement it as a program.</a:t>
                      </a:r>
                      <a:endParaRPr lang="en-US" sz="1200" b="0" dirty="0">
                        <a:solidFill>
                          <a:schemeClr val="tx1"/>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extLst>
                  <a:ext uri="{0D108BD9-81ED-4DB2-BD59-A6C34878D82A}">
                    <a16:rowId xmlns:a16="http://schemas.microsoft.com/office/drawing/2014/main" val="10004"/>
                  </a:ext>
                </a:extLst>
              </a:tr>
            </a:tbl>
          </a:graphicData>
        </a:graphic>
      </p:graphicFrame>
      <p:pic>
        <p:nvPicPr>
          <p:cNvPr id="2" name="Picture 1">
            <a:extLst>
              <a:ext uri="{FF2B5EF4-FFF2-40B4-BE49-F238E27FC236}">
                <a16:creationId xmlns:a16="http://schemas.microsoft.com/office/drawing/2014/main" id="{6CC91892-C862-C399-F22D-DFBDF10942A6}"/>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2488749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89" name="Table 2"/>
          <p:cNvGraphicFramePr/>
          <p:nvPr>
            <p:extLst>
              <p:ext uri="{D42A27DB-BD31-4B8C-83A1-F6EECF244321}">
                <p14:modId xmlns:p14="http://schemas.microsoft.com/office/powerpoint/2010/main" val="4034366638"/>
              </p:ext>
            </p:extLst>
          </p:nvPr>
        </p:nvGraphicFramePr>
        <p:xfrm>
          <a:off x="197639" y="566928"/>
          <a:ext cx="11895120" cy="5486400"/>
        </p:xfrm>
        <a:graphic>
          <a:graphicData uri="http://schemas.openxmlformats.org/drawingml/2006/table">
            <a:tbl>
              <a:tblPr/>
              <a:tblGrid>
                <a:gridCol w="987552">
                  <a:extLst>
                    <a:ext uri="{9D8B030D-6E8A-4147-A177-3AD203B41FA5}">
                      <a16:colId xmlns:a16="http://schemas.microsoft.com/office/drawing/2014/main" val="20000"/>
                    </a:ext>
                  </a:extLst>
                </a:gridCol>
                <a:gridCol w="1817928">
                  <a:extLst>
                    <a:ext uri="{9D8B030D-6E8A-4147-A177-3AD203B41FA5}">
                      <a16:colId xmlns:a16="http://schemas.microsoft.com/office/drawing/2014/main" val="20001"/>
                    </a:ext>
                  </a:extLst>
                </a:gridCol>
                <a:gridCol w="1817928">
                  <a:extLst>
                    <a:ext uri="{9D8B030D-6E8A-4147-A177-3AD203B41FA5}">
                      <a16:colId xmlns:a16="http://schemas.microsoft.com/office/drawing/2014/main" val="89864033"/>
                    </a:ext>
                  </a:extLst>
                </a:gridCol>
                <a:gridCol w="1817928">
                  <a:extLst>
                    <a:ext uri="{9D8B030D-6E8A-4147-A177-3AD203B41FA5}">
                      <a16:colId xmlns:a16="http://schemas.microsoft.com/office/drawing/2014/main" val="20003"/>
                    </a:ext>
                  </a:extLst>
                </a:gridCol>
                <a:gridCol w="1817928">
                  <a:extLst>
                    <a:ext uri="{9D8B030D-6E8A-4147-A177-3AD203B41FA5}">
                      <a16:colId xmlns:a16="http://schemas.microsoft.com/office/drawing/2014/main" val="20004"/>
                    </a:ext>
                  </a:extLst>
                </a:gridCol>
                <a:gridCol w="1817928">
                  <a:extLst>
                    <a:ext uri="{9D8B030D-6E8A-4147-A177-3AD203B41FA5}">
                      <a16:colId xmlns:a16="http://schemas.microsoft.com/office/drawing/2014/main" val="20005"/>
                    </a:ext>
                  </a:extLst>
                </a:gridCol>
                <a:gridCol w="1817928">
                  <a:extLst>
                    <a:ext uri="{9D8B030D-6E8A-4147-A177-3AD203B41FA5}">
                      <a16:colId xmlns:a16="http://schemas.microsoft.com/office/drawing/2014/main" val="20006"/>
                    </a:ext>
                  </a:extLst>
                </a:gridCol>
              </a:tblGrid>
              <a:tr h="415603">
                <a:tc>
                  <a:txBody>
                    <a:bodyPr wrap="square" lIns="22860" rIns="22860" tIns="13716" bIns="13716" anchor="ctr"/>
                    <a:lstStyle/>
                    <a:p>
                      <a:pPr algn="ctr">
                        <a:lnSpc>
                          <a:spcPct val="86000"/>
                        </a:lnSpc>
                        <a:spcBef>
                          <a:spcPts val="0"/>
                        </a:spcBef>
                        <a:spcAft>
                          <a:spcPts val="0"/>
                        </a:spcAft>
                      </a:pPr>
                      <a:r>
                        <a:rPr sz="1350" b="1">
                          <a:latin typeface="Aptos"/>
                        </a:rPr>
                        <a:t/>
                      </a:r>
                      <a:endParaRPr lang="en-US" dirty="0"/>
                    </a:p>
                  </a:txBody>
                  <a:tcPr>
                    <a:lnL w="12240">
                      <a:noFill/>
                    </a:lnL>
                    <a:lnR w="12240">
                      <a:solidFill>
                        <a:srgbClr val="000000"/>
                      </a:solidFill>
                    </a:lnR>
                    <a:lnT w="12240">
                      <a:noFill/>
                    </a:lnT>
                    <a:lnB w="12240">
                      <a:solidFill>
                        <a:srgbClr val="000000"/>
                      </a:solidFill>
                    </a:lnB>
                    <a:solidFill>
                      <a:srgbClr val="FFFFFF"/>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267240">
                <a:tc>
                  <a:txBody>
                    <a:bodyPr wrap="square" lIns="22860" rIns="22860" tIns="13716" bIns="13716" anchor="ctr"/>
                    <a:lstStyle/>
                    <a:p>
                      <a:pPr algn="ctr">
                        <a:lnSpc>
                          <a:spcPct val="92000"/>
                        </a:lnSpc>
                        <a:spcBef>
                          <a:spcPts val="0"/>
                        </a:spcBef>
                        <a:spcAft>
                          <a:spcPts val="0"/>
                        </a:spcAft>
                      </a:pPr>
                      <a:r>
                        <a:rPr lang="en-GB" sz="1300" b="1" strike="noStrike" spc="-1" dirty="0">
                          <a:solidFill>
                            <a:srgbClr val="000000"/>
                          </a:solidFill>
                          <a:latin typeface="Aptos"/>
                        </a:rPr>
                        <a:t>PE</a:t>
                      </a:r>
                      <a:endParaRPr lang="en-GB" sz="24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gridSpan="6">
                  <a:txBody>
                    <a:bodyPr wrap="square" lIns="22860" rIns="22860" tIns="13716" bIns="13716" anchor="t"/>
                    <a:lstStyle/>
                    <a:p>
                      <a:pPr algn="ctr">
                        <a:lnSpc>
                          <a:spcPct val="90000"/>
                        </a:lnSpc>
                        <a:spcBef>
                          <a:spcPts val="0"/>
                        </a:spcBef>
                        <a:spcAft>
                          <a:spcPts val="0"/>
                        </a:spcAft>
                      </a:pPr>
                      <a:r>
                        <a:rPr sz="1000" b="0">
                          <a:latin typeface="Aptos"/>
                        </a:rPr>
                        <a:t/>
                      </a:r>
                      <a:endParaRPr lang="en-GB" sz="1400" b="0" strike="noStrike" spc="-1" dirty="0">
                        <a:latin typeface="Arial"/>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GB"/>
                    </a:p>
                  </a:txBody>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lnL w="12240" cap="flat" cmpd="sng" algn="ctr">
                      <a:solidFill>
                        <a:srgbClr val="000000"/>
                      </a:solidFill>
                      <a:prstDash val="solid"/>
                      <a:round/>
                      <a:headEnd type="none" w="med" len="med"/>
                      <a:tailEnd type="none" w="med" len="med"/>
                    </a:lnL>
                    <a:solidFill>
                      <a:srgbClr val="729FCF"/>
                    </a:solidFill>
                  </a:tcPr>
                </a:tc>
                <a:extLst>
                  <a:ext uri="{0D108BD9-81ED-4DB2-BD59-A6C34878D82A}">
                    <a16:rowId xmlns:a16="http://schemas.microsoft.com/office/drawing/2014/main" val="10002"/>
                  </a:ext>
                </a:extLst>
              </a:tr>
              <a:tr h="1169739">
                <a:tc>
                  <a:txBody>
                    <a:bodyPr wrap="square" lIns="22860" rIns="22860" tIns="13716" bIns="13716" anchor="ctr"/>
                    <a:lstStyle/>
                    <a:p>
                      <a:pPr algn="ctr">
                        <a:lnSpc>
                          <a:spcPct val="92000"/>
                        </a:lnSpc>
                        <a:spcBef>
                          <a:spcPts val="0"/>
                        </a:spcBef>
                        <a:spcAft>
                          <a:spcPts val="0"/>
                        </a:spcAft>
                      </a:pPr>
                      <a:r>
                        <a:rPr sz="1300" b="1">
                          <a:latin typeface="Aptos"/>
                        </a:rPr>
                        <a:t/>
                      </a:r>
                      <a:endParaRPr lang="en-US" dirty="0"/>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US" sz="960" b="1" dirty="0">
                          <a:latin typeface="Aptos" panose="00000500000000000000" pitchFamily="2" charset="0"/>
                          <a:cs typeface="Amatic SC" panose="00000500000000000000" pitchFamily="2" charset="-79"/>
                        </a:rPr>
                        <a:t>Dance</a:t>
                      </a:r>
                    </a:p>
                    <a:p>
                      <a:pPr algn="ctr">
                        <a:lnSpc>
                          <a:spcPct val="90000"/>
                        </a:lnSpc>
                        <a:spcBef>
                          <a:spcPts val="0"/>
                        </a:spcBef>
                        <a:spcAft>
                          <a:spcPts val="0"/>
                        </a:spcAft>
                      </a:pPr>
                      <a:r>
                        <a:rPr sz="830" b="0">
                          <a:latin typeface="Aptos"/>
                        </a:rPr>
                        <a:t/>
                      </a:r>
                      <a:endParaRPr lang="en-US" sz="1400"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US" sz="830" dirty="0" b="0">
                          <a:latin typeface="Aptos" panose="00000500000000000000" pitchFamily="2" charset="0"/>
                          <a:cs typeface="Amatic SC" panose="00000500000000000000" pitchFamily="2" charset="-79"/>
                        </a:rPr>
                        <a:t>The children will learn different styles of dance. They create, perform and watch dances in a range of styles, working with partners and groups. They will be improvising and exploring ideas developing their knowledge of dance.</a:t>
                      </a:r>
                    </a:p>
                  </a:txBody>
                  <a:tcP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US" sz="960" b="1" dirty="0">
                          <a:latin typeface="Aptos" panose="00000500000000000000" pitchFamily="2" charset="0"/>
                          <a:cs typeface="Amatic SC" panose="00000500000000000000" pitchFamily="2" charset="-79"/>
                        </a:rPr>
                        <a:t>Dance</a:t>
                      </a:r>
                    </a:p>
                    <a:p>
                      <a:pPr algn="ctr">
                        <a:lnSpc>
                          <a:spcPct val="90000"/>
                        </a:lnSpc>
                        <a:spcBef>
                          <a:spcPts val="0"/>
                        </a:spcBef>
                        <a:spcAft>
                          <a:spcPts val="0"/>
                        </a:spcAft>
                      </a:pPr>
                      <a:r>
                        <a:rPr sz="830" b="0">
                          <a:latin typeface="Aptos"/>
                        </a:rPr>
                        <a:t/>
                      </a:r>
                      <a:endParaRPr lang="en-US" sz="1400"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830" dirty="0" b="0">
                          <a:latin typeface="Aptos" panose="00000500000000000000" pitchFamily="2" charset="0"/>
                          <a:cs typeface="Amatic SC" panose="00000500000000000000" pitchFamily="2" charset="-79"/>
                        </a:rPr>
                        <a:t>The children will learn different styles of dance. They create, perform and watch dances in a range of styles, working with partners and groups. They will be improvising and exploring ideas developing their knowledge of dance.</a:t>
                      </a:r>
                    </a:p>
                    <a:p>
                      <a:pPr algn="ctr">
                        <a:lnSpc>
                          <a:spcPct val="90000"/>
                        </a:lnSpc>
                        <a:spcBef>
                          <a:spcPts val="0"/>
                        </a:spcBef>
                        <a:spcAft>
                          <a:spcPts val="0"/>
                        </a:spcAft>
                      </a:pPr>
                      <a:r>
                        <a:rPr sz="830" b="0">
                          <a:latin typeface="Aptos"/>
                        </a:rPr>
                        <a:t/>
                      </a:r>
                      <a:endParaRPr lang="en-US" sz="1400" dirty="0">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960" b="1" dirty="0">
                          <a:solidFill>
                            <a:schemeClr val="tx1"/>
                          </a:solidFill>
                          <a:latin typeface="Aptos" panose="00000500000000000000" pitchFamily="2" charset="0"/>
                          <a:cs typeface="Amatic SC" panose="00000500000000000000" pitchFamily="2" charset="-79"/>
                        </a:rPr>
                        <a:t>Invasion Games</a:t>
                      </a:r>
                    </a:p>
                    <a:p>
                      <a:pPr algn="ctr">
                        <a:lnSpc>
                          <a:spcPct val="90000"/>
                        </a:lnSpc>
                        <a:spcBef>
                          <a:spcPts val="0"/>
                        </a:spcBef>
                        <a:spcAft>
                          <a:spcPts val="0"/>
                        </a:spcAft>
                      </a:pPr>
                      <a:r>
                        <a:rPr sz="830" b="0">
                          <a:latin typeface="Aptos"/>
                        </a:rPr>
                        <a:t/>
                      </a:r>
                      <a:endParaRPr lang="en-GB" sz="1400" b="0"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830" b="0" dirty="0">
                          <a:solidFill>
                            <a:schemeClr val="tx1"/>
                          </a:solidFill>
                          <a:latin typeface="Aptos" panose="00000500000000000000" pitchFamily="2" charset="0"/>
                          <a:cs typeface="Amatic SC" panose="00000500000000000000" pitchFamily="2" charset="-79"/>
                        </a:rPr>
                        <a:t>The children will learn how to work well as a team when attacking and explore a range of ways to defend. They play uneven-sided games leading to 5 v 4 or 4 v 3, Children will also learn a wider range of sport specific techniques.</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90000"/>
                        </a:lnSpc>
                        <a:spcBef>
                          <a:spcPts val="0"/>
                        </a:spcBef>
                        <a:spcAft>
                          <a:spcPts val="0"/>
                        </a:spcAft>
                      </a:pPr>
                      <a:r>
                        <a:rPr lang="en-US" sz="1030" b="1" dirty="0">
                          <a:solidFill>
                            <a:schemeClr val="tx1"/>
                          </a:solidFill>
                          <a:latin typeface="Aptos" panose="00000500000000000000" pitchFamily="2" charset="0"/>
                          <a:cs typeface="Amatic SC" panose="00000500000000000000" pitchFamily="2" charset="-79"/>
                        </a:rPr>
                        <a:t>Striking and Fielding</a:t>
                      </a:r>
                    </a:p>
                    <a:p>
                      <a:pPr algn="ctr">
                        <a:lnSpc>
                          <a:spcPct val="90000"/>
                        </a:lnSpc>
                        <a:spcBef>
                          <a:spcPts val="0"/>
                        </a:spcBef>
                        <a:spcAft>
                          <a:spcPts val="0"/>
                        </a:spcAft>
                      </a:pPr>
                      <a:r>
                        <a:rPr sz="900" b="0">
                          <a:latin typeface="Aptos"/>
                        </a:rPr>
                        <a:t/>
                      </a:r>
                      <a:endParaRPr lang="en-US" sz="1400" b="0"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US" sz="900" b="0" dirty="0">
                          <a:solidFill>
                            <a:schemeClr val="tx1"/>
                          </a:solidFill>
                          <a:latin typeface="Aptos" panose="00000500000000000000" pitchFamily="2" charset="0"/>
                          <a:cs typeface="Amatic SC" panose="00000500000000000000" pitchFamily="2" charset="-79"/>
                        </a:rPr>
                        <a:t>The children will develop the range and quality of their skills and understanding. They learn how to play the different roles of bowler, backstop, fielder and batter.</a:t>
                      </a:r>
                      <a:endParaRPr lang="en-US" sz="1100" b="0"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sz="900" b="0">
                          <a:latin typeface="Aptos"/>
                        </a:rPr>
                        <a:t/>
                      </a:r>
                      <a:endParaRPr lang="en-US" sz="1200" b="0" dirty="0">
                        <a:solidFill>
                          <a:schemeClr val="tx1"/>
                        </a:solidFill>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US" sz="960" b="1" dirty="0">
                          <a:solidFill>
                            <a:schemeClr val="tx1"/>
                          </a:solidFill>
                          <a:latin typeface="Aptos" panose="00000500000000000000" pitchFamily="2" charset="0"/>
                          <a:cs typeface="Amatic SC" panose="00000500000000000000" pitchFamily="2" charset="-79"/>
                        </a:rPr>
                        <a:t>Invasion Games</a:t>
                      </a:r>
                    </a:p>
                    <a:p>
                      <a:pPr algn="ctr">
                        <a:lnSpc>
                          <a:spcPct val="90000"/>
                        </a:lnSpc>
                        <a:spcBef>
                          <a:spcPts val="0"/>
                        </a:spcBef>
                        <a:spcAft>
                          <a:spcPts val="0"/>
                        </a:spcAft>
                      </a:pPr>
                      <a:r>
                        <a:rPr sz="830" b="0">
                          <a:latin typeface="Aptos"/>
                        </a:rPr>
                        <a:t/>
                      </a:r>
                      <a:endParaRPr lang="en-US" sz="1400" b="0"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830" b="0" dirty="0">
                          <a:solidFill>
                            <a:schemeClr val="tx1"/>
                          </a:solidFill>
                          <a:latin typeface="Aptos" panose="00000500000000000000" pitchFamily="2" charset="0"/>
                          <a:cs typeface="Amatic SC" panose="00000500000000000000" pitchFamily="2" charset="-79"/>
                        </a:rPr>
                        <a:t>The children will learn how to work well as a team when attacking and explore a range of ways to defend. They play uneven-sided games leading to 5 v 4 or 4 v 3, Children will also learn a wider range of sport specific techniques.</a:t>
                      </a:r>
                    </a:p>
                    <a:p>
                      <a:pPr algn="ctr">
                        <a:lnSpc>
                          <a:spcPct val="90000"/>
                        </a:lnSpc>
                        <a:spcBef>
                          <a:spcPts val="0"/>
                        </a:spcBef>
                        <a:spcAft>
                          <a:spcPts val="0"/>
                        </a:spcAft>
                      </a:pPr>
                      <a:r>
                        <a:rPr sz="830" b="0">
                          <a:latin typeface="Aptos"/>
                        </a:rPr>
                        <a:t/>
                      </a:r>
                      <a:endParaRPr lang="en-US" sz="1400" b="0" dirty="0">
                        <a:solidFill>
                          <a:schemeClr val="tx1"/>
                        </a:solidFill>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FFFFCC"/>
                    </a:solidFill>
                  </a:tcPr>
                </a:tc>
                <a:tc>
                  <a:txBody>
                    <a:bodyPr wrap="square" lIns="22860" rIns="22860" tIns="13716" bIns="13716" anchor="t"/>
                    <a:lstStyle/>
                    <a:p>
                      <a:pPr algn="ctr">
                        <a:lnSpc>
                          <a:spcPct val="90000"/>
                        </a:lnSpc>
                        <a:spcBef>
                          <a:spcPts val="0"/>
                        </a:spcBef>
                        <a:spcAft>
                          <a:spcPts val="0"/>
                        </a:spcAft>
                      </a:pPr>
                      <a:r>
                        <a:rPr lang="en-US" sz="1030" b="1" dirty="0">
                          <a:solidFill>
                            <a:schemeClr val="tx1"/>
                          </a:solidFill>
                          <a:latin typeface="Aptos" panose="00000500000000000000" pitchFamily="2" charset="0"/>
                          <a:cs typeface="Amatic SC" panose="00000500000000000000" pitchFamily="2" charset="-79"/>
                        </a:rPr>
                        <a:t>Athletics</a:t>
                      </a:r>
                    </a:p>
                    <a:p>
                      <a:pPr algn="ctr">
                        <a:lnSpc>
                          <a:spcPct val="90000"/>
                        </a:lnSpc>
                        <a:spcBef>
                          <a:spcPts val="0"/>
                        </a:spcBef>
                        <a:spcAft>
                          <a:spcPts val="0"/>
                        </a:spcAft>
                      </a:pPr>
                      <a:r>
                        <a:rPr sz="900" b="0">
                          <a:latin typeface="Aptos"/>
                        </a:rPr>
                        <a:t/>
                      </a:r>
                      <a:endParaRPr lang="en-US" sz="1400" b="0"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US" sz="900" b="0" dirty="0">
                          <a:solidFill>
                            <a:schemeClr val="tx1"/>
                          </a:solidFill>
                          <a:latin typeface="Aptos" panose="00000500000000000000" pitchFamily="2" charset="0"/>
                          <a:cs typeface="Amatic SC" panose="00000500000000000000" pitchFamily="2" charset="-79"/>
                        </a:rPr>
                        <a:t>The children will focus on developing their technical understanding of athletic activity. They learn how to set targets and improve their performance in a range of running, jumping and throwing activities.</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1419866">
                <a:tc>
                  <a:txBody>
                    <a:bodyPr wrap="square" lIns="22860" rIns="22860" tIns="13716" bIns="13716" anchor="ctr"/>
                    <a:lstStyle/>
                    <a:p>
                      <a:pPr algn="ctr">
                        <a:lnSpc>
                          <a:spcPct val="92000"/>
                        </a:lnSpc>
                        <a:spcBef>
                          <a:spcPts val="0"/>
                        </a:spcBef>
                        <a:spcAft>
                          <a:spcPts val="0"/>
                        </a:spcAft>
                      </a:pPr>
                      <a:r>
                        <a:rPr sz="1300" b="1">
                          <a:latin typeface="Aptos"/>
                        </a:rPr>
                        <a:t/>
                      </a:r>
                      <a:endParaRPr lang="en-US"/>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US" sz="960" b="1" dirty="0">
                          <a:latin typeface="Aptos" panose="00000500000000000000" pitchFamily="2" charset="0"/>
                          <a:cs typeface="Amatic SC" panose="00000500000000000000" pitchFamily="2" charset="-79"/>
                        </a:rPr>
                        <a:t>Gymnastics</a:t>
                      </a:r>
                    </a:p>
                    <a:p>
                      <a:pPr algn="ctr">
                        <a:lnSpc>
                          <a:spcPct val="90000"/>
                        </a:lnSpc>
                        <a:spcBef>
                          <a:spcPts val="0"/>
                        </a:spcBef>
                        <a:spcAft>
                          <a:spcPts val="0"/>
                        </a:spcAft>
                      </a:pPr>
                      <a:r>
                        <a:rPr sz="830" b="0">
                          <a:latin typeface="Aptos"/>
                        </a:rPr>
                        <a:t/>
                      </a:r>
                      <a:endParaRPr lang="en-US" sz="1400"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US" sz="830" dirty="0" b="0">
                          <a:latin typeface="Aptos" panose="00000500000000000000" pitchFamily="2" charset="0"/>
                          <a:cs typeface="Amatic SC" panose="00000500000000000000" pitchFamily="2" charset="-79"/>
                        </a:rPr>
                        <a:t>Children will develop a wider range of actions and use their skills and agilities individually and in sequence with a partner. Children will create longer sequences with a partner to perform paired balances for an audience.</a:t>
                      </a:r>
                    </a:p>
                  </a:txBody>
                  <a:tcPr>
                    <a:lnL w="12240">
                      <a:solidFill>
                        <a:srgbClr val="000000"/>
                      </a:solidFill>
                    </a:lnL>
                    <a:lnR w="12240" cap="flat" cmpd="sng" algn="ctr">
                      <a:solidFill>
                        <a:srgbClr val="000000"/>
                      </a:solidFill>
                      <a:prstDash val="solid"/>
                      <a:round/>
                      <a:headEnd type="none" w="med" len="med"/>
                      <a:tailEnd type="none" w="med" len="med"/>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US" sz="960" b="1" dirty="0">
                          <a:latin typeface="Aptos" panose="00000500000000000000" pitchFamily="2" charset="0"/>
                          <a:cs typeface="Amatic SC" panose="00000500000000000000" pitchFamily="2" charset="-79"/>
                        </a:rPr>
                        <a:t>Gymnastics</a:t>
                      </a:r>
                    </a:p>
                    <a:p>
                      <a:pPr algn="ctr">
                        <a:lnSpc>
                          <a:spcPct val="90000"/>
                        </a:lnSpc>
                        <a:spcBef>
                          <a:spcPts val="0"/>
                        </a:spcBef>
                        <a:spcAft>
                          <a:spcPts val="0"/>
                        </a:spcAft>
                      </a:pPr>
                      <a:r>
                        <a:rPr sz="830" b="0">
                          <a:latin typeface="Aptos"/>
                        </a:rPr>
                        <a:t/>
                      </a:r>
                      <a:endParaRPr lang="en-US" sz="1400"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830" dirty="0" b="0">
                          <a:latin typeface="Aptos" panose="00000500000000000000" pitchFamily="2" charset="0"/>
                          <a:cs typeface="Amatic SC" panose="00000500000000000000" pitchFamily="2" charset="-79"/>
                        </a:rPr>
                        <a:t>Children will develop a wider range of actions and use their skills and agilities individually and in sequence with a partner. Children will create longer sequences with a partner to perform paired balances for an audience.</a:t>
                      </a:r>
                    </a:p>
                    <a:p>
                      <a:pPr algn="ctr">
                        <a:lnSpc>
                          <a:spcPct val="90000"/>
                        </a:lnSpc>
                        <a:spcBef>
                          <a:spcPts val="0"/>
                        </a:spcBef>
                        <a:spcAft>
                          <a:spcPts val="0"/>
                        </a:spcAft>
                      </a:pPr>
                      <a:r>
                        <a:rPr sz="830" b="0">
                          <a:latin typeface="Aptos"/>
                        </a:rPr>
                        <a:t/>
                      </a:r>
                      <a:endParaRPr lang="en-US" sz="1400" dirty="0">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US" sz="1030" b="1" dirty="0">
                          <a:solidFill>
                            <a:schemeClr val="tx1"/>
                          </a:solidFill>
                          <a:latin typeface="Aptos" panose="00000500000000000000" pitchFamily="2" charset="0"/>
                          <a:cs typeface="Amatic SC" panose="00000500000000000000" pitchFamily="2" charset="-79"/>
                        </a:rPr>
                        <a:t>Net/Wall</a:t>
                      </a:r>
                    </a:p>
                    <a:p>
                      <a:pPr algn="ctr">
                        <a:lnSpc>
                          <a:spcPct val="90000"/>
                        </a:lnSpc>
                        <a:spcBef>
                          <a:spcPts val="0"/>
                        </a:spcBef>
                        <a:spcAft>
                          <a:spcPts val="0"/>
                        </a:spcAft>
                      </a:pPr>
                      <a:r>
                        <a:rPr sz="900" b="0">
                          <a:latin typeface="Aptos"/>
                        </a:rPr>
                        <a:t/>
                      </a:r>
                      <a:endParaRPr lang="en-US" sz="1400" b="0"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US" sz="900" b="0" dirty="0">
                          <a:solidFill>
                            <a:schemeClr val="tx1"/>
                          </a:solidFill>
                          <a:latin typeface="Aptos" panose="00000500000000000000" pitchFamily="2" charset="0"/>
                          <a:cs typeface="Amatic SC" panose="00000500000000000000" pitchFamily="2" charset="-79"/>
                        </a:rPr>
                        <a:t>The children will learn to develop the range and quality of their skills when playing games using rackets. They also learn specific tactics and skills for net/wall type games.</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1030" b="1" dirty="0">
                          <a:solidFill>
                            <a:schemeClr val="tx1"/>
                          </a:solidFill>
                          <a:latin typeface="Aptos" panose="00000500000000000000" pitchFamily="2" charset="0"/>
                          <a:cs typeface="Amatic SC" panose="00000500000000000000" pitchFamily="2" charset="-79"/>
                        </a:rPr>
                        <a:t>Net/Wall</a:t>
                      </a:r>
                    </a:p>
                    <a:p>
                      <a:pPr algn="ctr">
                        <a:lnSpc>
                          <a:spcPct val="90000"/>
                        </a:lnSpc>
                        <a:spcBef>
                          <a:spcPts val="0"/>
                        </a:spcBef>
                        <a:spcAft>
                          <a:spcPts val="0"/>
                        </a:spcAft>
                      </a:pPr>
                      <a:r>
                        <a:rPr sz="900" b="0">
                          <a:latin typeface="Aptos"/>
                        </a:rPr>
                        <a:t/>
                      </a:r>
                      <a:endParaRPr lang="en-GB" sz="1400" b="0"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900" b="0" dirty="0">
                          <a:solidFill>
                            <a:schemeClr val="tx1"/>
                          </a:solidFill>
                          <a:latin typeface="Aptos" panose="00000500000000000000" pitchFamily="2" charset="0"/>
                          <a:cs typeface="Amatic SC" panose="00000500000000000000" pitchFamily="2" charset="-79"/>
                        </a:rPr>
                        <a:t>The children will learn to develop the range and quality of their skills when playing games using rackets. They also learn specific tactics and skills for net/wall type games.</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US" sz="1030" b="1" dirty="0">
                          <a:solidFill>
                            <a:schemeClr val="tx1"/>
                          </a:solidFill>
                          <a:latin typeface="Aptos" panose="00000500000000000000" pitchFamily="2" charset="0"/>
                          <a:cs typeface="Amatic SC" panose="00000500000000000000" pitchFamily="2" charset="-79"/>
                        </a:rPr>
                        <a:t>OAA Activities</a:t>
                      </a:r>
                    </a:p>
                    <a:p>
                      <a:pPr algn="ctr">
                        <a:lnSpc>
                          <a:spcPct val="90000"/>
                        </a:lnSpc>
                        <a:spcBef>
                          <a:spcPts val="0"/>
                        </a:spcBef>
                        <a:spcAft>
                          <a:spcPts val="0"/>
                        </a:spcAft>
                      </a:pPr>
                      <a:r>
                        <a:rPr sz="900" b="0">
                          <a:latin typeface="Aptos"/>
                        </a:rPr>
                        <a:t/>
                      </a:r>
                      <a:endParaRPr lang="en-US" sz="1400" b="0"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900" b="0" dirty="0">
                          <a:solidFill>
                            <a:schemeClr val="tx1"/>
                          </a:solidFill>
                          <a:latin typeface="Aptos" panose="00000500000000000000" pitchFamily="2" charset="0"/>
                          <a:cs typeface="Amatic SC" panose="00000500000000000000" pitchFamily="2" charset="-79"/>
                        </a:rPr>
                        <a:t>The children will develop their orienteering and problem-solving skills in familiar and unfamiliar situations and</a:t>
                      </a:r>
                    </a:p>
                    <a:p>
                      <a:pPr algn="ctr">
                        <a:lnSpc>
                          <a:spcPct val="90000"/>
                        </a:lnSpc>
                        <a:spcBef>
                          <a:spcPts val="0"/>
                        </a:spcBef>
                        <a:spcAft>
                          <a:spcPts val="0"/>
                        </a:spcAft>
                      </a:pPr>
                      <a:r>
                        <a:rPr lang="en-GB" sz="900" b="0" dirty="0">
                          <a:solidFill>
                            <a:schemeClr val="tx1"/>
                          </a:solidFill>
                          <a:latin typeface="Aptos" panose="00000500000000000000" pitchFamily="2" charset="0"/>
                          <a:cs typeface="Amatic SC" panose="00000500000000000000" pitchFamily="2" charset="-79"/>
                        </a:rPr>
                        <a:t>environments</a:t>
                      </a:r>
                      <a:r>
                        <a:rPr lang="en-GB" sz="900" b="0" dirty="0">
                          <a:solidFill>
                            <a:schemeClr val="tx1"/>
                          </a:solidFill>
                          <a:latin typeface="Aptos" panose="00000500000000000000" pitchFamily="2" charset="0"/>
                          <a:cs typeface="Amatic SC" panose="00000500000000000000" pitchFamily="2" charset="-79"/>
                        </a:rPr>
                        <a:t>.</a:t>
                      </a:r>
                    </a:p>
                    <a:p>
                      <a:pPr algn="ctr">
                        <a:lnSpc>
                          <a:spcPct val="90000"/>
                        </a:lnSpc>
                        <a:spcBef>
                          <a:spcPts val="0"/>
                        </a:spcBef>
                        <a:spcAft>
                          <a:spcPts val="0"/>
                        </a:spcAft>
                      </a:pPr>
                      <a:r>
                        <a:rPr sz="900" b="0">
                          <a:latin typeface="Aptos"/>
                        </a:rPr>
                        <a:t/>
                      </a:r>
                      <a:endParaRPr lang="en-US" sz="1400" b="0" dirty="0">
                        <a:solidFill>
                          <a:schemeClr val="tx1"/>
                        </a:solidFill>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FFFFCC"/>
                    </a:solidFill>
                  </a:tcPr>
                </a:tc>
                <a:tc>
                  <a:txBody>
                    <a:bodyPr wrap="square" lIns="22860" rIns="22860" tIns="13716" bIns="13716" anchor="t"/>
                    <a:lstStyle/>
                    <a:p>
                      <a:pPr algn="ctr">
                        <a:lnSpc>
                          <a:spcPct val="90000"/>
                        </a:lnSpc>
                        <a:spcBef>
                          <a:spcPts val="0"/>
                        </a:spcBef>
                        <a:spcAft>
                          <a:spcPts val="0"/>
                        </a:spcAft>
                      </a:pPr>
                      <a:r>
                        <a:rPr lang="en-US" sz="1030" b="1" dirty="0">
                          <a:solidFill>
                            <a:schemeClr val="tx1"/>
                          </a:solidFill>
                          <a:latin typeface="Aptos" panose="00000500000000000000" pitchFamily="2" charset="0"/>
                          <a:cs typeface="Amatic SC" panose="00000500000000000000" pitchFamily="2" charset="-79"/>
                        </a:rPr>
                        <a:t>OAA Activities</a:t>
                      </a:r>
                    </a:p>
                    <a:p>
                      <a:pPr algn="ctr">
                        <a:lnSpc>
                          <a:spcPct val="90000"/>
                        </a:lnSpc>
                        <a:spcBef>
                          <a:spcPts val="0"/>
                        </a:spcBef>
                        <a:spcAft>
                          <a:spcPts val="0"/>
                        </a:spcAft>
                      </a:pPr>
                      <a:r>
                        <a:rPr sz="900" b="0">
                          <a:latin typeface="Aptos"/>
                        </a:rPr>
                        <a:t/>
                      </a:r>
                      <a:endParaRPr lang="en-US" sz="1400" b="0"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US" sz="900" b="0" dirty="0">
                          <a:solidFill>
                            <a:schemeClr val="tx1"/>
                          </a:solidFill>
                          <a:latin typeface="Aptos" panose="00000500000000000000" pitchFamily="2" charset="0"/>
                          <a:cs typeface="Amatic SC" panose="00000500000000000000" pitchFamily="2" charset="-79"/>
                        </a:rPr>
                        <a:t>The children will develop their orienteering and problem-solving skills in familiar and unfamiliar situations and</a:t>
                      </a:r>
                    </a:p>
                    <a:p>
                      <a:pPr algn="ctr">
                        <a:lnSpc>
                          <a:spcPct val="90000"/>
                        </a:lnSpc>
                        <a:spcBef>
                          <a:spcPts val="0"/>
                        </a:spcBef>
                        <a:spcAft>
                          <a:spcPts val="0"/>
                        </a:spcAft>
                      </a:pPr>
                      <a:r>
                        <a:rPr lang="en-US" sz="900" b="0" dirty="0">
                          <a:solidFill>
                            <a:schemeClr val="tx1"/>
                          </a:solidFill>
                          <a:latin typeface="Aptos" panose="00000500000000000000" pitchFamily="2" charset="0"/>
                          <a:cs typeface="Amatic SC" panose="00000500000000000000" pitchFamily="2" charset="-79"/>
                        </a:rPr>
                        <a:t>environments.</a:t>
                      </a:r>
                      <a:endParaRPr lang="en-US" sz="1100" b="0" dirty="0">
                        <a:solidFill>
                          <a:schemeClr val="tx1"/>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extLst>
                  <a:ext uri="{0D108BD9-81ED-4DB2-BD59-A6C34878D82A}">
                    <a16:rowId xmlns:a16="http://schemas.microsoft.com/office/drawing/2014/main" val="10004"/>
                  </a:ext>
                </a:extLst>
              </a:tr>
            </a:tbl>
          </a:graphicData>
        </a:graphic>
      </p:graphicFrame>
      <p:pic>
        <p:nvPicPr>
          <p:cNvPr id="2" name="Picture 1">
            <a:extLst>
              <a:ext uri="{FF2B5EF4-FFF2-40B4-BE49-F238E27FC236}">
                <a16:creationId xmlns:a16="http://schemas.microsoft.com/office/drawing/2014/main" id="{E56B49EF-9AB6-483C-2104-014BBC61389A}"/>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4172403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92" name="Table 2"/>
          <p:cNvGraphicFramePr/>
          <p:nvPr>
            <p:extLst>
              <p:ext uri="{D42A27DB-BD31-4B8C-83A1-F6EECF244321}">
                <p14:modId xmlns:p14="http://schemas.microsoft.com/office/powerpoint/2010/main" val="1954315149"/>
              </p:ext>
            </p:extLst>
          </p:nvPr>
        </p:nvGraphicFramePr>
        <p:xfrm>
          <a:off x="210509" y="566928"/>
          <a:ext cx="11783250" cy="4791576"/>
        </p:xfrm>
        <a:graphic>
          <a:graphicData uri="http://schemas.openxmlformats.org/drawingml/2006/table">
            <a:tbl>
              <a:tblPr/>
              <a:tblGrid>
                <a:gridCol w="614974">
                  <a:extLst>
                    <a:ext uri="{9D8B030D-6E8A-4147-A177-3AD203B41FA5}">
                      <a16:colId xmlns:a16="http://schemas.microsoft.com/office/drawing/2014/main" val="20000"/>
                    </a:ext>
                  </a:extLst>
                </a:gridCol>
                <a:gridCol w="1013777">
                  <a:extLst>
                    <a:ext uri="{9D8B030D-6E8A-4147-A177-3AD203B41FA5}">
                      <a16:colId xmlns:a16="http://schemas.microsoft.com/office/drawing/2014/main" val="20001"/>
                    </a:ext>
                  </a:extLst>
                </a:gridCol>
                <a:gridCol w="1013843">
                  <a:extLst>
                    <a:ext uri="{9D8B030D-6E8A-4147-A177-3AD203B41FA5}">
                      <a16:colId xmlns:a16="http://schemas.microsoft.com/office/drawing/2014/main" val="1831570363"/>
                    </a:ext>
                  </a:extLst>
                </a:gridCol>
                <a:gridCol w="1300683">
                  <a:extLst>
                    <a:ext uri="{9D8B030D-6E8A-4147-A177-3AD203B41FA5}">
                      <a16:colId xmlns:a16="http://schemas.microsoft.com/office/drawing/2014/main" val="20002"/>
                    </a:ext>
                  </a:extLst>
                </a:gridCol>
                <a:gridCol w="1212112">
                  <a:extLst>
                    <a:ext uri="{9D8B030D-6E8A-4147-A177-3AD203B41FA5}">
                      <a16:colId xmlns:a16="http://schemas.microsoft.com/office/drawing/2014/main" val="3182339843"/>
                    </a:ext>
                  </a:extLst>
                </a:gridCol>
                <a:gridCol w="1261730">
                  <a:extLst>
                    <a:ext uri="{9D8B030D-6E8A-4147-A177-3AD203B41FA5}">
                      <a16:colId xmlns:a16="http://schemas.microsoft.com/office/drawing/2014/main" val="2796006354"/>
                    </a:ext>
                  </a:extLst>
                </a:gridCol>
                <a:gridCol w="1304260">
                  <a:extLst>
                    <a:ext uri="{9D8B030D-6E8A-4147-A177-3AD203B41FA5}">
                      <a16:colId xmlns:a16="http://schemas.microsoft.com/office/drawing/2014/main" val="20004"/>
                    </a:ext>
                  </a:extLst>
                </a:gridCol>
                <a:gridCol w="1275907">
                  <a:extLst>
                    <a:ext uri="{9D8B030D-6E8A-4147-A177-3AD203B41FA5}">
                      <a16:colId xmlns:a16="http://schemas.microsoft.com/office/drawing/2014/main" val="4003358910"/>
                    </a:ext>
                  </a:extLst>
                </a:gridCol>
                <a:gridCol w="1438940">
                  <a:extLst>
                    <a:ext uri="{9D8B030D-6E8A-4147-A177-3AD203B41FA5}">
                      <a16:colId xmlns:a16="http://schemas.microsoft.com/office/drawing/2014/main" val="369716783"/>
                    </a:ext>
                  </a:extLst>
                </a:gridCol>
                <a:gridCol w="1347024">
                  <a:extLst>
                    <a:ext uri="{9D8B030D-6E8A-4147-A177-3AD203B41FA5}">
                      <a16:colId xmlns:a16="http://schemas.microsoft.com/office/drawing/2014/main" val="20006"/>
                    </a:ext>
                  </a:extLst>
                </a:gridCol>
              </a:tblGrid>
              <a:tr h="456985">
                <a:tc>
                  <a:txBody>
                    <a:bodyPr wrap="square" lIns="22860" rIns="22860" tIns="13716" bIns="13716" anchor="ctr"/>
                    <a:lstStyle/>
                    <a:p>
                      <a:pPr algn="ctr">
                        <a:lnSpc>
                          <a:spcPct val="86000"/>
                        </a:lnSpc>
                        <a:spcBef>
                          <a:spcPts val="0"/>
                        </a:spcBef>
                        <a:spcAft>
                          <a:spcPts val="0"/>
                        </a:spcAft>
                      </a:pPr>
                      <a:r>
                        <a:rPr sz="1450" b="1">
                          <a:latin typeface="Aptos"/>
                        </a:rPr>
                        <a:t/>
                      </a:r>
                      <a:endParaRPr lang="en-US"/>
                    </a:p>
                  </a:txBody>
                  <a:tcPr>
                    <a:lnL w="12240">
                      <a:noFill/>
                    </a:lnL>
                    <a:lnR w="12240">
                      <a:solidFill>
                        <a:srgbClr val="000000"/>
                      </a:solidFill>
                    </a:lnR>
                    <a:lnT w="12240">
                      <a:noFill/>
                    </a:lnT>
                    <a:lnB w="12240">
                      <a:solidFill>
                        <a:srgbClr val="000000"/>
                      </a:solidFill>
                    </a:lnB>
                    <a:solidFill>
                      <a:srgbClr val="FFFFFF"/>
                    </a:solidFill>
                  </a:tcPr>
                </a:tc>
                <a:tc gridSpan="3">
                  <a:txBody>
                    <a:bodyPr wrap="square" lIns="22860" rIns="22860" tIns="13716" bIns="13716" anchor="ctr"/>
                    <a:lstStyle/>
                    <a:p>
                      <a:pPr algn="ctr">
                        <a:lnSpc>
                          <a:spcPct val="86000"/>
                        </a:lnSpc>
                        <a:spcBef>
                          <a:spcPts val="0"/>
                        </a:spcBef>
                        <a:spcAft>
                          <a:spcPts val="0"/>
                        </a:spcAft>
                      </a:pPr>
                      <a:r>
                        <a:rPr lang="en-GB" sz="1450" b="1" strike="noStrike" spc="-1" dirty="0">
                          <a:latin typeface="Aptos" panose="00000500000000000000" pitchFamily="2" charset="-79"/>
                          <a:cs typeface="Amatic SC" panose="00000500000000000000" pitchFamily="2" charset="-79"/>
                        </a:rPr>
                        <a:t>Autumn</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hMerge="1">
                  <a:txBody>
                    <a:bodyPr wrap="square" lIns="22860" rIns="22860" tIns="13716" bIns="13716" anchor="ctr"/>
                    <a:lstStyle/>
                    <a:p>
                      <a:pPr algn="ctr">
                        <a:lnSpc>
                          <a:spcPct val="86000"/>
                        </a:lnSpc>
                        <a:spcBef>
                          <a:spcPts val="0"/>
                        </a:spcBef>
                        <a:spcAft>
                          <a:spcPts val="0"/>
                        </a:spcAft>
                      </a:pPr>
                      <a:r>
                        <a:rPr sz="1450" b="1">
                          <a:latin typeface="Aptos"/>
                        </a:rPr>
                        <a:t/>
                      </a:r>
                      <a:endParaRPr lang="en-GB" sz="2400" b="0" strike="noStrike" spc="-1" dirty="0">
                        <a:latin typeface="Arial"/>
                      </a:endParaRP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hMerge="1">
                  <a:txBody>
                    <a:bodyPr wrap="square" lIns="22860" rIns="22860" tIns="13716" bIns="13716" anchor="ctr"/>
                    <a:lstStyle/>
                    <a:p>
                      <a:pPr algn="ctr">
                        <a:lnSpc>
                          <a:spcPct val="86000"/>
                        </a:lnSpc>
                        <a:spcBef>
                          <a:spcPts val="0"/>
                        </a:spcBef>
                        <a:spcAft>
                          <a:spcPts val="0"/>
                        </a:spcAft>
                      </a:pPr>
                      <a:r>
                        <a:rPr sz="1450" b="1">
                          <a:latin typeface="Aptos"/>
                        </a:rPr>
                        <a:t/>
                      </a:r>
                      <a:endParaRPr lang="en-GB" sz="2400" b="0" strike="noStrike" spc="-1" dirty="0">
                        <a:latin typeface="Arial"/>
                      </a:endParaRP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gridSpan="3">
                  <a:txBody>
                    <a:bodyPr wrap="square" lIns="22860" rIns="22860" tIns="13716" bIns="13716" anchor="ctr"/>
                    <a:lstStyle/>
                    <a:p>
                      <a:pPr algn="ctr">
                        <a:lnSpc>
                          <a:spcPct val="86000"/>
                        </a:lnSpc>
                        <a:spcBef>
                          <a:spcPts val="0"/>
                        </a:spcBef>
                        <a:spcAft>
                          <a:spcPts val="0"/>
                        </a:spcAft>
                      </a:pPr>
                      <a:r>
                        <a:rPr lang="en-GB" sz="1450" b="1" strike="noStrike" spc="-1" dirty="0">
                          <a:latin typeface="Aptos" panose="00000500000000000000" pitchFamily="2" charset="-79"/>
                          <a:cs typeface="Amatic SC" panose="00000500000000000000" pitchFamily="2" charset="-79"/>
                        </a:rPr>
                        <a:t>Spring</a:t>
                      </a:r>
                      <a:endParaRPr lang="en-GB" dirty="0"/>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hMerge="1">
                  <a:txBody>
                    <a:bodyPr wrap="square" lIns="22860" rIns="22860" tIns="13716" bIns="13716" anchor="ctr"/>
                    <a:lstStyle/>
                    <a:p>
                      <a:pPr algn="ctr">
                        <a:lnSpc>
                          <a:spcPct val="86000"/>
                        </a:lnSpc>
                        <a:spcBef>
                          <a:spcPts val="0"/>
                        </a:spcBef>
                        <a:spcAft>
                          <a:spcPts val="0"/>
                        </a:spcAft>
                      </a:pPr>
                      <a:r>
                        <a:rPr sz="1450" b="1">
                          <a:latin typeface="Aptos"/>
                        </a:rPr>
                        <a:t/>
                      </a:r>
                      <a:endParaRPr lang="en-GB" sz="2400" b="0" strike="noStrike" spc="-1" dirty="0">
                        <a:latin typeface="Amatic SC" panose="00000500000000000000" pitchFamily="2" charset="-79"/>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hMerge="1">
                  <a:txBody>
                    <a:bodyPr wrap="square" lIns="22860" rIns="22860" tIns="13716" bIns="13716" anchor="ctr"/>
                    <a:lstStyle/>
                    <a:p>
                      <a:pPr algn="ctr">
                        <a:lnSpc>
                          <a:spcPct val="86000"/>
                        </a:lnSpc>
                        <a:spcBef>
                          <a:spcPts val="0"/>
                        </a:spcBef>
                        <a:spcAft>
                          <a:spcPts val="0"/>
                        </a:spcAft>
                      </a:pPr>
                      <a:r>
                        <a:rPr sz="1450" b="1">
                          <a:latin typeface="Aptos"/>
                        </a:rPr>
                        <a:t/>
                      </a:r>
                      <a:endParaRPr lang="en-GB" sz="2400" b="0" strike="noStrike" spc="-1" dirty="0">
                        <a:latin typeface="Arial"/>
                      </a:endParaRP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gridSpan="3">
                  <a:txBody>
                    <a:bodyPr wrap="square" lIns="22860" rIns="22860" tIns="13716" bIns="13716" anchor="ctr"/>
                    <a:lstStyle/>
                    <a:p>
                      <a:pPr algn="ctr">
                        <a:lnSpc>
                          <a:spcPct val="86000"/>
                        </a:lnSpc>
                        <a:spcBef>
                          <a:spcPts val="0"/>
                        </a:spcBef>
                        <a:spcAft>
                          <a:spcPts val="0"/>
                        </a:spcAft>
                      </a:pPr>
                      <a:r>
                        <a:rPr lang="en-GB" sz="1450" b="1" strike="noStrike" spc="-1" dirty="0">
                          <a:solidFill>
                            <a:srgbClr val="000000"/>
                          </a:solidFill>
                          <a:latin typeface="Aptos"/>
                        </a:rPr>
                        <a:t>Summer</a:t>
                      </a:r>
                      <a:endParaRPr lang="en-GB" dirty="0"/>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hMerge="1">
                  <a:txBody>
                    <a:bodyPr wrap="square" lIns="22860" rIns="22860" tIns="13716" bIns="13716" anchor="ctr"/>
                    <a:lstStyle/>
                    <a:p>
                      <a:pPr algn="ctr">
                        <a:lnSpc>
                          <a:spcPct val="86000"/>
                        </a:lnSpc>
                        <a:spcBef>
                          <a:spcPts val="0"/>
                        </a:spcBef>
                        <a:spcAft>
                          <a:spcPts val="0"/>
                        </a:spcAft>
                      </a:pPr>
                      <a:r>
                        <a:rPr sz="1450" b="1">
                          <a:latin typeface="Aptos"/>
                        </a:rPr>
                        <a:t/>
                      </a:r>
                      <a:endParaRPr lang="en-GB" sz="2400" b="1" strike="noStrike" spc="-1" dirty="0">
                        <a:latin typeface="Amatic SC" panose="00000500000000000000" pitchFamily="2" charset="-79"/>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hMerge="1">
                  <a:txBody>
                    <a:bodyPr wrap="square" lIns="22860" rIns="22860" tIns="13716" bIns="13716" anchor="ctr"/>
                    <a:lstStyle/>
                    <a:p>
                      <a:pPr algn="ctr">
                        <a:lnSpc>
                          <a:spcPct val="86000"/>
                        </a:lnSpc>
                        <a:spcBef>
                          <a:spcPts val="0"/>
                        </a:spcBef>
                        <a:spcAft>
                          <a:spcPts val="0"/>
                        </a:spcAft>
                      </a:pPr>
                      <a:r>
                        <a:rPr sz="1450" b="1">
                          <a:latin typeface="Aptos"/>
                        </a:rPr>
                        <a:t/>
                      </a:r>
                      <a:endParaRPr dirty="0"/>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456985">
                <a:tc>
                  <a:txBody>
                    <a:bodyPr wrap="square" lIns="22860" rIns="22860" tIns="13716" bIns="13716" anchor="ctr"/>
                    <a:lstStyle/>
                    <a:p>
                      <a:pPr algn="ctr">
                        <a:lnSpc>
                          <a:spcPct val="88000"/>
                        </a:lnSpc>
                        <a:spcBef>
                          <a:spcPts val="0"/>
                        </a:spcBef>
                        <a:spcAft>
                          <a:spcPts val="0"/>
                        </a:spcAft>
                      </a:pPr>
                      <a:r>
                        <a:rPr lang="en-GB" sz="1019" b="1" strike="noStrike" spc="-1" dirty="0">
                          <a:solidFill>
                            <a:srgbClr val="000000"/>
                          </a:solidFill>
                          <a:latin typeface="Aptos"/>
                        </a:rPr>
                        <a:t>PSHE</a:t>
                      </a:r>
                      <a:endParaRPr lang="en-GB" sz="24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gridSpan="9">
                  <a:txBody>
                    <a:bodyPr wrap="square" lIns="22860" rIns="22860" tIns="13716" bIns="13716" anchor="t"/>
                    <a:lstStyle/>
                    <a:p>
                      <a:pPr algn="ctr">
                        <a:lnSpc>
                          <a:spcPct val="86000"/>
                        </a:lnSpc>
                        <a:spcBef>
                          <a:spcPts val="0"/>
                        </a:spcBef>
                        <a:spcAft>
                          <a:spcPts val="0"/>
                        </a:spcAft>
                      </a:pPr>
                      <a:r>
                        <a:rPr sz="750" b="0">
                          <a:latin typeface="Aptos"/>
                        </a:rPr>
                        <a:t/>
                      </a:r>
                      <a:endParaRPr lang="en-GB" sz="1400" b="0" strike="noStrike" spc="-1" dirty="0">
                        <a:latin typeface="Arial"/>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hMerge="1">
                  <a:txBody>
                    <a:bodyPr wrap="square" lIns="22860" rIns="22860" tIns="13716" bIns="13716" anchor="t"/>
                    <a:lstStyle/>
                    <a:p>
                      <a:pPr algn="ctr">
                        <a:lnSpc>
                          <a:spcPct val="86000"/>
                        </a:lnSpc>
                        <a:spcBef>
                          <a:spcPts val="0"/>
                        </a:spcBef>
                        <a:spcAft>
                          <a:spcPts val="0"/>
                        </a:spcAft>
                      </a:pPr>
                      <a:r>
                        <a:rPr sz="750" b="0">
                          <a:latin typeface="Aptos"/>
                        </a:rPr>
                        <a:t/>
                      </a:r>
                      <a:endParaRPr lang="en-GB"/>
                    </a:p>
                  </a:txBody>
                  <a:tcPr/>
                </a:tc>
                <a:tc hMerge="1">
                  <a:txBody>
                    <a:bodyPr wrap="square" lIns="22860" rIns="22860" tIns="13716" bIns="13716" anchor="t"/>
                    <a:lstStyle/>
                    <a:p>
                      <a:pPr algn="ctr">
                        <a:lnSpc>
                          <a:spcPct val="86000"/>
                        </a:lnSpc>
                        <a:spcBef>
                          <a:spcPts val="0"/>
                        </a:spcBef>
                        <a:spcAft>
                          <a:spcPts val="0"/>
                        </a:spcAft>
                      </a:pPr>
                      <a:r>
                        <a:rPr sz="750" b="0">
                          <a:latin typeface="Aptos"/>
                        </a:rPr>
                        <a:t/>
                      </a:r>
                      <a:endParaRPr lang="en-US"/>
                    </a:p>
                  </a:txBody>
                  <a:tcPr marL="90000" marR="90000">
                    <a:lnL w="12240" cap="flat" cmpd="sng" algn="ctr">
                      <a:solidFill>
                        <a:srgbClr val="000000"/>
                      </a:solidFill>
                      <a:prstDash val="solid"/>
                      <a:round/>
                      <a:headEnd type="none" w="med" len="med"/>
                      <a:tailEnd type="none" w="med" len="med"/>
                    </a:lnL>
                    <a:solidFill>
                      <a:srgbClr val="729FCF"/>
                    </a:solidFill>
                  </a:tcPr>
                </a:tc>
                <a:tc hMerge="1">
                  <a:txBody>
                    <a:bodyPr wrap="square" lIns="22860" rIns="22860" tIns="13716" bIns="13716" anchor="t"/>
                    <a:lstStyle/>
                    <a:p>
                      <a:pPr algn="ctr">
                        <a:lnSpc>
                          <a:spcPct val="86000"/>
                        </a:lnSpc>
                        <a:spcBef>
                          <a:spcPts val="0"/>
                        </a:spcBef>
                        <a:spcAft>
                          <a:spcPts val="0"/>
                        </a:spcAft>
                      </a:pPr>
                      <a:r>
                        <a:rPr sz="750" b="0">
                          <a:latin typeface="Aptos"/>
                        </a:rPr>
                        <a:t/>
                      </a:r>
                      <a:endParaRPr lang="en-GB"/>
                    </a:p>
                  </a:txBody>
                  <a:tcP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tcPr>
                </a:tc>
                <a:tc hMerge="1">
                  <a:txBody>
                    <a:bodyPr wrap="square" lIns="22860" rIns="22860" tIns="13716" bIns="13716" anchor="t"/>
                    <a:lstStyle/>
                    <a:p>
                      <a:pPr algn="ctr">
                        <a:lnSpc>
                          <a:spcPct val="86000"/>
                        </a:lnSpc>
                        <a:spcBef>
                          <a:spcPts val="0"/>
                        </a:spcBef>
                        <a:spcAft>
                          <a:spcPts val="0"/>
                        </a:spcAft>
                      </a:pPr>
                      <a:r>
                        <a:rPr sz="750" b="0">
                          <a:latin typeface="Aptos"/>
                        </a:rPr>
                        <a:t/>
                      </a:r>
                      <a:endParaRPr lang="en-GB"/>
                    </a:p>
                  </a:txBody>
                  <a:tcPr/>
                </a:tc>
                <a:tc hMerge="1">
                  <a:txBody>
                    <a:bodyPr wrap="square" lIns="22860" rIns="22860" tIns="13716" bIns="13716" anchor="t"/>
                    <a:lstStyle/>
                    <a:p>
                      <a:pPr algn="ctr">
                        <a:lnSpc>
                          <a:spcPct val="86000"/>
                        </a:lnSpc>
                        <a:spcBef>
                          <a:spcPts val="0"/>
                        </a:spcBef>
                        <a:spcAft>
                          <a:spcPts val="0"/>
                        </a:spcAft>
                      </a:pPr>
                      <a:r>
                        <a:rPr sz="750" b="0">
                          <a:latin typeface="Aptos"/>
                        </a:rPr>
                        <a:t/>
                      </a:r>
                      <a:endParaRPr lang="en-US"/>
                    </a:p>
                  </a:txBody>
                  <a:tcPr marL="90000" marR="90000">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wrap="square" lIns="22860" rIns="22860" tIns="13716" bIns="13716" anchor="t"/>
                    <a:lstStyle/>
                    <a:p>
                      <a:pPr algn="ctr">
                        <a:lnSpc>
                          <a:spcPct val="86000"/>
                        </a:lnSpc>
                        <a:spcBef>
                          <a:spcPts val="0"/>
                        </a:spcBef>
                        <a:spcAft>
                          <a:spcPts val="0"/>
                        </a:spcAft>
                      </a:pPr>
                      <a:r>
                        <a:rPr sz="750" b="0">
                          <a:latin typeface="Aptos"/>
                        </a:rPr>
                        <a:t/>
                      </a:r>
                      <a:endParaRPr lang="en-GB"/>
                    </a:p>
                  </a:txBody>
                  <a:tcPr>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tcPr>
                </a:tc>
                <a:tc hMerge="1">
                  <a:txBody>
                    <a:bodyPr wrap="square" lIns="22860" rIns="22860" tIns="13716" bIns="13716" anchor="t"/>
                    <a:lstStyle/>
                    <a:p>
                      <a:pPr algn="ctr">
                        <a:lnSpc>
                          <a:spcPct val="86000"/>
                        </a:lnSpc>
                        <a:spcBef>
                          <a:spcPts val="0"/>
                        </a:spcBef>
                        <a:spcAft>
                          <a:spcPts val="0"/>
                        </a:spcAft>
                      </a:pPr>
                      <a:r>
                        <a:rPr sz="750" b="0">
                          <a:latin typeface="Aptos"/>
                        </a:rPr>
                        <a:t/>
                      </a:r>
                      <a:endParaRPr lang="en-GB"/>
                    </a:p>
                  </a:txBody>
                  <a:tcPr/>
                </a:tc>
                <a:tc hMerge="1">
                  <a:txBody>
                    <a:bodyPr wrap="square" lIns="22860" rIns="22860" tIns="13716" bIns="13716" anchor="t"/>
                    <a:lstStyle/>
                    <a:p>
                      <a:pPr algn="ctr">
                        <a:lnSpc>
                          <a:spcPct val="86000"/>
                        </a:lnSpc>
                        <a:spcBef>
                          <a:spcPts val="0"/>
                        </a:spcBef>
                        <a:spcAft>
                          <a:spcPts val="0"/>
                        </a:spcAft>
                      </a:pPr>
                      <a:r>
                        <a:rPr sz="750" b="0">
                          <a:latin typeface="Aptos"/>
                        </a:rPr>
                        <a:t/>
                      </a:r>
                      <a:endParaRPr lang="en-US"/>
                    </a:p>
                  </a:txBody>
                  <a:tcPr marL="90000" marR="90000">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extLst>
                  <a:ext uri="{0D108BD9-81ED-4DB2-BD59-A6C34878D82A}">
                    <a16:rowId xmlns:a16="http://schemas.microsoft.com/office/drawing/2014/main" val="10002"/>
                  </a:ext>
                </a:extLst>
              </a:tr>
              <a:tr h="500596">
                <a:tc>
                  <a:txBody>
                    <a:bodyPr wrap="square" lIns="22860" rIns="22860" tIns="13716" bIns="13716" anchor="ctr"/>
                    <a:lstStyle/>
                    <a:p>
                      <a:pPr algn="ctr">
                        <a:lnSpc>
                          <a:spcPct val="88000"/>
                        </a:lnSpc>
                        <a:spcBef>
                          <a:spcPts val="0"/>
                        </a:spcBef>
                        <a:spcAft>
                          <a:spcPts val="0"/>
                        </a:spcAft>
                      </a:pPr>
                      <a:r>
                        <a:rPr sz="1019" b="1">
                          <a:latin typeface="Aptos"/>
                        </a:rPr>
                        <a:t/>
                      </a:r>
                      <a:endParaRPr lang="en-US" dirty="0"/>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40" b="1" i="0" u="none" strike="noStrike" kern="1200" cap="none" spc="-1" normalizeH="0" baseline="0" noProof="0" dirty="0">
                          <a:ln>
                            <a:noFill/>
                          </a:ln>
                          <a:solidFill>
                            <a:prstClr val="black"/>
                          </a:solidFill>
                          <a:effectLst/>
                          <a:uLnTx/>
                          <a:uFillTx/>
                          <a:latin typeface="Aptos" panose="00000500000000000000" pitchFamily="2" charset="0"/>
                          <a:cs typeface="Amatic SC" panose="00000500000000000000" pitchFamily="2" charset="-79"/>
                        </a:rPr>
                        <a:t>Friends and Family</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40" b="1" i="0" u="none" strike="noStrike" kern="1200" cap="none" spc="-1" normalizeH="0" baseline="0" noProof="0" dirty="0">
                          <a:ln>
                            <a:noFill/>
                          </a:ln>
                          <a:solidFill>
                            <a:prstClr val="black"/>
                          </a:solidFill>
                          <a:effectLst/>
                          <a:uLnTx/>
                          <a:uFillTx/>
                          <a:latin typeface="Aptos" panose="00000500000000000000" pitchFamily="2" charset="0"/>
                          <a:cs typeface="Amatic SC" panose="00000500000000000000" pitchFamily="2" charset="-79"/>
                        </a:rPr>
                        <a:t>Being part of a community</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40" b="1" i="0" u="none" strike="noStrike" kern="1200" cap="none" spc="-1" normalizeH="0" baseline="0" noProof="0" dirty="0">
                          <a:ln>
                            <a:noFill/>
                          </a:ln>
                          <a:solidFill>
                            <a:prstClr val="black"/>
                          </a:solidFill>
                          <a:effectLst/>
                          <a:uLnTx/>
                          <a:uFillTx/>
                          <a:latin typeface="Aptos" panose="00000500000000000000" pitchFamily="2" charset="0"/>
                          <a:cs typeface="Amatic SC" panose="00000500000000000000" pitchFamily="2" charset="-79"/>
                        </a:rPr>
                        <a:t>Healthy Lifestyles - Adults and children’s views</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40" b="1" i="0" u="none" strike="noStrike" kern="1200" cap="none" spc="-1" normalizeH="0" baseline="0" noProof="0" dirty="0">
                          <a:ln>
                            <a:noFill/>
                          </a:ln>
                          <a:solidFill>
                            <a:prstClr val="black"/>
                          </a:solidFill>
                          <a:effectLst/>
                          <a:uLnTx/>
                          <a:uFillTx/>
                          <a:latin typeface="Aptos" panose="00000500000000000000" pitchFamily="2" charset="0"/>
                          <a:cs typeface="Amatic SC" panose="00000500000000000000" pitchFamily="2" charset="-79"/>
                        </a:rPr>
                        <a:t>Healthy Relationships</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40" b="1" i="0" u="none" strike="noStrike" kern="1200" cap="none" spc="-1" normalizeH="0" baseline="0" noProof="0" dirty="0">
                          <a:ln>
                            <a:noFill/>
                          </a:ln>
                          <a:solidFill>
                            <a:prstClr val="black"/>
                          </a:solidFill>
                          <a:effectLst/>
                          <a:uLnTx/>
                          <a:uFillTx/>
                          <a:latin typeface="Aptos" panose="00000500000000000000" pitchFamily="2" charset="0"/>
                          <a:cs typeface="Amatic SC" panose="00000500000000000000" pitchFamily="2" charset="-79"/>
                        </a:rPr>
                        <a:t>Digital understanding and resilience</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40" b="1" i="0" u="none" strike="noStrike" kern="1200" cap="none" spc="-1" normalizeH="0" baseline="0" noProof="0" dirty="0">
                          <a:ln>
                            <a:noFill/>
                          </a:ln>
                          <a:solidFill>
                            <a:prstClr val="black"/>
                          </a:solidFill>
                          <a:effectLst/>
                          <a:uLnTx/>
                          <a:uFillTx/>
                          <a:latin typeface="Aptos" panose="00000500000000000000" pitchFamily="2" charset="0"/>
                          <a:cs typeface="Amatic SC" panose="00000500000000000000" pitchFamily="2" charset="-79"/>
                        </a:rPr>
                        <a:t>Growing and changing - Adults and children’s views</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40" b="1" i="0" u="none" strike="noStrike" kern="1200" cap="none" spc="-1" normalizeH="0" baseline="0" noProof="0" dirty="0">
                          <a:ln>
                            <a:noFill/>
                          </a:ln>
                          <a:solidFill>
                            <a:prstClr val="black"/>
                          </a:solidFill>
                          <a:effectLst/>
                          <a:uLnTx/>
                          <a:uFillTx/>
                          <a:latin typeface="Aptos" panose="00000500000000000000" pitchFamily="2" charset="0"/>
                          <a:cs typeface="Amatic SC" panose="00000500000000000000" pitchFamily="2" charset="-79"/>
                        </a:rPr>
                        <a:t>Respecting ourselves and others</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t"/>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40" b="1" i="0" u="none" strike="noStrike" kern="1200" cap="none" spc="-1" normalizeH="0" baseline="0" noProof="0" dirty="0">
                          <a:ln>
                            <a:noFill/>
                          </a:ln>
                          <a:solidFill>
                            <a:prstClr val="black"/>
                          </a:solidFill>
                          <a:effectLst/>
                          <a:uLnTx/>
                          <a:uFillTx/>
                          <a:latin typeface="Aptos" panose="00000500000000000000" pitchFamily="2" charset="0"/>
                          <a:cs typeface="Amatic SC" panose="00000500000000000000" pitchFamily="2" charset="-79"/>
                        </a:rPr>
                        <a:t>Money and work</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t"/>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40" b="1" i="0" u="none" strike="noStrike" kern="1200" cap="none" spc="-1" normalizeH="0" baseline="0" noProof="0" dirty="0">
                          <a:ln>
                            <a:noFill/>
                          </a:ln>
                          <a:solidFill>
                            <a:prstClr val="black"/>
                          </a:solidFill>
                          <a:effectLst/>
                          <a:uLnTx/>
                          <a:uFillTx/>
                          <a:latin typeface="Aptos" panose="00000500000000000000" pitchFamily="2" charset="0"/>
                          <a:cs typeface="Amatic SC" panose="00000500000000000000" pitchFamily="2" charset="-79"/>
                        </a:rPr>
                        <a:t>Keeping safe. Adults and children’s views</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3237096">
                <a:tc>
                  <a:txBody>
                    <a:bodyPr wrap="square" lIns="22860" rIns="22860" tIns="13716" bIns="13716" anchor="ctr"/>
                    <a:lstStyle/>
                    <a:p>
                      <a:pPr algn="ctr">
                        <a:lnSpc>
                          <a:spcPct val="88000"/>
                        </a:lnSpc>
                        <a:spcBef>
                          <a:spcPts val="0"/>
                        </a:spcBef>
                        <a:spcAft>
                          <a:spcPts val="0"/>
                        </a:spcAft>
                      </a:pPr>
                      <a:r>
                        <a:rPr sz="1019" b="1">
                          <a:latin typeface="Aptos"/>
                        </a:rPr>
                        <a:t/>
                      </a:r>
                      <a:endParaRPr lang="en-US" dirty="0"/>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a:txBody>
                    <a:bodyPr wrap="square" lIns="22860" rIns="22860" tIns="13716" bIns="13716" anchor="t"/>
                    <a:lstStyle/>
                    <a:p>
                      <a:pPr algn="ctr">
                        <a:lnSpc>
                          <a:spcPct val="86000"/>
                        </a:lnSpc>
                        <a:spcBef>
                          <a:spcPts val="0"/>
                        </a:spcBef>
                        <a:spcAft>
                          <a:spcPts val="0"/>
                        </a:spcAft>
                      </a:pPr>
                      <a:r>
                        <a:rPr lang="en-GB" sz="740" b="1" strike="noStrike" spc="-1" dirty="0">
                          <a:latin typeface="Aptos" panose="00000500000000000000" pitchFamily="2" charset="0"/>
                          <a:cs typeface="Amatic SC" panose="00000500000000000000" pitchFamily="2" charset="-79"/>
                        </a:rPr>
                        <a:t>Managing friendships and peer influence.</a:t>
                      </a:r>
                    </a:p>
                    <a:p>
                      <a:pPr algn="ctr">
                        <a:lnSpc>
                          <a:spcPct val="86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86000"/>
                        </a:lnSpc>
                        <a:spcBef>
                          <a:spcPts val="0"/>
                        </a:spcBef>
                        <a:spcAft>
                          <a:spcPts val="0"/>
                        </a:spcAft>
                      </a:pPr>
                      <a:r>
                        <a:rPr lang="en-GB" sz="750" b="0" strike="noStrike" spc="-1" dirty="0">
                          <a:solidFill>
                            <a:srgbClr val="02B2AE"/>
                          </a:solidFill>
                          <a:latin typeface="Aptos" panose="00000500000000000000" pitchFamily="2" charset="0"/>
                          <a:cs typeface="Amatic SC" panose="00000500000000000000" pitchFamily="2" charset="-79"/>
                        </a:rPr>
                        <a:t>1Decision Inclusion and acceptance</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DAE3F3"/>
                    </a:solidFill>
                  </a:tcPr>
                </a:tc>
                <a:tc>
                  <a:txBody>
                    <a:bodyPr wrap="square" lIns="22860" rIns="22860" tIns="13716" bIns="13716" anchor="t"/>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40" b="1" i="0" u="none" strike="noStrike" kern="1200" cap="none" spc="-1" normalizeH="0" baseline="0" noProof="0" dirty="0">
                          <a:ln>
                            <a:noFill/>
                          </a:ln>
                          <a:solidFill>
                            <a:prstClr val="black"/>
                          </a:solidFill>
                          <a:effectLst/>
                          <a:uLnTx/>
                          <a:uFillTx/>
                          <a:latin typeface="Aptos" panose="00000500000000000000" pitchFamily="2" charset="0"/>
                          <a:cs typeface="Amatic SC" panose="00000500000000000000" pitchFamily="2" charset="-79"/>
                        </a:rPr>
                        <a:t>Protecting the environment; compassion towards others. </a:t>
                      </a:r>
                    </a:p>
                    <a:p>
                      <a:pPr marL="0" marR="0" lvl="0" indent="0" algn="ctr" defTabSz="914400" rtl="0" eaLnBrk="1" fontAlgn="auto" latinLnBrk="0" hangingPunct="1">
                        <a:lnSpc>
                          <a:spcPct val="86000"/>
                        </a:lnSpc>
                        <a:spcBef>
                          <a:spcPts val="0"/>
                        </a:spcBef>
                        <a:spcAft>
                          <a:spcPts val="0"/>
                        </a:spcAft>
                        <a:buClrTx/>
                        <a:buSzTx/>
                        <a:buFontTx/>
                        <a:buNone/>
                        <a:tabLst/>
                        <a:defRPr/>
                      </a:pPr>
                      <a:r>
                        <a:rPr sz="750" b="0">
                          <a:latin typeface="Aptos"/>
                        </a:rPr>
                        <a:t/>
                      </a:r>
                      <a:endParaRPr kumimoji="0" lang="en-GB" sz="1200" b="0" i="0" u="none" strike="noStrike" kern="1200" cap="none" spc="-1" normalizeH="0" baseline="0" noProof="0" dirty="0">
                        <a:ln>
                          <a:noFill/>
                        </a:ln>
                        <a:solidFill>
                          <a:prstClr val="black"/>
                        </a:solidFill>
                        <a:effectLst/>
                        <a:uLnTx/>
                        <a:uFillTx/>
                        <a:latin typeface="Patrick Hand" panose="00000500000000000000" pitchFamily="2" charset="0"/>
                        <a:cs typeface="Amatic SC" panose="00000500000000000000" pitchFamily="2" charset="-79"/>
                      </a:endParaRPr>
                    </a:p>
                    <a:p>
                      <a:pPr marL="0" marR="0" lvl="0" indent="0" algn="ctr" defTabSz="914400" rtl="0" eaLnBrk="1" fontAlgn="auto" latinLnBrk="0" hangingPunct="1">
                        <a:lnSpc>
                          <a:spcPct val="86000"/>
                        </a:lnSpc>
                        <a:spcBef>
                          <a:spcPts val="0"/>
                        </a:spcBef>
                        <a:spcAft>
                          <a:spcPts val="0"/>
                        </a:spcAft>
                        <a:buClrTx/>
                        <a:buSzTx/>
                        <a:buFontTx/>
                        <a:buNone/>
                        <a:tabLst/>
                        <a:defRPr/>
                      </a:pPr>
                      <a:r>
                        <a:rPr kumimoji="0" lang="en-GB" sz="750" b="0" i="0" u="none" strike="noStrike" kern="1200" cap="none" spc="-1" normalizeH="0" baseline="0" noProof="0" dirty="0">
                          <a:ln>
                            <a:noFill/>
                          </a:ln>
                          <a:solidFill>
                            <a:srgbClr val="02B2AE"/>
                          </a:solidFill>
                          <a:effectLst/>
                          <a:uLnTx/>
                          <a:uFillTx/>
                          <a:latin typeface="Aptos" panose="00000500000000000000" pitchFamily="2" charset="0"/>
                          <a:cs typeface="Amatic SC" panose="00000500000000000000" pitchFamily="2" charset="-79"/>
                        </a:rPr>
                        <a:t>1Decision : Looking out for others</a:t>
                      </a:r>
                    </a:p>
                    <a:p>
                      <a:pPr algn="ctr">
                        <a:lnSpc>
                          <a:spcPct val="86000"/>
                        </a:lnSpc>
                        <a:spcBef>
                          <a:spcPts val="0"/>
                        </a:spcBef>
                        <a:spcAft>
                          <a:spcPts val="0"/>
                        </a:spcAft>
                      </a:pPr>
                      <a:r>
                        <a:rPr sz="750" b="0">
                          <a:latin typeface="Aptos"/>
                        </a:rPr>
                        <a:t/>
                      </a:r>
                      <a:endParaRPr lang="en-GB" sz="1200" b="0" strike="noStrike" spc="-1" dirty="0">
                        <a:solidFill>
                          <a:srgbClr val="02B2AE"/>
                        </a:solidFill>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DAE3F3"/>
                    </a:solidFill>
                  </a:tcPr>
                </a:tc>
                <a:tc>
                  <a:txBody>
                    <a:bodyPr wrap="square" lIns="22860" rIns="22860" tIns="13716" bIns="13716" anchor="t"/>
                    <a:lstStyle/>
                    <a:p>
                      <a:pPr algn="ctr">
                        <a:lnSpc>
                          <a:spcPct val="86000"/>
                        </a:lnSpc>
                        <a:spcBef>
                          <a:spcPts val="0"/>
                        </a:spcBef>
                        <a:spcAft>
                          <a:spcPts val="0"/>
                        </a:spcAft>
                      </a:pPr>
                      <a:r>
                        <a:rPr lang="en-GB" sz="740" b="1" strike="noStrike" spc="-1" dirty="0">
                          <a:latin typeface="Aptos" panose="00000500000000000000" pitchFamily="2" charset="0"/>
                          <a:cs typeface="Amatic SC" panose="00000500000000000000" pitchFamily="2" charset="-79"/>
                        </a:rPr>
                        <a:t>Healthy sleep habits; sun safety; medicines, vaccinations, immunisations and allergies.</a:t>
                      </a:r>
                    </a:p>
                    <a:p>
                      <a:pPr algn="ctr">
                        <a:lnSpc>
                          <a:spcPct val="86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86000"/>
                        </a:lnSpc>
                        <a:spcBef>
                          <a:spcPts val="0"/>
                        </a:spcBef>
                        <a:spcAft>
                          <a:spcPts val="0"/>
                        </a:spcAft>
                      </a:pPr>
                      <a:r>
                        <a:rPr lang="en-GB" sz="750" b="0" strike="noStrike" spc="-1" dirty="0">
                          <a:solidFill>
                            <a:srgbClr val="02B2AE"/>
                          </a:solidFill>
                          <a:latin typeface="Aptos" panose="00000500000000000000" pitchFamily="2" charset="0"/>
                          <a:cs typeface="Amatic SC" panose="00000500000000000000" pitchFamily="2" charset="-79"/>
                        </a:rPr>
                        <a:t>1Decision : Smoking</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algn="ctr">
                        <a:lnSpc>
                          <a:spcPct val="86000"/>
                        </a:lnSpc>
                        <a:spcBef>
                          <a:spcPts val="0"/>
                        </a:spcBef>
                        <a:spcAft>
                          <a:spcPts val="0"/>
                        </a:spcAft>
                      </a:pPr>
                      <a:r>
                        <a:rPr lang="en-GB" sz="740" b="1" strike="noStrike" spc="-1" dirty="0">
                          <a:latin typeface="Aptos" panose="00000500000000000000" pitchFamily="2" charset="0"/>
                          <a:cs typeface="Amatic SC" panose="00000500000000000000" pitchFamily="2" charset="-79"/>
                        </a:rPr>
                        <a:t>Physical contact and feeling safe.</a:t>
                      </a:r>
                    </a:p>
                    <a:p>
                      <a:pPr algn="ctr">
                        <a:lnSpc>
                          <a:spcPct val="86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86000"/>
                        </a:lnSpc>
                        <a:spcBef>
                          <a:spcPts val="0"/>
                        </a:spcBef>
                        <a:spcAft>
                          <a:spcPts val="0"/>
                        </a:spcAft>
                      </a:pPr>
                      <a:r>
                        <a:rPr lang="en-GB" sz="750" b="0" strike="noStrike" spc="-1" dirty="0">
                          <a:solidFill>
                            <a:srgbClr val="02B2AE"/>
                          </a:solidFill>
                          <a:latin typeface="Aptos" panose="00000500000000000000" pitchFamily="2" charset="0"/>
                          <a:cs typeface="Amatic SC" panose="00000500000000000000" pitchFamily="2" charset="-79"/>
                        </a:rPr>
                        <a:t>1Decision : Peer pressure</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wrap="square" lIns="22860" rIns="22860" tIns="13716" bIns="13716" anchor="t"/>
                    <a:lstStyle/>
                    <a:p>
                      <a:pPr algn="ctr">
                        <a:lnSpc>
                          <a:spcPct val="86000"/>
                        </a:lnSpc>
                        <a:spcBef>
                          <a:spcPts val="0"/>
                        </a:spcBef>
                        <a:spcAft>
                          <a:spcPts val="0"/>
                        </a:spcAft>
                      </a:pPr>
                      <a:r>
                        <a:rPr lang="en-GB" sz="740" b="1" strike="noStrike" spc="-1" dirty="0">
                          <a:latin typeface="Aptos" panose="00000500000000000000" pitchFamily="2" charset="0"/>
                          <a:cs typeface="Amatic SC" panose="00000500000000000000" pitchFamily="2" charset="-79"/>
                        </a:rPr>
                        <a:t>How information online is targeted; different media types, their role and impact.</a:t>
                      </a:r>
                    </a:p>
                    <a:p>
                      <a:pPr algn="ctr">
                        <a:lnSpc>
                          <a:spcPct val="86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86000"/>
                        </a:lnSpc>
                        <a:spcBef>
                          <a:spcPts val="0"/>
                        </a:spcBef>
                        <a:spcAft>
                          <a:spcPts val="0"/>
                        </a:spcAft>
                      </a:pPr>
                      <a:r>
                        <a:rPr lang="en-GB" sz="750" b="0" strike="noStrike" spc="-1" dirty="0">
                          <a:solidFill>
                            <a:srgbClr val="02B2AE"/>
                          </a:solidFill>
                          <a:latin typeface="Aptos" panose="00000500000000000000" pitchFamily="2" charset="0"/>
                          <a:cs typeface="Amatic SC" panose="00000500000000000000" pitchFamily="2" charset="-79"/>
                        </a:rPr>
                        <a:t>1Decision ; image sharing</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wrap="square" lIns="22860" rIns="22860" tIns="13716" bIns="13716" anchor="t"/>
                    <a:lstStyle/>
                    <a:p>
                      <a:pPr algn="ctr">
                        <a:lnSpc>
                          <a:spcPct val="86000"/>
                        </a:lnSpc>
                        <a:spcBef>
                          <a:spcPts val="0"/>
                        </a:spcBef>
                        <a:spcAft>
                          <a:spcPts val="0"/>
                        </a:spcAft>
                      </a:pPr>
                      <a:r>
                        <a:rPr lang="en-GB" sz="740" b="1" strike="noStrike" spc="-1" dirty="0">
                          <a:latin typeface="Aptos" panose="00000500000000000000" pitchFamily="2" charset="0"/>
                          <a:cs typeface="Amatic SC" panose="00000500000000000000" pitchFamily="2" charset="-79"/>
                        </a:rPr>
                        <a:t>Physical and emotional changes in puberty.</a:t>
                      </a:r>
                    </a:p>
                    <a:p>
                      <a:pPr algn="ctr">
                        <a:lnSpc>
                          <a:spcPct val="86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86000"/>
                        </a:lnSpc>
                        <a:spcBef>
                          <a:spcPts val="0"/>
                        </a:spcBef>
                        <a:spcAft>
                          <a:spcPts val="0"/>
                        </a:spcAft>
                      </a:pPr>
                      <a:r>
                        <a:rPr lang="en-GB" sz="750" b="0" strike="noStrike" spc="-1" dirty="0">
                          <a:solidFill>
                            <a:srgbClr val="02B2AE"/>
                          </a:solidFill>
                          <a:latin typeface="Aptos" panose="00000500000000000000" pitchFamily="2" charset="0"/>
                          <a:cs typeface="Amatic SC" panose="00000500000000000000" pitchFamily="2" charset="-79"/>
                        </a:rPr>
                        <a:t>1Decision : Puberty</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86000"/>
                        </a:lnSpc>
                        <a:spcBef>
                          <a:spcPts val="0"/>
                        </a:spcBef>
                        <a:spcAft>
                          <a:spcPts val="0"/>
                        </a:spcAft>
                      </a:pPr>
                      <a:r>
                        <a:rPr lang="en-GB" sz="740" b="1" strike="noStrike" spc="-1" dirty="0">
                          <a:latin typeface="Aptos" panose="00000500000000000000" pitchFamily="2" charset="0"/>
                          <a:cs typeface="Amatic SC" panose="00000500000000000000" pitchFamily="2" charset="-79"/>
                        </a:rPr>
                        <a:t>Responding respectfully to a wide range of people; recognising prejudice and discrimination</a:t>
                      </a:r>
                    </a:p>
                    <a:p>
                      <a:pPr algn="ctr">
                        <a:lnSpc>
                          <a:spcPct val="86000"/>
                        </a:lnSpc>
                        <a:spcBef>
                          <a:spcPts val="0"/>
                        </a:spcBef>
                        <a:spcAft>
                          <a:spcPts val="0"/>
                        </a:spcAft>
                      </a:pPr>
                      <a:r>
                        <a:rPr sz="68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86000"/>
                        </a:lnSpc>
                        <a:spcBef>
                          <a:spcPts val="0"/>
                        </a:spcBef>
                        <a:spcAft>
                          <a:spcPts val="0"/>
                        </a:spcAft>
                      </a:pPr>
                      <a:r>
                        <a:rPr lang="en-GB" sz="680" b="0" strike="noStrike" spc="-1" dirty="0">
                          <a:solidFill>
                            <a:srgbClr val="02B2AE"/>
                          </a:solidFill>
                          <a:latin typeface="Aptos" panose="00000500000000000000" pitchFamily="2" charset="0"/>
                          <a:cs typeface="Amatic SC" panose="00000500000000000000" pitchFamily="2" charset="-79"/>
                        </a:rPr>
                        <a:t>1Decision : Anger - Permission seeking and giving</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tc>
                  <a:txBody>
                    <a:bodyPr wrap="square" lIns="22860" rIns="22860" tIns="13716" bIns="13716" anchor="t"/>
                    <a:lstStyle/>
                    <a:p>
                      <a:pPr algn="ctr">
                        <a:lnSpc>
                          <a:spcPct val="86000"/>
                        </a:lnSpc>
                        <a:spcBef>
                          <a:spcPts val="0"/>
                        </a:spcBef>
                        <a:spcAft>
                          <a:spcPts val="0"/>
                        </a:spcAft>
                      </a:pPr>
                      <a:r>
                        <a:rPr lang="en-GB" sz="740" b="1" strike="noStrike" spc="-1" dirty="0">
                          <a:latin typeface="Aptos" panose="00000500000000000000" pitchFamily="2" charset="0"/>
                          <a:cs typeface="Amatic SC" panose="00000500000000000000" pitchFamily="2" charset="-79"/>
                        </a:rPr>
                        <a:t>Identifying job interests and aspirations; what influences career choices; workplace stereotypes.</a:t>
                      </a:r>
                    </a:p>
                    <a:p>
                      <a:pPr algn="ctr">
                        <a:lnSpc>
                          <a:spcPct val="86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86000"/>
                        </a:lnSpc>
                        <a:spcBef>
                          <a:spcPts val="0"/>
                        </a:spcBef>
                        <a:spcAft>
                          <a:spcPts val="0"/>
                        </a:spcAft>
                      </a:pPr>
                      <a:r>
                        <a:rPr lang="en-GB" sz="750" b="0" strike="noStrike" spc="-1" dirty="0">
                          <a:solidFill>
                            <a:srgbClr val="02B2AE"/>
                          </a:solidFill>
                          <a:latin typeface="Aptos" panose="00000500000000000000" pitchFamily="2" charset="0"/>
                          <a:cs typeface="Amatic SC" panose="00000500000000000000" pitchFamily="2" charset="-79"/>
                        </a:rPr>
                        <a:t>1Decision: Enterprise</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tc>
                  <a:txBody>
                    <a:bodyPr wrap="square" lIns="22860" rIns="22860" tIns="13716" bIns="13716" anchor="t"/>
                    <a:lstStyle/>
                    <a:p>
                      <a:pPr algn="ctr">
                        <a:lnSpc>
                          <a:spcPct val="86000"/>
                        </a:lnSpc>
                        <a:spcBef>
                          <a:spcPts val="0"/>
                        </a:spcBef>
                        <a:spcAft>
                          <a:spcPts val="0"/>
                        </a:spcAft>
                      </a:pPr>
                      <a:r>
                        <a:rPr lang="en-GB" sz="740" b="1" strike="noStrike" spc="-1" dirty="0">
                          <a:latin typeface="Aptos" panose="00000500000000000000" pitchFamily="2" charset="0"/>
                          <a:cs typeface="Amatic SC" panose="00000500000000000000" pitchFamily="2" charset="-79"/>
                        </a:rPr>
                        <a:t>Keeping safe in different situations, including responding in emergencies, first aid.</a:t>
                      </a:r>
                    </a:p>
                    <a:p>
                      <a:pPr algn="ctr">
                        <a:lnSpc>
                          <a:spcPct val="86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p>
                      <a:pPr algn="ctr">
                        <a:lnSpc>
                          <a:spcPct val="86000"/>
                        </a:lnSpc>
                        <a:spcBef>
                          <a:spcPts val="0"/>
                        </a:spcBef>
                        <a:spcAft>
                          <a:spcPts val="0"/>
                        </a:spcAft>
                      </a:pPr>
                      <a:r>
                        <a:rPr lang="en-GB" sz="750" b="0" strike="noStrike" spc="-1" dirty="0">
                          <a:solidFill>
                            <a:srgbClr val="02B2AE"/>
                          </a:solidFill>
                          <a:latin typeface="Aptos" panose="00000500000000000000" pitchFamily="2" charset="0"/>
                          <a:cs typeface="Amatic SC" panose="00000500000000000000" pitchFamily="2" charset="-79"/>
                        </a:rPr>
                        <a:t>1Decision : First Aid year 5</a:t>
                      </a:r>
                    </a:p>
                    <a:p>
                      <a:pPr algn="ctr">
                        <a:lnSpc>
                          <a:spcPct val="86000"/>
                        </a:lnSpc>
                        <a:spcBef>
                          <a:spcPts val="0"/>
                        </a:spcBef>
                        <a:spcAft>
                          <a:spcPts val="0"/>
                        </a:spcAft>
                      </a:pPr>
                      <a:r>
                        <a:rPr sz="750" b="0">
                          <a:latin typeface="Aptos"/>
                        </a:rPr>
                        <a:t/>
                      </a:r>
                      <a:endParaRPr lang="en-GB" sz="1200" b="0"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bl>
          </a:graphicData>
        </a:graphic>
      </p:graphicFrame>
      <p:pic>
        <p:nvPicPr>
          <p:cNvPr id="2" name="Picture 1">
            <a:extLst>
              <a:ext uri="{FF2B5EF4-FFF2-40B4-BE49-F238E27FC236}">
                <a16:creationId xmlns:a16="http://schemas.microsoft.com/office/drawing/2014/main" id="{15E59C93-C44B-9139-15AF-828D914EE859}"/>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3758258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8983A-2003-FBB3-AD18-A2FEAC0E4DAE}"/>
            </a:ext>
          </a:extLst>
        </p:cNvPr>
        <p:cNvGrpSpPr/>
        <p:nvPr/>
      </p:nvGrpSpPr>
      <p:grpSpPr>
        <a:xfrm>
          <a:off x="0" y="0"/>
          <a:ext cx="0" cy="0"/>
          <a:chOff x="0" y="0"/>
          <a:chExt cx="0" cy="0"/>
        </a:xfrm>
      </p:grpSpPr>
      <p:sp>
        <p:nvSpPr>
          <p:cNvPr id="91" name="CustomShape 1">
            <a:extLst>
              <a:ext uri="{FF2B5EF4-FFF2-40B4-BE49-F238E27FC236}">
                <a16:creationId xmlns:a16="http://schemas.microsoft.com/office/drawing/2014/main" id="{D8604C88-2FD5-0252-66CF-AB04499B33F2}"/>
              </a:ext>
            </a:extLst>
          </p:cNvPr>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92" name="Table 2">
            <a:extLst>
              <a:ext uri="{FF2B5EF4-FFF2-40B4-BE49-F238E27FC236}">
                <a16:creationId xmlns:a16="http://schemas.microsoft.com/office/drawing/2014/main" id="{8E688CFB-0F72-1FFA-FAD9-40ADA9D4D481}"/>
              </a:ext>
            </a:extLst>
          </p:cNvPr>
          <p:cNvGraphicFramePr/>
          <p:nvPr>
            <p:extLst>
              <p:ext uri="{D42A27DB-BD31-4B8C-83A1-F6EECF244321}">
                <p14:modId xmlns:p14="http://schemas.microsoft.com/office/powerpoint/2010/main" val="1533480496"/>
              </p:ext>
            </p:extLst>
          </p:nvPr>
        </p:nvGraphicFramePr>
        <p:xfrm>
          <a:off x="210509" y="566928"/>
          <a:ext cx="11783250" cy="5821680"/>
        </p:xfrm>
        <a:graphic>
          <a:graphicData uri="http://schemas.openxmlformats.org/drawingml/2006/table">
            <a:tbl>
              <a:tblPr/>
              <a:tblGrid>
                <a:gridCol w="987552">
                  <a:extLst>
                    <a:ext uri="{9D8B030D-6E8A-4147-A177-3AD203B41FA5}">
                      <a16:colId xmlns:a16="http://schemas.microsoft.com/office/drawing/2014/main" val="20000"/>
                    </a:ext>
                  </a:extLst>
                </a:gridCol>
                <a:gridCol w="1799283">
                  <a:extLst>
                    <a:ext uri="{9D8B030D-6E8A-4147-A177-3AD203B41FA5}">
                      <a16:colId xmlns:a16="http://schemas.microsoft.com/office/drawing/2014/main" val="20001"/>
                    </a:ext>
                  </a:extLst>
                </a:gridCol>
                <a:gridCol w="1799283">
                  <a:extLst>
                    <a:ext uri="{9D8B030D-6E8A-4147-A177-3AD203B41FA5}">
                      <a16:colId xmlns:a16="http://schemas.microsoft.com/office/drawing/2014/main" val="20002"/>
                    </a:ext>
                  </a:extLst>
                </a:gridCol>
                <a:gridCol w="1799283">
                  <a:extLst>
                    <a:ext uri="{9D8B030D-6E8A-4147-A177-3AD203B41FA5}">
                      <a16:colId xmlns:a16="http://schemas.microsoft.com/office/drawing/2014/main" val="20003"/>
                    </a:ext>
                  </a:extLst>
                </a:gridCol>
                <a:gridCol w="1799283">
                  <a:extLst>
                    <a:ext uri="{9D8B030D-6E8A-4147-A177-3AD203B41FA5}">
                      <a16:colId xmlns:a16="http://schemas.microsoft.com/office/drawing/2014/main" val="20004"/>
                    </a:ext>
                  </a:extLst>
                </a:gridCol>
                <a:gridCol w="1799283">
                  <a:extLst>
                    <a:ext uri="{9D8B030D-6E8A-4147-A177-3AD203B41FA5}">
                      <a16:colId xmlns:a16="http://schemas.microsoft.com/office/drawing/2014/main" val="475593030"/>
                    </a:ext>
                  </a:extLst>
                </a:gridCol>
                <a:gridCol w="1799283">
                  <a:extLst>
                    <a:ext uri="{9D8B030D-6E8A-4147-A177-3AD203B41FA5}">
                      <a16:colId xmlns:a16="http://schemas.microsoft.com/office/drawing/2014/main" val="20006"/>
                    </a:ext>
                  </a:extLst>
                </a:gridCol>
              </a:tblGrid>
              <a:tr h="456985">
                <a:tc>
                  <a:txBody>
                    <a:bodyPr wrap="square" lIns="22860" rIns="22860" tIns="13716" bIns="13716" anchor="ctr"/>
                    <a:lstStyle/>
                    <a:p>
                      <a:pPr algn="ctr">
                        <a:lnSpc>
                          <a:spcPct val="86000"/>
                        </a:lnSpc>
                        <a:spcBef>
                          <a:spcPts val="0"/>
                        </a:spcBef>
                        <a:spcAft>
                          <a:spcPts val="0"/>
                        </a:spcAft>
                      </a:pPr>
                      <a:r>
                        <a:rPr sz="1350" b="1">
                          <a:latin typeface="Aptos"/>
                        </a:rPr>
                        <a:t/>
                      </a:r>
                      <a:endParaRPr lang="en-US"/>
                    </a:p>
                  </a:txBody>
                  <a:tcPr>
                    <a:lnL w="12240">
                      <a:noFill/>
                    </a:lnL>
                    <a:lnR w="12240">
                      <a:solidFill>
                        <a:srgbClr val="000000"/>
                      </a:solidFill>
                    </a:lnR>
                    <a:lnT w="12240">
                      <a:noFill/>
                    </a:lnT>
                    <a:lnB w="12240">
                      <a:solidFill>
                        <a:srgbClr val="000000"/>
                      </a:solidFill>
                    </a:lnB>
                    <a:solidFill>
                      <a:srgbClr val="FFFFFF"/>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0"/>
                  </a:ext>
                </a:extLst>
              </a:tr>
              <a:tr h="456985">
                <a:tc>
                  <a:txBody>
                    <a:bodyPr wrap="square" lIns="22860" rIns="22860" tIns="13716" bIns="13716" anchor="ctr"/>
                    <a:lstStyle/>
                    <a:p>
                      <a:pPr algn="ctr">
                        <a:lnSpc>
                          <a:spcPct val="92000"/>
                        </a:lnSpc>
                        <a:spcBef>
                          <a:spcPts val="0"/>
                        </a:spcBef>
                        <a:spcAft>
                          <a:spcPts val="0"/>
                        </a:spcAft>
                      </a:pPr>
                      <a:r>
                        <a:rPr lang="en-GB" sz="1300" b="1" strike="noStrike" spc="-1" dirty="0">
                          <a:solidFill>
                            <a:srgbClr val="000000"/>
                          </a:solidFill>
                          <a:latin typeface="Aptos"/>
                        </a:rPr>
                        <a:t>French</a:t>
                      </a:r>
                      <a:endParaRPr lang="en-GB" sz="24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gridSpan="6">
                  <a:txBody>
                    <a:bodyPr wrap="square" lIns="22860" rIns="22860" tIns="13716" bIns="13716" anchor="t"/>
                    <a:lstStyle/>
                    <a:p>
                      <a:pPr algn="ctr">
                        <a:lnSpc>
                          <a:spcPct val="90000"/>
                        </a:lnSpc>
                        <a:spcBef>
                          <a:spcPts val="0"/>
                        </a:spcBef>
                        <a:spcAft>
                          <a:spcPts val="0"/>
                        </a:spcAft>
                      </a:pPr>
                      <a:r>
                        <a:rPr sz="1000" b="0">
                          <a:latin typeface="Aptos"/>
                        </a:rPr>
                        <a:t/>
                      </a:r>
                      <a:endParaRPr lang="en-GB" sz="1400" b="0" strike="noStrike" spc="-1" dirty="0">
                        <a:latin typeface="Arial"/>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lnL w="12240" cap="flat" cmpd="sng" algn="ctr">
                      <a:solidFill>
                        <a:srgbClr val="000000"/>
                      </a:solidFill>
                      <a:prstDash val="solid"/>
                      <a:round/>
                      <a:headEnd type="none" w="med" len="med"/>
                      <a:tailEnd type="none" w="med" len="med"/>
                    </a:lnL>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lnL w="12240" cap="flat" cmpd="sng" algn="ctr">
                      <a:solidFill>
                        <a:srgbClr val="000000"/>
                      </a:solidFill>
                      <a:prstDash val="solid"/>
                      <a:round/>
                      <a:headEnd type="none" w="med" len="med"/>
                      <a:tailEnd type="none" w="med" len="med"/>
                    </a:lnL>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GB"/>
                    </a:p>
                  </a:txBody>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lnL w="12240" cap="flat" cmpd="sng" algn="ctr">
                      <a:solidFill>
                        <a:srgbClr val="000000"/>
                      </a:solidFill>
                      <a:prstDash val="solid"/>
                      <a:round/>
                      <a:headEnd type="none" w="med" len="med"/>
                      <a:tailEnd type="none" w="med" len="med"/>
                    </a:lnL>
                    <a:solidFill>
                      <a:srgbClr val="729FCF"/>
                    </a:solidFill>
                  </a:tcPr>
                </a:tc>
                <a:extLst>
                  <a:ext uri="{0D108BD9-81ED-4DB2-BD59-A6C34878D82A}">
                    <a16:rowId xmlns:a16="http://schemas.microsoft.com/office/drawing/2014/main" val="10002"/>
                  </a:ext>
                </a:extLst>
              </a:tr>
              <a:tr h="571479">
                <a:tc>
                  <a:txBody>
                    <a:bodyPr wrap="square" lIns="22860" rIns="22860" tIns="13716" bIns="13716" anchor="ctr"/>
                    <a:lstStyle/>
                    <a:p>
                      <a:pPr algn="ctr">
                        <a:lnSpc>
                          <a:spcPct val="92000"/>
                        </a:lnSpc>
                        <a:spcBef>
                          <a:spcPts val="0"/>
                        </a:spcBef>
                        <a:spcAft>
                          <a:spcPts val="0"/>
                        </a:spcAft>
                      </a:pPr>
                      <a:r>
                        <a:rPr sz="1300" b="1">
                          <a:latin typeface="Aptos"/>
                        </a:rPr>
                        <a:t/>
                      </a:r>
                      <a:endParaRPr lang="en-US" dirty="0"/>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Are French Primary schools different to ours?</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marL="360" indent="0" algn="ctr">
                        <a:lnSpc>
                          <a:spcPct val="90000"/>
                        </a:lnSpc>
                        <a:spcBef>
                          <a:spcPts val="0"/>
                        </a:spcBef>
                        <a:spcAft>
                          <a:spcPts val="0"/>
                        </a:spcAft>
                        <a:buClr>
                          <a:srgbClr val="000000"/>
                        </a:buClr>
                        <a:buFont typeface="Arial"/>
                        <a:buNone/>
                      </a:pPr>
                      <a:r>
                        <a:rPr lang="en-GB" sz="1130" b="1" strike="noStrike" spc="-1" dirty="0">
                          <a:solidFill>
                            <a:srgbClr val="02B2AE"/>
                          </a:solidFill>
                          <a:latin typeface="Aptos" panose="00000500000000000000" pitchFamily="2" charset="0"/>
                          <a:cs typeface="Amatic SC" panose="00000500000000000000" pitchFamily="2" charset="-79"/>
                        </a:rPr>
                        <a:t>What is the capital city of France?</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marL="360" indent="0" algn="ctr">
                        <a:lnSpc>
                          <a:spcPct val="90000"/>
                        </a:lnSpc>
                        <a:spcBef>
                          <a:spcPts val="0"/>
                        </a:spcBef>
                        <a:spcAft>
                          <a:spcPts val="0"/>
                        </a:spcAft>
                        <a:buClr>
                          <a:srgbClr val="000000"/>
                        </a:buClr>
                        <a:buFont typeface="Arial"/>
                        <a:buNone/>
                      </a:pPr>
                      <a:r>
                        <a:rPr lang="en-GB" sz="1130" b="1" strike="noStrike" spc="-1" dirty="0">
                          <a:solidFill>
                            <a:srgbClr val="02B2AE"/>
                          </a:solidFill>
                          <a:latin typeface="Aptos" panose="00000500000000000000" pitchFamily="2" charset="0"/>
                          <a:cs typeface="Amatic SC" panose="00000500000000000000" pitchFamily="2" charset="-79"/>
                        </a:rPr>
                        <a:t>How do you make a fruit salad?</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marL="360" indent="0" algn="ctr">
                        <a:lnSpc>
                          <a:spcPct val="90000"/>
                        </a:lnSpc>
                        <a:spcBef>
                          <a:spcPts val="0"/>
                        </a:spcBef>
                        <a:spcAft>
                          <a:spcPts val="0"/>
                        </a:spcAft>
                        <a:buClr>
                          <a:srgbClr val="000000"/>
                        </a:buClr>
                        <a:buFont typeface="Arial"/>
                        <a:buNone/>
                      </a:pPr>
                      <a:r>
                        <a:rPr lang="en-GB" sz="1130" b="1" strike="noStrike" spc="-1" dirty="0">
                          <a:solidFill>
                            <a:srgbClr val="02B2AE"/>
                          </a:solidFill>
                          <a:latin typeface="Aptos" panose="00000500000000000000" pitchFamily="2" charset="0"/>
                          <a:cs typeface="Amatic SC" panose="00000500000000000000" pitchFamily="2" charset="-79"/>
                        </a:rPr>
                        <a:t>What is a carnival outfit?</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marL="360" indent="0" algn="ctr">
                        <a:lnSpc>
                          <a:spcPct val="90000"/>
                        </a:lnSpc>
                        <a:spcBef>
                          <a:spcPts val="0"/>
                        </a:spcBef>
                        <a:spcAft>
                          <a:spcPts val="0"/>
                        </a:spcAft>
                        <a:buClr>
                          <a:srgbClr val="000000"/>
                        </a:buClr>
                        <a:buFontTx/>
                        <a:buNone/>
                      </a:pPr>
                      <a:r>
                        <a:rPr lang="en-GB" sz="1130" b="1" strike="noStrike" spc="-1" dirty="0">
                          <a:solidFill>
                            <a:srgbClr val="02B2AE"/>
                          </a:solidFill>
                          <a:latin typeface="Aptos" panose="00000500000000000000" pitchFamily="2" charset="0"/>
                          <a:cs typeface="Amatic SC" panose="00000500000000000000" pitchFamily="2" charset="-79"/>
                        </a:rPr>
                        <a:t>Can I name all of the planets?</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What should I take to the seaside?</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3237096">
                <a:tc>
                  <a:txBody>
                    <a:bodyPr wrap="square" lIns="22860" rIns="22860" tIns="13716" bIns="13716" anchor="ctr"/>
                    <a:lstStyle/>
                    <a:p>
                      <a:pPr algn="ctr">
                        <a:lnSpc>
                          <a:spcPct val="92000"/>
                        </a:lnSpc>
                        <a:spcBef>
                          <a:spcPts val="0"/>
                        </a:spcBef>
                        <a:spcAft>
                          <a:spcPts val="0"/>
                        </a:spcAft>
                      </a:pPr>
                      <a:r>
                        <a:rPr sz="1300" b="1">
                          <a:latin typeface="Aptos"/>
                        </a:rPr>
                        <a:t/>
                      </a:r>
                      <a:endParaRPr lang="en-US" dirty="0"/>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880" b="1" strike="noStrike" spc="-1" dirty="0">
                          <a:latin typeface="Aptos" panose="00000500000000000000" pitchFamily="2" charset="0"/>
                          <a:cs typeface="Amatic SC" panose="00000500000000000000" pitchFamily="2" charset="-79"/>
                        </a:rPr>
                        <a:t>Me and my friends at school</a:t>
                      </a:r>
                    </a:p>
                    <a:p>
                      <a:pPr algn="ctr">
                        <a:lnSpc>
                          <a:spcPct val="90000"/>
                        </a:lnSpc>
                        <a:spcBef>
                          <a:spcPts val="0"/>
                        </a:spcBef>
                        <a:spcAft>
                          <a:spcPts val="0"/>
                        </a:spcAft>
                      </a:pPr>
                      <a:r>
                        <a:rPr sz="750" b="0">
                          <a:latin typeface="Aptos"/>
                        </a:rPr>
                        <a:t/>
                      </a:r>
                      <a:endParaRPr lang="en-GB" sz="16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During this half term the children will revisit and build on language knowledge to include extended feelings phrases. They will also learn to speak about another person in the third person. In addition, the children will be introduced to an authentic French primary school timetable, learn nouns for school subjects and to give opinions of school including a reason to extend.</a:t>
                      </a:r>
                    </a:p>
                    <a:p>
                      <a:pPr algn="ctr">
                        <a:lnSpc>
                          <a:spcPct val="90000"/>
                        </a:lnSpc>
                        <a:spcBef>
                          <a:spcPts val="0"/>
                        </a:spcBef>
                        <a:spcAft>
                          <a:spcPts val="0"/>
                        </a:spcAft>
                      </a:pPr>
                      <a:r>
                        <a:rPr sz="750" b="0">
                          <a:latin typeface="Aptos"/>
                        </a:rPr>
                        <a:t/>
                      </a:r>
                      <a:endParaRPr lang="en-GB" sz="1400" b="0"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960" b="1" strike="noStrike" spc="-1" dirty="0">
                          <a:latin typeface="Aptos" panose="00000500000000000000" pitchFamily="2" charset="0"/>
                          <a:cs typeface="Amatic SC" panose="00000500000000000000" pitchFamily="2" charset="-79"/>
                        </a:rPr>
                        <a:t>Time in the city </a:t>
                      </a:r>
                    </a:p>
                    <a:p>
                      <a:pPr algn="ctr">
                        <a:lnSpc>
                          <a:spcPct val="90000"/>
                        </a:lnSpc>
                        <a:spcBef>
                          <a:spcPts val="0"/>
                        </a:spcBef>
                        <a:spcAft>
                          <a:spcPts val="0"/>
                        </a:spcAft>
                      </a:pPr>
                      <a:r>
                        <a:rPr sz="83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830" b="0" strike="noStrike" spc="-1" dirty="0">
                          <a:latin typeface="Aptos" panose="00000500000000000000" pitchFamily="2" charset="0"/>
                          <a:cs typeface="Amatic SC" panose="00000500000000000000" pitchFamily="2" charset="-79"/>
                        </a:rPr>
                        <a:t>During this half term, the children will review and build on prior learning about places. They'll learn about Paris, explore its facts, and practice language for buying tickets and asking for directions. They'll also become tour guides, writing rainbow sentences. For a Christmas-themed activity, they'll design festive jumpers. </a:t>
                      </a:r>
                      <a:endParaRPr lang="en-GB" sz="1400" b="1"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t"/>
                    <a:lstStyle/>
                    <a:p>
                      <a:pPr algn="ctr">
                        <a:lnSpc>
                          <a:spcPct val="90000"/>
                        </a:lnSpc>
                        <a:spcBef>
                          <a:spcPts val="0"/>
                        </a:spcBef>
                        <a:spcAft>
                          <a:spcPts val="0"/>
                        </a:spcAft>
                      </a:pPr>
                      <a:r>
                        <a:rPr lang="en-GB" sz="960" b="1" strike="noStrike" spc="-1" dirty="0">
                          <a:latin typeface="Aptos" panose="00000500000000000000" pitchFamily="2" charset="0"/>
                          <a:cs typeface="Amatic SC" panose="00000500000000000000" pitchFamily="2" charset="-79"/>
                        </a:rPr>
                        <a:t>At the market</a:t>
                      </a:r>
                    </a:p>
                    <a:p>
                      <a:pPr algn="ctr">
                        <a:lnSpc>
                          <a:spcPct val="90000"/>
                        </a:lnSpc>
                        <a:spcBef>
                          <a:spcPts val="0"/>
                        </a:spcBef>
                        <a:spcAft>
                          <a:spcPts val="0"/>
                        </a:spcAft>
                      </a:pPr>
                      <a:r>
                        <a:rPr sz="83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830" b="0" strike="noStrike" spc="-1" dirty="0">
                          <a:latin typeface="Aptos" panose="00000500000000000000" pitchFamily="2" charset="0"/>
                          <a:cs typeface="Amatic SC" panose="00000500000000000000" pitchFamily="2" charset="-79"/>
                        </a:rPr>
                        <a:t>This half term the children will start by revisiting prior learning about fruits and vegetables. This time the children will explore going to the market to buy fruits and vegetables and take part in a role play at the market. </a:t>
                      </a:r>
                    </a:p>
                    <a:p>
                      <a:pPr algn="ctr">
                        <a:lnSpc>
                          <a:spcPct val="90000"/>
                        </a:lnSpc>
                        <a:spcBef>
                          <a:spcPts val="0"/>
                        </a:spcBef>
                        <a:spcAft>
                          <a:spcPts val="0"/>
                        </a:spcAft>
                      </a:pPr>
                      <a:r>
                        <a:rPr lang="en-GB" sz="830" b="0" strike="noStrike" spc="-1" dirty="0">
                          <a:latin typeface="Aptos" panose="00000500000000000000" pitchFamily="2" charset="0"/>
                          <a:cs typeface="Amatic SC" panose="00000500000000000000" pitchFamily="2" charset="-79"/>
                        </a:rPr>
                        <a:t>The children will then follow instructions in a fruit and vegetable recipe. </a:t>
                      </a:r>
                    </a:p>
                    <a:p>
                      <a:pPr algn="ctr">
                        <a:lnSpc>
                          <a:spcPct val="90000"/>
                        </a:lnSpc>
                        <a:spcBef>
                          <a:spcPts val="0"/>
                        </a:spcBef>
                        <a:spcAft>
                          <a:spcPts val="0"/>
                        </a:spcAft>
                      </a:pPr>
                      <a:r>
                        <a:rPr sz="830" b="0">
                          <a:latin typeface="Aptos"/>
                        </a:rPr>
                        <a:t/>
                      </a:r>
                      <a:endParaRPr lang="en-GB" sz="1400" b="1"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960" b="1" strike="noStrike" spc="-1" dirty="0">
                          <a:latin typeface="Aptos" panose="00000500000000000000" pitchFamily="2" charset="0"/>
                          <a:cs typeface="Amatic SC" panose="00000500000000000000" pitchFamily="2" charset="-79"/>
                        </a:rPr>
                        <a:t>Clothes</a:t>
                      </a:r>
                    </a:p>
                    <a:p>
                      <a:pPr algn="ctr">
                        <a:lnSpc>
                          <a:spcPct val="90000"/>
                        </a:lnSpc>
                        <a:spcBef>
                          <a:spcPts val="0"/>
                        </a:spcBef>
                        <a:spcAft>
                          <a:spcPts val="0"/>
                        </a:spcAft>
                      </a:pPr>
                      <a:r>
                        <a:rPr sz="83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830" b="0" strike="noStrike" spc="-1" dirty="0">
                          <a:latin typeface="Aptos" panose="00000500000000000000" pitchFamily="2" charset="0"/>
                          <a:cs typeface="Amatic SC" panose="00000500000000000000" pitchFamily="2" charset="-79"/>
                        </a:rPr>
                        <a:t>This half term the children will be learning nouns for clothes, and they will look at the verb “to wear”. The children will see how to use adjectives of colour to describe clothes. They will then look at and unpick a detailed description of an outfit and finish the unit with a focus on Carnival and carnival outfits. </a:t>
                      </a:r>
                    </a:p>
                    <a:p>
                      <a:pPr algn="ctr">
                        <a:lnSpc>
                          <a:spcPct val="90000"/>
                        </a:lnSpc>
                        <a:spcBef>
                          <a:spcPts val="0"/>
                        </a:spcBef>
                        <a:spcAft>
                          <a:spcPts val="0"/>
                        </a:spcAft>
                      </a:pPr>
                      <a:r>
                        <a:rPr sz="830" b="0">
                          <a:latin typeface="Aptos"/>
                        </a:rPr>
                        <a:t/>
                      </a:r>
                      <a:endParaRPr lang="en-GB" sz="1400" b="1"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90000"/>
                        </a:lnSpc>
                        <a:spcBef>
                          <a:spcPts val="0"/>
                        </a:spcBef>
                        <a:spcAft>
                          <a:spcPts val="0"/>
                        </a:spcAft>
                      </a:pPr>
                      <a:r>
                        <a:rPr lang="en-GB" sz="880" b="1" strike="noStrike" spc="-1" dirty="0">
                          <a:latin typeface="Aptos" panose="00000500000000000000" pitchFamily="2" charset="0"/>
                          <a:cs typeface="Amatic SC" panose="00000500000000000000" pitchFamily="2" charset="-79"/>
                        </a:rPr>
                        <a:t>Out of this world</a:t>
                      </a:r>
                    </a:p>
                    <a:p>
                      <a:pPr algn="ctr">
                        <a:lnSpc>
                          <a:spcPct val="90000"/>
                        </a:lnSpc>
                        <a:spcBef>
                          <a:spcPts val="0"/>
                        </a:spcBef>
                        <a:spcAft>
                          <a:spcPts val="0"/>
                        </a:spcAft>
                      </a:pPr>
                      <a:r>
                        <a:rPr sz="75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This half term, pupils will become space travellers and astronauts, exploring personal info Q and A, understanding important personal information on ID cards and creating their own ID card. They will listen to and join in with a “Galaxy adventure story”, practise adjectives and create their own imaginary planets, revisiting prior learning: colours, places in the city and weather phrases. </a:t>
                      </a:r>
                    </a:p>
                    <a:p>
                      <a:pPr algn="ctr">
                        <a:lnSpc>
                          <a:spcPct val="90000"/>
                        </a:lnSpc>
                        <a:spcBef>
                          <a:spcPts val="0"/>
                        </a:spcBef>
                        <a:spcAft>
                          <a:spcPts val="0"/>
                        </a:spcAft>
                      </a:pPr>
                      <a:r>
                        <a:rPr sz="750" b="0">
                          <a:latin typeface="Aptos"/>
                        </a:rPr>
                        <a:t/>
                      </a:r>
                      <a:endParaRPr lang="en-GB" sz="1400" b="1" strike="noStrike" spc="-1" dirty="0">
                        <a:latin typeface="Patrick Hand" panose="00000500000000000000" pitchFamily="2" charset="0"/>
                        <a:cs typeface="Amatic SC" panose="00000500000000000000" pitchFamily="2" charset="-79"/>
                      </a:endParaRP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FFFCC"/>
                    </a:solidFill>
                  </a:tcPr>
                </a:tc>
                <a:tc>
                  <a:txBody>
                    <a:bodyPr wrap="square" lIns="22860" rIns="22860" tIns="13716" bIns="13716" anchor="t"/>
                    <a:lstStyle/>
                    <a:p>
                      <a:pPr algn="ctr">
                        <a:lnSpc>
                          <a:spcPct val="90000"/>
                        </a:lnSpc>
                        <a:spcBef>
                          <a:spcPts val="0"/>
                        </a:spcBef>
                        <a:spcAft>
                          <a:spcPts val="0"/>
                        </a:spcAft>
                      </a:pPr>
                      <a:r>
                        <a:rPr lang="en-GB" sz="880" b="1" strike="noStrike" spc="-1" dirty="0">
                          <a:latin typeface="Aptos" panose="00000500000000000000" pitchFamily="2" charset="0"/>
                          <a:cs typeface="Amatic SC" panose="00000500000000000000" pitchFamily="2" charset="-79"/>
                        </a:rPr>
                        <a:t>Going to the seaside</a:t>
                      </a:r>
                    </a:p>
                    <a:p>
                      <a:pPr algn="ctr">
                        <a:lnSpc>
                          <a:spcPct val="90000"/>
                        </a:lnSpc>
                        <a:spcBef>
                          <a:spcPts val="0"/>
                        </a:spcBef>
                        <a:spcAft>
                          <a:spcPts val="0"/>
                        </a:spcAft>
                      </a:pPr>
                      <a:r>
                        <a:rPr sz="75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This half term is all about going to the seaside.  The children will start by learning about beaches in France and items they might take to the seaside. They will then start familiarising themselves with persuasive sentences about visiting the seaside to create and perform a spoken advert and a leaflet about visiting the seaside and build up to creating extended sentences designed as sandcastles using the language they have learnt plus conjunctions to extend. </a:t>
                      </a:r>
                    </a:p>
                  </a:txBody>
                  <a:tcP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4"/>
                  </a:ext>
                </a:extLst>
              </a:tr>
            </a:tbl>
          </a:graphicData>
        </a:graphic>
      </p:graphicFrame>
      <p:pic>
        <p:nvPicPr>
          <p:cNvPr id="2" name="Picture 1">
            <a:extLst>
              <a:ext uri="{FF2B5EF4-FFF2-40B4-BE49-F238E27FC236}">
                <a16:creationId xmlns:a16="http://schemas.microsoft.com/office/drawing/2014/main" id="{4F66D213-7774-685D-3139-C913046467FD}"/>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260685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CustomShape 1"/>
          <p:cNvSpPr/>
          <p:nvPr/>
        </p:nvSpPr>
        <p:spPr>
          <a:xfrm>
            <a:off x="1828800" y="54864"/>
            <a:ext cx="8229600" cy="411480"/>
          </a:xfrm>
          <a:prstGeom prst="rect">
            <a:avLst/>
          </a:prstGeom>
          <a:noFill/>
          <a:ln>
            <a:noFill/>
          </a:ln>
        </p:spPr>
        <p:style>
          <a:lnRef idx="0">
            <a:scrgbClr r="0" g="0" b="0"/>
          </a:lnRef>
          <a:fillRef idx="0">
            <a:scrgbClr r="0" g="0" b="0"/>
          </a:fillRef>
          <a:effectRef idx="0">
            <a:scrgbClr r="0" g="0" b="0"/>
          </a:effectRef>
          <a:fontRef idx="minor"/>
        </p:style>
        <p:txBody>
          <a:bodyPr anchor="b" lIns="0" rIns="0" tIns="0" bIns="0">
            <a:norm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sz="2500" b="0">
                <a:solidFill>
                  <a:srgbClr val="000000"/>
                </a:solidFill>
                <a:latin typeface="Aptos"/>
              </a:rPr>
              <a:t>Year 5 Curriculum Overview 26-27</a:t>
            </a:r>
          </a:p>
        </p:txBody>
      </p:sp>
      <p:graphicFrame>
        <p:nvGraphicFramePr>
          <p:cNvPr id="95" name="Table 2"/>
          <p:cNvGraphicFramePr/>
          <p:nvPr>
            <p:extLst>
              <p:ext uri="{D42A27DB-BD31-4B8C-83A1-F6EECF244321}">
                <p14:modId xmlns:p14="http://schemas.microsoft.com/office/powerpoint/2010/main" val="2907093588"/>
              </p:ext>
            </p:extLst>
          </p:nvPr>
        </p:nvGraphicFramePr>
        <p:xfrm>
          <a:off x="296030" y="566928"/>
          <a:ext cx="11625366" cy="6263640"/>
        </p:xfrm>
        <a:graphic>
          <a:graphicData uri="http://schemas.openxmlformats.org/drawingml/2006/table">
            <a:tbl>
              <a:tblPr/>
              <a:tblGrid>
                <a:gridCol w="987552">
                  <a:extLst>
                    <a:ext uri="{9D8B030D-6E8A-4147-A177-3AD203B41FA5}">
                      <a16:colId xmlns:a16="http://schemas.microsoft.com/office/drawing/2014/main" val="20000"/>
                    </a:ext>
                  </a:extLst>
                </a:gridCol>
                <a:gridCol w="1772969">
                  <a:extLst>
                    <a:ext uri="{9D8B030D-6E8A-4147-A177-3AD203B41FA5}">
                      <a16:colId xmlns:a16="http://schemas.microsoft.com/office/drawing/2014/main" val="20001"/>
                    </a:ext>
                  </a:extLst>
                </a:gridCol>
                <a:gridCol w="1772969">
                  <a:extLst>
                    <a:ext uri="{9D8B030D-6E8A-4147-A177-3AD203B41FA5}">
                      <a16:colId xmlns:a16="http://schemas.microsoft.com/office/drawing/2014/main" val="1111216507"/>
                    </a:ext>
                  </a:extLst>
                </a:gridCol>
                <a:gridCol w="1772969">
                  <a:extLst>
                    <a:ext uri="{9D8B030D-6E8A-4147-A177-3AD203B41FA5}">
                      <a16:colId xmlns:a16="http://schemas.microsoft.com/office/drawing/2014/main" val="20003"/>
                    </a:ext>
                  </a:extLst>
                </a:gridCol>
                <a:gridCol w="1772969">
                  <a:extLst>
                    <a:ext uri="{9D8B030D-6E8A-4147-A177-3AD203B41FA5}">
                      <a16:colId xmlns:a16="http://schemas.microsoft.com/office/drawing/2014/main" val="20004"/>
                    </a:ext>
                  </a:extLst>
                </a:gridCol>
                <a:gridCol w="1772969">
                  <a:extLst>
                    <a:ext uri="{9D8B030D-6E8A-4147-A177-3AD203B41FA5}">
                      <a16:colId xmlns:a16="http://schemas.microsoft.com/office/drawing/2014/main" val="20005"/>
                    </a:ext>
                  </a:extLst>
                </a:gridCol>
                <a:gridCol w="1772969">
                  <a:extLst>
                    <a:ext uri="{9D8B030D-6E8A-4147-A177-3AD203B41FA5}">
                      <a16:colId xmlns:a16="http://schemas.microsoft.com/office/drawing/2014/main" val="20006"/>
                    </a:ext>
                  </a:extLst>
                </a:gridCol>
              </a:tblGrid>
              <a:tr h="502839">
                <a:tc>
                  <a:txBody>
                    <a:bodyPr wrap="square" lIns="22860" rIns="22860" tIns="13716" bIns="13716" anchor="ctr"/>
                    <a:lstStyle/>
                    <a:p>
                      <a:pPr algn="ctr">
                        <a:lnSpc>
                          <a:spcPct val="86000"/>
                        </a:lnSpc>
                        <a:spcBef>
                          <a:spcPts val="0"/>
                        </a:spcBef>
                        <a:spcAft>
                          <a:spcPts val="0"/>
                        </a:spcAft>
                      </a:pPr>
                      <a:r>
                        <a:rPr sz="1350" b="1">
                          <a:latin typeface="Aptos"/>
                        </a:rPr>
                        <a:t/>
                      </a:r>
                      <a:endParaRPr lang="en-US" dirty="0"/>
                    </a:p>
                  </a:txBody>
                  <a:tcPr>
                    <a:lnL w="12240">
                      <a:noFill/>
                    </a:lnL>
                    <a:lnR w="12240">
                      <a:solidFill>
                        <a:srgbClr val="000000"/>
                      </a:solidFill>
                    </a:lnR>
                    <a:lnT w="12240">
                      <a:noFill/>
                    </a:lnT>
                    <a:lnB w="12240">
                      <a:solidFill>
                        <a:srgbClr val="000000"/>
                      </a:solidFill>
                    </a:lnB>
                    <a:solidFill>
                      <a:srgbClr val="FFFFFF"/>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Autumn</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1</a:t>
                      </a:r>
                    </a:p>
                  </a:txBody>
                  <a:tcP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Spring</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1</a:t>
                      </a:r>
                    </a:p>
                  </a:txBody>
                  <a:tcPr>
                    <a:lnL w="12240">
                      <a:solidFill>
                        <a:srgbClr val="000000"/>
                      </a:solidFill>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rgbClr val="FFFFCC"/>
                    </a:solidFill>
                  </a:tcPr>
                </a:tc>
                <a:tc>
                  <a:txBody>
                    <a:bodyPr wrap="square" lIns="22860" rIns="22860" tIns="13716" bIns="13716" anchor="ctr"/>
                    <a:lstStyle/>
                    <a:p>
                      <a:pPr algn="ctr">
                        <a:lnSpc>
                          <a:spcPct val="86000"/>
                        </a:lnSpc>
                        <a:spcBef>
                          <a:spcPts val="0"/>
                        </a:spcBef>
                        <a:spcAft>
                          <a:spcPts val="0"/>
                        </a:spcAft>
                      </a:pPr>
                      <a:r>
                        <a:rPr sz="1350" b="1">
                          <a:latin typeface="Aptos"/>
                        </a:rPr>
                        <a:t>Summer</a:t>
                      </a:r>
                    </a:p>
                    <a:p>
                      <a:pPr algn="ctr">
                        <a:lnSpc>
                          <a:spcPct val="86000"/>
                        </a:lnSpc>
                        <a:spcBef>
                          <a:spcPts val="0"/>
                        </a:spcBef>
                        <a:spcAft>
                          <a:spcPts val="0"/>
                        </a:spcAft>
                      </a:pPr>
                      <a:r>
                        <a:rPr sz="1350" b="1">
                          <a:latin typeface="Aptos"/>
                        </a:rPr>
                        <a:t>2</a:t>
                      </a:r>
                    </a:p>
                  </a:txBody>
                  <a:tcPr>
                    <a:lnL w="12240">
                      <a:solidFill>
                        <a:srgbClr val="000000"/>
                      </a:solidFill>
                    </a:lnL>
                    <a:lnR w="12240">
                      <a:solidFill>
                        <a:srgbClr val="000000"/>
                      </a:solidFill>
                    </a:lnR>
                    <a:lnT w="12240">
                      <a:solidFill>
                        <a:srgbClr val="000000"/>
                      </a:solidFill>
                    </a:lnT>
                    <a:lnB w="12240">
                      <a:solidFill>
                        <a:srgbClr val="000000"/>
                      </a:solidFill>
                    </a:lnB>
                    <a:solidFill>
                      <a:srgbClr val="FFFFCC"/>
                    </a:solidFill>
                  </a:tcPr>
                </a:tc>
                <a:extLst>
                  <a:ext uri="{0D108BD9-81ED-4DB2-BD59-A6C34878D82A}">
                    <a16:rowId xmlns:a16="http://schemas.microsoft.com/office/drawing/2014/main" val="10000"/>
                  </a:ext>
                </a:extLst>
              </a:tr>
              <a:tr h="443682">
                <a:tc>
                  <a:txBody>
                    <a:bodyPr wrap="square" lIns="22860" rIns="22860" tIns="13716" bIns="13716" anchor="ctr"/>
                    <a:lstStyle/>
                    <a:p>
                      <a:pPr algn="ctr">
                        <a:lnSpc>
                          <a:spcPct val="92000"/>
                        </a:lnSpc>
                        <a:spcBef>
                          <a:spcPts val="0"/>
                        </a:spcBef>
                        <a:spcAft>
                          <a:spcPts val="0"/>
                        </a:spcAft>
                      </a:pPr>
                      <a:r>
                        <a:rPr lang="en-GB" sz="1300" b="1" strike="noStrike" spc="-1" dirty="0">
                          <a:solidFill>
                            <a:srgbClr val="000000"/>
                          </a:solidFill>
                          <a:latin typeface="Aptos"/>
                        </a:rPr>
                        <a:t>RE</a:t>
                      </a:r>
                      <a:endParaRPr lang="en-GB" sz="2400" b="0" strike="noStrike" spc="-1" dirty="0">
                        <a:latin typeface="Arial"/>
                      </a:endParaRPr>
                    </a:p>
                  </a:txBody>
                  <a:tcP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gridSpan="6">
                  <a:txBody>
                    <a:bodyPr wrap="square" lIns="22860" rIns="22860" tIns="13716" bIns="13716" anchor="t"/>
                    <a:lstStyle/>
                    <a:p>
                      <a:pPr algn="ctr">
                        <a:lnSpc>
                          <a:spcPct val="90000"/>
                        </a:lnSpc>
                        <a:spcBef>
                          <a:spcPts val="0"/>
                        </a:spcBef>
                        <a:spcAft>
                          <a:spcPts val="0"/>
                        </a:spcAft>
                      </a:pPr>
                      <a:r>
                        <a:rPr lang="en-GB" sz="1130" b="1" strike="noStrike" spc="-1" dirty="0">
                          <a:solidFill>
                            <a:srgbClr val="000000"/>
                          </a:solidFill>
                          <a:latin typeface="Aptos"/>
                        </a:rPr>
                        <a:t>Ongoing – Prayer Spaces and trips to church</a:t>
                      </a:r>
                      <a:endParaRPr lang="en-GB" sz="1400" b="0" strike="noStrike" spc="-1" dirty="0">
                        <a:latin typeface="Arial"/>
                      </a:endParaRP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F2F2F2"/>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GB"/>
                    </a:p>
                  </a:txBody>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lnL w="12240" cap="flat" cmpd="sng" algn="ctr">
                      <a:solidFill>
                        <a:srgbClr val="000000"/>
                      </a:solidFill>
                      <a:prstDash val="solid"/>
                      <a:round/>
                      <a:headEnd type="none" w="med" len="med"/>
                      <a:tailEnd type="none" w="med" len="med"/>
                    </a:lnL>
                    <a:lnT w="12240" cap="flat" cmpd="sng" algn="ctr">
                      <a:solidFill>
                        <a:srgbClr val="000000"/>
                      </a:solidFill>
                      <a:prstDash val="solid"/>
                      <a:round/>
                      <a:headEnd type="none" w="med" len="med"/>
                      <a:tailEnd type="none" w="med" len="med"/>
                    </a:lnT>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solidFill>
                      <a:srgbClr val="729FCF"/>
                    </a:solidFill>
                  </a:tcPr>
                </a:tc>
                <a:tc hMerge="1">
                  <a:txBody>
                    <a:bodyPr wrap="square" lIns="22860" rIns="22860" tIns="13716" bIns="13716" anchor="t"/>
                    <a:lstStyle/>
                    <a:p>
                      <a:pPr algn="ctr">
                        <a:lnSpc>
                          <a:spcPct val="90000"/>
                        </a:lnSpc>
                        <a:spcBef>
                          <a:spcPts val="0"/>
                        </a:spcBef>
                        <a:spcAft>
                          <a:spcPts val="0"/>
                        </a:spcAft>
                      </a:pPr>
                      <a:r>
                        <a:rPr sz="1000" b="0">
                          <a:latin typeface="Aptos"/>
                        </a:rPr>
                        <a:t/>
                      </a:r>
                      <a:endParaRPr lang="en-US"/>
                    </a:p>
                  </a:txBody>
                  <a:tcPr marL="90000" marR="90000">
                    <a:solidFill>
                      <a:srgbClr val="729FCF"/>
                    </a:solidFill>
                  </a:tcPr>
                </a:tc>
                <a:extLst>
                  <a:ext uri="{0D108BD9-81ED-4DB2-BD59-A6C34878D82A}">
                    <a16:rowId xmlns:a16="http://schemas.microsoft.com/office/drawing/2014/main" val="10002"/>
                  </a:ext>
                </a:extLst>
              </a:tr>
              <a:tr h="581599">
                <a:tc>
                  <a:txBody>
                    <a:bodyPr wrap="square" lIns="22860" rIns="22860" tIns="13716" bIns="13716" anchor="ctr"/>
                    <a:lstStyle/>
                    <a:p>
                      <a:pPr algn="ctr">
                        <a:lnSpc>
                          <a:spcPct val="92000"/>
                        </a:lnSpc>
                        <a:spcBef>
                          <a:spcPts val="0"/>
                        </a:spcBef>
                        <a:spcAft>
                          <a:spcPts val="0"/>
                        </a:spcAft>
                      </a:pPr>
                      <a:r>
                        <a:rPr sz="1300" b="1">
                          <a:latin typeface="Aptos"/>
                        </a:rPr>
                        <a:t/>
                      </a:r>
                      <a:endParaRPr lang="en-US"/>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ea typeface="Calibri"/>
                        </a:rPr>
                        <a:t>How and why do Christians read the Bible? </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do our celebrations reflect the true meaning of Christmas?</a:t>
                      </a:r>
                      <a:endParaRPr lang="en-GB" sz="1400" b="1" strike="noStrike" spc="-1" dirty="0">
                        <a:solidFill>
                          <a:srgbClr val="02B2AE"/>
                        </a:solidFill>
                        <a:latin typeface="Patrick Hand" panose="00000500000000000000" pitchFamily="2" charset="0"/>
                        <a:ea typeface="Calibri"/>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Why do Christians believe Jesus was a great teacher?</a:t>
                      </a:r>
                    </a:p>
                  </a:txBody>
                  <a:tcPr>
                    <a:lnL w="12240" cap="flat" cmpd="sng" algn="ctr">
                      <a:solidFill>
                        <a:srgbClr val="000000"/>
                      </a:solidFill>
                      <a:prstDash val="solid"/>
                      <a:round/>
                      <a:headEnd type="none" w="med" len="med"/>
                      <a:tailEnd type="none" w="med" len="med"/>
                    </a:lnL>
                    <a:lnR w="12240">
                      <a:solidFill>
                        <a:srgbClr val="000000"/>
                      </a:solidFill>
                    </a:lnR>
                    <a:lnB w="12240" cap="flat" cmpd="sng" algn="ctr">
                      <a:solidFill>
                        <a:srgbClr val="000000"/>
                      </a:solidFill>
                      <a:prstDash val="solid"/>
                      <a:round/>
                      <a:headEnd type="none" w="med" len="med"/>
                      <a:tailEnd type="none" w="med" len="med"/>
                    </a:lnB>
                    <a:solidFill>
                      <a:srgbClr val="E2F0D9"/>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Why do Christians believe that Easter is a celebration of victory? </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How did the news of Jesus resurrection spread around the world?</a:t>
                      </a:r>
                    </a:p>
                  </a:txBody>
                  <a:tcPr>
                    <a:lnL w="12240">
                      <a:solidFill>
                        <a:srgbClr val="000000"/>
                      </a:solidFill>
                    </a:lnL>
                    <a:lnR w="12240">
                      <a:solidFill>
                        <a:srgbClr val="000000"/>
                      </a:solidFill>
                    </a:lnR>
                    <a:lnT w="12240">
                      <a:solidFill>
                        <a:srgbClr val="000000"/>
                      </a:solidFill>
                    </a:lnT>
                    <a:lnB w="12240">
                      <a:solidFill>
                        <a:srgbClr val="000000"/>
                      </a:solidFill>
                    </a:lnB>
                    <a:solidFill>
                      <a:srgbClr val="FFFFCC"/>
                    </a:solidFill>
                  </a:tcPr>
                </a:tc>
                <a:tc>
                  <a:txBody>
                    <a:bodyPr wrap="square" lIns="22860" rIns="22860" tIns="13716" bIns="13716" anchor="t"/>
                    <a:lstStyle/>
                    <a:p>
                      <a:pPr algn="ctr">
                        <a:lnSpc>
                          <a:spcPct val="90000"/>
                        </a:lnSpc>
                        <a:spcBef>
                          <a:spcPts val="0"/>
                        </a:spcBef>
                        <a:spcAft>
                          <a:spcPts val="0"/>
                        </a:spcAft>
                      </a:pPr>
                      <a:r>
                        <a:rPr lang="en-GB" sz="1130" b="1" strike="noStrike" spc="-1" dirty="0">
                          <a:solidFill>
                            <a:srgbClr val="02B2AE"/>
                          </a:solidFill>
                          <a:latin typeface="Aptos" panose="00000500000000000000" pitchFamily="2" charset="0"/>
                          <a:cs typeface="Amatic SC" panose="00000500000000000000" pitchFamily="2" charset="-79"/>
                        </a:rPr>
                        <a:t>Did she make the right choice?</a:t>
                      </a:r>
                    </a:p>
                  </a:txBody>
                  <a:tcPr>
                    <a:lnL w="12240">
                      <a:solidFill>
                        <a:srgbClr val="000000"/>
                      </a:solidFill>
                    </a:lnL>
                    <a:lnR w="12240">
                      <a:solidFill>
                        <a:srgbClr val="000000"/>
                      </a:solidFill>
                    </a:lnR>
                    <a:lnT w="12240">
                      <a:solidFill>
                        <a:srgbClr val="000000"/>
                      </a:solidFill>
                    </a:lnT>
                    <a:lnB w="12240">
                      <a:solidFill>
                        <a:srgbClr val="000000"/>
                      </a:solidFill>
                    </a:lnB>
                    <a:solidFill>
                      <a:srgbClr val="FFFFCC"/>
                    </a:solidFill>
                  </a:tcPr>
                </a:tc>
                <a:extLst>
                  <a:ext uri="{0D108BD9-81ED-4DB2-BD59-A6C34878D82A}">
                    <a16:rowId xmlns:a16="http://schemas.microsoft.com/office/drawing/2014/main" val="10003"/>
                  </a:ext>
                </a:extLst>
              </a:tr>
              <a:tr h="2533575">
                <a:tc>
                  <a:txBody>
                    <a:bodyPr wrap="square" lIns="22860" rIns="22860" tIns="13716" bIns="13716" anchor="ctr"/>
                    <a:lstStyle/>
                    <a:p>
                      <a:pPr algn="ctr">
                        <a:lnSpc>
                          <a:spcPct val="92000"/>
                        </a:lnSpc>
                        <a:spcBef>
                          <a:spcPts val="0"/>
                        </a:spcBef>
                        <a:spcAft>
                          <a:spcPts val="0"/>
                        </a:spcAft>
                      </a:pPr>
                      <a:r>
                        <a:rPr sz="1300" b="1">
                          <a:latin typeface="Aptos"/>
                        </a:rPr>
                        <a:t/>
                      </a:r>
                      <a:endParaRPr lang="en-US"/>
                    </a:p>
                  </a:txBody>
                  <a:tcPr>
                    <a:lnL w="12240">
                      <a:solidFill>
                        <a:srgbClr val="000000"/>
                      </a:solidFill>
                    </a:lnL>
                    <a:lnR w="12240">
                      <a:solidFill>
                        <a:srgbClr val="000000"/>
                      </a:solidFill>
                    </a:lnR>
                    <a:lnT w="12240">
                      <a:solidFill>
                        <a:srgbClr val="000000"/>
                      </a:solidFill>
                    </a:lnT>
                    <a:lnB w="12240">
                      <a:solidFill>
                        <a:srgbClr val="000000"/>
                      </a:solidFill>
                    </a:lnB>
                    <a:solidFill>
                      <a:srgbClr val="F2F2F2"/>
                    </a:solidFill>
                  </a:tcPr>
                </a:tc>
                <a:tc>
                  <a:txBody>
                    <a:bodyPr wrap="square" lIns="22860" rIns="22860" tIns="13716" bIns="13716" anchor="t"/>
                    <a:lstStyle/>
                    <a:p>
                      <a:pPr algn="ctr">
                        <a:lnSpc>
                          <a:spcPct val="90000"/>
                        </a:lnSpc>
                        <a:spcBef>
                          <a:spcPts val="0"/>
                        </a:spcBef>
                        <a:spcAft>
                          <a:spcPts val="0"/>
                        </a:spcAft>
                      </a:pPr>
                      <a:r>
                        <a:rPr lang="en-GB" sz="960" b="1" strike="noStrike" spc="-1" dirty="0">
                          <a:solidFill>
                            <a:schemeClr val="tx1"/>
                          </a:solidFill>
                          <a:latin typeface="Aptos" panose="00000500000000000000" pitchFamily="2" charset="0"/>
                          <a:cs typeface="Amatic SC" panose="00000500000000000000" pitchFamily="2" charset="-79"/>
                        </a:rPr>
                        <a:t>The Bible</a:t>
                      </a:r>
                    </a:p>
                    <a:p>
                      <a:pPr algn="ctr">
                        <a:lnSpc>
                          <a:spcPct val="90000"/>
                        </a:lnSpc>
                        <a:spcBef>
                          <a:spcPts val="0"/>
                        </a:spcBef>
                        <a:spcAft>
                          <a:spcPts val="0"/>
                        </a:spcAft>
                      </a:pPr>
                      <a:r>
                        <a:rPr sz="830" b="0">
                          <a:latin typeface="Aptos"/>
                        </a:rPr>
                        <a:t/>
                      </a:r>
                      <a:endParaRPr lang="en-GB" sz="1400" b="1" strike="noStrike" spc="-1"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830" b="0" strike="noStrike" spc="-1" dirty="0">
                          <a:solidFill>
                            <a:schemeClr val="tx1"/>
                          </a:solidFill>
                          <a:latin typeface="Aptos" panose="00000500000000000000" pitchFamily="2" charset="0"/>
                          <a:cs typeface="Amatic SC" panose="00000500000000000000" pitchFamily="2" charset="-79"/>
                        </a:rPr>
                        <a:t>The children will deepen their understanding of the importance and impact of the contents of the Bible in the lives of Christians.</a:t>
                      </a:r>
                    </a:p>
                    <a:p>
                      <a:pPr algn="ctr">
                        <a:lnSpc>
                          <a:spcPct val="90000"/>
                        </a:lnSpc>
                        <a:spcBef>
                          <a:spcPts val="0"/>
                        </a:spcBef>
                        <a:spcAft>
                          <a:spcPts val="0"/>
                        </a:spcAft>
                      </a:pPr>
                      <a:r>
                        <a:rPr lang="en-GB" sz="830" b="0" strike="noStrike" spc="-1" dirty="0">
                          <a:solidFill>
                            <a:schemeClr val="tx1"/>
                          </a:solidFill>
                          <a:latin typeface="Aptos" panose="00000500000000000000" pitchFamily="2" charset="0"/>
                          <a:cs typeface="Amatic SC" panose="00000500000000000000" pitchFamily="2" charset="-79"/>
                        </a:rPr>
                        <a:t>They will further develop their understanding of the significance of holy books in the lives of the people of all world faiths.</a:t>
                      </a: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960" b="1" strike="noStrike" spc="-1" dirty="0">
                          <a:solidFill>
                            <a:schemeClr val="tx1"/>
                          </a:solidFill>
                          <a:latin typeface="Aptos" panose="00000500000000000000" pitchFamily="2" charset="0"/>
                          <a:cs typeface="Amatic SC" panose="00000500000000000000" pitchFamily="2" charset="-79"/>
                        </a:rPr>
                        <a:t>Christmas</a:t>
                      </a:r>
                    </a:p>
                    <a:p>
                      <a:pPr algn="ctr">
                        <a:lnSpc>
                          <a:spcPct val="90000"/>
                        </a:lnSpc>
                        <a:spcBef>
                          <a:spcPts val="0"/>
                        </a:spcBef>
                        <a:spcAft>
                          <a:spcPts val="0"/>
                        </a:spcAft>
                      </a:pPr>
                      <a:r>
                        <a:rPr sz="830" b="0">
                          <a:latin typeface="Aptos"/>
                        </a:rPr>
                        <a:t/>
                      </a:r>
                      <a:endParaRPr lang="en-GB" sz="1400" b="1" strike="noStrike" spc="-1"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830" b="0" strike="noStrike" spc="-1" dirty="0">
                          <a:solidFill>
                            <a:schemeClr val="tx1"/>
                          </a:solidFill>
                          <a:latin typeface="Aptos" panose="00000500000000000000" pitchFamily="2" charset="0"/>
                          <a:cs typeface="Amatic SC" panose="00000500000000000000" pitchFamily="2" charset="-79"/>
                        </a:rPr>
                        <a:t>The children will be given a Biblical perspective on the nativity story. This unit will</a:t>
                      </a:r>
                    </a:p>
                    <a:p>
                      <a:pPr algn="ctr">
                        <a:lnSpc>
                          <a:spcPct val="90000"/>
                        </a:lnSpc>
                        <a:spcBef>
                          <a:spcPts val="0"/>
                        </a:spcBef>
                        <a:spcAft>
                          <a:spcPts val="0"/>
                        </a:spcAft>
                      </a:pPr>
                      <a:r>
                        <a:rPr lang="en-GB" sz="830" b="0" strike="noStrike" spc="-1" dirty="0">
                          <a:solidFill>
                            <a:schemeClr val="tx1"/>
                          </a:solidFill>
                          <a:latin typeface="Aptos" panose="00000500000000000000" pitchFamily="2" charset="0"/>
                          <a:cs typeface="Amatic SC" panose="00000500000000000000" pitchFamily="2" charset="-79"/>
                        </a:rPr>
                        <a:t>deepen children’s understanding of what Christians believe to be the true meaning of Christmas and </a:t>
                      </a:r>
                      <a:r>
                        <a:rPr lang="en-GB" sz="830" b="0" strike="noStrike" spc="-1">
                          <a:solidFill>
                            <a:schemeClr val="tx1"/>
                          </a:solidFill>
                          <a:latin typeface="Aptos" panose="00000500000000000000" pitchFamily="2" charset="0"/>
                          <a:cs typeface="Amatic SC" panose="00000500000000000000" pitchFamily="2" charset="-79"/>
                        </a:rPr>
                        <a:t>increase their </a:t>
                      </a:r>
                      <a:r>
                        <a:rPr lang="en-GB" sz="830" b="0" strike="noStrike" spc="-1" dirty="0">
                          <a:solidFill>
                            <a:schemeClr val="tx1"/>
                          </a:solidFill>
                          <a:latin typeface="Aptos" panose="00000500000000000000" pitchFamily="2" charset="0"/>
                          <a:cs typeface="Amatic SC" panose="00000500000000000000" pitchFamily="2" charset="-79"/>
                        </a:rPr>
                        <a:t>knowledge and understanding of the place of the incarnation in God’s </a:t>
                      </a:r>
                      <a:r>
                        <a:rPr lang="en-GB" sz="830" b="0" strike="noStrike" spc="-1">
                          <a:solidFill>
                            <a:schemeClr val="tx1"/>
                          </a:solidFill>
                          <a:latin typeface="Aptos" panose="00000500000000000000" pitchFamily="2" charset="0"/>
                          <a:cs typeface="Amatic SC" panose="00000500000000000000" pitchFamily="2" charset="-79"/>
                        </a:rPr>
                        <a:t>Big Story.</a:t>
                      </a:r>
                      <a:endParaRPr lang="en-GB" sz="1200" b="0" strike="noStrike" spc="-1" dirty="0">
                        <a:solidFill>
                          <a:schemeClr val="tx1"/>
                        </a:solidFill>
                        <a:latin typeface="Patrick Hand" panose="00000500000000000000" pitchFamily="2" charset="0"/>
                        <a:cs typeface="Amatic SC" panose="00000500000000000000" pitchFamily="2" charset="-79"/>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DAE3F3"/>
                    </a:solidFill>
                  </a:tcPr>
                </a:tc>
                <a:tc>
                  <a:txBody>
                    <a:bodyPr wrap="square" lIns="22860" rIns="22860" tIns="13716" bIns="13716" anchor="t"/>
                    <a:lstStyle/>
                    <a:p>
                      <a:pPr algn="ctr">
                        <a:lnSpc>
                          <a:spcPct val="90000"/>
                        </a:lnSpc>
                        <a:spcBef>
                          <a:spcPts val="0"/>
                        </a:spcBef>
                        <a:spcAft>
                          <a:spcPts val="0"/>
                        </a:spcAft>
                      </a:pPr>
                      <a:r>
                        <a:rPr lang="en-GB" sz="1030" b="1" strike="noStrike" spc="-1" dirty="0">
                          <a:solidFill>
                            <a:schemeClr val="tx1"/>
                          </a:solidFill>
                          <a:latin typeface="Aptos" panose="00000500000000000000" pitchFamily="2" charset="0"/>
                          <a:cs typeface="Amatic SC" panose="00000500000000000000" pitchFamily="2" charset="-79"/>
                        </a:rPr>
                        <a:t>Jesus</a:t>
                      </a:r>
                    </a:p>
                    <a:p>
                      <a:pPr algn="ctr">
                        <a:lnSpc>
                          <a:spcPct val="90000"/>
                        </a:lnSpc>
                        <a:spcBef>
                          <a:spcPts val="0"/>
                        </a:spcBef>
                        <a:spcAft>
                          <a:spcPts val="0"/>
                        </a:spcAft>
                      </a:pPr>
                      <a:r>
                        <a:rPr sz="900" b="0">
                          <a:latin typeface="Aptos"/>
                        </a:rPr>
                        <a:t/>
                      </a:r>
                      <a:endParaRPr lang="en-GB" sz="1400" b="1" strike="noStrike" spc="-1"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900" b="0" strike="noStrike" spc="-1" dirty="0">
                          <a:solidFill>
                            <a:schemeClr val="tx1"/>
                          </a:solidFill>
                          <a:latin typeface="Aptos" panose="00000500000000000000" pitchFamily="2" charset="0"/>
                          <a:cs typeface="Amatic SC" panose="00000500000000000000" pitchFamily="2" charset="-79"/>
                        </a:rPr>
                        <a:t>This unit will emphasise Jesus’ skills as a great teacher.</a:t>
                      </a:r>
                    </a:p>
                    <a:p>
                      <a:pPr algn="ctr">
                        <a:lnSpc>
                          <a:spcPct val="90000"/>
                        </a:lnSpc>
                        <a:spcBef>
                          <a:spcPts val="0"/>
                        </a:spcBef>
                        <a:spcAft>
                          <a:spcPts val="0"/>
                        </a:spcAft>
                      </a:pPr>
                      <a:r>
                        <a:rPr lang="en-GB" sz="900" b="0" strike="noStrike" spc="-1" dirty="0">
                          <a:solidFill>
                            <a:schemeClr val="tx1"/>
                          </a:solidFill>
                          <a:latin typeface="Aptos" panose="00000500000000000000" pitchFamily="2" charset="0"/>
                          <a:cs typeface="Amatic SC" panose="00000500000000000000" pitchFamily="2" charset="-79"/>
                        </a:rPr>
                        <a:t>The children will consider carefully the messages of the parables and how they impact on the lives of practising Christians.</a:t>
                      </a:r>
                    </a:p>
                  </a:txBody>
                  <a:tcP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880" b="1" strike="noStrike" spc="-1" dirty="0">
                          <a:latin typeface="Aptos" panose="00000500000000000000" pitchFamily="2" charset="0"/>
                          <a:cs typeface="Amatic SC" panose="00000500000000000000" pitchFamily="2" charset="-79"/>
                        </a:rPr>
                        <a:t>Easter</a:t>
                      </a:r>
                    </a:p>
                    <a:p>
                      <a:pPr algn="ctr">
                        <a:lnSpc>
                          <a:spcPct val="90000"/>
                        </a:lnSpc>
                        <a:spcBef>
                          <a:spcPts val="0"/>
                        </a:spcBef>
                        <a:spcAft>
                          <a:spcPts val="0"/>
                        </a:spcAft>
                      </a:pPr>
                      <a:r>
                        <a:rPr sz="75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strike="noStrike" spc="-1" dirty="0">
                          <a:latin typeface="Aptos" panose="00000500000000000000" pitchFamily="2" charset="0"/>
                          <a:cs typeface="Amatic SC" panose="00000500000000000000" pitchFamily="2" charset="-79"/>
                        </a:rPr>
                        <a:t>This unit emphasises that Christians believe that Easter is the celebration of Christ’s triumph and victory over death. This is </a:t>
                      </a:r>
                      <a:r>
                        <a:rPr lang="en-GB" sz="750" b="0" strike="noStrike" spc="-1" dirty="0" err="1">
                          <a:latin typeface="Aptos" panose="00000500000000000000" pitchFamily="2" charset="0"/>
                          <a:cs typeface="Amatic SC" panose="00000500000000000000" pitchFamily="2" charset="-79"/>
                        </a:rPr>
                        <a:t>is</a:t>
                      </a:r>
                      <a:r>
                        <a:rPr lang="en-GB" sz="750" b="0" strike="noStrike" spc="-1" dirty="0">
                          <a:latin typeface="Aptos" panose="00000500000000000000" pitchFamily="2" charset="0"/>
                          <a:cs typeface="Amatic SC" panose="00000500000000000000" pitchFamily="2" charset="-79"/>
                        </a:rPr>
                        <a:t> at the very heart of Christian belief. The children will gain an understanding of the importance of Jesus death and resurrection in Christian belief, as a rescue plan to restore the relationship between God and his people</a:t>
                      </a:r>
                    </a:p>
                  </a:txBody>
                  <a:tcPr>
                    <a:lnL w="12240">
                      <a:solidFill>
                        <a:srgbClr val="000000"/>
                      </a:solidFill>
                    </a:lnL>
                    <a:lnR w="12240">
                      <a:solidFill>
                        <a:srgbClr val="000000"/>
                      </a:solidFill>
                    </a:lnR>
                    <a:lnT w="12240">
                      <a:solidFill>
                        <a:srgbClr val="000000"/>
                      </a:solidFill>
                    </a:lnT>
                    <a:lnB w="12240">
                      <a:solidFill>
                        <a:srgbClr val="000000"/>
                      </a:solidFill>
                    </a:lnB>
                    <a:solidFill>
                      <a:srgbClr val="E2F0D9"/>
                    </a:solidFill>
                  </a:tcPr>
                </a:tc>
                <a:tc>
                  <a:txBody>
                    <a:bodyPr wrap="square" lIns="22860" rIns="22860" tIns="13716" bIns="13716" anchor="t"/>
                    <a:lstStyle/>
                    <a:p>
                      <a:pPr algn="ctr">
                        <a:lnSpc>
                          <a:spcPct val="90000"/>
                        </a:lnSpc>
                        <a:spcBef>
                          <a:spcPts val="0"/>
                        </a:spcBef>
                        <a:spcAft>
                          <a:spcPts val="0"/>
                        </a:spcAft>
                      </a:pPr>
                      <a:r>
                        <a:rPr lang="en-GB" sz="960" b="1" strike="noStrike" spc="-1" dirty="0">
                          <a:latin typeface="Aptos" panose="00000500000000000000" pitchFamily="2" charset="0"/>
                          <a:cs typeface="Amatic SC" panose="00000500000000000000" pitchFamily="2" charset="-79"/>
                        </a:rPr>
                        <a:t>St. Paul</a:t>
                      </a:r>
                    </a:p>
                    <a:p>
                      <a:pPr algn="ctr">
                        <a:lnSpc>
                          <a:spcPct val="90000"/>
                        </a:lnSpc>
                        <a:spcBef>
                          <a:spcPts val="0"/>
                        </a:spcBef>
                        <a:spcAft>
                          <a:spcPts val="0"/>
                        </a:spcAft>
                      </a:pPr>
                      <a:r>
                        <a:rPr sz="830" b="0">
                          <a:latin typeface="Aptos"/>
                        </a:rPr>
                        <a:t/>
                      </a:r>
                      <a:endParaRPr lang="en-GB" sz="1400" b="1" strike="noStrike" spc="-1" dirty="0">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830" b="0" strike="noStrike" spc="-1" dirty="0">
                          <a:latin typeface="Aptos" panose="00000500000000000000" pitchFamily="2" charset="0"/>
                          <a:cs typeface="Amatic SC" panose="00000500000000000000" pitchFamily="2" charset="-79"/>
                        </a:rPr>
                        <a:t>The children with have the opportunity to gain greater understanding of the lives and resilience of the early Christians.</a:t>
                      </a:r>
                    </a:p>
                    <a:p>
                      <a:pPr algn="ctr">
                        <a:lnSpc>
                          <a:spcPct val="90000"/>
                        </a:lnSpc>
                        <a:spcBef>
                          <a:spcPts val="0"/>
                        </a:spcBef>
                        <a:spcAft>
                          <a:spcPts val="0"/>
                        </a:spcAft>
                      </a:pPr>
                      <a:r>
                        <a:rPr lang="en-GB" sz="830" b="0" strike="noStrike" spc="-1" dirty="0">
                          <a:latin typeface="Aptos" panose="00000500000000000000" pitchFamily="2" charset="0"/>
                          <a:cs typeface="Amatic SC" panose="00000500000000000000" pitchFamily="2" charset="-79"/>
                        </a:rPr>
                        <a:t>They will realise the significance of the life of St Paul and the concept of mission. The children will learn basic facts about how Christianity spread throughout Britain. </a:t>
                      </a:r>
                    </a:p>
                  </a:txBody>
                  <a:tcPr>
                    <a:lnL w="12240">
                      <a:solidFill>
                        <a:srgbClr val="000000"/>
                      </a:solidFill>
                    </a:lnL>
                    <a:lnR w="12240">
                      <a:solidFill>
                        <a:srgbClr val="000000"/>
                      </a:solidFill>
                    </a:lnR>
                    <a:lnT w="12240">
                      <a:solidFill>
                        <a:srgbClr val="000000"/>
                      </a:solidFill>
                    </a:lnT>
                    <a:lnB w="12240">
                      <a:solidFill>
                        <a:srgbClr val="000000"/>
                      </a:solidFill>
                    </a:lnB>
                    <a:solidFill>
                      <a:srgbClr val="FFFFCC"/>
                    </a:solidFill>
                  </a:tcPr>
                </a:tc>
                <a:tc>
                  <a:txBody>
                    <a:bodyPr wrap="square" lIns="22860" rIns="22860" tIns="13716" bIns="13716" anchor="t"/>
                    <a:lstStyle/>
                    <a:p>
                      <a:pPr algn="ctr">
                        <a:lnSpc>
                          <a:spcPct val="90000"/>
                        </a:lnSpc>
                        <a:spcBef>
                          <a:spcPts val="0"/>
                        </a:spcBef>
                        <a:spcAft>
                          <a:spcPts val="0"/>
                        </a:spcAft>
                      </a:pPr>
                      <a:r>
                        <a:rPr lang="en-GB" sz="880" b="1" strike="noStrike" spc="-1" dirty="0">
                          <a:solidFill>
                            <a:schemeClr val="tx1"/>
                          </a:solidFill>
                          <a:latin typeface="Aptos" panose="00000500000000000000" pitchFamily="2" charset="0"/>
                          <a:cs typeface="Amatic SC" panose="00000500000000000000" pitchFamily="2" charset="-79"/>
                        </a:rPr>
                        <a:t>Old Testament Women</a:t>
                      </a:r>
                    </a:p>
                    <a:p>
                      <a:pPr algn="ctr">
                        <a:lnSpc>
                          <a:spcPct val="90000"/>
                        </a:lnSpc>
                        <a:spcBef>
                          <a:spcPts val="0"/>
                        </a:spcBef>
                        <a:spcAft>
                          <a:spcPts val="0"/>
                        </a:spcAft>
                      </a:pPr>
                      <a:r>
                        <a:rPr sz="750" b="0">
                          <a:latin typeface="Aptos"/>
                        </a:rPr>
                        <a:t/>
                      </a:r>
                      <a:endParaRPr lang="en-GB" sz="1400" b="1" strike="noStrike" spc="-1" dirty="0">
                        <a:solidFill>
                          <a:schemeClr val="tx1"/>
                        </a:solidFill>
                        <a:latin typeface="Patrick Hand" panose="00000500000000000000" pitchFamily="2" charset="0"/>
                        <a:cs typeface="Amatic SC" panose="00000500000000000000" pitchFamily="2" charset="-79"/>
                      </a:endParaRPr>
                    </a:p>
                    <a:p>
                      <a:pPr algn="ctr">
                        <a:lnSpc>
                          <a:spcPct val="90000"/>
                        </a:lnSpc>
                        <a:spcBef>
                          <a:spcPts val="0"/>
                        </a:spcBef>
                        <a:spcAft>
                          <a:spcPts val="0"/>
                        </a:spcAft>
                      </a:pPr>
                      <a:r>
                        <a:rPr lang="en-GB" sz="750" b="0" strike="noStrike" spc="-1" dirty="0">
                          <a:solidFill>
                            <a:schemeClr val="tx1"/>
                          </a:solidFill>
                          <a:latin typeface="Aptos" panose="00000500000000000000" pitchFamily="2" charset="0"/>
                          <a:cs typeface="Amatic SC" panose="00000500000000000000" pitchFamily="2" charset="-79"/>
                        </a:rPr>
                        <a:t>This unit will increase and widen the children’s knowledge and understanding of the role and significance of women in the Bible and God’s big story. They will reflect upon the actions of these women and consider what we can learn from their stories. The children will deepen their understanding that it isn’t always easy being a person of faith and tough choices have to be made. They will explore the story of Esther and the Jewish Festival of Purim.</a:t>
                      </a:r>
                    </a:p>
                  </a:txBody>
                  <a:tcPr>
                    <a:lnL w="12240">
                      <a:solidFill>
                        <a:srgbClr val="000000"/>
                      </a:solidFill>
                    </a:lnL>
                    <a:lnR w="12240">
                      <a:solidFill>
                        <a:srgbClr val="000000"/>
                      </a:solidFill>
                    </a:lnR>
                    <a:lnT w="12240">
                      <a:solidFill>
                        <a:srgbClr val="000000"/>
                      </a:solidFill>
                    </a:lnT>
                    <a:lnB w="12240">
                      <a:solidFill>
                        <a:srgbClr val="000000"/>
                      </a:solidFill>
                    </a:lnB>
                    <a:solidFill>
                      <a:srgbClr val="FFFFCC"/>
                    </a:solidFill>
                  </a:tcPr>
                </a:tc>
                <a:extLst>
                  <a:ext uri="{0D108BD9-81ED-4DB2-BD59-A6C34878D82A}">
                    <a16:rowId xmlns:a16="http://schemas.microsoft.com/office/drawing/2014/main" val="10004"/>
                  </a:ext>
                </a:extLst>
              </a:tr>
            </a:tbl>
          </a:graphicData>
        </a:graphic>
      </p:graphicFrame>
      <p:pic>
        <p:nvPicPr>
          <p:cNvPr id="2" name="Picture 1">
            <a:extLst>
              <a:ext uri="{FF2B5EF4-FFF2-40B4-BE49-F238E27FC236}">
                <a16:creationId xmlns:a16="http://schemas.microsoft.com/office/drawing/2014/main" id="{FF271AE8-EAEF-2C3E-7266-E4DD19D97D0E}"/>
              </a:ext>
            </a:extLst>
          </p:cNvPr>
          <p:cNvPicPr>
            <a:picLocks noChangeAspect="1"/>
          </p:cNvPicPr>
          <p:nvPr/>
        </p:nvPicPr>
        <p:blipFill>
          <a:blip r:embed="rId3"/>
          <a:stretch>
            <a:fillRect/>
          </a:stretch>
        </p:blipFill>
        <p:spPr>
          <a:xfrm>
            <a:off x="219456" y="54864"/>
            <a:ext cx="566928" cy="658368"/>
          </a:xfrm>
          <a:prstGeom prst="rect">
            <a:avLst/>
          </a:prstGeom>
        </p:spPr>
      </p:pic>
    </p:spTree>
    <p:extLst>
      <p:ext uri="{BB962C8B-B14F-4D97-AF65-F5344CB8AC3E}">
        <p14:creationId xmlns:p14="http://schemas.microsoft.com/office/powerpoint/2010/main" val="2182982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5372</Words>
  <Application>Microsoft Office PowerPoint</Application>
  <PresentationFormat>Widescreen</PresentationFormat>
  <Paragraphs>627</Paragraphs>
  <Slides>15</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Amatic SC</vt:lpstr>
      <vt:lpstr>Arial</vt:lpstr>
      <vt:lpstr>Calibri</vt:lpstr>
      <vt:lpstr>Calibri Light</vt:lpstr>
      <vt:lpstr>Patrick Hand</vt:lpstr>
      <vt:lpstr>Symbol</vt:lpstr>
      <vt:lpstr>Times New Roman</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Bolton-By-Bowland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Lynn Royle</dc:creator>
  <cp:lastModifiedBy>Lynn Royle</cp:lastModifiedBy>
  <cp:revision>105</cp:revision>
  <cp:lastPrinted>2024-12-17T09:52:33Z</cp:lastPrinted>
  <dcterms:created xsi:type="dcterms:W3CDTF">2022-08-17T10:16:30Z</dcterms:created>
  <dcterms:modified xsi:type="dcterms:W3CDTF">2025-10-01T09:58:53Z</dcterms:modified>
</cp:coreProperties>
</file>