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iNMtm4AXLxkeu9ZreWMwwCwmGQ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7b5029089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7b502908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aa51ad4f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aa51ad4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a62bd7a67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a62bd7a6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accept my invitation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3"/>
          <p:cNvGrpSpPr/>
          <p:nvPr/>
        </p:nvGrpSpPr>
        <p:grpSpPr>
          <a:xfrm>
            <a:off x="0" y="-8467"/>
            <a:ext cx="12192000" cy="6866467"/>
            <a:chOff x="0" y="-8467"/>
            <a:chExt cx="12192000" cy="6866467"/>
          </a:xfrm>
        </p:grpSpPr>
        <p:cxnSp>
          <p:nvCxnSpPr>
            <p:cNvPr id="24" name="Google Shape;24;p13"/>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5" name="Google Shape;25;p13"/>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6" name="Google Shape;26;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7" name="Google Shape;27;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3"/>
            <p:cNvSpPr/>
            <p:nvPr/>
          </p:nvSpPr>
          <p:spPr>
            <a:xfrm>
              <a:off x="8932333" y="3048000"/>
              <a:ext cx="3259667" cy="3810000"/>
            </a:xfrm>
            <a:prstGeom prst="triangle">
              <a:avLst>
                <a:gd fmla="val 100000" name="adj"/>
              </a:avLst>
            </a:prstGeom>
            <a:solidFill>
              <a:schemeClr val="accent1">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EA3C9E">
                <a:alpha val="49803"/>
              </a:srgbClr>
            </a:solidFill>
            <a:ln>
              <a:noFill/>
            </a:ln>
          </p:spPr>
        </p:sp>
        <p:sp>
          <p:nvSpPr>
            <p:cNvPr id="30" name="Google Shape;30;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EA3C9E">
                <a:alpha val="69803"/>
              </a:srgbClr>
            </a:solidFill>
            <a:ln>
              <a:noFill/>
            </a:ln>
          </p:spPr>
        </p:sp>
        <p:sp>
          <p:nvSpPr>
            <p:cNvPr id="31" name="Google Shape;31;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B2126C">
                <a:alpha val="80000"/>
              </a:srgbClr>
            </a:solidFill>
            <a:ln>
              <a:noFill/>
            </a:ln>
          </p:spPr>
        </p:sp>
        <p:sp>
          <p:nvSpPr>
            <p:cNvPr id="32" name="Google Shape;32;p13"/>
            <p:cNvSpPr/>
            <p:nvPr/>
          </p:nvSpPr>
          <p:spPr>
            <a:xfrm>
              <a:off x="10371666" y="3589867"/>
              <a:ext cx="1817159" cy="3268133"/>
            </a:xfrm>
            <a:prstGeom prst="triangle">
              <a:avLst>
                <a:gd fmla="val 100000" name="adj"/>
              </a:avLst>
            </a:prstGeom>
            <a:solidFill>
              <a:srgbClr val="B2126C">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3"/>
            <p:cNvSpPr/>
            <p:nvPr/>
          </p:nvSpPr>
          <p:spPr>
            <a:xfrm rot="10800000">
              <a:off x="0" y="0"/>
              <a:ext cx="842596" cy="5666154"/>
            </a:xfrm>
            <a:prstGeom prst="triangle">
              <a:avLst>
                <a:gd fmla="val 100000" name="adj"/>
              </a:avLst>
            </a:prstGeom>
            <a:solidFill>
              <a:srgbClr val="EA3C9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rgbClr val="EA3C9E"/>
              </a:buClr>
              <a:buSzPts val="5400"/>
              <a:buFont typeface="Trebuchet MS"/>
              <a:buNone/>
              <a:defRPr sz="5400">
                <a:solidFill>
                  <a:srgbClr val="EA3C9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EA3C9E"/>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EA3C9E"/>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2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
        <p:nvSpPr>
          <p:cNvPr id="104" name="Google Shape;104;p2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EA3C9E"/>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EA3C9E"/>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p2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
        <p:nvSpPr>
          <p:cNvPr id="119" name="Google Shape;119;p2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EA3C9E"/>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EA3C9E"/>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1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EA3C9E"/>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1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1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1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EA3C9E"/>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EA3C9E"/>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p:nvPr>
            <p:ph idx="2" type="pic"/>
          </p:nvPr>
        </p:nvSpPr>
        <p:spPr>
          <a:xfrm>
            <a:off x="677334" y="609600"/>
            <a:ext cx="8596668" cy="3845718"/>
          </a:xfrm>
          <a:prstGeom prst="rect">
            <a:avLst/>
          </a:prstGeom>
          <a:noFill/>
          <a:ln>
            <a:noFill/>
          </a:ln>
        </p:spPr>
      </p:sp>
      <p:sp>
        <p:nvSpPr>
          <p:cNvPr id="86" name="Google Shape;86;p2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2"/>
          <p:cNvGrpSpPr/>
          <p:nvPr/>
        </p:nvGrpSpPr>
        <p:grpSpPr>
          <a:xfrm>
            <a:off x="0" y="-8467"/>
            <a:ext cx="12192000" cy="6866467"/>
            <a:chOff x="0" y="-8467"/>
            <a:chExt cx="12192000" cy="6866467"/>
          </a:xfrm>
        </p:grpSpPr>
        <p:cxnSp>
          <p:nvCxnSpPr>
            <p:cNvPr id="7" name="Google Shape;7;p12"/>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2"/>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2"/>
            <p:cNvSpPr/>
            <p:nvPr/>
          </p:nvSpPr>
          <p:spPr>
            <a:xfrm>
              <a:off x="8932333" y="3048000"/>
              <a:ext cx="3259667" cy="3810000"/>
            </a:xfrm>
            <a:prstGeom prst="triangle">
              <a:avLst>
                <a:gd fmla="val 100000" name="adj"/>
              </a:avLst>
            </a:prstGeom>
            <a:solidFill>
              <a:schemeClr val="accent1">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EA3C9E">
                <a:alpha val="49803"/>
              </a:srgbClr>
            </a:solidFill>
            <a:ln>
              <a:noFill/>
            </a:ln>
          </p:spPr>
        </p:sp>
        <p:sp>
          <p:nvSpPr>
            <p:cNvPr id="13" name="Google Shape;13;p1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EA3C9E">
                <a:alpha val="69803"/>
              </a:srgbClr>
            </a:solidFill>
            <a:ln>
              <a:noFill/>
            </a:ln>
          </p:spPr>
        </p:sp>
        <p:sp>
          <p:nvSpPr>
            <p:cNvPr id="14" name="Google Shape;14;p1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B2126C">
                <a:alpha val="80000"/>
              </a:srgbClr>
            </a:solidFill>
            <a:ln>
              <a:noFill/>
            </a:ln>
          </p:spPr>
        </p:sp>
        <p:sp>
          <p:nvSpPr>
            <p:cNvPr id="15" name="Google Shape;15;p12"/>
            <p:cNvSpPr/>
            <p:nvPr/>
          </p:nvSpPr>
          <p:spPr>
            <a:xfrm>
              <a:off x="10371666" y="3589867"/>
              <a:ext cx="1817159" cy="3268133"/>
            </a:xfrm>
            <a:prstGeom prst="triangle">
              <a:avLst>
                <a:gd fmla="val 100000" name="adj"/>
              </a:avLst>
            </a:prstGeom>
            <a:solidFill>
              <a:srgbClr val="B2126C">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2"/>
            <p:cNvSpPr/>
            <p:nvPr/>
          </p:nvSpPr>
          <p:spPr>
            <a:xfrm>
              <a:off x="0" y="4013200"/>
              <a:ext cx="448733" cy="2844800"/>
            </a:xfrm>
            <a:prstGeom prst="triangle">
              <a:avLst>
                <a:gd fmla="val 0" name="adj"/>
              </a:avLst>
            </a:prstGeom>
            <a:solidFill>
              <a:srgbClr val="EA3C9E">
                <a:alpha val="6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EA3C9E"/>
              </a:buClr>
              <a:buSzPts val="3600"/>
              <a:buFont typeface="Trebuchet MS"/>
              <a:buNone/>
              <a:defRPr b="0" i="0" sz="3600" u="none" cap="none" strike="noStrike">
                <a:solidFill>
                  <a:srgbClr val="EA3C9E"/>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rgbClr val="EA3C9E"/>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rgbClr val="EA3C9E"/>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rgbClr val="EA3C9E"/>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rgbClr val="EA3C9E"/>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rgbClr val="EA3C9E"/>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rgbClr val="EA3C9E"/>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rgbClr val="EA3C9E"/>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rgbClr val="EA3C9E"/>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rgbClr val="EA3C9E"/>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EA3C9E"/>
                </a:solidFill>
                <a:latin typeface="Trebuchet MS"/>
                <a:ea typeface="Trebuchet MS"/>
                <a:cs typeface="Trebuchet MS"/>
                <a:sym typeface="Trebuchet MS"/>
              </a:defRPr>
            </a:lvl1pPr>
            <a:lvl2pPr indent="0" lvl="1" marL="0" marR="0" rtl="0" algn="r">
              <a:spcBef>
                <a:spcPts val="0"/>
              </a:spcBef>
              <a:buNone/>
              <a:defRPr b="0" i="0" sz="900" u="none" cap="none" strike="noStrike">
                <a:solidFill>
                  <a:srgbClr val="EA3C9E"/>
                </a:solidFill>
                <a:latin typeface="Trebuchet MS"/>
                <a:ea typeface="Trebuchet MS"/>
                <a:cs typeface="Trebuchet MS"/>
                <a:sym typeface="Trebuchet MS"/>
              </a:defRPr>
            </a:lvl2pPr>
            <a:lvl3pPr indent="0" lvl="2" marL="0" marR="0" rtl="0" algn="r">
              <a:spcBef>
                <a:spcPts val="0"/>
              </a:spcBef>
              <a:buNone/>
              <a:defRPr b="0" i="0" sz="900" u="none" cap="none" strike="noStrike">
                <a:solidFill>
                  <a:srgbClr val="EA3C9E"/>
                </a:solidFill>
                <a:latin typeface="Trebuchet MS"/>
                <a:ea typeface="Trebuchet MS"/>
                <a:cs typeface="Trebuchet MS"/>
                <a:sym typeface="Trebuchet MS"/>
              </a:defRPr>
            </a:lvl3pPr>
            <a:lvl4pPr indent="0" lvl="3" marL="0" marR="0" rtl="0" algn="r">
              <a:spcBef>
                <a:spcPts val="0"/>
              </a:spcBef>
              <a:buNone/>
              <a:defRPr b="0" i="0" sz="900" u="none" cap="none" strike="noStrike">
                <a:solidFill>
                  <a:srgbClr val="EA3C9E"/>
                </a:solidFill>
                <a:latin typeface="Trebuchet MS"/>
                <a:ea typeface="Trebuchet MS"/>
                <a:cs typeface="Trebuchet MS"/>
                <a:sym typeface="Trebuchet MS"/>
              </a:defRPr>
            </a:lvl4pPr>
            <a:lvl5pPr indent="0" lvl="4" marL="0" marR="0" rtl="0" algn="r">
              <a:spcBef>
                <a:spcPts val="0"/>
              </a:spcBef>
              <a:buNone/>
              <a:defRPr b="0" i="0" sz="900" u="none" cap="none" strike="noStrike">
                <a:solidFill>
                  <a:srgbClr val="EA3C9E"/>
                </a:solidFill>
                <a:latin typeface="Trebuchet MS"/>
                <a:ea typeface="Trebuchet MS"/>
                <a:cs typeface="Trebuchet MS"/>
                <a:sym typeface="Trebuchet MS"/>
              </a:defRPr>
            </a:lvl5pPr>
            <a:lvl6pPr indent="0" lvl="5" marL="0" marR="0" rtl="0" algn="r">
              <a:spcBef>
                <a:spcPts val="0"/>
              </a:spcBef>
              <a:buNone/>
              <a:defRPr b="0" i="0" sz="900" u="none" cap="none" strike="noStrike">
                <a:solidFill>
                  <a:srgbClr val="EA3C9E"/>
                </a:solidFill>
                <a:latin typeface="Trebuchet MS"/>
                <a:ea typeface="Trebuchet MS"/>
                <a:cs typeface="Trebuchet MS"/>
                <a:sym typeface="Trebuchet MS"/>
              </a:defRPr>
            </a:lvl6pPr>
            <a:lvl7pPr indent="0" lvl="6" marL="0" marR="0" rtl="0" algn="r">
              <a:spcBef>
                <a:spcPts val="0"/>
              </a:spcBef>
              <a:buNone/>
              <a:defRPr b="0" i="0" sz="900" u="none" cap="none" strike="noStrike">
                <a:solidFill>
                  <a:srgbClr val="EA3C9E"/>
                </a:solidFill>
                <a:latin typeface="Trebuchet MS"/>
                <a:ea typeface="Trebuchet MS"/>
                <a:cs typeface="Trebuchet MS"/>
                <a:sym typeface="Trebuchet MS"/>
              </a:defRPr>
            </a:lvl7pPr>
            <a:lvl8pPr indent="0" lvl="7" marL="0" marR="0" rtl="0" algn="r">
              <a:spcBef>
                <a:spcPts val="0"/>
              </a:spcBef>
              <a:buNone/>
              <a:defRPr b="0" i="0" sz="900" u="none" cap="none" strike="noStrike">
                <a:solidFill>
                  <a:srgbClr val="EA3C9E"/>
                </a:solidFill>
                <a:latin typeface="Trebuchet MS"/>
                <a:ea typeface="Trebuchet MS"/>
                <a:cs typeface="Trebuchet MS"/>
                <a:sym typeface="Trebuchet MS"/>
              </a:defRPr>
            </a:lvl8pPr>
            <a:lvl9pPr indent="0" lvl="8" marL="0" marR="0" rtl="0" algn="r">
              <a:spcBef>
                <a:spcPts val="0"/>
              </a:spcBef>
              <a:buNone/>
              <a:defRPr b="0" i="0" sz="900" u="none" cap="none" strike="noStrike">
                <a:solidFill>
                  <a:srgbClr val="EA3C9E"/>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richardcrosse.staffs.sch.uk/"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hZIYSCE-ZjY&amp;t=2s"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lassroom.google.com/c/MzgyMzA4MjMxNzg3"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timestables.co.uk/multiplication-tables-check/" TargetMode="External"/><Relationship Id="rId4" Type="http://schemas.openxmlformats.org/officeDocument/2006/relationships/image" Target="../media/image15.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classdojo.co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
          <p:cNvPicPr preferRelativeResize="0"/>
          <p:nvPr/>
        </p:nvPicPr>
        <p:blipFill>
          <a:blip r:embed="rId3">
            <a:alphaModFix/>
          </a:blip>
          <a:stretch>
            <a:fillRect/>
          </a:stretch>
        </p:blipFill>
        <p:spPr>
          <a:xfrm>
            <a:off x="2642550" y="0"/>
            <a:ext cx="6275875" cy="1397875"/>
          </a:xfrm>
          <a:prstGeom prst="rect">
            <a:avLst/>
          </a:prstGeom>
          <a:noFill/>
          <a:ln>
            <a:noFill/>
          </a:ln>
        </p:spPr>
      </p:pic>
      <p:sp>
        <p:nvSpPr>
          <p:cNvPr id="144" name="Google Shape;144;p1"/>
          <p:cNvSpPr txBox="1"/>
          <p:nvPr/>
        </p:nvSpPr>
        <p:spPr>
          <a:xfrm>
            <a:off x="2891125" y="2987925"/>
            <a:ext cx="6629400" cy="11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Trebuchet MS"/>
                <a:ea typeface="Trebuchet MS"/>
                <a:cs typeface="Trebuchet MS"/>
                <a:sym typeface="Trebuchet MS"/>
              </a:rPr>
              <a:t>Insert </a:t>
            </a:r>
            <a:endParaRPr>
              <a:latin typeface="Trebuchet MS"/>
              <a:ea typeface="Trebuchet MS"/>
              <a:cs typeface="Trebuchet MS"/>
              <a:sym typeface="Trebuchet MS"/>
            </a:endParaRPr>
          </a:p>
        </p:txBody>
      </p:sp>
      <p:pic>
        <p:nvPicPr>
          <p:cNvPr id="145" name="Google Shape;145;p1"/>
          <p:cNvPicPr preferRelativeResize="0"/>
          <p:nvPr/>
        </p:nvPicPr>
        <p:blipFill>
          <a:blip r:embed="rId4">
            <a:alphaModFix/>
          </a:blip>
          <a:stretch>
            <a:fillRect/>
          </a:stretch>
        </p:blipFill>
        <p:spPr>
          <a:xfrm>
            <a:off x="1190550" y="1304375"/>
            <a:ext cx="9314326" cy="5199525"/>
          </a:xfrm>
          <a:prstGeom prst="rect">
            <a:avLst/>
          </a:prstGeom>
          <a:noFill/>
          <a:ln>
            <a:noFill/>
          </a:ln>
        </p:spPr>
      </p:pic>
      <p:pic>
        <p:nvPicPr>
          <p:cNvPr id="146" name="Google Shape;146;p1"/>
          <p:cNvPicPr preferRelativeResize="0"/>
          <p:nvPr/>
        </p:nvPicPr>
        <p:blipFill>
          <a:blip r:embed="rId5">
            <a:alphaModFix/>
          </a:blip>
          <a:stretch>
            <a:fillRect/>
          </a:stretch>
        </p:blipFill>
        <p:spPr>
          <a:xfrm>
            <a:off x="8359575" y="3364475"/>
            <a:ext cx="562101" cy="562101"/>
          </a:xfrm>
          <a:prstGeom prst="rect">
            <a:avLst/>
          </a:prstGeom>
          <a:noFill/>
          <a:ln>
            <a:noFill/>
          </a:ln>
        </p:spPr>
      </p:pic>
      <p:pic>
        <p:nvPicPr>
          <p:cNvPr id="147" name="Google Shape;147;p1"/>
          <p:cNvPicPr preferRelativeResize="0"/>
          <p:nvPr/>
        </p:nvPicPr>
        <p:blipFill>
          <a:blip r:embed="rId5">
            <a:alphaModFix/>
          </a:blip>
          <a:stretch>
            <a:fillRect/>
          </a:stretch>
        </p:blipFill>
        <p:spPr>
          <a:xfrm>
            <a:off x="8918425" y="2934125"/>
            <a:ext cx="562099" cy="562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a:t>Website</a:t>
            </a:r>
            <a:endParaRPr/>
          </a:p>
        </p:txBody>
      </p:sp>
      <p:pic>
        <p:nvPicPr>
          <p:cNvPr id="206" name="Google Shape;206;p11">
            <a:hlinkClick r:id="rId3"/>
          </p:cNvPr>
          <p:cNvPicPr preferRelativeResize="0"/>
          <p:nvPr/>
        </p:nvPicPr>
        <p:blipFill rotWithShape="1">
          <a:blip r:embed="rId4">
            <a:alphaModFix/>
          </a:blip>
          <a:srcRect b="0" l="5658" r="5658" t="0"/>
          <a:stretch/>
        </p:blipFill>
        <p:spPr>
          <a:xfrm>
            <a:off x="906993" y="1407150"/>
            <a:ext cx="9124951" cy="51647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7b5029089c_0_0"/>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Outdoor Learning Days </a:t>
            </a:r>
            <a:endParaRPr/>
          </a:p>
        </p:txBody>
      </p:sp>
      <p:sp>
        <p:nvSpPr>
          <p:cNvPr id="212" name="Google Shape;212;g27b5029089c_0_0"/>
          <p:cNvSpPr txBox="1"/>
          <p:nvPr/>
        </p:nvSpPr>
        <p:spPr>
          <a:xfrm>
            <a:off x="1102650" y="1750800"/>
            <a:ext cx="8700300" cy="272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rebuchet MS"/>
              <a:buChar char="➢"/>
            </a:pPr>
            <a:r>
              <a:rPr lang="en-GB" sz="1800">
                <a:latin typeface="Trebuchet MS"/>
                <a:ea typeface="Trebuchet MS"/>
                <a:cs typeface="Trebuchet MS"/>
                <a:sym typeface="Trebuchet MS"/>
              </a:rPr>
              <a:t>Once a term the children are going to be spending the day either at St Mary’s or The Howard Primary </a:t>
            </a:r>
            <a:r>
              <a:rPr lang="en-GB" sz="1800">
                <a:latin typeface="Trebuchet MS"/>
                <a:ea typeface="Trebuchet MS"/>
                <a:cs typeface="Trebuchet MS"/>
                <a:sym typeface="Trebuchet MS"/>
              </a:rPr>
              <a:t>schools</a:t>
            </a:r>
            <a:r>
              <a:rPr lang="en-GB" sz="1800">
                <a:latin typeface="Trebuchet MS"/>
                <a:ea typeface="Trebuchet MS"/>
                <a:cs typeface="Trebuchet MS"/>
                <a:sym typeface="Trebuchet MS"/>
              </a:rPr>
              <a:t>. Here the children will be able to make use of the extensive outdoor facilities that both schools have. Further information will follow, once dates have been confirmed. </a:t>
            </a:r>
            <a:endParaRPr sz="1800">
              <a:latin typeface="Trebuchet MS"/>
              <a:ea typeface="Trebuchet MS"/>
              <a:cs typeface="Trebuchet MS"/>
              <a:sym typeface="Trebuchet MS"/>
            </a:endParaRPr>
          </a:p>
        </p:txBody>
      </p:sp>
      <p:pic>
        <p:nvPicPr>
          <p:cNvPr id="213" name="Google Shape;213;g27b5029089c_0_0"/>
          <p:cNvPicPr preferRelativeResize="0"/>
          <p:nvPr/>
        </p:nvPicPr>
        <p:blipFill>
          <a:blip r:embed="rId3">
            <a:alphaModFix/>
          </a:blip>
          <a:stretch>
            <a:fillRect/>
          </a:stretch>
        </p:blipFill>
        <p:spPr>
          <a:xfrm>
            <a:off x="1954325" y="3248425"/>
            <a:ext cx="5535700" cy="3268950"/>
          </a:xfrm>
          <a:prstGeom prst="rect">
            <a:avLst/>
          </a:prstGeom>
          <a:noFill/>
          <a:ln>
            <a:noFill/>
          </a:ln>
        </p:spPr>
      </p:pic>
      <p:pic>
        <p:nvPicPr>
          <p:cNvPr id="214" name="Google Shape;214;g27b5029089c_0_0"/>
          <p:cNvPicPr preferRelativeResize="0"/>
          <p:nvPr/>
        </p:nvPicPr>
        <p:blipFill>
          <a:blip r:embed="rId4">
            <a:alphaModFix/>
          </a:blip>
          <a:stretch>
            <a:fillRect/>
          </a:stretch>
        </p:blipFill>
        <p:spPr>
          <a:xfrm>
            <a:off x="7490025" y="3810000"/>
            <a:ext cx="1533525" cy="90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7aa51ad4fd_0_0"/>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E-Safety </a:t>
            </a:r>
            <a:endParaRPr/>
          </a:p>
        </p:txBody>
      </p:sp>
      <p:pic>
        <p:nvPicPr>
          <p:cNvPr id="220" name="Google Shape;220;g27aa51ad4fd_0_0">
            <a:hlinkClick r:id="rId3"/>
          </p:cNvPr>
          <p:cNvPicPr preferRelativeResize="0"/>
          <p:nvPr/>
        </p:nvPicPr>
        <p:blipFill rotWithShape="1">
          <a:blip r:embed="rId4">
            <a:alphaModFix/>
          </a:blip>
          <a:srcRect b="0" l="0" r="0" t="0"/>
          <a:stretch/>
        </p:blipFill>
        <p:spPr>
          <a:xfrm>
            <a:off x="766125" y="1547225"/>
            <a:ext cx="6434775" cy="4289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u="sng"/>
              <a:t>Agenda</a:t>
            </a:r>
            <a:endParaRPr u="sng"/>
          </a:p>
        </p:txBody>
      </p:sp>
      <p:sp>
        <p:nvSpPr>
          <p:cNvPr id="153" name="Google Shape;153;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1000"/>
              </a:spcBef>
              <a:spcAft>
                <a:spcPts val="0"/>
              </a:spcAft>
              <a:buSzPts val="1440"/>
              <a:buChar char="►"/>
            </a:pPr>
            <a:r>
              <a:rPr lang="en-GB"/>
              <a:t>Welcome letter</a:t>
            </a:r>
            <a:endParaRPr/>
          </a:p>
          <a:p>
            <a:pPr indent="0" lvl="0" marL="0" rtl="0" algn="l">
              <a:spcBef>
                <a:spcPts val="1000"/>
              </a:spcBef>
              <a:spcAft>
                <a:spcPts val="0"/>
              </a:spcAft>
              <a:buNone/>
            </a:pPr>
            <a:r>
              <a:t/>
            </a:r>
            <a:endParaRPr/>
          </a:p>
          <a:p>
            <a:pPr indent="-342900" lvl="0" marL="342900" rtl="0" algn="l">
              <a:spcBef>
                <a:spcPts val="0"/>
              </a:spcBef>
              <a:spcAft>
                <a:spcPts val="0"/>
              </a:spcAft>
              <a:buSzPts val="1440"/>
              <a:buChar char="►"/>
            </a:pPr>
            <a:r>
              <a:rPr lang="en-GB"/>
              <a:t>Time table</a:t>
            </a:r>
            <a:endParaRPr/>
          </a:p>
          <a:p>
            <a:pPr indent="-342900" lvl="0" marL="342900" rtl="0" algn="l">
              <a:spcBef>
                <a:spcPts val="1000"/>
              </a:spcBef>
              <a:spcAft>
                <a:spcPts val="0"/>
              </a:spcAft>
              <a:buSzPts val="1440"/>
              <a:buChar char="►"/>
            </a:pPr>
            <a:r>
              <a:rPr lang="en-GB"/>
              <a:t>Google Classroom</a:t>
            </a:r>
            <a:endParaRPr/>
          </a:p>
          <a:p>
            <a:pPr indent="-342900" lvl="0" marL="342900" rtl="0" algn="l">
              <a:spcBef>
                <a:spcPts val="1000"/>
              </a:spcBef>
              <a:spcAft>
                <a:spcPts val="0"/>
              </a:spcAft>
              <a:buSzPts val="1440"/>
              <a:buChar char="►"/>
            </a:pPr>
            <a:r>
              <a:rPr lang="en-GB"/>
              <a:t>Swimming</a:t>
            </a:r>
            <a:endParaRPr/>
          </a:p>
          <a:p>
            <a:pPr indent="-342900" lvl="0" marL="342900" rtl="0" algn="l">
              <a:spcBef>
                <a:spcPts val="1000"/>
              </a:spcBef>
              <a:spcAft>
                <a:spcPts val="0"/>
              </a:spcAft>
              <a:buSzPts val="1440"/>
              <a:buChar char="►"/>
            </a:pPr>
            <a:r>
              <a:rPr lang="en-GB"/>
              <a:t>Behaviour system</a:t>
            </a:r>
            <a:endParaRPr/>
          </a:p>
          <a:p>
            <a:pPr indent="-342900" lvl="0" marL="342900" rtl="0" algn="l">
              <a:spcBef>
                <a:spcPts val="1000"/>
              </a:spcBef>
              <a:spcAft>
                <a:spcPts val="0"/>
              </a:spcAft>
              <a:buSzPts val="1440"/>
              <a:buChar char="►"/>
            </a:pPr>
            <a:r>
              <a:rPr lang="en-GB"/>
              <a:t>Snacks</a:t>
            </a:r>
            <a:endParaRPr/>
          </a:p>
          <a:p>
            <a:pPr indent="-342900" lvl="0" marL="342900" rtl="0" algn="l">
              <a:spcBef>
                <a:spcPts val="1000"/>
              </a:spcBef>
              <a:spcAft>
                <a:spcPts val="0"/>
              </a:spcAft>
              <a:buSzPts val="1440"/>
              <a:buChar char="►"/>
            </a:pPr>
            <a:r>
              <a:rPr lang="en-GB"/>
              <a:t>Website</a:t>
            </a:r>
            <a:endParaRPr/>
          </a:p>
          <a:p>
            <a:pPr indent="-342900" lvl="0" marL="342900" rtl="0" algn="l">
              <a:spcBef>
                <a:spcPts val="1000"/>
              </a:spcBef>
              <a:spcAft>
                <a:spcPts val="0"/>
              </a:spcAft>
              <a:buSzPts val="1440"/>
              <a:buChar char="►"/>
            </a:pPr>
            <a:r>
              <a:rPr lang="en-GB"/>
              <a:t>E -Safety </a:t>
            </a:r>
            <a:endParaRPr/>
          </a:p>
          <a:p>
            <a:pPr indent="0" lvl="0" marL="0" rtl="0" algn="l">
              <a:spcBef>
                <a:spcPts val="100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a:t>Welcome Letter</a:t>
            </a:r>
            <a:endParaRPr/>
          </a:p>
        </p:txBody>
      </p:sp>
      <p:pic>
        <p:nvPicPr>
          <p:cNvPr id="159" name="Google Shape;159;p3"/>
          <p:cNvPicPr preferRelativeResize="0"/>
          <p:nvPr/>
        </p:nvPicPr>
        <p:blipFill>
          <a:blip r:embed="rId3">
            <a:alphaModFix/>
          </a:blip>
          <a:stretch>
            <a:fillRect/>
          </a:stretch>
        </p:blipFill>
        <p:spPr>
          <a:xfrm>
            <a:off x="1093700" y="1437350"/>
            <a:ext cx="4200240" cy="4622800"/>
          </a:xfrm>
          <a:prstGeom prst="rect">
            <a:avLst/>
          </a:prstGeom>
          <a:noFill/>
          <a:ln>
            <a:noFill/>
          </a:ln>
        </p:spPr>
      </p:pic>
      <p:pic>
        <p:nvPicPr>
          <p:cNvPr id="160" name="Google Shape;160;p3"/>
          <p:cNvPicPr preferRelativeResize="0"/>
          <p:nvPr/>
        </p:nvPicPr>
        <p:blipFill>
          <a:blip r:embed="rId4">
            <a:alphaModFix/>
          </a:blip>
          <a:stretch>
            <a:fillRect/>
          </a:stretch>
        </p:blipFill>
        <p:spPr>
          <a:xfrm>
            <a:off x="5648040" y="1235625"/>
            <a:ext cx="4134104" cy="462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txBox="1"/>
          <p:nvPr>
            <p:ph type="title"/>
          </p:nvPr>
        </p:nvSpPr>
        <p:spPr>
          <a:xfrm>
            <a:off x="677271" y="170175"/>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a:t>Time Table</a:t>
            </a:r>
            <a:endParaRPr/>
          </a:p>
        </p:txBody>
      </p:sp>
      <p:pic>
        <p:nvPicPr>
          <p:cNvPr id="166" name="Google Shape;166;p4"/>
          <p:cNvPicPr preferRelativeResize="0"/>
          <p:nvPr/>
        </p:nvPicPr>
        <p:blipFill>
          <a:blip r:embed="rId3">
            <a:alphaModFix/>
          </a:blip>
          <a:stretch>
            <a:fillRect/>
          </a:stretch>
        </p:blipFill>
        <p:spPr>
          <a:xfrm>
            <a:off x="598175" y="923375"/>
            <a:ext cx="9083023" cy="5738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ea62bd7a67_0_26"/>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GB"/>
              <a:t>Google Classroom </a:t>
            </a:r>
            <a:endParaRPr/>
          </a:p>
        </p:txBody>
      </p:sp>
      <p:pic>
        <p:nvPicPr>
          <p:cNvPr id="172" name="Google Shape;172;gea62bd7a67_0_26">
            <a:hlinkClick r:id="rId3"/>
          </p:cNvPr>
          <p:cNvPicPr preferRelativeResize="0"/>
          <p:nvPr/>
        </p:nvPicPr>
        <p:blipFill>
          <a:blip r:embed="rId4">
            <a:alphaModFix/>
          </a:blip>
          <a:stretch>
            <a:fillRect/>
          </a:stretch>
        </p:blipFill>
        <p:spPr>
          <a:xfrm>
            <a:off x="854375" y="1431825"/>
            <a:ext cx="7079366" cy="462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a:t>Swimming</a:t>
            </a:r>
            <a:endParaRPr/>
          </a:p>
        </p:txBody>
      </p:sp>
      <p:sp>
        <p:nvSpPr>
          <p:cNvPr id="178" name="Google Shape;178;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rPr lang="en-GB"/>
              <a:t>Swimming lessons will take place after Christmas for </a:t>
            </a:r>
            <a:r>
              <a:rPr b="1" lang="en-GB"/>
              <a:t>Year 4 </a:t>
            </a:r>
            <a:endParaRPr b="1"/>
          </a:p>
          <a:p>
            <a:pPr indent="0" lvl="0" marL="0" rtl="0" algn="l">
              <a:spcBef>
                <a:spcPts val="0"/>
              </a:spcBef>
              <a:spcAft>
                <a:spcPts val="0"/>
              </a:spcAft>
              <a:buSzPts val="1440"/>
              <a:buNone/>
            </a:pPr>
            <a:r>
              <a:t/>
            </a:r>
            <a:endParaRPr/>
          </a:p>
          <a:p>
            <a:pPr indent="0" lvl="0" marL="0" rtl="0" algn="l">
              <a:spcBef>
                <a:spcPts val="0"/>
              </a:spcBef>
              <a:spcAft>
                <a:spcPts val="0"/>
              </a:spcAft>
              <a:buSzPts val="1440"/>
              <a:buNone/>
            </a:pPr>
            <a:r>
              <a:t/>
            </a:r>
            <a:endParaRPr/>
          </a:p>
          <a:p>
            <a:pPr indent="-251459" lvl="0" marL="342900" rtl="0" algn="l">
              <a:spcBef>
                <a:spcPts val="0"/>
              </a:spcBef>
              <a:spcAft>
                <a:spcPts val="0"/>
              </a:spcAft>
              <a:buSzPts val="1440"/>
              <a:buNone/>
            </a:pPr>
            <a:r>
              <a:rPr lang="en-GB"/>
              <a:t>Please ensure your child arrives at school with an appropriate swim kit.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a:t>Multiplication Check Test </a:t>
            </a:r>
            <a:endParaRPr/>
          </a:p>
        </p:txBody>
      </p:sp>
      <p:sp>
        <p:nvSpPr>
          <p:cNvPr id="184" name="Google Shape;184;p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251459" lvl="0" marL="342900" rtl="0" algn="l">
              <a:spcBef>
                <a:spcPts val="0"/>
              </a:spcBef>
              <a:spcAft>
                <a:spcPts val="0"/>
              </a:spcAft>
              <a:buSzPts val="1440"/>
              <a:buNone/>
            </a:pPr>
            <a:r>
              <a:rPr lang="en-GB" sz="2050">
                <a:solidFill>
                  <a:srgbClr val="0B0C0C"/>
                </a:solidFill>
                <a:highlight>
                  <a:srgbClr val="FFFFFF"/>
                </a:highlight>
                <a:latin typeface="Arial"/>
                <a:ea typeface="Arial"/>
                <a:cs typeface="Arial"/>
                <a:sym typeface="Arial"/>
              </a:rPr>
              <a:t>The purpose of the MTC is to determine whether pupils can recall their times tables fluently, which is essential for future success in mathematics.</a:t>
            </a:r>
            <a:endParaRPr sz="2050">
              <a:solidFill>
                <a:srgbClr val="0B0C0C"/>
              </a:solidFill>
              <a:highlight>
                <a:srgbClr val="FFFFFF"/>
              </a:highlight>
              <a:latin typeface="Arial"/>
              <a:ea typeface="Arial"/>
              <a:cs typeface="Arial"/>
              <a:sym typeface="Arial"/>
            </a:endParaRPr>
          </a:p>
          <a:p>
            <a:pPr indent="-251459" lvl="0" marL="342900" rtl="0" algn="l">
              <a:spcBef>
                <a:spcPts val="0"/>
              </a:spcBef>
              <a:spcAft>
                <a:spcPts val="0"/>
              </a:spcAft>
              <a:buSzPts val="1440"/>
              <a:buNone/>
            </a:pPr>
            <a:r>
              <a:t/>
            </a:r>
            <a:endParaRPr sz="2050">
              <a:solidFill>
                <a:srgbClr val="0B0C0C"/>
              </a:solidFill>
              <a:highlight>
                <a:srgbClr val="FFFFFF"/>
              </a:highlight>
              <a:latin typeface="Arial"/>
              <a:ea typeface="Arial"/>
              <a:cs typeface="Arial"/>
              <a:sym typeface="Arial"/>
            </a:endParaRPr>
          </a:p>
          <a:p>
            <a:pPr indent="-251459" lvl="0" marL="342900" rtl="0" algn="l">
              <a:spcBef>
                <a:spcPts val="0"/>
              </a:spcBef>
              <a:spcAft>
                <a:spcPts val="0"/>
              </a:spcAft>
              <a:buSzPts val="1440"/>
              <a:buNone/>
            </a:pPr>
            <a:r>
              <a:t/>
            </a:r>
            <a:endParaRPr sz="2050">
              <a:solidFill>
                <a:srgbClr val="0B0C0C"/>
              </a:solidFill>
              <a:highlight>
                <a:srgbClr val="FFFFFF"/>
              </a:highlight>
              <a:latin typeface="Arial"/>
              <a:ea typeface="Arial"/>
              <a:cs typeface="Arial"/>
              <a:sym typeface="Arial"/>
            </a:endParaRPr>
          </a:p>
        </p:txBody>
      </p:sp>
      <p:pic>
        <p:nvPicPr>
          <p:cNvPr id="185" name="Google Shape;185;p7">
            <a:hlinkClick r:id="rId3"/>
          </p:cNvPr>
          <p:cNvPicPr preferRelativeResize="0"/>
          <p:nvPr/>
        </p:nvPicPr>
        <p:blipFill>
          <a:blip r:embed="rId4">
            <a:alphaModFix/>
          </a:blip>
          <a:stretch>
            <a:fillRect/>
          </a:stretch>
        </p:blipFill>
        <p:spPr>
          <a:xfrm>
            <a:off x="6863175" y="3315800"/>
            <a:ext cx="4676326" cy="3016200"/>
          </a:xfrm>
          <a:prstGeom prst="rect">
            <a:avLst/>
          </a:prstGeom>
          <a:noFill/>
          <a:ln>
            <a:noFill/>
          </a:ln>
        </p:spPr>
      </p:pic>
      <p:pic>
        <p:nvPicPr>
          <p:cNvPr id="186" name="Google Shape;186;p7"/>
          <p:cNvPicPr preferRelativeResize="0"/>
          <p:nvPr/>
        </p:nvPicPr>
        <p:blipFill>
          <a:blip r:embed="rId5">
            <a:alphaModFix/>
          </a:blip>
          <a:stretch>
            <a:fillRect/>
          </a:stretch>
        </p:blipFill>
        <p:spPr>
          <a:xfrm>
            <a:off x="216275" y="3834674"/>
            <a:ext cx="6162601" cy="1254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a:t>Behaviour System</a:t>
            </a:r>
            <a:endParaRPr/>
          </a:p>
        </p:txBody>
      </p:sp>
      <p:sp>
        <p:nvSpPr>
          <p:cNvPr id="192" name="Google Shape;192;p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Here at Richard Crosse our behaviour policy is underpinned by our Christian vision and ethos. We encourage positive behaviour by teaching the children clear Christian values each month such as tolerance, respect and love. All our pupils are valued as God's children.</a:t>
            </a:r>
            <a:endParaRPr/>
          </a:p>
          <a:p>
            <a:pPr indent="0" lvl="0" marL="9144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lang="en-GB"/>
              <a:t>Behaviour Chart</a:t>
            </a:r>
            <a:endParaRPr/>
          </a:p>
          <a:p>
            <a:pPr indent="-251459" lvl="0" marL="342900" rtl="0" algn="l">
              <a:spcBef>
                <a:spcPts val="1000"/>
              </a:spcBef>
              <a:spcAft>
                <a:spcPts val="0"/>
              </a:spcAft>
              <a:buSzPts val="1440"/>
              <a:buNone/>
            </a:pPr>
            <a:r>
              <a:t/>
            </a:r>
            <a:endParaRPr/>
          </a:p>
          <a:p>
            <a:pPr indent="-342900" lvl="0" marL="342900" rtl="0" algn="l">
              <a:spcBef>
                <a:spcPts val="1000"/>
              </a:spcBef>
              <a:spcAft>
                <a:spcPts val="0"/>
              </a:spcAft>
              <a:buSzPts val="1440"/>
              <a:buChar char="►"/>
            </a:pPr>
            <a:r>
              <a:rPr lang="en-GB"/>
              <a:t>Class Dojo</a:t>
            </a:r>
            <a:endParaRPr/>
          </a:p>
          <a:p>
            <a:pPr indent="0" lvl="0" marL="342900" rtl="0" algn="l">
              <a:spcBef>
                <a:spcPts val="1000"/>
              </a:spcBef>
              <a:spcAft>
                <a:spcPts val="0"/>
              </a:spcAft>
              <a:buNone/>
            </a:pPr>
            <a:r>
              <a:t/>
            </a:r>
            <a:endParaRPr/>
          </a:p>
          <a:p>
            <a:pPr indent="0" lvl="0" marL="0" rtl="0" algn="l">
              <a:spcBef>
                <a:spcPts val="0"/>
              </a:spcBef>
              <a:spcAft>
                <a:spcPts val="0"/>
              </a:spcAft>
              <a:buNone/>
            </a:pPr>
            <a:r>
              <a:rPr lang="en-GB"/>
              <a:t>We no longer access the messaging service through Dojos, please contact me via the office. </a:t>
            </a:r>
            <a:endParaRPr/>
          </a:p>
        </p:txBody>
      </p:sp>
      <p:pic>
        <p:nvPicPr>
          <p:cNvPr id="193" name="Google Shape;193;p8">
            <a:hlinkClick r:id="rId3"/>
          </p:cNvPr>
          <p:cNvPicPr preferRelativeResize="0"/>
          <p:nvPr/>
        </p:nvPicPr>
        <p:blipFill rotWithShape="1">
          <a:blip r:embed="rId4">
            <a:alphaModFix/>
          </a:blip>
          <a:srcRect b="0" l="0" r="0" t="0"/>
          <a:stretch/>
        </p:blipFill>
        <p:spPr>
          <a:xfrm>
            <a:off x="6694524" y="3212075"/>
            <a:ext cx="3386301" cy="1777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EA3C9E"/>
              </a:buClr>
              <a:buSzPts val="3600"/>
              <a:buFont typeface="Trebuchet MS"/>
              <a:buNone/>
            </a:pPr>
            <a:r>
              <a:rPr lang="en-GB"/>
              <a:t>Snacks</a:t>
            </a:r>
            <a:endParaRPr/>
          </a:p>
        </p:txBody>
      </p:sp>
      <p:sp>
        <p:nvSpPr>
          <p:cNvPr id="199" name="Google Shape;199;p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GB"/>
              <a:t>We encourage pupils to bring a suitable healthy snack for 1</a:t>
            </a:r>
            <a:r>
              <a:rPr baseline="30000" lang="en-GB"/>
              <a:t>st</a:t>
            </a:r>
            <a:r>
              <a:rPr lang="en-GB"/>
              <a:t> break. </a:t>
            </a:r>
            <a:endParaRPr/>
          </a:p>
        </p:txBody>
      </p:sp>
      <p:pic>
        <p:nvPicPr>
          <p:cNvPr id="200" name="Google Shape;200;p9"/>
          <p:cNvPicPr preferRelativeResize="0"/>
          <p:nvPr/>
        </p:nvPicPr>
        <p:blipFill>
          <a:blip r:embed="rId3">
            <a:alphaModFix/>
          </a:blip>
          <a:stretch>
            <a:fillRect/>
          </a:stretch>
        </p:blipFill>
        <p:spPr>
          <a:xfrm>
            <a:off x="2435224" y="3185197"/>
            <a:ext cx="4289601" cy="2856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2021-09-03T11:32:14Z</dcterms:created>
  <dc:creator>Joseph Davies</dc:creator>
</cp:coreProperties>
</file>