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61" r:id="rId3"/>
    <p:sldId id="257" r:id="rId4"/>
    <p:sldId id="259" r:id="rId5"/>
    <p:sldId id="263" r:id="rId6"/>
    <p:sldId id="258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BB3F"/>
    <a:srgbClr val="D402AC"/>
    <a:srgbClr val="00CC00"/>
    <a:srgbClr val="D70303"/>
    <a:srgbClr val="FF0066"/>
    <a:srgbClr val="F6FC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24" autoAdjust="0"/>
  </p:normalViewPr>
  <p:slideViewPr>
    <p:cSldViewPr>
      <p:cViewPr varScale="1">
        <p:scale>
          <a:sx n="79" d="100"/>
          <a:sy n="79" d="100"/>
        </p:scale>
        <p:origin x="96" y="6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236A48-2CF9-4632-AAB2-F59C47ED673C}" type="datetimeFigureOut">
              <a:rPr lang="en-GB" smtClean="0"/>
              <a:t>08/11/2022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47F08-ED18-4C52-8D63-36217DD0B7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456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47F08-ED18-4C52-8D63-36217DD0B7B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644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47F08-ED18-4C52-8D63-36217DD0B7B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221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08/11/2022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08/11/2022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08/11/2022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08/11/2022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08/11/2022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08/11/2022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08/11/2022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08/11/2022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08/11/2022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08/11/2022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08/11/2022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EEE76B6-4BD1-461C-B1F9-D34B39CA1C30}" type="datetimeFigureOut">
              <a:rPr lang="en-GB" smtClean="0"/>
              <a:t>08/11/2022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980728"/>
            <a:ext cx="8359080" cy="1828800"/>
          </a:xfrm>
        </p:spPr>
        <p:txBody>
          <a:bodyPr>
            <a:normAutofit/>
          </a:bodyPr>
          <a:lstStyle/>
          <a:p>
            <a:r>
              <a:rPr lang="en-GB" sz="6000" dirty="0"/>
              <a:t>Riverside Primary School	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4000" dirty="0">
                <a:latin typeface="NTFPreCursive" panose="03000400000000000000" pitchFamily="66" charset="0"/>
              </a:rPr>
              <a:t>Year 2</a:t>
            </a:r>
            <a:r>
              <a:rPr lang="en-GB" sz="4000" dirty="0" smtClean="0">
                <a:latin typeface="NTFPreCursive" panose="03000400000000000000" pitchFamily="66" charset="0"/>
              </a:rPr>
              <a:t> </a:t>
            </a:r>
            <a:r>
              <a:rPr lang="en-GB" sz="4000" dirty="0">
                <a:latin typeface="NTFPreCursive" panose="03000400000000000000" pitchFamily="66" charset="0"/>
              </a:rPr>
              <a:t>Curriculum Map</a:t>
            </a:r>
          </a:p>
          <a:p>
            <a:r>
              <a:rPr lang="en-GB" sz="4000" dirty="0" smtClean="0">
                <a:latin typeface="NTFPreCursive" panose="03000400000000000000" pitchFamily="66" charset="0"/>
              </a:rPr>
              <a:t>Spring</a:t>
            </a:r>
            <a:r>
              <a:rPr lang="en-GB" sz="4000" dirty="0" smtClean="0">
                <a:latin typeface="NTFPreCursive" panose="03000400000000000000" pitchFamily="66" charset="0"/>
              </a:rPr>
              <a:t> 2023</a:t>
            </a:r>
            <a:endParaRPr lang="en-GB" dirty="0">
              <a:latin typeface="NTFPreCursive" panose="03000400000000000000" pitchFamily="66" charset="0"/>
            </a:endParaRPr>
          </a:p>
        </p:txBody>
      </p:sp>
      <p:pic>
        <p:nvPicPr>
          <p:cNvPr id="5" name="Picture 4" descr="C:\Users\saki\AppData\Local\Microsoft\Windows\Temporary Internet Files\Content.Outlook\B7AOE9TM\Riverside Primary logo (2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27623"/>
            <a:ext cx="2739904" cy="25303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67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229600" cy="78296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NTFPreCursive" panose="03000400000000000000" pitchFamily="66" charset="0"/>
              </a:rPr>
              <a:t>Topic Title: Maths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47332" y="1196752"/>
            <a:ext cx="8645148" cy="5472608"/>
          </a:xfrm>
          <a:solidFill>
            <a:schemeClr val="accent2"/>
          </a:solidFill>
          <a:ln w="12700">
            <a:noFill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Maths: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We will focus on</a:t>
            </a: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:</a:t>
            </a:r>
          </a:p>
          <a:p>
            <a:r>
              <a:rPr lang="en-GB" sz="1800" dirty="0">
                <a:solidFill>
                  <a:schemeClr val="bg1"/>
                </a:solidFill>
                <a:latin typeface="NTFPreCursive" panose="03000400000000000000" pitchFamily="66" charset="0"/>
              </a:rPr>
              <a:t>Recognising, making, and adding equal groups</a:t>
            </a:r>
          </a:p>
          <a:p>
            <a:r>
              <a:rPr lang="en-GB" sz="1800" dirty="0">
                <a:solidFill>
                  <a:schemeClr val="bg1"/>
                </a:solidFill>
                <a:latin typeface="NTFPreCursive" panose="03000400000000000000" pitchFamily="66" charset="0"/>
              </a:rPr>
              <a:t>Understanding multiplication sentences using the x symbol</a:t>
            </a:r>
          </a:p>
          <a:p>
            <a:r>
              <a:rPr lang="en-GB" sz="1800" dirty="0">
                <a:solidFill>
                  <a:schemeClr val="bg1"/>
                </a:solidFill>
                <a:latin typeface="NTFPreCursive" panose="03000400000000000000" pitchFamily="66" charset="0"/>
              </a:rPr>
              <a:t>Understanding multiplication sentences using pictures</a:t>
            </a:r>
          </a:p>
          <a:p>
            <a:r>
              <a:rPr lang="en-GB" sz="1800" dirty="0">
                <a:solidFill>
                  <a:schemeClr val="bg1"/>
                </a:solidFill>
                <a:latin typeface="NTFPreCursive" panose="03000400000000000000" pitchFamily="66" charset="0"/>
              </a:rPr>
              <a:t>Using arrays</a:t>
            </a:r>
          </a:p>
          <a:p>
            <a:r>
              <a:rPr lang="en-GB" sz="1800" dirty="0">
                <a:solidFill>
                  <a:schemeClr val="bg1"/>
                </a:solidFill>
                <a:latin typeface="NTFPreCursive" panose="03000400000000000000" pitchFamily="66" charset="0"/>
              </a:rPr>
              <a:t>Making doubles</a:t>
            </a:r>
          </a:p>
          <a:p>
            <a:r>
              <a:rPr lang="en-GB" sz="1800" dirty="0">
                <a:solidFill>
                  <a:schemeClr val="bg1"/>
                </a:solidFill>
                <a:latin typeface="NTFPreCursive" panose="03000400000000000000" pitchFamily="66" charset="0"/>
              </a:rPr>
              <a:t>Practicing 2, 5, and 10 times tables</a:t>
            </a:r>
          </a:p>
          <a:p>
            <a:r>
              <a:rPr lang="en-GB" sz="1800" dirty="0">
                <a:solidFill>
                  <a:schemeClr val="bg1"/>
                </a:solidFill>
                <a:latin typeface="NTFPreCursive" panose="03000400000000000000" pitchFamily="66" charset="0"/>
              </a:rPr>
              <a:t>Making equal groups by sharing and grouping</a:t>
            </a:r>
          </a:p>
          <a:p>
            <a:r>
              <a:rPr lang="en-GB" sz="1800" dirty="0">
                <a:solidFill>
                  <a:schemeClr val="bg1"/>
                </a:solidFill>
                <a:latin typeface="NTFPreCursive" panose="03000400000000000000" pitchFamily="66" charset="0"/>
              </a:rPr>
              <a:t>Dividing by 2, 5, and 10</a:t>
            </a:r>
          </a:p>
          <a:p>
            <a:r>
              <a:rPr lang="en-GB" sz="1800" dirty="0">
                <a:solidFill>
                  <a:schemeClr val="bg1"/>
                </a:solidFill>
                <a:latin typeface="NTFPreCursive" panose="03000400000000000000" pitchFamily="66" charset="0"/>
              </a:rPr>
              <a:t>Recognising odd and even numbers</a:t>
            </a:r>
          </a:p>
          <a:p>
            <a:r>
              <a:rPr lang="en-GB" sz="1800" dirty="0">
                <a:solidFill>
                  <a:schemeClr val="bg1"/>
                </a:solidFill>
                <a:latin typeface="NTFPreCursive" panose="03000400000000000000" pitchFamily="66" charset="0"/>
              </a:rPr>
              <a:t>Making tally charts</a:t>
            </a:r>
          </a:p>
          <a:p>
            <a:r>
              <a:rPr lang="en-GB" sz="1800" dirty="0">
                <a:solidFill>
                  <a:schemeClr val="bg1"/>
                </a:solidFill>
                <a:latin typeface="NTFPreCursive" panose="03000400000000000000" pitchFamily="66" charset="0"/>
              </a:rPr>
              <a:t>Drawing and interpreting pictograms</a:t>
            </a:r>
          </a:p>
          <a:p>
            <a:r>
              <a:rPr lang="en-GB" sz="1800" dirty="0">
                <a:solidFill>
                  <a:schemeClr val="bg1"/>
                </a:solidFill>
                <a:latin typeface="NTFPreCursive" panose="03000400000000000000" pitchFamily="66" charset="0"/>
              </a:rPr>
              <a:t>Creating block </a:t>
            </a: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diagrams</a:t>
            </a:r>
          </a:p>
          <a:p>
            <a:endParaRPr lang="en-GB" sz="18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Small steps taken from </a:t>
            </a:r>
            <a:r>
              <a:rPr lang="en-GB" sz="1800" smtClean="0">
                <a:solidFill>
                  <a:schemeClr val="bg1"/>
                </a:solidFill>
                <a:latin typeface="NTFPreCursive" panose="03000400000000000000" pitchFamily="66" charset="0"/>
              </a:rPr>
              <a:t>White </a:t>
            </a:r>
            <a:r>
              <a:rPr lang="en-GB" sz="1800" smtClean="0">
                <a:solidFill>
                  <a:schemeClr val="bg1"/>
                </a:solidFill>
                <a:latin typeface="NTFPreCursive" panose="03000400000000000000" pitchFamily="66" charset="0"/>
              </a:rPr>
              <a:t>Rose Maths</a:t>
            </a:r>
            <a:endParaRPr lang="en-GB" sz="1800" dirty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124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t Placeholder 9"/>
          <p:cNvSpPr>
            <a:spLocks noGrp="1"/>
          </p:cNvSpPr>
          <p:nvPr>
            <p:ph sz="quarter" idx="2"/>
          </p:nvPr>
        </p:nvSpPr>
        <p:spPr>
          <a:xfrm>
            <a:off x="4581074" y="819389"/>
            <a:ext cx="4242396" cy="2861639"/>
          </a:xfrm>
          <a:solidFill>
            <a:srgbClr val="0070C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latin typeface="NTFPreCursive" panose="03000400000000000000" pitchFamily="66" charset="0"/>
              </a:rPr>
              <a:t>Guided reading:</a:t>
            </a:r>
          </a:p>
          <a:p>
            <a:pPr marL="0" indent="0">
              <a:buNone/>
            </a:pPr>
            <a:r>
              <a:rPr lang="en-GB" sz="1800" b="1" dirty="0" smtClean="0">
                <a:latin typeface="NTFPreCursive" panose="03000400000000000000" pitchFamily="66" charset="0"/>
              </a:rPr>
              <a:t>We </a:t>
            </a:r>
            <a:r>
              <a:rPr lang="en-GB" sz="1800" b="1" dirty="0">
                <a:latin typeface="NTFPreCursive" panose="03000400000000000000" pitchFamily="66" charset="0"/>
              </a:rPr>
              <a:t>will be reading</a:t>
            </a:r>
            <a:r>
              <a:rPr lang="en-GB" sz="1800" b="1" dirty="0" smtClean="0">
                <a:latin typeface="NTFPreCursive" panose="03000400000000000000" pitchFamily="66" charset="0"/>
              </a:rPr>
              <a:t>: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Katie Morag and the New Pier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Exploring Coasts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Monster Max’s shark spaghetti 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The magic porridge pot</a:t>
            </a:r>
            <a:endParaRPr lang="en-GB" sz="1800" dirty="0" smtClean="0">
              <a:latin typeface="NTFPreCursive" panose="03000400000000000000" pitchFamily="66" charset="0"/>
            </a:endParaRPr>
          </a:p>
          <a:p>
            <a:endParaRPr lang="en-GB" sz="1800" dirty="0" smtClean="0">
              <a:latin typeface="NTFPreCursive" panose="03000400000000000000" pitchFamily="66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7504" y="-387424"/>
            <a:ext cx="9036496" cy="1143000"/>
          </a:xfrm>
        </p:spPr>
        <p:txBody>
          <a:bodyPr>
            <a:normAutofit/>
          </a:bodyPr>
          <a:lstStyle/>
          <a:p>
            <a:r>
              <a:rPr lang="en-GB" sz="2000" dirty="0" smtClean="0"/>
              <a:t> </a:t>
            </a:r>
            <a:r>
              <a:rPr lang="en-GB" sz="4800" dirty="0" smtClean="0">
                <a:latin typeface="NTFPreCursive" panose="03000400000000000000" pitchFamily="66" charset="0"/>
              </a:rPr>
              <a:t>Topic Title: Literacy </a:t>
            </a:r>
            <a:endParaRPr lang="en-GB" sz="2000" dirty="0">
              <a:latin typeface="NTFPreCursive" panose="03000400000000000000" pitchFamily="66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2"/>
          </p:nvPr>
        </p:nvSpPr>
        <p:spPr>
          <a:xfrm>
            <a:off x="136293" y="783386"/>
            <a:ext cx="4321633" cy="5829540"/>
          </a:xfr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latin typeface="NTFPreCursive" panose="03000400000000000000" pitchFamily="66" charset="0"/>
              </a:rPr>
              <a:t>Writing</a:t>
            </a:r>
            <a:r>
              <a:rPr lang="en-GB" sz="1800" b="1" dirty="0" smtClean="0">
                <a:latin typeface="NTFPreCursive" panose="03000400000000000000" pitchFamily="66" charset="0"/>
              </a:rPr>
              <a:t>: </a:t>
            </a:r>
            <a:endParaRPr lang="en-GB" sz="1800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bg1"/>
                </a:solidFill>
                <a:latin typeface="NTFPreCursive" panose="03000400000000000000" pitchFamily="66" charset="0"/>
              </a:rPr>
              <a:t>We will focus on</a:t>
            </a: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: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write a coastal description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write a first person adventure narrative about a sea rescue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Character description of Katie Morag’s gran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Diary entry 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Persuasive letter to the head teacher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Instructions on how to make a flower-head from a paper plate</a:t>
            </a:r>
            <a:endParaRPr lang="en-GB" sz="18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  <p:sp>
        <p:nvSpPr>
          <p:cNvPr id="15" name="Content Placeholder 9"/>
          <p:cNvSpPr>
            <a:spLocks noGrp="1"/>
          </p:cNvSpPr>
          <p:nvPr>
            <p:ph sz="quarter" idx="2"/>
          </p:nvPr>
        </p:nvSpPr>
        <p:spPr>
          <a:xfrm>
            <a:off x="4581074" y="3744841"/>
            <a:ext cx="4242396" cy="2868085"/>
          </a:xfrm>
          <a:solidFill>
            <a:srgbClr val="92D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Spelling rule: (KS1)</a:t>
            </a:r>
          </a:p>
          <a:p>
            <a:pPr marL="0" indent="0"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We will focus on:</a:t>
            </a:r>
          </a:p>
          <a:p>
            <a:r>
              <a:rPr lang="en-GB" sz="1800" dirty="0">
                <a:latin typeface="NTFPreCursive" panose="03000400000000000000" pitchFamily="66" charset="0"/>
              </a:rPr>
              <a:t>Adding –</a:t>
            </a:r>
            <a:r>
              <a:rPr lang="en-GB" sz="1800" dirty="0" err="1">
                <a:latin typeface="NTFPreCursive" panose="03000400000000000000" pitchFamily="66" charset="0"/>
              </a:rPr>
              <a:t>ed</a:t>
            </a:r>
            <a:r>
              <a:rPr lang="en-GB" sz="1800" dirty="0">
                <a:latin typeface="NTFPreCursive" panose="03000400000000000000" pitchFamily="66" charset="0"/>
              </a:rPr>
              <a:t>, -</a:t>
            </a:r>
            <a:r>
              <a:rPr lang="en-GB" sz="1800" dirty="0" err="1">
                <a:latin typeface="NTFPreCursive" panose="03000400000000000000" pitchFamily="66" charset="0"/>
              </a:rPr>
              <a:t>er</a:t>
            </a:r>
            <a:r>
              <a:rPr lang="en-GB" sz="1800" dirty="0">
                <a:latin typeface="NTFPreCursive" panose="03000400000000000000" pitchFamily="66" charset="0"/>
              </a:rPr>
              <a:t> and –</a:t>
            </a:r>
            <a:r>
              <a:rPr lang="en-GB" sz="1800" dirty="0" err="1">
                <a:latin typeface="NTFPreCursive" panose="03000400000000000000" pitchFamily="66" charset="0"/>
              </a:rPr>
              <a:t>est</a:t>
            </a:r>
            <a:r>
              <a:rPr lang="en-GB" sz="1800" dirty="0">
                <a:latin typeface="NTFPreCursive" panose="03000400000000000000" pitchFamily="66" charset="0"/>
              </a:rPr>
              <a:t> to a word ending in –y with a consonant before </a:t>
            </a:r>
            <a:r>
              <a:rPr lang="en-GB" sz="1800" dirty="0" smtClean="0">
                <a:latin typeface="NTFPreCursive" panose="03000400000000000000" pitchFamily="66" charset="0"/>
              </a:rPr>
              <a:t>it</a:t>
            </a:r>
          </a:p>
          <a:p>
            <a:r>
              <a:rPr lang="en-GB" sz="1800" dirty="0">
                <a:latin typeface="NTFPreCursive" panose="03000400000000000000" pitchFamily="66" charset="0"/>
              </a:rPr>
              <a:t>Adding –</a:t>
            </a:r>
            <a:r>
              <a:rPr lang="en-GB" sz="1800" dirty="0" err="1">
                <a:latin typeface="NTFPreCursive" panose="03000400000000000000" pitchFamily="66" charset="0"/>
              </a:rPr>
              <a:t>ing</a:t>
            </a:r>
            <a:r>
              <a:rPr lang="en-GB" sz="1800" dirty="0">
                <a:latin typeface="NTFPreCursive" panose="03000400000000000000" pitchFamily="66" charset="0"/>
              </a:rPr>
              <a:t>, -</a:t>
            </a:r>
            <a:r>
              <a:rPr lang="en-GB" sz="1800" dirty="0" err="1">
                <a:latin typeface="NTFPreCursive" panose="03000400000000000000" pitchFamily="66" charset="0"/>
              </a:rPr>
              <a:t>ed</a:t>
            </a:r>
            <a:r>
              <a:rPr lang="en-GB" sz="1800" dirty="0">
                <a:latin typeface="NTFPreCursive" panose="03000400000000000000" pitchFamily="66" charset="0"/>
              </a:rPr>
              <a:t>, -</a:t>
            </a:r>
            <a:r>
              <a:rPr lang="en-GB" sz="1800" dirty="0" err="1">
                <a:latin typeface="NTFPreCursive" panose="03000400000000000000" pitchFamily="66" charset="0"/>
              </a:rPr>
              <a:t>er</a:t>
            </a:r>
            <a:r>
              <a:rPr lang="en-GB" sz="1800" dirty="0">
                <a:latin typeface="NTFPreCursive" panose="03000400000000000000" pitchFamily="66" charset="0"/>
              </a:rPr>
              <a:t>, -</a:t>
            </a:r>
            <a:r>
              <a:rPr lang="en-GB" sz="1800" dirty="0" err="1">
                <a:latin typeface="NTFPreCursive" panose="03000400000000000000" pitchFamily="66" charset="0"/>
              </a:rPr>
              <a:t>est</a:t>
            </a:r>
            <a:r>
              <a:rPr lang="en-GB" sz="1800" dirty="0">
                <a:latin typeface="NTFPreCursive" panose="03000400000000000000" pitchFamily="66" charset="0"/>
              </a:rPr>
              <a:t> and –y to words ending in –e with a consonant before </a:t>
            </a:r>
            <a:r>
              <a:rPr lang="en-GB" sz="1800" dirty="0" smtClean="0">
                <a:latin typeface="NTFPreCursive" panose="03000400000000000000" pitchFamily="66" charset="0"/>
              </a:rPr>
              <a:t>it</a:t>
            </a:r>
          </a:p>
          <a:p>
            <a:r>
              <a:rPr lang="en-GB" sz="1800" dirty="0">
                <a:latin typeface="NTFPreCursive" panose="03000400000000000000" pitchFamily="66" charset="0"/>
              </a:rPr>
              <a:t>The sound /or/ spelt ‘a’ before l or </a:t>
            </a:r>
            <a:r>
              <a:rPr lang="en-GB" sz="1800" dirty="0" err="1" smtClean="0">
                <a:latin typeface="NTFPreCursive" panose="03000400000000000000" pitchFamily="66" charset="0"/>
              </a:rPr>
              <a:t>ll</a:t>
            </a:r>
            <a:endParaRPr lang="en-GB" sz="1800" dirty="0" smtClean="0">
              <a:latin typeface="NTFPreCursive" panose="03000400000000000000" pitchFamily="66" charset="0"/>
            </a:endParaRPr>
          </a:p>
          <a:p>
            <a:r>
              <a:rPr lang="en-GB" sz="1800" dirty="0">
                <a:solidFill>
                  <a:schemeClr val="bg1"/>
                </a:solidFill>
                <a:latin typeface="NTFPreCursive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The /o/ sound spelt with ‘a’ after w and </a:t>
            </a:r>
            <a:r>
              <a:rPr lang="en-GB" sz="1800" dirty="0" err="1">
                <a:solidFill>
                  <a:schemeClr val="bg1"/>
                </a:solidFill>
                <a:latin typeface="NTFPreCursive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qu</a:t>
            </a:r>
            <a:endParaRPr lang="en-GB" sz="18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  <p:pic>
        <p:nvPicPr>
          <p:cNvPr id="1029" name="Picture 5" descr="C:\Users\Teacher\AppData\Local\Microsoft\Windows\INetCache\IE\SGRVI7KD\14223-illustration-of-a-pencil-pv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728" y="980728"/>
            <a:ext cx="591723" cy="59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184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34273"/>
            <a:ext cx="8229600" cy="873856"/>
          </a:xfrm>
        </p:spPr>
        <p:txBody>
          <a:bodyPr/>
          <a:lstStyle/>
          <a:p>
            <a:r>
              <a:rPr lang="en-GB" sz="5400" dirty="0" smtClean="0">
                <a:latin typeface="NTFPreCursive" panose="03000400000000000000" pitchFamily="66" charset="0"/>
              </a:rPr>
              <a:t>Topic Title: Wider Curriculum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6" name="Content Placeholder 9"/>
          <p:cNvSpPr>
            <a:spLocks noGrp="1"/>
          </p:cNvSpPr>
          <p:nvPr>
            <p:ph sz="half" idx="1"/>
          </p:nvPr>
        </p:nvSpPr>
        <p:spPr>
          <a:xfrm>
            <a:off x="433227" y="908130"/>
            <a:ext cx="4038600" cy="5705556"/>
          </a:xfr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PSHE:</a:t>
            </a:r>
          </a:p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We are learning</a:t>
            </a: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:</a:t>
            </a:r>
          </a:p>
          <a:p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say how I feel about my class and why I like it being safe and fair</a:t>
            </a:r>
          </a:p>
          <a:p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give a reason why a friend is special to me</a:t>
            </a:r>
          </a:p>
          <a:p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say how I feel about working in a group</a:t>
            </a:r>
          </a:p>
          <a:p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say how I feel about being healthy</a:t>
            </a:r>
          </a:p>
          <a:p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discover ways which might help me solve problems in my relationships</a:t>
            </a:r>
          </a:p>
          <a:p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be able to tell someone something that I like/dislike about being a boy/girl and something that I like/dislike about getting older</a:t>
            </a:r>
          </a:p>
          <a:p>
            <a:pPr marL="0" indent="0">
              <a:buNone/>
            </a:pPr>
            <a:endParaRPr lang="en-GB" sz="1800" b="1" dirty="0" smtClean="0">
              <a:solidFill>
                <a:prstClr val="white"/>
              </a:solidFill>
              <a:latin typeface="NTFPreCursive" panose="03000400000000000000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48200" y="911348"/>
            <a:ext cx="4172272" cy="27363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Content Placeholder 9"/>
          <p:cNvSpPr txBox="1">
            <a:spLocks/>
          </p:cNvSpPr>
          <p:nvPr/>
        </p:nvSpPr>
        <p:spPr>
          <a:xfrm>
            <a:off x="4648200" y="3789040"/>
            <a:ext cx="4172272" cy="2824646"/>
          </a:xfrm>
          <a:prstGeom prst="rect">
            <a:avLst/>
          </a:prstGeom>
          <a:solidFill>
            <a:srgbClr val="92D050"/>
          </a:solidFill>
          <a:ln w="38100" cap="flat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GB" sz="1800" b="1" dirty="0" smtClean="0">
                <a:latin typeface="NTFPreCursive" panose="03000400000000000000" pitchFamily="66" charset="0"/>
              </a:rPr>
              <a:t>R.E</a:t>
            </a:r>
          </a:p>
          <a:p>
            <a:pPr marL="0" indent="0">
              <a:buClr>
                <a:srgbClr val="0BD0D9"/>
              </a:buClr>
              <a:buFont typeface="Wingdings 2"/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We are learning</a:t>
            </a: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:</a:t>
            </a:r>
          </a:p>
          <a:p>
            <a:pPr>
              <a:buClr>
                <a:srgbClr val="0BD0D9"/>
              </a:buClr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understand why Jesus told stories</a:t>
            </a:r>
          </a:p>
          <a:p>
            <a:pPr>
              <a:buClr>
                <a:srgbClr val="0BD0D9"/>
              </a:buClr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be able to retell a parable from the Bible</a:t>
            </a:r>
          </a:p>
          <a:p>
            <a:pPr>
              <a:buClr>
                <a:srgbClr val="0BD0D9"/>
              </a:buClr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understand how parables teach forgiveness</a:t>
            </a:r>
          </a:p>
          <a:p>
            <a:pPr>
              <a:buClr>
                <a:srgbClr val="0BD0D9"/>
              </a:buClr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plan my own parable</a:t>
            </a:r>
          </a:p>
          <a:p>
            <a:pPr>
              <a:buClr>
                <a:srgbClr val="0BD0D9"/>
              </a:buClr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learn about the parable of the Good Samaritan</a:t>
            </a:r>
          </a:p>
          <a:p>
            <a:pPr>
              <a:buClr>
                <a:srgbClr val="0BD0D9"/>
              </a:buClr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put together a Big Book of Bible stories</a:t>
            </a:r>
          </a:p>
          <a:p>
            <a:pPr marL="0" indent="0">
              <a:buClr>
                <a:srgbClr val="0BD0D9"/>
              </a:buClr>
              <a:buFont typeface="Wingdings 2"/>
              <a:buNone/>
            </a:pPr>
            <a:endParaRPr lang="en-GB" sz="1800" b="1" dirty="0" smtClean="0">
              <a:solidFill>
                <a:prstClr val="white"/>
              </a:solidFill>
              <a:latin typeface="NTFPreCursive" panose="03000400000000000000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48200" y="903176"/>
            <a:ext cx="397159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Music:</a:t>
            </a:r>
          </a:p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We are learning: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play the recorder using a steady beat, changing pace, and volume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play the recorder with control, getting faster or slower and louder or quieter on demand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perform a two note melody to accompany a song</a:t>
            </a:r>
            <a:endParaRPr lang="en-GB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002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397"/>
            <a:ext cx="8229600" cy="801848"/>
          </a:xfrm>
        </p:spPr>
        <p:txBody>
          <a:bodyPr>
            <a:normAutofit fontScale="90000"/>
          </a:bodyPr>
          <a:lstStyle/>
          <a:p>
            <a:r>
              <a:rPr lang="en-GB" sz="5400" dirty="0" smtClean="0">
                <a:latin typeface="NTFPreCursive" panose="03000400000000000000" pitchFamily="66" charset="0"/>
              </a:rPr>
              <a:t>Topic Title: </a:t>
            </a:r>
            <a:r>
              <a:rPr lang="en-GB" sz="5400" dirty="0" smtClean="0">
                <a:latin typeface="NTFPreCursive" panose="03000400000000000000" pitchFamily="66" charset="0"/>
              </a:rPr>
              <a:t>Coastline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6" name="Content Placeholder 9"/>
          <p:cNvSpPr>
            <a:spLocks noGrp="1"/>
          </p:cNvSpPr>
          <p:nvPr>
            <p:ph sz="half" idx="1"/>
          </p:nvPr>
        </p:nvSpPr>
        <p:spPr>
          <a:xfrm>
            <a:off x="433227" y="908720"/>
            <a:ext cx="4038600" cy="5704965"/>
          </a:xfr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P.E:</a:t>
            </a:r>
          </a:p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We are learning:</a:t>
            </a: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practice throwing underarm</a:t>
            </a: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practice running styles</a:t>
            </a: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practice jumping using efficient techniques</a:t>
            </a:r>
          </a:p>
          <a:p>
            <a:endParaRPr lang="en-GB" sz="1800" dirty="0" smtClean="0">
              <a:solidFill>
                <a:prstClr val="white"/>
              </a:solidFill>
              <a:latin typeface="NTFPreCursive" panose="03000400000000000000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48200" y="908720"/>
            <a:ext cx="4072105" cy="57049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4629317" y="908720"/>
            <a:ext cx="397159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Computing:</a:t>
            </a:r>
          </a:p>
          <a:p>
            <a:r>
              <a:rPr lang="en-GB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We are learning</a:t>
            </a:r>
            <a:r>
              <a:rPr lang="en-GB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NTFPreCursive" panose="03000400000000000000" pitchFamily="66" charset="0"/>
              </a:rPr>
              <a:t>To know how to refine searches using the Search tool.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NTFPreCursive" panose="03000400000000000000" pitchFamily="66" charset="0"/>
              </a:rPr>
              <a:t>To </a:t>
            </a:r>
            <a:r>
              <a:rPr lang="en-GB" dirty="0">
                <a:latin typeface="NTFPreCursive" panose="03000400000000000000" pitchFamily="66" charset="0"/>
              </a:rPr>
              <a:t>know how to share work electronically using the display boards.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NTFPreCursive" panose="03000400000000000000" pitchFamily="66" charset="0"/>
              </a:rPr>
              <a:t>To </a:t>
            </a:r>
            <a:r>
              <a:rPr lang="en-GB" dirty="0">
                <a:latin typeface="NTFPreCursive" panose="03000400000000000000" pitchFamily="66" charset="0"/>
              </a:rPr>
              <a:t>use digital technology to share work on Purple Mash to communicate and connect with others locally.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NTFPreCursive" panose="03000400000000000000" pitchFamily="66" charset="0"/>
              </a:rPr>
              <a:t>To </a:t>
            </a:r>
            <a:r>
              <a:rPr lang="en-GB" dirty="0">
                <a:latin typeface="NTFPreCursive" panose="03000400000000000000" pitchFamily="66" charset="0"/>
              </a:rPr>
              <a:t>have some knowledge and understanding about sharing more globally on the Internet</a:t>
            </a:r>
            <a:r>
              <a:rPr lang="en-GB" dirty="0" smtClean="0">
                <a:latin typeface="NTFPreCursive" panose="03000400000000000000" pitchFamily="66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NTFPreCursive" panose="03000400000000000000" pitchFamily="66" charset="0"/>
              </a:rPr>
              <a:t>To understand that information put online leaves a digital footprint or trail.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NTFPreCursive" panose="03000400000000000000" pitchFamily="66" charset="0"/>
              </a:rPr>
              <a:t>To </a:t>
            </a:r>
            <a:r>
              <a:rPr lang="en-GB" dirty="0">
                <a:latin typeface="NTFPreCursive" panose="03000400000000000000" pitchFamily="66" charset="0"/>
              </a:rPr>
              <a:t>begin to think critically about the information they leave online.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NTFPreCursive" panose="03000400000000000000" pitchFamily="66" charset="0"/>
              </a:rPr>
              <a:t>To </a:t>
            </a:r>
            <a:r>
              <a:rPr lang="en-GB" dirty="0">
                <a:latin typeface="NTFPreCursive" panose="03000400000000000000" pitchFamily="66" charset="0"/>
              </a:rPr>
              <a:t>identify the steps that can be taken to keep personal data and hardware secure </a:t>
            </a:r>
            <a:endParaRPr lang="en-GB" b="1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155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7504" y="-387424"/>
            <a:ext cx="9036496" cy="1143000"/>
          </a:xfrm>
        </p:spPr>
        <p:txBody>
          <a:bodyPr>
            <a:normAutofit/>
          </a:bodyPr>
          <a:lstStyle/>
          <a:p>
            <a:r>
              <a:rPr lang="en-GB" sz="4000" dirty="0" smtClean="0">
                <a:latin typeface="NTFPreCursive" panose="03000400000000000000" pitchFamily="66" charset="0"/>
              </a:rPr>
              <a:t>Topic Title: </a:t>
            </a:r>
            <a:r>
              <a:rPr lang="en-GB" sz="4000" dirty="0" smtClean="0">
                <a:latin typeface="NTFPreCursive" panose="03000400000000000000" pitchFamily="66" charset="0"/>
              </a:rPr>
              <a:t>Coastline</a:t>
            </a:r>
            <a:endParaRPr lang="en-GB" sz="4000" dirty="0">
              <a:latin typeface="NTFPreCursive" panose="03000400000000000000" pitchFamily="66" charset="0"/>
            </a:endParaRPr>
          </a:p>
        </p:txBody>
      </p:sp>
      <p:sp>
        <p:nvSpPr>
          <p:cNvPr id="13" name="Content Placeholder 9"/>
          <p:cNvSpPr>
            <a:spLocks noGrp="1"/>
          </p:cNvSpPr>
          <p:nvPr>
            <p:ph sz="quarter" idx="2"/>
          </p:nvPr>
        </p:nvSpPr>
        <p:spPr>
          <a:xfrm>
            <a:off x="128568" y="755576"/>
            <a:ext cx="4299416" cy="2817440"/>
          </a:xfr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b="1" dirty="0" smtClean="0">
                <a:latin typeface="NTFPreCursive" panose="03000400000000000000" pitchFamily="66" charset="0"/>
              </a:rPr>
              <a:t>Art and Design:</a:t>
            </a:r>
            <a:endParaRPr lang="en-GB" sz="1600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600" b="1" dirty="0">
                <a:solidFill>
                  <a:schemeClr val="bg1"/>
                </a:solidFill>
                <a:latin typeface="NTFPreCursive" panose="03000400000000000000" pitchFamily="66" charset="0"/>
              </a:rPr>
              <a:t>We will focus </a:t>
            </a:r>
            <a:r>
              <a:rPr lang="en-GB" sz="16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on:</a:t>
            </a:r>
          </a:p>
          <a:p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gather materials from the seaside to create 3D models of the coastline</a:t>
            </a:r>
          </a:p>
          <a:p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use water colour pencils to crate art work based on coastlines</a:t>
            </a:r>
          </a:p>
        </p:txBody>
      </p:sp>
      <p:sp>
        <p:nvSpPr>
          <p:cNvPr id="17" name="Content Placeholder 9"/>
          <p:cNvSpPr txBox="1">
            <a:spLocks/>
          </p:cNvSpPr>
          <p:nvPr/>
        </p:nvSpPr>
        <p:spPr>
          <a:xfrm>
            <a:off x="4572000" y="755576"/>
            <a:ext cx="4320480" cy="28174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tIns="0">
            <a:normAutofit fontScale="85000"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dirty="0" smtClean="0">
                <a:latin typeface="NTFPreCursive" panose="03000400000000000000" pitchFamily="66" charset="0"/>
              </a:rPr>
              <a:t>Geography:</a:t>
            </a:r>
          </a:p>
          <a:p>
            <a:pPr marL="0" indent="0">
              <a:buNone/>
            </a:pPr>
            <a:r>
              <a:rPr lang="en-GB" sz="1800" b="1" dirty="0" smtClean="0">
                <a:latin typeface="NTFPreCursive" panose="03000400000000000000" pitchFamily="66" charset="0"/>
              </a:rPr>
              <a:t>We will focus on: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To name and locate the seas surrounding the UK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To identify the physical and human features of the coastline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To use simple compass directions to describe the location of features on a map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To read a range of simple maps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To describe how an environment might change over time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To identify similarities and differences between a seaside town and a city</a:t>
            </a:r>
          </a:p>
        </p:txBody>
      </p:sp>
      <p:sp>
        <p:nvSpPr>
          <p:cNvPr id="4" name="Rectangle 3"/>
          <p:cNvSpPr/>
          <p:nvPr/>
        </p:nvSpPr>
        <p:spPr>
          <a:xfrm>
            <a:off x="128568" y="3752543"/>
            <a:ext cx="4299416" cy="286232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b="1" dirty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8568" y="3752543"/>
            <a:ext cx="418033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History:</a:t>
            </a:r>
            <a:endParaRPr lang="en-GB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NTFPreCursive" panose="03000400000000000000" pitchFamily="66" charset="0"/>
              </a:rPr>
              <a:t>We will focus on</a:t>
            </a:r>
            <a:r>
              <a:rPr lang="en-GB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understand how people in the past used the coastline to make a living</a:t>
            </a:r>
            <a:endParaRPr lang="en-GB" sz="1700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learn about Captain Cook and his link to Whitby and Barking and Dagenham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752543"/>
            <a:ext cx="4320480" cy="286232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4572000" y="3752543"/>
            <a:ext cx="432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Design and Technology:</a:t>
            </a:r>
            <a:endParaRPr lang="en-GB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NTFPreCursive" panose="03000400000000000000" pitchFamily="66" charset="0"/>
              </a:rPr>
              <a:t>We will focus on</a:t>
            </a:r>
            <a:r>
              <a:rPr lang="en-GB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use a range of materials to create a lighthouse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9009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82216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en-GB" sz="4800" dirty="0" smtClean="0">
                <a:latin typeface="NTFPreCursive" panose="03000400000000000000" pitchFamily="66" charset="0"/>
              </a:rPr>
              <a:t>Topic Title: Key Topic vocabulary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432" y="1412776"/>
            <a:ext cx="2057400" cy="5119337"/>
          </a:xfrm>
          <a:solidFill>
            <a:srgbClr val="00B0F0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1900" b="1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Key Topic Vocabulary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Abbey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Amusement arcade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Anchor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Arch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Atlantic Ocean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Atlas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Bay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Beach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Boat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Café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Capsize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Captain James Cook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Castle</a:t>
            </a:r>
          </a:p>
          <a:p>
            <a:r>
              <a:rPr lang="en-GB" sz="1900" dirty="0">
                <a:solidFill>
                  <a:schemeClr val="bg1"/>
                </a:solidFill>
                <a:latin typeface="NTFPreCursivefk" panose="03000400000000000000" pitchFamily="66" charset="0"/>
              </a:rPr>
              <a:t>Cave</a:t>
            </a:r>
          </a:p>
          <a:p>
            <a:endParaRPr lang="en-GB" sz="2000" dirty="0">
              <a:solidFill>
                <a:schemeClr val="bg1"/>
              </a:solidFill>
              <a:latin typeface="NTFPreCursivefk" panose="03000400000000000000" pitchFamily="66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348517" y="1412776"/>
            <a:ext cx="1969785" cy="5119336"/>
          </a:xfrm>
          <a:prstGeom prst="rect">
            <a:avLst/>
          </a:prstGeom>
          <a:solidFill>
            <a:srgbClr val="0070C0"/>
          </a:solidFill>
        </p:spPr>
        <p:txBody>
          <a:bodyPr vert="horz">
            <a:normAutofit fontScale="92500"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Key Topic Vocabulary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Change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Charity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Cliff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Coastal Town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Coastguard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Coastline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Compass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Crew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Current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Damage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Danger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Deck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Direction</a:t>
            </a:r>
            <a:endParaRPr lang="en-GB" sz="2100" dirty="0">
              <a:solidFill>
                <a:schemeClr val="bg1"/>
              </a:solidFill>
              <a:latin typeface="NTFPreCursivefk" panose="03000400000000000000" pitchFamily="66" charset="0"/>
            </a:endParaRP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East</a:t>
            </a:r>
          </a:p>
          <a:p>
            <a:r>
              <a:rPr lang="en-GB" sz="21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Emergency</a:t>
            </a:r>
            <a:endParaRPr lang="en-GB" sz="2100" dirty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11987" y="1412776"/>
            <a:ext cx="2170584" cy="5119336"/>
          </a:xfrm>
          <a:prstGeom prst="rect">
            <a:avLst/>
          </a:prstGeom>
          <a:solidFill>
            <a:srgbClr val="00B0F0"/>
          </a:solidFill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GB" sz="1900" b="1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Key Topic Vocabulary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English Channel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Erosion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Explorer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Factory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Fisherman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Flag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Gemstones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Harbour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Headland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Holiday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Human Feature</a:t>
            </a:r>
          </a:p>
          <a:p>
            <a:r>
              <a:rPr lang="en-GB" sz="1900" dirty="0">
                <a:solidFill>
                  <a:schemeClr val="bg1"/>
                </a:solidFill>
                <a:latin typeface="NTFPreCursivefk" panose="03000400000000000000" pitchFamily="66" charset="0"/>
              </a:rPr>
              <a:t>Irish </a:t>
            </a:r>
            <a:r>
              <a:rPr lang="en-GB" sz="19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Sea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Life jacket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Lifeboat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Lifeguard</a:t>
            </a:r>
            <a:endParaRPr lang="en-GB" sz="1800" dirty="0">
              <a:solidFill>
                <a:schemeClr val="bg1"/>
              </a:solidFill>
              <a:latin typeface="NTFPreCursivefk" panose="03000400000000000000" pitchFamily="66" charset="0"/>
            </a:endParaRPr>
          </a:p>
          <a:p>
            <a:endParaRPr lang="en-GB" sz="1900" dirty="0">
              <a:solidFill>
                <a:schemeClr val="bg1"/>
              </a:solidFill>
              <a:latin typeface="NTFPreCursivefk" panose="03000400000000000000" pitchFamily="66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876256" y="1412776"/>
            <a:ext cx="2232248" cy="5137882"/>
          </a:xfrm>
          <a:prstGeom prst="rect">
            <a:avLst/>
          </a:prstGeom>
          <a:solidFill>
            <a:srgbClr val="0070C0"/>
          </a:solidFill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Key Topic Vocabulary</a:t>
            </a:r>
            <a:endParaRPr lang="en-GB" sz="2000" dirty="0" smtClean="0">
              <a:solidFill>
                <a:schemeClr val="bg1"/>
              </a:solidFill>
              <a:latin typeface="NTFPreCursivefk" panose="03000400000000000000" pitchFamily="66" charset="0"/>
            </a:endParaRPr>
          </a:p>
          <a:p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Lighthouse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Map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North Sea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Pier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Port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Rigging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Shipwreck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Shore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Tourism</a:t>
            </a:r>
          </a:p>
          <a:p>
            <a:r>
              <a:rPr lang="en-GB" sz="2000" smtClean="0">
                <a:solidFill>
                  <a:schemeClr val="bg1"/>
                </a:solidFill>
                <a:latin typeface="NTFPreCursivefk" panose="03000400000000000000" pitchFamily="66" charset="0"/>
              </a:rPr>
              <a:t>Travel</a:t>
            </a:r>
            <a:endParaRPr lang="en-GB" sz="2000" dirty="0" smtClean="0">
              <a:solidFill>
                <a:schemeClr val="bg1"/>
              </a:solidFill>
              <a:latin typeface="NTFPreCursivefk" panose="03000400000000000000" pitchFamily="66" charset="0"/>
            </a:endParaRPr>
          </a:p>
          <a:p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Voyage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Whaling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West</a:t>
            </a:r>
          </a:p>
          <a:p>
            <a:endParaRPr lang="en-GB" sz="1800" dirty="0">
              <a:solidFill>
                <a:schemeClr val="bg1"/>
              </a:solidFill>
              <a:latin typeface="+mj-lt"/>
            </a:endParaRPr>
          </a:p>
          <a:p>
            <a:endParaRPr lang="en-GB" sz="1800" dirty="0" smtClean="0">
              <a:solidFill>
                <a:schemeClr val="bg1"/>
              </a:solidFill>
              <a:latin typeface="+mj-lt"/>
            </a:endParaRPr>
          </a:p>
          <a:p>
            <a:endParaRPr lang="en-GB" dirty="0" smtClean="0">
              <a:solidFill>
                <a:schemeClr val="bg1"/>
              </a:solidFill>
            </a:endParaRPr>
          </a:p>
          <a:p>
            <a:endParaRPr lang="en-GB" dirty="0" smtClean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150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1726</TotalTime>
  <Words>812</Words>
  <Application>Microsoft Office PowerPoint</Application>
  <PresentationFormat>On-screen Show (4:3)</PresentationFormat>
  <Paragraphs>165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Constantia</vt:lpstr>
      <vt:lpstr>NTFPreCursive</vt:lpstr>
      <vt:lpstr>NTFPreCursivefk</vt:lpstr>
      <vt:lpstr>Times New Roman</vt:lpstr>
      <vt:lpstr>Wingdings 2</vt:lpstr>
      <vt:lpstr>Flow</vt:lpstr>
      <vt:lpstr>Riverside Primary School </vt:lpstr>
      <vt:lpstr>Topic Title: Maths</vt:lpstr>
      <vt:lpstr> Topic Title: Literacy </vt:lpstr>
      <vt:lpstr>Topic Title: Wider Curriculum</vt:lpstr>
      <vt:lpstr>Topic Title: Coastline</vt:lpstr>
      <vt:lpstr>Topic Title: Coastline</vt:lpstr>
      <vt:lpstr>Topic Title: Key Topic vocabulary</vt:lpstr>
    </vt:vector>
  </TitlesOfParts>
  <Company>RM plc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Riverside Primary School</dc:title>
  <dc:creator>Teacher</dc:creator>
  <cp:lastModifiedBy>R Laksar</cp:lastModifiedBy>
  <cp:revision>125</cp:revision>
  <dcterms:created xsi:type="dcterms:W3CDTF">2016-06-22T08:23:20Z</dcterms:created>
  <dcterms:modified xsi:type="dcterms:W3CDTF">2022-11-08T12:01:34Z</dcterms:modified>
</cp:coreProperties>
</file>