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9"/>
  </p:notesMasterIdLst>
  <p:sldIdLst>
    <p:sldId id="256" r:id="rId2"/>
    <p:sldId id="261" r:id="rId3"/>
    <p:sldId id="257" r:id="rId4"/>
    <p:sldId id="259" r:id="rId5"/>
    <p:sldId id="263" r:id="rId6"/>
    <p:sldId id="258" r:id="rId7"/>
    <p:sldId id="260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BB3F"/>
    <a:srgbClr val="D402AC"/>
    <a:srgbClr val="00CC00"/>
    <a:srgbClr val="D70303"/>
    <a:srgbClr val="FF0066"/>
    <a:srgbClr val="F6FC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024" autoAdjust="0"/>
  </p:normalViewPr>
  <p:slideViewPr>
    <p:cSldViewPr>
      <p:cViewPr varScale="1">
        <p:scale>
          <a:sx n="72" d="100"/>
          <a:sy n="72" d="100"/>
        </p:scale>
        <p:origin x="1104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236A48-2CF9-4632-AAB2-F59C47ED673C}" type="datetimeFigureOut">
              <a:rPr lang="en-GB" smtClean="0"/>
              <a:t>11/07/2022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147F08-ED18-4C52-8D63-36217DD0B7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14567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147F08-ED18-4C52-8D63-36217DD0B7BF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66447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147F08-ED18-4C52-8D63-36217DD0B7BF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62210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11/07/2022</a:t>
            </a:fld>
            <a:endParaRPr lang="en-GB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11/07/2022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11/07/2022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11/07/2022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11/07/2022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11/07/2022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11/07/2022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11/07/2022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11/07/2022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11/07/2022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11/07/2022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EEE76B6-4BD1-461C-B1F9-D34B39CA1C30}" type="datetimeFigureOut">
              <a:rPr lang="en-GB" smtClean="0"/>
              <a:t>11/07/2022</a:t>
            </a:fld>
            <a:endParaRPr lang="en-GB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980728"/>
            <a:ext cx="8359080" cy="1828800"/>
          </a:xfrm>
        </p:spPr>
        <p:txBody>
          <a:bodyPr>
            <a:normAutofit/>
          </a:bodyPr>
          <a:lstStyle/>
          <a:p>
            <a:r>
              <a:rPr lang="en-GB" sz="6000" dirty="0"/>
              <a:t>Riverside Primary School	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z="4000" dirty="0">
                <a:latin typeface="NTFPreCursive" panose="03000400000000000000" pitchFamily="66" charset="0"/>
              </a:rPr>
              <a:t>Year 1</a:t>
            </a:r>
            <a:r>
              <a:rPr lang="en-GB" sz="4000" dirty="0" smtClean="0">
                <a:latin typeface="NTFPreCursive" panose="03000400000000000000" pitchFamily="66" charset="0"/>
              </a:rPr>
              <a:t> </a:t>
            </a:r>
            <a:r>
              <a:rPr lang="en-GB" sz="4000" dirty="0">
                <a:latin typeface="NTFPreCursive" panose="03000400000000000000" pitchFamily="66" charset="0"/>
              </a:rPr>
              <a:t>Curriculum Map</a:t>
            </a:r>
          </a:p>
          <a:p>
            <a:r>
              <a:rPr lang="en-GB" sz="4000" dirty="0" smtClean="0">
                <a:latin typeface="NTFPreCursive" panose="03000400000000000000" pitchFamily="66" charset="0"/>
              </a:rPr>
              <a:t>Autumn 1 2022</a:t>
            </a:r>
            <a:endParaRPr lang="en-GB" dirty="0">
              <a:latin typeface="NTFPreCursive" panose="03000400000000000000" pitchFamily="66" charset="0"/>
            </a:endParaRPr>
          </a:p>
        </p:txBody>
      </p:sp>
      <p:pic>
        <p:nvPicPr>
          <p:cNvPr id="5" name="Picture 4" descr="C:\Users\saki\AppData\Local\Microsoft\Windows\Temporary Internet Files\Content.Outlook\B7AOE9TM\Riverside Primary logo (2)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27623"/>
            <a:ext cx="2739904" cy="25303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67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229600" cy="78296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NTFPreCursive" panose="03000400000000000000" pitchFamily="66" charset="0"/>
              </a:rPr>
              <a:t>Topic Title: Maths</a:t>
            </a:r>
            <a:endParaRPr lang="en-GB" dirty="0">
              <a:latin typeface="NTFPreCursive" panose="03000400000000000000" pitchFamily="66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47332" y="1196752"/>
            <a:ext cx="8645148" cy="5472608"/>
          </a:xfrm>
          <a:solidFill>
            <a:schemeClr val="accent2"/>
          </a:solidFill>
          <a:ln w="12700">
            <a:noFill/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Maths:</a:t>
            </a:r>
          </a:p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We will focus on: </a:t>
            </a:r>
            <a:r>
              <a:rPr lang="en-GB" sz="1800" b="1" u="sng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Place Value (within 10)</a:t>
            </a:r>
          </a:p>
          <a:p>
            <a:pPr marL="0" indent="0">
              <a:buNone/>
            </a:pPr>
            <a:r>
              <a:rPr lang="en-GB" sz="16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Small steps taken from White rose;</a:t>
            </a:r>
          </a:p>
          <a:p>
            <a:r>
              <a:rPr lang="en-GB" sz="16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Sorting objects</a:t>
            </a:r>
          </a:p>
          <a:p>
            <a:r>
              <a:rPr lang="en-GB" sz="16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Counting objects</a:t>
            </a:r>
          </a:p>
          <a:p>
            <a:r>
              <a:rPr lang="en-GB" sz="16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Counting objects from larger groups</a:t>
            </a:r>
          </a:p>
          <a:p>
            <a:r>
              <a:rPr lang="en-GB" sz="16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Representing objects</a:t>
            </a:r>
          </a:p>
          <a:p>
            <a:r>
              <a:rPr lang="en-GB" sz="16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Recognising numbers as words</a:t>
            </a:r>
          </a:p>
          <a:p>
            <a:r>
              <a:rPr lang="en-GB" sz="16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Count on from any number</a:t>
            </a:r>
          </a:p>
          <a:p>
            <a:r>
              <a:rPr lang="en-GB" sz="16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One more</a:t>
            </a:r>
          </a:p>
          <a:p>
            <a:r>
              <a:rPr lang="en-GB" sz="16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Count backwards within ten</a:t>
            </a:r>
            <a:endParaRPr lang="en-GB" sz="1600" dirty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r>
              <a:rPr lang="en-GB" sz="16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One less</a:t>
            </a:r>
          </a:p>
          <a:p>
            <a:r>
              <a:rPr lang="en-GB" sz="16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Compare groups by matching</a:t>
            </a:r>
          </a:p>
          <a:p>
            <a:r>
              <a:rPr lang="en-GB" sz="16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Fewer, more, same</a:t>
            </a:r>
          </a:p>
          <a:p>
            <a:r>
              <a:rPr lang="en-GB" sz="16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Less than, greater than, equal to</a:t>
            </a:r>
          </a:p>
          <a:p>
            <a:r>
              <a:rPr lang="en-GB" sz="16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Compare numbers</a:t>
            </a:r>
          </a:p>
          <a:p>
            <a:r>
              <a:rPr lang="en-GB" sz="16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Order objects and numbers</a:t>
            </a:r>
          </a:p>
          <a:p>
            <a:r>
              <a:rPr lang="en-GB" sz="16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The number line</a:t>
            </a:r>
          </a:p>
          <a:p>
            <a:endParaRPr lang="en-GB" sz="1800" dirty="0">
              <a:solidFill>
                <a:schemeClr val="bg1"/>
              </a:solidFill>
              <a:latin typeface="NTFPreCursive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3124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ontent Placeholder 9"/>
          <p:cNvSpPr>
            <a:spLocks noGrp="1"/>
          </p:cNvSpPr>
          <p:nvPr>
            <p:ph sz="quarter" idx="2"/>
          </p:nvPr>
        </p:nvSpPr>
        <p:spPr>
          <a:xfrm>
            <a:off x="4581074" y="819389"/>
            <a:ext cx="4242396" cy="2861639"/>
          </a:xfrm>
          <a:solidFill>
            <a:srgbClr val="0070C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1800" b="1" dirty="0" smtClean="0">
                <a:latin typeface="NTFPreCursive" panose="03000400000000000000" pitchFamily="66" charset="0"/>
              </a:rPr>
              <a:t>DSR:</a:t>
            </a:r>
            <a:endParaRPr lang="en-GB" sz="1800" b="1" dirty="0">
              <a:latin typeface="NTFPreCursive" panose="03000400000000000000" pitchFamily="66" charset="0"/>
            </a:endParaRPr>
          </a:p>
          <a:p>
            <a:pPr marL="0" indent="0">
              <a:buNone/>
            </a:pPr>
            <a:r>
              <a:rPr lang="en-GB" sz="1800" b="1" dirty="0">
                <a:latin typeface="NTFPreCursive" panose="03000400000000000000" pitchFamily="66" charset="0"/>
              </a:rPr>
              <a:t>We will be reading</a:t>
            </a:r>
            <a:r>
              <a:rPr lang="en-GB" sz="1800" b="1" dirty="0" smtClean="0">
                <a:latin typeface="NTFPreCursive" panose="03000400000000000000" pitchFamily="66" charset="0"/>
              </a:rPr>
              <a:t>:</a:t>
            </a:r>
          </a:p>
          <a:p>
            <a:r>
              <a:rPr lang="en-GB" sz="1800" dirty="0" smtClean="0">
                <a:latin typeface="NTFPreCursive" panose="03000400000000000000" pitchFamily="66" charset="0"/>
              </a:rPr>
              <a:t>A Cat</a:t>
            </a:r>
          </a:p>
          <a:p>
            <a:r>
              <a:rPr lang="en-GB" sz="1800" dirty="0" smtClean="0">
                <a:latin typeface="NTFPreCursive" panose="03000400000000000000" pitchFamily="66" charset="0"/>
              </a:rPr>
              <a:t>Hop…Hop…Hop</a:t>
            </a:r>
          </a:p>
          <a:p>
            <a:r>
              <a:rPr lang="en-GB" sz="1800" dirty="0" smtClean="0">
                <a:latin typeface="NTFPreCursive" panose="03000400000000000000" pitchFamily="66" charset="0"/>
              </a:rPr>
              <a:t>The Big Fish</a:t>
            </a:r>
          </a:p>
          <a:p>
            <a:r>
              <a:rPr lang="en-GB" sz="1800" dirty="0" smtClean="0">
                <a:latin typeface="NTFPreCursive" panose="03000400000000000000" pitchFamily="66" charset="0"/>
              </a:rPr>
              <a:t>The Ship in the Tub</a:t>
            </a:r>
          </a:p>
          <a:p>
            <a:r>
              <a:rPr lang="en-GB" sz="1800" dirty="0" smtClean="0">
                <a:latin typeface="NTFPreCursive" panose="03000400000000000000" pitchFamily="66" charset="0"/>
              </a:rPr>
              <a:t>A Bat on a Cat</a:t>
            </a:r>
          </a:p>
          <a:p>
            <a:r>
              <a:rPr lang="en-GB" sz="1800" dirty="0" smtClean="0">
                <a:latin typeface="NTFPreCursive" panose="03000400000000000000" pitchFamily="66" charset="0"/>
              </a:rPr>
              <a:t>Brown Cow</a:t>
            </a:r>
          </a:p>
          <a:p>
            <a:r>
              <a:rPr lang="en-GB" sz="1800" dirty="0" smtClean="0">
                <a:latin typeface="NTFPreCursive" panose="03000400000000000000" pitchFamily="66" charset="0"/>
              </a:rPr>
              <a:t>The Willow Tree</a:t>
            </a:r>
          </a:p>
          <a:p>
            <a:endParaRPr lang="en-GB" sz="1800" b="1" dirty="0" smtClean="0">
              <a:latin typeface="NTFPreCursive" panose="03000400000000000000" pitchFamily="66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7504" y="-387424"/>
            <a:ext cx="9036496" cy="1143000"/>
          </a:xfrm>
        </p:spPr>
        <p:txBody>
          <a:bodyPr>
            <a:normAutofit/>
          </a:bodyPr>
          <a:lstStyle/>
          <a:p>
            <a:r>
              <a:rPr lang="en-GB" sz="2000" dirty="0" smtClean="0"/>
              <a:t> </a:t>
            </a:r>
            <a:r>
              <a:rPr lang="en-GB" sz="4800" dirty="0" smtClean="0">
                <a:latin typeface="NTFPreCursive" panose="03000400000000000000" pitchFamily="66" charset="0"/>
              </a:rPr>
              <a:t>Topic Title: Childhood; Literacy </a:t>
            </a:r>
            <a:endParaRPr lang="en-GB" sz="2000" dirty="0">
              <a:latin typeface="NTFPreCursive" panose="03000400000000000000" pitchFamily="66" charset="0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quarter" idx="2"/>
          </p:nvPr>
        </p:nvSpPr>
        <p:spPr>
          <a:xfrm>
            <a:off x="136293" y="783386"/>
            <a:ext cx="4321633" cy="5829540"/>
          </a:xfr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>
                <a:latin typeface="NTFPreCursive" panose="03000400000000000000" pitchFamily="66" charset="0"/>
              </a:rPr>
              <a:t>Writing</a:t>
            </a:r>
            <a:r>
              <a:rPr lang="en-GB" sz="1800" b="1" dirty="0" smtClean="0">
                <a:latin typeface="NTFPreCursive" panose="03000400000000000000" pitchFamily="66" charset="0"/>
              </a:rPr>
              <a:t>: </a:t>
            </a:r>
            <a:endParaRPr lang="en-GB" sz="1800" dirty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bg1"/>
                </a:solidFill>
                <a:latin typeface="NTFPreCursive" panose="03000400000000000000" pitchFamily="66" charset="0"/>
              </a:rPr>
              <a:t>We will focus </a:t>
            </a:r>
            <a:r>
              <a:rPr lang="en-GB" sz="18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on writing a:</a:t>
            </a: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endParaRPr lang="en-GB" sz="1800" dirty="0" smtClean="0">
              <a:latin typeface="NTFPreCursivef" panose="03000400000000000000" pitchFamily="66" charset="0"/>
            </a:endParaRPr>
          </a:p>
          <a:p>
            <a:pPr>
              <a:lnSpc>
                <a:spcPct val="107000"/>
              </a:lnSpc>
            </a:pPr>
            <a:r>
              <a:rPr lang="en-GB" sz="1800" dirty="0">
                <a:latin typeface="NTFPreCursivef" panose="03000400000000000000" pitchFamily="66" charset="0"/>
              </a:rPr>
              <a:t>R</a:t>
            </a:r>
            <a:r>
              <a:rPr lang="en-GB" sz="1800" dirty="0" smtClean="0">
                <a:latin typeface="NTFPreCursivef" panose="03000400000000000000" pitchFamily="66" charset="0"/>
              </a:rPr>
              <a:t>iddle </a:t>
            </a:r>
            <a:r>
              <a:rPr lang="en-GB" sz="1800" dirty="0">
                <a:latin typeface="NTFPreCursivef" panose="03000400000000000000" pitchFamily="66" charset="0"/>
              </a:rPr>
              <a:t>about a historical artefact </a:t>
            </a:r>
            <a:endParaRPr lang="en-GB" sz="1800" dirty="0" smtClean="0">
              <a:latin typeface="NTFPreCursivef" panose="03000400000000000000" pitchFamily="66" charset="0"/>
            </a:endParaRPr>
          </a:p>
          <a:p>
            <a:pPr>
              <a:lnSpc>
                <a:spcPct val="107000"/>
              </a:lnSpc>
            </a:pPr>
            <a:r>
              <a:rPr lang="en-GB" sz="1800" dirty="0">
                <a:latin typeface="NTFPreCursivef" panose="03000400000000000000" pitchFamily="66" charset="0"/>
              </a:rPr>
              <a:t>Thank you </a:t>
            </a:r>
            <a:r>
              <a:rPr lang="en-GB" sz="1800" dirty="0" smtClean="0">
                <a:latin typeface="NTFPreCursivef" panose="03000400000000000000" pitchFamily="66" charset="0"/>
              </a:rPr>
              <a:t>letter</a:t>
            </a:r>
          </a:p>
          <a:p>
            <a:pPr>
              <a:lnSpc>
                <a:spcPct val="107000"/>
              </a:lnSpc>
            </a:pPr>
            <a:r>
              <a:rPr lang="en-GB" sz="1800" dirty="0">
                <a:solidFill>
                  <a:schemeClr val="bg1"/>
                </a:solidFill>
                <a:latin typeface="NTFPreCursivef" panose="03000400000000000000" pitchFamily="66" charset="0"/>
              </a:rPr>
              <a:t>Non-chronological report about childhood in the 1950s </a:t>
            </a:r>
            <a:endParaRPr lang="en-GB" sz="1800" dirty="0" smtClean="0">
              <a:solidFill>
                <a:schemeClr val="bg1"/>
              </a:solidFill>
              <a:latin typeface="NTFPreCursivef" panose="03000400000000000000" pitchFamily="66" charset="0"/>
            </a:endParaRPr>
          </a:p>
          <a:p>
            <a:pPr>
              <a:lnSpc>
                <a:spcPct val="107000"/>
              </a:lnSpc>
            </a:pPr>
            <a:r>
              <a:rPr lang="en-GB" sz="1800" dirty="0">
                <a:solidFill>
                  <a:schemeClr val="bg1"/>
                </a:solidFill>
                <a:latin typeface="NTFPreCursivef" panose="03000400000000000000" pitchFamily="66" charset="0"/>
              </a:rPr>
              <a:t>A</a:t>
            </a:r>
            <a:r>
              <a:rPr lang="en-GB" sz="1800" dirty="0" smtClean="0">
                <a:solidFill>
                  <a:schemeClr val="bg1"/>
                </a:solidFill>
                <a:latin typeface="NTFPreCursivef" panose="03000400000000000000" pitchFamily="66" charset="0"/>
              </a:rPr>
              <a:t>n </a:t>
            </a:r>
            <a:r>
              <a:rPr lang="en-GB" sz="1800" dirty="0">
                <a:solidFill>
                  <a:schemeClr val="bg1"/>
                </a:solidFill>
                <a:latin typeface="NTFPreCursivef" panose="03000400000000000000" pitchFamily="66" charset="0"/>
              </a:rPr>
              <a:t>autobiography </a:t>
            </a:r>
            <a:endParaRPr lang="en-GB" sz="1800" dirty="0" smtClean="0">
              <a:solidFill>
                <a:schemeClr val="bg1"/>
              </a:solidFill>
              <a:latin typeface="NTFPreCursivef" panose="03000400000000000000" pitchFamily="66" charset="0"/>
            </a:endParaRPr>
          </a:p>
        </p:txBody>
      </p:sp>
      <p:sp>
        <p:nvSpPr>
          <p:cNvPr id="15" name="Content Placeholder 9"/>
          <p:cNvSpPr>
            <a:spLocks noGrp="1"/>
          </p:cNvSpPr>
          <p:nvPr>
            <p:ph sz="quarter" idx="2"/>
          </p:nvPr>
        </p:nvSpPr>
        <p:spPr>
          <a:xfrm>
            <a:off x="4581074" y="3744841"/>
            <a:ext cx="4242396" cy="2868085"/>
          </a:xfrm>
          <a:solidFill>
            <a:srgbClr val="92D05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Spelling rule: (KS1)</a:t>
            </a:r>
          </a:p>
          <a:p>
            <a:pPr marL="0" indent="0">
              <a:buNone/>
            </a:pPr>
            <a:r>
              <a:rPr lang="en-GB" sz="18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We will focus on:</a:t>
            </a:r>
          </a:p>
          <a:p>
            <a:r>
              <a:rPr lang="en-GB" sz="1800" dirty="0">
                <a:latin typeface="NTFPreCursive" panose="03000400000000000000"/>
              </a:rPr>
              <a:t>To use the sounds ‘f’ and ‘s’ spelt  ‘</a:t>
            </a:r>
            <a:r>
              <a:rPr lang="en-GB" sz="1800" dirty="0" err="1">
                <a:latin typeface="NTFPreCursive" panose="03000400000000000000"/>
              </a:rPr>
              <a:t>ff</a:t>
            </a:r>
            <a:r>
              <a:rPr lang="en-GB" sz="1800" dirty="0">
                <a:latin typeface="NTFPreCursive" panose="03000400000000000000"/>
              </a:rPr>
              <a:t>’ and ‘</a:t>
            </a:r>
            <a:r>
              <a:rPr lang="en-GB" sz="1800" dirty="0" err="1">
                <a:latin typeface="NTFPreCursive" panose="03000400000000000000"/>
              </a:rPr>
              <a:t>ss</a:t>
            </a:r>
            <a:r>
              <a:rPr lang="en-GB" sz="1800" dirty="0">
                <a:latin typeface="NTFPreCursive" panose="03000400000000000000"/>
              </a:rPr>
              <a:t>’.</a:t>
            </a:r>
          </a:p>
          <a:p>
            <a:r>
              <a:rPr lang="en-GB" sz="1800" dirty="0">
                <a:solidFill>
                  <a:schemeClr val="bg1"/>
                </a:solidFill>
                <a:latin typeface="NTFPreCursive" panose="03000400000000000000" pitchFamily="66" charset="0"/>
              </a:rPr>
              <a:t>Spelling with phonemes ‘l’, ‘z’ and ‘k’ with ‘ll’, ‘</a:t>
            </a:r>
            <a:r>
              <a:rPr lang="en-GB" sz="1800" dirty="0" err="1">
                <a:solidFill>
                  <a:schemeClr val="bg1"/>
                </a:solidFill>
                <a:latin typeface="NTFPreCursive" panose="03000400000000000000" pitchFamily="66" charset="0"/>
              </a:rPr>
              <a:t>zz</a:t>
            </a:r>
            <a:r>
              <a:rPr lang="en-GB" sz="1800" dirty="0">
                <a:solidFill>
                  <a:schemeClr val="bg1"/>
                </a:solidFill>
                <a:latin typeface="NTFPreCursive" panose="03000400000000000000" pitchFamily="66" charset="0"/>
              </a:rPr>
              <a:t>’ and ‘</a:t>
            </a:r>
            <a:r>
              <a:rPr lang="en-GB" sz="1800" dirty="0" err="1">
                <a:solidFill>
                  <a:schemeClr val="bg1"/>
                </a:solidFill>
                <a:latin typeface="NTFPreCursive" panose="03000400000000000000" pitchFamily="66" charset="0"/>
              </a:rPr>
              <a:t>ck</a:t>
            </a:r>
            <a:r>
              <a:rPr lang="en-GB" sz="1800" dirty="0">
                <a:solidFill>
                  <a:schemeClr val="bg1"/>
                </a:solidFill>
                <a:latin typeface="NTFPreCursive" panose="03000400000000000000" pitchFamily="66" charset="0"/>
              </a:rPr>
              <a:t>’.</a:t>
            </a:r>
            <a:endParaRPr lang="en-GB" sz="1800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r>
              <a:rPr lang="en-GB" sz="1800" dirty="0">
                <a:solidFill>
                  <a:schemeClr val="bg1"/>
                </a:solidFill>
                <a:latin typeface="NTFPreCursive" panose="03000400000000000000"/>
              </a:rPr>
              <a:t>To use the sounds ‘n’ before ‘g’ ‘</a:t>
            </a:r>
            <a:r>
              <a:rPr lang="en-GB" sz="1800" dirty="0" err="1">
                <a:solidFill>
                  <a:schemeClr val="bg1"/>
                </a:solidFill>
                <a:latin typeface="NTFPreCursive" panose="03000400000000000000"/>
              </a:rPr>
              <a:t>ng</a:t>
            </a:r>
            <a:r>
              <a:rPr lang="en-GB" sz="1800" dirty="0">
                <a:solidFill>
                  <a:schemeClr val="bg1"/>
                </a:solidFill>
                <a:latin typeface="NTFPreCursive" panose="03000400000000000000"/>
              </a:rPr>
              <a:t>’ </a:t>
            </a:r>
            <a:r>
              <a:rPr lang="en-GB" sz="1800" dirty="0" err="1">
                <a:solidFill>
                  <a:schemeClr val="bg1"/>
                </a:solidFill>
                <a:latin typeface="NTFPreCursive" panose="03000400000000000000"/>
              </a:rPr>
              <a:t>anf</a:t>
            </a:r>
            <a:r>
              <a:rPr lang="en-GB" sz="1800" dirty="0">
                <a:solidFill>
                  <a:schemeClr val="bg1"/>
                </a:solidFill>
                <a:latin typeface="NTFPreCursive" panose="03000400000000000000"/>
              </a:rPr>
              <a:t> ‘n’ before ‘k’ ‘</a:t>
            </a:r>
            <a:r>
              <a:rPr lang="en-GB" sz="1800" dirty="0" err="1">
                <a:solidFill>
                  <a:schemeClr val="bg1"/>
                </a:solidFill>
                <a:latin typeface="NTFPreCursive" panose="03000400000000000000"/>
              </a:rPr>
              <a:t>nk</a:t>
            </a:r>
            <a:r>
              <a:rPr lang="en-GB" sz="1800" dirty="0" smtClean="0">
                <a:solidFill>
                  <a:schemeClr val="bg1"/>
                </a:solidFill>
                <a:latin typeface="NTFPreCursive" panose="03000400000000000000"/>
              </a:rPr>
              <a:t>’.</a:t>
            </a:r>
          </a:p>
          <a:p>
            <a:r>
              <a:rPr lang="en-GB" sz="1800" dirty="0">
                <a:solidFill>
                  <a:schemeClr val="bg1"/>
                </a:solidFill>
                <a:latin typeface="NTFPreCursive" panose="03000400000000000000"/>
              </a:rPr>
              <a:t>Spelling the phoneme ‘</a:t>
            </a:r>
            <a:r>
              <a:rPr lang="en-GB" sz="1800" dirty="0" err="1">
                <a:solidFill>
                  <a:schemeClr val="bg1"/>
                </a:solidFill>
                <a:latin typeface="NTFPreCursive" panose="03000400000000000000"/>
              </a:rPr>
              <a:t>ch</a:t>
            </a:r>
            <a:r>
              <a:rPr lang="en-GB" sz="1800" dirty="0">
                <a:solidFill>
                  <a:schemeClr val="bg1"/>
                </a:solidFill>
                <a:latin typeface="NTFPreCursive" panose="03000400000000000000"/>
              </a:rPr>
              <a:t>’ with ‘</a:t>
            </a:r>
            <a:r>
              <a:rPr lang="en-GB" sz="1800" dirty="0" err="1">
                <a:solidFill>
                  <a:schemeClr val="bg1"/>
                </a:solidFill>
                <a:latin typeface="NTFPreCursive" panose="03000400000000000000"/>
              </a:rPr>
              <a:t>ch</a:t>
            </a:r>
            <a:r>
              <a:rPr lang="en-GB" sz="1800" dirty="0">
                <a:solidFill>
                  <a:schemeClr val="bg1"/>
                </a:solidFill>
                <a:latin typeface="NTFPreCursive" panose="03000400000000000000"/>
              </a:rPr>
              <a:t>’ and ‘</a:t>
            </a:r>
            <a:r>
              <a:rPr lang="en-GB" sz="1800" dirty="0" err="1">
                <a:solidFill>
                  <a:schemeClr val="bg1"/>
                </a:solidFill>
                <a:latin typeface="NTFPreCursive" panose="03000400000000000000"/>
              </a:rPr>
              <a:t>tch</a:t>
            </a:r>
            <a:r>
              <a:rPr lang="en-GB" sz="1800" dirty="0" smtClean="0">
                <a:solidFill>
                  <a:schemeClr val="bg1"/>
                </a:solidFill>
                <a:latin typeface="NTFPreCursive" panose="03000400000000000000"/>
              </a:rPr>
              <a:t>’.</a:t>
            </a:r>
          </a:p>
          <a:p>
            <a:r>
              <a:rPr lang="en-GB" sz="1800" dirty="0">
                <a:solidFill>
                  <a:schemeClr val="bg1"/>
                </a:solidFill>
                <a:latin typeface="NTFPreCursive" panose="03000400000000000000"/>
              </a:rPr>
              <a:t>Spelling using the phoneme ‘v’ with ‘v’ and ‘ve</a:t>
            </a:r>
            <a:r>
              <a:rPr lang="en-GB" sz="1800" dirty="0" smtClean="0">
                <a:solidFill>
                  <a:schemeClr val="bg1"/>
                </a:solidFill>
                <a:latin typeface="NTFPreCursive" panose="03000400000000000000"/>
              </a:rPr>
              <a:t>’.</a:t>
            </a:r>
          </a:p>
        </p:txBody>
      </p:sp>
      <p:pic>
        <p:nvPicPr>
          <p:cNvPr id="1029" name="Picture 5" descr="C:\Users\Teacher\AppData\Local\Microsoft\Windows\INetCache\IE\SGRVI7KD\14223-illustration-of-a-pencil-pv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2728" y="980728"/>
            <a:ext cx="591723" cy="591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1841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34273"/>
            <a:ext cx="8229600" cy="873856"/>
          </a:xfrm>
        </p:spPr>
        <p:txBody>
          <a:bodyPr>
            <a:normAutofit/>
          </a:bodyPr>
          <a:lstStyle/>
          <a:p>
            <a:r>
              <a:rPr lang="en-GB" sz="5400" dirty="0" smtClean="0">
                <a:latin typeface="NTFPreCursive" panose="03000400000000000000" pitchFamily="66" charset="0"/>
              </a:rPr>
              <a:t>Topic Title: Childhood</a:t>
            </a:r>
            <a:endParaRPr lang="en-GB" dirty="0">
              <a:latin typeface="NTFPreCursive" panose="03000400000000000000" pitchFamily="66" charset="0"/>
            </a:endParaRPr>
          </a:p>
        </p:txBody>
      </p:sp>
      <p:sp>
        <p:nvSpPr>
          <p:cNvPr id="6" name="Content Placeholder 9"/>
          <p:cNvSpPr>
            <a:spLocks noGrp="1"/>
          </p:cNvSpPr>
          <p:nvPr>
            <p:ph sz="half" idx="1"/>
          </p:nvPr>
        </p:nvSpPr>
        <p:spPr>
          <a:xfrm>
            <a:off x="433227" y="908130"/>
            <a:ext cx="4038600" cy="5705556"/>
          </a:xfrm>
          <a:solidFill>
            <a:srgbClr val="00B0F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PSHE:</a:t>
            </a:r>
          </a:p>
          <a:p>
            <a:pPr marL="0" indent="0">
              <a:buNone/>
            </a:pPr>
            <a:r>
              <a:rPr lang="en-GB" sz="1800" b="1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We are learning- Being Me in My World;</a:t>
            </a:r>
          </a:p>
          <a:p>
            <a:pPr marL="0" indent="0">
              <a:buNone/>
            </a:pPr>
            <a:endParaRPr lang="en-GB" sz="1800" b="1" dirty="0" smtClean="0">
              <a:solidFill>
                <a:prstClr val="white"/>
              </a:solidFill>
              <a:latin typeface="NTFPreCursive" panose="03000400000000000000" pitchFamily="66" charset="0"/>
            </a:endParaRPr>
          </a:p>
          <a:p>
            <a:pPr marL="0" indent="0">
              <a:buNone/>
            </a:pPr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How I </a:t>
            </a:r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f</a:t>
            </a:r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eel </a:t>
            </a:r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special and safe in my </a:t>
            </a:r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class.</a:t>
            </a:r>
          </a:p>
          <a:p>
            <a:pPr marL="0" indent="0">
              <a:buNone/>
            </a:pPr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Understand </a:t>
            </a:r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the rights and responsibilities as</a:t>
            </a:r>
          </a:p>
          <a:p>
            <a:pPr marL="0" indent="0">
              <a:buNone/>
            </a:pPr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a member of my </a:t>
            </a:r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class.</a:t>
            </a:r>
          </a:p>
          <a:p>
            <a:pPr marL="0" indent="0">
              <a:buNone/>
            </a:pPr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Know </a:t>
            </a:r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how to make my class a safe place for</a:t>
            </a:r>
          </a:p>
          <a:p>
            <a:pPr marL="0" indent="0">
              <a:buNone/>
            </a:pPr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everybody to </a:t>
            </a:r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learn.</a:t>
            </a:r>
          </a:p>
          <a:p>
            <a:pPr marL="0" indent="0">
              <a:buNone/>
            </a:pPr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Recognise </a:t>
            </a:r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how it feels to be proud of an</a:t>
            </a:r>
          </a:p>
          <a:p>
            <a:pPr marL="0" indent="0">
              <a:buNone/>
            </a:pPr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achievement.</a:t>
            </a:r>
          </a:p>
          <a:p>
            <a:pPr marL="0" indent="0">
              <a:buNone/>
            </a:pPr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Recognise </a:t>
            </a:r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the choices I make </a:t>
            </a:r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and understand </a:t>
            </a:r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the </a:t>
            </a:r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consequences.</a:t>
            </a:r>
          </a:p>
          <a:p>
            <a:pPr marL="0" indent="0">
              <a:buNone/>
            </a:pPr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Understand </a:t>
            </a:r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my choices in following the</a:t>
            </a:r>
          </a:p>
          <a:p>
            <a:pPr marL="0" indent="0">
              <a:buNone/>
            </a:pPr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learning charter.</a:t>
            </a:r>
          </a:p>
          <a:p>
            <a:pPr marL="0" indent="0">
              <a:buNone/>
            </a:pPr>
            <a:endParaRPr lang="en-GB" sz="1800" b="1" dirty="0">
              <a:solidFill>
                <a:prstClr val="white"/>
              </a:solidFill>
              <a:latin typeface="NTFPreCursive" panose="03000400000000000000" pitchFamily="66" charset="0"/>
            </a:endParaRPr>
          </a:p>
          <a:p>
            <a:pPr marL="0" indent="0">
              <a:buNone/>
            </a:pPr>
            <a:endParaRPr lang="en-GB" sz="1800" b="1" dirty="0">
              <a:solidFill>
                <a:prstClr val="white"/>
              </a:solidFill>
              <a:latin typeface="NTFPreCursive" panose="03000400000000000000" pitchFamily="66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648200" y="911348"/>
            <a:ext cx="4172272" cy="27363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Content Placeholder 9"/>
          <p:cNvSpPr txBox="1">
            <a:spLocks/>
          </p:cNvSpPr>
          <p:nvPr/>
        </p:nvSpPr>
        <p:spPr>
          <a:xfrm>
            <a:off x="4648200" y="3789040"/>
            <a:ext cx="4172272" cy="2824646"/>
          </a:xfrm>
          <a:prstGeom prst="rect">
            <a:avLst/>
          </a:prstGeom>
          <a:solidFill>
            <a:srgbClr val="92D050"/>
          </a:solidFill>
          <a:ln w="38100" cap="flat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>
            <a:normAutofit fontScale="92500" lnSpcReduction="1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en-GB" sz="1800" b="1" dirty="0" smtClean="0">
                <a:latin typeface="NTFPreCursive" panose="03000400000000000000" pitchFamily="66" charset="0"/>
              </a:rPr>
              <a:t>R.E</a:t>
            </a:r>
          </a:p>
          <a:p>
            <a:pPr marL="0" indent="0">
              <a:buClr>
                <a:srgbClr val="0BD0D9"/>
              </a:buClr>
              <a:buNone/>
            </a:pPr>
            <a:r>
              <a:rPr lang="en-GB" sz="1800" b="1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We are learning: </a:t>
            </a:r>
            <a:r>
              <a:rPr lang="en-GB" sz="1800" b="1" dirty="0">
                <a:solidFill>
                  <a:prstClr val="white"/>
                </a:solidFill>
                <a:latin typeface="NTFPreCursive" panose="03000400000000000000" pitchFamily="66" charset="0"/>
              </a:rPr>
              <a:t>Living with Family and </a:t>
            </a:r>
            <a:r>
              <a:rPr lang="en-GB" sz="1800" b="1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Friends</a:t>
            </a:r>
          </a:p>
          <a:p>
            <a:pPr marL="0" indent="0">
              <a:buClr>
                <a:srgbClr val="0BD0D9"/>
              </a:buClr>
              <a:buNone/>
            </a:pPr>
            <a:endParaRPr lang="en-GB" sz="1800" b="1" dirty="0">
              <a:solidFill>
                <a:prstClr val="white"/>
              </a:solidFill>
              <a:latin typeface="NTFPreCursive" panose="03000400000000000000" pitchFamily="66" charset="0"/>
            </a:endParaRPr>
          </a:p>
          <a:p>
            <a:pPr marL="0" indent="0">
              <a:buClr>
                <a:srgbClr val="0BD0D9"/>
              </a:buClr>
              <a:buNone/>
            </a:pPr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To know what makes human beings </a:t>
            </a:r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special.</a:t>
            </a:r>
          </a:p>
          <a:p>
            <a:pPr marL="0" indent="0">
              <a:buClr>
                <a:srgbClr val="0BD0D9"/>
              </a:buClr>
              <a:buNone/>
            </a:pPr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To know about special places and objects in </a:t>
            </a:r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homes..</a:t>
            </a:r>
          </a:p>
          <a:p>
            <a:pPr marL="0" indent="0">
              <a:buClr>
                <a:srgbClr val="0BD0D9"/>
              </a:buClr>
              <a:buNone/>
            </a:pPr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To know what happens in a Jewish </a:t>
            </a:r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home.</a:t>
            </a:r>
          </a:p>
          <a:p>
            <a:pPr marL="0" indent="0">
              <a:buClr>
                <a:srgbClr val="0BD0D9"/>
              </a:buClr>
              <a:buNone/>
            </a:pPr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To know how Hindu people show love to one </a:t>
            </a:r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another.</a:t>
            </a:r>
          </a:p>
          <a:p>
            <a:pPr marL="0" indent="0">
              <a:buClr>
                <a:srgbClr val="0BD0D9"/>
              </a:buClr>
              <a:buNone/>
            </a:pPr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To know how the Bible helps </a:t>
            </a:r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Christians.</a:t>
            </a:r>
          </a:p>
          <a:p>
            <a:pPr marL="0" indent="0">
              <a:buClr>
                <a:srgbClr val="0BD0D9"/>
              </a:buClr>
              <a:buNone/>
            </a:pPr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To know how to live well with family and </a:t>
            </a:r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friends.</a:t>
            </a:r>
            <a:endParaRPr lang="en-GB" sz="1800" dirty="0">
              <a:solidFill>
                <a:prstClr val="white"/>
              </a:solidFill>
              <a:latin typeface="NTFPreCursive" panose="03000400000000000000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48200" y="903176"/>
            <a:ext cx="397159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Music:</a:t>
            </a:r>
          </a:p>
          <a:p>
            <a:r>
              <a:rPr lang="en-GB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We are learning</a:t>
            </a:r>
            <a:r>
              <a:rPr lang="en-GB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: </a:t>
            </a:r>
            <a:r>
              <a:rPr lang="en-GB" dirty="0" err="1" smtClean="0">
                <a:solidFill>
                  <a:schemeClr val="bg1"/>
                </a:solidFill>
                <a:latin typeface="NTFPreCursive" panose="03000400000000000000" pitchFamily="66" charset="0"/>
              </a:rPr>
              <a:t>Charanga</a:t>
            </a:r>
            <a:endParaRPr lang="en-GB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endParaRPr lang="en-GB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Reflect, Rewind and replay</a:t>
            </a:r>
          </a:p>
          <a:p>
            <a:r>
              <a:rPr lang="en-GB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Listen and appraise</a:t>
            </a:r>
          </a:p>
          <a:p>
            <a:r>
              <a:rPr lang="en-GB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Learn to sing the song</a:t>
            </a:r>
          </a:p>
          <a:p>
            <a:r>
              <a:rPr lang="en-GB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Rhythm and pulse</a:t>
            </a:r>
          </a:p>
          <a:p>
            <a:r>
              <a:rPr lang="en-GB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Perform the song</a:t>
            </a:r>
          </a:p>
          <a:p>
            <a:endParaRPr lang="en-GB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002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5397"/>
            <a:ext cx="8229600" cy="801848"/>
          </a:xfrm>
        </p:spPr>
        <p:txBody>
          <a:bodyPr>
            <a:normAutofit fontScale="90000"/>
          </a:bodyPr>
          <a:lstStyle/>
          <a:p>
            <a:r>
              <a:rPr lang="en-GB" sz="5400" dirty="0" smtClean="0">
                <a:latin typeface="NTFPreCursive" panose="03000400000000000000" pitchFamily="66" charset="0"/>
              </a:rPr>
              <a:t>Topic Title: Childhood</a:t>
            </a:r>
            <a:endParaRPr lang="en-GB" dirty="0">
              <a:latin typeface="NTFPreCursive" panose="03000400000000000000" pitchFamily="66" charset="0"/>
            </a:endParaRPr>
          </a:p>
        </p:txBody>
      </p:sp>
      <p:sp>
        <p:nvSpPr>
          <p:cNvPr id="6" name="Content Placeholder 9"/>
          <p:cNvSpPr>
            <a:spLocks noGrp="1"/>
          </p:cNvSpPr>
          <p:nvPr>
            <p:ph sz="half" idx="1"/>
          </p:nvPr>
        </p:nvSpPr>
        <p:spPr>
          <a:xfrm>
            <a:off x="255712" y="908720"/>
            <a:ext cx="4038600" cy="5704965"/>
          </a:xfrm>
          <a:solidFill>
            <a:srgbClr val="00B0F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P.E:</a:t>
            </a:r>
          </a:p>
          <a:p>
            <a:pPr marL="0" indent="0">
              <a:buNone/>
            </a:pPr>
            <a:r>
              <a:rPr lang="en-GB" sz="1800" b="1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We are learning: Games</a:t>
            </a:r>
          </a:p>
          <a:p>
            <a:r>
              <a:rPr lang="en-GB" sz="1800" dirty="0">
                <a:latin typeface="NTFPreCursive" panose="03000400000000000000" pitchFamily="66" charset="0"/>
              </a:rPr>
              <a:t>To be confident and safe in the spaces used to play games. </a:t>
            </a:r>
            <a:endParaRPr lang="en-GB" sz="1800" dirty="0" smtClean="0">
              <a:latin typeface="NTFPreCursive" panose="03000400000000000000" pitchFamily="66" charset="0"/>
            </a:endParaRPr>
          </a:p>
          <a:p>
            <a:r>
              <a:rPr lang="en-GB" sz="1800" dirty="0">
                <a:latin typeface="NTFPreCursive" panose="03000400000000000000" pitchFamily="66" charset="0"/>
              </a:rPr>
              <a:t>To be confident and safe in spaces used to play games.</a:t>
            </a:r>
          </a:p>
          <a:p>
            <a:r>
              <a:rPr lang="en-GB" sz="1800" dirty="0">
                <a:latin typeface="NTFPreCursive" panose="03000400000000000000" pitchFamily="66" charset="0"/>
              </a:rPr>
              <a:t>To explore and use skills, actions and ideas individually and in combination to suit the game they are playing. </a:t>
            </a:r>
            <a:endParaRPr lang="en-GB" sz="1800" dirty="0" smtClean="0">
              <a:latin typeface="NTFPreCursive" panose="03000400000000000000" pitchFamily="66" charset="0"/>
            </a:endParaRPr>
          </a:p>
          <a:p>
            <a:r>
              <a:rPr lang="en-GB" sz="1800" dirty="0">
                <a:latin typeface="NTFPreCursive" panose="03000400000000000000" pitchFamily="66" charset="0"/>
              </a:rPr>
              <a:t>To explore and skills to suit the game they are playing. </a:t>
            </a:r>
            <a:endParaRPr lang="en-GB" sz="1800" dirty="0" smtClean="0">
              <a:latin typeface="NTFPreCursive" panose="03000400000000000000" pitchFamily="66" charset="0"/>
            </a:endParaRPr>
          </a:p>
          <a:p>
            <a:r>
              <a:rPr lang="en-GB" sz="1800" dirty="0">
                <a:latin typeface="NTFPreCursive" panose="03000400000000000000" pitchFamily="66" charset="0"/>
              </a:rPr>
              <a:t>To explore and use skills, actions and ideas individually and in combination to suit the game they are playing. </a:t>
            </a:r>
            <a:endParaRPr lang="en-GB" sz="1800" dirty="0" smtClean="0">
              <a:latin typeface="NTFPreCursive" panose="03000400000000000000" pitchFamily="66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648200" y="908720"/>
            <a:ext cx="4072105" cy="57049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4629317" y="908720"/>
            <a:ext cx="397159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Computing:</a:t>
            </a:r>
          </a:p>
          <a:p>
            <a:r>
              <a:rPr lang="en-GB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We are using Purple Mash: Online Safety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NTFPreCursive" panose="03000400000000000000" pitchFamily="66" charset="0"/>
              </a:rPr>
              <a:t>To log in safely and understand why that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NTFPreCursive" panose="03000400000000000000" pitchFamily="66" charset="0"/>
              </a:rPr>
              <a:t>is important.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</a:t>
            </a:r>
            <a:r>
              <a:rPr lang="en-GB" dirty="0">
                <a:solidFill>
                  <a:schemeClr val="bg1"/>
                </a:solidFill>
                <a:latin typeface="NTFPreCursive" panose="03000400000000000000" pitchFamily="66" charset="0"/>
              </a:rPr>
              <a:t>create an avatar and to understand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NTFPreCursive" panose="03000400000000000000" pitchFamily="66" charset="0"/>
              </a:rPr>
              <a:t>what this is and how it is used.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</a:t>
            </a:r>
            <a:r>
              <a:rPr lang="en-GB" dirty="0">
                <a:solidFill>
                  <a:schemeClr val="bg1"/>
                </a:solidFill>
                <a:latin typeface="NTFPreCursive" panose="03000400000000000000" pitchFamily="66" charset="0"/>
              </a:rPr>
              <a:t>be able to create a picture and add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NTFPreCursive" panose="03000400000000000000" pitchFamily="66" charset="0"/>
              </a:rPr>
              <a:t>their own name to it.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</a:t>
            </a:r>
            <a:r>
              <a:rPr lang="en-GB" dirty="0">
                <a:solidFill>
                  <a:schemeClr val="bg1"/>
                </a:solidFill>
                <a:latin typeface="NTFPreCursive" panose="03000400000000000000" pitchFamily="66" charset="0"/>
              </a:rPr>
              <a:t>start to understand the idea of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NTFPreCursive" panose="03000400000000000000" pitchFamily="66" charset="0"/>
              </a:rPr>
              <a:t>‘ownership’ of creative work.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</a:t>
            </a:r>
            <a:r>
              <a:rPr lang="en-GB" dirty="0">
                <a:solidFill>
                  <a:schemeClr val="bg1"/>
                </a:solidFill>
                <a:latin typeface="NTFPreCursive" panose="03000400000000000000" pitchFamily="66" charset="0"/>
              </a:rPr>
              <a:t>save work to the My Work area 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NTFPreCursive" panose="03000400000000000000" pitchFamily="66" charset="0"/>
              </a:rPr>
              <a:t>understand that this is private space</a:t>
            </a:r>
            <a:r>
              <a:rPr lang="en-GB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.</a:t>
            </a:r>
          </a:p>
          <a:p>
            <a:endParaRPr lang="en-GB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1555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7504" y="-387424"/>
            <a:ext cx="9036496" cy="1143000"/>
          </a:xfrm>
        </p:spPr>
        <p:txBody>
          <a:bodyPr>
            <a:normAutofit/>
          </a:bodyPr>
          <a:lstStyle/>
          <a:p>
            <a:r>
              <a:rPr lang="en-GB" sz="4000" dirty="0" smtClean="0">
                <a:latin typeface="NTFPreCursive" panose="03000400000000000000" pitchFamily="66" charset="0"/>
              </a:rPr>
              <a:t>Topic Title: Childhood</a:t>
            </a:r>
            <a:endParaRPr lang="en-GB" sz="4000" dirty="0">
              <a:latin typeface="NTFPreCursive" panose="03000400000000000000" pitchFamily="66" charset="0"/>
            </a:endParaRPr>
          </a:p>
        </p:txBody>
      </p:sp>
      <p:sp>
        <p:nvSpPr>
          <p:cNvPr id="13" name="Content Placeholder 9"/>
          <p:cNvSpPr>
            <a:spLocks noGrp="1"/>
          </p:cNvSpPr>
          <p:nvPr>
            <p:ph sz="quarter" idx="2"/>
          </p:nvPr>
        </p:nvSpPr>
        <p:spPr>
          <a:xfrm>
            <a:off x="128568" y="755576"/>
            <a:ext cx="4299416" cy="2817440"/>
          </a:xfr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u="sng" dirty="0">
                <a:latin typeface="NTFPreCursive" panose="03000400000000000000" pitchFamily="66" charset="0"/>
              </a:rPr>
              <a:t>History</a:t>
            </a:r>
            <a:r>
              <a:rPr lang="en-GB" sz="1800" u="sng" dirty="0" smtClean="0">
                <a:latin typeface="NTFPreCursive" panose="03000400000000000000" pitchFamily="66" charset="0"/>
              </a:rPr>
              <a:t>:</a:t>
            </a:r>
          </a:p>
          <a:p>
            <a:pPr marL="0" indent="0">
              <a:buNone/>
            </a:pPr>
            <a:endParaRPr lang="en-GB" sz="1800" u="sng" dirty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bg1"/>
                </a:solidFill>
                <a:latin typeface="NTFPreCursive" panose="03000400000000000000" pitchFamily="66" charset="0"/>
              </a:rPr>
              <a:t>We will focus on:</a:t>
            </a:r>
          </a:p>
          <a:p>
            <a:pPr marL="0" indent="0">
              <a:buNone/>
            </a:pPr>
            <a:endParaRPr lang="en-GB" sz="1800" b="1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pPr marL="0" indent="0">
              <a:buNone/>
            </a:pPr>
            <a:r>
              <a:rPr lang="en-GB" sz="18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</a:t>
            </a:r>
            <a:r>
              <a:rPr lang="en-GB" sz="1800" b="1" dirty="0">
                <a:solidFill>
                  <a:schemeClr val="bg1"/>
                </a:solidFill>
                <a:latin typeface="NTFPreCursive" panose="03000400000000000000" pitchFamily="66" charset="0"/>
              </a:rPr>
              <a:t>use common words and phrases relating to the passing of time. </a:t>
            </a:r>
            <a:endParaRPr lang="en-GB" sz="1800" b="1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bg1"/>
                </a:solidFill>
                <a:latin typeface="NTFPreCursive" panose="03000400000000000000" pitchFamily="66" charset="0"/>
              </a:rPr>
              <a:t>To explore a range of historical artefacts to find out about the past.</a:t>
            </a:r>
            <a:endParaRPr lang="en-GB" sz="1600" b="1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pPr marL="0" indent="0">
              <a:buNone/>
            </a:pPr>
            <a:endParaRPr lang="en-GB" sz="1600" b="1" dirty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pPr marL="0" indent="0">
              <a:buNone/>
            </a:pPr>
            <a:endParaRPr lang="en-GB" sz="1600" b="1" dirty="0" smtClean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Content Placeholder 9"/>
          <p:cNvSpPr txBox="1">
            <a:spLocks/>
          </p:cNvSpPr>
          <p:nvPr/>
        </p:nvSpPr>
        <p:spPr>
          <a:xfrm>
            <a:off x="4572000" y="755576"/>
            <a:ext cx="4320480" cy="281744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tIns="0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b="1" u="sng" dirty="0" smtClean="0">
                <a:latin typeface="NTFPreCursive" panose="03000400000000000000" pitchFamily="66" charset="0"/>
              </a:rPr>
              <a:t>DT:</a:t>
            </a:r>
          </a:p>
          <a:p>
            <a:pPr marL="0" indent="0">
              <a:buNone/>
            </a:pPr>
            <a:endParaRPr lang="en-GB" sz="1800" b="1" u="sng" dirty="0" smtClean="0">
              <a:latin typeface="NTFPreCursive" panose="03000400000000000000" pitchFamily="66" charset="0"/>
            </a:endParaRPr>
          </a:p>
          <a:p>
            <a:pPr marL="0" indent="0">
              <a:buNone/>
            </a:pPr>
            <a:r>
              <a:rPr lang="en-GB" sz="1800" b="1" dirty="0" smtClean="0">
                <a:latin typeface="NTFPreCursive" panose="03000400000000000000" pitchFamily="66" charset="0"/>
              </a:rPr>
              <a:t>We will focus on</a:t>
            </a:r>
            <a:r>
              <a:rPr lang="en-GB" sz="1800" b="1" dirty="0">
                <a:latin typeface="NTFPreCursive" panose="03000400000000000000" pitchFamily="66" charset="0"/>
              </a:rPr>
              <a:t>: Shade and Shelter</a:t>
            </a:r>
            <a:endParaRPr lang="en-GB" sz="1800" b="1" dirty="0" smtClean="0">
              <a:latin typeface="NTFPreCursive" panose="03000400000000000000" pitchFamily="66" charset="0"/>
            </a:endParaRPr>
          </a:p>
          <a:p>
            <a:pPr marL="0" indent="0">
              <a:buNone/>
            </a:pPr>
            <a:endParaRPr lang="en-GB" sz="1800" b="1" dirty="0" smtClean="0">
              <a:latin typeface="NTFPreCursive" panose="03000400000000000000" pitchFamily="66" charset="0"/>
            </a:endParaRPr>
          </a:p>
          <a:p>
            <a:pPr marL="0" indent="0">
              <a:buNone/>
            </a:pPr>
            <a:r>
              <a:rPr lang="en-GB" sz="1800" b="1" dirty="0" smtClean="0">
                <a:latin typeface="NTFPreCursive" panose="03000400000000000000" pitchFamily="66" charset="0"/>
              </a:rPr>
              <a:t>Investigating </a:t>
            </a:r>
            <a:r>
              <a:rPr lang="en-GB" sz="1800" b="1" dirty="0">
                <a:latin typeface="NTFPreCursive" panose="03000400000000000000" pitchFamily="66" charset="0"/>
              </a:rPr>
              <a:t>shelters.</a:t>
            </a:r>
            <a:endParaRPr lang="en-GB" sz="1800" b="1" dirty="0" smtClean="0">
              <a:latin typeface="NTFPreCursive" panose="03000400000000000000" pitchFamily="66" charset="0"/>
            </a:endParaRPr>
          </a:p>
          <a:p>
            <a:pPr marL="0" indent="0">
              <a:buNone/>
            </a:pPr>
            <a:r>
              <a:rPr lang="en-GB" sz="1800" b="1" dirty="0">
                <a:latin typeface="NTFPreCursive" panose="03000400000000000000" pitchFamily="66" charset="0"/>
              </a:rPr>
              <a:t>Identify and name what an object is made from.</a:t>
            </a:r>
            <a:endParaRPr lang="en-GB" sz="2000" b="1" dirty="0">
              <a:latin typeface="+mj-lt"/>
            </a:endParaRPr>
          </a:p>
          <a:p>
            <a:endParaRPr lang="en-GB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28568" y="3752543"/>
            <a:ext cx="4299416" cy="286232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b="1" dirty="0">
              <a:solidFill>
                <a:schemeClr val="bg1"/>
              </a:solidFill>
              <a:latin typeface="NTFPreCursive" panose="03000400000000000000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8568" y="3752543"/>
            <a:ext cx="418033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u="sng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Art and Design:</a:t>
            </a:r>
          </a:p>
          <a:p>
            <a:endParaRPr lang="en-GB" u="sng" dirty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r>
              <a:rPr lang="en-GB" dirty="0">
                <a:solidFill>
                  <a:schemeClr val="bg1"/>
                </a:solidFill>
                <a:latin typeface="NTFPreCursive" panose="03000400000000000000" pitchFamily="66" charset="0"/>
              </a:rPr>
              <a:t>We will focus on</a:t>
            </a:r>
            <a:r>
              <a:rPr lang="en-GB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: Mix </a:t>
            </a:r>
            <a:r>
              <a:rPr lang="en-GB" dirty="0">
                <a:solidFill>
                  <a:schemeClr val="bg1"/>
                </a:solidFill>
                <a:latin typeface="NTFPreCursive" panose="03000400000000000000" pitchFamily="66" charset="0"/>
              </a:rPr>
              <a:t>it </a:t>
            </a:r>
            <a:endParaRPr lang="en-GB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endParaRPr lang="en-GB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Identifying </a:t>
            </a:r>
            <a:r>
              <a:rPr lang="en-GB" dirty="0">
                <a:solidFill>
                  <a:schemeClr val="bg1"/>
                </a:solidFill>
                <a:latin typeface="NTFPreCursive" panose="03000400000000000000" pitchFamily="66" charset="0"/>
              </a:rPr>
              <a:t>the primary and secondary colours</a:t>
            </a:r>
            <a:r>
              <a:rPr lang="en-GB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.</a:t>
            </a:r>
          </a:p>
          <a:p>
            <a:r>
              <a:rPr lang="en-GB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Create </a:t>
            </a:r>
            <a:r>
              <a:rPr lang="en-GB" dirty="0">
                <a:solidFill>
                  <a:schemeClr val="bg1"/>
                </a:solidFill>
                <a:latin typeface="NTFPreCursive" panose="03000400000000000000" pitchFamily="66" charset="0"/>
              </a:rPr>
              <a:t>a colour wheel</a:t>
            </a:r>
          </a:p>
          <a:p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4572000" y="3752543"/>
            <a:ext cx="4320480" cy="286232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4574940" y="3718679"/>
            <a:ext cx="4320480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>
                <a:solidFill>
                  <a:schemeClr val="bg1"/>
                </a:solidFill>
                <a:latin typeface="NTFPreCursive" panose="03000400000000000000" pitchFamily="66" charset="0"/>
              </a:rPr>
              <a:t>Geography</a:t>
            </a:r>
            <a:r>
              <a:rPr lang="en-GB" b="1" u="sng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.</a:t>
            </a:r>
          </a:p>
          <a:p>
            <a:endParaRPr lang="en-GB" dirty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r>
              <a:rPr lang="en-GB" sz="1700" b="1" dirty="0">
                <a:solidFill>
                  <a:schemeClr val="bg1"/>
                </a:solidFill>
                <a:latin typeface="NTFPreCursive" panose="03000400000000000000" pitchFamily="66" charset="0"/>
              </a:rPr>
              <a:t>We will focus on</a:t>
            </a:r>
            <a:r>
              <a:rPr lang="en-GB" sz="17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: Our </a:t>
            </a:r>
            <a:r>
              <a:rPr lang="en-GB" sz="1700" b="1" dirty="0">
                <a:solidFill>
                  <a:schemeClr val="bg1"/>
                </a:solidFill>
                <a:latin typeface="NTFPreCursive" panose="03000400000000000000" pitchFamily="66" charset="0"/>
              </a:rPr>
              <a:t>Wonderful World </a:t>
            </a:r>
          </a:p>
          <a:p>
            <a:endParaRPr lang="en-GB" sz="1700" b="1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r>
              <a:rPr lang="en-GB" sz="17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Identifying </a:t>
            </a:r>
            <a:r>
              <a:rPr lang="en-GB" sz="1700" b="1" dirty="0">
                <a:solidFill>
                  <a:schemeClr val="bg1"/>
                </a:solidFill>
                <a:latin typeface="NTFPreCursive" panose="03000400000000000000" pitchFamily="66" charset="0"/>
              </a:rPr>
              <a:t>human and physical </a:t>
            </a:r>
            <a:r>
              <a:rPr lang="en-GB" sz="17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features.</a:t>
            </a:r>
          </a:p>
          <a:p>
            <a:r>
              <a:rPr lang="en-GB" sz="17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Create </a:t>
            </a:r>
            <a:r>
              <a:rPr lang="en-GB" sz="1700" b="1" dirty="0">
                <a:solidFill>
                  <a:schemeClr val="bg1"/>
                </a:solidFill>
                <a:latin typeface="NTFPreCursive" panose="03000400000000000000" pitchFamily="66" charset="0"/>
              </a:rPr>
              <a:t>a simple picture </a:t>
            </a:r>
            <a:r>
              <a:rPr lang="en-GB" sz="17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map.</a:t>
            </a:r>
          </a:p>
          <a:p>
            <a:r>
              <a:rPr lang="en-GB" sz="17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Use </a:t>
            </a:r>
            <a:r>
              <a:rPr lang="en-GB" sz="1700" b="1" dirty="0">
                <a:solidFill>
                  <a:schemeClr val="bg1"/>
                </a:solidFill>
                <a:latin typeface="NTFPreCursive" panose="03000400000000000000" pitchFamily="66" charset="0"/>
              </a:rPr>
              <a:t>simple directional </a:t>
            </a:r>
            <a:r>
              <a:rPr lang="en-GB" sz="17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language.</a:t>
            </a:r>
            <a:endParaRPr lang="en-GB" sz="1700" b="1" dirty="0">
              <a:solidFill>
                <a:schemeClr val="bg1"/>
              </a:solidFill>
              <a:latin typeface="NTFPreCursive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90097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382216"/>
            <a:ext cx="8229600" cy="708688"/>
          </a:xfrm>
        </p:spPr>
        <p:txBody>
          <a:bodyPr>
            <a:normAutofit/>
          </a:bodyPr>
          <a:lstStyle/>
          <a:p>
            <a:r>
              <a:rPr lang="en-GB" sz="4000" dirty="0" smtClean="0">
                <a:latin typeface="NTFPreCursive" panose="03000400000000000000" pitchFamily="66" charset="0"/>
              </a:rPr>
              <a:t>Topic Title: Childhood</a:t>
            </a:r>
            <a:endParaRPr lang="en-GB" sz="4400" dirty="0">
              <a:latin typeface="NTFPreCursive" panose="03000400000000000000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2170584" cy="4911824"/>
          </a:xfrm>
          <a:solidFill>
            <a:srgbClr val="00B0F0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9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Key Topic Vocabulary</a:t>
            </a:r>
          </a:p>
          <a:p>
            <a:pPr marL="0" indent="0">
              <a:buNone/>
            </a:pPr>
            <a:endParaRPr lang="en-GB" sz="1900" b="1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r>
              <a:rPr lang="en-GB" sz="2800" dirty="0" smtClean="0">
                <a:solidFill>
                  <a:schemeClr val="bg1"/>
                </a:solidFill>
                <a:latin typeface="NTFPreCursivef" panose="03000400000000000000" pitchFamily="66" charset="0"/>
              </a:rPr>
              <a:t>Adult</a:t>
            </a:r>
          </a:p>
          <a:p>
            <a:r>
              <a:rPr lang="en-GB" sz="2800" dirty="0" smtClean="0">
                <a:solidFill>
                  <a:schemeClr val="bg1"/>
                </a:solidFill>
                <a:latin typeface="NTFPreCursivef" panose="03000400000000000000" pitchFamily="66" charset="0"/>
              </a:rPr>
              <a:t>Artefact</a:t>
            </a:r>
          </a:p>
          <a:p>
            <a:r>
              <a:rPr lang="en-GB" sz="2800" dirty="0" smtClean="0">
                <a:solidFill>
                  <a:schemeClr val="bg1"/>
                </a:solidFill>
                <a:latin typeface="NTFPreCursivef" panose="03000400000000000000" pitchFamily="66" charset="0"/>
              </a:rPr>
              <a:t>Baby</a:t>
            </a:r>
          </a:p>
          <a:p>
            <a:r>
              <a:rPr lang="en-GB" sz="2800" dirty="0" smtClean="0">
                <a:solidFill>
                  <a:schemeClr val="bg1"/>
                </a:solidFill>
                <a:latin typeface="NTFPreCursivef" panose="03000400000000000000" pitchFamily="66" charset="0"/>
              </a:rPr>
              <a:t>Birthday</a:t>
            </a:r>
          </a:p>
          <a:p>
            <a:r>
              <a:rPr lang="en-GB" sz="2800" dirty="0">
                <a:solidFill>
                  <a:schemeClr val="bg1"/>
                </a:solidFill>
                <a:latin typeface="NTFPreCursivef" panose="03000400000000000000" pitchFamily="66" charset="0"/>
              </a:rPr>
              <a:t> C</a:t>
            </a:r>
            <a:r>
              <a:rPr lang="en-GB" sz="2800" dirty="0" smtClean="0">
                <a:solidFill>
                  <a:schemeClr val="bg1"/>
                </a:solidFill>
                <a:latin typeface="NTFPreCursivef" panose="03000400000000000000" pitchFamily="66" charset="0"/>
              </a:rPr>
              <a:t>hild</a:t>
            </a:r>
          </a:p>
          <a:p>
            <a:r>
              <a:rPr lang="en-GB" sz="2800" dirty="0" smtClean="0">
                <a:solidFill>
                  <a:schemeClr val="bg1"/>
                </a:solidFill>
                <a:latin typeface="NTFPreCursivef" panose="03000400000000000000" pitchFamily="66" charset="0"/>
              </a:rPr>
              <a:t>Childhood</a:t>
            </a:r>
          </a:p>
          <a:p>
            <a:pPr marL="0" indent="0">
              <a:buNone/>
            </a:pPr>
            <a:endParaRPr lang="en-GB" dirty="0">
              <a:solidFill>
                <a:schemeClr val="bg1"/>
              </a:solidFill>
              <a:latin typeface="NTFPreCursivef" panose="03000400000000000000" pitchFamily="66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485333" y="1412776"/>
            <a:ext cx="2232248" cy="4911824"/>
          </a:xfrm>
          <a:prstGeom prst="rect">
            <a:avLst/>
          </a:prstGeom>
          <a:solidFill>
            <a:srgbClr val="0070C0"/>
          </a:solidFill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en-GB" sz="18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Key Topic Vocabulary </a:t>
            </a:r>
          </a:p>
          <a:p>
            <a:endParaRPr lang="en-GB" sz="1800" dirty="0" smtClean="0">
              <a:solidFill>
                <a:schemeClr val="bg1"/>
              </a:solidFill>
              <a:latin typeface="+mj-lt"/>
            </a:endParaRPr>
          </a:p>
          <a:p>
            <a:r>
              <a:rPr lang="en-GB" sz="2800" dirty="0" smtClean="0">
                <a:solidFill>
                  <a:schemeClr val="bg1"/>
                </a:solidFill>
                <a:latin typeface="NTFPreCursivef" panose="03000400000000000000" pitchFamily="66" charset="0"/>
              </a:rPr>
              <a:t>Coronation</a:t>
            </a:r>
          </a:p>
          <a:p>
            <a:r>
              <a:rPr lang="en-GB" sz="2800" dirty="0" smtClean="0">
                <a:solidFill>
                  <a:schemeClr val="bg1"/>
                </a:solidFill>
                <a:latin typeface="NTFPreCursivef" panose="03000400000000000000" pitchFamily="66" charset="0"/>
              </a:rPr>
              <a:t>Elderly</a:t>
            </a:r>
          </a:p>
          <a:p>
            <a:r>
              <a:rPr lang="en-GB" sz="2800" dirty="0" smtClean="0">
                <a:solidFill>
                  <a:schemeClr val="bg1"/>
                </a:solidFill>
                <a:latin typeface="NTFPreCursivef" panose="03000400000000000000" pitchFamily="66" charset="0"/>
              </a:rPr>
              <a:t>Family</a:t>
            </a:r>
          </a:p>
          <a:p>
            <a:r>
              <a:rPr lang="en-GB" sz="2800" dirty="0" smtClean="0">
                <a:solidFill>
                  <a:schemeClr val="bg1"/>
                </a:solidFill>
                <a:latin typeface="NTFPreCursivef" panose="03000400000000000000" pitchFamily="66" charset="0"/>
              </a:rPr>
              <a:t> Family tree</a:t>
            </a:r>
          </a:p>
          <a:p>
            <a:r>
              <a:rPr lang="en-GB" sz="2800" dirty="0" smtClean="0">
                <a:solidFill>
                  <a:schemeClr val="bg1"/>
                </a:solidFill>
                <a:latin typeface="NTFPreCursivef" panose="03000400000000000000" pitchFamily="66" charset="0"/>
              </a:rPr>
              <a:t> Old</a:t>
            </a:r>
          </a:p>
          <a:p>
            <a:r>
              <a:rPr lang="en-GB" sz="2800" dirty="0">
                <a:solidFill>
                  <a:schemeClr val="bg1"/>
                </a:solidFill>
                <a:latin typeface="NTFPreCursivef" panose="03000400000000000000" pitchFamily="66" charset="0"/>
              </a:rPr>
              <a:t> </a:t>
            </a:r>
            <a:r>
              <a:rPr lang="en-GB" sz="2800" dirty="0" smtClean="0">
                <a:solidFill>
                  <a:schemeClr val="bg1"/>
                </a:solidFill>
                <a:latin typeface="NTFPreCursivef" panose="03000400000000000000" pitchFamily="66" charset="0"/>
              </a:rPr>
              <a:t>Teenager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6228184" y="1412776"/>
            <a:ext cx="2520280" cy="4924218"/>
          </a:xfrm>
          <a:prstGeom prst="rect">
            <a:avLst/>
          </a:prstGeom>
          <a:solidFill>
            <a:srgbClr val="92D050"/>
          </a:solidFill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en-GB" sz="18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Key Topic Vocabulary</a:t>
            </a:r>
          </a:p>
          <a:p>
            <a:pPr marL="0" indent="0">
              <a:buFont typeface="Wingdings 2"/>
              <a:buNone/>
            </a:pPr>
            <a:r>
              <a:rPr lang="en-GB" sz="18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 </a:t>
            </a:r>
          </a:p>
          <a:p>
            <a:r>
              <a:rPr lang="en-GB" sz="2800" dirty="0" smtClean="0">
                <a:solidFill>
                  <a:schemeClr val="bg1"/>
                </a:solidFill>
                <a:latin typeface="NTFPreCursivef" panose="03000400000000000000" pitchFamily="66" charset="0"/>
              </a:rPr>
              <a:t>Toddler</a:t>
            </a:r>
          </a:p>
          <a:p>
            <a:r>
              <a:rPr lang="en-GB" sz="2800" dirty="0" smtClean="0">
                <a:solidFill>
                  <a:schemeClr val="bg1"/>
                </a:solidFill>
                <a:latin typeface="NTFPreCursivef" panose="03000400000000000000" pitchFamily="66" charset="0"/>
              </a:rPr>
              <a:t>Wedding</a:t>
            </a:r>
          </a:p>
          <a:p>
            <a:r>
              <a:rPr lang="en-GB" sz="2800" dirty="0" smtClean="0">
                <a:solidFill>
                  <a:schemeClr val="bg1"/>
                </a:solidFill>
                <a:latin typeface="NTFPreCursivef" panose="03000400000000000000" pitchFamily="66" charset="0"/>
              </a:rPr>
              <a:t>City</a:t>
            </a:r>
          </a:p>
          <a:p>
            <a:r>
              <a:rPr lang="en-GB" sz="2800" dirty="0" smtClean="0">
                <a:solidFill>
                  <a:schemeClr val="bg1"/>
                </a:solidFill>
                <a:latin typeface="NTFPreCursivef" panose="03000400000000000000" pitchFamily="66" charset="0"/>
              </a:rPr>
              <a:t>Young</a:t>
            </a:r>
            <a:endParaRPr lang="en-GB" sz="2800" dirty="0">
              <a:solidFill>
                <a:schemeClr val="bg1"/>
              </a:solidFill>
            </a:endParaRPr>
          </a:p>
          <a:p>
            <a:endParaRPr lang="en-GB" dirty="0" smtClean="0">
              <a:solidFill>
                <a:schemeClr val="bg1"/>
              </a:solidFill>
            </a:endParaRPr>
          </a:p>
          <a:p>
            <a:endParaRPr lang="en-GB" dirty="0" smtClean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150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1432</TotalTime>
  <Words>750</Words>
  <Application>Microsoft Office PowerPoint</Application>
  <PresentationFormat>On-screen Show (4:3)</PresentationFormat>
  <Paragraphs>149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Calibri</vt:lpstr>
      <vt:lpstr>Constantia</vt:lpstr>
      <vt:lpstr>NTFPreCursive</vt:lpstr>
      <vt:lpstr>NTFPreCursivef</vt:lpstr>
      <vt:lpstr>Wingdings 2</vt:lpstr>
      <vt:lpstr>Flow</vt:lpstr>
      <vt:lpstr>Riverside Primary School </vt:lpstr>
      <vt:lpstr>Topic Title: Maths</vt:lpstr>
      <vt:lpstr> Topic Title: Childhood; Literacy </vt:lpstr>
      <vt:lpstr>Topic Title: Childhood</vt:lpstr>
      <vt:lpstr>Topic Title: Childhood</vt:lpstr>
      <vt:lpstr>Topic Title: Childhood</vt:lpstr>
      <vt:lpstr>Topic Title: Childhood</vt:lpstr>
    </vt:vector>
  </TitlesOfParts>
  <Company>RM plc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Riverside Primary School</dc:title>
  <dc:creator>Teacher</dc:creator>
  <cp:lastModifiedBy>D Swann</cp:lastModifiedBy>
  <cp:revision>109</cp:revision>
  <dcterms:created xsi:type="dcterms:W3CDTF">2016-06-22T08:23:20Z</dcterms:created>
  <dcterms:modified xsi:type="dcterms:W3CDTF">2022-07-11T11:35:43Z</dcterms:modified>
</cp:coreProperties>
</file>