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64" r:id="rId3"/>
    <p:sldId id="257" r:id="rId4"/>
    <p:sldId id="259" r:id="rId5"/>
    <p:sldId id="263" r:id="rId6"/>
    <p:sldId id="258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BB3F"/>
    <a:srgbClr val="D402AC"/>
    <a:srgbClr val="00CC00"/>
    <a:srgbClr val="D70303"/>
    <a:srgbClr val="FF0066"/>
    <a:srgbClr val="F6FC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24" autoAdjust="0"/>
  </p:normalViewPr>
  <p:slideViewPr>
    <p:cSldViewPr>
      <p:cViewPr varScale="1">
        <p:scale>
          <a:sx n="106" d="100"/>
          <a:sy n="106" d="100"/>
        </p:scale>
        <p:origin x="173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236A48-2CF9-4632-AAB2-F59C47ED673C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47F08-ED18-4C52-8D63-36217DD0B7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456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47F08-ED18-4C52-8D63-36217DD0B7B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644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47F08-ED18-4C52-8D63-36217DD0B7B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221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EEE76B6-4BD1-461C-B1F9-D34B39CA1C30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980728"/>
            <a:ext cx="8359080" cy="1828800"/>
          </a:xfrm>
        </p:spPr>
        <p:txBody>
          <a:bodyPr>
            <a:normAutofit/>
          </a:bodyPr>
          <a:lstStyle/>
          <a:p>
            <a:r>
              <a:rPr lang="en-GB" sz="6000" dirty="0"/>
              <a:t>Riverside Primary School	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4000" dirty="0">
                <a:latin typeface="NTFPreCursive" panose="03000400000000000000" pitchFamily="66" charset="0"/>
              </a:rPr>
              <a:t>Year 1</a:t>
            </a:r>
            <a:r>
              <a:rPr lang="en-GB" sz="4000" dirty="0" smtClean="0">
                <a:latin typeface="NTFPreCursive" panose="03000400000000000000" pitchFamily="66" charset="0"/>
              </a:rPr>
              <a:t> </a:t>
            </a:r>
            <a:r>
              <a:rPr lang="en-GB" sz="4000" dirty="0">
                <a:latin typeface="NTFPreCursive" panose="03000400000000000000" pitchFamily="66" charset="0"/>
              </a:rPr>
              <a:t>Curriculum Map</a:t>
            </a:r>
          </a:p>
          <a:p>
            <a:r>
              <a:rPr lang="en-GB" sz="4000" dirty="0" smtClean="0">
                <a:latin typeface="NTFPreCursive" panose="03000400000000000000" pitchFamily="66" charset="0"/>
              </a:rPr>
              <a:t>Spring </a:t>
            </a:r>
            <a:r>
              <a:rPr lang="en-GB" sz="4000" dirty="0">
                <a:latin typeface="NTFPreCursive" panose="03000400000000000000" pitchFamily="66" charset="0"/>
              </a:rPr>
              <a:t>1</a:t>
            </a:r>
            <a:r>
              <a:rPr lang="en-GB" sz="4000" dirty="0" smtClean="0">
                <a:latin typeface="NTFPreCursive" panose="03000400000000000000" pitchFamily="66" charset="0"/>
              </a:rPr>
              <a:t> 2023</a:t>
            </a:r>
            <a:endParaRPr lang="en-GB" dirty="0">
              <a:latin typeface="NTFPreCursive" panose="03000400000000000000" pitchFamily="66" charset="0"/>
            </a:endParaRPr>
          </a:p>
        </p:txBody>
      </p:sp>
      <p:pic>
        <p:nvPicPr>
          <p:cNvPr id="5" name="Picture 4" descr="C:\Users\saki\AppData\Local\Microsoft\Windows\Temporary Internet Files\Content.Outlook\B7AOE9TM\Riverside Primary logo (2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27623"/>
            <a:ext cx="2739904" cy="25303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67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229600" cy="78296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NTFPreCursive" panose="03000400000000000000" pitchFamily="66" charset="0"/>
              </a:rPr>
              <a:t>Topic Title: Maths</a:t>
            </a:r>
            <a:endParaRPr lang="en-GB" dirty="0">
              <a:latin typeface="NTFPreCursive" panose="03000400000000000000" pitchFamily="66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47332" y="1196752"/>
            <a:ext cx="8645148" cy="5472608"/>
          </a:xfrm>
          <a:solidFill>
            <a:schemeClr val="accent2"/>
          </a:solidFill>
          <a:ln w="12700">
            <a:noFill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Maths: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We will focus on: </a:t>
            </a:r>
            <a:r>
              <a:rPr lang="en-GB" sz="1800" b="1" u="sng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Place Value (within </a:t>
            </a:r>
            <a:r>
              <a:rPr lang="en-GB" sz="1800" b="1" u="sng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20)</a:t>
            </a:r>
            <a:endParaRPr lang="en-GB" sz="1800" b="1" u="sng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16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Small steps taken from White rose;</a:t>
            </a:r>
          </a:p>
          <a:p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Count within 20</a:t>
            </a:r>
            <a:endParaRPr lang="en-GB" sz="16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Understand numbers from 10 to 20</a:t>
            </a:r>
            <a:endParaRPr lang="en-GB" sz="16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1 more, 1 less</a:t>
            </a:r>
            <a:endParaRPr lang="en-GB" sz="16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The number line to 20</a:t>
            </a:r>
            <a:endParaRPr lang="en-GB" sz="16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Estimate numbers to 20</a:t>
            </a:r>
            <a:endParaRPr lang="en-GB" sz="16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Compare numbers to 20</a:t>
            </a:r>
            <a:endParaRPr lang="en-GB" sz="16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Order numbers to 20</a:t>
            </a:r>
          </a:p>
          <a:p>
            <a:pPr marL="0" indent="0">
              <a:buNone/>
            </a:pPr>
            <a:r>
              <a:rPr lang="en-GB" sz="1600" dirty="0">
                <a:solidFill>
                  <a:schemeClr val="bg1"/>
                </a:solidFill>
                <a:latin typeface="NTFPreCursive" panose="03000400000000000000" pitchFamily="66" charset="0"/>
              </a:rPr>
              <a:t>We will </a:t>
            </a:r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 also focus </a:t>
            </a:r>
            <a:r>
              <a:rPr lang="en-GB" sz="1600" dirty="0">
                <a:solidFill>
                  <a:schemeClr val="bg1"/>
                </a:solidFill>
                <a:latin typeface="NTFPreCursive" panose="03000400000000000000" pitchFamily="66" charset="0"/>
              </a:rPr>
              <a:t>on: </a:t>
            </a:r>
            <a:r>
              <a:rPr lang="en-GB" sz="1600" b="1" u="sng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Addition </a:t>
            </a:r>
            <a:r>
              <a:rPr lang="en-GB" sz="1600" b="1" u="sng" smtClean="0">
                <a:solidFill>
                  <a:schemeClr val="bg1"/>
                </a:solidFill>
                <a:latin typeface="NTFPreCursive" panose="03000400000000000000" pitchFamily="66" charset="0"/>
              </a:rPr>
              <a:t>and Subtraction </a:t>
            </a:r>
            <a:r>
              <a:rPr lang="en-GB" sz="1600" b="1" u="sng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20</a:t>
            </a:r>
            <a:endParaRPr lang="en-GB" sz="16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Add by counting on</a:t>
            </a:r>
            <a:endParaRPr lang="en-GB" sz="1600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Add ones using number bonds</a:t>
            </a:r>
            <a:endParaRPr lang="en-GB" sz="16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Make and find number bonds to 20 </a:t>
            </a:r>
            <a:endParaRPr lang="en-GB" sz="16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600" dirty="0">
                <a:solidFill>
                  <a:schemeClr val="bg1"/>
                </a:solidFill>
                <a:latin typeface="NTFPreCursive" panose="03000400000000000000" pitchFamily="66" charset="0"/>
              </a:rPr>
              <a:t>D</a:t>
            </a:r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oubles</a:t>
            </a:r>
            <a:endParaRPr lang="en-GB" sz="16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Subtraction by counting back</a:t>
            </a:r>
            <a:endParaRPr lang="en-GB" sz="16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Related facts</a:t>
            </a:r>
            <a:endParaRPr lang="en-GB" sz="16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Missing number problems</a:t>
            </a:r>
            <a:endParaRPr lang="en-GB" sz="16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endParaRPr lang="en-GB" sz="1800" dirty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547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ontent Placeholder 9"/>
          <p:cNvSpPr>
            <a:spLocks noGrp="1"/>
          </p:cNvSpPr>
          <p:nvPr>
            <p:ph sz="quarter" idx="2"/>
          </p:nvPr>
        </p:nvSpPr>
        <p:spPr>
          <a:xfrm>
            <a:off x="4581074" y="819389"/>
            <a:ext cx="4242396" cy="2861639"/>
          </a:xfrm>
          <a:solidFill>
            <a:srgbClr val="0070C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1800" b="1" dirty="0" smtClean="0">
                <a:latin typeface="NTFPreCursive" panose="03000400000000000000" pitchFamily="66" charset="0"/>
              </a:rPr>
              <a:t>DSR:</a:t>
            </a:r>
            <a:endParaRPr lang="en-GB" sz="1800" b="1" dirty="0"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1800" b="1" dirty="0">
                <a:latin typeface="NTFPreCursive" panose="03000400000000000000" pitchFamily="66" charset="0"/>
              </a:rPr>
              <a:t>We will be reading</a:t>
            </a:r>
            <a:r>
              <a:rPr lang="en-GB" sz="1800" b="1" dirty="0" smtClean="0">
                <a:latin typeface="NTFPreCursive" panose="03000400000000000000" pitchFamily="66" charset="0"/>
              </a:rPr>
              <a:t>:</a:t>
            </a:r>
          </a:p>
          <a:p>
            <a:r>
              <a:rPr lang="en-GB" sz="1800" b="1" dirty="0" smtClean="0">
                <a:latin typeface="NTFPreCursive" panose="03000400000000000000" pitchFamily="66" charset="0"/>
              </a:rPr>
              <a:t>A </a:t>
            </a:r>
            <a:r>
              <a:rPr lang="en-GB" sz="1800" b="1" dirty="0" smtClean="0">
                <a:latin typeface="NTFPreCursive" panose="03000400000000000000" pitchFamily="66" charset="0"/>
              </a:rPr>
              <a:t>cat</a:t>
            </a:r>
            <a:endParaRPr lang="en-GB" sz="1800" b="1" dirty="0" smtClean="0">
              <a:latin typeface="NTFPreCursive" panose="03000400000000000000" pitchFamily="66" charset="0"/>
            </a:endParaRPr>
          </a:p>
          <a:p>
            <a:r>
              <a:rPr lang="en-GB" sz="1800" b="1" dirty="0" smtClean="0">
                <a:latin typeface="NTFPreCursive" panose="03000400000000000000" pitchFamily="66" charset="0"/>
              </a:rPr>
              <a:t>Ten pegs</a:t>
            </a:r>
            <a:endParaRPr lang="en-GB" sz="1800" b="1" dirty="0" smtClean="0">
              <a:latin typeface="NTFPreCursive" panose="03000400000000000000" pitchFamily="66" charset="0"/>
            </a:endParaRPr>
          </a:p>
          <a:p>
            <a:r>
              <a:rPr lang="en-GB" sz="1800" b="1" dirty="0" smtClean="0">
                <a:latin typeface="NTFPreCursive" panose="03000400000000000000" pitchFamily="66" charset="0"/>
              </a:rPr>
              <a:t>The Egg</a:t>
            </a:r>
            <a:endParaRPr lang="en-GB" sz="1800" b="1" dirty="0" smtClean="0">
              <a:latin typeface="NTFPreCursive" panose="03000400000000000000" pitchFamily="66" charset="0"/>
            </a:endParaRPr>
          </a:p>
          <a:p>
            <a:r>
              <a:rPr lang="en-GB" sz="1800" b="1" dirty="0" smtClean="0">
                <a:latin typeface="NTFPreCursive" panose="03000400000000000000" pitchFamily="66" charset="0"/>
              </a:rPr>
              <a:t>In the Mist</a:t>
            </a:r>
            <a:endParaRPr lang="en-GB" sz="1800" b="1" dirty="0" smtClean="0">
              <a:latin typeface="NTFPreCursive" panose="03000400000000000000" pitchFamily="66" charset="0"/>
            </a:endParaRPr>
          </a:p>
          <a:p>
            <a:r>
              <a:rPr lang="en-GB" sz="1800" b="1" dirty="0" smtClean="0">
                <a:latin typeface="NTFPreCursive" panose="03000400000000000000" pitchFamily="66" charset="0"/>
              </a:rPr>
              <a:t>Going Fishing</a:t>
            </a:r>
            <a:endParaRPr lang="en-GB" sz="1800" b="1" dirty="0" smtClean="0">
              <a:latin typeface="NTFPreCursive" panose="03000400000000000000" pitchFamily="66" charset="0"/>
            </a:endParaRPr>
          </a:p>
          <a:p>
            <a:r>
              <a:rPr lang="en-GB" sz="1800" b="1" dirty="0" smtClean="0">
                <a:latin typeface="NTFPreCursive" panose="03000400000000000000" pitchFamily="66" charset="0"/>
              </a:rPr>
              <a:t>Brown Cow</a:t>
            </a:r>
          </a:p>
          <a:p>
            <a:r>
              <a:rPr lang="en-GB" sz="1800" b="1" dirty="0" smtClean="0">
                <a:latin typeface="NTFPreCursive" panose="03000400000000000000" pitchFamily="66" charset="0"/>
              </a:rPr>
              <a:t>The Willow Tree</a:t>
            </a:r>
            <a:endParaRPr lang="en-GB" sz="1800" b="1" dirty="0" smtClean="0">
              <a:latin typeface="NTFPreCursive" panose="03000400000000000000" pitchFamily="66" charset="0"/>
            </a:endParaRPr>
          </a:p>
          <a:p>
            <a:endParaRPr lang="en-GB" sz="1800" b="1" dirty="0" smtClean="0">
              <a:latin typeface="NTFPreCursive" panose="03000400000000000000" pitchFamily="66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7504" y="-387424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en-GB" sz="2000" dirty="0" smtClean="0"/>
              <a:t> </a:t>
            </a:r>
            <a:r>
              <a:rPr lang="en-GB" sz="4800" dirty="0" smtClean="0">
                <a:latin typeface="NTFPreCursive" panose="03000400000000000000" pitchFamily="66" charset="0"/>
              </a:rPr>
              <a:t>Topic Title: Bright Lights, Big City; Literacy </a:t>
            </a:r>
            <a:endParaRPr lang="en-GB" sz="2000" dirty="0">
              <a:latin typeface="NTFPreCursive" panose="03000400000000000000" pitchFamily="66" charset="0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2"/>
          </p:nvPr>
        </p:nvSpPr>
        <p:spPr>
          <a:xfrm>
            <a:off x="136293" y="783386"/>
            <a:ext cx="4321633" cy="5829540"/>
          </a:xfr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latin typeface="NTFPreCursive" panose="03000400000000000000" pitchFamily="66" charset="0"/>
              </a:rPr>
              <a:t>Writing</a:t>
            </a:r>
            <a:r>
              <a:rPr lang="en-GB" sz="1800" b="1" dirty="0" smtClean="0">
                <a:latin typeface="NTFPreCursive" panose="03000400000000000000" pitchFamily="66" charset="0"/>
              </a:rPr>
              <a:t>: </a:t>
            </a:r>
            <a:endParaRPr lang="en-GB" sz="1800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bg1"/>
                </a:solidFill>
                <a:latin typeface="NTFPreCursive" panose="03000400000000000000" pitchFamily="66" charset="0"/>
              </a:rPr>
              <a:t>We will focus </a:t>
            </a: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on:</a:t>
            </a: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endParaRPr lang="en-GB" sz="1800" dirty="0" smtClean="0">
              <a:latin typeface="NTFPreCursivef" panose="03000400000000000000" pitchFamily="66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GB" sz="1800" dirty="0" smtClean="0">
                <a:latin typeface="NTFPreCursivef" panose="03000400000000000000" pitchFamily="66" charset="0"/>
              </a:rPr>
              <a:t>Weeks 1 and 2 : Description of Buckingham Palace</a:t>
            </a: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endParaRPr lang="en-GB" sz="1800" dirty="0" smtClean="0">
              <a:latin typeface="NTFPreCursivef" panose="03000400000000000000" pitchFamily="66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GB" sz="1800" dirty="0" smtClean="0">
                <a:latin typeface="NTFPreCursivef" panose="03000400000000000000" pitchFamily="66" charset="0"/>
              </a:rPr>
              <a:t>Weeks 3 and 4: Instructions on how to make bread</a:t>
            </a: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endParaRPr lang="en-GB" sz="1800" dirty="0" smtClean="0">
              <a:latin typeface="NTFPreCursivef" panose="03000400000000000000" pitchFamily="66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GB" sz="1800" dirty="0" smtClean="0">
                <a:latin typeface="NTFPreCursivef" panose="03000400000000000000" pitchFamily="66" charset="0"/>
              </a:rPr>
              <a:t>Weeks 5 and 6: Recount</a:t>
            </a: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endParaRPr lang="en-GB" sz="1800" dirty="0" smtClean="0">
              <a:latin typeface="NTFPreCursivef" panose="03000400000000000000" pitchFamily="66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GB" sz="1800" dirty="0" smtClean="0">
                <a:latin typeface="NTFPreCursivef" panose="03000400000000000000" pitchFamily="66" charset="0"/>
              </a:rPr>
              <a:t>Weeks 7 and 8: Retelling of a story</a:t>
            </a: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endParaRPr lang="en-GB" sz="1800" dirty="0" smtClean="0">
              <a:latin typeface="NTFPreCursivef" panose="03000400000000000000" pitchFamily="66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GB" sz="1800" dirty="0" smtClean="0">
                <a:latin typeface="NTFPreCursivef" panose="03000400000000000000" pitchFamily="66" charset="0"/>
              </a:rPr>
              <a:t>Weeks 9 and 10: Diary Entry</a:t>
            </a: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endParaRPr lang="en-GB" sz="1800" dirty="0" smtClean="0">
              <a:latin typeface="NTFPreCursivef" panose="03000400000000000000" pitchFamily="66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GB" sz="1800" dirty="0" smtClean="0">
                <a:latin typeface="NTFPreCursivef" panose="03000400000000000000" pitchFamily="66" charset="0"/>
              </a:rPr>
              <a:t>Week 11: Shape Poem</a:t>
            </a:r>
            <a:endParaRPr lang="en-GB" sz="1800" dirty="0">
              <a:latin typeface="NTFPreCursivef" panose="03000400000000000000" pitchFamily="66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endParaRPr lang="en-GB" sz="1800" dirty="0" smtClean="0">
              <a:latin typeface="NTFPreCursivef" panose="03000400000000000000" pitchFamily="66" charset="0"/>
            </a:endParaRPr>
          </a:p>
          <a:p>
            <a:pPr marL="0" indent="0">
              <a:buNone/>
            </a:pPr>
            <a:endParaRPr lang="en-GB" sz="1800" b="1" dirty="0" smtClean="0">
              <a:solidFill>
                <a:schemeClr val="bg1"/>
              </a:solidFill>
              <a:latin typeface="NTFPreCursivef" panose="03000400000000000000" pitchFamily="66" charset="0"/>
            </a:endParaRPr>
          </a:p>
        </p:txBody>
      </p:sp>
      <p:sp>
        <p:nvSpPr>
          <p:cNvPr id="15" name="Content Placeholder 9"/>
          <p:cNvSpPr>
            <a:spLocks noGrp="1"/>
          </p:cNvSpPr>
          <p:nvPr>
            <p:ph sz="quarter" idx="2"/>
          </p:nvPr>
        </p:nvSpPr>
        <p:spPr>
          <a:xfrm>
            <a:off x="4581074" y="3744841"/>
            <a:ext cx="4242396" cy="2868085"/>
          </a:xfrm>
          <a:solidFill>
            <a:srgbClr val="92D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Spelling rule: (KS2)</a:t>
            </a:r>
          </a:p>
          <a:p>
            <a:pPr marL="0" indent="0"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We will focus on:</a:t>
            </a:r>
          </a:p>
          <a:p>
            <a:r>
              <a:rPr lang="en-GB" sz="1800" dirty="0">
                <a:latin typeface="NTFPreCursive" panose="03000400000000000000" pitchFamily="66" charset="0"/>
              </a:rPr>
              <a:t>S</a:t>
            </a:r>
            <a:r>
              <a:rPr lang="en-GB" sz="1800" dirty="0" smtClean="0">
                <a:latin typeface="NTFPreCursive" panose="03000400000000000000" pitchFamily="66" charset="0"/>
              </a:rPr>
              <a:t>pell </a:t>
            </a:r>
            <a:r>
              <a:rPr lang="en-GB" sz="1800" dirty="0">
                <a:latin typeface="NTFPreCursive" panose="03000400000000000000" pitchFamily="66" charset="0"/>
              </a:rPr>
              <a:t>words with the </a:t>
            </a:r>
            <a:r>
              <a:rPr lang="en-GB" sz="1800" dirty="0" err="1">
                <a:latin typeface="NTFPreCursive" panose="03000400000000000000" pitchFamily="66" charset="0"/>
              </a:rPr>
              <a:t>trigraph</a:t>
            </a:r>
            <a:r>
              <a:rPr lang="en-GB" sz="1800" dirty="0">
                <a:latin typeface="NTFPreCursive" panose="03000400000000000000" pitchFamily="66" charset="0"/>
              </a:rPr>
              <a:t> ‘</a:t>
            </a:r>
            <a:r>
              <a:rPr lang="en-GB" sz="1800" dirty="0" err="1">
                <a:latin typeface="NTFPreCursive" panose="03000400000000000000" pitchFamily="66" charset="0"/>
              </a:rPr>
              <a:t>igh</a:t>
            </a:r>
            <a:r>
              <a:rPr lang="en-GB" sz="1800" dirty="0">
                <a:latin typeface="NTFPreCursive" panose="03000400000000000000" pitchFamily="66" charset="0"/>
              </a:rPr>
              <a:t>’ </a:t>
            </a:r>
            <a:endParaRPr lang="en-GB" sz="1800" dirty="0" smtClean="0">
              <a:latin typeface="NTFPreCursive" panose="03000400000000000000" pitchFamily="66" charset="0"/>
            </a:endParaRPr>
          </a:p>
          <a:p>
            <a:r>
              <a:rPr lang="en-GB" sz="1800" dirty="0" smtClean="0">
                <a:latin typeface="NTFPreCursive" panose="03000400000000000000" pitchFamily="66" charset="0"/>
              </a:rPr>
              <a:t>Spell </a:t>
            </a:r>
            <a:r>
              <a:rPr lang="en-GB" sz="1800" dirty="0">
                <a:latin typeface="NTFPreCursive" panose="03000400000000000000" pitchFamily="66" charset="0"/>
              </a:rPr>
              <a:t>words with the vowel diagraph ‘</a:t>
            </a:r>
            <a:r>
              <a:rPr lang="en-GB" sz="1800" dirty="0" err="1" smtClean="0">
                <a:latin typeface="NTFPreCursive" panose="03000400000000000000" pitchFamily="66" charset="0"/>
              </a:rPr>
              <a:t>ar</a:t>
            </a:r>
            <a:r>
              <a:rPr lang="en-GB" sz="1800" dirty="0" smtClean="0">
                <a:latin typeface="NTFPreCursive" panose="03000400000000000000" pitchFamily="66" charset="0"/>
              </a:rPr>
              <a:t>’</a:t>
            </a:r>
            <a:endParaRPr lang="en-GB" sz="1800" dirty="0" smtClean="0">
              <a:latin typeface="NTFPreCursive" panose="03000400000000000000" pitchFamily="66" charset="0"/>
            </a:endParaRPr>
          </a:p>
          <a:p>
            <a:r>
              <a:rPr lang="en-GB" sz="1800" dirty="0" smtClean="0">
                <a:latin typeface="NTFPreCursive" panose="03000400000000000000" pitchFamily="66" charset="0"/>
              </a:rPr>
              <a:t>Use the vowel diagraph ‘</a:t>
            </a:r>
            <a:r>
              <a:rPr lang="en-GB" sz="1800" dirty="0" err="1" smtClean="0">
                <a:latin typeface="NTFPreCursive" panose="03000400000000000000" pitchFamily="66" charset="0"/>
              </a:rPr>
              <a:t>er</a:t>
            </a:r>
            <a:r>
              <a:rPr lang="en-GB" sz="1800" dirty="0" smtClean="0">
                <a:latin typeface="NTFPreCursive" panose="03000400000000000000" pitchFamily="66" charset="0"/>
              </a:rPr>
              <a:t>’</a:t>
            </a:r>
            <a:endParaRPr lang="en-GB" sz="1800" dirty="0">
              <a:latin typeface="NTFPreCursive" panose="03000400000000000000" pitchFamily="66" charset="0"/>
            </a:endParaRPr>
          </a:p>
          <a:p>
            <a:r>
              <a:rPr lang="en-GB" sz="1800" dirty="0" smtClean="0">
                <a:latin typeface="NTFPreCursive" panose="03000400000000000000" pitchFamily="66" charset="0"/>
              </a:rPr>
              <a:t>Spell words using ‘</a:t>
            </a:r>
            <a:r>
              <a:rPr lang="en-GB" sz="1800" dirty="0" err="1" smtClean="0">
                <a:latin typeface="NTFPreCursive" panose="03000400000000000000" pitchFamily="66" charset="0"/>
              </a:rPr>
              <a:t>ir</a:t>
            </a:r>
            <a:r>
              <a:rPr lang="en-GB" sz="1800" dirty="0" smtClean="0">
                <a:latin typeface="NTFPreCursive" panose="03000400000000000000" pitchFamily="66" charset="0"/>
              </a:rPr>
              <a:t>’ and ‘</a:t>
            </a:r>
            <a:r>
              <a:rPr lang="en-GB" sz="1800" dirty="0" err="1" smtClean="0">
                <a:latin typeface="NTFPreCursive" panose="03000400000000000000" pitchFamily="66" charset="0"/>
              </a:rPr>
              <a:t>ur</a:t>
            </a:r>
            <a:r>
              <a:rPr lang="en-GB" sz="1800" dirty="0" smtClean="0">
                <a:latin typeface="NTFPreCursive" panose="03000400000000000000" pitchFamily="66" charset="0"/>
              </a:rPr>
              <a:t>’</a:t>
            </a:r>
            <a:endParaRPr lang="en-GB" sz="1800" dirty="0" smtClean="0">
              <a:latin typeface="NTFPreCursive" panose="03000400000000000000" pitchFamily="66" charset="0"/>
            </a:endParaRPr>
          </a:p>
          <a:p>
            <a:r>
              <a:rPr lang="en-GB" sz="1800" dirty="0" smtClean="0">
                <a:latin typeface="NTFPreCursive" panose="03000400000000000000" pitchFamily="66" charset="0"/>
              </a:rPr>
              <a:t>Add ‘</a:t>
            </a:r>
            <a:r>
              <a:rPr lang="en-GB" sz="1800" dirty="0" err="1" smtClean="0">
                <a:latin typeface="NTFPreCursive" panose="03000400000000000000" pitchFamily="66" charset="0"/>
              </a:rPr>
              <a:t>er</a:t>
            </a:r>
            <a:r>
              <a:rPr lang="en-GB" sz="1800" dirty="0" smtClean="0">
                <a:latin typeface="NTFPreCursive" panose="03000400000000000000" pitchFamily="66" charset="0"/>
              </a:rPr>
              <a:t>’ and ‘</a:t>
            </a:r>
            <a:r>
              <a:rPr lang="en-GB" sz="1800" dirty="0" err="1" smtClean="0">
                <a:latin typeface="NTFPreCursive" panose="03000400000000000000" pitchFamily="66" charset="0"/>
              </a:rPr>
              <a:t>est</a:t>
            </a:r>
            <a:r>
              <a:rPr lang="en-GB" sz="1800" dirty="0" smtClean="0">
                <a:latin typeface="NTFPreCursive" panose="03000400000000000000" pitchFamily="66" charset="0"/>
              </a:rPr>
              <a:t>’ to words</a:t>
            </a:r>
            <a:endParaRPr lang="en-GB" sz="1800" dirty="0" smtClean="0">
              <a:latin typeface="NTFPreCursive" panose="03000400000000000000" pitchFamily="66" charset="0"/>
            </a:endParaRPr>
          </a:p>
          <a:p>
            <a:r>
              <a:rPr lang="en-GB" sz="1800" dirty="0" smtClean="0">
                <a:latin typeface="NTFPreCursive" panose="03000400000000000000" pitchFamily="66" charset="0"/>
              </a:rPr>
              <a:t>Days of the week and c</a:t>
            </a:r>
            <a:r>
              <a:rPr lang="en-GB" sz="1800" dirty="0" smtClean="0">
                <a:latin typeface="NTFPreCursive" panose="03000400000000000000" pitchFamily="66" charset="0"/>
              </a:rPr>
              <a:t>ommon </a:t>
            </a:r>
            <a:r>
              <a:rPr lang="en-GB" sz="1800" dirty="0" smtClean="0">
                <a:latin typeface="NTFPreCursive" panose="03000400000000000000" pitchFamily="66" charset="0"/>
              </a:rPr>
              <a:t>exception words</a:t>
            </a:r>
            <a:endParaRPr lang="en-GB" sz="1800" dirty="0">
              <a:latin typeface="NTFPreCursive" panose="03000400000000000000" pitchFamily="66" charset="0"/>
            </a:endParaRPr>
          </a:p>
          <a:p>
            <a:endParaRPr lang="en-GB" sz="1800" dirty="0"/>
          </a:p>
          <a:p>
            <a:endParaRPr lang="en-GB" sz="1800" b="1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endParaRPr lang="en-GB" sz="18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29" name="Picture 5" descr="C:\Users\Teacher\AppData\Local\Microsoft\Windows\INetCache\IE\SGRVI7KD\14223-illustration-of-a-pencil-pv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728" y="980728"/>
            <a:ext cx="591723" cy="59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184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34273"/>
            <a:ext cx="8229600" cy="873856"/>
          </a:xfrm>
        </p:spPr>
        <p:txBody>
          <a:bodyPr>
            <a:normAutofit fontScale="90000"/>
          </a:bodyPr>
          <a:lstStyle/>
          <a:p>
            <a:r>
              <a:rPr lang="en-GB" sz="5400" dirty="0" smtClean="0">
                <a:latin typeface="NTFPreCursive" panose="03000400000000000000" pitchFamily="66" charset="0"/>
              </a:rPr>
              <a:t>Topic Title: </a:t>
            </a:r>
            <a:r>
              <a:rPr lang="en-GB" sz="5400" dirty="0">
                <a:latin typeface="NTFPreCursive" panose="03000400000000000000" pitchFamily="66" charset="0"/>
              </a:rPr>
              <a:t>Bright Lights, Big City</a:t>
            </a:r>
            <a:endParaRPr lang="en-GB" dirty="0">
              <a:latin typeface="NTFPreCursive" panose="03000400000000000000" pitchFamily="66" charset="0"/>
            </a:endParaRPr>
          </a:p>
        </p:txBody>
      </p:sp>
      <p:sp>
        <p:nvSpPr>
          <p:cNvPr id="6" name="Content Placeholder 9"/>
          <p:cNvSpPr>
            <a:spLocks noGrp="1"/>
          </p:cNvSpPr>
          <p:nvPr>
            <p:ph sz="half" idx="1"/>
          </p:nvPr>
        </p:nvSpPr>
        <p:spPr>
          <a:xfrm>
            <a:off x="433227" y="908130"/>
            <a:ext cx="4038600" cy="5705556"/>
          </a:xfr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PSHE:</a:t>
            </a:r>
          </a:p>
          <a:p>
            <a:pPr marL="0" indent="0"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We are learning- </a:t>
            </a: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Dreams and Goals;</a:t>
            </a:r>
            <a:endParaRPr lang="en-GB" sz="1800" b="1" dirty="0" smtClean="0">
              <a:solidFill>
                <a:prstClr val="white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Set </a:t>
            </a:r>
            <a:r>
              <a:rPr lang="en-GB" sz="1800" b="1" dirty="0">
                <a:solidFill>
                  <a:prstClr val="white"/>
                </a:solidFill>
                <a:latin typeface="NTFPreCursive" panose="03000400000000000000" pitchFamily="66" charset="0"/>
              </a:rPr>
              <a:t>simple </a:t>
            </a: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goals</a:t>
            </a:r>
          </a:p>
          <a:p>
            <a:pPr marL="0" indent="0"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Set </a:t>
            </a:r>
            <a:r>
              <a:rPr lang="en-GB" sz="1800" b="1" dirty="0">
                <a:solidFill>
                  <a:prstClr val="white"/>
                </a:solidFill>
                <a:latin typeface="NTFPreCursive" panose="03000400000000000000" pitchFamily="66" charset="0"/>
              </a:rPr>
              <a:t>a goal and work out how to achieve it</a:t>
            </a:r>
            <a:endParaRPr lang="en-GB" sz="1800" b="1" dirty="0" smtClean="0">
              <a:solidFill>
                <a:prstClr val="white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Understand </a:t>
            </a:r>
            <a:r>
              <a:rPr lang="en-GB" sz="1800" b="1" dirty="0">
                <a:solidFill>
                  <a:prstClr val="white"/>
                </a:solidFill>
                <a:latin typeface="NTFPreCursive" panose="03000400000000000000" pitchFamily="66" charset="0"/>
              </a:rPr>
              <a:t>how to work well with a </a:t>
            </a: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partner</a:t>
            </a:r>
          </a:p>
          <a:p>
            <a:pPr marL="0" indent="0"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Tackle </a:t>
            </a:r>
            <a:r>
              <a:rPr lang="en-GB" sz="1800" b="1" dirty="0">
                <a:solidFill>
                  <a:prstClr val="white"/>
                </a:solidFill>
                <a:latin typeface="NTFPreCursive" panose="03000400000000000000" pitchFamily="66" charset="0"/>
              </a:rPr>
              <a:t>a new challenge and understand this</a:t>
            </a:r>
          </a:p>
          <a:p>
            <a:pPr marL="0" indent="0">
              <a:buNone/>
            </a:pPr>
            <a:r>
              <a:rPr lang="en-GB" sz="1800" b="1" dirty="0">
                <a:solidFill>
                  <a:prstClr val="white"/>
                </a:solidFill>
                <a:latin typeface="NTFPreCursive" panose="03000400000000000000" pitchFamily="66" charset="0"/>
              </a:rPr>
              <a:t>might stretch my </a:t>
            </a: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learning</a:t>
            </a:r>
          </a:p>
          <a:p>
            <a:pPr marL="0" indent="0"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Identify </a:t>
            </a:r>
            <a:r>
              <a:rPr lang="en-GB" sz="1800" b="1" dirty="0">
                <a:solidFill>
                  <a:prstClr val="white"/>
                </a:solidFill>
                <a:latin typeface="NTFPreCursive" panose="03000400000000000000" pitchFamily="66" charset="0"/>
              </a:rPr>
              <a:t>obstacles which make it more</a:t>
            </a:r>
          </a:p>
          <a:p>
            <a:pPr marL="0" indent="0">
              <a:buNone/>
            </a:pPr>
            <a:r>
              <a:rPr lang="en-GB" sz="1800" b="1" dirty="0">
                <a:solidFill>
                  <a:prstClr val="white"/>
                </a:solidFill>
                <a:latin typeface="NTFPreCursive" panose="03000400000000000000" pitchFamily="66" charset="0"/>
              </a:rPr>
              <a:t>difficult to achieve my new challenge and</a:t>
            </a:r>
          </a:p>
          <a:p>
            <a:pPr marL="0" indent="0">
              <a:buNone/>
            </a:pPr>
            <a:r>
              <a:rPr lang="en-GB" sz="1800" b="1" dirty="0">
                <a:solidFill>
                  <a:prstClr val="white"/>
                </a:solidFill>
                <a:latin typeface="NTFPreCursive" panose="03000400000000000000" pitchFamily="66" charset="0"/>
              </a:rPr>
              <a:t>work out how to overcome </a:t>
            </a: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them</a:t>
            </a:r>
          </a:p>
          <a:p>
            <a:pPr marL="0" indent="0"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Tell </a:t>
            </a:r>
            <a:r>
              <a:rPr lang="en-GB" sz="1800" b="1" dirty="0">
                <a:solidFill>
                  <a:prstClr val="white"/>
                </a:solidFill>
                <a:latin typeface="NTFPreCursive" panose="03000400000000000000" pitchFamily="66" charset="0"/>
              </a:rPr>
              <a:t>you how I felt when I succeeded in a new</a:t>
            </a:r>
          </a:p>
          <a:p>
            <a:pPr marL="0" indent="0">
              <a:buNone/>
            </a:pPr>
            <a:r>
              <a:rPr lang="en-GB" sz="1800" b="1" dirty="0">
                <a:solidFill>
                  <a:prstClr val="white"/>
                </a:solidFill>
                <a:latin typeface="NTFPreCursive" panose="03000400000000000000" pitchFamily="66" charset="0"/>
              </a:rPr>
              <a:t>challenge and how I celebrated it</a:t>
            </a:r>
            <a:endParaRPr lang="en-GB" sz="1800" b="1" dirty="0" smtClean="0">
              <a:solidFill>
                <a:prstClr val="white"/>
              </a:solidFill>
              <a:latin typeface="NTFPreCursive" panose="03000400000000000000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48200" y="911348"/>
            <a:ext cx="4172272" cy="27363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Content Placeholder 9"/>
          <p:cNvSpPr txBox="1">
            <a:spLocks/>
          </p:cNvSpPr>
          <p:nvPr/>
        </p:nvSpPr>
        <p:spPr>
          <a:xfrm>
            <a:off x="4648200" y="3789040"/>
            <a:ext cx="4172272" cy="2824646"/>
          </a:xfrm>
          <a:prstGeom prst="rect">
            <a:avLst/>
          </a:prstGeom>
          <a:solidFill>
            <a:srgbClr val="92D050"/>
          </a:solidFill>
          <a:ln w="38100" cap="flat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GB" sz="1800" b="1" dirty="0" smtClean="0">
                <a:latin typeface="NTFPreCursive" panose="03000400000000000000" pitchFamily="66" charset="0"/>
              </a:rPr>
              <a:t>R.E</a:t>
            </a:r>
          </a:p>
          <a:p>
            <a:pPr marL="0" indent="0">
              <a:buClr>
                <a:srgbClr val="0BD0D9"/>
              </a:buClr>
              <a:buFont typeface="Wingdings 2"/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We are learning: </a:t>
            </a: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Islam</a:t>
            </a:r>
            <a:endParaRPr lang="en-GB" sz="1800" b="1" dirty="0" smtClean="0">
              <a:solidFill>
                <a:prstClr val="white"/>
              </a:solidFill>
              <a:latin typeface="NTFPreCursive" panose="03000400000000000000" pitchFamily="66" charset="0"/>
            </a:endParaRPr>
          </a:p>
          <a:p>
            <a:pPr marL="0" indent="0">
              <a:buClr>
                <a:srgbClr val="0BD0D9"/>
              </a:buClr>
              <a:buNone/>
            </a:pPr>
            <a:r>
              <a:rPr lang="en-GB" sz="1800" b="1" dirty="0">
                <a:solidFill>
                  <a:prstClr val="white"/>
                </a:solidFill>
                <a:latin typeface="NTFPreCursive" panose="03000400000000000000" pitchFamily="66" charset="0"/>
              </a:rPr>
              <a:t>To know the main beliefs of </a:t>
            </a: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Islam.</a:t>
            </a:r>
          </a:p>
          <a:p>
            <a:pPr marL="0" indent="0">
              <a:buClr>
                <a:srgbClr val="0BD0D9"/>
              </a:buClr>
              <a:buNone/>
            </a:pPr>
            <a:r>
              <a:rPr lang="en-GB" sz="1800" b="1" dirty="0">
                <a:solidFill>
                  <a:prstClr val="white"/>
                </a:solidFill>
                <a:latin typeface="NTFPreCursive" panose="03000400000000000000" pitchFamily="66" charset="0"/>
              </a:rPr>
              <a:t>To find out about the life of </a:t>
            </a: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Muhammad.</a:t>
            </a:r>
          </a:p>
          <a:p>
            <a:pPr marL="0" indent="0">
              <a:buClr>
                <a:srgbClr val="0BD0D9"/>
              </a:buClr>
              <a:buNone/>
            </a:pPr>
            <a:r>
              <a:rPr lang="en-GB" sz="1800" b="1" dirty="0">
                <a:solidFill>
                  <a:prstClr val="white"/>
                </a:solidFill>
                <a:latin typeface="NTFPreCursive" panose="03000400000000000000" pitchFamily="66" charset="0"/>
              </a:rPr>
              <a:t>To understand what the five pillars of Islam are</a:t>
            </a: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.</a:t>
            </a:r>
          </a:p>
          <a:p>
            <a:pPr marL="0" indent="0">
              <a:buClr>
                <a:srgbClr val="0BD0D9"/>
              </a:buClr>
              <a:buNone/>
            </a:pPr>
            <a:r>
              <a:rPr lang="en-GB" sz="1800" b="1" dirty="0">
                <a:solidFill>
                  <a:prstClr val="white"/>
                </a:solidFill>
                <a:latin typeface="NTFPreCursive" panose="03000400000000000000" pitchFamily="66" charset="0"/>
              </a:rPr>
              <a:t>To find out about the festival of Ramadan</a:t>
            </a: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.</a:t>
            </a:r>
          </a:p>
          <a:p>
            <a:pPr marL="0" indent="0">
              <a:buClr>
                <a:srgbClr val="0BD0D9"/>
              </a:buClr>
              <a:buNone/>
            </a:pPr>
            <a:r>
              <a:rPr lang="en-GB" sz="1800" b="1" dirty="0">
                <a:solidFill>
                  <a:prstClr val="white"/>
                </a:solidFill>
                <a:latin typeface="NTFPreCursive" panose="03000400000000000000" pitchFamily="66" charset="0"/>
              </a:rPr>
              <a:t>To understand why the Qur’an is </a:t>
            </a: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important</a:t>
            </a:r>
          </a:p>
          <a:p>
            <a:pPr marL="0" indent="0">
              <a:buClr>
                <a:srgbClr val="0BD0D9"/>
              </a:buClr>
              <a:buNone/>
            </a:pPr>
            <a:r>
              <a:rPr lang="en-GB" sz="1800" b="1" dirty="0">
                <a:solidFill>
                  <a:prstClr val="white"/>
                </a:solidFill>
                <a:latin typeface="NTFPreCursive" panose="03000400000000000000" pitchFamily="66" charset="0"/>
              </a:rPr>
              <a:t>To learn about the Muslim place of </a:t>
            </a: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worship.</a:t>
            </a:r>
            <a:endParaRPr lang="en-GB" sz="1800" b="1" dirty="0">
              <a:solidFill>
                <a:prstClr val="white"/>
              </a:solidFill>
              <a:latin typeface="NTFPreCursive" panose="03000400000000000000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48200" y="903176"/>
            <a:ext cx="397159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Music:</a:t>
            </a:r>
          </a:p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We are learning:</a:t>
            </a:r>
          </a:p>
          <a:p>
            <a:r>
              <a:rPr lang="en-GB" dirty="0" err="1" smtClean="0">
                <a:solidFill>
                  <a:schemeClr val="bg1"/>
                </a:solidFill>
                <a:latin typeface="NTFPreCursive" panose="03000400000000000000" pitchFamily="66" charset="0"/>
              </a:rPr>
              <a:t>Charanga</a:t>
            </a:r>
            <a:endParaRPr lang="en-GB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Reflect, Rewind and replay</a:t>
            </a:r>
          </a:p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Listen and appraise</a:t>
            </a:r>
          </a:p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Learn to sing the song</a:t>
            </a:r>
          </a:p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Rhythm and pulse</a:t>
            </a:r>
          </a:p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Perform the song</a:t>
            </a:r>
          </a:p>
          <a:p>
            <a:endParaRPr lang="en-GB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002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397"/>
            <a:ext cx="8229600" cy="801848"/>
          </a:xfrm>
        </p:spPr>
        <p:txBody>
          <a:bodyPr>
            <a:normAutofit fontScale="90000"/>
          </a:bodyPr>
          <a:lstStyle/>
          <a:p>
            <a:r>
              <a:rPr lang="en-GB" sz="5400" dirty="0" smtClean="0">
                <a:latin typeface="NTFPreCursive" panose="03000400000000000000" pitchFamily="66" charset="0"/>
              </a:rPr>
              <a:t>Topic Title: </a:t>
            </a:r>
            <a:r>
              <a:rPr lang="en-GB" sz="5400" dirty="0">
                <a:latin typeface="NTFPreCursive" panose="03000400000000000000" pitchFamily="66" charset="0"/>
              </a:rPr>
              <a:t>Bright Lights, Big City</a:t>
            </a:r>
            <a:endParaRPr lang="en-GB" dirty="0">
              <a:latin typeface="NTFPreCursive" panose="03000400000000000000" pitchFamily="66" charset="0"/>
            </a:endParaRPr>
          </a:p>
        </p:txBody>
      </p:sp>
      <p:sp>
        <p:nvSpPr>
          <p:cNvPr id="6" name="Content Placeholder 9"/>
          <p:cNvSpPr>
            <a:spLocks noGrp="1"/>
          </p:cNvSpPr>
          <p:nvPr>
            <p:ph sz="half" idx="1"/>
          </p:nvPr>
        </p:nvSpPr>
        <p:spPr>
          <a:xfrm>
            <a:off x="255712" y="908720"/>
            <a:ext cx="4038600" cy="5704965"/>
          </a:xfr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P.E:</a:t>
            </a:r>
          </a:p>
          <a:p>
            <a:pPr marL="0" indent="0"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We are learning: </a:t>
            </a: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Gymnastics</a:t>
            </a:r>
            <a:endParaRPr lang="en-GB" sz="1800" b="1" dirty="0" smtClean="0">
              <a:solidFill>
                <a:prstClr val="white"/>
              </a:solidFill>
              <a:latin typeface="NTFPreCursive" panose="03000400000000000000" pitchFamily="66" charset="0"/>
            </a:endParaRPr>
          </a:p>
          <a:p>
            <a:r>
              <a:rPr lang="en-GB" sz="1800" dirty="0">
                <a:latin typeface="NTFPreCursive" panose="03000400000000000000" pitchFamily="66" charset="0"/>
              </a:rPr>
              <a:t>Finding and using </a:t>
            </a:r>
            <a:r>
              <a:rPr lang="en-GB" sz="1800" dirty="0" smtClean="0">
                <a:latin typeface="NTFPreCursive" panose="03000400000000000000" pitchFamily="66" charset="0"/>
              </a:rPr>
              <a:t>space.</a:t>
            </a:r>
          </a:p>
          <a:p>
            <a:r>
              <a:rPr lang="en-GB" sz="1800" dirty="0">
                <a:latin typeface="NTFPreCursive" panose="03000400000000000000" pitchFamily="66" charset="0"/>
              </a:rPr>
              <a:t>Travelling over mats and </a:t>
            </a:r>
            <a:r>
              <a:rPr lang="en-GB" sz="1800" dirty="0" smtClean="0">
                <a:latin typeface="NTFPreCursive" panose="03000400000000000000" pitchFamily="66" charset="0"/>
              </a:rPr>
              <a:t>hoops.</a:t>
            </a:r>
          </a:p>
          <a:p>
            <a:r>
              <a:rPr lang="en-GB" sz="1800" dirty="0">
                <a:latin typeface="NTFPreCursive" panose="03000400000000000000" pitchFamily="66" charset="0"/>
              </a:rPr>
              <a:t>Travelling with a </a:t>
            </a:r>
            <a:r>
              <a:rPr lang="en-GB" sz="1800" dirty="0" smtClean="0">
                <a:latin typeface="NTFPreCursive" panose="03000400000000000000" pitchFamily="66" charset="0"/>
              </a:rPr>
              <a:t>partner.</a:t>
            </a:r>
          </a:p>
          <a:p>
            <a:r>
              <a:rPr lang="en-GB" sz="1800" dirty="0">
                <a:latin typeface="NTFPreCursive" panose="03000400000000000000" pitchFamily="66" charset="0"/>
              </a:rPr>
              <a:t>Travelling over mats and </a:t>
            </a:r>
            <a:r>
              <a:rPr lang="en-GB" sz="1800" dirty="0" smtClean="0">
                <a:latin typeface="NTFPreCursive" panose="03000400000000000000" pitchFamily="66" charset="0"/>
              </a:rPr>
              <a:t>benches.</a:t>
            </a:r>
          </a:p>
          <a:p>
            <a:r>
              <a:rPr lang="en-GB" sz="1800" dirty="0">
                <a:latin typeface="NTFPreCursive" panose="03000400000000000000" pitchFamily="66" charset="0"/>
              </a:rPr>
              <a:t>Partner work on </a:t>
            </a:r>
            <a:r>
              <a:rPr lang="en-GB" sz="1800" dirty="0" smtClean="0">
                <a:latin typeface="NTFPreCursive" panose="03000400000000000000" pitchFamily="66" charset="0"/>
              </a:rPr>
              <a:t>apparatus.</a:t>
            </a:r>
          </a:p>
        </p:txBody>
      </p:sp>
      <p:sp>
        <p:nvSpPr>
          <p:cNvPr id="4" name="Rectangle 3"/>
          <p:cNvSpPr/>
          <p:nvPr/>
        </p:nvSpPr>
        <p:spPr>
          <a:xfrm>
            <a:off x="4648200" y="908720"/>
            <a:ext cx="4072105" cy="57049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4629317" y="908720"/>
            <a:ext cx="397159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Computing:</a:t>
            </a:r>
          </a:p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We are using Purple Mash: Online Safety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NTFPreCursive" panose="03000400000000000000" pitchFamily="66" charset="0"/>
              </a:rPr>
              <a:t>To log in safely and understand why that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NTFPreCursive" panose="03000400000000000000" pitchFamily="66" charset="0"/>
              </a:rPr>
              <a:t>is important.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</a:t>
            </a:r>
            <a:r>
              <a:rPr lang="en-GB" dirty="0">
                <a:solidFill>
                  <a:schemeClr val="bg1"/>
                </a:solidFill>
                <a:latin typeface="NTFPreCursive" panose="03000400000000000000" pitchFamily="66" charset="0"/>
              </a:rPr>
              <a:t>create an avatar and to understand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NTFPreCursive" panose="03000400000000000000" pitchFamily="66" charset="0"/>
              </a:rPr>
              <a:t>what this is and how it is used.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</a:t>
            </a:r>
            <a:r>
              <a:rPr lang="en-GB" dirty="0">
                <a:solidFill>
                  <a:schemeClr val="bg1"/>
                </a:solidFill>
                <a:latin typeface="NTFPreCursive" panose="03000400000000000000" pitchFamily="66" charset="0"/>
              </a:rPr>
              <a:t>be able to create a picture and add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NTFPreCursive" panose="03000400000000000000" pitchFamily="66" charset="0"/>
              </a:rPr>
              <a:t>their own name to it.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</a:t>
            </a:r>
            <a:r>
              <a:rPr lang="en-GB" dirty="0">
                <a:solidFill>
                  <a:schemeClr val="bg1"/>
                </a:solidFill>
                <a:latin typeface="NTFPreCursive" panose="03000400000000000000" pitchFamily="66" charset="0"/>
              </a:rPr>
              <a:t>start to understand the idea of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NTFPreCursive" panose="03000400000000000000" pitchFamily="66" charset="0"/>
              </a:rPr>
              <a:t>‘ownership’ of creative work.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</a:t>
            </a:r>
            <a:r>
              <a:rPr lang="en-GB" dirty="0">
                <a:solidFill>
                  <a:schemeClr val="bg1"/>
                </a:solidFill>
                <a:latin typeface="NTFPreCursive" panose="03000400000000000000" pitchFamily="66" charset="0"/>
              </a:rPr>
              <a:t>save work to the My Work area 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NTFPreCursive" panose="03000400000000000000" pitchFamily="66" charset="0"/>
              </a:rPr>
              <a:t>understand that this is private space</a:t>
            </a:r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.</a:t>
            </a:r>
          </a:p>
          <a:p>
            <a:endParaRPr lang="en-GB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155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7504" y="-387424"/>
            <a:ext cx="9036496" cy="1143000"/>
          </a:xfrm>
        </p:spPr>
        <p:txBody>
          <a:bodyPr>
            <a:normAutofit/>
          </a:bodyPr>
          <a:lstStyle/>
          <a:p>
            <a:r>
              <a:rPr lang="en-GB" sz="4000" dirty="0" smtClean="0">
                <a:latin typeface="NTFPreCursive" panose="03000400000000000000" pitchFamily="66" charset="0"/>
              </a:rPr>
              <a:t>Topic Title: </a:t>
            </a:r>
            <a:r>
              <a:rPr lang="en-GB" sz="4000" dirty="0">
                <a:latin typeface="NTFPreCursive" panose="03000400000000000000" pitchFamily="66" charset="0"/>
              </a:rPr>
              <a:t>Bright Lights, Big City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2"/>
          </p:nvPr>
        </p:nvSpPr>
        <p:spPr>
          <a:xfrm>
            <a:off x="128568" y="755576"/>
            <a:ext cx="4299416" cy="2817440"/>
          </a:xfr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latin typeface="NTFPreCursive" panose="03000400000000000000" pitchFamily="66" charset="0"/>
              </a:rPr>
              <a:t>History:</a:t>
            </a:r>
            <a:endParaRPr lang="en-GB" sz="1800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Investigate </a:t>
            </a:r>
            <a:r>
              <a:rPr lang="en-GB" sz="1800" b="1" dirty="0">
                <a:solidFill>
                  <a:schemeClr val="bg1"/>
                </a:solidFill>
                <a:latin typeface="NTFPreCursive" panose="03000400000000000000" pitchFamily="66" charset="0"/>
              </a:rPr>
              <a:t>nursery rhymes. </a:t>
            </a:r>
            <a:endParaRPr lang="en-GB" sz="1800" b="1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Investigate </a:t>
            </a:r>
            <a:r>
              <a:rPr lang="en-GB" sz="1800" b="1" dirty="0">
                <a:solidFill>
                  <a:schemeClr val="bg1"/>
                </a:solidFill>
                <a:latin typeface="NTFPreCursive" panose="03000400000000000000" pitchFamily="66" charset="0"/>
              </a:rPr>
              <a:t>significant events. </a:t>
            </a:r>
            <a:endParaRPr lang="en-GB" sz="1800" b="1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endParaRPr lang="en-GB" sz="1600" b="1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endParaRPr lang="en-GB" sz="1600" b="1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endParaRPr lang="en-GB" sz="1600" b="1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Content Placeholder 9"/>
          <p:cNvSpPr txBox="1">
            <a:spLocks/>
          </p:cNvSpPr>
          <p:nvPr/>
        </p:nvSpPr>
        <p:spPr>
          <a:xfrm>
            <a:off x="4572000" y="755576"/>
            <a:ext cx="4320480" cy="28174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tIns="0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dirty="0" smtClean="0">
                <a:latin typeface="NTFPreCursive" panose="03000400000000000000" pitchFamily="66" charset="0"/>
              </a:rPr>
              <a:t>DT</a:t>
            </a:r>
          </a:p>
          <a:p>
            <a:pPr marL="0" indent="0">
              <a:buNone/>
            </a:pPr>
            <a:r>
              <a:rPr lang="en-GB" sz="1800" b="1" dirty="0" smtClean="0">
                <a:latin typeface="NTFPreCursive" panose="03000400000000000000" pitchFamily="66" charset="0"/>
              </a:rPr>
              <a:t>We will focus on:</a:t>
            </a:r>
          </a:p>
          <a:p>
            <a:pPr marL="0" indent="0">
              <a:buNone/>
            </a:pPr>
            <a:r>
              <a:rPr lang="en-GB" sz="1800" b="1" dirty="0" smtClean="0">
                <a:latin typeface="NTFPreCursive" panose="03000400000000000000" pitchFamily="66" charset="0"/>
              </a:rPr>
              <a:t>Investigate </a:t>
            </a:r>
            <a:r>
              <a:rPr lang="en-GB" sz="1800" b="1" dirty="0">
                <a:latin typeface="NTFPreCursive" panose="03000400000000000000" pitchFamily="66" charset="0"/>
              </a:rPr>
              <a:t>wheels, axles and </a:t>
            </a:r>
            <a:r>
              <a:rPr lang="en-GB" sz="1800" b="1" dirty="0" smtClean="0">
                <a:latin typeface="NTFPreCursive" panose="03000400000000000000" pitchFamily="66" charset="0"/>
              </a:rPr>
              <a:t>chassis.</a:t>
            </a:r>
          </a:p>
          <a:p>
            <a:pPr marL="0" indent="0">
              <a:buNone/>
            </a:pPr>
            <a:r>
              <a:rPr lang="en-GB" sz="1800" b="1" dirty="0" smtClean="0">
                <a:latin typeface="NTFPreCursive" panose="03000400000000000000" pitchFamily="66" charset="0"/>
              </a:rPr>
              <a:t>London Taxi design.</a:t>
            </a:r>
            <a:endParaRPr lang="en-GB" sz="2000" b="1" dirty="0">
              <a:latin typeface="+mj-lt"/>
            </a:endParaRPr>
          </a:p>
          <a:p>
            <a:endParaRPr lang="en-GB" sz="2000" b="1" dirty="0">
              <a:latin typeface="+mj-lt"/>
            </a:endParaRPr>
          </a:p>
          <a:p>
            <a:endParaRPr lang="en-GB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8568" y="3752543"/>
            <a:ext cx="4299416" cy="286232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b="1" dirty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8568" y="3752543"/>
            <a:ext cx="41803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Art and design.</a:t>
            </a:r>
            <a:endParaRPr lang="en-GB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NTFPreCursive" panose="03000400000000000000" pitchFamily="66" charset="0"/>
              </a:rPr>
              <a:t>We will focus on</a:t>
            </a:r>
            <a:r>
              <a:rPr lang="en-GB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:</a:t>
            </a:r>
          </a:p>
          <a:p>
            <a:r>
              <a:rPr lang="en-GB" b="1" dirty="0">
                <a:solidFill>
                  <a:schemeClr val="bg1"/>
                </a:solidFill>
                <a:latin typeface="NTFPreCursive" panose="03000400000000000000" pitchFamily="66" charset="0"/>
              </a:rPr>
              <a:t>Drawing from memory.</a:t>
            </a:r>
          </a:p>
          <a:p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4572000" y="3752543"/>
            <a:ext cx="4320480" cy="286232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4574940" y="3718679"/>
            <a:ext cx="4320480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NTFPreCursive" panose="03000400000000000000" pitchFamily="66" charset="0"/>
              </a:rPr>
              <a:t>Geography.</a:t>
            </a:r>
            <a:endParaRPr lang="en-GB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700" b="1" dirty="0">
                <a:solidFill>
                  <a:schemeClr val="bg1"/>
                </a:solidFill>
                <a:latin typeface="NTFPreCursive" panose="03000400000000000000" pitchFamily="66" charset="0"/>
              </a:rPr>
              <a:t>We will focus on</a:t>
            </a:r>
            <a:r>
              <a:rPr lang="en-GB" sz="17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:</a:t>
            </a:r>
          </a:p>
          <a:p>
            <a:r>
              <a:rPr lang="en-GB" sz="17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Investigating </a:t>
            </a:r>
            <a:r>
              <a:rPr lang="en-GB" sz="1700" b="1" dirty="0">
                <a:solidFill>
                  <a:schemeClr val="bg1"/>
                </a:solidFill>
                <a:latin typeface="NTFPreCursive" panose="03000400000000000000" pitchFamily="66" charset="0"/>
              </a:rPr>
              <a:t>the United Kingdom</a:t>
            </a:r>
            <a:r>
              <a:rPr lang="en-GB" sz="17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.</a:t>
            </a:r>
          </a:p>
          <a:p>
            <a:r>
              <a:rPr lang="en-GB" sz="17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Label </a:t>
            </a:r>
            <a:r>
              <a:rPr lang="en-GB" sz="1700" b="1" dirty="0">
                <a:solidFill>
                  <a:schemeClr val="bg1"/>
                </a:solidFill>
                <a:latin typeface="NTFPreCursive" panose="03000400000000000000" pitchFamily="66" charset="0"/>
              </a:rPr>
              <a:t>physical features. </a:t>
            </a:r>
            <a:endParaRPr lang="en-GB" sz="1700" b="1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7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Investigate </a:t>
            </a:r>
            <a:r>
              <a:rPr lang="en-GB" sz="1700" b="1" dirty="0">
                <a:solidFill>
                  <a:schemeClr val="bg1"/>
                </a:solidFill>
                <a:latin typeface="NTFPreCursive" panose="03000400000000000000" pitchFamily="66" charset="0"/>
              </a:rPr>
              <a:t>a city? </a:t>
            </a:r>
            <a:endParaRPr lang="en-GB" sz="1700" b="1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7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Label </a:t>
            </a:r>
            <a:r>
              <a:rPr lang="en-GB" sz="1700" b="1" dirty="0">
                <a:solidFill>
                  <a:schemeClr val="bg1"/>
                </a:solidFill>
                <a:latin typeface="NTFPreCursive" panose="03000400000000000000" pitchFamily="66" charset="0"/>
              </a:rPr>
              <a:t>human and physical features</a:t>
            </a:r>
            <a:r>
              <a:rPr lang="en-GB" sz="17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.</a:t>
            </a:r>
          </a:p>
          <a:p>
            <a:r>
              <a:rPr lang="en-GB" sz="17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Investigate </a:t>
            </a:r>
            <a:r>
              <a:rPr lang="en-GB" sz="1700" b="1" dirty="0">
                <a:solidFill>
                  <a:schemeClr val="bg1"/>
                </a:solidFill>
                <a:latin typeface="NTFPreCursive" panose="03000400000000000000" pitchFamily="66" charset="0"/>
              </a:rPr>
              <a:t>weather. </a:t>
            </a:r>
            <a:endParaRPr lang="en-GB" sz="1700" b="1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7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Explore </a:t>
            </a:r>
            <a:r>
              <a:rPr lang="en-GB" sz="1700" b="1" dirty="0">
                <a:solidFill>
                  <a:schemeClr val="bg1"/>
                </a:solidFill>
                <a:latin typeface="NTFPreCursive" panose="03000400000000000000" pitchFamily="66" charset="0"/>
              </a:rPr>
              <a:t>Landmarks. </a:t>
            </a:r>
            <a:endParaRPr lang="en-GB" sz="1700" b="1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7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Compare </a:t>
            </a:r>
            <a:r>
              <a:rPr lang="en-GB" sz="1700" b="1" dirty="0">
                <a:solidFill>
                  <a:schemeClr val="bg1"/>
                </a:solidFill>
                <a:latin typeface="NTFPreCursive" panose="03000400000000000000" pitchFamily="66" charset="0"/>
              </a:rPr>
              <a:t>city landmarks</a:t>
            </a:r>
            <a:r>
              <a:rPr lang="en-GB" sz="17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.</a:t>
            </a:r>
          </a:p>
          <a:p>
            <a:r>
              <a:rPr lang="en-GB" sz="17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Label </a:t>
            </a:r>
            <a:r>
              <a:rPr lang="en-GB" sz="1700" b="1" dirty="0">
                <a:solidFill>
                  <a:schemeClr val="bg1"/>
                </a:solidFill>
                <a:latin typeface="NTFPreCursive" panose="03000400000000000000" pitchFamily="66" charset="0"/>
              </a:rPr>
              <a:t>features and landmarks. </a:t>
            </a:r>
            <a:endParaRPr lang="en-GB" sz="1700" b="1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700" b="1" dirty="0">
                <a:solidFill>
                  <a:schemeClr val="bg1"/>
                </a:solidFill>
                <a:latin typeface="NTFPreCursive" panose="03000400000000000000" pitchFamily="66" charset="0"/>
              </a:rPr>
              <a:t>To use directions. </a:t>
            </a:r>
          </a:p>
        </p:txBody>
      </p:sp>
    </p:spTree>
    <p:extLst>
      <p:ext uri="{BB962C8B-B14F-4D97-AF65-F5344CB8AC3E}">
        <p14:creationId xmlns:p14="http://schemas.microsoft.com/office/powerpoint/2010/main" val="2999009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82216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en-GB" sz="4000" dirty="0" smtClean="0">
                <a:latin typeface="NTFPreCursive" panose="03000400000000000000" pitchFamily="66" charset="0"/>
              </a:rPr>
              <a:t>Topic Title: </a:t>
            </a:r>
            <a:r>
              <a:rPr lang="en-GB" sz="4000" dirty="0">
                <a:latin typeface="NTFPreCursive" panose="03000400000000000000" pitchFamily="66" charset="0"/>
              </a:rPr>
              <a:t>Childhood-Bright Lights, Big City</a:t>
            </a:r>
            <a:endParaRPr lang="en-GB" sz="4400" dirty="0">
              <a:latin typeface="NTFPreCursive" panose="03000400000000000000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2170584" cy="491182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9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Key Topic Vocabulary</a:t>
            </a:r>
          </a:p>
          <a:p>
            <a:pPr marL="0" indent="0">
              <a:buNone/>
            </a:pPr>
            <a:endParaRPr lang="en-GB" sz="1900" b="1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NTFPreCursivef" panose="03000400000000000000" pitchFamily="66" charset="0"/>
              </a:rPr>
              <a:t>London </a:t>
            </a:r>
          </a:p>
          <a:p>
            <a:r>
              <a:rPr lang="en-GB" dirty="0" smtClean="0">
                <a:solidFill>
                  <a:schemeClr val="bg1"/>
                </a:solidFill>
                <a:latin typeface="NTFPreCursivef" panose="03000400000000000000" pitchFamily="66" charset="0"/>
              </a:rPr>
              <a:t>Buckingham Palace </a:t>
            </a:r>
          </a:p>
          <a:p>
            <a:r>
              <a:rPr lang="en-GB" dirty="0" smtClean="0">
                <a:solidFill>
                  <a:schemeClr val="bg1"/>
                </a:solidFill>
                <a:latin typeface="NTFPreCursivef" panose="03000400000000000000" pitchFamily="66" charset="0"/>
              </a:rPr>
              <a:t>London Underground </a:t>
            </a:r>
          </a:p>
          <a:p>
            <a:r>
              <a:rPr lang="en-GB" dirty="0" smtClean="0">
                <a:solidFill>
                  <a:schemeClr val="bg1"/>
                </a:solidFill>
                <a:latin typeface="NTFPreCursivef" panose="03000400000000000000" pitchFamily="66" charset="0"/>
              </a:rPr>
              <a:t>Parliament</a:t>
            </a:r>
          </a:p>
          <a:p>
            <a:r>
              <a:rPr lang="en-GB" dirty="0" smtClean="0">
                <a:solidFill>
                  <a:schemeClr val="bg1"/>
                </a:solidFill>
                <a:latin typeface="NTFPreCursivef" panose="03000400000000000000" pitchFamily="66" charset="0"/>
              </a:rPr>
              <a:t> River Thames</a:t>
            </a:r>
          </a:p>
          <a:p>
            <a:r>
              <a:rPr lang="en-GB" dirty="0" smtClean="0">
                <a:solidFill>
                  <a:schemeClr val="bg1"/>
                </a:solidFill>
                <a:latin typeface="NTFPreCursivef" panose="03000400000000000000" pitchFamily="66" charset="0"/>
              </a:rPr>
              <a:t>Landmarks</a:t>
            </a:r>
            <a:endParaRPr lang="en-GB" dirty="0">
              <a:solidFill>
                <a:schemeClr val="bg1"/>
              </a:solidFill>
              <a:latin typeface="NTFPreCursivef" panose="03000400000000000000" pitchFamily="66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485333" y="1412776"/>
            <a:ext cx="2232248" cy="4911824"/>
          </a:xfrm>
          <a:prstGeom prst="rect">
            <a:avLst/>
          </a:prstGeom>
          <a:solidFill>
            <a:srgbClr val="0070C0"/>
          </a:solidFill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Key Topic Vocabulary </a:t>
            </a:r>
          </a:p>
          <a:p>
            <a:endParaRPr lang="en-GB" sz="1800" dirty="0" smtClean="0">
              <a:solidFill>
                <a:schemeClr val="bg1"/>
              </a:solidFill>
              <a:latin typeface="+mj-lt"/>
            </a:endParaRPr>
          </a:p>
          <a:p>
            <a:r>
              <a:rPr lang="en-GB" sz="2800" dirty="0" smtClean="0">
                <a:solidFill>
                  <a:schemeClr val="bg1"/>
                </a:solidFill>
                <a:latin typeface="NTFPreCursivef" panose="03000400000000000000" pitchFamily="66" charset="0"/>
              </a:rPr>
              <a:t>Big Ben</a:t>
            </a:r>
          </a:p>
          <a:p>
            <a:r>
              <a:rPr lang="en-GB" sz="2800" dirty="0" smtClean="0">
                <a:solidFill>
                  <a:schemeClr val="bg1"/>
                </a:solidFill>
                <a:latin typeface="NTFPreCursivef" panose="03000400000000000000" pitchFamily="66" charset="0"/>
              </a:rPr>
              <a:t>Monument </a:t>
            </a:r>
          </a:p>
          <a:p>
            <a:r>
              <a:rPr lang="en-GB" sz="2800" dirty="0" smtClean="0">
                <a:solidFill>
                  <a:schemeClr val="bg1"/>
                </a:solidFill>
                <a:latin typeface="NTFPreCursivef" panose="03000400000000000000" pitchFamily="66" charset="0"/>
              </a:rPr>
              <a:t>Great Fire of London</a:t>
            </a:r>
          </a:p>
          <a:p>
            <a:r>
              <a:rPr lang="en-GB" sz="2800" dirty="0" smtClean="0">
                <a:solidFill>
                  <a:schemeClr val="bg1"/>
                </a:solidFill>
                <a:latin typeface="NTFPreCursivef" panose="03000400000000000000" pitchFamily="66" charset="0"/>
              </a:rPr>
              <a:t> Queen Elizabeth</a:t>
            </a:r>
          </a:p>
          <a:p>
            <a:r>
              <a:rPr lang="en-GB" sz="2800" dirty="0" smtClean="0">
                <a:solidFill>
                  <a:schemeClr val="bg1"/>
                </a:solidFill>
                <a:latin typeface="NTFPreCursivef" panose="03000400000000000000" pitchFamily="66" charset="0"/>
              </a:rPr>
              <a:t> Pudding Lane</a:t>
            </a:r>
          </a:p>
          <a:p>
            <a:pPr marL="0" indent="0">
              <a:buNone/>
            </a:pPr>
            <a:r>
              <a:rPr lang="en-GB" sz="2800" dirty="0" smtClean="0">
                <a:solidFill>
                  <a:schemeClr val="bg1"/>
                </a:solidFill>
                <a:latin typeface="NTFPreCursivef" panose="03000400000000000000" pitchFamily="66" charset="0"/>
              </a:rPr>
              <a:t>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228184" y="1412776"/>
            <a:ext cx="2520280" cy="4924218"/>
          </a:xfrm>
          <a:prstGeom prst="rect">
            <a:avLst/>
          </a:prstGeom>
          <a:solidFill>
            <a:srgbClr val="92D050"/>
          </a:solidFill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Key Topic Vocabulary</a:t>
            </a:r>
          </a:p>
          <a:p>
            <a:pPr marL="0" indent="0">
              <a:buFont typeface="Wingdings 2"/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 </a:t>
            </a:r>
          </a:p>
          <a:p>
            <a:r>
              <a:rPr lang="en-GB" sz="2800" dirty="0" smtClean="0">
                <a:solidFill>
                  <a:schemeClr val="bg1"/>
                </a:solidFill>
                <a:latin typeface="NTFPreCursivef" panose="03000400000000000000" pitchFamily="66" charset="0"/>
              </a:rPr>
              <a:t>Famous</a:t>
            </a:r>
          </a:p>
          <a:p>
            <a:r>
              <a:rPr lang="en-GB" sz="2800" dirty="0" smtClean="0">
                <a:solidFill>
                  <a:schemeClr val="bg1"/>
                </a:solidFill>
                <a:latin typeface="NTFPreCursivef" panose="03000400000000000000" pitchFamily="66" charset="0"/>
              </a:rPr>
              <a:t>Royal Family</a:t>
            </a:r>
          </a:p>
          <a:p>
            <a:r>
              <a:rPr lang="en-GB" sz="2800" dirty="0" smtClean="0">
                <a:solidFill>
                  <a:schemeClr val="bg1"/>
                </a:solidFill>
                <a:latin typeface="NTFPreCursivef" panose="03000400000000000000" pitchFamily="66" charset="0"/>
              </a:rPr>
              <a:t>City</a:t>
            </a:r>
          </a:p>
          <a:p>
            <a:r>
              <a:rPr lang="en-GB" sz="2800" dirty="0" smtClean="0">
                <a:solidFill>
                  <a:schemeClr val="bg1"/>
                </a:solidFill>
                <a:latin typeface="NTFPreCursivef" panose="03000400000000000000" pitchFamily="66" charset="0"/>
              </a:rPr>
              <a:t>Taxi</a:t>
            </a:r>
          </a:p>
          <a:p>
            <a:r>
              <a:rPr lang="en-GB" sz="2800" dirty="0" smtClean="0">
                <a:solidFill>
                  <a:schemeClr val="bg1"/>
                </a:solidFill>
                <a:latin typeface="NTFPreCursivef" panose="03000400000000000000" pitchFamily="66" charset="0"/>
              </a:rPr>
              <a:t> United Kingdom</a:t>
            </a:r>
            <a:endParaRPr lang="en-GB" sz="2800" dirty="0">
              <a:solidFill>
                <a:schemeClr val="bg1"/>
              </a:solidFill>
              <a:latin typeface="NTFPreCursivef" panose="03000400000000000000" pitchFamily="66" charset="0"/>
            </a:endParaRPr>
          </a:p>
          <a:p>
            <a:endParaRPr lang="en-GB" sz="2800" dirty="0">
              <a:solidFill>
                <a:schemeClr val="bg1"/>
              </a:solidFill>
            </a:endParaRPr>
          </a:p>
          <a:p>
            <a:endParaRPr lang="en-GB" dirty="0" smtClean="0">
              <a:solidFill>
                <a:schemeClr val="bg1"/>
              </a:solidFill>
            </a:endParaRPr>
          </a:p>
          <a:p>
            <a:endParaRPr lang="en-GB" dirty="0" smtClean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150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1389</TotalTime>
  <Words>691</Words>
  <Application>Microsoft Office PowerPoint</Application>
  <PresentationFormat>On-screen Show (4:3)</PresentationFormat>
  <Paragraphs>155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Constantia</vt:lpstr>
      <vt:lpstr>NTFPreCursive</vt:lpstr>
      <vt:lpstr>NTFPreCursivef</vt:lpstr>
      <vt:lpstr>Wingdings 2</vt:lpstr>
      <vt:lpstr>Flow</vt:lpstr>
      <vt:lpstr>Riverside Primary School </vt:lpstr>
      <vt:lpstr>Topic Title: Maths</vt:lpstr>
      <vt:lpstr> Topic Title: Bright Lights, Big City; Literacy </vt:lpstr>
      <vt:lpstr>Topic Title: Bright Lights, Big City</vt:lpstr>
      <vt:lpstr>Topic Title: Bright Lights, Big City</vt:lpstr>
      <vt:lpstr>Topic Title: Bright Lights, Big City</vt:lpstr>
      <vt:lpstr>Topic Title: Childhood-Bright Lights, Big City</vt:lpstr>
    </vt:vector>
  </TitlesOfParts>
  <Company>RM plc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Riverside Primary School</dc:title>
  <dc:creator>Teacher</dc:creator>
  <cp:lastModifiedBy>D Swann</cp:lastModifiedBy>
  <cp:revision>105</cp:revision>
  <dcterms:created xsi:type="dcterms:W3CDTF">2016-06-22T08:23:20Z</dcterms:created>
  <dcterms:modified xsi:type="dcterms:W3CDTF">2022-11-22T18:59:49Z</dcterms:modified>
</cp:coreProperties>
</file>