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61" r:id="rId3"/>
    <p:sldId id="264" r:id="rId4"/>
    <p:sldId id="257" r:id="rId5"/>
    <p:sldId id="259" r:id="rId6"/>
    <p:sldId id="263" r:id="rId7"/>
    <p:sldId id="258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B3F"/>
    <a:srgbClr val="D402AC"/>
    <a:srgbClr val="00CC00"/>
    <a:srgbClr val="D70303"/>
    <a:srgbClr val="FF0066"/>
    <a:srgbClr val="F6F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1024" autoAdjust="0"/>
  </p:normalViewPr>
  <p:slideViewPr>
    <p:cSldViewPr>
      <p:cViewPr varScale="1">
        <p:scale>
          <a:sx n="85" d="100"/>
          <a:sy n="85" d="100"/>
        </p:scale>
        <p:origin x="78" y="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36A48-2CF9-4632-AAB2-F59C47ED673C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47F08-ED18-4C52-8D63-36217DD0B7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45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644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22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EE76B6-4BD1-461C-B1F9-D34B39CA1C30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359080" cy="1828800"/>
          </a:xfrm>
        </p:spPr>
        <p:txBody>
          <a:bodyPr>
            <a:normAutofit/>
          </a:bodyPr>
          <a:lstStyle/>
          <a:p>
            <a:r>
              <a:rPr lang="en-GB" sz="6000" dirty="0"/>
              <a:t>Riverside Primary School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dirty="0">
                <a:latin typeface="NTFPreCursive" panose="03000400000000000000" pitchFamily="66" charset="0"/>
              </a:rPr>
              <a:t>Year </a:t>
            </a:r>
            <a:r>
              <a:rPr lang="en-GB" sz="4000" dirty="0" smtClean="0">
                <a:latin typeface="NTFPreCursive" panose="03000400000000000000" pitchFamily="66" charset="0"/>
              </a:rPr>
              <a:t>3 </a:t>
            </a:r>
            <a:r>
              <a:rPr lang="en-GB" sz="4000" dirty="0">
                <a:latin typeface="NTFPreCursive" panose="03000400000000000000" pitchFamily="66" charset="0"/>
              </a:rPr>
              <a:t>Curriculum Map</a:t>
            </a:r>
          </a:p>
          <a:p>
            <a:r>
              <a:rPr lang="en-GB" sz="4000" dirty="0" smtClean="0">
                <a:latin typeface="NTFPreCursive" panose="03000400000000000000" pitchFamily="66" charset="0"/>
              </a:rPr>
              <a:t>Spring 2023</a:t>
            </a:r>
            <a:endParaRPr lang="en-GB" dirty="0">
              <a:latin typeface="NTFPreCursive" panose="03000400000000000000" pitchFamily="66" charset="0"/>
            </a:endParaRPr>
          </a:p>
        </p:txBody>
      </p:sp>
      <p:pic>
        <p:nvPicPr>
          <p:cNvPr id="5" name="Picture 4" descr="C:\Users\saki\AppData\Local\Microsoft\Windows\Temporary Internet Files\Content.Outlook\B7AOE9TM\Riverside Primary logo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7623"/>
            <a:ext cx="2739904" cy="2530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7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NTFPreCursive" panose="03000400000000000000" pitchFamily="66" charset="0"/>
              </a:rPr>
              <a:t>Topic Title: </a:t>
            </a:r>
            <a:r>
              <a:rPr lang="en-GB" dirty="0" smtClean="0">
                <a:latin typeface="NTFPreCursive" panose="03000400000000000000" pitchFamily="66" charset="0"/>
              </a:rPr>
              <a:t>Maths – Spring Term 1 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47332" y="1196752"/>
            <a:ext cx="8645148" cy="5472608"/>
          </a:xfrm>
          <a:solidFill>
            <a:schemeClr val="accent2"/>
          </a:solidFill>
          <a:ln w="12700">
            <a:noFill/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Maths: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 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Multiplication, Division, Length and Perimeter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Multiples of 10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Related calculations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Reasoning and multiplication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Multiplying a 2-digit number by a 1-digit number with no exchange and with exchange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Link multiplication and division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Dividing a 2-digit number by a 1-digit number with no exchanges, flexible partitioning and with remainders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Scaling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Looking at how many ways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Measuring lengths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Comparing lengths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Adding and subtracting lengths 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Measuring and calculating perimeter 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Small steps taken from White Rose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2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NTFPreCursive" panose="03000400000000000000" pitchFamily="66" charset="0"/>
              </a:rPr>
              <a:t>Topic Title: </a:t>
            </a:r>
            <a:r>
              <a:rPr lang="en-GB" dirty="0" smtClean="0">
                <a:latin typeface="NTFPreCursive" panose="03000400000000000000" pitchFamily="66" charset="0"/>
              </a:rPr>
              <a:t>Maths – Spring Term 2 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47332" y="1196752"/>
            <a:ext cx="8645148" cy="5472608"/>
          </a:xfrm>
          <a:solidFill>
            <a:schemeClr val="accent2"/>
          </a:solidFill>
          <a:ln w="12700">
            <a:noFill/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Maths: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 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Fractions, Mass and Capacity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Understanding the denominators of unit fractions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Comparing and ordering unit fractions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Understanding the numerator of non-unit fractions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Understanding the whole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Comparing and ordering non-unit fractions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Fractions and scales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Fractions on a number line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Equivalent fractions on a number line and as bar models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Measuring mass 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Comparing mass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Adding and subtracting mass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Measuring capacity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Comparing capacity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Adding and subtracting capacity 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Temperature recap </a:t>
            </a:r>
          </a:p>
          <a:p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Small steps taken from White Rose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06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819389"/>
            <a:ext cx="4242396" cy="2861639"/>
          </a:xfrm>
          <a:solidFill>
            <a:srgbClr val="0070C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Guided reading:</a:t>
            </a:r>
          </a:p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We </a:t>
            </a:r>
            <a:r>
              <a:rPr lang="en-GB" sz="1800" b="1" dirty="0">
                <a:latin typeface="NTFPreCursive" panose="03000400000000000000" pitchFamily="66" charset="0"/>
              </a:rPr>
              <a:t>will be reading</a:t>
            </a:r>
            <a:r>
              <a:rPr lang="en-GB" sz="1800" b="1" dirty="0" smtClean="0">
                <a:latin typeface="NTFPreCursive" panose="03000400000000000000" pitchFamily="66" charset="0"/>
              </a:rPr>
              <a:t>: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A Finders’ Guide to Rocks, Fossils and Soils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How to solve a problem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Magic tree house 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A River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A drop in the Ocean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This Morning I met a Whale</a:t>
            </a:r>
          </a:p>
          <a:p>
            <a:endParaRPr lang="en-GB" sz="1800" dirty="0" smtClean="0">
              <a:latin typeface="NTFPreCursive" panose="03000400000000000000" pitchFamily="66" charset="0"/>
            </a:endParaRPr>
          </a:p>
          <a:p>
            <a:endParaRPr lang="en-GB" sz="1800" dirty="0" smtClean="0">
              <a:latin typeface="NTFPreCursive" panose="03000400000000000000" pitchFamily="66" charset="0"/>
            </a:endParaRPr>
          </a:p>
          <a:p>
            <a:endParaRPr lang="en-GB" sz="1800" dirty="0" smtClean="0">
              <a:latin typeface="NTFPreCursive" panose="03000400000000000000" pitchFamily="66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2000" dirty="0" smtClean="0"/>
              <a:t> </a:t>
            </a:r>
            <a:r>
              <a:rPr lang="en-GB" sz="4800" dirty="0" smtClean="0">
                <a:latin typeface="NTFPreCursive" panose="03000400000000000000" pitchFamily="66" charset="0"/>
              </a:rPr>
              <a:t>Topic Title: Literacy </a:t>
            </a:r>
            <a:endParaRPr lang="en-GB" sz="2000" dirty="0">
              <a:latin typeface="NTFPreCursive" panose="03000400000000000000" pitchFamily="66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>
          <a:xfrm>
            <a:off x="136293" y="783386"/>
            <a:ext cx="4321633" cy="2897642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Writing</a:t>
            </a:r>
            <a:r>
              <a:rPr lang="en-GB" sz="1800" b="1" dirty="0" smtClean="0">
                <a:latin typeface="NTFPreCursive" panose="03000400000000000000" pitchFamily="66" charset="0"/>
              </a:rPr>
              <a:t>: 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Recount of th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e trip to the Natural History Museum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Non-chronological report on layers of the Earth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Newspaper report about an Earthquake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Setting description – Of Naples based on Magic Tree House under the volcano</a:t>
            </a:r>
          </a:p>
          <a:p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Playscript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 – based on Magic Tree House under the volcano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Shape poem about a volcano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15" name="Content Placeholder 9"/>
          <p:cNvSpPr>
            <a:spLocks noGrp="1"/>
          </p:cNvSpPr>
          <p:nvPr>
            <p:ph sz="quarter" idx="2"/>
          </p:nvPr>
        </p:nvSpPr>
        <p:spPr>
          <a:xfrm>
            <a:off x="215530" y="3744841"/>
            <a:ext cx="4242396" cy="2868085"/>
          </a:xfrm>
          <a:solidFill>
            <a:srgbClr val="92D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Spelling rule: (</a:t>
            </a: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KS2)</a:t>
            </a:r>
            <a:endParaRPr lang="en-GB" sz="18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spell 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words with short /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i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/ sound spelt with ‘y’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Adding the vowel suffixes (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er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, 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ed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 or –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ing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) to words with more than one syllable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Creating negative meaning using prefix 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mis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- and dis-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Spelling words with a /k/ sound spelt with ‘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ch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’</a:t>
            </a:r>
          </a:p>
          <a:p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pic>
        <p:nvPicPr>
          <p:cNvPr id="1029" name="Picture 5" descr="C:\Users\Teacher\AppData\Local\Microsoft\Windows\INetCache\IE\SGRVI7KD\14223-illustration-of-a-pencil-pv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728" y="980728"/>
            <a:ext cx="591723" cy="59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3744841"/>
            <a:ext cx="4242396" cy="2868085"/>
          </a:xfrm>
          <a:solidFill>
            <a:srgbClr val="92D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Spelling rule: (</a:t>
            </a: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KS2)</a:t>
            </a:r>
            <a:endParaRPr lang="en-GB" sz="18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Homophones and near homophones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Adding the prefixes bi- and re-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Words ending in the /g/ sound spelt ‘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gue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’ and the /k/ sound spelt ‘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que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’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Words with a /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sh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/ sound spelt with ‘</a:t>
            </a:r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ch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’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Statutory spelling challenge words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84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4273"/>
            <a:ext cx="8229600" cy="873856"/>
          </a:xfrm>
        </p:spPr>
        <p:txBody>
          <a:bodyPr/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 Wider Curriculum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130"/>
            <a:ext cx="4038600" cy="5705556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PSHE: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understand how we can overcome difficult challenges 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identify a dream/ambition that is important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enjoy facing new challenges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be motivated and enthusiastic about achieving our new challenge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recognise obstacles which might hinder our achievement and to take steps to overcome them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evaluate our own learning process and to identify how it can be better next time</a:t>
            </a:r>
          </a:p>
          <a:p>
            <a:endParaRPr lang="en-GB" sz="1800" dirty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understand how exercise affects our bodies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know the amount of calories, fat and sugar we should be consuming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recognise our understanding and attitude to drugs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identify things. People and places that I need to keep safe from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identify when something feels safe or unsafe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understand how complex our bodies are and how important it is to take care of it</a:t>
            </a:r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endParaRPr lang="en-GB" sz="1800" dirty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11349"/>
            <a:ext cx="4172272" cy="17975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Content Placeholder 9"/>
          <p:cNvSpPr txBox="1">
            <a:spLocks/>
          </p:cNvSpPr>
          <p:nvPr/>
        </p:nvSpPr>
        <p:spPr>
          <a:xfrm>
            <a:off x="4648200" y="2717093"/>
            <a:ext cx="4172272" cy="3896593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>
            <a:normAutofit fontScale="77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R.E</a:t>
            </a:r>
          </a:p>
          <a:p>
            <a:pPr marL="0" indent="0">
              <a:buClr>
                <a:srgbClr val="0BD0D9"/>
              </a:buClr>
              <a:buFont typeface="Wingdings 2"/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understand why light is seen as a symbol of positivity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understand how light is used by Hindus during Diwali 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understand how light is used by Jews during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Hanukkah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find out how Christians use light as a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symbol</a:t>
            </a:r>
            <a:endParaRPr lang="en-GB" sz="1800" dirty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understand the importance of light during </a:t>
            </a:r>
            <a:r>
              <a:rPr lang="en-GB" sz="1800" dirty="0" err="1" smtClean="0">
                <a:solidFill>
                  <a:prstClr val="white"/>
                </a:solidFill>
                <a:latin typeface="NTFPreCursive" panose="03000400000000000000" pitchFamily="66" charset="0"/>
              </a:rPr>
              <a:t>Kwanzaa</a:t>
            </a:r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reflect on how light makes me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feel</a:t>
            </a:r>
          </a:p>
          <a:p>
            <a:pPr>
              <a:buClr>
                <a:srgbClr val="0BD0D9"/>
              </a:buClr>
            </a:pPr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know what </a:t>
            </a:r>
            <a:r>
              <a:rPr lang="en-GB" sz="1800" dirty="0" err="1">
                <a:solidFill>
                  <a:prstClr val="white"/>
                </a:solidFill>
                <a:latin typeface="NTFPreCursive" panose="03000400000000000000" pitchFamily="66" charset="0"/>
              </a:rPr>
              <a:t>Holi</a:t>
            </a: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is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understand how </a:t>
            </a:r>
            <a:r>
              <a:rPr lang="en-GB" sz="1800" dirty="0" err="1">
                <a:solidFill>
                  <a:prstClr val="white"/>
                </a:solidFill>
                <a:latin typeface="NTFPreCursive" panose="03000400000000000000" pitchFamily="66" charset="0"/>
              </a:rPr>
              <a:t>Holi</a:t>
            </a: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 is celebrated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understand the importance of colour in </a:t>
            </a:r>
            <a:r>
              <a:rPr lang="en-GB" sz="1800" dirty="0" err="1" smtClean="0">
                <a:solidFill>
                  <a:prstClr val="white"/>
                </a:solidFill>
                <a:latin typeface="NTFPreCursive" panose="03000400000000000000" pitchFamily="66" charset="0"/>
              </a:rPr>
              <a:t>Holi</a:t>
            </a:r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understand the morals and meanings of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stories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understand the importance of gods and goddesses for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Hindus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create my own celebration </a:t>
            </a:r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903176"/>
            <a:ext cx="397159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Music:</a:t>
            </a:r>
          </a:p>
          <a:p>
            <a:r>
              <a:rPr lang="en-GB" sz="1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learning: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play the toot using a steady beat, changing pace, and volume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play the toot with control, getting faster or slower and louder or quieter on demand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perform a two note melody to accompany a song</a:t>
            </a:r>
            <a:endParaRPr lang="en-GB" sz="14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002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397"/>
            <a:ext cx="8229600" cy="801848"/>
          </a:xfrm>
        </p:spPr>
        <p:txBody>
          <a:bodyPr>
            <a:normAutofit fontScale="90000"/>
          </a:bodyPr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 </a:t>
            </a:r>
            <a:r>
              <a:rPr lang="en-GB" sz="5400" dirty="0" smtClean="0">
                <a:latin typeface="NTFPreCursive" panose="03000400000000000000" pitchFamily="66" charset="0"/>
              </a:rPr>
              <a:t>Rocks, Relics and Rumbles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720"/>
            <a:ext cx="4038600" cy="5704965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P.E: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Forming a combination of body shapes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How to balance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Methods of travelling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Sequence of apparatus </a:t>
            </a:r>
          </a:p>
          <a:p>
            <a:endParaRPr lang="en-GB" sz="1800" dirty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recognise how to dribble and stop a football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How to create space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develop attacking and defending skills</a:t>
            </a:r>
          </a:p>
          <a:p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To play in a team and to help each other</a:t>
            </a:r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08720"/>
            <a:ext cx="4072105" cy="57049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629317" y="908720"/>
            <a:ext cx="3971590" cy="635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Computing:</a:t>
            </a:r>
          </a:p>
          <a:p>
            <a:r>
              <a:rPr lang="en-GB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learning: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add and edit data in a table layout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find how spreadsheet programs can automatically create graphs from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introduce the ‘more than’, ‘less than’ and ‘equals’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introduce the ‘spin’ tool and show how it can be used to count through times tables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introduce the Advanced mode of 2Calculate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learn about describing cells using their addresses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</a:rPr>
              <a:t>To introduce typing </a:t>
            </a: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terminology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</a:rPr>
              <a:t>To understand the correct way </a:t>
            </a: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sit </a:t>
            </a: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</a:rPr>
              <a:t>at the keyboard</a:t>
            </a: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</a:t>
            </a: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</a:rPr>
              <a:t>learn how to use the home, </a:t>
            </a: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top and </a:t>
            </a: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</a:rPr>
              <a:t>bottom row </a:t>
            </a: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practice and improve typing for home, bottom and top rows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practice the keys typed with the right hand and with the left hand</a:t>
            </a:r>
          </a:p>
          <a:p>
            <a:endParaRPr lang="en-GB" sz="17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55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NTFPreCursive" panose="03000400000000000000" pitchFamily="66" charset="0"/>
              </a:rPr>
              <a:t>Topic Title: </a:t>
            </a:r>
            <a:r>
              <a:rPr lang="en-GB" sz="4900" dirty="0">
                <a:solidFill>
                  <a:srgbClr val="04617B"/>
                </a:solidFill>
                <a:latin typeface="NTFPreCursive" panose="03000400000000000000" pitchFamily="66" charset="0"/>
              </a:rPr>
              <a:t>Rocks, Relics and Rumbles</a:t>
            </a:r>
            <a:endParaRPr lang="en-GB" sz="4000" dirty="0">
              <a:latin typeface="NTFPreCursive" panose="03000400000000000000" pitchFamily="66" charset="0"/>
            </a:endParaRPr>
          </a:p>
        </p:txBody>
      </p:sp>
      <p:sp>
        <p:nvSpPr>
          <p:cNvPr id="13" name="Content Placeholder 9"/>
          <p:cNvSpPr>
            <a:spLocks noGrp="1"/>
          </p:cNvSpPr>
          <p:nvPr>
            <p:ph sz="quarter" idx="2"/>
          </p:nvPr>
        </p:nvSpPr>
        <p:spPr>
          <a:xfrm>
            <a:off x="128568" y="755576"/>
            <a:ext cx="4299416" cy="28174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lvl="0" indent="0">
              <a:buClr>
                <a:srgbClr val="0BD0D9"/>
              </a:buClr>
              <a:buNone/>
            </a:pPr>
            <a:r>
              <a:rPr lang="en-GB" sz="2000" b="1" dirty="0">
                <a:solidFill>
                  <a:prstClr val="white"/>
                </a:solidFill>
                <a:latin typeface="NTFPreCursive" panose="03000400000000000000" pitchFamily="66" charset="0"/>
              </a:rPr>
              <a:t>Science.</a:t>
            </a:r>
            <a:endParaRPr lang="en-GB" sz="2000" dirty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pPr marL="0" lvl="0" indent="0">
              <a:buClr>
                <a:srgbClr val="0BD0D9"/>
              </a:buClr>
              <a:buNone/>
            </a:pPr>
            <a:r>
              <a:rPr lang="en-GB" sz="2000" b="1" dirty="0">
                <a:solidFill>
                  <a:prstClr val="white"/>
                </a:solidFill>
                <a:latin typeface="NTFPreCursive" panose="03000400000000000000" pitchFamily="66" charset="0"/>
              </a:rPr>
              <a:t>We will focus on:</a:t>
            </a:r>
          </a:p>
          <a:p>
            <a:pPr lvl="0">
              <a:buClr>
                <a:srgbClr val="0BD0D9"/>
              </a:buClr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Compare and group rocks based on their appearance, properties or uses.</a:t>
            </a:r>
          </a:p>
          <a:p>
            <a:pPr lvl="0">
              <a:buClr>
                <a:srgbClr val="0BD0D9"/>
              </a:buClr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Describe simply how fossils are formed, using words, pictures or a model.</a:t>
            </a:r>
          </a:p>
          <a:p>
            <a:pPr lvl="0">
              <a:buClr>
                <a:srgbClr val="0BD0D9"/>
              </a:buClr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Investigate soils from the local environment, making comparisons and identifying features.</a:t>
            </a:r>
            <a:endParaRPr lang="en-GB" sz="2000" b="1" dirty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17" name="Content Placeholder 9"/>
          <p:cNvSpPr txBox="1">
            <a:spLocks/>
          </p:cNvSpPr>
          <p:nvPr/>
        </p:nvSpPr>
        <p:spPr>
          <a:xfrm>
            <a:off x="4572000" y="755576"/>
            <a:ext cx="4320480" cy="58728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tIns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Geography.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We will focus on:</a:t>
            </a:r>
          </a:p>
          <a:p>
            <a:pPr marL="342900" lvl="0" indent="-3429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Name and describe the types, appearance and properties of rocks.</a:t>
            </a:r>
          </a:p>
          <a:p>
            <a:pPr marL="342900" lvl="0" indent="-3429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Name and describe properties of the Earth’s four layers.</a:t>
            </a:r>
          </a:p>
          <a:p>
            <a:pPr marL="342900" lvl="0" indent="-3429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Describe the activity of plate tectonics and how this has changed the Earth’s surface over time (continental drift).</a:t>
            </a:r>
          </a:p>
          <a:p>
            <a:pPr marL="342900" lvl="0" indent="-3429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Name and locate significant volcanoes and plate boundaries and explain why they are important. </a:t>
            </a:r>
          </a:p>
          <a:p>
            <a:pPr marL="342900" lvl="0" indent="-3429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Describe the parts of a volcano or earthquake. </a:t>
            </a:r>
          </a:p>
          <a:p>
            <a:pPr marL="342900" lvl="0" indent="-3429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Locate significant places using latitude and longitude.</a:t>
            </a:r>
          </a:p>
          <a:p>
            <a:pPr marL="342900" lvl="0" indent="-3429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Describe how a significant geographical activity has changed a landscape in the short or long term.</a:t>
            </a:r>
          </a:p>
        </p:txBody>
      </p:sp>
      <p:sp>
        <p:nvSpPr>
          <p:cNvPr id="4" name="Rectangle 3"/>
          <p:cNvSpPr/>
          <p:nvPr/>
        </p:nvSpPr>
        <p:spPr>
          <a:xfrm>
            <a:off x="128568" y="3766134"/>
            <a:ext cx="4299416" cy="28623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044" y="3787595"/>
            <a:ext cx="41764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>
                <a:solidFill>
                  <a:prstClr val="white"/>
                </a:solidFill>
                <a:latin typeface="NTFPreCursive" panose="03000400000000000000" pitchFamily="66" charset="0"/>
              </a:rPr>
              <a:t>History</a:t>
            </a:r>
          </a:p>
          <a:p>
            <a:pPr lvl="0"/>
            <a:r>
              <a:rPr lang="en-GB" dirty="0">
                <a:solidFill>
                  <a:prstClr val="white"/>
                </a:solidFill>
                <a:latin typeface="NTFPreCursive" panose="03000400000000000000" pitchFamily="66" charset="0"/>
              </a:rPr>
              <a:t>We will focus on: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white"/>
                </a:solidFill>
                <a:latin typeface="NTFPreCursive" panose="03000400000000000000" pitchFamily="66" charset="0"/>
              </a:rPr>
              <a:t>Devise or respond to historically valid questions about a significant historical figure and suggest or plan ways to answer them.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white"/>
                </a:solidFill>
                <a:latin typeface="NTFPreCursive" panose="03000400000000000000" pitchFamily="66" charset="0"/>
              </a:rPr>
              <a:t>Explain the cause and effect of a significant historical event.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white"/>
                </a:solidFill>
                <a:latin typeface="NTFPreCursive" panose="03000400000000000000" pitchFamily="66" charset="0"/>
              </a:rPr>
              <a:t>Make deductions and draw conclusions about the reliability of a historical source or artefact</a:t>
            </a:r>
          </a:p>
        </p:txBody>
      </p:sp>
    </p:spTree>
    <p:extLst>
      <p:ext uri="{BB962C8B-B14F-4D97-AF65-F5344CB8AC3E}">
        <p14:creationId xmlns:p14="http://schemas.microsoft.com/office/powerpoint/2010/main" val="2999009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82216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GB" sz="4800" dirty="0" smtClean="0">
                <a:latin typeface="NTFPreCursive" panose="03000400000000000000" pitchFamily="66" charset="0"/>
              </a:rPr>
              <a:t>Topic Title: </a:t>
            </a:r>
            <a:r>
              <a:rPr lang="en-GB" sz="4900" dirty="0">
                <a:solidFill>
                  <a:srgbClr val="04617B"/>
                </a:solidFill>
                <a:latin typeface="NTFPreCursive" panose="03000400000000000000" pitchFamily="66" charset="0"/>
              </a:rPr>
              <a:t>Rocks, Relics and Rumbles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32" y="1412776"/>
            <a:ext cx="2057400" cy="5119337"/>
          </a:xfrm>
          <a:solidFill>
            <a:srgbClr val="00B0F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b="1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Key Topic Vocabulary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Accommodation 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Active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Affect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Aftershock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Alert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Anchorage 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Archaeology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Architecture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Ash Cloud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Cardinal point 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Cause 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Cinder</a:t>
            </a:r>
          </a:p>
          <a:p>
            <a:pPr marL="0" lv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Clay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soil</a:t>
            </a:r>
            <a:endParaRPr lang="en-GB" sz="1900" dirty="0">
              <a:solidFill>
                <a:schemeClr val="bg1"/>
              </a:solidFill>
              <a:latin typeface="NTFPreCursivefk" panose="03000400000000000000" pitchFamily="66" charset="0"/>
            </a:endParaRPr>
          </a:p>
          <a:p>
            <a:endParaRPr lang="en-GB" sz="2000" dirty="0">
              <a:solidFill>
                <a:schemeClr val="bg1"/>
              </a:solidFill>
              <a:latin typeface="NTFPreCursivefk" panose="03000400000000000000" pitchFamily="66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348517" y="1412776"/>
            <a:ext cx="1969785" cy="5119336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Composite Volcano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Continent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Continental drift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Country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Crater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Crust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Crystal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Dangerous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Death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Destruction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Dinosaur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Discovery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Epicentre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Equator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11987" y="1412776"/>
            <a:ext cx="2170584" cy="5119336"/>
          </a:xfrm>
          <a:prstGeom prst="rect">
            <a:avLst/>
          </a:prstGeom>
          <a:solidFill>
            <a:srgbClr val="00B0F0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900" b="1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Key Topic Vocabulary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Eruption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Evacuation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Explosion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Extinct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Flood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Fossil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Geology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Igneous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Inner core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Lava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Magma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Magnitude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Outer core  </a:t>
            </a:r>
          </a:p>
          <a:p>
            <a:endParaRPr lang="en-GB" sz="1900" dirty="0">
              <a:solidFill>
                <a:schemeClr val="bg1"/>
              </a:solidFill>
              <a:latin typeface="NTFPreCursivefk" panose="03000400000000000000" pitchFamily="66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76256" y="1412776"/>
            <a:ext cx="2232248" cy="5137882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</a:t>
            </a: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Vocabulary</a:t>
            </a:r>
            <a:endParaRPr lang="en-GB" sz="2000" dirty="0">
              <a:solidFill>
                <a:schemeClr val="bg1"/>
              </a:solidFill>
              <a:latin typeface="NTFPreCursivefk" panose="03000400000000000000" pitchFamily="66" charset="0"/>
            </a:endParaRP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Permeable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Prehistoric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Preserved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Primary source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Rebuild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Remains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River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Ruins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Safety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Sandy oil 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Solid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Tectonic plate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Tsunami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Volcano </a:t>
            </a:r>
          </a:p>
          <a:p>
            <a:pPr marL="0" indent="0">
              <a:buFont typeface="Wingdings 2"/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fk" panose="03000400000000000000" pitchFamily="66" charset="0"/>
              </a:rPr>
              <a:t>Warning </a:t>
            </a:r>
          </a:p>
          <a:p>
            <a:pPr marL="0" indent="0">
              <a:buFont typeface="Wingdings 2"/>
              <a:buNone/>
            </a:pPr>
            <a:endParaRPr lang="en-GB" sz="1800" dirty="0">
              <a:solidFill>
                <a:schemeClr val="bg1"/>
              </a:solidFill>
              <a:latin typeface="+mj-lt"/>
            </a:endParaRP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5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1913</TotalTime>
  <Words>1147</Words>
  <Application>Microsoft Office PowerPoint</Application>
  <PresentationFormat>On-screen Show (4:3)</PresentationFormat>
  <Paragraphs>222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Constantia</vt:lpstr>
      <vt:lpstr>NTFPreCursive</vt:lpstr>
      <vt:lpstr>NTFPreCursivefk</vt:lpstr>
      <vt:lpstr>Wingdings 2</vt:lpstr>
      <vt:lpstr>Flow</vt:lpstr>
      <vt:lpstr>Riverside Primary School </vt:lpstr>
      <vt:lpstr>Topic Title: Maths – Spring Term 1 </vt:lpstr>
      <vt:lpstr>Topic Title: Maths – Spring Term 2 </vt:lpstr>
      <vt:lpstr> Topic Title: Literacy </vt:lpstr>
      <vt:lpstr>Topic Title: Wider Curriculum</vt:lpstr>
      <vt:lpstr>Topic Title: Rocks, Relics and Rumbles</vt:lpstr>
      <vt:lpstr>Topic Title: Rocks, Relics and Rumbles</vt:lpstr>
      <vt:lpstr>Topic Title: Rocks, Relics and Rumbles</vt:lpstr>
    </vt:vector>
  </TitlesOfParts>
  <Company>RM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Riverside Primary School</dc:title>
  <dc:creator>Teacher</dc:creator>
  <cp:lastModifiedBy>B Opoku</cp:lastModifiedBy>
  <cp:revision>145</cp:revision>
  <dcterms:created xsi:type="dcterms:W3CDTF">2016-06-22T08:23:20Z</dcterms:created>
  <dcterms:modified xsi:type="dcterms:W3CDTF">2022-11-11T17:04:24Z</dcterms:modified>
</cp:coreProperties>
</file>