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61" r:id="rId3"/>
    <p:sldId id="257" r:id="rId4"/>
    <p:sldId id="259" r:id="rId5"/>
    <p:sldId id="263" r:id="rId6"/>
    <p:sldId id="25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B3F"/>
    <a:srgbClr val="D402AC"/>
    <a:srgbClr val="00CC00"/>
    <a:srgbClr val="D70303"/>
    <a:srgbClr val="FF0066"/>
    <a:srgbClr val="F6F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24" autoAdjust="0"/>
  </p:normalViewPr>
  <p:slideViewPr>
    <p:cSldViewPr>
      <p:cViewPr varScale="1">
        <p:scale>
          <a:sx n="106" d="100"/>
          <a:sy n="106" d="100"/>
        </p:scale>
        <p:origin x="173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6A48-2CF9-4632-AAB2-F59C47ED673C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47F08-ED18-4C52-8D63-36217DD0B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5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64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EE76B6-4BD1-461C-B1F9-D34B39CA1C30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9080" cy="1828800"/>
          </a:xfrm>
        </p:spPr>
        <p:txBody>
          <a:bodyPr>
            <a:normAutofit/>
          </a:bodyPr>
          <a:lstStyle/>
          <a:p>
            <a:r>
              <a:rPr lang="en-GB" sz="6000" dirty="0"/>
              <a:t>Riverside Primary School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dirty="0">
                <a:latin typeface="NTFPreCursive" panose="03000400000000000000" pitchFamily="66" charset="0"/>
                <a:cs typeface="Arial" panose="020B0604020202020204" pitchFamily="34" charset="0"/>
              </a:rPr>
              <a:t>Year </a:t>
            </a:r>
            <a:r>
              <a:rPr lang="en-GB" sz="40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4 </a:t>
            </a:r>
            <a:r>
              <a:rPr lang="en-GB" sz="4000" dirty="0">
                <a:latin typeface="NTFPreCursive" panose="03000400000000000000" pitchFamily="66" charset="0"/>
                <a:cs typeface="Arial" panose="020B0604020202020204" pitchFamily="34" charset="0"/>
              </a:rPr>
              <a:t>Curriculum Map</a:t>
            </a:r>
          </a:p>
          <a:p>
            <a:r>
              <a:rPr lang="en-GB" sz="40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Autumn - 2022</a:t>
            </a:r>
            <a:endParaRPr lang="en-GB" dirty="0"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saki\AppData\Local\Microsoft\Windows\Temporary Internet Files\Content.Outlook\B7AOE9TM\Riverside Primary logo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7623"/>
            <a:ext cx="2739904" cy="2530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Maths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23528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Maths: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on: Place Value and Number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Using place value to represent numbers to 1000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partition numbers to 10,000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Using number lines to calculate an estimation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Roman numerals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Rounding to 10, 100, 1000 and 10,000</a:t>
            </a:r>
          </a:p>
          <a:p>
            <a:endParaRPr lang="en-GB" sz="24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Forman written methods for addition and subtraction</a:t>
            </a:r>
          </a:p>
          <a:p>
            <a:endParaRPr lang="en-GB" sz="24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Calculating area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Multiplication and division facts (3s, 6s, 9s, 7s, 11s, 12s)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819389"/>
            <a:ext cx="4242396" cy="2861639"/>
          </a:xfrm>
          <a:solidFill>
            <a:srgbClr val="0070C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 smtClean="0">
                <a:latin typeface="NTFPreCursive" panose="03000400000000000000" pitchFamily="66" charset="0"/>
                <a:cs typeface="Arial" panose="020B0604020202020204" pitchFamily="34" charset="0"/>
              </a:rPr>
              <a:t>VIPERS:</a:t>
            </a:r>
            <a:endParaRPr lang="en-GB" sz="2000" b="1" dirty="0"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be reading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There’s a Viking in my Bed!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Everything Vikings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Hearing Sounds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The Bear and the Piano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My First Classical Music Book</a:t>
            </a: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 </a:t>
            </a:r>
            <a:r>
              <a:rPr lang="en-GB" sz="4800" dirty="0" smtClean="0">
                <a:latin typeface="NTFPreCursive" panose="03000400000000000000" pitchFamily="66" charset="0"/>
              </a:rPr>
              <a:t>Topic Title: Literacy </a:t>
            </a:r>
            <a:endParaRPr lang="en-GB" sz="2000" dirty="0">
              <a:latin typeface="NTFPreCursive" panose="03000400000000000000" pitchFamily="66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136293" y="783386"/>
            <a:ext cx="4321633" cy="58295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Writing</a:t>
            </a:r>
            <a:r>
              <a:rPr lang="en-GB" sz="1800" b="1" dirty="0" smtClean="0">
                <a:latin typeface="NTFPreCursive" panose="03000400000000000000" pitchFamily="66" charset="0"/>
              </a:rPr>
              <a:t>: 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Poems in the style of Beowulf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Play scripts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Writing diary entries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Writing a Norse myth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Creative setting descriptions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Non-chronological reports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Writing an explanation text</a:t>
            </a:r>
          </a:p>
          <a:p>
            <a:endParaRPr lang="en-GB" sz="2000" dirty="0" smtClean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393192" lvl="1" indent="0">
              <a:buNone/>
            </a:pPr>
            <a:r>
              <a:rPr lang="en-GB" sz="1800" u="sng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Key Skills</a:t>
            </a:r>
            <a:endParaRPr lang="en-GB" sz="1800" u="sng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Emotive language</a:t>
            </a: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Fronted adverbials</a:t>
            </a: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Powerful adjectives</a:t>
            </a: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Pronouns</a:t>
            </a: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Subordinate clauses/conjunctions</a:t>
            </a:r>
          </a:p>
          <a:p>
            <a:endParaRPr lang="en-GB" sz="2000" dirty="0" smtClean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Spelling rule: (KS2)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on: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Words with aw (</a:t>
            </a:r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augh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 and au(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Prefix: in, </a:t>
            </a:r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im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, </a:t>
            </a:r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il</a:t>
            </a: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Homophones and near homophones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Shun endings (</a:t>
            </a:r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sion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, </a:t>
            </a:r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ssion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, </a:t>
            </a:r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tion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,)</a:t>
            </a:r>
          </a:p>
          <a:p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Ough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 sounds</a:t>
            </a:r>
          </a:p>
          <a:p>
            <a:endParaRPr lang="en-GB" sz="1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9" name="Picture 5" descr="C:\Users\Teacher\AppData\Local\Microsoft\Windows\INetCache\IE\SGRVI7KD\14223-illustration-of-a-pencil-pv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8" y="980728"/>
            <a:ext cx="591723" cy="5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273"/>
            <a:ext cx="8229600" cy="873856"/>
          </a:xfrm>
        </p:spPr>
        <p:txBody>
          <a:bodyPr/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130"/>
            <a:ext cx="4038600" cy="5705556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PSHE: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learning: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understand a school community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Becoming a class ‘team’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understand democracy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explore rewards and consequences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create a learning charter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understand appearances and influences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understand bullying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explore problem-solving</a:t>
            </a:r>
          </a:p>
          <a:p>
            <a:pPr marL="0" indent="0">
              <a:buNone/>
            </a:pPr>
            <a:endParaRPr lang="en-GB" sz="2400" dirty="0" smtClean="0">
              <a:solidFill>
                <a:srgbClr val="FF0000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11348"/>
            <a:ext cx="4172272" cy="27363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>
          <a:xfrm>
            <a:off x="4648200" y="3760908"/>
            <a:ext cx="4172272" cy="2824646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2400" b="1" dirty="0" smtClean="0">
                <a:latin typeface="NTFPreCursive" panose="03000400000000000000" pitchFamily="66" charset="0"/>
                <a:cs typeface="Arial" panose="020B0604020202020204" pitchFamily="34" charset="0"/>
              </a:rPr>
              <a:t>R.E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r>
              <a:rPr lang="en-GB" sz="24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learning:</a:t>
            </a:r>
          </a:p>
          <a:p>
            <a:pPr>
              <a:buClr>
                <a:srgbClr val="0BD0D9"/>
              </a:buClr>
            </a:pPr>
            <a:r>
              <a:rPr lang="en-GB" sz="20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Religion in my neighbourhood </a:t>
            </a:r>
          </a:p>
          <a:p>
            <a:pPr lvl="1">
              <a:buClr>
                <a:srgbClr val="0BD0D9"/>
              </a:buClr>
            </a:pPr>
            <a:r>
              <a:rPr lang="en-GB" sz="16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identify evidence of religion around us</a:t>
            </a:r>
          </a:p>
          <a:p>
            <a:pPr lvl="1">
              <a:buClr>
                <a:srgbClr val="0BD0D9"/>
              </a:buClr>
            </a:pPr>
            <a:r>
              <a:rPr lang="en-GB" sz="16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compare our neighbourhood to another</a:t>
            </a:r>
          </a:p>
          <a:p>
            <a:pPr lvl="1">
              <a:buClr>
                <a:srgbClr val="0BD0D9"/>
              </a:buClr>
            </a:pPr>
            <a:r>
              <a:rPr lang="en-GB" sz="16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understand how religion and belief has changed in our area</a:t>
            </a:r>
          </a:p>
          <a:p>
            <a:pPr lvl="1">
              <a:buClr>
                <a:srgbClr val="0BD0D9"/>
              </a:buClr>
            </a:pPr>
            <a:r>
              <a:rPr lang="en-GB" sz="16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understand living in harmony</a:t>
            </a:r>
          </a:p>
          <a:p>
            <a:pPr lvl="1">
              <a:buClr>
                <a:srgbClr val="0BD0D9"/>
              </a:buClr>
            </a:pPr>
            <a:endParaRPr lang="en-GB" sz="16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903176"/>
            <a:ext cx="39715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Music: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analyse difference genres of music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understand the tempo, rhythm and pulse of a 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understand how pop songs are constructed (verses, choruses, bridges)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understand how to use our voices as an instrument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sing classic songs by ABBA and 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0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97"/>
            <a:ext cx="8229600" cy="801848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720"/>
            <a:ext cx="4038600" cy="5704965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P.E: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</a:t>
            </a:r>
          </a:p>
          <a:p>
            <a:r>
              <a:rPr lang="en-GB" sz="2400" b="1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Netball:</a:t>
            </a:r>
          </a:p>
          <a:p>
            <a:pPr lvl="1"/>
            <a:r>
              <a:rPr lang="en-GB" sz="2000" b="1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Throwing and catching techniques</a:t>
            </a:r>
          </a:p>
          <a:p>
            <a:pPr lvl="1"/>
            <a:r>
              <a:rPr lang="en-GB" sz="2000" b="1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Improving accuracy</a:t>
            </a:r>
          </a:p>
          <a:p>
            <a:pPr lvl="1"/>
            <a:r>
              <a:rPr lang="en-GB" sz="2000" b="1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Chest passing/bounce passing</a:t>
            </a:r>
          </a:p>
          <a:p>
            <a:pPr lvl="1"/>
            <a:r>
              <a:rPr lang="en-GB" sz="2000" b="1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Overhead passing</a:t>
            </a:r>
          </a:p>
          <a:p>
            <a:pPr lvl="1"/>
            <a:r>
              <a:rPr lang="en-GB" sz="2000" b="1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Pivoting</a:t>
            </a:r>
          </a:p>
          <a:p>
            <a:pPr lvl="1"/>
            <a:r>
              <a:rPr lang="en-GB" sz="2000" b="1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Shooting with the ball</a:t>
            </a:r>
          </a:p>
          <a:p>
            <a:pPr lvl="1"/>
            <a:r>
              <a:rPr lang="en-GB" sz="2000" b="1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Different positions in netball</a:t>
            </a:r>
          </a:p>
          <a:p>
            <a:pPr lvl="1"/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08720"/>
            <a:ext cx="4072105" cy="57049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29317" y="908720"/>
            <a:ext cx="397159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Computing: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Designing, writing and debugging programs to accomplish specific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Using sequence, selection and repetition to work with variables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Using logical reasoning to explain how a simple algorithm works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solve problems by splitting them into smaller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plan and develop algorithms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Understanding procedures in computer programs </a:t>
            </a:r>
            <a:endParaRPr lang="en-GB" sz="28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5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Wider curriculum. </a:t>
            </a:r>
            <a:endParaRPr lang="en-GB" sz="4000" dirty="0">
              <a:latin typeface="NTFPreCursive" panose="03000400000000000000" pitchFamily="66" charset="0"/>
            </a:endParaRPr>
          </a:p>
        </p:txBody>
      </p:sp>
      <p:sp>
        <p:nvSpPr>
          <p:cNvPr id="13" name="Content Placeholder 9"/>
          <p:cNvSpPr>
            <a:spLocks noGrp="1"/>
          </p:cNvSpPr>
          <p:nvPr>
            <p:ph sz="quarter" idx="2"/>
          </p:nvPr>
        </p:nvSpPr>
        <p:spPr>
          <a:xfrm>
            <a:off x="128568" y="755576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 smtClean="0">
                <a:latin typeface="NTFPreCursive" panose="03000400000000000000" pitchFamily="66" charset="0"/>
                <a:cs typeface="Arial" panose="020B0604020202020204" pitchFamily="34" charset="0"/>
              </a:rPr>
              <a:t>History:</a:t>
            </a: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</a:t>
            </a:r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What happened after the Roman withdrawal?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What was the impact of the Anglo-Saxons on Britain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The Viking invasion of Britain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The transition into Norman Britain</a:t>
            </a:r>
            <a:endParaRPr lang="en-GB" sz="16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Content Placeholder 9"/>
          <p:cNvSpPr txBox="1">
            <a:spLocks/>
          </p:cNvSpPr>
          <p:nvPr/>
        </p:nvSpPr>
        <p:spPr>
          <a:xfrm>
            <a:off x="4572000" y="755576"/>
            <a:ext cx="4320480" cy="28174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tIns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 smtClean="0">
                <a:latin typeface="NTFPreCursive" panose="03000400000000000000" pitchFamily="66" charset="0"/>
                <a:cs typeface="Arial" panose="020B0604020202020204" pitchFamily="34" charset="0"/>
              </a:rPr>
              <a:t>Science:</a:t>
            </a:r>
            <a:endParaRPr lang="en-GB" sz="2400" b="1" dirty="0"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0" indent="0">
              <a:buClr>
                <a:srgbClr val="0BD0D9"/>
              </a:buClr>
              <a:buNone/>
            </a:pPr>
            <a:r>
              <a:rPr lang="en-GB" sz="2400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</a:t>
            </a:r>
            <a:r>
              <a:rPr lang="en-GB" sz="24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 Sound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How to plan, set up and carry out scientific investigations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Decibels and measuring sound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How sound is made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How sound travels to the ear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How sound can change at different distances</a:t>
            </a:r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8568" y="3752543"/>
            <a:ext cx="4299416" cy="2862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596" y="3797425"/>
            <a:ext cx="418033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Geography:</a:t>
            </a: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</a:t>
            </a:r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The geography of invasion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Using maps and atlases to understand the world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The physical features of Britain and its impact on invasions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Exploring how the features of Britain may have made it easier to defend</a:t>
            </a:r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3752543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Geography.</a:t>
            </a:r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endParaRPr lang="en-GB" dirty="0"/>
          </a:p>
        </p:txBody>
      </p:sp>
      <p:sp>
        <p:nvSpPr>
          <p:cNvPr id="9" name="Content Placeholder 9"/>
          <p:cNvSpPr>
            <a:spLocks noGrp="1"/>
          </p:cNvSpPr>
          <p:nvPr>
            <p:ph sz="quarter" idx="2"/>
          </p:nvPr>
        </p:nvSpPr>
        <p:spPr>
          <a:xfrm>
            <a:off x="4593064" y="3797425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Art and Design:</a:t>
            </a: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</a:t>
            </a:r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How textiles have changed throughout time</a:t>
            </a:r>
          </a:p>
          <a:p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Understanding weaving techniques and how a loom is used</a:t>
            </a:r>
          </a:p>
          <a:p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design an woven </a:t>
            </a:r>
            <a:r>
              <a:rPr lang="en-GB" sz="1800" b="1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patten</a:t>
            </a:r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82216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GB" sz="4800" dirty="0" smtClean="0">
                <a:latin typeface="NTFPreCursive" panose="03000400000000000000" pitchFamily="66" charset="0"/>
              </a:rPr>
              <a:t>Topic Title: Key Topic vocabulary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2170584" cy="491182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Angle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Anglo-Saxon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Archbishop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Hastings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Celt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Christianity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Church</a:t>
            </a:r>
          </a:p>
          <a:p>
            <a:r>
              <a:rPr lang="en-GB" sz="19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Danelaw</a:t>
            </a:r>
            <a:endParaRPr lang="en-GB" sz="19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East Anglia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Essex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Hierarchy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Invader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Jarl</a:t>
            </a:r>
          </a:p>
          <a:p>
            <a:endParaRPr lang="en-GB" sz="19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9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67736" y="1433102"/>
            <a:ext cx="2232248" cy="4911824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Old English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Pagan</a:t>
            </a:r>
          </a:p>
          <a:p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Pict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Raider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Saxon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Scandinavia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Scot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Settlement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Slave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Sussex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Sutton 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Hoo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Thrall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Trader</a:t>
            </a:r>
          </a:p>
          <a:p>
            <a:r>
              <a:rPr lang="en-GB" sz="1800" smtClean="0">
                <a:solidFill>
                  <a:schemeClr val="bg1"/>
                </a:solidFill>
                <a:latin typeface="NTFPreCursive" panose="03000400000000000000" pitchFamily="66" charset="0"/>
              </a:rPr>
              <a:t>Viking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386808" y="1410907"/>
            <a:ext cx="2232248" cy="4911824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Jorvik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Jute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Karl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Kent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King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Kingdom</a:t>
            </a:r>
          </a:p>
          <a:p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Longship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Mercia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Monastery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Monk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Mythology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Norman</a:t>
            </a:r>
          </a:p>
          <a:p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Northumbira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	</a:t>
            </a:r>
            <a:endParaRPr lang="en-GB" sz="1800" dirty="0" smtClean="0">
              <a:solidFill>
                <a:srgbClr val="FF0000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2338</TotalTime>
  <Words>635</Words>
  <Application>Microsoft Office PowerPoint</Application>
  <PresentationFormat>On-screen Show (4:3)</PresentationFormat>
  <Paragraphs>174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Constantia</vt:lpstr>
      <vt:lpstr>NTFPreCursive</vt:lpstr>
      <vt:lpstr>Wingdings 2</vt:lpstr>
      <vt:lpstr>Flow</vt:lpstr>
      <vt:lpstr>Riverside Primary School </vt:lpstr>
      <vt:lpstr>Topic Title: Maths</vt:lpstr>
      <vt:lpstr> Topic Title: Literacy </vt:lpstr>
      <vt:lpstr>Topic Title:</vt:lpstr>
      <vt:lpstr>Topic Title:</vt:lpstr>
      <vt:lpstr>Topic Title: Wider curriculum. </vt:lpstr>
      <vt:lpstr>Topic Title: Key Topic vocabulary</vt:lpstr>
    </vt:vector>
  </TitlesOfParts>
  <Company>RM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Primary School</dc:title>
  <dc:creator>Teacher</dc:creator>
  <cp:lastModifiedBy>P Simmons</cp:lastModifiedBy>
  <cp:revision>146</cp:revision>
  <dcterms:created xsi:type="dcterms:W3CDTF">2016-06-22T08:23:20Z</dcterms:created>
  <dcterms:modified xsi:type="dcterms:W3CDTF">2022-09-14T12:09:36Z</dcterms:modified>
</cp:coreProperties>
</file>