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9"/>
  </p:notesMasterIdLst>
  <p:sldIdLst>
    <p:sldId id="256" r:id="rId2"/>
    <p:sldId id="261" r:id="rId3"/>
    <p:sldId id="257" r:id="rId4"/>
    <p:sldId id="259" r:id="rId5"/>
    <p:sldId id="263" r:id="rId6"/>
    <p:sldId id="258" r:id="rId7"/>
    <p:sldId id="260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BB3F"/>
    <a:srgbClr val="D402AC"/>
    <a:srgbClr val="00CC00"/>
    <a:srgbClr val="D70303"/>
    <a:srgbClr val="FF0066"/>
    <a:srgbClr val="F6FC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024" autoAdjust="0"/>
  </p:normalViewPr>
  <p:slideViewPr>
    <p:cSldViewPr>
      <p:cViewPr varScale="1">
        <p:scale>
          <a:sx n="79" d="100"/>
          <a:sy n="79" d="100"/>
        </p:scale>
        <p:origin x="78" y="6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236A48-2CF9-4632-AAB2-F59C47ED673C}" type="datetimeFigureOut">
              <a:rPr lang="en-GB" smtClean="0"/>
              <a:t>08/11/2022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147F08-ED18-4C52-8D63-36217DD0B7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14567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147F08-ED18-4C52-8D63-36217DD0B7BF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66447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147F08-ED18-4C52-8D63-36217DD0B7BF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62210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08/11/2022</a:t>
            </a:fld>
            <a:endParaRPr lang="en-GB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08/11/2022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08/11/2022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08/11/2022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08/11/2022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08/11/2022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08/11/2022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08/11/2022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08/11/2022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08/11/2022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08/11/2022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EEE76B6-4BD1-461C-B1F9-D34B39CA1C30}" type="datetimeFigureOut">
              <a:rPr lang="en-GB" smtClean="0"/>
              <a:t>08/11/2022</a:t>
            </a:fld>
            <a:endParaRPr lang="en-GB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980728"/>
            <a:ext cx="8359080" cy="1828800"/>
          </a:xfrm>
        </p:spPr>
        <p:txBody>
          <a:bodyPr>
            <a:normAutofit/>
          </a:bodyPr>
          <a:lstStyle/>
          <a:p>
            <a:r>
              <a:rPr lang="en-GB" sz="6000" dirty="0"/>
              <a:t>Riverside Primary School	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z="4000" dirty="0">
                <a:latin typeface="NTFPreCursive" panose="03000400000000000000" pitchFamily="66" charset="0"/>
                <a:cs typeface="Arial" panose="020B0604020202020204" pitchFamily="34" charset="0"/>
              </a:rPr>
              <a:t>Year </a:t>
            </a:r>
            <a:r>
              <a:rPr lang="en-GB" sz="4000" dirty="0" smtClean="0">
                <a:latin typeface="NTFPreCursive" panose="03000400000000000000" pitchFamily="66" charset="0"/>
                <a:cs typeface="Arial" panose="020B0604020202020204" pitchFamily="34" charset="0"/>
              </a:rPr>
              <a:t>4 </a:t>
            </a:r>
            <a:r>
              <a:rPr lang="en-GB" sz="4000" dirty="0">
                <a:latin typeface="NTFPreCursive" panose="03000400000000000000" pitchFamily="66" charset="0"/>
                <a:cs typeface="Arial" panose="020B0604020202020204" pitchFamily="34" charset="0"/>
              </a:rPr>
              <a:t>Curriculum Map</a:t>
            </a:r>
          </a:p>
          <a:p>
            <a:r>
              <a:rPr lang="en-GB" sz="4000" dirty="0" smtClean="0">
                <a:latin typeface="NTFPreCursive" panose="03000400000000000000" pitchFamily="66" charset="0"/>
                <a:cs typeface="Arial" panose="020B0604020202020204" pitchFamily="34" charset="0"/>
              </a:rPr>
              <a:t>Spring </a:t>
            </a:r>
            <a:r>
              <a:rPr lang="en-GB" sz="4000" dirty="0" smtClean="0">
                <a:latin typeface="NTFPreCursive" panose="03000400000000000000" pitchFamily="66" charset="0"/>
                <a:cs typeface="Arial" panose="020B0604020202020204" pitchFamily="34" charset="0"/>
              </a:rPr>
              <a:t>- 2023</a:t>
            </a:r>
            <a:endParaRPr lang="en-GB" dirty="0">
              <a:latin typeface="NTFPreCursive" panose="03000400000000000000" pitchFamily="66" charset="0"/>
              <a:cs typeface="Arial" panose="020B0604020202020204" pitchFamily="34" charset="0"/>
            </a:endParaRPr>
          </a:p>
        </p:txBody>
      </p:sp>
      <p:pic>
        <p:nvPicPr>
          <p:cNvPr id="5" name="Picture 4" descr="C:\Users\saki\AppData\Local\Microsoft\Windows\Temporary Internet Files\Content.Outlook\B7AOE9TM\Riverside Primary logo (2)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27623"/>
            <a:ext cx="2739904" cy="25303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67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229600" cy="78296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NTFPreCursive" panose="03000400000000000000" pitchFamily="66" charset="0"/>
              </a:rPr>
              <a:t>Topic Title: Maths</a:t>
            </a:r>
            <a:endParaRPr lang="en-GB" dirty="0">
              <a:latin typeface="NTFPreCursive" panose="03000400000000000000" pitchFamily="66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23528" y="1196752"/>
            <a:ext cx="8645148" cy="5472608"/>
          </a:xfrm>
          <a:solidFill>
            <a:schemeClr val="accent2"/>
          </a:solidFill>
          <a:ln w="12700">
            <a:noFill/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Maths:</a:t>
            </a:r>
          </a:p>
          <a:p>
            <a:pPr marL="0" indent="0">
              <a:buNone/>
            </a:pPr>
            <a:r>
              <a:rPr lang="en-GB" sz="24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We will focus on: </a:t>
            </a:r>
            <a:r>
              <a:rPr lang="en-GB" sz="24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Multiplication and Division:</a:t>
            </a:r>
            <a:endParaRPr lang="en-GB" sz="2400" dirty="0" smtClean="0">
              <a:solidFill>
                <a:schemeClr val="bg1"/>
              </a:solidFill>
              <a:latin typeface="NTFPreCursive" panose="03000400000000000000" pitchFamily="66" charset="0"/>
              <a:cs typeface="Arial" panose="020B0604020202020204" pitchFamily="34" charset="0"/>
            </a:endParaRPr>
          </a:p>
          <a:p>
            <a:r>
              <a:rPr lang="en-GB" sz="24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Factor pairs</a:t>
            </a:r>
          </a:p>
          <a:p>
            <a:r>
              <a:rPr lang="en-GB" sz="24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Multiplying and dividing by 10 and 100</a:t>
            </a:r>
          </a:p>
          <a:p>
            <a:r>
              <a:rPr lang="en-GB" sz="24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Using formal written methods of multiplication and division</a:t>
            </a:r>
          </a:p>
          <a:p>
            <a:r>
              <a:rPr lang="en-GB" sz="24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Efficient multiplication</a:t>
            </a:r>
          </a:p>
          <a:p>
            <a:endParaRPr lang="en-GB" sz="2400" dirty="0">
              <a:solidFill>
                <a:schemeClr val="bg1"/>
              </a:solidFill>
              <a:latin typeface="NTFPreCursive" panose="03000400000000000000" pitchFamily="66" charset="0"/>
              <a:cs typeface="Arial" panose="020B0604020202020204" pitchFamily="34" charset="0"/>
            </a:endParaRPr>
          </a:p>
          <a:p>
            <a:r>
              <a:rPr lang="en-GB" sz="24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Length and perimeter</a:t>
            </a:r>
          </a:p>
          <a:p>
            <a:endParaRPr lang="en-GB" sz="2400" dirty="0">
              <a:solidFill>
                <a:schemeClr val="bg1"/>
              </a:solidFill>
              <a:latin typeface="NTFPreCursive" panose="03000400000000000000" pitchFamily="66" charset="0"/>
              <a:cs typeface="Arial" panose="020B0604020202020204" pitchFamily="34" charset="0"/>
            </a:endParaRPr>
          </a:p>
          <a:p>
            <a:r>
              <a:rPr lang="en-GB" sz="24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Fractions</a:t>
            </a:r>
          </a:p>
          <a:p>
            <a:endParaRPr lang="en-GB" sz="2400" dirty="0">
              <a:solidFill>
                <a:schemeClr val="bg1"/>
              </a:solidFill>
              <a:latin typeface="NTFPreCursive" panose="03000400000000000000" pitchFamily="66" charset="0"/>
              <a:cs typeface="Arial" panose="020B0604020202020204" pitchFamily="34" charset="0"/>
            </a:endParaRPr>
          </a:p>
          <a:p>
            <a:r>
              <a:rPr lang="en-GB" sz="24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Decimals</a:t>
            </a:r>
            <a:endParaRPr lang="en-GB" sz="1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3124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ontent Placeholder 9"/>
          <p:cNvSpPr>
            <a:spLocks noGrp="1"/>
          </p:cNvSpPr>
          <p:nvPr>
            <p:ph sz="quarter" idx="2"/>
          </p:nvPr>
        </p:nvSpPr>
        <p:spPr>
          <a:xfrm>
            <a:off x="4581074" y="819389"/>
            <a:ext cx="4242396" cy="2861639"/>
          </a:xfrm>
          <a:solidFill>
            <a:srgbClr val="0070C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2000" b="1" dirty="0" smtClean="0">
                <a:latin typeface="NTFPreCursive" panose="03000400000000000000" pitchFamily="66" charset="0"/>
                <a:cs typeface="Arial" panose="020B0604020202020204" pitchFamily="34" charset="0"/>
              </a:rPr>
              <a:t>VIPERS:</a:t>
            </a:r>
            <a:endParaRPr lang="en-GB" sz="2000" b="1" dirty="0">
              <a:latin typeface="NTFPreCursive" panose="03000400000000000000" pitchFamily="66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2000" dirty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We will be reading</a:t>
            </a:r>
            <a:r>
              <a:rPr lang="en-GB" sz="20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:</a:t>
            </a:r>
          </a:p>
          <a:p>
            <a:pPr>
              <a:buFontTx/>
              <a:buChar char="-"/>
            </a:pPr>
            <a:r>
              <a:rPr lang="en-GB" sz="20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Water Cycle</a:t>
            </a:r>
          </a:p>
          <a:p>
            <a:pPr>
              <a:buFontTx/>
              <a:buChar char="-"/>
            </a:pPr>
            <a:r>
              <a:rPr lang="en-GB" sz="20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Explorer Travel Guides: Mountains</a:t>
            </a:r>
          </a:p>
          <a:p>
            <a:pPr>
              <a:buFontTx/>
              <a:buChar char="-"/>
            </a:pPr>
            <a:r>
              <a:rPr lang="en-GB" sz="20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King of the Cloud Forests</a:t>
            </a:r>
          </a:p>
          <a:p>
            <a:pPr>
              <a:buFontTx/>
              <a:buChar char="-"/>
            </a:pPr>
            <a:r>
              <a:rPr lang="en-GB" sz="20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Inside Your body</a:t>
            </a:r>
          </a:p>
          <a:p>
            <a:pPr>
              <a:buFontTx/>
              <a:buChar char="-"/>
            </a:pPr>
            <a:r>
              <a:rPr lang="en-GB" sz="20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You Wouldn’t want to live without toilets</a:t>
            </a:r>
          </a:p>
          <a:p>
            <a:pPr>
              <a:buFontTx/>
              <a:buChar char="-"/>
            </a:pPr>
            <a:r>
              <a:rPr lang="en-GB" sz="20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Dirty Bertie</a:t>
            </a:r>
          </a:p>
          <a:p>
            <a:pPr>
              <a:buFontTx/>
              <a:buChar char="-"/>
            </a:pPr>
            <a:endParaRPr lang="en-GB" sz="2000" dirty="0">
              <a:solidFill>
                <a:schemeClr val="bg1"/>
              </a:solidFill>
              <a:latin typeface="NTFPreCursive" panose="03000400000000000000" pitchFamily="66" charset="0"/>
              <a:cs typeface="Arial" panose="020B0604020202020204" pitchFamily="34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7504" y="-387424"/>
            <a:ext cx="9036496" cy="1143000"/>
          </a:xfrm>
        </p:spPr>
        <p:txBody>
          <a:bodyPr>
            <a:normAutofit/>
          </a:bodyPr>
          <a:lstStyle/>
          <a:p>
            <a:r>
              <a:rPr lang="en-GB" sz="2000" dirty="0" smtClean="0"/>
              <a:t> </a:t>
            </a:r>
            <a:r>
              <a:rPr lang="en-GB" sz="4800" dirty="0" smtClean="0">
                <a:latin typeface="NTFPreCursive" panose="03000400000000000000" pitchFamily="66" charset="0"/>
              </a:rPr>
              <a:t>Topic Title: Literacy </a:t>
            </a:r>
            <a:endParaRPr lang="en-GB" sz="2000" dirty="0">
              <a:latin typeface="NTFPreCursive" panose="03000400000000000000" pitchFamily="66" charset="0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quarter" idx="2"/>
          </p:nvPr>
        </p:nvSpPr>
        <p:spPr>
          <a:xfrm>
            <a:off x="136293" y="783386"/>
            <a:ext cx="4321633" cy="5829540"/>
          </a:xfr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>
                <a:latin typeface="NTFPreCursive" panose="03000400000000000000" pitchFamily="66" charset="0"/>
              </a:rPr>
              <a:t>Writing</a:t>
            </a:r>
            <a:r>
              <a:rPr lang="en-GB" sz="1800" b="1" dirty="0" smtClean="0">
                <a:latin typeface="NTFPreCursive" panose="03000400000000000000" pitchFamily="66" charset="0"/>
              </a:rPr>
              <a:t>: </a:t>
            </a:r>
            <a:endParaRPr lang="en-GB" sz="1800" dirty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pPr marL="0" indent="0">
              <a:buNone/>
            </a:pPr>
            <a:r>
              <a:rPr lang="en-GB" sz="2000" dirty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We will focus on</a:t>
            </a:r>
            <a:r>
              <a:rPr lang="en-GB" sz="20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:</a:t>
            </a:r>
          </a:p>
          <a:p>
            <a:r>
              <a:rPr lang="en-GB" sz="20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Writing short stories</a:t>
            </a:r>
          </a:p>
          <a:p>
            <a:r>
              <a:rPr lang="en-GB" sz="20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Creating adverts</a:t>
            </a:r>
          </a:p>
          <a:p>
            <a:r>
              <a:rPr lang="en-GB" sz="20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Writing balanced arguments</a:t>
            </a:r>
          </a:p>
          <a:p>
            <a:r>
              <a:rPr lang="en-GB" sz="20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Writing instructions</a:t>
            </a:r>
          </a:p>
          <a:p>
            <a:r>
              <a:rPr lang="en-GB" sz="20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Continuing chapters</a:t>
            </a:r>
          </a:p>
          <a:p>
            <a:r>
              <a:rPr lang="en-GB" sz="20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Recounts</a:t>
            </a:r>
          </a:p>
          <a:p>
            <a:endParaRPr lang="en-GB" sz="2000" dirty="0" smtClean="0">
              <a:solidFill>
                <a:schemeClr val="bg1"/>
              </a:solidFill>
              <a:latin typeface="NTFPreCursive" panose="03000400000000000000" pitchFamily="66" charset="0"/>
              <a:cs typeface="Arial" panose="020B0604020202020204" pitchFamily="34" charset="0"/>
            </a:endParaRPr>
          </a:p>
          <a:p>
            <a:pPr marL="393192" lvl="1" indent="0">
              <a:buNone/>
            </a:pPr>
            <a:r>
              <a:rPr lang="en-GB" sz="1800" u="sng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Key Skills</a:t>
            </a:r>
            <a:endParaRPr lang="en-GB" sz="1800" u="sng" dirty="0">
              <a:solidFill>
                <a:schemeClr val="bg1"/>
              </a:solidFill>
              <a:latin typeface="NTFPreCursive" panose="03000400000000000000" pitchFamily="66" charset="0"/>
              <a:cs typeface="Arial" panose="020B0604020202020204" pitchFamily="34" charset="0"/>
            </a:endParaRPr>
          </a:p>
          <a:p>
            <a:pPr lvl="1"/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Modal verbs</a:t>
            </a:r>
            <a:endParaRPr lang="en-GB" sz="1800" dirty="0" smtClean="0">
              <a:solidFill>
                <a:schemeClr val="bg1"/>
              </a:solidFill>
              <a:latin typeface="NTFPreCursive" panose="03000400000000000000" pitchFamily="66" charset="0"/>
              <a:cs typeface="Arial" panose="020B0604020202020204" pitchFamily="34" charset="0"/>
            </a:endParaRPr>
          </a:p>
          <a:p>
            <a:pPr lvl="1"/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Fronted adverbials</a:t>
            </a:r>
          </a:p>
          <a:p>
            <a:pPr lvl="1"/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Imperative verbs</a:t>
            </a:r>
            <a:endParaRPr lang="en-GB" sz="1800" dirty="0" smtClean="0">
              <a:solidFill>
                <a:schemeClr val="bg1"/>
              </a:solidFill>
              <a:latin typeface="NTFPreCursive" panose="03000400000000000000" pitchFamily="66" charset="0"/>
              <a:cs typeface="Arial" panose="020B0604020202020204" pitchFamily="34" charset="0"/>
            </a:endParaRPr>
          </a:p>
          <a:p>
            <a:pPr lvl="1"/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Pronouns</a:t>
            </a:r>
          </a:p>
          <a:p>
            <a:pPr lvl="1"/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Subordinate clauses/conjunctions</a:t>
            </a:r>
          </a:p>
          <a:p>
            <a:endParaRPr lang="en-GB" sz="2000" dirty="0" smtClean="0">
              <a:solidFill>
                <a:schemeClr val="bg1"/>
              </a:solidFill>
              <a:latin typeface="NTFPreCursive" panose="03000400000000000000" pitchFamily="66" charset="0"/>
              <a:cs typeface="Arial" panose="020B0604020202020204" pitchFamily="34" charset="0"/>
            </a:endParaRPr>
          </a:p>
          <a:p>
            <a:endParaRPr lang="en-GB" sz="2000" dirty="0">
              <a:solidFill>
                <a:schemeClr val="bg1"/>
              </a:solidFill>
              <a:latin typeface="NTFPreCursive" panose="03000400000000000000" pitchFamily="66" charset="0"/>
              <a:cs typeface="Arial" panose="020B0604020202020204" pitchFamily="34" charset="0"/>
            </a:endParaRPr>
          </a:p>
        </p:txBody>
      </p:sp>
      <p:sp>
        <p:nvSpPr>
          <p:cNvPr id="15" name="Content Placeholder 9"/>
          <p:cNvSpPr>
            <a:spLocks noGrp="1"/>
          </p:cNvSpPr>
          <p:nvPr>
            <p:ph sz="quarter" idx="2"/>
          </p:nvPr>
        </p:nvSpPr>
        <p:spPr>
          <a:xfrm>
            <a:off x="4581074" y="3744841"/>
            <a:ext cx="4242396" cy="2868085"/>
          </a:xfrm>
          <a:solidFill>
            <a:srgbClr val="92D05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Spelling rule: (KS2)</a:t>
            </a:r>
          </a:p>
          <a:p>
            <a:pPr marL="0" indent="0">
              <a:buNone/>
            </a:pPr>
            <a:r>
              <a:rPr lang="en-GB" sz="20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We will focus on:</a:t>
            </a:r>
          </a:p>
          <a:p>
            <a:r>
              <a:rPr lang="en-GB" sz="20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Homophones and near homophones</a:t>
            </a:r>
          </a:p>
          <a:p>
            <a:r>
              <a:rPr lang="en-GB" sz="20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Suffix: </a:t>
            </a:r>
            <a:r>
              <a:rPr lang="en-GB" sz="2000" dirty="0" err="1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ation</a:t>
            </a:r>
            <a:endParaRPr lang="en-GB" sz="2000" dirty="0" smtClean="0">
              <a:solidFill>
                <a:schemeClr val="bg1"/>
              </a:solidFill>
              <a:latin typeface="NTFPreCursive" panose="03000400000000000000" pitchFamily="66" charset="0"/>
              <a:cs typeface="Arial" panose="020B0604020202020204" pitchFamily="34" charset="0"/>
            </a:endParaRPr>
          </a:p>
          <a:p>
            <a:r>
              <a:rPr lang="en-GB" sz="20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Prefix: sub</a:t>
            </a:r>
          </a:p>
          <a:p>
            <a:r>
              <a:rPr lang="en-GB" sz="20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Prefix: super</a:t>
            </a:r>
          </a:p>
          <a:p>
            <a:r>
              <a:rPr lang="en-GB" sz="20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Words using: </a:t>
            </a:r>
            <a:r>
              <a:rPr lang="en-GB" sz="2000" dirty="0" err="1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Sc</a:t>
            </a:r>
            <a:r>
              <a:rPr lang="en-GB" sz="20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, </a:t>
            </a:r>
            <a:r>
              <a:rPr lang="en-GB" sz="2000" dirty="0" err="1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ce</a:t>
            </a:r>
            <a:r>
              <a:rPr lang="en-GB" sz="20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, ci</a:t>
            </a:r>
            <a:endParaRPr lang="en-GB" sz="18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029" name="Picture 5" descr="C:\Users\Teacher\AppData\Local\Microsoft\Windows\INetCache\IE\SGRVI7KD\14223-illustration-of-a-pencil-pv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2728" y="980728"/>
            <a:ext cx="591723" cy="591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184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34273"/>
            <a:ext cx="8229600" cy="873856"/>
          </a:xfrm>
        </p:spPr>
        <p:txBody>
          <a:bodyPr/>
          <a:lstStyle/>
          <a:p>
            <a:r>
              <a:rPr lang="en-GB" sz="5400" dirty="0" smtClean="0">
                <a:latin typeface="NTFPreCursive" panose="03000400000000000000" pitchFamily="66" charset="0"/>
              </a:rPr>
              <a:t>Topic Title:</a:t>
            </a:r>
            <a:endParaRPr lang="en-GB" dirty="0">
              <a:latin typeface="NTFPreCursive" panose="03000400000000000000" pitchFamily="66" charset="0"/>
            </a:endParaRPr>
          </a:p>
        </p:txBody>
      </p:sp>
      <p:sp>
        <p:nvSpPr>
          <p:cNvPr id="6" name="Content Placeholder 9"/>
          <p:cNvSpPr>
            <a:spLocks noGrp="1"/>
          </p:cNvSpPr>
          <p:nvPr>
            <p:ph sz="half" idx="1"/>
          </p:nvPr>
        </p:nvSpPr>
        <p:spPr>
          <a:xfrm>
            <a:off x="433227" y="908130"/>
            <a:ext cx="4038600" cy="5705556"/>
          </a:xfrm>
          <a:solidFill>
            <a:srgbClr val="00B0F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b="1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PSHE:</a:t>
            </a:r>
          </a:p>
          <a:p>
            <a:pPr marL="0" indent="0">
              <a:buNone/>
            </a:pPr>
            <a:r>
              <a:rPr lang="en-GB" sz="24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We are learning:</a:t>
            </a:r>
          </a:p>
          <a:p>
            <a:r>
              <a:rPr lang="en-GB" sz="24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Hope and dreams</a:t>
            </a:r>
          </a:p>
          <a:p>
            <a:r>
              <a:rPr lang="en-GB" sz="24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Broken dreams</a:t>
            </a:r>
          </a:p>
          <a:p>
            <a:r>
              <a:rPr lang="en-GB" sz="24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Overcoming disappointment</a:t>
            </a:r>
          </a:p>
          <a:p>
            <a:r>
              <a:rPr lang="en-GB" sz="24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Creating new dreams</a:t>
            </a:r>
          </a:p>
          <a:p>
            <a:r>
              <a:rPr lang="en-GB" sz="24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Achieving goals</a:t>
            </a:r>
          </a:p>
          <a:p>
            <a:r>
              <a:rPr lang="en-GB" sz="24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My friends and me</a:t>
            </a:r>
          </a:p>
          <a:p>
            <a:r>
              <a:rPr lang="en-GB" sz="24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Group dynamics</a:t>
            </a:r>
          </a:p>
          <a:p>
            <a:r>
              <a:rPr lang="en-GB" sz="24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Smoking</a:t>
            </a:r>
          </a:p>
          <a:p>
            <a:r>
              <a:rPr lang="en-GB" sz="24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Alcohol</a:t>
            </a:r>
          </a:p>
          <a:p>
            <a:r>
              <a:rPr lang="en-GB" sz="2400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Healthy friendships</a:t>
            </a:r>
            <a:endParaRPr lang="en-GB" sz="2400" dirty="0" smtClean="0">
              <a:solidFill>
                <a:schemeClr val="bg1"/>
              </a:solidFill>
              <a:latin typeface="NTFPreCursive" panose="03000400000000000000" pitchFamily="66" charset="0"/>
              <a:cs typeface="Arial" panose="020B0604020202020204" pitchFamily="34" charset="0"/>
            </a:endParaRPr>
          </a:p>
          <a:p>
            <a:endParaRPr lang="en-GB" sz="2400" dirty="0" smtClean="0">
              <a:solidFill>
                <a:srgbClr val="FF0000"/>
              </a:solidFill>
              <a:latin typeface="NTFPreCursive" panose="03000400000000000000" pitchFamily="66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648200" y="911348"/>
            <a:ext cx="4172272" cy="27363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Content Placeholder 9"/>
          <p:cNvSpPr txBox="1">
            <a:spLocks/>
          </p:cNvSpPr>
          <p:nvPr/>
        </p:nvSpPr>
        <p:spPr>
          <a:xfrm>
            <a:off x="4648200" y="3760908"/>
            <a:ext cx="4172272" cy="2824646"/>
          </a:xfrm>
          <a:prstGeom prst="rect">
            <a:avLst/>
          </a:prstGeom>
          <a:solidFill>
            <a:srgbClr val="92D050"/>
          </a:solidFill>
          <a:ln w="38100" cap="flat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en-GB" sz="2400" b="1" dirty="0" smtClean="0">
                <a:latin typeface="NTFPreCursive" panose="03000400000000000000" pitchFamily="66" charset="0"/>
                <a:cs typeface="Arial" panose="020B0604020202020204" pitchFamily="34" charset="0"/>
              </a:rPr>
              <a:t>R.E</a:t>
            </a:r>
          </a:p>
          <a:p>
            <a:pPr marL="0" indent="0">
              <a:buClr>
                <a:srgbClr val="0BD0D9"/>
              </a:buClr>
              <a:buFont typeface="Wingdings 2"/>
              <a:buNone/>
            </a:pPr>
            <a:r>
              <a:rPr lang="en-GB" sz="2400" dirty="0" smtClean="0">
                <a:solidFill>
                  <a:prstClr val="white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We are learning</a:t>
            </a:r>
            <a:r>
              <a:rPr lang="en-GB" sz="2400" dirty="0" smtClean="0">
                <a:solidFill>
                  <a:prstClr val="white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:</a:t>
            </a:r>
            <a:endParaRPr lang="en-GB" sz="1600" dirty="0">
              <a:solidFill>
                <a:prstClr val="white"/>
              </a:solidFill>
              <a:latin typeface="NTFPreCursive" panose="03000400000000000000" pitchFamily="66" charset="0"/>
            </a:endParaRPr>
          </a:p>
          <a:p>
            <a:pPr>
              <a:buClr>
                <a:srgbClr val="0BD0D9"/>
              </a:buClr>
            </a:pPr>
            <a:r>
              <a:rPr lang="en-GB" sz="1600" dirty="0" smtClean="0">
                <a:solidFill>
                  <a:prstClr val="white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Hindu Worshi</a:t>
            </a:r>
            <a:r>
              <a:rPr lang="en-GB" sz="1600" dirty="0" smtClean="0">
                <a:solidFill>
                  <a:prstClr val="white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p and Religion:</a:t>
            </a:r>
          </a:p>
          <a:p>
            <a:pPr lvl="1">
              <a:buClr>
                <a:srgbClr val="0BD0D9"/>
              </a:buClr>
            </a:pPr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Beliefs about gods and their characteristics</a:t>
            </a:r>
          </a:p>
          <a:p>
            <a:pPr lvl="1">
              <a:buClr>
                <a:srgbClr val="0BD0D9"/>
              </a:buClr>
            </a:pPr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Understanding shrines</a:t>
            </a:r>
          </a:p>
          <a:p>
            <a:pPr>
              <a:buClr>
                <a:srgbClr val="0BD0D9"/>
              </a:buClr>
            </a:pPr>
            <a:r>
              <a:rPr lang="en-GB" sz="2000" dirty="0" smtClean="0">
                <a:solidFill>
                  <a:prstClr val="white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Understanding Easter</a:t>
            </a:r>
          </a:p>
          <a:p>
            <a:pPr lvl="1">
              <a:buClr>
                <a:srgbClr val="0BD0D9"/>
              </a:buClr>
            </a:pPr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Learning about the events of the Easter story</a:t>
            </a:r>
            <a:endParaRPr lang="en-GB" sz="1800" dirty="0">
              <a:solidFill>
                <a:prstClr val="white"/>
              </a:solidFill>
              <a:latin typeface="NTFPreCursive" panose="03000400000000000000" pitchFamily="66" charset="0"/>
              <a:cs typeface="Arial" panose="020B0604020202020204" pitchFamily="34" charset="0"/>
            </a:endParaRPr>
          </a:p>
          <a:p>
            <a:pPr marL="393192" lvl="1" indent="0">
              <a:buClr>
                <a:srgbClr val="0BD0D9"/>
              </a:buClr>
              <a:buNone/>
            </a:pPr>
            <a:endParaRPr lang="en-GB" sz="1800" dirty="0" smtClean="0">
              <a:solidFill>
                <a:prstClr val="white"/>
              </a:solidFill>
              <a:latin typeface="NTFPreCursive" panose="03000400000000000000" pitchFamily="66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48200" y="903176"/>
            <a:ext cx="397159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latin typeface="NTFPreCursive" panose="03000400000000000000" pitchFamily="66" charset="0"/>
                <a:cs typeface="Arial" panose="020B0604020202020204" pitchFamily="34" charset="0"/>
              </a:rPr>
              <a:t>Music:</a:t>
            </a:r>
          </a:p>
          <a:p>
            <a:r>
              <a:rPr lang="en-GB" sz="1600" dirty="0" smtClean="0">
                <a:latin typeface="NTFPreCursive" panose="03000400000000000000" pitchFamily="66" charset="0"/>
                <a:cs typeface="Arial" panose="020B0604020202020204" pitchFamily="34" charset="0"/>
              </a:rPr>
              <a:t>We are learning: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NTFPreCursive" panose="03000400000000000000" pitchFamily="66" charset="0"/>
                <a:cs typeface="Arial" panose="020B0604020202020204" pitchFamily="34" charset="0"/>
              </a:rPr>
              <a:t>To analyse difference genres of music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NTFPreCursive" panose="03000400000000000000" pitchFamily="66" charset="0"/>
                <a:cs typeface="Arial" panose="020B0604020202020204" pitchFamily="34" charset="0"/>
              </a:rPr>
              <a:t>To understand the tempo, rhythm and pulse of a song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NTFPreCursive" panose="03000400000000000000" pitchFamily="66" charset="0"/>
                <a:cs typeface="Arial" panose="020B0604020202020204" pitchFamily="34" charset="0"/>
              </a:rPr>
              <a:t>To understand how pop songs are constructed (verses, choruses, bridges)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NTFPreCursive" panose="03000400000000000000" pitchFamily="66" charset="0"/>
                <a:cs typeface="Arial" panose="020B0604020202020204" pitchFamily="34" charset="0"/>
              </a:rPr>
              <a:t>To understand how to use our voices as an instrument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rgbClr val="C00000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To sing classic songs by ABBA and </a:t>
            </a:r>
            <a:endParaRPr lang="en-GB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002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5397"/>
            <a:ext cx="8229600" cy="801848"/>
          </a:xfrm>
        </p:spPr>
        <p:txBody>
          <a:bodyPr>
            <a:normAutofit fontScale="90000"/>
          </a:bodyPr>
          <a:lstStyle/>
          <a:p>
            <a:r>
              <a:rPr lang="en-GB" sz="5400" dirty="0" smtClean="0">
                <a:latin typeface="NTFPreCursive" panose="03000400000000000000" pitchFamily="66" charset="0"/>
              </a:rPr>
              <a:t>Topic Title:</a:t>
            </a:r>
            <a:endParaRPr lang="en-GB" dirty="0">
              <a:latin typeface="NTFPreCursive" panose="03000400000000000000" pitchFamily="66" charset="0"/>
            </a:endParaRPr>
          </a:p>
        </p:txBody>
      </p:sp>
      <p:sp>
        <p:nvSpPr>
          <p:cNvPr id="6" name="Content Placeholder 9"/>
          <p:cNvSpPr>
            <a:spLocks noGrp="1"/>
          </p:cNvSpPr>
          <p:nvPr>
            <p:ph sz="half" idx="1"/>
          </p:nvPr>
        </p:nvSpPr>
        <p:spPr>
          <a:xfrm>
            <a:off x="433227" y="908720"/>
            <a:ext cx="4038600" cy="5704965"/>
          </a:xfrm>
          <a:solidFill>
            <a:srgbClr val="00B0F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b="1" dirty="0" smtClean="0">
                <a:solidFill>
                  <a:prstClr val="white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P.E:</a:t>
            </a:r>
          </a:p>
          <a:p>
            <a:pPr marL="0" indent="0">
              <a:buNone/>
            </a:pPr>
            <a:r>
              <a:rPr lang="en-GB" sz="2400" b="1" dirty="0" smtClean="0">
                <a:solidFill>
                  <a:prstClr val="white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We are learning</a:t>
            </a:r>
          </a:p>
          <a:p>
            <a:r>
              <a:rPr lang="en-GB" sz="2400" b="1" dirty="0" smtClean="0">
                <a:solidFill>
                  <a:prstClr val="white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Gymnastics:</a:t>
            </a:r>
            <a:endParaRPr lang="en-GB" sz="2400" b="1" dirty="0">
              <a:solidFill>
                <a:prstClr val="white"/>
              </a:solidFill>
              <a:latin typeface="NTFPreCursive" panose="03000400000000000000" pitchFamily="66" charset="0"/>
              <a:cs typeface="Arial" panose="020B0604020202020204" pitchFamily="34" charset="0"/>
            </a:endParaRPr>
          </a:p>
          <a:p>
            <a:pPr lvl="1"/>
            <a:r>
              <a:rPr lang="en-GB" sz="2000" b="1" dirty="0" smtClean="0">
                <a:solidFill>
                  <a:prstClr val="white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Using balance partners</a:t>
            </a:r>
          </a:p>
          <a:p>
            <a:pPr lvl="1"/>
            <a:r>
              <a:rPr lang="en-GB" sz="2000" b="1" dirty="0" smtClean="0">
                <a:solidFill>
                  <a:prstClr val="white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Exploring </a:t>
            </a:r>
            <a:r>
              <a:rPr lang="en-GB" sz="2000" b="1" dirty="0" err="1" smtClean="0">
                <a:solidFill>
                  <a:prstClr val="white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floorwork</a:t>
            </a:r>
            <a:endParaRPr lang="en-GB" sz="2000" b="1" dirty="0" smtClean="0">
              <a:solidFill>
                <a:prstClr val="white"/>
              </a:solidFill>
              <a:latin typeface="NTFPreCursive" panose="03000400000000000000" pitchFamily="66" charset="0"/>
              <a:cs typeface="Arial" panose="020B0604020202020204" pitchFamily="34" charset="0"/>
            </a:endParaRPr>
          </a:p>
          <a:p>
            <a:pPr lvl="1"/>
            <a:r>
              <a:rPr lang="en-GB" sz="2000" b="1" dirty="0" smtClean="0">
                <a:solidFill>
                  <a:prstClr val="white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Rolling</a:t>
            </a:r>
          </a:p>
          <a:p>
            <a:pPr lvl="1"/>
            <a:r>
              <a:rPr lang="en-GB" sz="2000" b="1" dirty="0" smtClean="0">
                <a:solidFill>
                  <a:prstClr val="white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Matching and mirroring</a:t>
            </a:r>
          </a:p>
          <a:p>
            <a:pPr lvl="1"/>
            <a:r>
              <a:rPr lang="en-GB" sz="2000" b="1" dirty="0" smtClean="0">
                <a:solidFill>
                  <a:prstClr val="white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Balancing on apparatus</a:t>
            </a:r>
          </a:p>
          <a:p>
            <a:pPr lvl="1"/>
            <a:r>
              <a:rPr lang="en-GB" sz="2000" b="1" dirty="0" smtClean="0">
                <a:solidFill>
                  <a:prstClr val="white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Developing sequences</a:t>
            </a:r>
          </a:p>
          <a:p>
            <a:r>
              <a:rPr lang="en-GB" sz="2400" b="1" dirty="0" smtClean="0">
                <a:solidFill>
                  <a:prstClr val="white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Invasion Games (football)</a:t>
            </a:r>
          </a:p>
          <a:p>
            <a:pPr lvl="1"/>
            <a:r>
              <a:rPr lang="en-GB" sz="2000" b="1" dirty="0" smtClean="0">
                <a:solidFill>
                  <a:prstClr val="white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Dribbling</a:t>
            </a:r>
          </a:p>
          <a:p>
            <a:pPr lvl="1"/>
            <a:r>
              <a:rPr lang="en-GB" sz="2000" b="1" dirty="0" smtClean="0">
                <a:solidFill>
                  <a:prstClr val="white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Creating space</a:t>
            </a:r>
          </a:p>
          <a:p>
            <a:pPr lvl="1"/>
            <a:r>
              <a:rPr lang="en-GB" sz="2000" b="1" dirty="0" smtClean="0">
                <a:solidFill>
                  <a:prstClr val="white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Attacking</a:t>
            </a:r>
          </a:p>
          <a:p>
            <a:pPr lvl="1"/>
            <a:r>
              <a:rPr lang="en-GB" sz="2000" b="1" dirty="0" smtClean="0">
                <a:solidFill>
                  <a:prstClr val="white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Playing games</a:t>
            </a:r>
            <a:endParaRPr lang="en-GB" sz="2000" b="1" dirty="0" smtClean="0">
              <a:solidFill>
                <a:prstClr val="white"/>
              </a:solidFill>
              <a:latin typeface="NTFPreCursive" panose="03000400000000000000" pitchFamily="66" charset="0"/>
              <a:cs typeface="Arial" panose="020B0604020202020204" pitchFamily="34" charset="0"/>
            </a:endParaRPr>
          </a:p>
          <a:p>
            <a:pPr lvl="1"/>
            <a:endParaRPr lang="en-GB" sz="2000" dirty="0">
              <a:solidFill>
                <a:schemeClr val="bg1"/>
              </a:solidFill>
              <a:latin typeface="NTFPreCursive" panose="03000400000000000000" pitchFamily="66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648200" y="908720"/>
            <a:ext cx="4072105" cy="57049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4629317" y="908720"/>
            <a:ext cx="397159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Computing:</a:t>
            </a:r>
          </a:p>
          <a:p>
            <a:r>
              <a:rPr lang="en-GB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We are learning: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use formula and cell formatting in spreadsheets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Using timer and spin buttons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create line graphs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create a budgeting spreadsheet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explore place value with spreadsheets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Writing for different audiences using a variety of publishing software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Using a simulated scenario and producing a news report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Writing for a campaign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Newspaper formatting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>
              <a:solidFill>
                <a:schemeClr val="bg1"/>
              </a:solidFill>
              <a:latin typeface="NTFPreCursive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4155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7504" y="-387424"/>
            <a:ext cx="9036496" cy="1143000"/>
          </a:xfrm>
        </p:spPr>
        <p:txBody>
          <a:bodyPr>
            <a:normAutofit/>
          </a:bodyPr>
          <a:lstStyle/>
          <a:p>
            <a:r>
              <a:rPr lang="en-GB" sz="4000" dirty="0" smtClean="0">
                <a:latin typeface="NTFPreCursive" panose="03000400000000000000" pitchFamily="66" charset="0"/>
              </a:rPr>
              <a:t>Topic Title: Wider curriculum. </a:t>
            </a:r>
            <a:endParaRPr lang="en-GB" sz="4000" dirty="0">
              <a:latin typeface="NTFPreCursive" panose="03000400000000000000" pitchFamily="66" charset="0"/>
            </a:endParaRPr>
          </a:p>
        </p:txBody>
      </p:sp>
      <p:sp>
        <p:nvSpPr>
          <p:cNvPr id="13" name="Content Placeholder 9"/>
          <p:cNvSpPr>
            <a:spLocks noGrp="1"/>
          </p:cNvSpPr>
          <p:nvPr>
            <p:ph sz="quarter" idx="2"/>
          </p:nvPr>
        </p:nvSpPr>
        <p:spPr>
          <a:xfrm>
            <a:off x="128568" y="755575"/>
            <a:ext cx="4299416" cy="5859289"/>
          </a:xfr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2000" b="1" dirty="0" smtClean="0">
                <a:latin typeface="NTFPreCursive" panose="03000400000000000000" pitchFamily="66" charset="0"/>
                <a:cs typeface="Arial" panose="020B0604020202020204" pitchFamily="34" charset="0"/>
              </a:rPr>
              <a:t>Geography:</a:t>
            </a:r>
            <a:endParaRPr lang="en-GB" sz="2000" dirty="0">
              <a:solidFill>
                <a:schemeClr val="bg1"/>
              </a:solidFill>
              <a:latin typeface="NTFPreCursive" panose="03000400000000000000" pitchFamily="66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2000" b="1" dirty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We will focus on</a:t>
            </a:r>
            <a:r>
              <a:rPr lang="en-GB" sz="2000" b="1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:</a:t>
            </a:r>
          </a:p>
          <a:p>
            <a:r>
              <a:rPr lang="en-GB" sz="2000" b="1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To identify the features and characteristics of a river</a:t>
            </a:r>
          </a:p>
          <a:p>
            <a:r>
              <a:rPr lang="en-GB" sz="2000" b="1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To use four-figure grid references</a:t>
            </a:r>
          </a:p>
          <a:p>
            <a:r>
              <a:rPr lang="en-GB" sz="2000" b="1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To use six-figure grid references</a:t>
            </a:r>
          </a:p>
          <a:p>
            <a:r>
              <a:rPr lang="en-GB" sz="2000" b="1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Explaining the process of a river</a:t>
            </a:r>
          </a:p>
          <a:p>
            <a:r>
              <a:rPr lang="en-GB" sz="2000" b="1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To locate important rivers around the world</a:t>
            </a:r>
          </a:p>
          <a:p>
            <a:r>
              <a:rPr lang="en-GB" sz="2000" b="1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To explain the use of rivers in developing settlements</a:t>
            </a:r>
          </a:p>
          <a:p>
            <a:r>
              <a:rPr lang="en-GB" sz="2000" b="1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To describe the features of a mountain range</a:t>
            </a:r>
          </a:p>
          <a:p>
            <a:r>
              <a:rPr lang="en-GB" sz="2000" b="1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To explain the formation of mountain ranges</a:t>
            </a:r>
          </a:p>
          <a:p>
            <a:r>
              <a:rPr lang="en-GB" sz="2000" b="1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To identify topography of an area</a:t>
            </a:r>
          </a:p>
          <a:p>
            <a:r>
              <a:rPr lang="en-GB" sz="2000" b="1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To name and locate significant mountains and mountain ranges in the world</a:t>
            </a:r>
          </a:p>
          <a:p>
            <a:endParaRPr lang="en-GB" sz="1600" b="1" dirty="0" smtClean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Content Placeholder 9"/>
          <p:cNvSpPr txBox="1">
            <a:spLocks/>
          </p:cNvSpPr>
          <p:nvPr/>
        </p:nvSpPr>
        <p:spPr>
          <a:xfrm>
            <a:off x="4572000" y="755576"/>
            <a:ext cx="4320480" cy="281744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tIns="0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b="1" dirty="0" smtClean="0">
                <a:latin typeface="NTFPreCursive" panose="03000400000000000000" pitchFamily="66" charset="0"/>
                <a:cs typeface="Arial" panose="020B0604020202020204" pitchFamily="34" charset="0"/>
              </a:rPr>
              <a:t>Science:</a:t>
            </a:r>
            <a:endParaRPr lang="en-GB" sz="2400" b="1" dirty="0">
              <a:latin typeface="NTFPreCursive" panose="03000400000000000000" pitchFamily="66" charset="0"/>
              <a:cs typeface="Arial" panose="020B0604020202020204" pitchFamily="34" charset="0"/>
            </a:endParaRPr>
          </a:p>
          <a:p>
            <a:pPr marL="0" indent="0">
              <a:buClr>
                <a:srgbClr val="0BD0D9"/>
              </a:buClr>
              <a:buNone/>
            </a:pPr>
            <a:r>
              <a:rPr lang="en-GB" sz="2400" dirty="0">
                <a:solidFill>
                  <a:prstClr val="white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We are learning</a:t>
            </a:r>
            <a:r>
              <a:rPr lang="en-GB" sz="2400" dirty="0" smtClean="0">
                <a:solidFill>
                  <a:prstClr val="white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:</a:t>
            </a:r>
            <a:endParaRPr lang="en-GB" sz="2400" dirty="0" smtClean="0">
              <a:solidFill>
                <a:prstClr val="white"/>
              </a:solidFill>
              <a:latin typeface="NTFPreCursive" panose="03000400000000000000" pitchFamily="66" charset="0"/>
              <a:cs typeface="Arial" panose="020B0604020202020204" pitchFamily="34" charset="0"/>
            </a:endParaRPr>
          </a:p>
          <a:p>
            <a:pPr>
              <a:buClr>
                <a:srgbClr val="0BD0D9"/>
              </a:buClr>
            </a:pPr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Investigating the water cycle</a:t>
            </a:r>
          </a:p>
          <a:p>
            <a:pPr>
              <a:buClr>
                <a:srgbClr val="0BD0D9"/>
              </a:buClr>
            </a:pPr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Exploring the stages of the water cycle</a:t>
            </a:r>
          </a:p>
          <a:p>
            <a:pPr>
              <a:buClr>
                <a:srgbClr val="0BD0D9"/>
              </a:buClr>
            </a:pPr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Exploring environmental changes</a:t>
            </a:r>
          </a:p>
          <a:p>
            <a:pPr>
              <a:buClr>
                <a:srgbClr val="0BD0D9"/>
              </a:buClr>
            </a:pPr>
            <a:r>
              <a:rPr lang="en-GB" sz="1800" dirty="0" smtClean="0">
                <a:solidFill>
                  <a:prstClr val="white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The effects of human behaviour on the changes to the environment</a:t>
            </a:r>
            <a:endParaRPr lang="en-GB" sz="1800" dirty="0">
              <a:solidFill>
                <a:prstClr val="white"/>
              </a:solidFill>
              <a:latin typeface="NTFPreCursive" panose="03000400000000000000" pitchFamily="66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2596" y="3797425"/>
            <a:ext cx="4180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b="1" dirty="0">
              <a:solidFill>
                <a:schemeClr val="bg1"/>
              </a:solidFill>
              <a:latin typeface="NTFPreCursive" panose="03000400000000000000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0" y="3752543"/>
            <a:ext cx="4320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NTFPreCursive" panose="03000400000000000000" pitchFamily="66" charset="0"/>
              </a:rPr>
              <a:t>Geography.</a:t>
            </a:r>
            <a:endParaRPr lang="en-GB" dirty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NTFPreCursive" panose="03000400000000000000" pitchFamily="66" charset="0"/>
              </a:rPr>
              <a:t>We will focus on:</a:t>
            </a:r>
          </a:p>
          <a:p>
            <a:endParaRPr lang="en-GB" dirty="0"/>
          </a:p>
        </p:txBody>
      </p:sp>
      <p:sp>
        <p:nvSpPr>
          <p:cNvPr id="9" name="Content Placeholder 9"/>
          <p:cNvSpPr>
            <a:spLocks noGrp="1"/>
          </p:cNvSpPr>
          <p:nvPr>
            <p:ph sz="quarter" idx="2"/>
          </p:nvPr>
        </p:nvSpPr>
        <p:spPr>
          <a:xfrm>
            <a:off x="4593064" y="3797425"/>
            <a:ext cx="4299416" cy="2817440"/>
          </a:xfr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b="1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Art and Design:</a:t>
            </a:r>
            <a:endParaRPr lang="en-GB" sz="2000" dirty="0">
              <a:solidFill>
                <a:schemeClr val="bg1"/>
              </a:solidFill>
              <a:latin typeface="NTFPreCursive" panose="03000400000000000000" pitchFamily="66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2000" b="1" dirty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We will focus on</a:t>
            </a:r>
            <a:r>
              <a:rPr lang="en-GB" sz="2000" b="1" dirty="0" smtClean="0">
                <a:solidFill>
                  <a:schemeClr val="bg1"/>
                </a:solidFill>
                <a:latin typeface="NTFPreCursive" panose="03000400000000000000" pitchFamily="66" charset="0"/>
                <a:cs typeface="Arial" panose="020B0604020202020204" pitchFamily="34" charset="0"/>
              </a:rPr>
              <a:t>:</a:t>
            </a:r>
          </a:p>
          <a:p>
            <a:r>
              <a:rPr lang="en-GB" sz="18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explore different pencil techniques</a:t>
            </a:r>
          </a:p>
          <a:p>
            <a:r>
              <a:rPr lang="en-GB" sz="18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Understanding the importance of sketching when drafting an illustration</a:t>
            </a:r>
            <a:endParaRPr lang="en-GB" sz="1800" b="1" dirty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r>
              <a:rPr lang="en-GB" sz="18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Using sketching techniques to create a landscape of a mountainous region</a:t>
            </a:r>
          </a:p>
          <a:p>
            <a:pPr marL="0" indent="0">
              <a:buNone/>
            </a:pPr>
            <a:endParaRPr lang="en-GB" sz="1800" b="1" dirty="0">
              <a:solidFill>
                <a:schemeClr val="bg1"/>
              </a:solidFill>
              <a:latin typeface="NTFPreCursive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9009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382216"/>
            <a:ext cx="8229600" cy="708688"/>
          </a:xfrm>
        </p:spPr>
        <p:txBody>
          <a:bodyPr>
            <a:normAutofit fontScale="90000"/>
          </a:bodyPr>
          <a:lstStyle/>
          <a:p>
            <a:r>
              <a:rPr lang="en-GB" sz="4800" dirty="0" smtClean="0">
                <a:latin typeface="NTFPreCursive" panose="03000400000000000000" pitchFamily="66" charset="0"/>
              </a:rPr>
              <a:t>Topic Title: Key Topic vocabulary</a:t>
            </a:r>
            <a:endParaRPr lang="en-GB" dirty="0">
              <a:latin typeface="NTFPreCursive" panose="03000400000000000000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12776"/>
            <a:ext cx="2170584" cy="4911824"/>
          </a:xfrm>
          <a:solidFill>
            <a:srgbClr val="00B0F0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9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Key Topic Vocabulary </a:t>
            </a:r>
          </a:p>
          <a:p>
            <a:r>
              <a:rPr lang="en-GB" sz="19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Accident</a:t>
            </a:r>
          </a:p>
          <a:p>
            <a:r>
              <a:rPr lang="en-GB" sz="19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Achievement</a:t>
            </a:r>
          </a:p>
          <a:p>
            <a:r>
              <a:rPr lang="en-GB" sz="19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Adventure</a:t>
            </a:r>
          </a:p>
          <a:p>
            <a:r>
              <a:rPr lang="en-GB" sz="19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Air pollution</a:t>
            </a:r>
          </a:p>
          <a:p>
            <a:r>
              <a:rPr lang="en-GB" sz="19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Altitude</a:t>
            </a:r>
          </a:p>
          <a:p>
            <a:r>
              <a:rPr lang="en-GB" sz="19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Altitudinal zone</a:t>
            </a:r>
          </a:p>
          <a:p>
            <a:r>
              <a:rPr lang="en-GB" sz="19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Amazon river</a:t>
            </a:r>
          </a:p>
          <a:p>
            <a:r>
              <a:rPr lang="en-GB" sz="19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Anticline</a:t>
            </a:r>
          </a:p>
          <a:p>
            <a:r>
              <a:rPr lang="en-GB" sz="19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Association</a:t>
            </a:r>
          </a:p>
          <a:p>
            <a:r>
              <a:rPr lang="en-GB" sz="19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Atmosphere</a:t>
            </a:r>
          </a:p>
          <a:p>
            <a:r>
              <a:rPr lang="en-GB" sz="19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Avalanche</a:t>
            </a:r>
          </a:p>
          <a:p>
            <a:r>
              <a:rPr lang="en-GB" sz="19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Base</a:t>
            </a:r>
          </a:p>
          <a:p>
            <a:r>
              <a:rPr lang="en-GB" sz="1900" smtClean="0">
                <a:solidFill>
                  <a:schemeClr val="bg1"/>
                </a:solidFill>
                <a:latin typeface="NTFPreCursive" panose="03000400000000000000" pitchFamily="66" charset="0"/>
              </a:rPr>
              <a:t>Bog</a:t>
            </a:r>
          </a:p>
          <a:p>
            <a:pPr marL="0" indent="0">
              <a:buNone/>
            </a:pPr>
            <a:endParaRPr lang="en-GB" sz="1900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endParaRPr lang="en-GB" sz="1900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endParaRPr lang="en-GB" sz="1900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367736" y="1433102"/>
            <a:ext cx="2232248" cy="4911824"/>
          </a:xfrm>
          <a:prstGeom prst="rect">
            <a:avLst/>
          </a:prstGeom>
          <a:solidFill>
            <a:srgbClr val="0070C0"/>
          </a:solidFill>
        </p:spPr>
        <p:txBody>
          <a:bodyPr vert="horz">
            <a:normAutofit lnSpcReduction="1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en-GB" sz="18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Key Topic Vocabulary 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Damage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Dangerous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Deciduous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Deforestation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Delta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Deposition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Descend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Dislodge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Dome mountain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Downstream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Dredging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Droplet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Drought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Elevation</a:t>
            </a:r>
          </a:p>
          <a:p>
            <a:r>
              <a:rPr lang="en-GB" sz="1800" dirty="0" err="1" smtClean="0">
                <a:solidFill>
                  <a:schemeClr val="bg1"/>
                </a:solidFill>
                <a:latin typeface="NTFPreCursive" panose="03000400000000000000" pitchFamily="66" charset="0"/>
              </a:rPr>
              <a:t>Enviroment</a:t>
            </a:r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 </a:t>
            </a:r>
          </a:p>
          <a:p>
            <a:endParaRPr lang="en-GB" sz="1800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endParaRPr lang="en-GB" sz="1800" dirty="0" smtClean="0">
              <a:solidFill>
                <a:schemeClr val="bg1"/>
              </a:solidFill>
              <a:latin typeface="+mj-lt"/>
            </a:endParaRPr>
          </a:p>
          <a:p>
            <a:pPr marL="0" indent="0">
              <a:buNone/>
            </a:pPr>
            <a:endParaRPr lang="en-GB" sz="1800" dirty="0" smtClean="0">
              <a:solidFill>
                <a:schemeClr val="bg1"/>
              </a:solidFill>
              <a:latin typeface="+mj-lt"/>
            </a:endParaRPr>
          </a:p>
          <a:p>
            <a:endParaRPr lang="en-GB" sz="1800" dirty="0" smtClean="0">
              <a:solidFill>
                <a:schemeClr val="bg1"/>
              </a:solidFill>
              <a:latin typeface="+mj-lt"/>
            </a:endParaRPr>
          </a:p>
          <a:p>
            <a:endParaRPr lang="en-GB" dirty="0" smtClean="0">
              <a:solidFill>
                <a:schemeClr val="bg1"/>
              </a:solidFill>
            </a:endParaRPr>
          </a:p>
          <a:p>
            <a:endParaRPr lang="en-GB" dirty="0" smtClean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386808" y="1410907"/>
            <a:ext cx="2232248" cy="4911824"/>
          </a:xfrm>
          <a:prstGeom prst="rect">
            <a:avLst/>
          </a:prstGeom>
          <a:solidFill>
            <a:srgbClr val="0070C0"/>
          </a:solidFill>
        </p:spPr>
        <p:txBody>
          <a:bodyPr vert="horz">
            <a:normAutofit lnSpcReduction="1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en-GB" sz="18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Key Topic Vocabulary 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Boulder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Branch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Bushfire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Cardinal point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Channel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Chemical fertiliser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Climate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Cloud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Collection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Compass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Condensation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Coniferous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Construction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Contour line</a:t>
            </a:r>
          </a:p>
          <a:p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crust</a:t>
            </a:r>
            <a:endParaRPr lang="en-GB" sz="1800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endParaRPr lang="en-GB" sz="1800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endParaRPr lang="en-GB" sz="1800" dirty="0" smtClean="0">
              <a:solidFill>
                <a:schemeClr val="bg1"/>
              </a:solidFill>
              <a:latin typeface="+mj-lt"/>
            </a:endParaRPr>
          </a:p>
          <a:p>
            <a:pPr marL="0" indent="0">
              <a:buNone/>
            </a:pPr>
            <a:endParaRPr lang="en-GB" sz="1800" dirty="0" smtClean="0">
              <a:solidFill>
                <a:schemeClr val="bg1"/>
              </a:solidFill>
              <a:latin typeface="+mj-lt"/>
            </a:endParaRPr>
          </a:p>
          <a:p>
            <a:endParaRPr lang="en-GB" sz="1800" dirty="0" smtClean="0">
              <a:solidFill>
                <a:schemeClr val="bg1"/>
              </a:solidFill>
              <a:latin typeface="+mj-lt"/>
            </a:endParaRPr>
          </a:p>
          <a:p>
            <a:endParaRPr lang="en-GB" dirty="0" smtClean="0">
              <a:solidFill>
                <a:schemeClr val="bg1"/>
              </a:solidFill>
            </a:endParaRPr>
          </a:p>
          <a:p>
            <a:endParaRPr lang="en-GB" dirty="0" smtClean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15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2373</TotalTime>
  <Words>581</Words>
  <Application>Microsoft Office PowerPoint</Application>
  <PresentationFormat>On-screen Show (4:3)</PresentationFormat>
  <Paragraphs>186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Constantia</vt:lpstr>
      <vt:lpstr>NTFPreCursive</vt:lpstr>
      <vt:lpstr>Wingdings 2</vt:lpstr>
      <vt:lpstr>Flow</vt:lpstr>
      <vt:lpstr>Riverside Primary School </vt:lpstr>
      <vt:lpstr>Topic Title: Maths</vt:lpstr>
      <vt:lpstr> Topic Title: Literacy </vt:lpstr>
      <vt:lpstr>Topic Title:</vt:lpstr>
      <vt:lpstr>Topic Title:</vt:lpstr>
      <vt:lpstr>Topic Title: Wider curriculum. </vt:lpstr>
      <vt:lpstr>Topic Title: Key Topic vocabulary</vt:lpstr>
    </vt:vector>
  </TitlesOfParts>
  <Company>RM plc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Riverside Primary School</dc:title>
  <dc:creator>Teacher</dc:creator>
  <cp:lastModifiedBy>P Simmons</cp:lastModifiedBy>
  <cp:revision>155</cp:revision>
  <dcterms:created xsi:type="dcterms:W3CDTF">2016-06-22T08:23:20Z</dcterms:created>
  <dcterms:modified xsi:type="dcterms:W3CDTF">2022-11-08T10:19:49Z</dcterms:modified>
</cp:coreProperties>
</file>