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1024" autoAdjust="0"/>
  </p:normalViewPr>
  <p:slideViewPr>
    <p:cSldViewPr>
      <p:cViewPr>
        <p:scale>
          <a:sx n="118" d="100"/>
          <a:sy n="118" d="100"/>
        </p:scale>
        <p:origin x="264" y="-12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5</a:t>
            </a:r>
            <a:r>
              <a:rPr lang="en-GB" sz="4000" dirty="0" smtClean="0">
                <a:latin typeface="NTFPreCursive" panose="03000400000000000000" pitchFamily="66" charset="0"/>
              </a:rPr>
              <a:t>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Spring 2023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Multiplying 2-digit numbers by 2,3 and 4-digit numbers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Short divisions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Divide with remainders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Solve problems with multiplication and division 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Area of rectangles, compound and irregular shapes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Decimals as fractions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Round, order and compare decimals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Percentages and percentages as fractions and decimals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Draw, </a:t>
            </a:r>
            <a:r>
              <a:rPr lang="en-US" sz="20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read,interpret</a:t>
            </a:r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line graphs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Read and interpret tables, two-way tables and timetables</a:t>
            </a:r>
          </a:p>
          <a:p>
            <a:endParaRPr lang="en-US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90998" y="783386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Guided reading:</a:t>
            </a:r>
          </a:p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We 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US" sz="1800" dirty="0" smtClean="0">
                <a:latin typeface="NTFPreCursive" panose="03000400000000000000" pitchFamily="66" charset="0"/>
              </a:rPr>
              <a:t>The Secret Garden (Frances Hodgson Burnett)</a:t>
            </a:r>
            <a:endParaRPr lang="en-GB" u="sng" dirty="0"/>
          </a:p>
          <a:p>
            <a:r>
              <a:rPr lang="en-US" sz="1800" dirty="0" smtClean="0">
                <a:latin typeface="NTFPreCursive" panose="03000400000000000000" pitchFamily="66" charset="0"/>
              </a:rPr>
              <a:t>Who Eats What? (Sam Hutchinson)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A Wrinkle in Time (Madeleine </a:t>
            </a:r>
            <a:r>
              <a:rPr lang="en-GB" sz="1800" dirty="0" err="1">
                <a:latin typeface="NTFPreCursive" panose="03000400000000000000" pitchFamily="66" charset="0"/>
              </a:rPr>
              <a:t>L'Engle</a:t>
            </a:r>
            <a:r>
              <a:rPr lang="en-GB" sz="1800" dirty="0">
                <a:latin typeface="NTFPreCursive" panose="03000400000000000000" pitchFamily="66" charset="0"/>
              </a:rPr>
              <a:t>)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A Street Through Time (Steve Noon)</a:t>
            </a:r>
          </a:p>
          <a:p>
            <a:endParaRPr lang="en-GB" sz="1800" dirty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US" sz="3200" dirty="0" smtClean="0">
                <a:latin typeface="NTFPreCursivefk" panose="03000400000000000000" pitchFamily="66" charset="0"/>
              </a:rPr>
              <a:t>Explanation Writing</a:t>
            </a:r>
          </a:p>
          <a:p>
            <a:r>
              <a:rPr lang="en-US" sz="3200" dirty="0" smtClean="0">
                <a:latin typeface="NTFPreCursivefk" panose="03000400000000000000" pitchFamily="66" charset="0"/>
              </a:rPr>
              <a:t>Persuasive letter</a:t>
            </a:r>
            <a:endParaRPr lang="en-US" sz="3200" dirty="0">
              <a:latin typeface="NTFPreCursivefk" panose="03000400000000000000" pitchFamily="66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Story Opening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Diary Entry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Poems that convey feeling</a:t>
            </a:r>
            <a:endParaRPr lang="en-GB" sz="3200" b="1" dirty="0" smtClean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US" sz="3200" dirty="0" smtClean="0">
                <a:latin typeface="NTFPreCursivefk" panose="03000400000000000000" pitchFamily="66" charset="0"/>
              </a:rPr>
              <a:t>Promotional leaflet</a:t>
            </a:r>
            <a:endParaRPr lang="en-US" sz="3200" dirty="0">
              <a:latin typeface="NTFPreCursivefk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(KS2)</a:t>
            </a:r>
          </a:p>
          <a:p>
            <a:pPr marL="0" indent="0">
              <a:buNone/>
            </a:pP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Words ending with </a:t>
            </a:r>
            <a:r>
              <a:rPr lang="en-GB" sz="1800" dirty="0" err="1">
                <a:solidFill>
                  <a:schemeClr val="bg1"/>
                </a:solidFill>
                <a:latin typeface="NTFPreCursivef" panose="03000400000000000000" pitchFamily="66" charset="0"/>
              </a:rPr>
              <a:t>siffix</a:t>
            </a:r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–</a:t>
            </a:r>
            <a:r>
              <a:rPr lang="en-GB" sz="1800" dirty="0" err="1">
                <a:solidFill>
                  <a:schemeClr val="bg1"/>
                </a:solidFill>
                <a:latin typeface="NTFPreCursivef" panose="03000400000000000000" pitchFamily="66" charset="0"/>
              </a:rPr>
              <a:t>ity</a:t>
            </a:r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 /-ness/ -ship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Homophones and near homophones</a:t>
            </a:r>
          </a:p>
          <a:p>
            <a:r>
              <a:rPr lang="en-GB" sz="1800" b="1" dirty="0">
                <a:solidFill>
                  <a:schemeClr val="bg1"/>
                </a:solidFill>
                <a:latin typeface="NTFPreCursivefk" panose="03000400000000000000" pitchFamily="66" charset="0"/>
              </a:rPr>
              <a:t>Words spelt with the sound ‘or’ and ‘au</a:t>
            </a:r>
            <a:r>
              <a:rPr lang="en-GB" sz="18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’</a:t>
            </a:r>
            <a:endParaRPr lang="en-GB" sz="1800" b="1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r>
              <a:rPr lang="en-GB" sz="1800" b="1" dirty="0">
                <a:solidFill>
                  <a:schemeClr val="bg1"/>
                </a:solidFill>
                <a:latin typeface="NTFPreCursivefk" panose="03000400000000000000" pitchFamily="66" charset="0"/>
              </a:rPr>
              <a:t>Words ending with suffix–</a:t>
            </a:r>
            <a:r>
              <a:rPr lang="en-GB" sz="1800" b="1" dirty="0" err="1">
                <a:solidFill>
                  <a:schemeClr val="bg1"/>
                </a:solidFill>
                <a:latin typeface="NTFPreCursivefk" panose="03000400000000000000" pitchFamily="66" charset="0"/>
              </a:rPr>
              <a:t>ify</a:t>
            </a:r>
            <a:r>
              <a:rPr lang="en-GB" sz="1800" b="1" dirty="0">
                <a:solidFill>
                  <a:schemeClr val="bg1"/>
                </a:solidFill>
                <a:latin typeface="NTFPreCursivefk" panose="03000400000000000000" pitchFamily="66" charset="0"/>
              </a:rPr>
              <a:t> /-</a:t>
            </a:r>
            <a:r>
              <a:rPr lang="en-GB" sz="1800" b="1" dirty="0" err="1">
                <a:solidFill>
                  <a:schemeClr val="bg1"/>
                </a:solidFill>
                <a:latin typeface="NTFPreCursivefk" panose="03000400000000000000" pitchFamily="66" charset="0"/>
              </a:rPr>
              <a:t>ise</a:t>
            </a:r>
            <a:r>
              <a:rPr lang="en-GB" sz="1800" b="1" dirty="0">
                <a:solidFill>
                  <a:schemeClr val="bg1"/>
                </a:solidFill>
                <a:latin typeface="NTFPreCursivefk" panose="03000400000000000000" pitchFamily="66" charset="0"/>
              </a:rPr>
              <a:t>/ -ate /-an</a:t>
            </a:r>
          </a:p>
          <a:p>
            <a:endParaRPr lang="en-GB" sz="1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Sow, Grow and Farm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>
                <a:latin typeface="NTFPreCursivef" panose="03000400000000000000" pitchFamily="66" charset="0"/>
              </a:rPr>
              <a:t>Understand money can help me achieve some of my dreams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f" panose="03000400000000000000" pitchFamily="66" charset="0"/>
              </a:rPr>
              <a:t>Understand that different jobs have different earning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f" panose="03000400000000000000" pitchFamily="66" charset="0"/>
              </a:rPr>
              <a:t>Think about what job I would like when I grow up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f" panose="03000400000000000000" pitchFamily="66" charset="0"/>
              </a:rPr>
              <a:t>Describe how different cultures may create different dreams and goals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f" panose="03000400000000000000" pitchFamily="66" charset="0"/>
              </a:rPr>
              <a:t>Understand that we can learn form and support people from different cultures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f" panose="03000400000000000000" pitchFamily="66" charset="0"/>
              </a:rPr>
              <a:t>Support others , here and abroad, to meet their aspirations.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know the health risks of smoking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know some of the risks of misusing alcohol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know and put into practice emergency aid procedures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understand how the media, social media and celebrity culture promotes certain body types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describe the different roles food can play in people’s lives and to explain how people can develop eating problems 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know what makes a healthy lifestyle</a:t>
            </a:r>
            <a:endParaRPr lang="en-GB" sz="1800" b="1" dirty="0">
              <a:solidFill>
                <a:prstClr val="white"/>
              </a:solidFill>
              <a:latin typeface="NTFPreCursivefk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805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>
              <a:buClr>
                <a:srgbClr val="0BD0D9"/>
              </a:buClr>
            </a:pPr>
            <a:r>
              <a:rPr lang="en-GB" sz="2000" dirty="0">
                <a:latin typeface="NTFPreCursivef" panose="03000400000000000000" pitchFamily="66" charset="0"/>
              </a:rPr>
              <a:t>Animal Rights</a:t>
            </a:r>
          </a:p>
          <a:p>
            <a:pPr>
              <a:buClr>
                <a:srgbClr val="0BD0D9"/>
              </a:buClr>
            </a:pPr>
            <a:r>
              <a:rPr lang="en-GB" sz="2000" dirty="0">
                <a:solidFill>
                  <a:prstClr val="white"/>
                </a:solidFill>
                <a:latin typeface="NTFPreCursivef" panose="03000400000000000000" pitchFamily="66" charset="0"/>
              </a:rPr>
              <a:t>The theory of evolution</a:t>
            </a:r>
          </a:p>
          <a:p>
            <a:pPr>
              <a:buClr>
                <a:srgbClr val="0BD0D9"/>
              </a:buClr>
            </a:pPr>
            <a:r>
              <a:rPr lang="en-GB" sz="2000" dirty="0">
                <a:solidFill>
                  <a:prstClr val="white"/>
                </a:solidFill>
                <a:latin typeface="NTFPreCursivef" panose="03000400000000000000" pitchFamily="66" charset="0"/>
              </a:rPr>
              <a:t>How different religions treat animals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latin typeface="NTFPreCursivefk" panose="03000400000000000000" pitchFamily="66" charset="0"/>
              </a:rPr>
              <a:t>To understand the importance of Muhammad in Islam 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latin typeface="NTFPreCursivefk" panose="03000400000000000000" pitchFamily="66" charset="0"/>
              </a:rPr>
              <a:t>To understand the importance of the Qur’an  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latin typeface="NTFPreCursivefk" panose="03000400000000000000" pitchFamily="66" charset="0"/>
              </a:rPr>
              <a:t>To understand the effect Muhammad has had on the lives of Muslims people</a:t>
            </a:r>
            <a:endParaRPr lang="en-GB" sz="1800" b="1" dirty="0">
              <a:solidFill>
                <a:prstClr val="white"/>
              </a:solidFill>
              <a:latin typeface="NTFPreCursivefk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Structures, repeats, ABA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Music from different cultures/ times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Tonguing technique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Posture – finger position and playing position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Concept of musical alphabet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fk" panose="03000400000000000000" pitchFamily="66" charset="0"/>
              </a:rPr>
              <a:t>Songs and singing and playing in 2 or 3 </a:t>
            </a:r>
            <a:r>
              <a:rPr lang="en-GB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parts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Sow, Grow and Farm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Perform actions, body shapes and balances accurately and consistently.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Use symmetrical and asymmetrical body shapes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Adapt sequences to new situations 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Perform counterbalances and incorporate them into their sequence. 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Perform movements in canon and unison and incorporate them into their sequence.</a:t>
            </a:r>
          </a:p>
          <a:p>
            <a:pPr lvl="0"/>
            <a:r>
              <a:rPr lang="en-GB" sz="1600" dirty="0">
                <a:latin typeface="NTFPreCursivef" panose="03000400000000000000" pitchFamily="66" charset="0"/>
              </a:rPr>
              <a:t>Perform movements in canon and unison and incorporate them into their sequence</a:t>
            </a:r>
            <a:r>
              <a:rPr lang="en-GB" sz="1600" dirty="0" smtClean="0">
                <a:latin typeface="NTFPreCursivef" panose="03000400000000000000" pitchFamily="66" charset="0"/>
              </a:rPr>
              <a:t>.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To evade and tag opponents 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To pass and receive 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To pass and receive a pass at speed in a game situation 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Attacking and defending skills 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To develop tactics as a team </a:t>
            </a:r>
          </a:p>
          <a:p>
            <a:r>
              <a:rPr lang="en-GB" sz="1600" dirty="0">
                <a:latin typeface="NTFPreCursivefk" panose="03000400000000000000" pitchFamily="66" charset="0"/>
              </a:rPr>
              <a:t>To play a </a:t>
            </a:r>
            <a:r>
              <a:rPr lang="en-GB" sz="1600" dirty="0">
                <a:latin typeface="NTFPreCursivefk" panose="03000400000000000000"/>
              </a:rPr>
              <a:t>game of Tag Rugby </a:t>
            </a:r>
            <a:endParaRPr lang="en-GB" sz="1600" b="1" dirty="0">
              <a:solidFill>
                <a:prstClr val="white"/>
              </a:solidFill>
              <a:latin typeface="NTFPreCursivefk" panose="03000400000000000000"/>
            </a:endParaRPr>
          </a:p>
          <a:p>
            <a:pPr lvl="0"/>
            <a:endParaRPr lang="en-GB" sz="1800" b="1" dirty="0">
              <a:solidFill>
                <a:prstClr val="white"/>
              </a:solidFill>
              <a:latin typeface="NTFPreCursivef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S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preadsheets including Conversions of measurements, the count tool, formula and event planning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Databases including searching a database, creating a class database and creating a topic database. 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>
              <a:buClr>
                <a:schemeClr val="tx2">
                  <a:lumMod val="60000"/>
                  <a:lumOff val="40000"/>
                </a:schemeClr>
              </a:buClr>
            </a:pP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Wider curriculum. 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NTFPreCursive" panose="03000400000000000000" pitchFamily="66" charset="0"/>
              </a:rPr>
              <a:t>History:</a:t>
            </a: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  <a:endParaRPr lang="en-GB" sz="16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Science: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will focus on:</a:t>
            </a:r>
            <a:endParaRPr lang="en-GB" sz="1800" b="1" dirty="0">
              <a:latin typeface="NTFPreCursive" panose="03000400000000000000" pitchFamily="66" charset="0"/>
            </a:endParaRPr>
          </a:p>
          <a:p>
            <a:r>
              <a:rPr lang="en-GB" sz="1800" dirty="0" smtClean="0">
                <a:latin typeface="NTFPreCursivefk" panose="03000400000000000000" pitchFamily="66" charset="0"/>
              </a:rPr>
              <a:t>To investigate how population changes in habitat can have significant consequences for food chains and webs.</a:t>
            </a:r>
            <a:endParaRPr lang="en-GB" sz="1800" dirty="0">
              <a:latin typeface="NTFPreCursivefk" panose="03000400000000000000" pitchFamily="66" charset="0"/>
            </a:endParaRPr>
          </a:p>
          <a:p>
            <a:r>
              <a:rPr lang="en-GB" sz="1800" dirty="0">
                <a:latin typeface="NTFPreCursivefk" panose="03000400000000000000" pitchFamily="66" charset="0"/>
              </a:rPr>
              <a:t>To </a:t>
            </a:r>
            <a:r>
              <a:rPr lang="en-GB" sz="1800" dirty="0" smtClean="0">
                <a:latin typeface="NTFPreCursivefk" panose="03000400000000000000" pitchFamily="66" charset="0"/>
              </a:rPr>
              <a:t>compare </a:t>
            </a:r>
            <a:r>
              <a:rPr lang="en-GB" sz="1800" dirty="0">
                <a:latin typeface="NTFPreCursivefk" panose="03000400000000000000" pitchFamily="66" charset="0"/>
              </a:rPr>
              <a:t>the life cycles of animals, including a mammal, an amphibian, an insect and a </a:t>
            </a:r>
            <a:r>
              <a:rPr lang="en-GB" sz="1800" dirty="0" smtClean="0">
                <a:latin typeface="NTFPreCursivefk" panose="03000400000000000000" pitchFamily="66" charset="0"/>
              </a:rPr>
              <a:t>bird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describe the life process of reproduction in some plants and </a:t>
            </a:r>
            <a:r>
              <a:rPr lang="en-GB" sz="1800" dirty="0" smtClean="0">
                <a:latin typeface="NTFPreCursivefk" panose="03000400000000000000" pitchFamily="66" charset="0"/>
              </a:rPr>
              <a:t>animals</a:t>
            </a:r>
          </a:p>
          <a:p>
            <a:r>
              <a:rPr lang="en-GB" sz="1800" dirty="0">
                <a:latin typeface="NTFPreCursivefk" panose="03000400000000000000" pitchFamily="66" charset="0"/>
              </a:rPr>
              <a:t>To </a:t>
            </a:r>
            <a:r>
              <a:rPr lang="en-GB" sz="1800" dirty="0" smtClean="0">
                <a:latin typeface="NTFPreCursivefk" panose="03000400000000000000" pitchFamily="66" charset="0"/>
              </a:rPr>
              <a:t>locate and name the different parts of a plant</a:t>
            </a:r>
          </a:p>
          <a:p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68" y="3752543"/>
            <a:ext cx="418033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Art and design.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NTFPreCursivefk" panose="03000400000000000000" pitchFamily="66" charset="0"/>
              </a:rPr>
              <a:t>Using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NTFPreCursivefk" panose="03000400000000000000" pitchFamily="66" charset="0"/>
              </a:rPr>
              <a:t>a range of materials and techniques to create and paint still life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NTFPreCursivefk" panose="03000400000000000000" pitchFamily="66" charset="0"/>
              </a:rPr>
              <a:t>compositions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NTFPreCursive" panose="03000400000000000000" pitchFamily="66" charset="0"/>
              </a:rPr>
              <a:t>Use nature as inspiration for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NTFPreCursive" panose="03000400000000000000" pitchFamily="66" charset="0"/>
              </a:rPr>
              <a:t>art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  <a:latin typeface="NTFPreCursivefk" panose="03000400000000000000" pitchFamily="66" charset="0"/>
            </a:endParaRP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NTFPreCursivefk" panose="03000400000000000000" pitchFamily="66" charset="0"/>
              </a:rPr>
              <a:t>To know which foods are available in each season and plan a meal based on seasonal foods.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NTFPreCursivefk" panose="03000400000000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798710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2000" y="3752543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Geography.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TFPreCursivefk" panose="03000400000000000000"/>
              </a:rPr>
              <a:t>Describe the </a:t>
            </a:r>
            <a:r>
              <a:rPr lang="en-GB" b="1" dirty="0" smtClean="0">
                <a:solidFill>
                  <a:schemeClr val="bg2">
                    <a:lumMod val="25000"/>
                  </a:schemeClr>
                </a:solidFill>
                <a:latin typeface="NTFPreCursivefk" panose="03000400000000000000"/>
              </a:rPr>
              <a:t>different types of agricultural land use in the UK</a:t>
            </a:r>
            <a:r>
              <a:rPr lang="en-GB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285750" indent="-285750"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2">
                    <a:lumMod val="25000"/>
                  </a:schemeClr>
                </a:solidFill>
                <a:latin typeface="NTFPreCursivefk" panose="03000400000000000000" pitchFamily="66" charset="0"/>
              </a:rPr>
              <a:t>To carry out geographical enquiry on a location. </a:t>
            </a:r>
            <a:endParaRPr lang="en-GB" dirty="0">
              <a:solidFill>
                <a:schemeClr val="bg2">
                  <a:lumMod val="25000"/>
                </a:schemeClr>
              </a:solidFill>
              <a:latin typeface="NTF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Key Topic vocabulary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2170584" cy="491182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Auction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Cattle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Cereal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Cultivate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Fertiliser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Graze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Harvest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Livestock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Plough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Shear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Wean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Condition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Ethical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Developing country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85333" y="1412776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Exploit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Fairtrade Mark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Fairtrade Premium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Income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Livelihood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Plantation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Smallholder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Trader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Allotment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Community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Compost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Cutting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Fertiliser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Germination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Greenhouse</a:t>
            </a:r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28184" y="1412776"/>
            <a:ext cx="2520280" cy="4924218"/>
          </a:xfrm>
          <a:prstGeom prst="rect">
            <a:avLst/>
          </a:prstGeom>
          <a:solidFill>
            <a:srgbClr val="92D05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Harvest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Mini-beast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Nurture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Organic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Originate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Pollen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Pollination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Produce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Propagate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Seasonal food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Seed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Stamen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Stigma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Style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3123</TotalTime>
  <Words>781</Words>
  <Application>Microsoft Office PowerPoint</Application>
  <PresentationFormat>On-screen Show (4:3)</PresentationFormat>
  <Paragraphs>158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Constantia</vt:lpstr>
      <vt:lpstr>NTFPreCursive</vt:lpstr>
      <vt:lpstr>NTFPreCursivef</vt:lpstr>
      <vt:lpstr>NTFPreCursivefk</vt:lpstr>
      <vt:lpstr>Wingdings 2</vt:lpstr>
      <vt:lpstr>Flow</vt:lpstr>
      <vt:lpstr>Riverside Primary School </vt:lpstr>
      <vt:lpstr>Topic Title: Maths</vt:lpstr>
      <vt:lpstr> Topic Title: Literacy </vt:lpstr>
      <vt:lpstr>Topic Title: Sow, Grow and Farm</vt:lpstr>
      <vt:lpstr>Topic Title: Sow, Grow and Farm</vt:lpstr>
      <vt:lpstr>Topic Title: Wider curriculum. </vt:lpstr>
      <vt:lpstr>Topic Title: Key Topic vocabulary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C Boland</cp:lastModifiedBy>
  <cp:revision>98</cp:revision>
  <dcterms:created xsi:type="dcterms:W3CDTF">2016-06-22T08:23:20Z</dcterms:created>
  <dcterms:modified xsi:type="dcterms:W3CDTF">2022-11-10T20:57:46Z</dcterms:modified>
</cp:coreProperties>
</file>