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sldIdLst>
    <p:sldId id="257" r:id="rId5"/>
    <p:sldId id="258" r:id="rId6"/>
    <p:sldId id="259" r:id="rId7"/>
    <p:sldId id="262" r:id="rId8"/>
    <p:sldId id="264" r:id="rId9"/>
    <p:sldId id="260" r:id="rId10"/>
    <p:sldId id="278" r:id="rId11"/>
    <p:sldId id="261" r:id="rId12"/>
    <p:sldId id="270" r:id="rId13"/>
    <p:sldId id="277" r:id="rId14"/>
    <p:sldId id="276" r:id="rId15"/>
    <p:sldId id="279" r:id="rId16"/>
  </p:sldIdLst>
  <p:sldSz cx="6119813" cy="4319588"/>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DE4B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73CEB6B-B3E4-4E51-B2CD-D5DF4601D716}" v="3" dt="2026-07-14T15:36:20.056"/>
    <p1510:client id="{FDCA5E0B-BD3C-40D8-BD51-5910AD40C75E}" v="98" dt="2026-07-14T11:42:07.61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286"/>
    <p:restoredTop sz="94676"/>
  </p:normalViewPr>
  <p:slideViewPr>
    <p:cSldViewPr snapToGrid="0">
      <p:cViewPr varScale="1">
        <p:scale>
          <a:sx n="163" d="100"/>
          <a:sy n="163" d="100"/>
        </p:scale>
        <p:origin x="1620" y="13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 Peacock (RW)" userId="7c913469-7e87-43e7-8324-d62df7cc7613" providerId="ADAL" clId="{973CEB6B-B3E4-4E51-B2CD-D5DF4601D716}"/>
    <pc:docChg chg="undo custSel modSld">
      <pc:chgData name="H Peacock (RW)" userId="7c913469-7e87-43e7-8324-d62df7cc7613" providerId="ADAL" clId="{973CEB6B-B3E4-4E51-B2CD-D5DF4601D716}" dt="2026-07-15T06:45:54.867" v="61" actId="20577"/>
      <pc:docMkLst>
        <pc:docMk/>
      </pc:docMkLst>
      <pc:sldChg chg="modSp mod">
        <pc:chgData name="H Peacock (RW)" userId="7c913469-7e87-43e7-8324-d62df7cc7613" providerId="ADAL" clId="{973CEB6B-B3E4-4E51-B2CD-D5DF4601D716}" dt="2026-07-15T06:44:14.817" v="43" actId="20577"/>
        <pc:sldMkLst>
          <pc:docMk/>
          <pc:sldMk cId="3356791903" sldId="260"/>
        </pc:sldMkLst>
        <pc:graphicFrameChg chg="modGraphic">
          <ac:chgData name="H Peacock (RW)" userId="7c913469-7e87-43e7-8324-d62df7cc7613" providerId="ADAL" clId="{973CEB6B-B3E4-4E51-B2CD-D5DF4601D716}" dt="2026-07-15T06:44:14.817" v="43" actId="20577"/>
          <ac:graphicFrameMkLst>
            <pc:docMk/>
            <pc:sldMk cId="3356791903" sldId="260"/>
            <ac:graphicFrameMk id="5" creationId="{5A182FA8-E1AB-D63D-6ECD-2D907EE595F6}"/>
          </ac:graphicFrameMkLst>
        </pc:graphicFrameChg>
      </pc:sldChg>
      <pc:sldChg chg="modSp mod">
        <pc:chgData name="H Peacock (RW)" userId="7c913469-7e87-43e7-8324-d62df7cc7613" providerId="ADAL" clId="{973CEB6B-B3E4-4E51-B2CD-D5DF4601D716}" dt="2026-07-15T06:45:30.201" v="53" actId="20577"/>
        <pc:sldMkLst>
          <pc:docMk/>
          <pc:sldMk cId="3120658537" sldId="270"/>
        </pc:sldMkLst>
        <pc:graphicFrameChg chg="modGraphic">
          <ac:chgData name="H Peacock (RW)" userId="7c913469-7e87-43e7-8324-d62df7cc7613" providerId="ADAL" clId="{973CEB6B-B3E4-4E51-B2CD-D5DF4601D716}" dt="2026-07-15T06:45:30.201" v="53" actId="20577"/>
          <ac:graphicFrameMkLst>
            <pc:docMk/>
            <pc:sldMk cId="3120658537" sldId="270"/>
            <ac:graphicFrameMk id="2" creationId="{F06D8B73-1069-A20D-8F57-8B1AA064904F}"/>
          </ac:graphicFrameMkLst>
        </pc:graphicFrameChg>
      </pc:sldChg>
      <pc:sldChg chg="modSp mod">
        <pc:chgData name="H Peacock (RW)" userId="7c913469-7e87-43e7-8324-d62df7cc7613" providerId="ADAL" clId="{973CEB6B-B3E4-4E51-B2CD-D5DF4601D716}" dt="2026-07-15T06:45:25.616" v="51" actId="20577"/>
        <pc:sldMkLst>
          <pc:docMk/>
          <pc:sldMk cId="2883864405" sldId="276"/>
        </pc:sldMkLst>
        <pc:graphicFrameChg chg="mod modGraphic">
          <ac:chgData name="H Peacock (RW)" userId="7c913469-7e87-43e7-8324-d62df7cc7613" providerId="ADAL" clId="{973CEB6B-B3E4-4E51-B2CD-D5DF4601D716}" dt="2026-07-15T06:45:25.616" v="51" actId="20577"/>
          <ac:graphicFrameMkLst>
            <pc:docMk/>
            <pc:sldMk cId="2883864405" sldId="276"/>
            <ac:graphicFrameMk id="2" creationId="{0C43063D-4996-8F50-39D2-9B3391C83F21}"/>
          </ac:graphicFrameMkLst>
        </pc:graphicFrameChg>
      </pc:sldChg>
      <pc:sldChg chg="modSp mod">
        <pc:chgData name="H Peacock (RW)" userId="7c913469-7e87-43e7-8324-d62df7cc7613" providerId="ADAL" clId="{973CEB6B-B3E4-4E51-B2CD-D5DF4601D716}" dt="2026-07-15T06:45:54.867" v="61" actId="20577"/>
        <pc:sldMkLst>
          <pc:docMk/>
          <pc:sldMk cId="3433555299" sldId="279"/>
        </pc:sldMkLst>
        <pc:graphicFrameChg chg="modGraphic">
          <ac:chgData name="H Peacock (RW)" userId="7c913469-7e87-43e7-8324-d62df7cc7613" providerId="ADAL" clId="{973CEB6B-B3E4-4E51-B2CD-D5DF4601D716}" dt="2026-07-15T06:45:54.867" v="61" actId="20577"/>
          <ac:graphicFrameMkLst>
            <pc:docMk/>
            <pc:sldMk cId="3433555299" sldId="279"/>
            <ac:graphicFrameMk id="2" creationId="{211CECEF-178D-3E46-7577-CC8146C1119C}"/>
          </ac:graphicFrameMkLst>
        </pc:graphicFrameChg>
      </pc:sldChg>
    </pc:docChg>
  </pc:docChgLst>
  <pc:docChgLst>
    <pc:chgData name="H Peacock (RW)" userId="7c913469-7e87-43e7-8324-d62df7cc7613" providerId="ADAL" clId="{FDCA5E0B-BD3C-40D8-BD51-5910AD40C75E}"/>
    <pc:docChg chg="undo custSel addSld delSld modSld">
      <pc:chgData name="H Peacock (RW)" userId="7c913469-7e87-43e7-8324-d62df7cc7613" providerId="ADAL" clId="{FDCA5E0B-BD3C-40D8-BD51-5910AD40C75E}" dt="2026-07-14T11:44:59.273" v="5464" actId="13926"/>
      <pc:docMkLst>
        <pc:docMk/>
      </pc:docMkLst>
      <pc:sldChg chg="modSp mod">
        <pc:chgData name="H Peacock (RW)" userId="7c913469-7e87-43e7-8324-d62df7cc7613" providerId="ADAL" clId="{FDCA5E0B-BD3C-40D8-BD51-5910AD40C75E}" dt="2026-07-13T06:59:19.108" v="148" actId="20577"/>
        <pc:sldMkLst>
          <pc:docMk/>
          <pc:sldMk cId="191243481" sldId="259"/>
        </pc:sldMkLst>
        <pc:graphicFrameChg chg="mod modGraphic">
          <ac:chgData name="H Peacock (RW)" userId="7c913469-7e87-43e7-8324-d62df7cc7613" providerId="ADAL" clId="{FDCA5E0B-BD3C-40D8-BD51-5910AD40C75E}" dt="2026-07-13T06:59:19.108" v="148" actId="20577"/>
          <ac:graphicFrameMkLst>
            <pc:docMk/>
            <pc:sldMk cId="191243481" sldId="259"/>
            <ac:graphicFrameMk id="10" creationId="{065D4AC4-7957-AA62-C1A0-FE4F2CF00CA3}"/>
          </ac:graphicFrameMkLst>
        </pc:graphicFrameChg>
      </pc:sldChg>
      <pc:sldChg chg="modSp mod">
        <pc:chgData name="H Peacock (RW)" userId="7c913469-7e87-43e7-8324-d62df7cc7613" providerId="ADAL" clId="{FDCA5E0B-BD3C-40D8-BD51-5910AD40C75E}" dt="2026-07-13T07:34:36.183" v="536" actId="1076"/>
        <pc:sldMkLst>
          <pc:docMk/>
          <pc:sldMk cId="3356791903" sldId="260"/>
        </pc:sldMkLst>
        <pc:graphicFrameChg chg="mod modGraphic">
          <ac:chgData name="H Peacock (RW)" userId="7c913469-7e87-43e7-8324-d62df7cc7613" providerId="ADAL" clId="{FDCA5E0B-BD3C-40D8-BD51-5910AD40C75E}" dt="2026-07-13T07:34:36.183" v="536" actId="1076"/>
          <ac:graphicFrameMkLst>
            <pc:docMk/>
            <pc:sldMk cId="3356791903" sldId="260"/>
            <ac:graphicFrameMk id="5" creationId="{5A182FA8-E1AB-D63D-6ECD-2D907EE595F6}"/>
          </ac:graphicFrameMkLst>
        </pc:graphicFrameChg>
      </pc:sldChg>
      <pc:sldChg chg="modSp mod">
        <pc:chgData name="H Peacock (RW)" userId="7c913469-7e87-43e7-8324-d62df7cc7613" providerId="ADAL" clId="{FDCA5E0B-BD3C-40D8-BD51-5910AD40C75E}" dt="2026-07-13T15:21:51.023" v="1727" actId="404"/>
        <pc:sldMkLst>
          <pc:docMk/>
          <pc:sldMk cId="2755977508" sldId="262"/>
        </pc:sldMkLst>
        <pc:graphicFrameChg chg="mod modGraphic">
          <ac:chgData name="H Peacock (RW)" userId="7c913469-7e87-43e7-8324-d62df7cc7613" providerId="ADAL" clId="{FDCA5E0B-BD3C-40D8-BD51-5910AD40C75E}" dt="2026-07-13T15:21:51.023" v="1727" actId="404"/>
          <ac:graphicFrameMkLst>
            <pc:docMk/>
            <pc:sldMk cId="2755977508" sldId="262"/>
            <ac:graphicFrameMk id="5" creationId="{BB7A6755-CF87-7230-570A-7309BBAF653F}"/>
          </ac:graphicFrameMkLst>
        </pc:graphicFrameChg>
      </pc:sldChg>
      <pc:sldChg chg="modSp mod">
        <pc:chgData name="H Peacock (RW)" userId="7c913469-7e87-43e7-8324-d62df7cc7613" providerId="ADAL" clId="{FDCA5E0B-BD3C-40D8-BD51-5910AD40C75E}" dt="2026-07-13T15:36:54.175" v="2261" actId="207"/>
        <pc:sldMkLst>
          <pc:docMk/>
          <pc:sldMk cId="2212214201" sldId="264"/>
        </pc:sldMkLst>
        <pc:graphicFrameChg chg="mod modGraphic">
          <ac:chgData name="H Peacock (RW)" userId="7c913469-7e87-43e7-8324-d62df7cc7613" providerId="ADAL" clId="{FDCA5E0B-BD3C-40D8-BD51-5910AD40C75E}" dt="2026-07-13T15:36:54.175" v="2261" actId="207"/>
          <ac:graphicFrameMkLst>
            <pc:docMk/>
            <pc:sldMk cId="2212214201" sldId="264"/>
            <ac:graphicFrameMk id="5" creationId="{F9BDBC17-CD2E-90F4-A5E7-9D45B87765A4}"/>
          </ac:graphicFrameMkLst>
        </pc:graphicFrameChg>
      </pc:sldChg>
      <pc:sldChg chg="addSp delSp modSp del mod">
        <pc:chgData name="H Peacock (RW)" userId="7c913469-7e87-43e7-8324-d62df7cc7613" providerId="ADAL" clId="{FDCA5E0B-BD3C-40D8-BD51-5910AD40C75E}" dt="2026-07-13T07:05:28.532" v="159" actId="47"/>
        <pc:sldMkLst>
          <pc:docMk/>
          <pc:sldMk cId="760599453" sldId="265"/>
        </pc:sldMkLst>
      </pc:sldChg>
      <pc:sldChg chg="del">
        <pc:chgData name="H Peacock (RW)" userId="7c913469-7e87-43e7-8324-d62df7cc7613" providerId="ADAL" clId="{FDCA5E0B-BD3C-40D8-BD51-5910AD40C75E}" dt="2026-07-13T11:26:40.811" v="537" actId="47"/>
        <pc:sldMkLst>
          <pc:docMk/>
          <pc:sldMk cId="1606010280" sldId="266"/>
        </pc:sldMkLst>
      </pc:sldChg>
      <pc:sldChg chg="modSp mod">
        <pc:chgData name="H Peacock (RW)" userId="7c913469-7e87-43e7-8324-d62df7cc7613" providerId="ADAL" clId="{FDCA5E0B-BD3C-40D8-BD51-5910AD40C75E}" dt="2026-07-14T06:53:58.696" v="5051" actId="20577"/>
        <pc:sldMkLst>
          <pc:docMk/>
          <pc:sldMk cId="3120658537" sldId="270"/>
        </pc:sldMkLst>
        <pc:spChg chg="mod">
          <ac:chgData name="H Peacock (RW)" userId="7c913469-7e87-43e7-8324-d62df7cc7613" providerId="ADAL" clId="{FDCA5E0B-BD3C-40D8-BD51-5910AD40C75E}" dt="2026-07-13T15:51:48.790" v="2764" actId="1076"/>
          <ac:spMkLst>
            <pc:docMk/>
            <pc:sldMk cId="3120658537" sldId="270"/>
            <ac:spMk id="4" creationId="{1CFA53F3-F0F5-4362-4434-1CA64B94EA7D}"/>
          </ac:spMkLst>
        </pc:spChg>
        <pc:graphicFrameChg chg="mod modGraphic">
          <ac:chgData name="H Peacock (RW)" userId="7c913469-7e87-43e7-8324-d62df7cc7613" providerId="ADAL" clId="{FDCA5E0B-BD3C-40D8-BD51-5910AD40C75E}" dt="2026-07-14T06:53:58.696" v="5051" actId="20577"/>
          <ac:graphicFrameMkLst>
            <pc:docMk/>
            <pc:sldMk cId="3120658537" sldId="270"/>
            <ac:graphicFrameMk id="2" creationId="{F06D8B73-1069-A20D-8F57-8B1AA064904F}"/>
          </ac:graphicFrameMkLst>
        </pc:graphicFrameChg>
      </pc:sldChg>
      <pc:sldChg chg="del">
        <pc:chgData name="H Peacock (RW)" userId="7c913469-7e87-43e7-8324-d62df7cc7613" providerId="ADAL" clId="{FDCA5E0B-BD3C-40D8-BD51-5910AD40C75E}" dt="2026-07-13T16:01:01.724" v="2881" actId="47"/>
        <pc:sldMkLst>
          <pc:docMk/>
          <pc:sldMk cId="2070466118" sldId="273"/>
        </pc:sldMkLst>
      </pc:sldChg>
      <pc:sldChg chg="del">
        <pc:chgData name="H Peacock (RW)" userId="7c913469-7e87-43e7-8324-d62df7cc7613" providerId="ADAL" clId="{FDCA5E0B-BD3C-40D8-BD51-5910AD40C75E}" dt="2026-07-13T15:38:36.077" v="2265" actId="47"/>
        <pc:sldMkLst>
          <pc:docMk/>
          <pc:sldMk cId="1720532140" sldId="274"/>
        </pc:sldMkLst>
      </pc:sldChg>
      <pc:sldChg chg="modSp del mod">
        <pc:chgData name="H Peacock (RW)" userId="7c913469-7e87-43e7-8324-d62df7cc7613" providerId="ADAL" clId="{FDCA5E0B-BD3C-40D8-BD51-5910AD40C75E}" dt="2026-07-13T15:52:15.733" v="2766" actId="47"/>
        <pc:sldMkLst>
          <pc:docMk/>
          <pc:sldMk cId="2536211415" sldId="275"/>
        </pc:sldMkLst>
      </pc:sldChg>
      <pc:sldChg chg="modSp mod">
        <pc:chgData name="H Peacock (RW)" userId="7c913469-7e87-43e7-8324-d62df7cc7613" providerId="ADAL" clId="{FDCA5E0B-BD3C-40D8-BD51-5910AD40C75E}" dt="2026-07-14T11:44:59.273" v="5464" actId="13926"/>
        <pc:sldMkLst>
          <pc:docMk/>
          <pc:sldMk cId="2883864405" sldId="276"/>
        </pc:sldMkLst>
        <pc:spChg chg="mod">
          <ac:chgData name="H Peacock (RW)" userId="7c913469-7e87-43e7-8324-d62df7cc7613" providerId="ADAL" clId="{FDCA5E0B-BD3C-40D8-BD51-5910AD40C75E}" dt="2026-07-13T16:27:05.103" v="3946" actId="1076"/>
          <ac:spMkLst>
            <pc:docMk/>
            <pc:sldMk cId="2883864405" sldId="276"/>
            <ac:spMk id="4" creationId="{D9EC24E5-DBE8-47EA-B1DE-D1192E89143D}"/>
          </ac:spMkLst>
        </pc:spChg>
        <pc:graphicFrameChg chg="mod modGraphic">
          <ac:chgData name="H Peacock (RW)" userId="7c913469-7e87-43e7-8324-d62df7cc7613" providerId="ADAL" clId="{FDCA5E0B-BD3C-40D8-BD51-5910AD40C75E}" dt="2026-07-14T11:44:59.273" v="5464" actId="13926"/>
          <ac:graphicFrameMkLst>
            <pc:docMk/>
            <pc:sldMk cId="2883864405" sldId="276"/>
            <ac:graphicFrameMk id="2" creationId="{0C43063D-4996-8F50-39D2-9B3391C83F21}"/>
          </ac:graphicFrameMkLst>
        </pc:graphicFrameChg>
      </pc:sldChg>
      <pc:sldChg chg="modSp mod">
        <pc:chgData name="H Peacock (RW)" userId="7c913469-7e87-43e7-8324-d62df7cc7613" providerId="ADAL" clId="{FDCA5E0B-BD3C-40D8-BD51-5910AD40C75E}" dt="2026-07-14T06:54:08.187" v="5053" actId="20577"/>
        <pc:sldMkLst>
          <pc:docMk/>
          <pc:sldMk cId="2920400790" sldId="277"/>
        </pc:sldMkLst>
        <pc:spChg chg="mod">
          <ac:chgData name="H Peacock (RW)" userId="7c913469-7e87-43e7-8324-d62df7cc7613" providerId="ADAL" clId="{FDCA5E0B-BD3C-40D8-BD51-5910AD40C75E}" dt="2026-07-13T16:22:44.569" v="3862" actId="404"/>
          <ac:spMkLst>
            <pc:docMk/>
            <pc:sldMk cId="2920400790" sldId="277"/>
            <ac:spMk id="4" creationId="{08956E3B-44E3-C739-9807-F5B3AC764123}"/>
          </ac:spMkLst>
        </pc:spChg>
        <pc:graphicFrameChg chg="mod modGraphic">
          <ac:chgData name="H Peacock (RW)" userId="7c913469-7e87-43e7-8324-d62df7cc7613" providerId="ADAL" clId="{FDCA5E0B-BD3C-40D8-BD51-5910AD40C75E}" dt="2026-07-14T06:54:08.187" v="5053" actId="20577"/>
          <ac:graphicFrameMkLst>
            <pc:docMk/>
            <pc:sldMk cId="2920400790" sldId="277"/>
            <ac:graphicFrameMk id="2" creationId="{3E931EEE-F173-2C9E-A785-A1E6D92FD218}"/>
          </ac:graphicFrameMkLst>
        </pc:graphicFrameChg>
      </pc:sldChg>
      <pc:sldChg chg="modSp add mod">
        <pc:chgData name="H Peacock (RW)" userId="7c913469-7e87-43e7-8324-d62df7cc7613" providerId="ADAL" clId="{FDCA5E0B-BD3C-40D8-BD51-5910AD40C75E}" dt="2026-07-13T15:50:53.216" v="2755" actId="403"/>
        <pc:sldMkLst>
          <pc:docMk/>
          <pc:sldMk cId="2299830966" sldId="278"/>
        </pc:sldMkLst>
        <pc:graphicFrameChg chg="mod modGraphic">
          <ac:chgData name="H Peacock (RW)" userId="7c913469-7e87-43e7-8324-d62df7cc7613" providerId="ADAL" clId="{FDCA5E0B-BD3C-40D8-BD51-5910AD40C75E}" dt="2026-07-13T15:50:53.216" v="2755" actId="403"/>
          <ac:graphicFrameMkLst>
            <pc:docMk/>
            <pc:sldMk cId="2299830966" sldId="278"/>
            <ac:graphicFrameMk id="5" creationId="{2BEE4F89-4408-F00A-3DA8-BFCBC572C119}"/>
          </ac:graphicFrameMkLst>
        </pc:graphicFrameChg>
      </pc:sldChg>
      <pc:sldChg chg="modSp add mod">
        <pc:chgData name="H Peacock (RW)" userId="7c913469-7e87-43e7-8324-d62df7cc7613" providerId="ADAL" clId="{FDCA5E0B-BD3C-40D8-BD51-5910AD40C75E}" dt="2026-07-13T16:31:08.317" v="4066" actId="113"/>
        <pc:sldMkLst>
          <pc:docMk/>
          <pc:sldMk cId="3433555299" sldId="279"/>
        </pc:sldMkLst>
        <pc:graphicFrameChg chg="mod modGraphic">
          <ac:chgData name="H Peacock (RW)" userId="7c913469-7e87-43e7-8324-d62df7cc7613" providerId="ADAL" clId="{FDCA5E0B-BD3C-40D8-BD51-5910AD40C75E}" dt="2026-07-13T15:56:50.044" v="2797" actId="20577"/>
          <ac:graphicFrameMkLst>
            <pc:docMk/>
            <pc:sldMk cId="3433555299" sldId="279"/>
            <ac:graphicFrameMk id="2" creationId="{211CECEF-178D-3E46-7577-CC8146C1119C}"/>
          </ac:graphicFrameMkLst>
        </pc:graphicFrameChg>
        <pc:graphicFrameChg chg="mod modGraphic">
          <ac:chgData name="H Peacock (RW)" userId="7c913469-7e87-43e7-8324-d62df7cc7613" providerId="ADAL" clId="{FDCA5E0B-BD3C-40D8-BD51-5910AD40C75E}" dt="2026-07-13T16:31:08.317" v="4066" actId="113"/>
          <ac:graphicFrameMkLst>
            <pc:docMk/>
            <pc:sldMk cId="3433555299" sldId="279"/>
            <ac:graphicFrameMk id="5" creationId="{CF0A030B-A9A4-225B-67EC-21F5394B5B05}"/>
          </ac:graphicFrameMkLst>
        </pc:graphicFrameChg>
      </pc:sldChg>
    </pc:docChg>
  </pc:docChgLst>
  <pc:docChgLst>
    <pc:chgData name="C Readman (RW)" userId="b87435c3-3bcc-478b-898c-13439ab9d630" providerId="ADAL" clId="{C887CFAB-4D47-442E-94EA-FA7B2A76D3DF}"/>
    <pc:docChg chg="modSld">
      <pc:chgData name="C Readman (RW)" userId="b87435c3-3bcc-478b-898c-13439ab9d630" providerId="ADAL" clId="{C887CFAB-4D47-442E-94EA-FA7B2A76D3DF}" dt="2026-07-14T13:30:43.360" v="104" actId="20577"/>
      <pc:docMkLst>
        <pc:docMk/>
      </pc:docMkLst>
      <pc:sldChg chg="modSp mod">
        <pc:chgData name="C Readman (RW)" userId="b87435c3-3bcc-478b-898c-13439ab9d630" providerId="ADAL" clId="{C887CFAB-4D47-442E-94EA-FA7B2A76D3DF}" dt="2026-07-14T13:30:43.360" v="104" actId="20577"/>
        <pc:sldMkLst>
          <pc:docMk/>
          <pc:sldMk cId="3120658537" sldId="270"/>
        </pc:sldMkLst>
        <pc:graphicFrameChg chg="modGraphic">
          <ac:chgData name="C Readman (RW)" userId="b87435c3-3bcc-478b-898c-13439ab9d630" providerId="ADAL" clId="{C887CFAB-4D47-442E-94EA-FA7B2A76D3DF}" dt="2026-07-14T13:30:43.360" v="104" actId="20577"/>
          <ac:graphicFrameMkLst>
            <pc:docMk/>
            <pc:sldMk cId="3120658537" sldId="270"/>
            <ac:graphicFrameMk id="2" creationId="{F06D8B73-1069-A20D-8F57-8B1AA064904F}"/>
          </ac:graphicFrameMkLst>
        </pc:graphicFrameChg>
      </pc:sldChg>
      <pc:sldChg chg="modSp mod">
        <pc:chgData name="C Readman (RW)" userId="b87435c3-3bcc-478b-898c-13439ab9d630" providerId="ADAL" clId="{C887CFAB-4D47-442E-94EA-FA7B2A76D3DF}" dt="2026-07-14T13:27:52.880" v="43" actId="20577"/>
        <pc:sldMkLst>
          <pc:docMk/>
          <pc:sldMk cId="2883864405" sldId="276"/>
        </pc:sldMkLst>
        <pc:graphicFrameChg chg="modGraphic">
          <ac:chgData name="C Readman (RW)" userId="b87435c3-3bcc-478b-898c-13439ab9d630" providerId="ADAL" clId="{C887CFAB-4D47-442E-94EA-FA7B2A76D3DF}" dt="2026-07-14T13:27:52.880" v="43" actId="20577"/>
          <ac:graphicFrameMkLst>
            <pc:docMk/>
            <pc:sldMk cId="2883864405" sldId="276"/>
            <ac:graphicFrameMk id="2" creationId="{0C43063D-4996-8F50-39D2-9B3391C83F21}"/>
          </ac:graphicFrameMkLst>
        </pc:graphicFrame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8986" y="706933"/>
            <a:ext cx="5201841" cy="1503857"/>
          </a:xfrm>
        </p:spPr>
        <p:txBody>
          <a:bodyPr anchor="b"/>
          <a:lstStyle>
            <a:lvl1pPr algn="ctr">
              <a:defRPr sz="3779"/>
            </a:lvl1pPr>
          </a:lstStyle>
          <a:p>
            <a:r>
              <a:rPr lang="en-GB"/>
              <a:t>Click to edit Master title style</a:t>
            </a:r>
            <a:endParaRPr lang="en-US" dirty="0"/>
          </a:p>
        </p:txBody>
      </p:sp>
      <p:sp>
        <p:nvSpPr>
          <p:cNvPr id="3" name="Subtitle 2"/>
          <p:cNvSpPr>
            <a:spLocks noGrp="1"/>
          </p:cNvSpPr>
          <p:nvPr>
            <p:ph type="subTitle" idx="1"/>
          </p:nvPr>
        </p:nvSpPr>
        <p:spPr>
          <a:xfrm>
            <a:off x="764977" y="2268784"/>
            <a:ext cx="4589860" cy="1042900"/>
          </a:xfrm>
        </p:spPr>
        <p:txBody>
          <a:bodyPr/>
          <a:lstStyle>
            <a:lvl1pPr marL="0" indent="0" algn="ctr">
              <a:buNone/>
              <a:defRPr sz="1512"/>
            </a:lvl1pPr>
            <a:lvl2pPr marL="287990" indent="0" algn="ctr">
              <a:buNone/>
              <a:defRPr sz="1260"/>
            </a:lvl2pPr>
            <a:lvl3pPr marL="575981" indent="0" algn="ctr">
              <a:buNone/>
              <a:defRPr sz="1134"/>
            </a:lvl3pPr>
            <a:lvl4pPr marL="863971" indent="0" algn="ctr">
              <a:buNone/>
              <a:defRPr sz="1008"/>
            </a:lvl4pPr>
            <a:lvl5pPr marL="1151961" indent="0" algn="ctr">
              <a:buNone/>
              <a:defRPr sz="1008"/>
            </a:lvl5pPr>
            <a:lvl6pPr marL="1439951" indent="0" algn="ctr">
              <a:buNone/>
              <a:defRPr sz="1008"/>
            </a:lvl6pPr>
            <a:lvl7pPr marL="1727942" indent="0" algn="ctr">
              <a:buNone/>
              <a:defRPr sz="1008"/>
            </a:lvl7pPr>
            <a:lvl8pPr marL="2015932" indent="0" algn="ctr">
              <a:buNone/>
              <a:defRPr sz="1008"/>
            </a:lvl8pPr>
            <a:lvl9pPr marL="2303922" indent="0" algn="ctr">
              <a:buNone/>
              <a:defRPr sz="1008"/>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40188584-4114-2146-872C-B3F5720A8DA5}" type="datetimeFigureOut">
              <a:rPr lang="en-US" smtClean="0"/>
              <a:t>7/15/2026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90A8C1-0D60-A440-BB24-01B9C05B32CA}" type="slidenum">
              <a:rPr lang="en-US" smtClean="0"/>
              <a:t>‹#›</a:t>
            </a:fld>
            <a:endParaRPr lang="en-US"/>
          </a:p>
        </p:txBody>
      </p:sp>
    </p:spTree>
    <p:extLst>
      <p:ext uri="{BB962C8B-B14F-4D97-AF65-F5344CB8AC3E}">
        <p14:creationId xmlns:p14="http://schemas.microsoft.com/office/powerpoint/2010/main" val="4037304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40188584-4114-2146-872C-B3F5720A8DA5}" type="datetimeFigureOut">
              <a:rPr lang="en-US" smtClean="0"/>
              <a:t>7/15/2026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90A8C1-0D60-A440-BB24-01B9C05B32CA}" type="slidenum">
              <a:rPr lang="en-US" smtClean="0"/>
              <a:t>‹#›</a:t>
            </a:fld>
            <a:endParaRPr lang="en-US"/>
          </a:p>
        </p:txBody>
      </p:sp>
    </p:spTree>
    <p:extLst>
      <p:ext uri="{BB962C8B-B14F-4D97-AF65-F5344CB8AC3E}">
        <p14:creationId xmlns:p14="http://schemas.microsoft.com/office/powerpoint/2010/main" val="20123719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379491" y="229978"/>
            <a:ext cx="1319585" cy="3660651"/>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420738" y="229978"/>
            <a:ext cx="3882256" cy="3660651"/>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40188584-4114-2146-872C-B3F5720A8DA5}" type="datetimeFigureOut">
              <a:rPr lang="en-US" smtClean="0"/>
              <a:t>7/15/2026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90A8C1-0D60-A440-BB24-01B9C05B32CA}" type="slidenum">
              <a:rPr lang="en-US" smtClean="0"/>
              <a:t>‹#›</a:t>
            </a:fld>
            <a:endParaRPr lang="en-US"/>
          </a:p>
        </p:txBody>
      </p:sp>
    </p:spTree>
    <p:extLst>
      <p:ext uri="{BB962C8B-B14F-4D97-AF65-F5344CB8AC3E}">
        <p14:creationId xmlns:p14="http://schemas.microsoft.com/office/powerpoint/2010/main" val="14823456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40188584-4114-2146-872C-B3F5720A8DA5}" type="datetimeFigureOut">
              <a:rPr lang="en-US" smtClean="0"/>
              <a:t>7/15/2026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90A8C1-0D60-A440-BB24-01B9C05B32CA}" type="slidenum">
              <a:rPr lang="en-US" smtClean="0"/>
              <a:t>‹#›</a:t>
            </a:fld>
            <a:endParaRPr lang="en-US"/>
          </a:p>
        </p:txBody>
      </p:sp>
    </p:spTree>
    <p:extLst>
      <p:ext uri="{BB962C8B-B14F-4D97-AF65-F5344CB8AC3E}">
        <p14:creationId xmlns:p14="http://schemas.microsoft.com/office/powerpoint/2010/main" val="32371104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17550" y="1076899"/>
            <a:ext cx="5278339" cy="1796828"/>
          </a:xfrm>
        </p:spPr>
        <p:txBody>
          <a:bodyPr anchor="b"/>
          <a:lstStyle>
            <a:lvl1pPr>
              <a:defRPr sz="3779"/>
            </a:lvl1pPr>
          </a:lstStyle>
          <a:p>
            <a:r>
              <a:rPr lang="en-GB"/>
              <a:t>Click to edit Master title style</a:t>
            </a:r>
            <a:endParaRPr lang="en-US" dirty="0"/>
          </a:p>
        </p:txBody>
      </p:sp>
      <p:sp>
        <p:nvSpPr>
          <p:cNvPr id="3" name="Text Placeholder 2"/>
          <p:cNvSpPr>
            <a:spLocks noGrp="1"/>
          </p:cNvSpPr>
          <p:nvPr>
            <p:ph type="body" idx="1"/>
          </p:nvPr>
        </p:nvSpPr>
        <p:spPr>
          <a:xfrm>
            <a:off x="417550" y="2890725"/>
            <a:ext cx="5278339" cy="944910"/>
          </a:xfrm>
        </p:spPr>
        <p:txBody>
          <a:bodyPr/>
          <a:lstStyle>
            <a:lvl1pPr marL="0" indent="0">
              <a:buNone/>
              <a:defRPr sz="1512">
                <a:solidFill>
                  <a:schemeClr val="tx1">
                    <a:tint val="82000"/>
                  </a:schemeClr>
                </a:solidFill>
              </a:defRPr>
            </a:lvl1pPr>
            <a:lvl2pPr marL="287990" indent="0">
              <a:buNone/>
              <a:defRPr sz="1260">
                <a:solidFill>
                  <a:schemeClr val="tx1">
                    <a:tint val="82000"/>
                  </a:schemeClr>
                </a:solidFill>
              </a:defRPr>
            </a:lvl2pPr>
            <a:lvl3pPr marL="575981" indent="0">
              <a:buNone/>
              <a:defRPr sz="1134">
                <a:solidFill>
                  <a:schemeClr val="tx1">
                    <a:tint val="82000"/>
                  </a:schemeClr>
                </a:solidFill>
              </a:defRPr>
            </a:lvl3pPr>
            <a:lvl4pPr marL="863971" indent="0">
              <a:buNone/>
              <a:defRPr sz="1008">
                <a:solidFill>
                  <a:schemeClr val="tx1">
                    <a:tint val="82000"/>
                  </a:schemeClr>
                </a:solidFill>
              </a:defRPr>
            </a:lvl4pPr>
            <a:lvl5pPr marL="1151961" indent="0">
              <a:buNone/>
              <a:defRPr sz="1008">
                <a:solidFill>
                  <a:schemeClr val="tx1">
                    <a:tint val="82000"/>
                  </a:schemeClr>
                </a:solidFill>
              </a:defRPr>
            </a:lvl5pPr>
            <a:lvl6pPr marL="1439951" indent="0">
              <a:buNone/>
              <a:defRPr sz="1008">
                <a:solidFill>
                  <a:schemeClr val="tx1">
                    <a:tint val="82000"/>
                  </a:schemeClr>
                </a:solidFill>
              </a:defRPr>
            </a:lvl6pPr>
            <a:lvl7pPr marL="1727942" indent="0">
              <a:buNone/>
              <a:defRPr sz="1008">
                <a:solidFill>
                  <a:schemeClr val="tx1">
                    <a:tint val="82000"/>
                  </a:schemeClr>
                </a:solidFill>
              </a:defRPr>
            </a:lvl7pPr>
            <a:lvl8pPr marL="2015932" indent="0">
              <a:buNone/>
              <a:defRPr sz="1008">
                <a:solidFill>
                  <a:schemeClr val="tx1">
                    <a:tint val="82000"/>
                  </a:schemeClr>
                </a:solidFill>
              </a:defRPr>
            </a:lvl8pPr>
            <a:lvl9pPr marL="2303922" indent="0">
              <a:buNone/>
              <a:defRPr sz="1008">
                <a:solidFill>
                  <a:schemeClr val="tx1">
                    <a:tint val="82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40188584-4114-2146-872C-B3F5720A8DA5}" type="datetimeFigureOut">
              <a:rPr lang="en-US" smtClean="0"/>
              <a:t>7/15/2026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90A8C1-0D60-A440-BB24-01B9C05B32CA}" type="slidenum">
              <a:rPr lang="en-US" smtClean="0"/>
              <a:t>‹#›</a:t>
            </a:fld>
            <a:endParaRPr lang="en-US"/>
          </a:p>
        </p:txBody>
      </p:sp>
    </p:spTree>
    <p:extLst>
      <p:ext uri="{BB962C8B-B14F-4D97-AF65-F5344CB8AC3E}">
        <p14:creationId xmlns:p14="http://schemas.microsoft.com/office/powerpoint/2010/main" val="26466953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420737" y="1149890"/>
            <a:ext cx="2600921" cy="274073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3098155" y="1149890"/>
            <a:ext cx="2600921" cy="274073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40188584-4114-2146-872C-B3F5720A8DA5}" type="datetimeFigureOut">
              <a:rPr lang="en-US" smtClean="0"/>
              <a:t>7/15/2026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90A8C1-0D60-A440-BB24-01B9C05B32CA}" type="slidenum">
              <a:rPr lang="en-US" smtClean="0"/>
              <a:t>‹#›</a:t>
            </a:fld>
            <a:endParaRPr lang="en-US"/>
          </a:p>
        </p:txBody>
      </p:sp>
    </p:spTree>
    <p:extLst>
      <p:ext uri="{BB962C8B-B14F-4D97-AF65-F5344CB8AC3E}">
        <p14:creationId xmlns:p14="http://schemas.microsoft.com/office/powerpoint/2010/main" val="22276608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21534" y="229979"/>
            <a:ext cx="5278339" cy="834921"/>
          </a:xfrm>
        </p:spPr>
        <p:txBody>
          <a:bodyPr/>
          <a:lstStyle/>
          <a:p>
            <a:r>
              <a:rPr lang="en-GB"/>
              <a:t>Click to edit Master title style</a:t>
            </a:r>
            <a:endParaRPr lang="en-US" dirty="0"/>
          </a:p>
        </p:txBody>
      </p:sp>
      <p:sp>
        <p:nvSpPr>
          <p:cNvPr id="3" name="Text Placeholder 2"/>
          <p:cNvSpPr>
            <a:spLocks noGrp="1"/>
          </p:cNvSpPr>
          <p:nvPr>
            <p:ph type="body" idx="1"/>
          </p:nvPr>
        </p:nvSpPr>
        <p:spPr>
          <a:xfrm>
            <a:off x="421535" y="1058899"/>
            <a:ext cx="2588967" cy="518950"/>
          </a:xfrm>
        </p:spPr>
        <p:txBody>
          <a:bodyPr anchor="b"/>
          <a:lstStyle>
            <a:lvl1pPr marL="0" indent="0">
              <a:buNone/>
              <a:defRPr sz="1512" b="1"/>
            </a:lvl1pPr>
            <a:lvl2pPr marL="287990" indent="0">
              <a:buNone/>
              <a:defRPr sz="1260" b="1"/>
            </a:lvl2pPr>
            <a:lvl3pPr marL="575981" indent="0">
              <a:buNone/>
              <a:defRPr sz="1134" b="1"/>
            </a:lvl3pPr>
            <a:lvl4pPr marL="863971" indent="0">
              <a:buNone/>
              <a:defRPr sz="1008" b="1"/>
            </a:lvl4pPr>
            <a:lvl5pPr marL="1151961" indent="0">
              <a:buNone/>
              <a:defRPr sz="1008" b="1"/>
            </a:lvl5pPr>
            <a:lvl6pPr marL="1439951" indent="0">
              <a:buNone/>
              <a:defRPr sz="1008" b="1"/>
            </a:lvl6pPr>
            <a:lvl7pPr marL="1727942" indent="0">
              <a:buNone/>
              <a:defRPr sz="1008" b="1"/>
            </a:lvl7pPr>
            <a:lvl8pPr marL="2015932" indent="0">
              <a:buNone/>
              <a:defRPr sz="1008" b="1"/>
            </a:lvl8pPr>
            <a:lvl9pPr marL="2303922" indent="0">
              <a:buNone/>
              <a:defRPr sz="1008" b="1"/>
            </a:lvl9pPr>
          </a:lstStyle>
          <a:p>
            <a:pPr lvl="0"/>
            <a:r>
              <a:rPr lang="en-GB"/>
              <a:t>Click to edit Master text styles</a:t>
            </a:r>
          </a:p>
        </p:txBody>
      </p:sp>
      <p:sp>
        <p:nvSpPr>
          <p:cNvPr id="4" name="Content Placeholder 3"/>
          <p:cNvSpPr>
            <a:spLocks noGrp="1"/>
          </p:cNvSpPr>
          <p:nvPr>
            <p:ph sz="half" idx="2"/>
          </p:nvPr>
        </p:nvSpPr>
        <p:spPr>
          <a:xfrm>
            <a:off x="421535" y="1577849"/>
            <a:ext cx="2588967" cy="232077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3098155" y="1058899"/>
            <a:ext cx="2601718" cy="518950"/>
          </a:xfrm>
        </p:spPr>
        <p:txBody>
          <a:bodyPr anchor="b"/>
          <a:lstStyle>
            <a:lvl1pPr marL="0" indent="0">
              <a:buNone/>
              <a:defRPr sz="1512" b="1"/>
            </a:lvl1pPr>
            <a:lvl2pPr marL="287990" indent="0">
              <a:buNone/>
              <a:defRPr sz="1260" b="1"/>
            </a:lvl2pPr>
            <a:lvl3pPr marL="575981" indent="0">
              <a:buNone/>
              <a:defRPr sz="1134" b="1"/>
            </a:lvl3pPr>
            <a:lvl4pPr marL="863971" indent="0">
              <a:buNone/>
              <a:defRPr sz="1008" b="1"/>
            </a:lvl4pPr>
            <a:lvl5pPr marL="1151961" indent="0">
              <a:buNone/>
              <a:defRPr sz="1008" b="1"/>
            </a:lvl5pPr>
            <a:lvl6pPr marL="1439951" indent="0">
              <a:buNone/>
              <a:defRPr sz="1008" b="1"/>
            </a:lvl6pPr>
            <a:lvl7pPr marL="1727942" indent="0">
              <a:buNone/>
              <a:defRPr sz="1008" b="1"/>
            </a:lvl7pPr>
            <a:lvl8pPr marL="2015932" indent="0">
              <a:buNone/>
              <a:defRPr sz="1008" b="1"/>
            </a:lvl8pPr>
            <a:lvl9pPr marL="2303922" indent="0">
              <a:buNone/>
              <a:defRPr sz="1008" b="1"/>
            </a:lvl9pPr>
          </a:lstStyle>
          <a:p>
            <a:pPr lvl="0"/>
            <a:r>
              <a:rPr lang="en-GB"/>
              <a:t>Click to edit Master text styles</a:t>
            </a:r>
          </a:p>
        </p:txBody>
      </p:sp>
      <p:sp>
        <p:nvSpPr>
          <p:cNvPr id="6" name="Content Placeholder 5"/>
          <p:cNvSpPr>
            <a:spLocks noGrp="1"/>
          </p:cNvSpPr>
          <p:nvPr>
            <p:ph sz="quarter" idx="4"/>
          </p:nvPr>
        </p:nvSpPr>
        <p:spPr>
          <a:xfrm>
            <a:off x="3098155" y="1577849"/>
            <a:ext cx="2601718" cy="232077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40188584-4114-2146-872C-B3F5720A8DA5}" type="datetimeFigureOut">
              <a:rPr lang="en-US" smtClean="0"/>
              <a:t>7/15/2026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690A8C1-0D60-A440-BB24-01B9C05B32CA}" type="slidenum">
              <a:rPr lang="en-US" smtClean="0"/>
              <a:t>‹#›</a:t>
            </a:fld>
            <a:endParaRPr lang="en-US"/>
          </a:p>
        </p:txBody>
      </p:sp>
    </p:spTree>
    <p:extLst>
      <p:ext uri="{BB962C8B-B14F-4D97-AF65-F5344CB8AC3E}">
        <p14:creationId xmlns:p14="http://schemas.microsoft.com/office/powerpoint/2010/main" val="2809083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40188584-4114-2146-872C-B3F5720A8DA5}" type="datetimeFigureOut">
              <a:rPr lang="en-US" smtClean="0"/>
              <a:t>7/15/2026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690A8C1-0D60-A440-BB24-01B9C05B32CA}" type="slidenum">
              <a:rPr lang="en-US" smtClean="0"/>
              <a:t>‹#›</a:t>
            </a:fld>
            <a:endParaRPr lang="en-US"/>
          </a:p>
        </p:txBody>
      </p:sp>
    </p:spTree>
    <p:extLst>
      <p:ext uri="{BB962C8B-B14F-4D97-AF65-F5344CB8AC3E}">
        <p14:creationId xmlns:p14="http://schemas.microsoft.com/office/powerpoint/2010/main" val="7404099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188584-4114-2146-872C-B3F5720A8DA5}" type="datetimeFigureOut">
              <a:rPr lang="en-US" smtClean="0"/>
              <a:t>7/15/2026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690A8C1-0D60-A440-BB24-01B9C05B32CA}" type="slidenum">
              <a:rPr lang="en-US" smtClean="0"/>
              <a:t>‹#›</a:t>
            </a:fld>
            <a:endParaRPr lang="en-US"/>
          </a:p>
        </p:txBody>
      </p:sp>
    </p:spTree>
    <p:extLst>
      <p:ext uri="{BB962C8B-B14F-4D97-AF65-F5344CB8AC3E}">
        <p14:creationId xmlns:p14="http://schemas.microsoft.com/office/powerpoint/2010/main" val="12765728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21534" y="287972"/>
            <a:ext cx="1973799" cy="1007904"/>
          </a:xfrm>
        </p:spPr>
        <p:txBody>
          <a:bodyPr anchor="b"/>
          <a:lstStyle>
            <a:lvl1pPr>
              <a:defRPr sz="2016"/>
            </a:lvl1pPr>
          </a:lstStyle>
          <a:p>
            <a:r>
              <a:rPr lang="en-GB"/>
              <a:t>Click to edit Master title style</a:t>
            </a:r>
            <a:endParaRPr lang="en-US" dirty="0"/>
          </a:p>
        </p:txBody>
      </p:sp>
      <p:sp>
        <p:nvSpPr>
          <p:cNvPr id="3" name="Content Placeholder 2"/>
          <p:cNvSpPr>
            <a:spLocks noGrp="1"/>
          </p:cNvSpPr>
          <p:nvPr>
            <p:ph idx="1"/>
          </p:nvPr>
        </p:nvSpPr>
        <p:spPr>
          <a:xfrm>
            <a:off x="2601718" y="621942"/>
            <a:ext cx="3098155" cy="3069707"/>
          </a:xfrm>
        </p:spPr>
        <p:txBody>
          <a:bodyPr/>
          <a:lstStyle>
            <a:lvl1pPr>
              <a:defRPr sz="2016"/>
            </a:lvl1pPr>
            <a:lvl2pPr>
              <a:defRPr sz="1764"/>
            </a:lvl2pPr>
            <a:lvl3pPr>
              <a:defRPr sz="1512"/>
            </a:lvl3pPr>
            <a:lvl4pPr>
              <a:defRPr sz="1260"/>
            </a:lvl4pPr>
            <a:lvl5pPr>
              <a:defRPr sz="1260"/>
            </a:lvl5pPr>
            <a:lvl6pPr>
              <a:defRPr sz="1260"/>
            </a:lvl6pPr>
            <a:lvl7pPr>
              <a:defRPr sz="1260"/>
            </a:lvl7pPr>
            <a:lvl8pPr>
              <a:defRPr sz="1260"/>
            </a:lvl8pPr>
            <a:lvl9pPr>
              <a:defRPr sz="126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421534" y="1295877"/>
            <a:ext cx="1973799" cy="2400771"/>
          </a:xfrm>
        </p:spPr>
        <p:txBody>
          <a:bodyPr/>
          <a:lstStyle>
            <a:lvl1pPr marL="0" indent="0">
              <a:buNone/>
              <a:defRPr sz="1008"/>
            </a:lvl1pPr>
            <a:lvl2pPr marL="287990" indent="0">
              <a:buNone/>
              <a:defRPr sz="882"/>
            </a:lvl2pPr>
            <a:lvl3pPr marL="575981" indent="0">
              <a:buNone/>
              <a:defRPr sz="756"/>
            </a:lvl3pPr>
            <a:lvl4pPr marL="863971" indent="0">
              <a:buNone/>
              <a:defRPr sz="630"/>
            </a:lvl4pPr>
            <a:lvl5pPr marL="1151961" indent="0">
              <a:buNone/>
              <a:defRPr sz="630"/>
            </a:lvl5pPr>
            <a:lvl6pPr marL="1439951" indent="0">
              <a:buNone/>
              <a:defRPr sz="630"/>
            </a:lvl6pPr>
            <a:lvl7pPr marL="1727942" indent="0">
              <a:buNone/>
              <a:defRPr sz="630"/>
            </a:lvl7pPr>
            <a:lvl8pPr marL="2015932" indent="0">
              <a:buNone/>
              <a:defRPr sz="630"/>
            </a:lvl8pPr>
            <a:lvl9pPr marL="2303922" indent="0">
              <a:buNone/>
              <a:defRPr sz="630"/>
            </a:lvl9pPr>
          </a:lstStyle>
          <a:p>
            <a:pPr lvl="0"/>
            <a:r>
              <a:rPr lang="en-GB"/>
              <a:t>Click to edit Master text styles</a:t>
            </a:r>
          </a:p>
        </p:txBody>
      </p:sp>
      <p:sp>
        <p:nvSpPr>
          <p:cNvPr id="5" name="Date Placeholder 4"/>
          <p:cNvSpPr>
            <a:spLocks noGrp="1"/>
          </p:cNvSpPr>
          <p:nvPr>
            <p:ph type="dt" sz="half" idx="10"/>
          </p:nvPr>
        </p:nvSpPr>
        <p:spPr/>
        <p:txBody>
          <a:bodyPr/>
          <a:lstStyle/>
          <a:p>
            <a:fld id="{40188584-4114-2146-872C-B3F5720A8DA5}" type="datetimeFigureOut">
              <a:rPr lang="en-US" smtClean="0"/>
              <a:t>7/15/2026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90A8C1-0D60-A440-BB24-01B9C05B32CA}" type="slidenum">
              <a:rPr lang="en-US" smtClean="0"/>
              <a:t>‹#›</a:t>
            </a:fld>
            <a:endParaRPr lang="en-US"/>
          </a:p>
        </p:txBody>
      </p:sp>
    </p:spTree>
    <p:extLst>
      <p:ext uri="{BB962C8B-B14F-4D97-AF65-F5344CB8AC3E}">
        <p14:creationId xmlns:p14="http://schemas.microsoft.com/office/powerpoint/2010/main" val="26752699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21534" y="287972"/>
            <a:ext cx="1973799" cy="1007904"/>
          </a:xfrm>
        </p:spPr>
        <p:txBody>
          <a:bodyPr anchor="b"/>
          <a:lstStyle>
            <a:lvl1pPr>
              <a:defRPr sz="2016"/>
            </a:lvl1pPr>
          </a:lstStyle>
          <a:p>
            <a:r>
              <a:rPr lang="en-GB"/>
              <a:t>Click to edit Master title style</a:t>
            </a:r>
            <a:endParaRPr lang="en-US" dirty="0"/>
          </a:p>
        </p:txBody>
      </p:sp>
      <p:sp>
        <p:nvSpPr>
          <p:cNvPr id="3" name="Picture Placeholder 2"/>
          <p:cNvSpPr>
            <a:spLocks noGrp="1" noChangeAspect="1"/>
          </p:cNvSpPr>
          <p:nvPr>
            <p:ph type="pic" idx="1"/>
          </p:nvPr>
        </p:nvSpPr>
        <p:spPr>
          <a:xfrm>
            <a:off x="2601718" y="621942"/>
            <a:ext cx="3098155" cy="3069707"/>
          </a:xfrm>
        </p:spPr>
        <p:txBody>
          <a:bodyPr anchor="t"/>
          <a:lstStyle>
            <a:lvl1pPr marL="0" indent="0">
              <a:buNone/>
              <a:defRPr sz="2016"/>
            </a:lvl1pPr>
            <a:lvl2pPr marL="287990" indent="0">
              <a:buNone/>
              <a:defRPr sz="1764"/>
            </a:lvl2pPr>
            <a:lvl3pPr marL="575981" indent="0">
              <a:buNone/>
              <a:defRPr sz="1512"/>
            </a:lvl3pPr>
            <a:lvl4pPr marL="863971" indent="0">
              <a:buNone/>
              <a:defRPr sz="1260"/>
            </a:lvl4pPr>
            <a:lvl5pPr marL="1151961" indent="0">
              <a:buNone/>
              <a:defRPr sz="1260"/>
            </a:lvl5pPr>
            <a:lvl6pPr marL="1439951" indent="0">
              <a:buNone/>
              <a:defRPr sz="1260"/>
            </a:lvl6pPr>
            <a:lvl7pPr marL="1727942" indent="0">
              <a:buNone/>
              <a:defRPr sz="1260"/>
            </a:lvl7pPr>
            <a:lvl8pPr marL="2015932" indent="0">
              <a:buNone/>
              <a:defRPr sz="1260"/>
            </a:lvl8pPr>
            <a:lvl9pPr marL="2303922" indent="0">
              <a:buNone/>
              <a:defRPr sz="1260"/>
            </a:lvl9pPr>
          </a:lstStyle>
          <a:p>
            <a:r>
              <a:rPr lang="en-GB"/>
              <a:t>Click icon to add picture</a:t>
            </a:r>
            <a:endParaRPr lang="en-US" dirty="0"/>
          </a:p>
        </p:txBody>
      </p:sp>
      <p:sp>
        <p:nvSpPr>
          <p:cNvPr id="4" name="Text Placeholder 3"/>
          <p:cNvSpPr>
            <a:spLocks noGrp="1"/>
          </p:cNvSpPr>
          <p:nvPr>
            <p:ph type="body" sz="half" idx="2"/>
          </p:nvPr>
        </p:nvSpPr>
        <p:spPr>
          <a:xfrm>
            <a:off x="421534" y="1295877"/>
            <a:ext cx="1973799" cy="2400771"/>
          </a:xfrm>
        </p:spPr>
        <p:txBody>
          <a:bodyPr/>
          <a:lstStyle>
            <a:lvl1pPr marL="0" indent="0">
              <a:buNone/>
              <a:defRPr sz="1008"/>
            </a:lvl1pPr>
            <a:lvl2pPr marL="287990" indent="0">
              <a:buNone/>
              <a:defRPr sz="882"/>
            </a:lvl2pPr>
            <a:lvl3pPr marL="575981" indent="0">
              <a:buNone/>
              <a:defRPr sz="756"/>
            </a:lvl3pPr>
            <a:lvl4pPr marL="863971" indent="0">
              <a:buNone/>
              <a:defRPr sz="630"/>
            </a:lvl4pPr>
            <a:lvl5pPr marL="1151961" indent="0">
              <a:buNone/>
              <a:defRPr sz="630"/>
            </a:lvl5pPr>
            <a:lvl6pPr marL="1439951" indent="0">
              <a:buNone/>
              <a:defRPr sz="630"/>
            </a:lvl6pPr>
            <a:lvl7pPr marL="1727942" indent="0">
              <a:buNone/>
              <a:defRPr sz="630"/>
            </a:lvl7pPr>
            <a:lvl8pPr marL="2015932" indent="0">
              <a:buNone/>
              <a:defRPr sz="630"/>
            </a:lvl8pPr>
            <a:lvl9pPr marL="2303922" indent="0">
              <a:buNone/>
              <a:defRPr sz="630"/>
            </a:lvl9pPr>
          </a:lstStyle>
          <a:p>
            <a:pPr lvl="0"/>
            <a:r>
              <a:rPr lang="en-GB"/>
              <a:t>Click to edit Master text styles</a:t>
            </a:r>
          </a:p>
        </p:txBody>
      </p:sp>
      <p:sp>
        <p:nvSpPr>
          <p:cNvPr id="5" name="Date Placeholder 4"/>
          <p:cNvSpPr>
            <a:spLocks noGrp="1"/>
          </p:cNvSpPr>
          <p:nvPr>
            <p:ph type="dt" sz="half" idx="10"/>
          </p:nvPr>
        </p:nvSpPr>
        <p:spPr/>
        <p:txBody>
          <a:bodyPr/>
          <a:lstStyle/>
          <a:p>
            <a:fld id="{40188584-4114-2146-872C-B3F5720A8DA5}" type="datetimeFigureOut">
              <a:rPr lang="en-US" smtClean="0"/>
              <a:t>7/15/2026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90A8C1-0D60-A440-BB24-01B9C05B32CA}" type="slidenum">
              <a:rPr lang="en-US" smtClean="0"/>
              <a:t>‹#›</a:t>
            </a:fld>
            <a:endParaRPr lang="en-US"/>
          </a:p>
        </p:txBody>
      </p:sp>
    </p:spTree>
    <p:extLst>
      <p:ext uri="{BB962C8B-B14F-4D97-AF65-F5344CB8AC3E}">
        <p14:creationId xmlns:p14="http://schemas.microsoft.com/office/powerpoint/2010/main" val="12730914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20737" y="229979"/>
            <a:ext cx="5278339" cy="834921"/>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420737" y="1149890"/>
            <a:ext cx="5278339" cy="2740739"/>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420737" y="4003619"/>
            <a:ext cx="1376958" cy="229978"/>
          </a:xfrm>
          <a:prstGeom prst="rect">
            <a:avLst/>
          </a:prstGeom>
        </p:spPr>
        <p:txBody>
          <a:bodyPr vert="horz" lIns="91440" tIns="45720" rIns="91440" bIns="45720" rtlCol="0" anchor="ctr"/>
          <a:lstStyle>
            <a:lvl1pPr algn="l">
              <a:defRPr sz="756">
                <a:solidFill>
                  <a:schemeClr val="tx1">
                    <a:tint val="82000"/>
                  </a:schemeClr>
                </a:solidFill>
              </a:defRPr>
            </a:lvl1pPr>
          </a:lstStyle>
          <a:p>
            <a:fld id="{40188584-4114-2146-872C-B3F5720A8DA5}" type="datetimeFigureOut">
              <a:rPr lang="en-US" smtClean="0"/>
              <a:t>7/15/2026</a:t>
            </a:fld>
            <a:endParaRPr lang="en-US"/>
          </a:p>
        </p:txBody>
      </p:sp>
      <p:sp>
        <p:nvSpPr>
          <p:cNvPr id="5" name="Footer Placeholder 4"/>
          <p:cNvSpPr>
            <a:spLocks noGrp="1"/>
          </p:cNvSpPr>
          <p:nvPr>
            <p:ph type="ftr" sz="quarter" idx="3"/>
          </p:nvPr>
        </p:nvSpPr>
        <p:spPr>
          <a:xfrm>
            <a:off x="2027188" y="4003619"/>
            <a:ext cx="2065437" cy="229978"/>
          </a:xfrm>
          <a:prstGeom prst="rect">
            <a:avLst/>
          </a:prstGeom>
        </p:spPr>
        <p:txBody>
          <a:bodyPr vert="horz" lIns="91440" tIns="45720" rIns="91440" bIns="45720" rtlCol="0" anchor="ctr"/>
          <a:lstStyle>
            <a:lvl1pPr algn="ctr">
              <a:defRPr sz="756">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4322118" y="4003619"/>
            <a:ext cx="1376958" cy="229978"/>
          </a:xfrm>
          <a:prstGeom prst="rect">
            <a:avLst/>
          </a:prstGeom>
        </p:spPr>
        <p:txBody>
          <a:bodyPr vert="horz" lIns="91440" tIns="45720" rIns="91440" bIns="45720" rtlCol="0" anchor="ctr"/>
          <a:lstStyle>
            <a:lvl1pPr algn="r">
              <a:defRPr sz="756">
                <a:solidFill>
                  <a:schemeClr val="tx1">
                    <a:tint val="82000"/>
                  </a:schemeClr>
                </a:solidFill>
              </a:defRPr>
            </a:lvl1pPr>
          </a:lstStyle>
          <a:p>
            <a:fld id="{2690A8C1-0D60-A440-BB24-01B9C05B32CA}" type="slidenum">
              <a:rPr lang="en-US" smtClean="0"/>
              <a:t>‹#›</a:t>
            </a:fld>
            <a:endParaRPr lang="en-US"/>
          </a:p>
        </p:txBody>
      </p:sp>
    </p:spTree>
    <p:extLst>
      <p:ext uri="{BB962C8B-B14F-4D97-AF65-F5344CB8AC3E}">
        <p14:creationId xmlns:p14="http://schemas.microsoft.com/office/powerpoint/2010/main" val="353924400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575981" rtl="0" eaLnBrk="1" latinLnBrk="0" hangingPunct="1">
        <a:lnSpc>
          <a:spcPct val="90000"/>
        </a:lnSpc>
        <a:spcBef>
          <a:spcPct val="0"/>
        </a:spcBef>
        <a:buNone/>
        <a:defRPr sz="2772" kern="1200">
          <a:solidFill>
            <a:schemeClr val="tx1"/>
          </a:solidFill>
          <a:latin typeface="+mj-lt"/>
          <a:ea typeface="+mj-ea"/>
          <a:cs typeface="+mj-cs"/>
        </a:defRPr>
      </a:lvl1pPr>
    </p:titleStyle>
    <p:bodyStyle>
      <a:lvl1pPr marL="143995" indent="-143995" algn="l" defTabSz="575981" rtl="0" eaLnBrk="1" latinLnBrk="0" hangingPunct="1">
        <a:lnSpc>
          <a:spcPct val="90000"/>
        </a:lnSpc>
        <a:spcBef>
          <a:spcPts val="630"/>
        </a:spcBef>
        <a:buFont typeface="Arial" panose="020B0604020202020204" pitchFamily="34" charset="0"/>
        <a:buChar char="•"/>
        <a:defRPr sz="1764" kern="1200">
          <a:solidFill>
            <a:schemeClr val="tx1"/>
          </a:solidFill>
          <a:latin typeface="+mn-lt"/>
          <a:ea typeface="+mn-ea"/>
          <a:cs typeface="+mn-cs"/>
        </a:defRPr>
      </a:lvl1pPr>
      <a:lvl2pPr marL="431985" indent="-143995" algn="l" defTabSz="575981" rtl="0" eaLnBrk="1" latinLnBrk="0" hangingPunct="1">
        <a:lnSpc>
          <a:spcPct val="90000"/>
        </a:lnSpc>
        <a:spcBef>
          <a:spcPts val="315"/>
        </a:spcBef>
        <a:buFont typeface="Arial" panose="020B0604020202020204" pitchFamily="34" charset="0"/>
        <a:buChar char="•"/>
        <a:defRPr sz="1512" kern="1200">
          <a:solidFill>
            <a:schemeClr val="tx1"/>
          </a:solidFill>
          <a:latin typeface="+mn-lt"/>
          <a:ea typeface="+mn-ea"/>
          <a:cs typeface="+mn-cs"/>
        </a:defRPr>
      </a:lvl2pPr>
      <a:lvl3pPr marL="719976" indent="-143995" algn="l" defTabSz="575981" rtl="0" eaLnBrk="1" latinLnBrk="0" hangingPunct="1">
        <a:lnSpc>
          <a:spcPct val="90000"/>
        </a:lnSpc>
        <a:spcBef>
          <a:spcPts val="315"/>
        </a:spcBef>
        <a:buFont typeface="Arial" panose="020B0604020202020204" pitchFamily="34" charset="0"/>
        <a:buChar char="•"/>
        <a:defRPr sz="1260" kern="1200">
          <a:solidFill>
            <a:schemeClr val="tx1"/>
          </a:solidFill>
          <a:latin typeface="+mn-lt"/>
          <a:ea typeface="+mn-ea"/>
          <a:cs typeface="+mn-cs"/>
        </a:defRPr>
      </a:lvl3pPr>
      <a:lvl4pPr marL="1007966" indent="-143995" algn="l" defTabSz="575981" rtl="0" eaLnBrk="1" latinLnBrk="0" hangingPunct="1">
        <a:lnSpc>
          <a:spcPct val="90000"/>
        </a:lnSpc>
        <a:spcBef>
          <a:spcPts val="315"/>
        </a:spcBef>
        <a:buFont typeface="Arial" panose="020B0604020202020204" pitchFamily="34" charset="0"/>
        <a:buChar char="•"/>
        <a:defRPr sz="1134" kern="1200">
          <a:solidFill>
            <a:schemeClr val="tx1"/>
          </a:solidFill>
          <a:latin typeface="+mn-lt"/>
          <a:ea typeface="+mn-ea"/>
          <a:cs typeface="+mn-cs"/>
        </a:defRPr>
      </a:lvl4pPr>
      <a:lvl5pPr marL="1295956" indent="-143995" algn="l" defTabSz="575981" rtl="0" eaLnBrk="1" latinLnBrk="0" hangingPunct="1">
        <a:lnSpc>
          <a:spcPct val="90000"/>
        </a:lnSpc>
        <a:spcBef>
          <a:spcPts val="315"/>
        </a:spcBef>
        <a:buFont typeface="Arial" panose="020B0604020202020204" pitchFamily="34" charset="0"/>
        <a:buChar char="•"/>
        <a:defRPr sz="1134" kern="1200">
          <a:solidFill>
            <a:schemeClr val="tx1"/>
          </a:solidFill>
          <a:latin typeface="+mn-lt"/>
          <a:ea typeface="+mn-ea"/>
          <a:cs typeface="+mn-cs"/>
        </a:defRPr>
      </a:lvl5pPr>
      <a:lvl6pPr marL="1583947" indent="-143995" algn="l" defTabSz="575981" rtl="0" eaLnBrk="1" latinLnBrk="0" hangingPunct="1">
        <a:lnSpc>
          <a:spcPct val="90000"/>
        </a:lnSpc>
        <a:spcBef>
          <a:spcPts val="315"/>
        </a:spcBef>
        <a:buFont typeface="Arial" panose="020B0604020202020204" pitchFamily="34" charset="0"/>
        <a:buChar char="•"/>
        <a:defRPr sz="1134" kern="1200">
          <a:solidFill>
            <a:schemeClr val="tx1"/>
          </a:solidFill>
          <a:latin typeface="+mn-lt"/>
          <a:ea typeface="+mn-ea"/>
          <a:cs typeface="+mn-cs"/>
        </a:defRPr>
      </a:lvl6pPr>
      <a:lvl7pPr marL="1871937" indent="-143995" algn="l" defTabSz="575981" rtl="0" eaLnBrk="1" latinLnBrk="0" hangingPunct="1">
        <a:lnSpc>
          <a:spcPct val="90000"/>
        </a:lnSpc>
        <a:spcBef>
          <a:spcPts val="315"/>
        </a:spcBef>
        <a:buFont typeface="Arial" panose="020B0604020202020204" pitchFamily="34" charset="0"/>
        <a:buChar char="•"/>
        <a:defRPr sz="1134" kern="1200">
          <a:solidFill>
            <a:schemeClr val="tx1"/>
          </a:solidFill>
          <a:latin typeface="+mn-lt"/>
          <a:ea typeface="+mn-ea"/>
          <a:cs typeface="+mn-cs"/>
        </a:defRPr>
      </a:lvl7pPr>
      <a:lvl8pPr marL="2159927" indent="-143995" algn="l" defTabSz="575981" rtl="0" eaLnBrk="1" latinLnBrk="0" hangingPunct="1">
        <a:lnSpc>
          <a:spcPct val="90000"/>
        </a:lnSpc>
        <a:spcBef>
          <a:spcPts val="315"/>
        </a:spcBef>
        <a:buFont typeface="Arial" panose="020B0604020202020204" pitchFamily="34" charset="0"/>
        <a:buChar char="•"/>
        <a:defRPr sz="1134" kern="1200">
          <a:solidFill>
            <a:schemeClr val="tx1"/>
          </a:solidFill>
          <a:latin typeface="+mn-lt"/>
          <a:ea typeface="+mn-ea"/>
          <a:cs typeface="+mn-cs"/>
        </a:defRPr>
      </a:lvl8pPr>
      <a:lvl9pPr marL="2447917" indent="-143995" algn="l" defTabSz="575981" rtl="0" eaLnBrk="1" latinLnBrk="0" hangingPunct="1">
        <a:lnSpc>
          <a:spcPct val="90000"/>
        </a:lnSpc>
        <a:spcBef>
          <a:spcPts val="315"/>
        </a:spcBef>
        <a:buFont typeface="Arial" panose="020B0604020202020204" pitchFamily="34" charset="0"/>
        <a:buChar char="•"/>
        <a:defRPr sz="1134" kern="1200">
          <a:solidFill>
            <a:schemeClr val="tx1"/>
          </a:solidFill>
          <a:latin typeface="+mn-lt"/>
          <a:ea typeface="+mn-ea"/>
          <a:cs typeface="+mn-cs"/>
        </a:defRPr>
      </a:lvl9pPr>
    </p:bodyStyle>
    <p:otherStyle>
      <a:defPPr>
        <a:defRPr lang="en-US"/>
      </a:defPPr>
      <a:lvl1pPr marL="0" algn="l" defTabSz="575981" rtl="0" eaLnBrk="1" latinLnBrk="0" hangingPunct="1">
        <a:defRPr sz="1134" kern="1200">
          <a:solidFill>
            <a:schemeClr val="tx1"/>
          </a:solidFill>
          <a:latin typeface="+mn-lt"/>
          <a:ea typeface="+mn-ea"/>
          <a:cs typeface="+mn-cs"/>
        </a:defRPr>
      </a:lvl1pPr>
      <a:lvl2pPr marL="287990" algn="l" defTabSz="575981" rtl="0" eaLnBrk="1" latinLnBrk="0" hangingPunct="1">
        <a:defRPr sz="1134" kern="1200">
          <a:solidFill>
            <a:schemeClr val="tx1"/>
          </a:solidFill>
          <a:latin typeface="+mn-lt"/>
          <a:ea typeface="+mn-ea"/>
          <a:cs typeface="+mn-cs"/>
        </a:defRPr>
      </a:lvl2pPr>
      <a:lvl3pPr marL="575981" algn="l" defTabSz="575981" rtl="0" eaLnBrk="1" latinLnBrk="0" hangingPunct="1">
        <a:defRPr sz="1134" kern="1200">
          <a:solidFill>
            <a:schemeClr val="tx1"/>
          </a:solidFill>
          <a:latin typeface="+mn-lt"/>
          <a:ea typeface="+mn-ea"/>
          <a:cs typeface="+mn-cs"/>
        </a:defRPr>
      </a:lvl3pPr>
      <a:lvl4pPr marL="863971" algn="l" defTabSz="575981" rtl="0" eaLnBrk="1" latinLnBrk="0" hangingPunct="1">
        <a:defRPr sz="1134" kern="1200">
          <a:solidFill>
            <a:schemeClr val="tx1"/>
          </a:solidFill>
          <a:latin typeface="+mn-lt"/>
          <a:ea typeface="+mn-ea"/>
          <a:cs typeface="+mn-cs"/>
        </a:defRPr>
      </a:lvl4pPr>
      <a:lvl5pPr marL="1151961" algn="l" defTabSz="575981" rtl="0" eaLnBrk="1" latinLnBrk="0" hangingPunct="1">
        <a:defRPr sz="1134" kern="1200">
          <a:solidFill>
            <a:schemeClr val="tx1"/>
          </a:solidFill>
          <a:latin typeface="+mn-lt"/>
          <a:ea typeface="+mn-ea"/>
          <a:cs typeface="+mn-cs"/>
        </a:defRPr>
      </a:lvl5pPr>
      <a:lvl6pPr marL="1439951" algn="l" defTabSz="575981" rtl="0" eaLnBrk="1" latinLnBrk="0" hangingPunct="1">
        <a:defRPr sz="1134" kern="1200">
          <a:solidFill>
            <a:schemeClr val="tx1"/>
          </a:solidFill>
          <a:latin typeface="+mn-lt"/>
          <a:ea typeface="+mn-ea"/>
          <a:cs typeface="+mn-cs"/>
        </a:defRPr>
      </a:lvl6pPr>
      <a:lvl7pPr marL="1727942" algn="l" defTabSz="575981" rtl="0" eaLnBrk="1" latinLnBrk="0" hangingPunct="1">
        <a:defRPr sz="1134" kern="1200">
          <a:solidFill>
            <a:schemeClr val="tx1"/>
          </a:solidFill>
          <a:latin typeface="+mn-lt"/>
          <a:ea typeface="+mn-ea"/>
          <a:cs typeface="+mn-cs"/>
        </a:defRPr>
      </a:lvl7pPr>
      <a:lvl8pPr marL="2015932" algn="l" defTabSz="575981" rtl="0" eaLnBrk="1" latinLnBrk="0" hangingPunct="1">
        <a:defRPr sz="1134" kern="1200">
          <a:solidFill>
            <a:schemeClr val="tx1"/>
          </a:solidFill>
          <a:latin typeface="+mn-lt"/>
          <a:ea typeface="+mn-ea"/>
          <a:cs typeface="+mn-cs"/>
        </a:defRPr>
      </a:lvl8pPr>
      <a:lvl9pPr marL="2303922" algn="l" defTabSz="575981" rtl="0" eaLnBrk="1" latinLnBrk="0" hangingPunct="1">
        <a:defRPr sz="113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www.gov.uk/government/publications/pe-and-sport-premium-for-primary-schools"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hyperlink" Target="https://www.gov.uk/government/publications/pe-and-sport-premium-conditions-of-grant-2025-to-2026"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www.swimming.org/schools/" TargetMode="External"/><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hyperlink" Target="https://www.swimming.org/schools/" TargetMode="External"/><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ollage of children playing basketball&#10;&#10;AI-generated content may be incorrect.">
            <a:extLst>
              <a:ext uri="{FF2B5EF4-FFF2-40B4-BE49-F238E27FC236}">
                <a16:creationId xmlns:a16="http://schemas.microsoft.com/office/drawing/2014/main" id="{652499ED-E288-CEDF-2747-6811C7508FA6}"/>
              </a:ext>
            </a:extLst>
          </p:cNvPr>
          <p:cNvPicPr>
            <a:picLocks noChangeAspect="1"/>
          </p:cNvPicPr>
          <p:nvPr/>
        </p:nvPicPr>
        <p:blipFill>
          <a:blip r:embed="rId2"/>
          <a:stretch>
            <a:fillRect/>
          </a:stretch>
        </p:blipFill>
        <p:spPr>
          <a:xfrm>
            <a:off x="4333" y="0"/>
            <a:ext cx="6111146" cy="4319588"/>
          </a:xfrm>
          <a:prstGeom prst="rect">
            <a:avLst/>
          </a:prstGeom>
        </p:spPr>
      </p:pic>
    </p:spTree>
    <p:extLst>
      <p:ext uri="{BB962C8B-B14F-4D97-AF65-F5344CB8AC3E}">
        <p14:creationId xmlns:p14="http://schemas.microsoft.com/office/powerpoint/2010/main" val="15453576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49E3F4-B61C-457A-E840-C9EE07D9A22E}"/>
            </a:ext>
          </a:extLst>
        </p:cNvPr>
        <p:cNvGrpSpPr/>
        <p:nvPr/>
      </p:nvGrpSpPr>
      <p:grpSpPr>
        <a:xfrm>
          <a:off x="0" y="0"/>
          <a:ext cx="0" cy="0"/>
          <a:chOff x="0" y="0"/>
          <a:chExt cx="0" cy="0"/>
        </a:xfrm>
      </p:grpSpPr>
      <p:pic>
        <p:nvPicPr>
          <p:cNvPr id="3" name="Picture 2" descr="A screenshot of a computer&#10;&#10;AI-generated content may be incorrect.">
            <a:extLst>
              <a:ext uri="{FF2B5EF4-FFF2-40B4-BE49-F238E27FC236}">
                <a16:creationId xmlns:a16="http://schemas.microsoft.com/office/drawing/2014/main" id="{4EEA956D-2CFF-5B2C-CD1B-06FDF2099C49}"/>
              </a:ext>
            </a:extLst>
          </p:cNvPr>
          <p:cNvPicPr>
            <a:picLocks noChangeAspect="1"/>
          </p:cNvPicPr>
          <p:nvPr/>
        </p:nvPicPr>
        <p:blipFill>
          <a:blip r:embed="rId2"/>
          <a:stretch>
            <a:fillRect/>
          </a:stretch>
        </p:blipFill>
        <p:spPr>
          <a:xfrm>
            <a:off x="-16769" y="0"/>
            <a:ext cx="6166284" cy="4322536"/>
          </a:xfrm>
          <a:prstGeom prst="rect">
            <a:avLst/>
          </a:prstGeom>
        </p:spPr>
      </p:pic>
      <p:sp>
        <p:nvSpPr>
          <p:cNvPr id="4" name="TextBox 3">
            <a:extLst>
              <a:ext uri="{FF2B5EF4-FFF2-40B4-BE49-F238E27FC236}">
                <a16:creationId xmlns:a16="http://schemas.microsoft.com/office/drawing/2014/main" id="{08956E3B-44E3-C739-9807-F5B3AC764123}"/>
              </a:ext>
            </a:extLst>
          </p:cNvPr>
          <p:cNvSpPr txBox="1"/>
          <p:nvPr/>
        </p:nvSpPr>
        <p:spPr>
          <a:xfrm>
            <a:off x="200795" y="24831"/>
            <a:ext cx="3861251" cy="784830"/>
          </a:xfrm>
          <a:prstGeom prst="rect">
            <a:avLst/>
          </a:prstGeom>
          <a:noFill/>
        </p:spPr>
        <p:txBody>
          <a:bodyPr wrap="square" rtlCol="0">
            <a:spAutoFit/>
          </a:bodyPr>
          <a:lstStyle/>
          <a:p>
            <a:r>
              <a:rPr lang="en-US" sz="1100" b="1" dirty="0">
                <a:latin typeface="Calibri" panose="020F0502020204030204" pitchFamily="34" charset="0"/>
                <a:cs typeface="Calibri" panose="020F0502020204030204" pitchFamily="34" charset="0"/>
              </a:rPr>
              <a:t>Your objective: </a:t>
            </a:r>
            <a:r>
              <a:rPr lang="en-US" sz="1100" b="1" dirty="0">
                <a:solidFill>
                  <a:schemeClr val="tx1"/>
                </a:solidFill>
                <a:latin typeface="Calibri" panose="020F0502020204030204" pitchFamily="34" charset="0"/>
                <a:cs typeface="Calibri" panose="020F0502020204030204" pitchFamily="34" charset="0"/>
              </a:rPr>
              <a:t>Provide regular intra school competition, as well as all pupils accessing inter competitions against other schools. </a:t>
            </a:r>
            <a:endParaRPr lang="en-US" sz="1100" b="1" dirty="0">
              <a:solidFill>
                <a:schemeClr val="tx1"/>
              </a:solidFill>
              <a:effectLst/>
              <a:latin typeface="Calibri" panose="020F0502020204030204" pitchFamily="34" charset="0"/>
              <a:cs typeface="Calibri" panose="020F0502020204030204" pitchFamily="34" charset="0"/>
            </a:endParaRPr>
          </a:p>
          <a:p>
            <a:endParaRPr lang="en-US" sz="1200" b="1" dirty="0">
              <a:latin typeface="Calibri" panose="020F0502020204030204" pitchFamily="34" charset="0"/>
              <a:cs typeface="Calibri" panose="020F0502020204030204" pitchFamily="34" charset="0"/>
            </a:endParaRPr>
          </a:p>
        </p:txBody>
      </p:sp>
      <p:graphicFrame>
        <p:nvGraphicFramePr>
          <p:cNvPr id="2" name="Table 1">
            <a:extLst>
              <a:ext uri="{FF2B5EF4-FFF2-40B4-BE49-F238E27FC236}">
                <a16:creationId xmlns:a16="http://schemas.microsoft.com/office/drawing/2014/main" id="{3E931EEE-F173-2C9E-A785-A1E6D92FD218}"/>
              </a:ext>
            </a:extLst>
          </p:cNvPr>
          <p:cNvGraphicFramePr>
            <a:graphicFrameLocks noGrp="1"/>
          </p:cNvGraphicFramePr>
          <p:nvPr>
            <p:extLst>
              <p:ext uri="{D42A27DB-BD31-4B8C-83A1-F6EECF244321}">
                <p14:modId xmlns:p14="http://schemas.microsoft.com/office/powerpoint/2010/main" val="1591917665"/>
              </p:ext>
            </p:extLst>
          </p:nvPr>
        </p:nvGraphicFramePr>
        <p:xfrm>
          <a:off x="294842" y="694098"/>
          <a:ext cx="5530128" cy="3398520"/>
        </p:xfrm>
        <a:graphic>
          <a:graphicData uri="http://schemas.openxmlformats.org/drawingml/2006/table">
            <a:tbl>
              <a:tblPr firstRow="1" bandRow="1">
                <a:tableStyleId>{5C22544A-7EE6-4342-B048-85BDC9FD1C3A}</a:tableStyleId>
              </a:tblPr>
              <a:tblGrid>
                <a:gridCol w="497638">
                  <a:extLst>
                    <a:ext uri="{9D8B030D-6E8A-4147-A177-3AD203B41FA5}">
                      <a16:colId xmlns:a16="http://schemas.microsoft.com/office/drawing/2014/main" val="1397519339"/>
                    </a:ext>
                  </a:extLst>
                </a:gridCol>
                <a:gridCol w="1089660">
                  <a:extLst>
                    <a:ext uri="{9D8B030D-6E8A-4147-A177-3AD203B41FA5}">
                      <a16:colId xmlns:a16="http://schemas.microsoft.com/office/drawing/2014/main" val="3874769663"/>
                    </a:ext>
                  </a:extLst>
                </a:gridCol>
                <a:gridCol w="1510964">
                  <a:extLst>
                    <a:ext uri="{9D8B030D-6E8A-4147-A177-3AD203B41FA5}">
                      <a16:colId xmlns:a16="http://schemas.microsoft.com/office/drawing/2014/main" val="279180329"/>
                    </a:ext>
                  </a:extLst>
                </a:gridCol>
                <a:gridCol w="1422736">
                  <a:extLst>
                    <a:ext uri="{9D8B030D-6E8A-4147-A177-3AD203B41FA5}">
                      <a16:colId xmlns:a16="http://schemas.microsoft.com/office/drawing/2014/main" val="1419483341"/>
                    </a:ext>
                  </a:extLst>
                </a:gridCol>
                <a:gridCol w="1009130">
                  <a:extLst>
                    <a:ext uri="{9D8B030D-6E8A-4147-A177-3AD203B41FA5}">
                      <a16:colId xmlns:a16="http://schemas.microsoft.com/office/drawing/2014/main" val="1532179531"/>
                    </a:ext>
                  </a:extLst>
                </a:gridCol>
              </a:tblGrid>
              <a:tr h="226247">
                <a:tc>
                  <a:txBody>
                    <a:bodyPr/>
                    <a:lstStyle/>
                    <a:p>
                      <a:pPr algn="ctr"/>
                      <a:endParaRPr lang="en-US" sz="700" dirty="0">
                        <a:solidFill>
                          <a:sysClr val="windowText" lastClr="000000"/>
                        </a:solidFill>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tc>
                  <a:txBody>
                    <a:bodyPr/>
                    <a:lstStyle/>
                    <a:p>
                      <a:pPr algn="ctr"/>
                      <a:r>
                        <a:rPr lang="en-US" sz="700" dirty="0">
                          <a:solidFill>
                            <a:sysClr val="windowText" lastClr="000000"/>
                          </a:solidFill>
                          <a:latin typeface="Calibri" panose="020F0502020204030204" pitchFamily="34" charset="0"/>
                          <a:cs typeface="Calibri" panose="020F0502020204030204" pitchFamily="34" charset="0"/>
                        </a:rPr>
                        <a:t>Intent - what is your objective?</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tc>
                  <a:txBody>
                    <a:bodyPr/>
                    <a:lstStyle/>
                    <a:p>
                      <a:pPr algn="ctr"/>
                      <a:r>
                        <a:rPr lang="en-GB" sz="700" b="1" kern="1200" dirty="0">
                          <a:solidFill>
                            <a:sysClr val="windowText" lastClr="000000"/>
                          </a:solidFill>
                          <a:effectLst/>
                          <a:latin typeface="Calibri" panose="020F0502020204030204" pitchFamily="34" charset="0"/>
                          <a:ea typeface="+mn-ea"/>
                          <a:cs typeface="Calibri" panose="020F0502020204030204" pitchFamily="34" charset="0"/>
                        </a:rPr>
                        <a:t>Implementation - How will you achieve this?</a:t>
                      </a:r>
                      <a:endParaRPr lang="en-US" sz="700" dirty="0">
                        <a:solidFill>
                          <a:sysClr val="windowText" lastClr="000000"/>
                        </a:solidFill>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tc>
                  <a:txBody>
                    <a:bodyPr/>
                    <a:lstStyle/>
                    <a:p>
                      <a:pPr marL="0" marR="0" lvl="0" indent="0" algn="ctr" defTabSz="575981" rtl="0" eaLnBrk="1" fontAlgn="auto" latinLnBrk="0" hangingPunct="1">
                        <a:lnSpc>
                          <a:spcPct val="100000"/>
                        </a:lnSpc>
                        <a:spcBef>
                          <a:spcPts val="0"/>
                        </a:spcBef>
                        <a:spcAft>
                          <a:spcPts val="0"/>
                        </a:spcAft>
                        <a:buClrTx/>
                        <a:buSzTx/>
                        <a:buFontTx/>
                        <a:buNone/>
                        <a:tabLst/>
                        <a:defRPr/>
                      </a:pPr>
                      <a:r>
                        <a:rPr lang="en-GB" sz="700" dirty="0">
                          <a:solidFill>
                            <a:sysClr val="windowText" lastClr="000000"/>
                          </a:solidFill>
                          <a:effectLst/>
                          <a:latin typeface="Calibri" panose="020F0502020204030204" pitchFamily="34" charset="0"/>
                          <a:ea typeface="Calibri" panose="020F0502020204030204" pitchFamily="34" charset="0"/>
                          <a:cs typeface="Calibri" panose="020F0502020204030204" pitchFamily="34" charset="0"/>
                        </a:rPr>
                        <a:t>Impact - What do you hope to see?</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tc>
                  <a:txBody>
                    <a:bodyPr/>
                    <a:lstStyle/>
                    <a:p>
                      <a:pPr marL="0" marR="0" lvl="0" indent="0" algn="ctr" defTabSz="575981" rtl="0" eaLnBrk="1" fontAlgn="auto" latinLnBrk="0" hangingPunct="1">
                        <a:lnSpc>
                          <a:spcPct val="100000"/>
                        </a:lnSpc>
                        <a:spcBef>
                          <a:spcPts val="0"/>
                        </a:spcBef>
                        <a:spcAft>
                          <a:spcPts val="0"/>
                        </a:spcAft>
                        <a:buClrTx/>
                        <a:buSzTx/>
                        <a:buFontTx/>
                        <a:buNone/>
                        <a:tabLst/>
                        <a:defRPr/>
                      </a:pPr>
                      <a:r>
                        <a:rPr lang="en-US" sz="700" dirty="0">
                          <a:solidFill>
                            <a:sysClr val="windowText" lastClr="000000"/>
                          </a:solidFill>
                          <a:effectLst/>
                          <a:latin typeface="Calibri" panose="020F0502020204030204" pitchFamily="34" charset="0"/>
                          <a:cs typeface="Calibri" panose="020F0502020204030204" pitchFamily="34" charset="0"/>
                        </a:rPr>
                        <a:t>Supporting evidence</a:t>
                      </a:r>
                      <a:endParaRPr lang="en-GB" sz="700" dirty="0">
                        <a:solidFill>
                          <a:sysClr val="windowText" lastClr="000000"/>
                        </a:solidFill>
                        <a:effectLst/>
                        <a:latin typeface="Calibri" panose="020F0502020204030204" pitchFamily="34" charset="0"/>
                        <a:ea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extLst>
                  <a:ext uri="{0D108BD9-81ED-4DB2-BD59-A6C34878D82A}">
                    <a16:rowId xmlns:a16="http://schemas.microsoft.com/office/drawing/2014/main" val="938675785"/>
                  </a:ext>
                </a:extLst>
              </a:tr>
              <a:tr h="370840">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effectLst/>
                        <a:latin typeface="Calibri" panose="020F0502020204030204" pitchFamily="34" charset="0"/>
                        <a:cs typeface="Calibri" panose="020F0502020204030204" pitchFamily="34" charset="0"/>
                      </a:endParaRPr>
                    </a:p>
                    <a:p>
                      <a:pPr marL="0" marR="0" lvl="0" indent="0" algn="ctr" defTabSz="575981" rtl="0" eaLnBrk="1" fontAlgn="auto" latinLnBrk="0" hangingPunct="1">
                        <a:lnSpc>
                          <a:spcPct val="100000"/>
                        </a:lnSpc>
                        <a:spcBef>
                          <a:spcPts val="0"/>
                        </a:spcBef>
                        <a:spcAft>
                          <a:spcPts val="0"/>
                        </a:spcAft>
                        <a:buClrTx/>
                        <a:buSzTx/>
                        <a:buFontTx/>
                        <a:buNone/>
                        <a:tabLst/>
                        <a:defRPr/>
                      </a:pPr>
                      <a:endParaRPr lang="en-US" sz="700" b="1" dirty="0">
                        <a:effectLst/>
                        <a:latin typeface="Calibri" panose="020F0502020204030204" pitchFamily="34" charset="0"/>
                        <a:cs typeface="Calibri" panose="020F0502020204030204" pitchFamily="34" charset="0"/>
                      </a:endParaRPr>
                    </a:p>
                    <a:p>
                      <a:pPr marL="0" marR="0" lvl="0" indent="0" algn="ctr" defTabSz="575981" rtl="0" eaLnBrk="1" fontAlgn="auto" latinLnBrk="0" hangingPunct="1">
                        <a:lnSpc>
                          <a:spcPct val="100000"/>
                        </a:lnSpc>
                        <a:spcBef>
                          <a:spcPts val="0"/>
                        </a:spcBef>
                        <a:spcAft>
                          <a:spcPts val="0"/>
                        </a:spcAft>
                        <a:buClrTx/>
                        <a:buSzTx/>
                        <a:buFontTx/>
                        <a:buNone/>
                        <a:tabLst/>
                        <a:defRPr/>
                      </a:pPr>
                      <a:endParaRPr lang="en-US" sz="700" b="1" dirty="0">
                        <a:effectLst/>
                        <a:latin typeface="Calibri" panose="020F0502020204030204" pitchFamily="34" charset="0"/>
                        <a:cs typeface="Calibri" panose="020F0502020204030204" pitchFamily="34" charset="0"/>
                      </a:endParaRPr>
                    </a:p>
                    <a:p>
                      <a:pPr marL="0" marR="0" lvl="0" indent="0" algn="ctr" defTabSz="575981" rtl="0" eaLnBrk="1" fontAlgn="auto" latinLnBrk="0" hangingPunct="1">
                        <a:lnSpc>
                          <a:spcPct val="100000"/>
                        </a:lnSpc>
                        <a:spcBef>
                          <a:spcPts val="0"/>
                        </a:spcBef>
                        <a:spcAft>
                          <a:spcPts val="0"/>
                        </a:spcAft>
                        <a:buClrTx/>
                        <a:buSzTx/>
                        <a:buFontTx/>
                        <a:buNone/>
                        <a:tabLst/>
                        <a:defRPr/>
                      </a:pPr>
                      <a:r>
                        <a:rPr lang="en-US" sz="650" b="1" dirty="0">
                          <a:effectLst/>
                          <a:latin typeface="Calibri" panose="020F0502020204030204" pitchFamily="34" charset="0"/>
                          <a:cs typeface="Calibri" panose="020F0502020204030204" pitchFamily="34" charset="0"/>
                        </a:rPr>
                        <a:t>Plan and monitor</a:t>
                      </a:r>
                      <a:br>
                        <a:rPr lang="en-US" sz="700" b="1" dirty="0">
                          <a:effectLst/>
                          <a:latin typeface="Calibri" panose="020F0502020204030204" pitchFamily="34" charset="0"/>
                          <a:cs typeface="Calibri" panose="020F0502020204030204" pitchFamily="34" charset="0"/>
                        </a:rPr>
                      </a:br>
                      <a:r>
                        <a:rPr lang="en-US" sz="500" b="1" dirty="0">
                          <a:effectLst/>
                          <a:latin typeface="Calibri" panose="020F0502020204030204" pitchFamily="34" charset="0"/>
                          <a:cs typeface="Calibri" panose="020F0502020204030204" pitchFamily="34" charset="0"/>
                        </a:rPr>
                        <a:t>(Complete now and monitor)</a:t>
                      </a: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l">
                        <a:lnSpc>
                          <a:spcPct val="100000"/>
                        </a:lnSpc>
                      </a:pPr>
                      <a:r>
                        <a:rPr lang="en-US" sz="600" dirty="0">
                          <a:solidFill>
                            <a:schemeClr val="tx1"/>
                          </a:solidFill>
                          <a:latin typeface="Calibri" panose="020F0502020204030204" pitchFamily="34" charset="0"/>
                          <a:cs typeface="Calibri" panose="020F0502020204030204" pitchFamily="34" charset="0"/>
                        </a:rPr>
                        <a:t>Ensure all pupils can access competition in school through regular intra school competition, as well as all pupils accessing inter competitions against other schools. </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US" sz="600" dirty="0">
                          <a:solidFill>
                            <a:schemeClr val="tx1"/>
                          </a:solidFill>
                          <a:latin typeface="Calibri" panose="020F0502020204030204" pitchFamily="34" charset="0"/>
                          <a:cs typeface="Calibri" panose="020F0502020204030204" pitchFamily="34" charset="0"/>
                        </a:rPr>
                        <a:t>As per planning on Complete PE, implement competition into PE lessons. </a:t>
                      </a: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solidFill>
                          <a:schemeClr val="tx1"/>
                        </a:solidFill>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r>
                        <a:rPr lang="en-US" sz="600" dirty="0">
                          <a:solidFill>
                            <a:schemeClr val="tx1"/>
                          </a:solidFill>
                          <a:latin typeface="Calibri" panose="020F0502020204030204" pitchFamily="34" charset="0"/>
                          <a:cs typeface="Calibri" panose="020F0502020204030204" pitchFamily="34" charset="0"/>
                        </a:rPr>
                        <a:t>Organise competitions between classes or year groups within lesson time and at break or lunchtimes. </a:t>
                      </a: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solidFill>
                          <a:schemeClr val="tx1"/>
                        </a:solidFill>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r>
                        <a:rPr lang="en-US" sz="600" dirty="0">
                          <a:solidFill>
                            <a:schemeClr val="tx1"/>
                          </a:solidFill>
                          <a:latin typeface="Calibri" panose="020F0502020204030204" pitchFamily="34" charset="0"/>
                          <a:cs typeface="Calibri" panose="020F0502020204030204" pitchFamily="34" charset="0"/>
                        </a:rPr>
                        <a:t>See School Games offer. </a:t>
                      </a: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solidFill>
                          <a:schemeClr val="tx1"/>
                        </a:solidFill>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r>
                        <a:rPr lang="en-US" sz="600" dirty="0">
                          <a:solidFill>
                            <a:schemeClr val="tx1"/>
                          </a:solidFill>
                          <a:latin typeface="Calibri" panose="020F0502020204030204" pitchFamily="34" charset="0"/>
                          <a:cs typeface="Calibri" panose="020F0502020204030204" pitchFamily="34" charset="0"/>
                        </a:rPr>
                        <a:t>Arrange EYFS and KS1-KS2 Sports Day at the end of the academic year. </a:t>
                      </a: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solidFill>
                          <a:schemeClr val="tx1"/>
                        </a:solidFill>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solidFill>
                          <a:schemeClr val="tx1"/>
                        </a:solidFill>
                        <a:latin typeface="Calibri" panose="020F0502020204030204" pitchFamily="34" charset="0"/>
                        <a:cs typeface="Calibri" panose="020F0502020204030204" pitchFamily="34" charset="0"/>
                      </a:endParaRPr>
                    </a:p>
                    <a:p>
                      <a:pPr algn="l">
                        <a:lnSpc>
                          <a:spcPct val="100000"/>
                        </a:lnSpc>
                      </a:pPr>
                      <a:endParaRPr lang="en-US" sz="600" dirty="0">
                        <a:solidFill>
                          <a:schemeClr val="tx1"/>
                        </a:solidFill>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l">
                        <a:lnSpc>
                          <a:spcPct val="100000"/>
                        </a:lnSpc>
                      </a:pPr>
                      <a:r>
                        <a:rPr lang="en-US" sz="600" dirty="0">
                          <a:solidFill>
                            <a:schemeClr val="tx1"/>
                          </a:solidFill>
                          <a:latin typeface="Calibri" panose="020F0502020204030204" pitchFamily="34" charset="0"/>
                          <a:cs typeface="Calibri" panose="020F0502020204030204" pitchFamily="34" charset="0"/>
                        </a:rPr>
                        <a:t>By July 2025, </a:t>
                      </a:r>
                      <a:r>
                        <a:rPr lang="en-US" sz="600" kern="1200" dirty="0">
                          <a:solidFill>
                            <a:schemeClr val="dk1"/>
                          </a:solidFill>
                          <a:effectLst/>
                          <a:highlight>
                            <a:srgbClr val="FFFF00"/>
                          </a:highlight>
                          <a:latin typeface="Calibri" panose="020F0502020204030204" pitchFamily="34" charset="0"/>
                          <a:ea typeface="Calibri" panose="020F0502020204030204" pitchFamily="34" charset="0"/>
                          <a:cs typeface="Calibri" panose="020F0502020204030204" pitchFamily="34" charset="0"/>
                        </a:rPr>
                        <a:t>100% </a:t>
                      </a:r>
                      <a:r>
                        <a:rPr lang="en-US" sz="600" kern="1200" dirty="0">
                          <a:solidFill>
                            <a:schemeClr val="dk1"/>
                          </a:solidFill>
                          <a:effectLst/>
                          <a:latin typeface="Calibri" panose="020F0502020204030204" pitchFamily="34" charset="0"/>
                          <a:ea typeface="Calibri" panose="020F0502020204030204" pitchFamily="34" charset="0"/>
                          <a:cs typeface="Calibri" panose="020F0502020204030204" pitchFamily="34" charset="0"/>
                        </a:rPr>
                        <a:t>of KS1 and KS2 children participated in competitive sport. We predict that by July 2026, this percentage will remain at </a:t>
                      </a:r>
                      <a:r>
                        <a:rPr lang="en-US" sz="600" kern="1200" dirty="0">
                          <a:solidFill>
                            <a:schemeClr val="dk1"/>
                          </a:solidFill>
                          <a:effectLst/>
                          <a:highlight>
                            <a:srgbClr val="00FF00"/>
                          </a:highlight>
                          <a:latin typeface="Calibri" panose="020F0502020204030204" pitchFamily="34" charset="0"/>
                          <a:ea typeface="Calibri" panose="020F0502020204030204" pitchFamily="34" charset="0"/>
                          <a:cs typeface="Calibri" panose="020F0502020204030204" pitchFamily="34" charset="0"/>
                        </a:rPr>
                        <a:t>100%.</a:t>
                      </a:r>
                    </a:p>
                    <a:p>
                      <a:pPr algn="l">
                        <a:lnSpc>
                          <a:spcPct val="100000"/>
                        </a:lnSpc>
                      </a:pPr>
                      <a:endParaRPr lang="en-US" sz="600" kern="1200" dirty="0">
                        <a:solidFill>
                          <a:schemeClr val="dk1"/>
                        </a:solidFill>
                        <a:effectLst/>
                        <a:highlight>
                          <a:srgbClr val="00FF00"/>
                        </a:highlight>
                        <a:latin typeface="Calibri" panose="020F0502020204030204" pitchFamily="34" charset="0"/>
                        <a:ea typeface="Calibri" panose="020F0502020204030204" pitchFamily="34" charset="0"/>
                        <a:cs typeface="Calibri" panose="020F0502020204030204" pitchFamily="34" charset="0"/>
                      </a:endParaRPr>
                    </a:p>
                    <a:p>
                      <a:pPr algn="l">
                        <a:lnSpc>
                          <a:spcPct val="100000"/>
                        </a:lnSpc>
                      </a:pPr>
                      <a:r>
                        <a:rPr lang="en-US" sz="600" kern="1200" dirty="0">
                          <a:solidFill>
                            <a:schemeClr val="dk1"/>
                          </a:solidFill>
                          <a:effectLst/>
                          <a:latin typeface="Calibri" panose="020F0502020204030204" pitchFamily="34" charset="0"/>
                          <a:ea typeface="Calibri" panose="020F0502020204030204" pitchFamily="34" charset="0"/>
                          <a:cs typeface="Calibri" panose="020F0502020204030204" pitchFamily="34" charset="0"/>
                        </a:rPr>
                        <a:t>By July 2025, </a:t>
                      </a:r>
                      <a:r>
                        <a:rPr lang="en-US" sz="600" kern="1200" dirty="0">
                          <a:solidFill>
                            <a:schemeClr val="dk1"/>
                          </a:solidFill>
                          <a:effectLst/>
                          <a:highlight>
                            <a:srgbClr val="FFFF00"/>
                          </a:highlight>
                          <a:latin typeface="Calibri" panose="020F0502020204030204" pitchFamily="34" charset="0"/>
                          <a:ea typeface="Calibri" panose="020F0502020204030204" pitchFamily="34" charset="0"/>
                          <a:cs typeface="Calibri" panose="020F0502020204030204" pitchFamily="34" charset="0"/>
                        </a:rPr>
                        <a:t>63% </a:t>
                      </a:r>
                      <a:r>
                        <a:rPr lang="en-US" sz="600" kern="1200" dirty="0">
                          <a:solidFill>
                            <a:schemeClr val="dk1"/>
                          </a:solidFill>
                          <a:effectLst/>
                          <a:latin typeface="Calibri" panose="020F0502020204030204" pitchFamily="34" charset="0"/>
                          <a:ea typeface="Calibri" panose="020F0502020204030204" pitchFamily="34" charset="0"/>
                          <a:cs typeface="Calibri" panose="020F0502020204030204" pitchFamily="34" charset="0"/>
                        </a:rPr>
                        <a:t>of KS2 children experienced an inter-school competition or festival. </a:t>
                      </a:r>
                      <a:r>
                        <a:rPr lang="en-US" sz="600" dirty="0">
                          <a:solidFill>
                            <a:schemeClr val="tx1"/>
                          </a:solidFill>
                          <a:latin typeface="Calibri" panose="020F0502020204030204" pitchFamily="34" charset="0"/>
                          <a:cs typeface="Calibri" panose="020F0502020204030204" pitchFamily="34" charset="0"/>
                        </a:rPr>
                        <a:t>By July 2026, we predict this to increase to </a:t>
                      </a:r>
                      <a:r>
                        <a:rPr lang="en-US" sz="600" dirty="0">
                          <a:solidFill>
                            <a:schemeClr val="tx1"/>
                          </a:solidFill>
                          <a:highlight>
                            <a:srgbClr val="00FF00"/>
                          </a:highlight>
                          <a:latin typeface="Calibri" panose="020F0502020204030204" pitchFamily="34" charset="0"/>
                          <a:cs typeface="Calibri" panose="020F0502020204030204" pitchFamily="34" charset="0"/>
                        </a:rPr>
                        <a:t>70% </a:t>
                      </a:r>
                      <a:r>
                        <a:rPr lang="en-US" sz="600" dirty="0">
                          <a:solidFill>
                            <a:schemeClr val="tx1"/>
                          </a:solidFill>
                          <a:latin typeface="Calibri" panose="020F0502020204030204" pitchFamily="34" charset="0"/>
                          <a:cs typeface="Calibri" panose="020F0502020204030204" pitchFamily="34" charset="0"/>
                        </a:rPr>
                        <a:t>through the targeting of focus children. </a:t>
                      </a:r>
                      <a:endParaRPr lang="en-US" sz="600" kern="1200" dirty="0">
                        <a:solidFill>
                          <a:schemeClr val="dk1"/>
                        </a:solidFill>
                        <a:effectLst/>
                        <a:latin typeface="Calibri" panose="020F0502020204030204" pitchFamily="34" charset="0"/>
                        <a:ea typeface="Calibri" panose="020F0502020204030204" pitchFamily="34" charset="0"/>
                        <a:cs typeface="Calibri" panose="020F0502020204030204" pitchFamily="34" charset="0"/>
                      </a:endParaRPr>
                    </a:p>
                    <a:p>
                      <a:pPr algn="l">
                        <a:lnSpc>
                          <a:spcPct val="100000"/>
                        </a:lnSpc>
                      </a:pPr>
                      <a:endParaRPr lang="en-US" sz="600" dirty="0">
                        <a:solidFill>
                          <a:schemeClr val="tx1"/>
                        </a:solidFill>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l">
                        <a:lnSpc>
                          <a:spcPct val="100000"/>
                        </a:lnSpc>
                      </a:pPr>
                      <a:r>
                        <a:rPr lang="en-US" sz="600" dirty="0">
                          <a:solidFill>
                            <a:schemeClr val="tx1"/>
                          </a:solidFill>
                          <a:latin typeface="Calibri" panose="020F0502020204030204" pitchFamily="34" charset="0"/>
                          <a:cs typeface="Calibri" panose="020F0502020204030204" pitchFamily="34" charset="0"/>
                        </a:rPr>
                        <a:t>Competition timetable set out at the beginning of the year. </a:t>
                      </a:r>
                    </a:p>
                    <a:p>
                      <a:pPr algn="l">
                        <a:lnSpc>
                          <a:spcPct val="100000"/>
                        </a:lnSpc>
                      </a:pPr>
                      <a:endParaRPr lang="en-US" sz="600" dirty="0">
                        <a:solidFill>
                          <a:schemeClr val="tx1"/>
                        </a:solidFill>
                        <a:latin typeface="Calibri" panose="020F0502020204030204" pitchFamily="34" charset="0"/>
                        <a:cs typeface="Calibri" panose="020F0502020204030204" pitchFamily="34" charset="0"/>
                      </a:endParaRPr>
                    </a:p>
                    <a:p>
                      <a:pPr algn="l">
                        <a:lnSpc>
                          <a:spcPct val="100000"/>
                        </a:lnSpc>
                      </a:pPr>
                      <a:r>
                        <a:rPr lang="en-US" sz="600" dirty="0">
                          <a:solidFill>
                            <a:schemeClr val="tx1"/>
                          </a:solidFill>
                          <a:latin typeface="Calibri" panose="020F0502020204030204" pitchFamily="34" charset="0"/>
                          <a:cs typeface="Calibri" panose="020F0502020204030204" pitchFamily="34" charset="0"/>
                        </a:rPr>
                        <a:t>Registers to highlight participation data. </a:t>
                      </a: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solidFill>
                          <a:schemeClr val="tx1"/>
                        </a:solidFill>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68936110"/>
                  </a:ext>
                </a:extLst>
              </a:tr>
              <a:tr h="164253">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tc>
                  <a:txBody>
                    <a:bodyPr/>
                    <a:lstStyle/>
                    <a:p>
                      <a:pPr algn="ctr"/>
                      <a:r>
                        <a:rPr lang="en-US" sz="700" b="1" dirty="0">
                          <a:solidFill>
                            <a:sysClr val="windowText" lastClr="000000"/>
                          </a:solidFill>
                          <a:latin typeface="Calibri" panose="020F0502020204030204" pitchFamily="34" charset="0"/>
                          <a:cs typeface="Calibri" panose="020F0502020204030204" pitchFamily="34" charset="0"/>
                        </a:rPr>
                        <a:t>What impact have you seen?</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tc>
                  <a:txBody>
                    <a:bodyPr/>
                    <a:lstStyle/>
                    <a:p>
                      <a:pPr algn="ctr"/>
                      <a:r>
                        <a:rPr lang="en-GB" sz="700" b="1" kern="1200" dirty="0">
                          <a:solidFill>
                            <a:sysClr val="windowText" lastClr="000000"/>
                          </a:solidFill>
                          <a:effectLst/>
                          <a:latin typeface="Calibri" panose="020F0502020204030204" pitchFamily="34" charset="0"/>
                          <a:ea typeface="+mn-ea"/>
                          <a:cs typeface="Calibri" panose="020F0502020204030204" pitchFamily="34" charset="0"/>
                        </a:rPr>
                        <a:t>Are the improvements sustainable? How?</a:t>
                      </a:r>
                      <a:endParaRPr lang="en-US" sz="700" b="1" dirty="0">
                        <a:solidFill>
                          <a:sysClr val="windowText" lastClr="000000"/>
                        </a:solidFill>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tc>
                  <a:txBody>
                    <a:bodyPr/>
                    <a:lstStyle/>
                    <a:p>
                      <a:pPr marL="0" marR="0" lvl="0" indent="0" algn="ctr" defTabSz="575981" rtl="0" eaLnBrk="1" fontAlgn="auto" latinLnBrk="0" hangingPunct="1">
                        <a:lnSpc>
                          <a:spcPct val="100000"/>
                        </a:lnSpc>
                        <a:spcBef>
                          <a:spcPts val="0"/>
                        </a:spcBef>
                        <a:spcAft>
                          <a:spcPts val="0"/>
                        </a:spcAft>
                        <a:buClrTx/>
                        <a:buSzTx/>
                        <a:buFontTx/>
                        <a:buNone/>
                        <a:tabLst/>
                        <a:defRPr/>
                      </a:pPr>
                      <a:r>
                        <a:rPr lang="en-GB" sz="700" b="1" dirty="0">
                          <a:solidFill>
                            <a:sysClr val="windowText" lastClr="000000"/>
                          </a:solidFill>
                          <a:effectLst/>
                          <a:latin typeface="Calibri" panose="020F0502020204030204" pitchFamily="34" charset="0"/>
                          <a:ea typeface="Calibri" panose="020F0502020204030204" pitchFamily="34" charset="0"/>
                          <a:cs typeface="Calibri" panose="020F0502020204030204" pitchFamily="34" charset="0"/>
                        </a:rPr>
                        <a:t>Supporting evidence</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tc>
                  <a:txBody>
                    <a:bodyPr/>
                    <a:lstStyle/>
                    <a:p>
                      <a:pPr marL="0" marR="0" lvl="0" indent="0" algn="ctr" defTabSz="575981" rtl="0" eaLnBrk="1" fontAlgn="auto" latinLnBrk="0" hangingPunct="1">
                        <a:lnSpc>
                          <a:spcPct val="100000"/>
                        </a:lnSpc>
                        <a:spcBef>
                          <a:spcPts val="0"/>
                        </a:spcBef>
                        <a:spcAft>
                          <a:spcPts val="0"/>
                        </a:spcAft>
                        <a:buClrTx/>
                        <a:buSzTx/>
                        <a:buFontTx/>
                        <a:buNone/>
                        <a:tabLst/>
                        <a:defRPr/>
                      </a:pPr>
                      <a:r>
                        <a:rPr lang="en-US" sz="700" b="1" dirty="0">
                          <a:solidFill>
                            <a:sysClr val="windowText" lastClr="000000"/>
                          </a:solidFill>
                          <a:effectLst/>
                          <a:latin typeface="Calibri" panose="020F0502020204030204" pitchFamily="34" charset="0"/>
                          <a:cs typeface="Calibri" panose="020F0502020204030204" pitchFamily="34" charset="0"/>
                        </a:rPr>
                        <a:t>Approx. cost</a:t>
                      </a:r>
                      <a:endParaRPr lang="en-GB" sz="700" b="1" dirty="0">
                        <a:solidFill>
                          <a:sysClr val="windowText" lastClr="000000"/>
                        </a:solidFill>
                        <a:effectLst/>
                        <a:latin typeface="Calibri" panose="020F0502020204030204" pitchFamily="34" charset="0"/>
                        <a:ea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extLst>
                  <a:ext uri="{0D108BD9-81ED-4DB2-BD59-A6C34878D82A}">
                    <a16:rowId xmlns:a16="http://schemas.microsoft.com/office/drawing/2014/main" val="3420514327"/>
                  </a:ext>
                </a:extLst>
              </a:tr>
              <a:tr h="370840">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p>
                      <a:pPr marL="0" marR="0" lvl="0" indent="0" algn="ctr" defTabSz="575981" rtl="0" eaLnBrk="1" fontAlgn="auto" latinLnBrk="0" hangingPunct="1">
                        <a:lnSpc>
                          <a:spcPct val="100000"/>
                        </a:lnSpc>
                        <a:spcBef>
                          <a:spcPts val="0"/>
                        </a:spcBef>
                        <a:spcAft>
                          <a:spcPts val="0"/>
                        </a:spcAft>
                        <a:buClrTx/>
                        <a:buSzTx/>
                        <a:buFontTx/>
                        <a:buNone/>
                        <a:tabLst/>
                        <a:defRPr/>
                      </a:pPr>
                      <a:endParaRPr lang="en-US" sz="700" b="1" dirty="0">
                        <a:latin typeface="Calibri" panose="020F0502020204030204" pitchFamily="34" charset="0"/>
                        <a:cs typeface="Calibri" panose="020F0502020204030204" pitchFamily="34" charset="0"/>
                      </a:endParaRPr>
                    </a:p>
                    <a:p>
                      <a:pPr marL="0" marR="0" lvl="0" indent="0" algn="ctr" defTabSz="575981" rtl="0" eaLnBrk="1" fontAlgn="auto" latinLnBrk="0" hangingPunct="1">
                        <a:lnSpc>
                          <a:spcPct val="100000"/>
                        </a:lnSpc>
                        <a:spcBef>
                          <a:spcPts val="0"/>
                        </a:spcBef>
                        <a:spcAft>
                          <a:spcPts val="0"/>
                        </a:spcAft>
                        <a:buClrTx/>
                        <a:buSzTx/>
                        <a:buFontTx/>
                        <a:buNone/>
                        <a:tabLst/>
                        <a:defRPr/>
                      </a:pPr>
                      <a:endParaRPr lang="en-US" sz="700" b="1" dirty="0">
                        <a:latin typeface="Calibri" panose="020F0502020204030204" pitchFamily="34" charset="0"/>
                        <a:cs typeface="Calibri" panose="020F0502020204030204" pitchFamily="34" charset="0"/>
                      </a:endParaRPr>
                    </a:p>
                    <a:p>
                      <a:pPr marL="0" marR="0" lvl="0" indent="0" algn="ctr" defTabSz="575981" rtl="0" eaLnBrk="1" fontAlgn="auto" latinLnBrk="0" hangingPunct="1">
                        <a:lnSpc>
                          <a:spcPct val="100000"/>
                        </a:lnSpc>
                        <a:spcBef>
                          <a:spcPts val="0"/>
                        </a:spcBef>
                        <a:spcAft>
                          <a:spcPts val="0"/>
                        </a:spcAft>
                        <a:buClrTx/>
                        <a:buSzTx/>
                        <a:buFontTx/>
                        <a:buNone/>
                        <a:tabLst/>
                        <a:defRPr/>
                      </a:pPr>
                      <a:r>
                        <a:rPr lang="en-US" sz="650" b="1" dirty="0">
                          <a:latin typeface="Calibri" panose="020F0502020204030204" pitchFamily="34" charset="0"/>
                          <a:cs typeface="Calibri" panose="020F0502020204030204" pitchFamily="34" charset="0"/>
                        </a:rPr>
                        <a:t>Evaluate</a:t>
                      </a:r>
                      <a:r>
                        <a:rPr lang="en-US" sz="700" b="1" dirty="0">
                          <a:latin typeface="Calibri" panose="020F0502020204030204" pitchFamily="34" charset="0"/>
                          <a:cs typeface="Calibri" panose="020F0502020204030204" pitchFamily="34" charset="0"/>
                        </a:rPr>
                        <a:t> </a:t>
                      </a:r>
                      <a:r>
                        <a:rPr lang="en-US" sz="500" b="1" dirty="0">
                          <a:latin typeface="Calibri" panose="020F0502020204030204" pitchFamily="34" charset="0"/>
                          <a:cs typeface="Calibri" panose="020F0502020204030204" pitchFamily="34" charset="0"/>
                        </a:rPr>
                        <a:t>(Complete in July)</a:t>
                      </a: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US" sz="600" dirty="0">
                          <a:solidFill>
                            <a:schemeClr val="tx1"/>
                          </a:solidFill>
                          <a:latin typeface="Calibri" panose="020F0502020204030204" pitchFamily="34" charset="0"/>
                          <a:cs typeface="Calibri" panose="020F0502020204030204" pitchFamily="34" charset="0"/>
                        </a:rPr>
                        <a:t>We continue to have </a:t>
                      </a:r>
                      <a:r>
                        <a:rPr lang="en-US" sz="600" dirty="0">
                          <a:solidFill>
                            <a:schemeClr val="tx1"/>
                          </a:solidFill>
                          <a:highlight>
                            <a:srgbClr val="00FF00"/>
                          </a:highlight>
                          <a:latin typeface="Calibri" panose="020F0502020204030204" pitchFamily="34" charset="0"/>
                          <a:cs typeface="Calibri" panose="020F0502020204030204" pitchFamily="34" charset="0"/>
                        </a:rPr>
                        <a:t>100% </a:t>
                      </a:r>
                      <a:r>
                        <a:rPr lang="en-US" sz="600" dirty="0">
                          <a:solidFill>
                            <a:schemeClr val="tx1"/>
                          </a:solidFill>
                          <a:latin typeface="Calibri" panose="020F0502020204030204" pitchFamily="34" charset="0"/>
                          <a:cs typeface="Calibri" panose="020F0502020204030204" pitchFamily="34" charset="0"/>
                        </a:rPr>
                        <a:t>of KS1 and KS2 children participating in competitive sport. </a:t>
                      </a: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solidFill>
                          <a:schemeClr val="tx1"/>
                        </a:solidFill>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r>
                        <a:rPr lang="en-US" sz="600" kern="1200" dirty="0">
                          <a:solidFill>
                            <a:schemeClr val="dk1"/>
                          </a:solidFill>
                          <a:effectLst/>
                          <a:latin typeface="Calibri" panose="020F0502020204030204" pitchFamily="34" charset="0"/>
                          <a:ea typeface="Calibri" panose="020F0502020204030204" pitchFamily="34" charset="0"/>
                          <a:cs typeface="Calibri" panose="020F0502020204030204" pitchFamily="34" charset="0"/>
                        </a:rPr>
                        <a:t>In July 2025, </a:t>
                      </a:r>
                      <a:r>
                        <a:rPr lang="en-US" sz="600" kern="1200" dirty="0">
                          <a:solidFill>
                            <a:schemeClr val="dk1"/>
                          </a:solidFill>
                          <a:effectLst/>
                          <a:highlight>
                            <a:srgbClr val="FFFF00"/>
                          </a:highlight>
                          <a:latin typeface="Calibri" panose="020F0502020204030204" pitchFamily="34" charset="0"/>
                          <a:ea typeface="Calibri" panose="020F0502020204030204" pitchFamily="34" charset="0"/>
                          <a:cs typeface="Calibri" panose="020F0502020204030204" pitchFamily="34" charset="0"/>
                        </a:rPr>
                        <a:t>63% </a:t>
                      </a:r>
                      <a:r>
                        <a:rPr lang="en-US" sz="600" kern="1200" dirty="0">
                          <a:solidFill>
                            <a:schemeClr val="dk1"/>
                          </a:solidFill>
                          <a:effectLst/>
                          <a:latin typeface="Calibri" panose="020F0502020204030204" pitchFamily="34" charset="0"/>
                          <a:ea typeface="Calibri" panose="020F0502020204030204" pitchFamily="34" charset="0"/>
                          <a:cs typeface="Calibri" panose="020F0502020204030204" pitchFamily="34" charset="0"/>
                        </a:rPr>
                        <a:t>of KS2 children experienced an inter-school competition or festival. </a:t>
                      </a:r>
                      <a:r>
                        <a:rPr lang="en-US" sz="600" b="1"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Now</a:t>
                      </a:r>
                      <a:r>
                        <a:rPr lang="en-US" sz="60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in</a:t>
                      </a:r>
                      <a:r>
                        <a:rPr lang="en-US" sz="600" dirty="0">
                          <a:solidFill>
                            <a:schemeClr val="tx1"/>
                          </a:solidFill>
                          <a:latin typeface="Calibri" panose="020F0502020204030204" pitchFamily="34" charset="0"/>
                          <a:cs typeface="Calibri" panose="020F0502020204030204" pitchFamily="34" charset="0"/>
                        </a:rPr>
                        <a:t> July 2026, this has increased to </a:t>
                      </a:r>
                      <a:r>
                        <a:rPr lang="en-US" sz="600" dirty="0">
                          <a:solidFill>
                            <a:schemeClr val="tx1"/>
                          </a:solidFill>
                          <a:highlight>
                            <a:srgbClr val="00FF00"/>
                          </a:highlight>
                          <a:latin typeface="Calibri" panose="020F0502020204030204" pitchFamily="34" charset="0"/>
                          <a:cs typeface="Calibri" panose="020F0502020204030204" pitchFamily="34" charset="0"/>
                        </a:rPr>
                        <a:t>66% </a:t>
                      </a:r>
                      <a:r>
                        <a:rPr lang="en-US" sz="600" dirty="0">
                          <a:solidFill>
                            <a:schemeClr val="tx1"/>
                          </a:solidFill>
                          <a:latin typeface="Calibri" panose="020F0502020204030204" pitchFamily="34" charset="0"/>
                          <a:cs typeface="Calibri" panose="020F0502020204030204" pitchFamily="34" charset="0"/>
                        </a:rPr>
                        <a:t>through the targeting of focus children. </a:t>
                      </a:r>
                      <a:endParaRPr lang="en-US" sz="600" kern="1200" dirty="0">
                        <a:solidFill>
                          <a:schemeClr val="dk1"/>
                        </a:solidFill>
                        <a:effectLst/>
                        <a:latin typeface="Calibri" panose="020F0502020204030204" pitchFamily="34" charset="0"/>
                        <a:ea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solidFill>
                          <a:schemeClr val="tx1"/>
                        </a:solidFill>
                        <a:latin typeface="Calibri" panose="020F0502020204030204" pitchFamily="34" charset="0"/>
                        <a:cs typeface="Calibri" panose="020F0502020204030204" pitchFamily="34" charset="0"/>
                      </a:endParaRPr>
                    </a:p>
                    <a:p>
                      <a:pPr algn="l">
                        <a:lnSpc>
                          <a:spcPct val="100000"/>
                        </a:lnSpc>
                      </a:pPr>
                      <a:endParaRPr lang="en-US" sz="450" dirty="0">
                        <a:solidFill>
                          <a:schemeClr val="tx1"/>
                        </a:solidFill>
                        <a:latin typeface="Calibri" panose="020F0502020204030204" pitchFamily="34" charset="0"/>
                        <a:cs typeface="Calibri" panose="020F0502020204030204" pitchFamily="34" charset="0"/>
                      </a:endParaRPr>
                    </a:p>
                    <a:p>
                      <a:pPr algn="l">
                        <a:lnSpc>
                          <a:spcPct val="100000"/>
                        </a:lnSpc>
                      </a:pPr>
                      <a:endParaRPr lang="en-US" sz="450" dirty="0">
                        <a:solidFill>
                          <a:schemeClr val="tx1"/>
                        </a:solidFill>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l">
                        <a:lnSpc>
                          <a:spcPct val="100000"/>
                        </a:lnSpc>
                      </a:pPr>
                      <a:r>
                        <a:rPr lang="en-US" sz="600" dirty="0">
                          <a:solidFill>
                            <a:schemeClr val="tx1"/>
                          </a:solidFill>
                          <a:latin typeface="Calibri" panose="020F0502020204030204" pitchFamily="34" charset="0"/>
                          <a:cs typeface="Calibri" panose="020F0502020204030204" pitchFamily="34" charset="0"/>
                        </a:rPr>
                        <a:t>Competition will be imbedded as a normal element of learning in lesson time. Planning on Complete PE supports this set up and guides teachers. </a:t>
                      </a:r>
                    </a:p>
                    <a:p>
                      <a:pPr algn="l">
                        <a:lnSpc>
                          <a:spcPct val="100000"/>
                        </a:lnSpc>
                      </a:pPr>
                      <a:endParaRPr lang="en-US" sz="600" dirty="0">
                        <a:solidFill>
                          <a:schemeClr val="tx1"/>
                        </a:solidFill>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US" sz="600" dirty="0">
                          <a:solidFill>
                            <a:schemeClr val="tx1"/>
                          </a:solidFill>
                          <a:latin typeface="Calibri" panose="020F0502020204030204" pitchFamily="34" charset="0"/>
                          <a:cs typeface="Calibri" panose="020F0502020204030204" pitchFamily="34" charset="0"/>
                        </a:rPr>
                        <a:t>Pictures taken by staff during lessons. </a:t>
                      </a: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solidFill>
                          <a:schemeClr val="tx1"/>
                        </a:solidFill>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r>
                        <a:rPr lang="en-US" sz="600" dirty="0">
                          <a:solidFill>
                            <a:schemeClr val="tx1"/>
                          </a:solidFill>
                          <a:latin typeface="Calibri" panose="020F0502020204030204" pitchFamily="34" charset="0"/>
                          <a:cs typeface="Calibri" panose="020F0502020204030204" pitchFamily="34" charset="0"/>
                        </a:rPr>
                        <a:t>Pictures taken by staff on Sports Day. </a:t>
                      </a: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solidFill>
                          <a:schemeClr val="tx1"/>
                        </a:solidFill>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r>
                        <a:rPr lang="en-US" sz="600" dirty="0">
                          <a:solidFill>
                            <a:schemeClr val="tx1"/>
                          </a:solidFill>
                          <a:latin typeface="Calibri" panose="020F0502020204030204" pitchFamily="34" charset="0"/>
                          <a:cs typeface="Calibri" panose="020F0502020204030204" pitchFamily="34" charset="0"/>
                        </a:rPr>
                        <a:t>Pictures taken by staff at competitions. </a:t>
                      </a: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solidFill>
                          <a:schemeClr val="tx1"/>
                        </a:solidFill>
                        <a:latin typeface="Calibri" panose="020F0502020204030204" pitchFamily="34" charset="0"/>
                        <a:cs typeface="Calibri" panose="020F0502020204030204" pitchFamily="34" charset="0"/>
                      </a:endParaRPr>
                    </a:p>
                    <a:p>
                      <a:pPr algn="l">
                        <a:lnSpc>
                          <a:spcPct val="100000"/>
                        </a:lnSpc>
                      </a:pPr>
                      <a:r>
                        <a:rPr lang="en-US" sz="600" dirty="0">
                          <a:solidFill>
                            <a:schemeClr val="tx1"/>
                          </a:solidFill>
                          <a:latin typeface="Calibri" panose="020F0502020204030204" pitchFamily="34" charset="0"/>
                          <a:cs typeface="Calibri" panose="020F0502020204030204" pitchFamily="34" charset="0"/>
                        </a:rPr>
                        <a:t>Competition timetable set out at the beginning of the year. </a:t>
                      </a:r>
                    </a:p>
                    <a:p>
                      <a:pPr algn="l">
                        <a:lnSpc>
                          <a:spcPct val="100000"/>
                        </a:lnSpc>
                      </a:pPr>
                      <a:endParaRPr lang="en-US" sz="600" dirty="0">
                        <a:solidFill>
                          <a:schemeClr val="tx1"/>
                        </a:solidFill>
                        <a:latin typeface="Calibri" panose="020F0502020204030204" pitchFamily="34" charset="0"/>
                        <a:cs typeface="Calibri" panose="020F0502020204030204" pitchFamily="34" charset="0"/>
                      </a:endParaRPr>
                    </a:p>
                    <a:p>
                      <a:pPr algn="l">
                        <a:lnSpc>
                          <a:spcPct val="100000"/>
                        </a:lnSpc>
                      </a:pPr>
                      <a:r>
                        <a:rPr lang="en-US" sz="600" dirty="0">
                          <a:solidFill>
                            <a:schemeClr val="tx1"/>
                          </a:solidFill>
                          <a:latin typeface="Calibri" panose="020F0502020204030204" pitchFamily="34" charset="0"/>
                          <a:cs typeface="Calibri" panose="020F0502020204030204" pitchFamily="34" charset="0"/>
                        </a:rPr>
                        <a:t>Registers to highlight participation data. </a:t>
                      </a: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solidFill>
                          <a:schemeClr val="tx1"/>
                        </a:solidFill>
                        <a:latin typeface="Calibri" panose="020F0502020204030204" pitchFamily="34" charset="0"/>
                        <a:cs typeface="Calibri" panose="020F0502020204030204" pitchFamily="34" charset="0"/>
                      </a:endParaRPr>
                    </a:p>
                    <a:p>
                      <a:pPr algn="l">
                        <a:lnSpc>
                          <a:spcPct val="100000"/>
                        </a:lnSpc>
                      </a:pPr>
                      <a:endParaRPr lang="en-US" sz="600" dirty="0">
                        <a:solidFill>
                          <a:schemeClr val="tx1"/>
                        </a:solidFill>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l">
                        <a:lnSpc>
                          <a:spcPct val="100000"/>
                        </a:lnSpc>
                      </a:pPr>
                      <a:r>
                        <a:rPr lang="en-US" sz="600" b="0" dirty="0">
                          <a:solidFill>
                            <a:schemeClr val="tx1"/>
                          </a:solidFill>
                          <a:latin typeface="Calibri" panose="020F0502020204030204" pitchFamily="34" charset="0"/>
                          <a:cs typeface="Calibri" panose="020F0502020204030204" pitchFamily="34" charset="0"/>
                        </a:rPr>
                        <a:t>Sports Partnership = £1,000</a:t>
                      </a:r>
                    </a:p>
                    <a:p>
                      <a:pPr algn="l">
                        <a:lnSpc>
                          <a:spcPct val="100000"/>
                        </a:lnSpc>
                      </a:pPr>
                      <a:endParaRPr lang="en-US" sz="600" b="0" dirty="0">
                        <a:solidFill>
                          <a:schemeClr val="tx1"/>
                        </a:solidFill>
                        <a:latin typeface="Calibri" panose="020F0502020204030204" pitchFamily="34" charset="0"/>
                        <a:cs typeface="Calibri" panose="020F0502020204030204" pitchFamily="34" charset="0"/>
                      </a:endParaRPr>
                    </a:p>
                    <a:p>
                      <a:pPr algn="l">
                        <a:lnSpc>
                          <a:spcPct val="100000"/>
                        </a:lnSpc>
                      </a:pPr>
                      <a:r>
                        <a:rPr lang="en-US" sz="600" b="0" dirty="0">
                          <a:solidFill>
                            <a:schemeClr val="tx1"/>
                          </a:solidFill>
                          <a:latin typeface="Calibri" panose="020F0502020204030204" pitchFamily="34" charset="0"/>
                          <a:cs typeface="Calibri" panose="020F0502020204030204" pitchFamily="34" charset="0"/>
                        </a:rPr>
                        <a:t>Competitions = £1,190</a:t>
                      </a:r>
                    </a:p>
                    <a:p>
                      <a:pPr algn="l">
                        <a:lnSpc>
                          <a:spcPct val="100000"/>
                        </a:lnSpc>
                      </a:pPr>
                      <a:endParaRPr lang="en-US" sz="600" b="0" dirty="0">
                        <a:solidFill>
                          <a:schemeClr val="tx1"/>
                        </a:solidFill>
                        <a:latin typeface="Calibri" panose="020F0502020204030204" pitchFamily="34" charset="0"/>
                        <a:cs typeface="Calibri" panose="020F0502020204030204" pitchFamily="34" charset="0"/>
                      </a:endParaRPr>
                    </a:p>
                    <a:p>
                      <a:pPr algn="l">
                        <a:lnSpc>
                          <a:spcPct val="100000"/>
                        </a:lnSpc>
                      </a:pPr>
                      <a:r>
                        <a:rPr lang="en-US" sz="600" b="1" dirty="0">
                          <a:solidFill>
                            <a:schemeClr val="tx1"/>
                          </a:solidFill>
                          <a:latin typeface="Calibri" panose="020F0502020204030204" pitchFamily="34" charset="0"/>
                          <a:cs typeface="Calibri" panose="020F0502020204030204" pitchFamily="34" charset="0"/>
                        </a:rPr>
                        <a:t>Total = £2,190</a:t>
                      </a:r>
                    </a:p>
                    <a:p>
                      <a:pPr algn="l">
                        <a:lnSpc>
                          <a:spcPct val="100000"/>
                        </a:lnSpc>
                      </a:pPr>
                      <a:endParaRPr lang="en-US" sz="600" dirty="0">
                        <a:solidFill>
                          <a:schemeClr val="tx1"/>
                        </a:solidFill>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72556584"/>
                  </a:ext>
                </a:extLst>
              </a:tr>
            </a:tbl>
          </a:graphicData>
        </a:graphic>
      </p:graphicFrame>
    </p:spTree>
    <p:extLst>
      <p:ext uri="{BB962C8B-B14F-4D97-AF65-F5344CB8AC3E}">
        <p14:creationId xmlns:p14="http://schemas.microsoft.com/office/powerpoint/2010/main" val="29204007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37B963-E288-A594-F73A-77BAB18F906B}"/>
            </a:ext>
          </a:extLst>
        </p:cNvPr>
        <p:cNvGrpSpPr/>
        <p:nvPr/>
      </p:nvGrpSpPr>
      <p:grpSpPr>
        <a:xfrm>
          <a:off x="0" y="0"/>
          <a:ext cx="0" cy="0"/>
          <a:chOff x="0" y="0"/>
          <a:chExt cx="0" cy="0"/>
        </a:xfrm>
      </p:grpSpPr>
      <p:pic>
        <p:nvPicPr>
          <p:cNvPr id="3" name="Picture 2" descr="A screenshot of a computer&#10;&#10;AI-generated content may be incorrect.">
            <a:extLst>
              <a:ext uri="{FF2B5EF4-FFF2-40B4-BE49-F238E27FC236}">
                <a16:creationId xmlns:a16="http://schemas.microsoft.com/office/drawing/2014/main" id="{37EF1091-D9E8-F50F-C469-7DA3DEDEB30C}"/>
              </a:ext>
            </a:extLst>
          </p:cNvPr>
          <p:cNvPicPr>
            <a:picLocks noChangeAspect="1"/>
          </p:cNvPicPr>
          <p:nvPr/>
        </p:nvPicPr>
        <p:blipFill>
          <a:blip r:embed="rId2"/>
          <a:stretch>
            <a:fillRect/>
          </a:stretch>
        </p:blipFill>
        <p:spPr>
          <a:xfrm>
            <a:off x="-16769" y="0"/>
            <a:ext cx="6166284" cy="4322536"/>
          </a:xfrm>
          <a:prstGeom prst="rect">
            <a:avLst/>
          </a:prstGeom>
        </p:spPr>
      </p:pic>
      <p:sp>
        <p:nvSpPr>
          <p:cNvPr id="4" name="TextBox 3">
            <a:extLst>
              <a:ext uri="{FF2B5EF4-FFF2-40B4-BE49-F238E27FC236}">
                <a16:creationId xmlns:a16="http://schemas.microsoft.com/office/drawing/2014/main" id="{D9EC24E5-DBE8-47EA-B1DE-D1192E89143D}"/>
              </a:ext>
            </a:extLst>
          </p:cNvPr>
          <p:cNvSpPr txBox="1"/>
          <p:nvPr/>
        </p:nvSpPr>
        <p:spPr>
          <a:xfrm>
            <a:off x="224240" y="117164"/>
            <a:ext cx="3559359" cy="646331"/>
          </a:xfrm>
          <a:prstGeom prst="rect">
            <a:avLst/>
          </a:prstGeom>
          <a:noFill/>
        </p:spPr>
        <p:txBody>
          <a:bodyPr wrap="square" rtlCol="0">
            <a:spAutoFit/>
          </a:bodyPr>
          <a:lstStyle/>
          <a:p>
            <a:r>
              <a:rPr lang="en-US" sz="1200" b="1" dirty="0">
                <a:latin typeface="Calibri" panose="020F0502020204030204" pitchFamily="34" charset="0"/>
                <a:cs typeface="Calibri" panose="020F0502020204030204" pitchFamily="34" charset="0"/>
              </a:rPr>
              <a:t>Your objective: </a:t>
            </a:r>
            <a:r>
              <a:rPr lang="en-US" sz="1200" b="1" dirty="0">
                <a:solidFill>
                  <a:schemeClr val="tx1"/>
                </a:solidFill>
                <a:latin typeface="Calibri" panose="020F0502020204030204" pitchFamily="34" charset="0"/>
                <a:ea typeface="Calibri" panose="020F0502020204030204" pitchFamily="34" charset="0"/>
                <a:cs typeface="Calibri" panose="020F0502020204030204" pitchFamily="34" charset="0"/>
              </a:rPr>
              <a:t>Develop </a:t>
            </a:r>
            <a:r>
              <a:rPr lang="en-GB" sz="1200" b="1"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differentiation within PE lessons. </a:t>
            </a:r>
            <a:endParaRPr lang="en-US" sz="1200" b="1"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endParaRPr lang="en-US" sz="1200" b="1" dirty="0">
              <a:latin typeface="Calibri" panose="020F0502020204030204" pitchFamily="34" charset="0"/>
              <a:cs typeface="Calibri" panose="020F0502020204030204" pitchFamily="34" charset="0"/>
            </a:endParaRPr>
          </a:p>
        </p:txBody>
      </p:sp>
      <p:graphicFrame>
        <p:nvGraphicFramePr>
          <p:cNvPr id="2" name="Table 1">
            <a:extLst>
              <a:ext uri="{FF2B5EF4-FFF2-40B4-BE49-F238E27FC236}">
                <a16:creationId xmlns:a16="http://schemas.microsoft.com/office/drawing/2014/main" id="{0C43063D-4996-8F50-39D2-9B3391C83F21}"/>
              </a:ext>
            </a:extLst>
          </p:cNvPr>
          <p:cNvGraphicFramePr>
            <a:graphicFrameLocks noGrp="1"/>
          </p:cNvGraphicFramePr>
          <p:nvPr>
            <p:extLst>
              <p:ext uri="{D42A27DB-BD31-4B8C-83A1-F6EECF244321}">
                <p14:modId xmlns:p14="http://schemas.microsoft.com/office/powerpoint/2010/main" val="2766871472"/>
              </p:ext>
            </p:extLst>
          </p:nvPr>
        </p:nvGraphicFramePr>
        <p:xfrm>
          <a:off x="294842" y="694098"/>
          <a:ext cx="5530128" cy="3276600"/>
        </p:xfrm>
        <a:graphic>
          <a:graphicData uri="http://schemas.openxmlformats.org/drawingml/2006/table">
            <a:tbl>
              <a:tblPr firstRow="1" bandRow="1">
                <a:tableStyleId>{5C22544A-7EE6-4342-B048-85BDC9FD1C3A}</a:tableStyleId>
              </a:tblPr>
              <a:tblGrid>
                <a:gridCol w="497638">
                  <a:extLst>
                    <a:ext uri="{9D8B030D-6E8A-4147-A177-3AD203B41FA5}">
                      <a16:colId xmlns:a16="http://schemas.microsoft.com/office/drawing/2014/main" val="1397519339"/>
                    </a:ext>
                  </a:extLst>
                </a:gridCol>
                <a:gridCol w="1089660">
                  <a:extLst>
                    <a:ext uri="{9D8B030D-6E8A-4147-A177-3AD203B41FA5}">
                      <a16:colId xmlns:a16="http://schemas.microsoft.com/office/drawing/2014/main" val="3874769663"/>
                    </a:ext>
                  </a:extLst>
                </a:gridCol>
                <a:gridCol w="1510964">
                  <a:extLst>
                    <a:ext uri="{9D8B030D-6E8A-4147-A177-3AD203B41FA5}">
                      <a16:colId xmlns:a16="http://schemas.microsoft.com/office/drawing/2014/main" val="279180329"/>
                    </a:ext>
                  </a:extLst>
                </a:gridCol>
                <a:gridCol w="1422736">
                  <a:extLst>
                    <a:ext uri="{9D8B030D-6E8A-4147-A177-3AD203B41FA5}">
                      <a16:colId xmlns:a16="http://schemas.microsoft.com/office/drawing/2014/main" val="1419483341"/>
                    </a:ext>
                  </a:extLst>
                </a:gridCol>
                <a:gridCol w="1009130">
                  <a:extLst>
                    <a:ext uri="{9D8B030D-6E8A-4147-A177-3AD203B41FA5}">
                      <a16:colId xmlns:a16="http://schemas.microsoft.com/office/drawing/2014/main" val="1532179531"/>
                    </a:ext>
                  </a:extLst>
                </a:gridCol>
              </a:tblGrid>
              <a:tr h="226247">
                <a:tc>
                  <a:txBody>
                    <a:bodyPr/>
                    <a:lstStyle/>
                    <a:p>
                      <a:pPr algn="ctr"/>
                      <a:endParaRPr lang="en-US" sz="700" dirty="0">
                        <a:solidFill>
                          <a:sysClr val="windowText" lastClr="000000"/>
                        </a:solidFill>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tc>
                  <a:txBody>
                    <a:bodyPr/>
                    <a:lstStyle/>
                    <a:p>
                      <a:pPr algn="ctr"/>
                      <a:r>
                        <a:rPr lang="en-US" sz="700" dirty="0">
                          <a:solidFill>
                            <a:sysClr val="windowText" lastClr="000000"/>
                          </a:solidFill>
                          <a:latin typeface="Calibri" panose="020F0502020204030204" pitchFamily="34" charset="0"/>
                          <a:cs typeface="Calibri" panose="020F0502020204030204" pitchFamily="34" charset="0"/>
                        </a:rPr>
                        <a:t>Intent - what is your objective?</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tc>
                  <a:txBody>
                    <a:bodyPr/>
                    <a:lstStyle/>
                    <a:p>
                      <a:pPr algn="ctr"/>
                      <a:r>
                        <a:rPr lang="en-GB" sz="700" b="1" kern="1200" dirty="0">
                          <a:solidFill>
                            <a:sysClr val="windowText" lastClr="000000"/>
                          </a:solidFill>
                          <a:effectLst/>
                          <a:latin typeface="Calibri" panose="020F0502020204030204" pitchFamily="34" charset="0"/>
                          <a:ea typeface="+mn-ea"/>
                          <a:cs typeface="Calibri" panose="020F0502020204030204" pitchFamily="34" charset="0"/>
                        </a:rPr>
                        <a:t>Implementation - How will you achieve this?</a:t>
                      </a:r>
                      <a:endParaRPr lang="en-US" sz="700" dirty="0">
                        <a:solidFill>
                          <a:sysClr val="windowText" lastClr="000000"/>
                        </a:solidFill>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tc>
                  <a:txBody>
                    <a:bodyPr/>
                    <a:lstStyle/>
                    <a:p>
                      <a:pPr marL="0" marR="0" lvl="0" indent="0" algn="ctr" defTabSz="575981" rtl="0" eaLnBrk="1" fontAlgn="auto" latinLnBrk="0" hangingPunct="1">
                        <a:lnSpc>
                          <a:spcPct val="100000"/>
                        </a:lnSpc>
                        <a:spcBef>
                          <a:spcPts val="0"/>
                        </a:spcBef>
                        <a:spcAft>
                          <a:spcPts val="0"/>
                        </a:spcAft>
                        <a:buClrTx/>
                        <a:buSzTx/>
                        <a:buFontTx/>
                        <a:buNone/>
                        <a:tabLst/>
                        <a:defRPr/>
                      </a:pPr>
                      <a:r>
                        <a:rPr lang="en-GB" sz="700" dirty="0">
                          <a:solidFill>
                            <a:sysClr val="windowText" lastClr="000000"/>
                          </a:solidFill>
                          <a:effectLst/>
                          <a:latin typeface="Calibri" panose="020F0502020204030204" pitchFamily="34" charset="0"/>
                          <a:ea typeface="Calibri" panose="020F0502020204030204" pitchFamily="34" charset="0"/>
                          <a:cs typeface="Calibri" panose="020F0502020204030204" pitchFamily="34" charset="0"/>
                        </a:rPr>
                        <a:t>Impact - What do you hope to see?</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tc>
                  <a:txBody>
                    <a:bodyPr/>
                    <a:lstStyle/>
                    <a:p>
                      <a:pPr marL="0" marR="0" lvl="0" indent="0" algn="ctr" defTabSz="575981" rtl="0" eaLnBrk="1" fontAlgn="auto" latinLnBrk="0" hangingPunct="1">
                        <a:lnSpc>
                          <a:spcPct val="100000"/>
                        </a:lnSpc>
                        <a:spcBef>
                          <a:spcPts val="0"/>
                        </a:spcBef>
                        <a:spcAft>
                          <a:spcPts val="0"/>
                        </a:spcAft>
                        <a:buClrTx/>
                        <a:buSzTx/>
                        <a:buFontTx/>
                        <a:buNone/>
                        <a:tabLst/>
                        <a:defRPr/>
                      </a:pPr>
                      <a:r>
                        <a:rPr lang="en-US" sz="700" dirty="0">
                          <a:solidFill>
                            <a:sysClr val="windowText" lastClr="000000"/>
                          </a:solidFill>
                          <a:effectLst/>
                          <a:latin typeface="Calibri" panose="020F0502020204030204" pitchFamily="34" charset="0"/>
                          <a:cs typeface="Calibri" panose="020F0502020204030204" pitchFamily="34" charset="0"/>
                        </a:rPr>
                        <a:t>Supporting evidence</a:t>
                      </a:r>
                      <a:endParaRPr lang="en-GB" sz="700" dirty="0">
                        <a:solidFill>
                          <a:sysClr val="windowText" lastClr="000000"/>
                        </a:solidFill>
                        <a:effectLst/>
                        <a:latin typeface="Calibri" panose="020F0502020204030204" pitchFamily="34" charset="0"/>
                        <a:ea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extLst>
                  <a:ext uri="{0D108BD9-81ED-4DB2-BD59-A6C34878D82A}">
                    <a16:rowId xmlns:a16="http://schemas.microsoft.com/office/drawing/2014/main" val="938675785"/>
                  </a:ext>
                </a:extLst>
              </a:tr>
              <a:tr h="370840">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effectLst/>
                        <a:latin typeface="Calibri" panose="020F0502020204030204" pitchFamily="34" charset="0"/>
                        <a:cs typeface="Calibri" panose="020F0502020204030204" pitchFamily="34" charset="0"/>
                      </a:endParaRPr>
                    </a:p>
                    <a:p>
                      <a:pPr marL="0" marR="0" lvl="0" indent="0" algn="ctr" defTabSz="575981" rtl="0" eaLnBrk="1" fontAlgn="auto" latinLnBrk="0" hangingPunct="1">
                        <a:lnSpc>
                          <a:spcPct val="100000"/>
                        </a:lnSpc>
                        <a:spcBef>
                          <a:spcPts val="0"/>
                        </a:spcBef>
                        <a:spcAft>
                          <a:spcPts val="0"/>
                        </a:spcAft>
                        <a:buClrTx/>
                        <a:buSzTx/>
                        <a:buFontTx/>
                        <a:buNone/>
                        <a:tabLst/>
                        <a:defRPr/>
                      </a:pPr>
                      <a:endParaRPr lang="en-US" sz="700" b="1" dirty="0">
                        <a:effectLst/>
                        <a:latin typeface="Calibri" panose="020F0502020204030204" pitchFamily="34" charset="0"/>
                        <a:cs typeface="Calibri" panose="020F0502020204030204" pitchFamily="34" charset="0"/>
                      </a:endParaRPr>
                    </a:p>
                    <a:p>
                      <a:pPr marL="0" marR="0" lvl="0" indent="0" algn="ctr" defTabSz="575981" rtl="0" eaLnBrk="1" fontAlgn="auto" latinLnBrk="0" hangingPunct="1">
                        <a:lnSpc>
                          <a:spcPct val="100000"/>
                        </a:lnSpc>
                        <a:spcBef>
                          <a:spcPts val="0"/>
                        </a:spcBef>
                        <a:spcAft>
                          <a:spcPts val="0"/>
                        </a:spcAft>
                        <a:buClrTx/>
                        <a:buSzTx/>
                        <a:buFontTx/>
                        <a:buNone/>
                        <a:tabLst/>
                        <a:defRPr/>
                      </a:pPr>
                      <a:endParaRPr lang="en-US" sz="700" b="1" dirty="0">
                        <a:effectLst/>
                        <a:latin typeface="Calibri" panose="020F0502020204030204" pitchFamily="34" charset="0"/>
                        <a:cs typeface="Calibri" panose="020F0502020204030204" pitchFamily="34" charset="0"/>
                      </a:endParaRPr>
                    </a:p>
                    <a:p>
                      <a:pPr marL="0" marR="0" lvl="0" indent="0" algn="ctr" defTabSz="575981" rtl="0" eaLnBrk="1" fontAlgn="auto" latinLnBrk="0" hangingPunct="1">
                        <a:lnSpc>
                          <a:spcPct val="100000"/>
                        </a:lnSpc>
                        <a:spcBef>
                          <a:spcPts val="0"/>
                        </a:spcBef>
                        <a:spcAft>
                          <a:spcPts val="0"/>
                        </a:spcAft>
                        <a:buClrTx/>
                        <a:buSzTx/>
                        <a:buFontTx/>
                        <a:buNone/>
                        <a:tabLst/>
                        <a:defRPr/>
                      </a:pPr>
                      <a:r>
                        <a:rPr lang="en-US" sz="650" b="1" dirty="0">
                          <a:effectLst/>
                          <a:latin typeface="Calibri" panose="020F0502020204030204" pitchFamily="34" charset="0"/>
                          <a:cs typeface="Calibri" panose="020F0502020204030204" pitchFamily="34" charset="0"/>
                        </a:rPr>
                        <a:t>Plan and monitor</a:t>
                      </a:r>
                      <a:br>
                        <a:rPr lang="en-US" sz="700" b="1" dirty="0">
                          <a:effectLst/>
                          <a:latin typeface="Calibri" panose="020F0502020204030204" pitchFamily="34" charset="0"/>
                          <a:cs typeface="Calibri" panose="020F0502020204030204" pitchFamily="34" charset="0"/>
                        </a:rPr>
                      </a:br>
                      <a:r>
                        <a:rPr lang="en-US" sz="500" b="1" dirty="0">
                          <a:effectLst/>
                          <a:latin typeface="Calibri" panose="020F0502020204030204" pitchFamily="34" charset="0"/>
                          <a:cs typeface="Calibri" panose="020F0502020204030204" pitchFamily="34" charset="0"/>
                        </a:rPr>
                        <a:t>(Complete now and monitor)</a:t>
                      </a: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US" sz="600" dirty="0">
                          <a:solidFill>
                            <a:schemeClr val="tx1"/>
                          </a:solidFill>
                          <a:latin typeface="Calibri" panose="020F0502020204030204" pitchFamily="34" charset="0"/>
                          <a:cs typeface="Calibri" panose="020F0502020204030204" pitchFamily="34" charset="0"/>
                        </a:rPr>
                        <a:t>To ensure that ALL pupils will be active on average 60 minutes a day, 7 days a week.</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l">
                        <a:lnSpc>
                          <a:spcPct val="100000"/>
                        </a:lnSpc>
                      </a:pPr>
                      <a:r>
                        <a:rPr lang="en-US" sz="600" dirty="0">
                          <a:solidFill>
                            <a:schemeClr val="tx1"/>
                          </a:solidFill>
                          <a:latin typeface="Calibri" panose="020F0502020204030204" pitchFamily="34" charset="0"/>
                          <a:cs typeface="Calibri" panose="020F0502020204030204" pitchFamily="34" charset="0"/>
                        </a:rPr>
                        <a:t>Individualised staff CPD for class teachers based on staff voice and informal conversations. Support for PE leader included.  </a:t>
                      </a:r>
                    </a:p>
                    <a:p>
                      <a:pPr algn="l">
                        <a:lnSpc>
                          <a:spcPct val="100000"/>
                        </a:lnSpc>
                      </a:pPr>
                      <a:endParaRPr lang="en-US" sz="600" dirty="0">
                        <a:solidFill>
                          <a:schemeClr val="tx1"/>
                        </a:solidFill>
                        <a:latin typeface="Calibri" panose="020F0502020204030204" pitchFamily="34" charset="0"/>
                        <a:cs typeface="Calibri" panose="020F0502020204030204" pitchFamily="34" charset="0"/>
                      </a:endParaRPr>
                    </a:p>
                    <a:p>
                      <a:pPr algn="l">
                        <a:lnSpc>
                          <a:spcPct val="100000"/>
                        </a:lnSpc>
                      </a:pPr>
                      <a:r>
                        <a:rPr lang="en-US" sz="600" dirty="0">
                          <a:solidFill>
                            <a:schemeClr val="tx1"/>
                          </a:solidFill>
                          <a:latin typeface="Calibri" panose="020F0502020204030204" pitchFamily="34" charset="0"/>
                          <a:cs typeface="Calibri" panose="020F0502020204030204" pitchFamily="34" charset="0"/>
                        </a:rPr>
                        <a:t>Ensure Complete PE annual membership is paid to ensure teachers can access planning and supporting resources.</a:t>
                      </a:r>
                    </a:p>
                    <a:p>
                      <a:pPr algn="l">
                        <a:lnSpc>
                          <a:spcPct val="100000"/>
                        </a:lnSpc>
                      </a:pPr>
                      <a:endParaRPr lang="en-US" sz="600" dirty="0">
                        <a:solidFill>
                          <a:schemeClr val="tx1"/>
                        </a:solidFill>
                        <a:latin typeface="Calibri" panose="020F0502020204030204" pitchFamily="34" charset="0"/>
                        <a:cs typeface="Calibri" panose="020F0502020204030204" pitchFamily="34" charset="0"/>
                      </a:endParaRPr>
                    </a:p>
                    <a:p>
                      <a:pPr algn="l">
                        <a:lnSpc>
                          <a:spcPct val="100000"/>
                        </a:lnSpc>
                      </a:pPr>
                      <a:r>
                        <a:rPr lang="en-US" sz="600" dirty="0">
                          <a:solidFill>
                            <a:schemeClr val="tx1"/>
                          </a:solidFill>
                          <a:latin typeface="Calibri" panose="020F0502020204030204" pitchFamily="34" charset="0"/>
                          <a:cs typeface="Calibri" panose="020F0502020204030204" pitchFamily="34" charset="0"/>
                        </a:rPr>
                        <a:t>Purchasing of new equipment to support high quality teaching of PE. </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l">
                        <a:lnSpc>
                          <a:spcPct val="100000"/>
                        </a:lnSpc>
                      </a:pPr>
                      <a:r>
                        <a:rPr lang="en-US" sz="600" dirty="0">
                          <a:solidFill>
                            <a:schemeClr val="tx1"/>
                          </a:solidFill>
                          <a:latin typeface="Calibri" panose="020F0502020204030204" pitchFamily="34" charset="0"/>
                          <a:cs typeface="Calibri" panose="020F0502020204030204" pitchFamily="34" charset="0"/>
                        </a:rPr>
                        <a:t>Our aim is to increase the number of children achieving curriculum requirements by the end of the summer term. </a:t>
                      </a:r>
                    </a:p>
                    <a:p>
                      <a:pPr algn="l">
                        <a:lnSpc>
                          <a:spcPct val="100000"/>
                        </a:lnSpc>
                      </a:pPr>
                      <a:endParaRPr lang="en-US" sz="600" dirty="0">
                        <a:solidFill>
                          <a:schemeClr val="tx1"/>
                        </a:solidFill>
                        <a:latin typeface="Calibri" panose="020F0502020204030204" pitchFamily="34" charset="0"/>
                        <a:cs typeface="Calibri" panose="020F0502020204030204" pitchFamily="34" charset="0"/>
                      </a:endParaRPr>
                    </a:p>
                    <a:p>
                      <a:pPr lvl="0"/>
                      <a:r>
                        <a:rPr lang="en-US" sz="600" kern="1200" dirty="0">
                          <a:solidFill>
                            <a:schemeClr val="dk1"/>
                          </a:solidFill>
                          <a:effectLst/>
                          <a:latin typeface="Calibri" panose="020F0502020204030204" pitchFamily="34" charset="0"/>
                          <a:ea typeface="Calibri" panose="020F0502020204030204" pitchFamily="34" charset="0"/>
                          <a:cs typeface="Calibri" panose="020F0502020204030204" pitchFamily="34" charset="0"/>
                        </a:rPr>
                        <a:t>In July 2025, pupil attainment data for the end of KS1 was </a:t>
                      </a:r>
                      <a:r>
                        <a:rPr lang="en-US" sz="600" kern="1200" dirty="0">
                          <a:solidFill>
                            <a:schemeClr val="dk1"/>
                          </a:solidFill>
                          <a:effectLst/>
                          <a:highlight>
                            <a:srgbClr val="FFFF00"/>
                          </a:highlight>
                          <a:latin typeface="Calibri" panose="020F0502020204030204" pitchFamily="34" charset="0"/>
                          <a:ea typeface="Calibri" panose="020F0502020204030204" pitchFamily="34" charset="0"/>
                          <a:cs typeface="Calibri" panose="020F0502020204030204" pitchFamily="34" charset="0"/>
                        </a:rPr>
                        <a:t>77% </a:t>
                      </a:r>
                      <a:r>
                        <a:rPr lang="en-US" sz="600" kern="1200" dirty="0">
                          <a:solidFill>
                            <a:schemeClr val="dk1"/>
                          </a:solidFill>
                          <a:effectLst/>
                          <a:latin typeface="Calibri" panose="020F0502020204030204" pitchFamily="34" charset="0"/>
                          <a:ea typeface="Calibri" panose="020F0502020204030204" pitchFamily="34" charset="0"/>
                          <a:cs typeface="Calibri" panose="020F0502020204030204" pitchFamily="34" charset="0"/>
                        </a:rPr>
                        <a:t>ARE. We want this to be over </a:t>
                      </a:r>
                      <a:r>
                        <a:rPr lang="en-US" sz="600" kern="1200" dirty="0">
                          <a:solidFill>
                            <a:schemeClr val="dk1"/>
                          </a:solidFill>
                          <a:effectLst/>
                          <a:highlight>
                            <a:srgbClr val="00FF00"/>
                          </a:highlight>
                          <a:latin typeface="Calibri" panose="020F0502020204030204" pitchFamily="34" charset="0"/>
                          <a:ea typeface="Calibri" panose="020F0502020204030204" pitchFamily="34" charset="0"/>
                          <a:cs typeface="Calibri" panose="020F0502020204030204" pitchFamily="34" charset="0"/>
                        </a:rPr>
                        <a:t>80%.</a:t>
                      </a:r>
                    </a:p>
                    <a:p>
                      <a:pPr lvl="0"/>
                      <a:endParaRPr lang="en-US" sz="600" kern="1200" dirty="0">
                        <a:solidFill>
                          <a:schemeClr val="dk1"/>
                        </a:solidFill>
                        <a:effectLst/>
                        <a:latin typeface="Calibri" panose="020F0502020204030204" pitchFamily="34" charset="0"/>
                        <a:ea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r>
                        <a:rPr lang="en-US" sz="600" kern="1200" dirty="0">
                          <a:solidFill>
                            <a:schemeClr val="dk1"/>
                          </a:solidFill>
                          <a:effectLst/>
                          <a:latin typeface="Calibri" panose="020F0502020204030204" pitchFamily="34" charset="0"/>
                          <a:ea typeface="Calibri" panose="020F0502020204030204" pitchFamily="34" charset="0"/>
                          <a:cs typeface="Calibri" panose="020F0502020204030204" pitchFamily="34" charset="0"/>
                        </a:rPr>
                        <a:t>In July 2025, pupil attainment data for the end of KS2 was </a:t>
                      </a:r>
                      <a:r>
                        <a:rPr lang="en-US" sz="600" kern="1200" dirty="0">
                          <a:solidFill>
                            <a:schemeClr val="dk1"/>
                          </a:solidFill>
                          <a:effectLst/>
                          <a:highlight>
                            <a:srgbClr val="FFFF00"/>
                          </a:highlight>
                          <a:latin typeface="Calibri" panose="020F0502020204030204" pitchFamily="34" charset="0"/>
                          <a:ea typeface="Calibri" panose="020F0502020204030204" pitchFamily="34" charset="0"/>
                          <a:cs typeface="Calibri" panose="020F0502020204030204" pitchFamily="34" charset="0"/>
                        </a:rPr>
                        <a:t>86% </a:t>
                      </a:r>
                      <a:r>
                        <a:rPr lang="en-US" sz="600" kern="1200" dirty="0">
                          <a:solidFill>
                            <a:schemeClr val="dk1"/>
                          </a:solidFill>
                          <a:effectLst/>
                          <a:latin typeface="Calibri" panose="020F0502020204030204" pitchFamily="34" charset="0"/>
                          <a:ea typeface="Calibri" panose="020F0502020204030204" pitchFamily="34" charset="0"/>
                          <a:cs typeface="Calibri" panose="020F0502020204030204" pitchFamily="34" charset="0"/>
                        </a:rPr>
                        <a:t>ARE. We want this to maintain or increase. </a:t>
                      </a:r>
                    </a:p>
                    <a:p>
                      <a:pPr algn="l">
                        <a:lnSpc>
                          <a:spcPct val="100000"/>
                        </a:lnSpc>
                      </a:pPr>
                      <a:endParaRPr lang="en-US" sz="600" dirty="0">
                        <a:solidFill>
                          <a:schemeClr val="tx1"/>
                        </a:solidFill>
                        <a:latin typeface="Calibri" panose="020F0502020204030204" pitchFamily="34" charset="0"/>
                        <a:cs typeface="Calibri" panose="020F0502020204030204" pitchFamily="34" charset="0"/>
                      </a:endParaRPr>
                    </a:p>
                    <a:p>
                      <a:pPr algn="l">
                        <a:lnSpc>
                          <a:spcPct val="100000"/>
                        </a:lnSpc>
                      </a:pPr>
                      <a:endParaRPr lang="en-US" sz="600" dirty="0">
                        <a:solidFill>
                          <a:schemeClr val="tx1"/>
                        </a:solidFill>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l">
                        <a:lnSpc>
                          <a:spcPct val="100000"/>
                        </a:lnSpc>
                      </a:pPr>
                      <a:r>
                        <a:rPr lang="en-US" sz="600" dirty="0">
                          <a:solidFill>
                            <a:schemeClr val="tx1"/>
                          </a:solidFill>
                          <a:latin typeface="Calibri" panose="020F0502020204030204" pitchFamily="34" charset="0"/>
                          <a:cs typeface="Calibri" panose="020F0502020204030204" pitchFamily="34" charset="0"/>
                        </a:rPr>
                        <a:t>Lesson observations by the subject lead. </a:t>
                      </a:r>
                    </a:p>
                    <a:p>
                      <a:pPr algn="l">
                        <a:lnSpc>
                          <a:spcPct val="100000"/>
                        </a:lnSpc>
                      </a:pPr>
                      <a:endParaRPr lang="en-US" sz="600" dirty="0">
                        <a:solidFill>
                          <a:schemeClr val="tx1"/>
                        </a:solidFill>
                        <a:latin typeface="Calibri" panose="020F0502020204030204" pitchFamily="34" charset="0"/>
                        <a:cs typeface="Calibri" panose="020F0502020204030204" pitchFamily="34" charset="0"/>
                      </a:endParaRPr>
                    </a:p>
                    <a:p>
                      <a:pPr algn="l">
                        <a:lnSpc>
                          <a:spcPct val="100000"/>
                        </a:lnSpc>
                      </a:pPr>
                      <a:r>
                        <a:rPr lang="en-US" sz="600" dirty="0">
                          <a:solidFill>
                            <a:schemeClr val="tx1"/>
                          </a:solidFill>
                          <a:latin typeface="Calibri" panose="020F0502020204030204" pitchFamily="34" charset="0"/>
                          <a:cs typeface="Calibri" panose="020F0502020204030204" pitchFamily="34" charset="0"/>
                        </a:rPr>
                        <a:t>Pupil and staff voice by the subject lead.</a:t>
                      </a:r>
                    </a:p>
                    <a:p>
                      <a:pPr algn="l">
                        <a:lnSpc>
                          <a:spcPct val="100000"/>
                        </a:lnSpc>
                      </a:pPr>
                      <a:endParaRPr lang="en-US" sz="600" dirty="0">
                        <a:solidFill>
                          <a:schemeClr val="tx1"/>
                        </a:solidFill>
                        <a:latin typeface="Calibri" panose="020F0502020204030204" pitchFamily="34" charset="0"/>
                        <a:cs typeface="Calibri" panose="020F0502020204030204" pitchFamily="34" charset="0"/>
                      </a:endParaRPr>
                    </a:p>
                    <a:p>
                      <a:pPr algn="l">
                        <a:lnSpc>
                          <a:spcPct val="100000"/>
                        </a:lnSpc>
                      </a:pPr>
                      <a:r>
                        <a:rPr lang="en-US" sz="600" dirty="0">
                          <a:solidFill>
                            <a:schemeClr val="tx1"/>
                          </a:solidFill>
                          <a:latin typeface="Calibri" panose="020F0502020204030204" pitchFamily="34" charset="0"/>
                          <a:cs typeface="Calibri" panose="020F0502020204030204" pitchFamily="34" charset="0"/>
                        </a:rPr>
                        <a:t>Purchasing equipment if needed. </a:t>
                      </a:r>
                    </a:p>
                    <a:p>
                      <a:pPr algn="l">
                        <a:lnSpc>
                          <a:spcPct val="100000"/>
                        </a:lnSpc>
                      </a:pPr>
                      <a:endParaRPr lang="en-US" sz="600" dirty="0">
                        <a:solidFill>
                          <a:schemeClr val="tx1"/>
                        </a:solidFill>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68936110"/>
                  </a:ext>
                </a:extLst>
              </a:tr>
              <a:tr h="164253">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tc>
                  <a:txBody>
                    <a:bodyPr/>
                    <a:lstStyle/>
                    <a:p>
                      <a:pPr algn="ctr"/>
                      <a:r>
                        <a:rPr lang="en-US" sz="700" b="1" dirty="0">
                          <a:solidFill>
                            <a:sysClr val="windowText" lastClr="000000"/>
                          </a:solidFill>
                          <a:latin typeface="Calibri" panose="020F0502020204030204" pitchFamily="34" charset="0"/>
                          <a:cs typeface="Calibri" panose="020F0502020204030204" pitchFamily="34" charset="0"/>
                        </a:rPr>
                        <a:t>What impact have you seen?</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tc>
                  <a:txBody>
                    <a:bodyPr/>
                    <a:lstStyle/>
                    <a:p>
                      <a:pPr algn="ctr"/>
                      <a:r>
                        <a:rPr lang="en-GB" sz="700" b="1" kern="1200" dirty="0">
                          <a:solidFill>
                            <a:sysClr val="windowText" lastClr="000000"/>
                          </a:solidFill>
                          <a:effectLst/>
                          <a:latin typeface="Calibri" panose="020F0502020204030204" pitchFamily="34" charset="0"/>
                          <a:ea typeface="+mn-ea"/>
                          <a:cs typeface="Calibri" panose="020F0502020204030204" pitchFamily="34" charset="0"/>
                        </a:rPr>
                        <a:t>Are the improvements sustainable? How?</a:t>
                      </a:r>
                      <a:endParaRPr lang="en-US" sz="700" b="1" dirty="0">
                        <a:solidFill>
                          <a:sysClr val="windowText" lastClr="000000"/>
                        </a:solidFill>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tc>
                  <a:txBody>
                    <a:bodyPr/>
                    <a:lstStyle/>
                    <a:p>
                      <a:pPr marL="0" marR="0" lvl="0" indent="0" algn="ctr" defTabSz="575981" rtl="0" eaLnBrk="1" fontAlgn="auto" latinLnBrk="0" hangingPunct="1">
                        <a:lnSpc>
                          <a:spcPct val="100000"/>
                        </a:lnSpc>
                        <a:spcBef>
                          <a:spcPts val="0"/>
                        </a:spcBef>
                        <a:spcAft>
                          <a:spcPts val="0"/>
                        </a:spcAft>
                        <a:buClrTx/>
                        <a:buSzTx/>
                        <a:buFontTx/>
                        <a:buNone/>
                        <a:tabLst/>
                        <a:defRPr/>
                      </a:pPr>
                      <a:r>
                        <a:rPr lang="en-GB" sz="700" b="1" dirty="0">
                          <a:solidFill>
                            <a:sysClr val="windowText" lastClr="000000"/>
                          </a:solidFill>
                          <a:effectLst/>
                          <a:latin typeface="Calibri" panose="020F0502020204030204" pitchFamily="34" charset="0"/>
                          <a:ea typeface="Calibri" panose="020F0502020204030204" pitchFamily="34" charset="0"/>
                          <a:cs typeface="Calibri" panose="020F0502020204030204" pitchFamily="34" charset="0"/>
                        </a:rPr>
                        <a:t>Supporting evidence</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tc>
                  <a:txBody>
                    <a:bodyPr/>
                    <a:lstStyle/>
                    <a:p>
                      <a:pPr marL="0" marR="0" lvl="0" indent="0" algn="ctr" defTabSz="575981" rtl="0" eaLnBrk="1" fontAlgn="auto" latinLnBrk="0" hangingPunct="1">
                        <a:lnSpc>
                          <a:spcPct val="100000"/>
                        </a:lnSpc>
                        <a:spcBef>
                          <a:spcPts val="0"/>
                        </a:spcBef>
                        <a:spcAft>
                          <a:spcPts val="0"/>
                        </a:spcAft>
                        <a:buClrTx/>
                        <a:buSzTx/>
                        <a:buFontTx/>
                        <a:buNone/>
                        <a:tabLst/>
                        <a:defRPr/>
                      </a:pPr>
                      <a:r>
                        <a:rPr lang="en-US" sz="700" b="1" dirty="0">
                          <a:solidFill>
                            <a:sysClr val="windowText" lastClr="000000"/>
                          </a:solidFill>
                          <a:effectLst/>
                          <a:latin typeface="Calibri" panose="020F0502020204030204" pitchFamily="34" charset="0"/>
                          <a:cs typeface="Calibri" panose="020F0502020204030204" pitchFamily="34" charset="0"/>
                        </a:rPr>
                        <a:t>Approx. cost</a:t>
                      </a:r>
                      <a:endParaRPr lang="en-GB" sz="700" b="1" dirty="0">
                        <a:solidFill>
                          <a:sysClr val="windowText" lastClr="000000"/>
                        </a:solidFill>
                        <a:effectLst/>
                        <a:latin typeface="Calibri" panose="020F0502020204030204" pitchFamily="34" charset="0"/>
                        <a:ea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extLst>
                  <a:ext uri="{0D108BD9-81ED-4DB2-BD59-A6C34878D82A}">
                    <a16:rowId xmlns:a16="http://schemas.microsoft.com/office/drawing/2014/main" val="3420514327"/>
                  </a:ext>
                </a:extLst>
              </a:tr>
              <a:tr h="370840">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p>
                      <a:pPr marL="0" marR="0" lvl="0" indent="0" algn="ctr" defTabSz="575981" rtl="0" eaLnBrk="1" fontAlgn="auto" latinLnBrk="0" hangingPunct="1">
                        <a:lnSpc>
                          <a:spcPct val="100000"/>
                        </a:lnSpc>
                        <a:spcBef>
                          <a:spcPts val="0"/>
                        </a:spcBef>
                        <a:spcAft>
                          <a:spcPts val="0"/>
                        </a:spcAft>
                        <a:buClrTx/>
                        <a:buSzTx/>
                        <a:buFontTx/>
                        <a:buNone/>
                        <a:tabLst/>
                        <a:defRPr/>
                      </a:pPr>
                      <a:endParaRPr lang="en-US" sz="700" b="1" dirty="0">
                        <a:latin typeface="Calibri" panose="020F0502020204030204" pitchFamily="34" charset="0"/>
                        <a:cs typeface="Calibri" panose="020F0502020204030204" pitchFamily="34" charset="0"/>
                      </a:endParaRPr>
                    </a:p>
                    <a:p>
                      <a:pPr marL="0" marR="0" lvl="0" indent="0" algn="ctr" defTabSz="575981" rtl="0" eaLnBrk="1" fontAlgn="auto" latinLnBrk="0" hangingPunct="1">
                        <a:lnSpc>
                          <a:spcPct val="100000"/>
                        </a:lnSpc>
                        <a:spcBef>
                          <a:spcPts val="0"/>
                        </a:spcBef>
                        <a:spcAft>
                          <a:spcPts val="0"/>
                        </a:spcAft>
                        <a:buClrTx/>
                        <a:buSzTx/>
                        <a:buFontTx/>
                        <a:buNone/>
                        <a:tabLst/>
                        <a:defRPr/>
                      </a:pPr>
                      <a:endParaRPr lang="en-US" sz="700" b="1" dirty="0">
                        <a:latin typeface="Calibri" panose="020F0502020204030204" pitchFamily="34" charset="0"/>
                        <a:cs typeface="Calibri" panose="020F0502020204030204" pitchFamily="34" charset="0"/>
                      </a:endParaRPr>
                    </a:p>
                    <a:p>
                      <a:pPr marL="0" marR="0" lvl="0" indent="0" algn="ctr" defTabSz="575981" rtl="0" eaLnBrk="1" fontAlgn="auto" latinLnBrk="0" hangingPunct="1">
                        <a:lnSpc>
                          <a:spcPct val="100000"/>
                        </a:lnSpc>
                        <a:spcBef>
                          <a:spcPts val="0"/>
                        </a:spcBef>
                        <a:spcAft>
                          <a:spcPts val="0"/>
                        </a:spcAft>
                        <a:buClrTx/>
                        <a:buSzTx/>
                        <a:buFontTx/>
                        <a:buNone/>
                        <a:tabLst/>
                        <a:defRPr/>
                      </a:pPr>
                      <a:r>
                        <a:rPr lang="en-US" sz="650" b="1" dirty="0">
                          <a:latin typeface="Calibri" panose="020F0502020204030204" pitchFamily="34" charset="0"/>
                          <a:cs typeface="Calibri" panose="020F0502020204030204" pitchFamily="34" charset="0"/>
                        </a:rPr>
                        <a:t>Evaluate</a:t>
                      </a:r>
                      <a:r>
                        <a:rPr lang="en-US" sz="700" b="1" dirty="0">
                          <a:latin typeface="Calibri" panose="020F0502020204030204" pitchFamily="34" charset="0"/>
                          <a:cs typeface="Calibri" panose="020F0502020204030204" pitchFamily="34" charset="0"/>
                        </a:rPr>
                        <a:t> </a:t>
                      </a:r>
                      <a:r>
                        <a:rPr lang="en-US" sz="500" b="1" dirty="0">
                          <a:latin typeface="Calibri" panose="020F0502020204030204" pitchFamily="34" charset="0"/>
                          <a:cs typeface="Calibri" panose="020F0502020204030204" pitchFamily="34" charset="0"/>
                        </a:rPr>
                        <a:t>(Complete in July)</a:t>
                      </a: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US" sz="600" kern="1200" dirty="0">
                          <a:solidFill>
                            <a:schemeClr val="dk1"/>
                          </a:solidFill>
                          <a:effectLst/>
                          <a:latin typeface="Calibri" panose="020F0502020204030204" pitchFamily="34" charset="0"/>
                          <a:ea typeface="Calibri" panose="020F0502020204030204" pitchFamily="34" charset="0"/>
                          <a:cs typeface="Calibri" panose="020F0502020204030204" pitchFamily="34" charset="0"/>
                        </a:rPr>
                        <a:t>In July 2025, pupil attainment data for the end of KS1 was </a:t>
                      </a:r>
                      <a:r>
                        <a:rPr lang="en-US" sz="600" kern="1200" dirty="0">
                          <a:solidFill>
                            <a:schemeClr val="dk1"/>
                          </a:solidFill>
                          <a:effectLst/>
                          <a:highlight>
                            <a:srgbClr val="FFFF00"/>
                          </a:highlight>
                          <a:latin typeface="Calibri" panose="020F0502020204030204" pitchFamily="34" charset="0"/>
                          <a:ea typeface="Calibri" panose="020F0502020204030204" pitchFamily="34" charset="0"/>
                          <a:cs typeface="Calibri" panose="020F0502020204030204" pitchFamily="34" charset="0"/>
                        </a:rPr>
                        <a:t>77% </a:t>
                      </a:r>
                      <a:r>
                        <a:rPr lang="en-US" sz="600" kern="1200" dirty="0">
                          <a:solidFill>
                            <a:schemeClr val="dk1"/>
                          </a:solidFill>
                          <a:effectLst/>
                          <a:latin typeface="Calibri" panose="020F0502020204030204" pitchFamily="34" charset="0"/>
                          <a:ea typeface="Calibri" panose="020F0502020204030204" pitchFamily="34" charset="0"/>
                          <a:cs typeface="Calibri" panose="020F0502020204030204" pitchFamily="34" charset="0"/>
                        </a:rPr>
                        <a:t>ARE. </a:t>
                      </a:r>
                      <a:r>
                        <a:rPr lang="en-US" sz="600" b="1"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Now</a:t>
                      </a:r>
                      <a:r>
                        <a:rPr lang="en-US" sz="60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in</a:t>
                      </a:r>
                      <a:r>
                        <a:rPr lang="en-US" sz="600" dirty="0">
                          <a:solidFill>
                            <a:schemeClr val="tx1"/>
                          </a:solidFill>
                          <a:latin typeface="Calibri" panose="020F0502020204030204" pitchFamily="34" charset="0"/>
                          <a:cs typeface="Calibri" panose="020F0502020204030204" pitchFamily="34" charset="0"/>
                        </a:rPr>
                        <a:t> July 2026, this has increased to </a:t>
                      </a:r>
                      <a:r>
                        <a:rPr lang="en-US" sz="600" dirty="0">
                          <a:solidFill>
                            <a:schemeClr val="tx1"/>
                          </a:solidFill>
                          <a:highlight>
                            <a:srgbClr val="00FF00"/>
                          </a:highlight>
                          <a:latin typeface="Calibri" panose="020F0502020204030204" pitchFamily="34" charset="0"/>
                          <a:cs typeface="Calibri" panose="020F0502020204030204" pitchFamily="34" charset="0"/>
                        </a:rPr>
                        <a:t>81%.</a:t>
                      </a:r>
                      <a:endParaRPr lang="en-US" sz="600" kern="1200" dirty="0">
                        <a:solidFill>
                          <a:schemeClr val="dk1"/>
                        </a:solidFill>
                        <a:effectLst/>
                        <a:highlight>
                          <a:srgbClr val="00FF00"/>
                        </a:highlight>
                        <a:latin typeface="Calibri" panose="020F0502020204030204" pitchFamily="34" charset="0"/>
                        <a:ea typeface="Calibri" panose="020F0502020204030204" pitchFamily="34" charset="0"/>
                        <a:cs typeface="Calibri" panose="020F0502020204030204" pitchFamily="34" charset="0"/>
                      </a:endParaRPr>
                    </a:p>
                    <a:p>
                      <a:pPr lvl="0"/>
                      <a:endParaRPr lang="en-US" sz="600" kern="1200" dirty="0">
                        <a:solidFill>
                          <a:schemeClr val="dk1"/>
                        </a:solidFill>
                        <a:effectLst/>
                        <a:latin typeface="Calibri" panose="020F0502020204030204" pitchFamily="34" charset="0"/>
                        <a:ea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r>
                        <a:rPr lang="en-US" sz="600" kern="1200" dirty="0">
                          <a:solidFill>
                            <a:schemeClr val="dk1"/>
                          </a:solidFill>
                          <a:effectLst/>
                          <a:latin typeface="Calibri" panose="020F0502020204030204" pitchFamily="34" charset="0"/>
                          <a:ea typeface="Calibri" panose="020F0502020204030204" pitchFamily="34" charset="0"/>
                          <a:cs typeface="Calibri" panose="020F0502020204030204" pitchFamily="34" charset="0"/>
                        </a:rPr>
                        <a:t>In July 2025, pupil attainment data for the end of KS2 was </a:t>
                      </a:r>
                      <a:r>
                        <a:rPr lang="en-US" sz="600" kern="1200" dirty="0">
                          <a:solidFill>
                            <a:schemeClr val="dk1"/>
                          </a:solidFill>
                          <a:effectLst/>
                          <a:highlight>
                            <a:srgbClr val="FFFF00"/>
                          </a:highlight>
                          <a:latin typeface="Calibri" panose="020F0502020204030204" pitchFamily="34" charset="0"/>
                          <a:ea typeface="Calibri" panose="020F0502020204030204" pitchFamily="34" charset="0"/>
                          <a:cs typeface="Calibri" panose="020F0502020204030204" pitchFamily="34" charset="0"/>
                        </a:rPr>
                        <a:t>86% </a:t>
                      </a:r>
                      <a:r>
                        <a:rPr lang="en-US" sz="600" kern="1200" dirty="0">
                          <a:solidFill>
                            <a:schemeClr val="dk1"/>
                          </a:solidFill>
                          <a:effectLst/>
                          <a:latin typeface="Calibri" panose="020F0502020204030204" pitchFamily="34" charset="0"/>
                          <a:ea typeface="Calibri" panose="020F0502020204030204" pitchFamily="34" charset="0"/>
                          <a:cs typeface="Calibri" panose="020F0502020204030204" pitchFamily="34" charset="0"/>
                        </a:rPr>
                        <a:t>ARE. </a:t>
                      </a:r>
                      <a:r>
                        <a:rPr lang="en-US" sz="600" b="1"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Now</a:t>
                      </a:r>
                      <a:r>
                        <a:rPr lang="en-US" sz="60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in</a:t>
                      </a:r>
                      <a:r>
                        <a:rPr lang="en-US" sz="600" dirty="0">
                          <a:solidFill>
                            <a:schemeClr val="tx1"/>
                          </a:solidFill>
                          <a:latin typeface="Calibri" panose="020F0502020204030204" pitchFamily="34" charset="0"/>
                          <a:cs typeface="Calibri" panose="020F0502020204030204" pitchFamily="34" charset="0"/>
                        </a:rPr>
                        <a:t> July 2026, this has increased to </a:t>
                      </a:r>
                      <a:r>
                        <a:rPr lang="en-US" sz="600" dirty="0">
                          <a:solidFill>
                            <a:schemeClr val="tx1"/>
                          </a:solidFill>
                          <a:highlight>
                            <a:srgbClr val="00FF00"/>
                          </a:highlight>
                          <a:latin typeface="Calibri" panose="020F0502020204030204" pitchFamily="34" charset="0"/>
                          <a:cs typeface="Calibri" panose="020F0502020204030204" pitchFamily="34" charset="0"/>
                        </a:rPr>
                        <a:t>88%.</a:t>
                      </a:r>
                      <a:endParaRPr lang="en-US" sz="600" kern="1200" dirty="0">
                        <a:solidFill>
                          <a:schemeClr val="dk1"/>
                        </a:solidFill>
                        <a:effectLst/>
                        <a:highlight>
                          <a:srgbClr val="00FF00"/>
                        </a:highlight>
                        <a:latin typeface="Calibri" panose="020F0502020204030204" pitchFamily="34" charset="0"/>
                        <a:ea typeface="Calibri" panose="020F0502020204030204" pitchFamily="34" charset="0"/>
                        <a:cs typeface="Calibri" panose="020F0502020204030204" pitchFamily="34" charset="0"/>
                      </a:endParaRPr>
                    </a:p>
                    <a:p>
                      <a:pPr algn="l">
                        <a:lnSpc>
                          <a:spcPct val="100000"/>
                        </a:lnSpc>
                      </a:pPr>
                      <a:endParaRPr lang="en-US" sz="450" dirty="0">
                        <a:solidFill>
                          <a:schemeClr val="tx1"/>
                        </a:solidFill>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l">
                        <a:lnSpc>
                          <a:spcPct val="100000"/>
                        </a:lnSpc>
                      </a:pPr>
                      <a:r>
                        <a:rPr lang="en-US" sz="600" dirty="0">
                          <a:solidFill>
                            <a:schemeClr val="tx1"/>
                          </a:solidFill>
                          <a:latin typeface="Calibri" panose="020F0502020204030204" pitchFamily="34" charset="0"/>
                          <a:cs typeface="Calibri" panose="020F0502020204030204" pitchFamily="34" charset="0"/>
                        </a:rPr>
                        <a:t>Staff feel more confident adapting lessons. </a:t>
                      </a:r>
                    </a:p>
                    <a:p>
                      <a:pPr algn="l">
                        <a:lnSpc>
                          <a:spcPct val="100000"/>
                        </a:lnSpc>
                      </a:pPr>
                      <a:endParaRPr lang="en-US" sz="600" dirty="0">
                        <a:solidFill>
                          <a:schemeClr val="tx1"/>
                        </a:solidFill>
                        <a:latin typeface="Calibri" panose="020F0502020204030204" pitchFamily="34" charset="0"/>
                        <a:cs typeface="Calibri" panose="020F0502020204030204" pitchFamily="34" charset="0"/>
                      </a:endParaRPr>
                    </a:p>
                    <a:p>
                      <a:pPr algn="l">
                        <a:lnSpc>
                          <a:spcPct val="100000"/>
                        </a:lnSpc>
                      </a:pPr>
                      <a:r>
                        <a:rPr lang="en-US" sz="600" dirty="0">
                          <a:solidFill>
                            <a:schemeClr val="tx1"/>
                          </a:solidFill>
                          <a:latin typeface="Calibri" panose="020F0502020204030204" pitchFamily="34" charset="0"/>
                          <a:cs typeface="Calibri" panose="020F0502020204030204" pitchFamily="34" charset="0"/>
                        </a:rPr>
                        <a:t>Continued CPD can come from sharing good practice in school and using Complete PE.</a:t>
                      </a:r>
                    </a:p>
                    <a:p>
                      <a:pPr algn="l">
                        <a:lnSpc>
                          <a:spcPct val="100000"/>
                        </a:lnSpc>
                      </a:pPr>
                      <a:endParaRPr lang="en-US" sz="600" dirty="0">
                        <a:solidFill>
                          <a:schemeClr val="tx1"/>
                        </a:solidFill>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l">
                        <a:lnSpc>
                          <a:spcPct val="100000"/>
                        </a:lnSpc>
                      </a:pPr>
                      <a:r>
                        <a:rPr lang="en-US" sz="600" dirty="0">
                          <a:solidFill>
                            <a:schemeClr val="tx1"/>
                          </a:solidFill>
                          <a:latin typeface="Calibri" panose="020F0502020204030204" pitchFamily="34" charset="0"/>
                          <a:cs typeface="Calibri" panose="020F0502020204030204" pitchFamily="34" charset="0"/>
                        </a:rPr>
                        <a:t>Lesson observations by the subject lead. </a:t>
                      </a:r>
                    </a:p>
                    <a:p>
                      <a:pPr algn="l">
                        <a:lnSpc>
                          <a:spcPct val="100000"/>
                        </a:lnSpc>
                      </a:pPr>
                      <a:endParaRPr lang="en-US" sz="600" dirty="0">
                        <a:solidFill>
                          <a:schemeClr val="tx1"/>
                        </a:solidFill>
                        <a:latin typeface="Calibri" panose="020F0502020204030204" pitchFamily="34" charset="0"/>
                        <a:cs typeface="Calibri" panose="020F0502020204030204" pitchFamily="34" charset="0"/>
                      </a:endParaRPr>
                    </a:p>
                    <a:p>
                      <a:pPr algn="l">
                        <a:lnSpc>
                          <a:spcPct val="100000"/>
                        </a:lnSpc>
                      </a:pPr>
                      <a:r>
                        <a:rPr lang="en-US" sz="600" dirty="0">
                          <a:solidFill>
                            <a:schemeClr val="tx1"/>
                          </a:solidFill>
                          <a:latin typeface="Calibri" panose="020F0502020204030204" pitchFamily="34" charset="0"/>
                          <a:cs typeface="Calibri" panose="020F0502020204030204" pitchFamily="34" charset="0"/>
                        </a:rPr>
                        <a:t>Pupil and staff voice by the subject lead.</a:t>
                      </a:r>
                    </a:p>
                    <a:p>
                      <a:pPr algn="l">
                        <a:lnSpc>
                          <a:spcPct val="100000"/>
                        </a:lnSpc>
                      </a:pPr>
                      <a:endParaRPr lang="en-US" sz="600" dirty="0">
                        <a:solidFill>
                          <a:schemeClr val="tx1"/>
                        </a:solidFill>
                        <a:latin typeface="Calibri" panose="020F0502020204030204" pitchFamily="34" charset="0"/>
                        <a:cs typeface="Calibri" panose="020F0502020204030204" pitchFamily="34" charset="0"/>
                      </a:endParaRPr>
                    </a:p>
                    <a:p>
                      <a:pPr algn="l">
                        <a:lnSpc>
                          <a:spcPct val="100000"/>
                        </a:lnSpc>
                      </a:pPr>
                      <a:r>
                        <a:rPr lang="en-US" sz="600" dirty="0">
                          <a:solidFill>
                            <a:schemeClr val="tx1"/>
                          </a:solidFill>
                          <a:latin typeface="Calibri" panose="020F0502020204030204" pitchFamily="34" charset="0"/>
                          <a:cs typeface="Calibri" panose="020F0502020204030204" pitchFamily="34" charset="0"/>
                        </a:rPr>
                        <a:t>Purchasing equipment if needed. </a:t>
                      </a:r>
                    </a:p>
                    <a:p>
                      <a:pPr algn="l">
                        <a:lnSpc>
                          <a:spcPct val="100000"/>
                        </a:lnSpc>
                      </a:pPr>
                      <a:endParaRPr lang="en-US" sz="600" dirty="0">
                        <a:solidFill>
                          <a:schemeClr val="tx1"/>
                        </a:solidFill>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US" sz="600" b="0" dirty="0">
                          <a:solidFill>
                            <a:schemeClr val="tx1"/>
                          </a:solidFill>
                          <a:latin typeface="Calibri" panose="020F0502020204030204" pitchFamily="34" charset="0"/>
                          <a:ea typeface="Calibri" panose="020F0502020204030204" pitchFamily="34" charset="0"/>
                          <a:cs typeface="Calibri" panose="020F0502020204030204" pitchFamily="34" charset="0"/>
                        </a:rPr>
                        <a:t>Complete PE subscription = £175</a:t>
                      </a: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b="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r>
                        <a:rPr lang="en-US" sz="600" b="0" dirty="0">
                          <a:solidFill>
                            <a:schemeClr val="tx1"/>
                          </a:solidFill>
                          <a:latin typeface="Calibri" panose="020F0502020204030204" pitchFamily="34" charset="0"/>
                          <a:ea typeface="Calibri" panose="020F0502020204030204" pitchFamily="34" charset="0"/>
                          <a:cs typeface="Calibri" panose="020F0502020204030204" pitchFamily="34" charset="0"/>
                        </a:rPr>
                        <a:t>Association of PE subscription = £154</a:t>
                      </a: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b="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algn="l">
                        <a:lnSpc>
                          <a:spcPct val="100000"/>
                        </a:lnSpc>
                      </a:pPr>
                      <a:r>
                        <a:rPr lang="en-US" sz="600" b="0" dirty="0">
                          <a:solidFill>
                            <a:schemeClr val="tx1"/>
                          </a:solidFill>
                          <a:latin typeface="Calibri" panose="020F0502020204030204" pitchFamily="34" charset="0"/>
                          <a:cs typeface="Calibri" panose="020F0502020204030204" pitchFamily="34" charset="0"/>
                        </a:rPr>
                        <a:t>Staff CPD training = £4,003.74</a:t>
                      </a:r>
                    </a:p>
                    <a:p>
                      <a:pPr algn="l">
                        <a:lnSpc>
                          <a:spcPct val="100000"/>
                        </a:lnSpc>
                      </a:pPr>
                      <a:endParaRPr lang="en-US" sz="600" b="0" dirty="0">
                        <a:solidFill>
                          <a:schemeClr val="tx1"/>
                        </a:solidFill>
                        <a:latin typeface="Calibri" panose="020F0502020204030204" pitchFamily="34" charset="0"/>
                        <a:cs typeface="Calibri" panose="020F0502020204030204" pitchFamily="34" charset="0"/>
                      </a:endParaRPr>
                    </a:p>
                    <a:p>
                      <a:pPr algn="l">
                        <a:lnSpc>
                          <a:spcPct val="100000"/>
                        </a:lnSpc>
                      </a:pPr>
                      <a:r>
                        <a:rPr lang="en-US" sz="600" b="1" dirty="0">
                          <a:solidFill>
                            <a:schemeClr val="tx1"/>
                          </a:solidFill>
                          <a:latin typeface="Calibri" panose="020F0502020204030204" pitchFamily="34" charset="0"/>
                          <a:cs typeface="Calibri" panose="020F0502020204030204" pitchFamily="34" charset="0"/>
                        </a:rPr>
                        <a:t>Total = £4,332.74</a:t>
                      </a:r>
                      <a:endParaRPr lang="en-US" sz="600" dirty="0">
                        <a:solidFill>
                          <a:schemeClr val="tx1"/>
                        </a:solidFill>
                        <a:latin typeface="Calibri" panose="020F0502020204030204" pitchFamily="34" charset="0"/>
                        <a:cs typeface="Calibri" panose="020F0502020204030204" pitchFamily="34" charset="0"/>
                      </a:endParaRPr>
                    </a:p>
                    <a:p>
                      <a:pPr algn="l">
                        <a:lnSpc>
                          <a:spcPct val="100000"/>
                        </a:lnSpc>
                      </a:pPr>
                      <a:endParaRPr lang="en-US" sz="600" dirty="0">
                        <a:solidFill>
                          <a:schemeClr val="tx1"/>
                        </a:solidFill>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72556584"/>
                  </a:ext>
                </a:extLst>
              </a:tr>
            </a:tbl>
          </a:graphicData>
        </a:graphic>
      </p:graphicFrame>
    </p:spTree>
    <p:extLst>
      <p:ext uri="{BB962C8B-B14F-4D97-AF65-F5344CB8AC3E}">
        <p14:creationId xmlns:p14="http://schemas.microsoft.com/office/powerpoint/2010/main" val="28838644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AE574A-0620-4E1B-DFDE-411AC81DCD32}"/>
            </a:ext>
          </a:extLst>
        </p:cNvPr>
        <p:cNvGrpSpPr/>
        <p:nvPr/>
      </p:nvGrpSpPr>
      <p:grpSpPr>
        <a:xfrm>
          <a:off x="0" y="0"/>
          <a:ext cx="0" cy="0"/>
          <a:chOff x="0" y="0"/>
          <a:chExt cx="0" cy="0"/>
        </a:xfrm>
      </p:grpSpPr>
      <p:pic>
        <p:nvPicPr>
          <p:cNvPr id="3" name="Picture 2" descr="A screenshot of a computer&#10;&#10;AI-generated content may be incorrect.">
            <a:extLst>
              <a:ext uri="{FF2B5EF4-FFF2-40B4-BE49-F238E27FC236}">
                <a16:creationId xmlns:a16="http://schemas.microsoft.com/office/drawing/2014/main" id="{257FFA36-C719-87C0-57B5-AF85FCC95ECD}"/>
              </a:ext>
            </a:extLst>
          </p:cNvPr>
          <p:cNvPicPr>
            <a:picLocks noChangeAspect="1"/>
          </p:cNvPicPr>
          <p:nvPr/>
        </p:nvPicPr>
        <p:blipFill>
          <a:blip r:embed="rId2"/>
          <a:stretch>
            <a:fillRect/>
          </a:stretch>
        </p:blipFill>
        <p:spPr>
          <a:xfrm>
            <a:off x="-16769" y="0"/>
            <a:ext cx="6166284" cy="4322536"/>
          </a:xfrm>
          <a:prstGeom prst="rect">
            <a:avLst/>
          </a:prstGeom>
        </p:spPr>
      </p:pic>
      <p:sp>
        <p:nvSpPr>
          <p:cNvPr id="4" name="TextBox 3">
            <a:extLst>
              <a:ext uri="{FF2B5EF4-FFF2-40B4-BE49-F238E27FC236}">
                <a16:creationId xmlns:a16="http://schemas.microsoft.com/office/drawing/2014/main" id="{13595F43-1DB0-3C76-5D1D-F2B796CC4C35}"/>
              </a:ext>
            </a:extLst>
          </p:cNvPr>
          <p:cNvSpPr txBox="1"/>
          <p:nvPr/>
        </p:nvSpPr>
        <p:spPr>
          <a:xfrm>
            <a:off x="241825" y="172240"/>
            <a:ext cx="3559359" cy="400110"/>
          </a:xfrm>
          <a:prstGeom prst="rect">
            <a:avLst/>
          </a:prstGeom>
          <a:noFill/>
        </p:spPr>
        <p:txBody>
          <a:bodyPr wrap="square" rtlCol="0">
            <a:spAutoFit/>
          </a:bodyPr>
          <a:lstStyle/>
          <a:p>
            <a:r>
              <a:rPr lang="en-US" sz="1000" b="1" dirty="0">
                <a:latin typeface="Calibri" panose="020F0502020204030204" pitchFamily="34" charset="0"/>
                <a:cs typeface="Calibri" panose="020F0502020204030204" pitchFamily="34" charset="0"/>
              </a:rPr>
              <a:t>Your objective: Strive to ensure all pupils meet the minimum requirement in swimming.</a:t>
            </a:r>
          </a:p>
        </p:txBody>
      </p:sp>
      <p:graphicFrame>
        <p:nvGraphicFramePr>
          <p:cNvPr id="2" name="Table 1">
            <a:extLst>
              <a:ext uri="{FF2B5EF4-FFF2-40B4-BE49-F238E27FC236}">
                <a16:creationId xmlns:a16="http://schemas.microsoft.com/office/drawing/2014/main" id="{211CECEF-178D-3E46-7577-CC8146C1119C}"/>
              </a:ext>
            </a:extLst>
          </p:cNvPr>
          <p:cNvGraphicFramePr>
            <a:graphicFrameLocks noGrp="1"/>
          </p:cNvGraphicFramePr>
          <p:nvPr>
            <p:extLst>
              <p:ext uri="{D42A27DB-BD31-4B8C-83A1-F6EECF244321}">
                <p14:modId xmlns:p14="http://schemas.microsoft.com/office/powerpoint/2010/main" val="2609569307"/>
              </p:ext>
            </p:extLst>
          </p:nvPr>
        </p:nvGraphicFramePr>
        <p:xfrm>
          <a:off x="294842" y="694098"/>
          <a:ext cx="5530128" cy="1584960"/>
        </p:xfrm>
        <a:graphic>
          <a:graphicData uri="http://schemas.openxmlformats.org/drawingml/2006/table">
            <a:tbl>
              <a:tblPr firstRow="1" bandRow="1">
                <a:tableStyleId>{5C22544A-7EE6-4342-B048-85BDC9FD1C3A}</a:tableStyleId>
              </a:tblPr>
              <a:tblGrid>
                <a:gridCol w="497638">
                  <a:extLst>
                    <a:ext uri="{9D8B030D-6E8A-4147-A177-3AD203B41FA5}">
                      <a16:colId xmlns:a16="http://schemas.microsoft.com/office/drawing/2014/main" val="1397519339"/>
                    </a:ext>
                  </a:extLst>
                </a:gridCol>
                <a:gridCol w="1158240">
                  <a:extLst>
                    <a:ext uri="{9D8B030D-6E8A-4147-A177-3AD203B41FA5}">
                      <a16:colId xmlns:a16="http://schemas.microsoft.com/office/drawing/2014/main" val="3874769663"/>
                    </a:ext>
                  </a:extLst>
                </a:gridCol>
                <a:gridCol w="1417320">
                  <a:extLst>
                    <a:ext uri="{9D8B030D-6E8A-4147-A177-3AD203B41FA5}">
                      <a16:colId xmlns:a16="http://schemas.microsoft.com/office/drawing/2014/main" val="279180329"/>
                    </a:ext>
                  </a:extLst>
                </a:gridCol>
                <a:gridCol w="1516380">
                  <a:extLst>
                    <a:ext uri="{9D8B030D-6E8A-4147-A177-3AD203B41FA5}">
                      <a16:colId xmlns:a16="http://schemas.microsoft.com/office/drawing/2014/main" val="1419483341"/>
                    </a:ext>
                  </a:extLst>
                </a:gridCol>
                <a:gridCol w="940550">
                  <a:extLst>
                    <a:ext uri="{9D8B030D-6E8A-4147-A177-3AD203B41FA5}">
                      <a16:colId xmlns:a16="http://schemas.microsoft.com/office/drawing/2014/main" val="1532179531"/>
                    </a:ext>
                  </a:extLst>
                </a:gridCol>
              </a:tblGrid>
              <a:tr h="226247">
                <a:tc>
                  <a:txBody>
                    <a:bodyPr/>
                    <a:lstStyle/>
                    <a:p>
                      <a:pPr algn="ctr"/>
                      <a:endParaRPr lang="en-US" sz="700" dirty="0">
                        <a:solidFill>
                          <a:sysClr val="windowText" lastClr="000000"/>
                        </a:solidFill>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tc>
                  <a:txBody>
                    <a:bodyPr/>
                    <a:lstStyle/>
                    <a:p>
                      <a:pPr algn="ctr"/>
                      <a:r>
                        <a:rPr lang="en-US" sz="700" dirty="0">
                          <a:solidFill>
                            <a:sysClr val="windowText" lastClr="000000"/>
                          </a:solidFill>
                          <a:latin typeface="Calibri" panose="020F0502020204030204" pitchFamily="34" charset="0"/>
                          <a:cs typeface="Calibri" panose="020F0502020204030204" pitchFamily="34" charset="0"/>
                        </a:rPr>
                        <a:t>Intent - what is your objective?</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tc>
                  <a:txBody>
                    <a:bodyPr/>
                    <a:lstStyle/>
                    <a:p>
                      <a:pPr algn="ctr"/>
                      <a:r>
                        <a:rPr lang="en-GB" sz="700" b="1" kern="1200" dirty="0">
                          <a:solidFill>
                            <a:sysClr val="windowText" lastClr="000000"/>
                          </a:solidFill>
                          <a:effectLst/>
                          <a:latin typeface="Calibri" panose="020F0502020204030204" pitchFamily="34" charset="0"/>
                          <a:ea typeface="+mn-ea"/>
                          <a:cs typeface="Calibri" panose="020F0502020204030204" pitchFamily="34" charset="0"/>
                        </a:rPr>
                        <a:t>Implementation - How will you achieve this?</a:t>
                      </a:r>
                      <a:endParaRPr lang="en-US" sz="700" dirty="0">
                        <a:solidFill>
                          <a:sysClr val="windowText" lastClr="000000"/>
                        </a:solidFill>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tc>
                  <a:txBody>
                    <a:bodyPr/>
                    <a:lstStyle/>
                    <a:p>
                      <a:pPr marL="0" marR="0" lvl="0" indent="0" algn="ctr" defTabSz="575981" rtl="0" eaLnBrk="1" fontAlgn="auto" latinLnBrk="0" hangingPunct="1">
                        <a:lnSpc>
                          <a:spcPct val="100000"/>
                        </a:lnSpc>
                        <a:spcBef>
                          <a:spcPts val="0"/>
                        </a:spcBef>
                        <a:spcAft>
                          <a:spcPts val="0"/>
                        </a:spcAft>
                        <a:buClrTx/>
                        <a:buSzTx/>
                        <a:buFontTx/>
                        <a:buNone/>
                        <a:tabLst/>
                        <a:defRPr/>
                      </a:pPr>
                      <a:r>
                        <a:rPr lang="en-GB" sz="700" dirty="0">
                          <a:solidFill>
                            <a:sysClr val="windowText" lastClr="000000"/>
                          </a:solidFill>
                          <a:effectLst/>
                          <a:latin typeface="Calibri" panose="020F0502020204030204" pitchFamily="34" charset="0"/>
                          <a:ea typeface="Calibri" panose="020F0502020204030204" pitchFamily="34" charset="0"/>
                          <a:cs typeface="Calibri" panose="020F0502020204030204" pitchFamily="34" charset="0"/>
                        </a:rPr>
                        <a:t>Impact - What do you hope to see?</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tc>
                  <a:txBody>
                    <a:bodyPr/>
                    <a:lstStyle/>
                    <a:p>
                      <a:pPr marL="0" marR="0" lvl="0" indent="0" algn="ctr" defTabSz="575981" rtl="0" eaLnBrk="1" fontAlgn="auto" latinLnBrk="0" hangingPunct="1">
                        <a:lnSpc>
                          <a:spcPct val="100000"/>
                        </a:lnSpc>
                        <a:spcBef>
                          <a:spcPts val="0"/>
                        </a:spcBef>
                        <a:spcAft>
                          <a:spcPts val="0"/>
                        </a:spcAft>
                        <a:buClrTx/>
                        <a:buSzTx/>
                        <a:buFontTx/>
                        <a:buNone/>
                        <a:tabLst/>
                        <a:defRPr/>
                      </a:pPr>
                      <a:r>
                        <a:rPr lang="en-US" sz="700" dirty="0">
                          <a:solidFill>
                            <a:sysClr val="windowText" lastClr="000000"/>
                          </a:solidFill>
                          <a:effectLst/>
                          <a:latin typeface="Calibri" panose="020F0502020204030204" pitchFamily="34" charset="0"/>
                          <a:cs typeface="Calibri" panose="020F0502020204030204" pitchFamily="34" charset="0"/>
                        </a:rPr>
                        <a:t>Supporting evidence</a:t>
                      </a:r>
                      <a:endParaRPr lang="en-GB" sz="700" dirty="0">
                        <a:solidFill>
                          <a:sysClr val="windowText" lastClr="000000"/>
                        </a:solidFill>
                        <a:effectLst/>
                        <a:latin typeface="Calibri" panose="020F0502020204030204" pitchFamily="34" charset="0"/>
                        <a:ea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extLst>
                  <a:ext uri="{0D108BD9-81ED-4DB2-BD59-A6C34878D82A}">
                    <a16:rowId xmlns:a16="http://schemas.microsoft.com/office/drawing/2014/main" val="938675785"/>
                  </a:ext>
                </a:extLst>
              </a:tr>
              <a:tr h="370840">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effectLst/>
                        <a:latin typeface="Calibri" panose="020F0502020204030204" pitchFamily="34" charset="0"/>
                        <a:cs typeface="Calibri" panose="020F0502020204030204" pitchFamily="34" charset="0"/>
                      </a:endParaRPr>
                    </a:p>
                    <a:p>
                      <a:pPr marL="0" marR="0" lvl="0" indent="0" algn="ctr" defTabSz="575981" rtl="0" eaLnBrk="1" fontAlgn="auto" latinLnBrk="0" hangingPunct="1">
                        <a:lnSpc>
                          <a:spcPct val="100000"/>
                        </a:lnSpc>
                        <a:spcBef>
                          <a:spcPts val="0"/>
                        </a:spcBef>
                        <a:spcAft>
                          <a:spcPts val="0"/>
                        </a:spcAft>
                        <a:buClrTx/>
                        <a:buSzTx/>
                        <a:buFontTx/>
                        <a:buNone/>
                        <a:tabLst/>
                        <a:defRPr/>
                      </a:pPr>
                      <a:endParaRPr lang="en-US" sz="700" b="1" dirty="0">
                        <a:effectLst/>
                        <a:latin typeface="Calibri" panose="020F0502020204030204" pitchFamily="34" charset="0"/>
                        <a:cs typeface="Calibri" panose="020F0502020204030204" pitchFamily="34" charset="0"/>
                      </a:endParaRPr>
                    </a:p>
                    <a:p>
                      <a:pPr marL="0" marR="0" lvl="0" indent="0" algn="ctr" defTabSz="575981" rtl="0" eaLnBrk="1" fontAlgn="auto" latinLnBrk="0" hangingPunct="1">
                        <a:lnSpc>
                          <a:spcPct val="100000"/>
                        </a:lnSpc>
                        <a:spcBef>
                          <a:spcPts val="0"/>
                        </a:spcBef>
                        <a:spcAft>
                          <a:spcPts val="0"/>
                        </a:spcAft>
                        <a:buClrTx/>
                        <a:buSzTx/>
                        <a:buFontTx/>
                        <a:buNone/>
                        <a:tabLst/>
                        <a:defRPr/>
                      </a:pPr>
                      <a:endParaRPr lang="en-US" sz="700" b="1" dirty="0">
                        <a:effectLst/>
                        <a:latin typeface="Calibri" panose="020F0502020204030204" pitchFamily="34" charset="0"/>
                        <a:cs typeface="Calibri" panose="020F0502020204030204" pitchFamily="34" charset="0"/>
                      </a:endParaRPr>
                    </a:p>
                    <a:p>
                      <a:pPr marL="0" marR="0" lvl="0" indent="0" algn="ctr" defTabSz="575981" rtl="0" eaLnBrk="1" fontAlgn="auto" latinLnBrk="0" hangingPunct="1">
                        <a:lnSpc>
                          <a:spcPct val="100000"/>
                        </a:lnSpc>
                        <a:spcBef>
                          <a:spcPts val="0"/>
                        </a:spcBef>
                        <a:spcAft>
                          <a:spcPts val="0"/>
                        </a:spcAft>
                        <a:buClrTx/>
                        <a:buSzTx/>
                        <a:buFontTx/>
                        <a:buNone/>
                        <a:tabLst/>
                        <a:defRPr/>
                      </a:pPr>
                      <a:r>
                        <a:rPr lang="en-US" sz="650" b="1" dirty="0">
                          <a:effectLst/>
                          <a:latin typeface="Calibri" panose="020F0502020204030204" pitchFamily="34" charset="0"/>
                          <a:cs typeface="Calibri" panose="020F0502020204030204" pitchFamily="34" charset="0"/>
                        </a:rPr>
                        <a:t>Plan and monitor</a:t>
                      </a:r>
                      <a:br>
                        <a:rPr lang="en-US" sz="700" b="1" dirty="0">
                          <a:effectLst/>
                          <a:latin typeface="Calibri" panose="020F0502020204030204" pitchFamily="34" charset="0"/>
                          <a:cs typeface="Calibri" panose="020F0502020204030204" pitchFamily="34" charset="0"/>
                        </a:rPr>
                      </a:br>
                      <a:r>
                        <a:rPr lang="en-US" sz="500" b="1" dirty="0">
                          <a:effectLst/>
                          <a:latin typeface="Calibri" panose="020F0502020204030204" pitchFamily="34" charset="0"/>
                          <a:cs typeface="Calibri" panose="020F0502020204030204" pitchFamily="34" charset="0"/>
                        </a:rPr>
                        <a:t>(Complete now and monitor)</a:t>
                      </a: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l">
                        <a:lnSpc>
                          <a:spcPct val="100000"/>
                        </a:lnSpc>
                      </a:pPr>
                      <a:r>
                        <a:rPr lang="en-GB" sz="600" dirty="0">
                          <a:solidFill>
                            <a:schemeClr val="tx1"/>
                          </a:solidFill>
                          <a:latin typeface="Calibri" panose="020F0502020204030204" pitchFamily="34" charset="0"/>
                          <a:cs typeface="Calibri" panose="020F0502020204030204" pitchFamily="34" charset="0"/>
                        </a:rPr>
                        <a:t>To provide top-up swimming and water safety lessons for pupils that do not meet national curriculum requirements after completing their core swimming lessons. </a:t>
                      </a:r>
                      <a:endParaRPr lang="en-US" sz="600" dirty="0">
                        <a:solidFill>
                          <a:schemeClr val="tx1"/>
                        </a:solidFill>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l">
                        <a:lnSpc>
                          <a:spcPct val="100000"/>
                        </a:lnSpc>
                      </a:pPr>
                      <a:r>
                        <a:rPr lang="en-US" sz="600" dirty="0">
                          <a:solidFill>
                            <a:schemeClr val="tx1"/>
                          </a:solidFill>
                          <a:latin typeface="Calibri" panose="020F0502020204030204" pitchFamily="34" charset="0"/>
                          <a:cs typeface="Calibri" panose="020F0502020204030204" pitchFamily="34" charset="0"/>
                        </a:rPr>
                        <a:t>Following our core curriculum and water safety lessons we will identify pupils for top-up swimming and make arrangements with swimming providers. </a:t>
                      </a:r>
                    </a:p>
                    <a:p>
                      <a:pPr algn="l">
                        <a:lnSpc>
                          <a:spcPct val="100000"/>
                        </a:lnSpc>
                      </a:pPr>
                      <a:endParaRPr lang="en-US" sz="600" dirty="0">
                        <a:solidFill>
                          <a:schemeClr val="tx1"/>
                        </a:solidFill>
                        <a:latin typeface="Calibri" panose="020F0502020204030204" pitchFamily="34" charset="0"/>
                        <a:cs typeface="Calibri" panose="020F0502020204030204" pitchFamily="34" charset="0"/>
                      </a:endParaRPr>
                    </a:p>
                    <a:p>
                      <a:pPr algn="l">
                        <a:lnSpc>
                          <a:spcPct val="100000"/>
                        </a:lnSpc>
                      </a:pPr>
                      <a:r>
                        <a:rPr lang="en-US" sz="600" dirty="0">
                          <a:solidFill>
                            <a:schemeClr val="tx1"/>
                          </a:solidFill>
                          <a:latin typeface="Calibri" panose="020F0502020204030204" pitchFamily="34" charset="0"/>
                          <a:cs typeface="Calibri" panose="020F0502020204030204" pitchFamily="34" charset="0"/>
                        </a:rPr>
                        <a:t>We will use the PE and Sport Premium to fund top-up swimming. </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l">
                        <a:lnSpc>
                          <a:spcPct val="100000"/>
                        </a:lnSpc>
                      </a:pPr>
                      <a:r>
                        <a:rPr lang="en-US" sz="600" dirty="0">
                          <a:solidFill>
                            <a:schemeClr val="tx1"/>
                          </a:solidFill>
                          <a:latin typeface="Calibri" panose="020F0502020204030204" pitchFamily="34" charset="0"/>
                          <a:cs typeface="Calibri" panose="020F0502020204030204" pitchFamily="34" charset="0"/>
                        </a:rPr>
                        <a:t>Our aim is to increase the number of children achieving curriculum requirements by the end of the summer term. </a:t>
                      </a:r>
                    </a:p>
                    <a:p>
                      <a:pPr algn="l">
                        <a:lnSpc>
                          <a:spcPct val="100000"/>
                        </a:lnSpc>
                      </a:pPr>
                      <a:endParaRPr lang="en-US" sz="600" dirty="0">
                        <a:solidFill>
                          <a:schemeClr val="tx1"/>
                        </a:solidFill>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r>
                        <a:rPr lang="en-US" sz="600" b="0" dirty="0">
                          <a:solidFill>
                            <a:schemeClr val="tx1"/>
                          </a:solidFill>
                          <a:latin typeface="Calibri" panose="020F0502020204030204" pitchFamily="34" charset="0"/>
                          <a:cs typeface="Calibri" panose="020F0502020204030204" pitchFamily="34" charset="0"/>
                        </a:rPr>
                        <a:t>At the end of Y3, </a:t>
                      </a:r>
                      <a:r>
                        <a:rPr lang="en-US" sz="600" b="0" dirty="0">
                          <a:solidFill>
                            <a:schemeClr val="tx1"/>
                          </a:solidFill>
                          <a:highlight>
                            <a:srgbClr val="FFFF00"/>
                          </a:highlight>
                          <a:latin typeface="Calibri" panose="020F0502020204030204" pitchFamily="34" charset="0"/>
                          <a:cs typeface="Calibri" panose="020F0502020204030204" pitchFamily="34" charset="0"/>
                        </a:rPr>
                        <a:t>88% </a:t>
                      </a:r>
                      <a:r>
                        <a:rPr lang="en-US" sz="600" b="0" dirty="0">
                          <a:solidFill>
                            <a:schemeClr val="tx1"/>
                          </a:solidFill>
                          <a:latin typeface="Calibri" panose="020F0502020204030204" pitchFamily="34" charset="0"/>
                          <a:cs typeface="Calibri" panose="020F0502020204030204" pitchFamily="34" charset="0"/>
                        </a:rPr>
                        <a:t>of pupils could swim 25m and use a range of strokes effectively. Now they are in Y6, </a:t>
                      </a:r>
                      <a:r>
                        <a:rPr lang="en-US" sz="600" b="0">
                          <a:solidFill>
                            <a:schemeClr val="tx1"/>
                          </a:solidFill>
                          <a:latin typeface="Calibri" panose="020F0502020204030204" pitchFamily="34" charset="0"/>
                          <a:cs typeface="Calibri" panose="020F0502020204030204" pitchFamily="34" charset="0"/>
                        </a:rPr>
                        <a:t>we aspire </a:t>
                      </a:r>
                      <a:r>
                        <a:rPr lang="en-US" sz="600" b="0" dirty="0">
                          <a:solidFill>
                            <a:schemeClr val="tx1"/>
                          </a:solidFill>
                          <a:latin typeface="Calibri" panose="020F0502020204030204" pitchFamily="34" charset="0"/>
                          <a:cs typeface="Calibri" panose="020F0502020204030204" pitchFamily="34" charset="0"/>
                        </a:rPr>
                        <a:t>that through top up swimming, this will increase to </a:t>
                      </a:r>
                      <a:r>
                        <a:rPr lang="en-US" sz="600" b="0" dirty="0">
                          <a:solidFill>
                            <a:schemeClr val="tx1"/>
                          </a:solidFill>
                          <a:highlight>
                            <a:srgbClr val="00FF00"/>
                          </a:highlight>
                          <a:latin typeface="Calibri" panose="020F0502020204030204" pitchFamily="34" charset="0"/>
                          <a:cs typeface="Calibri" panose="020F0502020204030204" pitchFamily="34" charset="0"/>
                        </a:rPr>
                        <a:t>100%.</a:t>
                      </a:r>
                    </a:p>
                    <a:p>
                      <a:pPr algn="l">
                        <a:lnSpc>
                          <a:spcPct val="100000"/>
                        </a:lnSpc>
                      </a:pPr>
                      <a:endParaRPr lang="en-US" sz="600" dirty="0">
                        <a:solidFill>
                          <a:schemeClr val="accent3"/>
                        </a:solidFill>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US" sz="600" dirty="0">
                          <a:latin typeface="Calibri" panose="020F0502020204030204" pitchFamily="34" charset="0"/>
                          <a:cs typeface="Calibri" panose="020F0502020204030204" pitchFamily="34" charset="0"/>
                        </a:rPr>
                        <a:t>Evidenced on Complete PE Swimming Assessment Tracker. Information and data collected by class teacher on poolside with swimming teacher.</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68936110"/>
                  </a:ext>
                </a:extLst>
              </a:tr>
            </a:tbl>
          </a:graphicData>
        </a:graphic>
      </p:graphicFrame>
      <p:graphicFrame>
        <p:nvGraphicFramePr>
          <p:cNvPr id="5" name="Table 4">
            <a:extLst>
              <a:ext uri="{FF2B5EF4-FFF2-40B4-BE49-F238E27FC236}">
                <a16:creationId xmlns:a16="http://schemas.microsoft.com/office/drawing/2014/main" id="{CF0A030B-A9A4-225B-67EC-21F5394B5B05}"/>
              </a:ext>
            </a:extLst>
          </p:cNvPr>
          <p:cNvGraphicFramePr>
            <a:graphicFrameLocks noGrp="1"/>
          </p:cNvGraphicFramePr>
          <p:nvPr>
            <p:extLst>
              <p:ext uri="{D42A27DB-BD31-4B8C-83A1-F6EECF244321}">
                <p14:modId xmlns:p14="http://schemas.microsoft.com/office/powerpoint/2010/main" val="2095769044"/>
              </p:ext>
            </p:extLst>
          </p:nvPr>
        </p:nvGraphicFramePr>
        <p:xfrm>
          <a:off x="294842" y="2279058"/>
          <a:ext cx="5530128" cy="1600200"/>
        </p:xfrm>
        <a:graphic>
          <a:graphicData uri="http://schemas.openxmlformats.org/drawingml/2006/table">
            <a:tbl>
              <a:tblPr firstRow="1" bandRow="1">
                <a:tableStyleId>{5C22544A-7EE6-4342-B048-85BDC9FD1C3A}</a:tableStyleId>
              </a:tblPr>
              <a:tblGrid>
                <a:gridCol w="497638">
                  <a:extLst>
                    <a:ext uri="{9D8B030D-6E8A-4147-A177-3AD203B41FA5}">
                      <a16:colId xmlns:a16="http://schemas.microsoft.com/office/drawing/2014/main" val="1029182716"/>
                    </a:ext>
                  </a:extLst>
                </a:gridCol>
                <a:gridCol w="1158240">
                  <a:extLst>
                    <a:ext uri="{9D8B030D-6E8A-4147-A177-3AD203B41FA5}">
                      <a16:colId xmlns:a16="http://schemas.microsoft.com/office/drawing/2014/main" val="2781807479"/>
                    </a:ext>
                  </a:extLst>
                </a:gridCol>
                <a:gridCol w="1417320">
                  <a:extLst>
                    <a:ext uri="{9D8B030D-6E8A-4147-A177-3AD203B41FA5}">
                      <a16:colId xmlns:a16="http://schemas.microsoft.com/office/drawing/2014/main" val="1923086034"/>
                    </a:ext>
                  </a:extLst>
                </a:gridCol>
                <a:gridCol w="1516380">
                  <a:extLst>
                    <a:ext uri="{9D8B030D-6E8A-4147-A177-3AD203B41FA5}">
                      <a16:colId xmlns:a16="http://schemas.microsoft.com/office/drawing/2014/main" val="24877094"/>
                    </a:ext>
                  </a:extLst>
                </a:gridCol>
                <a:gridCol w="940550">
                  <a:extLst>
                    <a:ext uri="{9D8B030D-6E8A-4147-A177-3AD203B41FA5}">
                      <a16:colId xmlns:a16="http://schemas.microsoft.com/office/drawing/2014/main" val="528827245"/>
                    </a:ext>
                  </a:extLst>
                </a:gridCol>
              </a:tblGrid>
              <a:tr h="164253">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tc>
                  <a:txBody>
                    <a:bodyPr/>
                    <a:lstStyle/>
                    <a:p>
                      <a:pPr algn="ctr"/>
                      <a:r>
                        <a:rPr lang="en-US" sz="700" b="1" dirty="0">
                          <a:solidFill>
                            <a:sysClr val="windowText" lastClr="000000"/>
                          </a:solidFill>
                          <a:latin typeface="Calibri" panose="020F0502020204030204" pitchFamily="34" charset="0"/>
                          <a:cs typeface="Calibri" panose="020F0502020204030204" pitchFamily="34" charset="0"/>
                        </a:rPr>
                        <a:t>What impact have you seen?</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tc>
                  <a:txBody>
                    <a:bodyPr/>
                    <a:lstStyle/>
                    <a:p>
                      <a:pPr algn="ctr"/>
                      <a:r>
                        <a:rPr lang="en-GB" sz="700" b="1" kern="1200" dirty="0">
                          <a:solidFill>
                            <a:sysClr val="windowText" lastClr="000000"/>
                          </a:solidFill>
                          <a:effectLst/>
                          <a:latin typeface="Calibri" panose="020F0502020204030204" pitchFamily="34" charset="0"/>
                          <a:ea typeface="+mn-ea"/>
                          <a:cs typeface="Calibri" panose="020F0502020204030204" pitchFamily="34" charset="0"/>
                        </a:rPr>
                        <a:t>Are the improvements sustainable? How?</a:t>
                      </a:r>
                      <a:endParaRPr lang="en-US" sz="700" b="1" dirty="0">
                        <a:solidFill>
                          <a:sysClr val="windowText" lastClr="000000"/>
                        </a:solidFill>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tc>
                  <a:txBody>
                    <a:bodyPr/>
                    <a:lstStyle/>
                    <a:p>
                      <a:pPr marL="0" marR="0" lvl="0" indent="0" algn="ctr" defTabSz="575981" rtl="0" eaLnBrk="1" fontAlgn="auto" latinLnBrk="0" hangingPunct="1">
                        <a:lnSpc>
                          <a:spcPct val="100000"/>
                        </a:lnSpc>
                        <a:spcBef>
                          <a:spcPts val="0"/>
                        </a:spcBef>
                        <a:spcAft>
                          <a:spcPts val="0"/>
                        </a:spcAft>
                        <a:buClrTx/>
                        <a:buSzTx/>
                        <a:buFontTx/>
                        <a:buNone/>
                        <a:tabLst/>
                        <a:defRPr/>
                      </a:pPr>
                      <a:r>
                        <a:rPr lang="en-GB" sz="700" b="1" dirty="0">
                          <a:solidFill>
                            <a:sysClr val="windowText" lastClr="000000"/>
                          </a:solidFill>
                          <a:effectLst/>
                          <a:latin typeface="Calibri" panose="020F0502020204030204" pitchFamily="34" charset="0"/>
                          <a:ea typeface="Calibri" panose="020F0502020204030204" pitchFamily="34" charset="0"/>
                          <a:cs typeface="Calibri" panose="020F0502020204030204" pitchFamily="34" charset="0"/>
                        </a:rPr>
                        <a:t>Supporting evidence</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tc>
                  <a:txBody>
                    <a:bodyPr/>
                    <a:lstStyle/>
                    <a:p>
                      <a:pPr marL="0" marR="0" lvl="0" indent="0" algn="ctr" defTabSz="575981" rtl="0" eaLnBrk="1" fontAlgn="auto" latinLnBrk="0" hangingPunct="1">
                        <a:lnSpc>
                          <a:spcPct val="100000"/>
                        </a:lnSpc>
                        <a:spcBef>
                          <a:spcPts val="0"/>
                        </a:spcBef>
                        <a:spcAft>
                          <a:spcPts val="0"/>
                        </a:spcAft>
                        <a:buClrTx/>
                        <a:buSzTx/>
                        <a:buFontTx/>
                        <a:buNone/>
                        <a:tabLst/>
                        <a:defRPr/>
                      </a:pPr>
                      <a:r>
                        <a:rPr lang="en-US" sz="700" b="1" dirty="0">
                          <a:solidFill>
                            <a:sysClr val="windowText" lastClr="000000"/>
                          </a:solidFill>
                          <a:effectLst/>
                          <a:latin typeface="Calibri" panose="020F0502020204030204" pitchFamily="34" charset="0"/>
                          <a:cs typeface="Calibri" panose="020F0502020204030204" pitchFamily="34" charset="0"/>
                        </a:rPr>
                        <a:t>Approx. cost</a:t>
                      </a:r>
                      <a:endParaRPr lang="en-GB" sz="700" b="1" dirty="0">
                        <a:solidFill>
                          <a:sysClr val="windowText" lastClr="000000"/>
                        </a:solidFill>
                        <a:effectLst/>
                        <a:latin typeface="Calibri" panose="020F0502020204030204" pitchFamily="34" charset="0"/>
                        <a:ea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extLst>
                  <a:ext uri="{0D108BD9-81ED-4DB2-BD59-A6C34878D82A}">
                    <a16:rowId xmlns:a16="http://schemas.microsoft.com/office/drawing/2014/main" val="2064195185"/>
                  </a:ext>
                </a:extLst>
              </a:tr>
              <a:tr h="370840">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p>
                      <a:pPr marL="0" marR="0" lvl="0" indent="0" algn="ctr" defTabSz="575981" rtl="0" eaLnBrk="1" fontAlgn="auto" latinLnBrk="0" hangingPunct="1">
                        <a:lnSpc>
                          <a:spcPct val="100000"/>
                        </a:lnSpc>
                        <a:spcBef>
                          <a:spcPts val="0"/>
                        </a:spcBef>
                        <a:spcAft>
                          <a:spcPts val="0"/>
                        </a:spcAft>
                        <a:buClrTx/>
                        <a:buSzTx/>
                        <a:buFontTx/>
                        <a:buNone/>
                        <a:tabLst/>
                        <a:defRPr/>
                      </a:pPr>
                      <a:endParaRPr lang="en-US" sz="700" b="1" dirty="0">
                        <a:latin typeface="Calibri" panose="020F0502020204030204" pitchFamily="34" charset="0"/>
                        <a:cs typeface="Calibri" panose="020F0502020204030204" pitchFamily="34" charset="0"/>
                      </a:endParaRPr>
                    </a:p>
                    <a:p>
                      <a:pPr marL="0" marR="0" lvl="0" indent="0" algn="ctr" defTabSz="575981" rtl="0" eaLnBrk="1" fontAlgn="auto" latinLnBrk="0" hangingPunct="1">
                        <a:lnSpc>
                          <a:spcPct val="100000"/>
                        </a:lnSpc>
                        <a:spcBef>
                          <a:spcPts val="0"/>
                        </a:spcBef>
                        <a:spcAft>
                          <a:spcPts val="0"/>
                        </a:spcAft>
                        <a:buClrTx/>
                        <a:buSzTx/>
                        <a:buFontTx/>
                        <a:buNone/>
                        <a:tabLst/>
                        <a:defRPr/>
                      </a:pPr>
                      <a:endParaRPr lang="en-US" sz="700" b="1" dirty="0">
                        <a:latin typeface="Calibri" panose="020F0502020204030204" pitchFamily="34" charset="0"/>
                        <a:cs typeface="Calibri" panose="020F0502020204030204" pitchFamily="34" charset="0"/>
                      </a:endParaRPr>
                    </a:p>
                    <a:p>
                      <a:pPr marL="0" marR="0" lvl="0" indent="0" algn="ctr" defTabSz="575981" rtl="0" eaLnBrk="1" fontAlgn="auto" latinLnBrk="0" hangingPunct="1">
                        <a:lnSpc>
                          <a:spcPct val="100000"/>
                        </a:lnSpc>
                        <a:spcBef>
                          <a:spcPts val="0"/>
                        </a:spcBef>
                        <a:spcAft>
                          <a:spcPts val="0"/>
                        </a:spcAft>
                        <a:buClrTx/>
                        <a:buSzTx/>
                        <a:buFontTx/>
                        <a:buNone/>
                        <a:tabLst/>
                        <a:defRPr/>
                      </a:pPr>
                      <a:r>
                        <a:rPr lang="en-US" sz="650" b="1" dirty="0">
                          <a:latin typeface="Calibri" panose="020F0502020204030204" pitchFamily="34" charset="0"/>
                          <a:cs typeface="Calibri" panose="020F0502020204030204" pitchFamily="34" charset="0"/>
                        </a:rPr>
                        <a:t>Evaluate</a:t>
                      </a:r>
                      <a:r>
                        <a:rPr lang="en-US" sz="700" b="1" dirty="0">
                          <a:latin typeface="Calibri" panose="020F0502020204030204" pitchFamily="34" charset="0"/>
                          <a:cs typeface="Calibri" panose="020F0502020204030204" pitchFamily="34" charset="0"/>
                        </a:rPr>
                        <a:t> </a:t>
                      </a:r>
                      <a:r>
                        <a:rPr lang="en-US" sz="500" b="1" dirty="0">
                          <a:latin typeface="Calibri" panose="020F0502020204030204" pitchFamily="34" charset="0"/>
                          <a:cs typeface="Calibri" panose="020F0502020204030204" pitchFamily="34" charset="0"/>
                        </a:rPr>
                        <a:t>(Complete in July)</a:t>
                      </a: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US" sz="600" b="0" dirty="0">
                          <a:solidFill>
                            <a:schemeClr val="tx1"/>
                          </a:solidFill>
                          <a:latin typeface="Calibri" panose="020F0502020204030204" pitchFamily="34" charset="0"/>
                          <a:cs typeface="Calibri" panose="020F0502020204030204" pitchFamily="34" charset="0"/>
                        </a:rPr>
                        <a:t>At the end of Y3, </a:t>
                      </a:r>
                      <a:r>
                        <a:rPr lang="en-US" sz="600" b="0" dirty="0">
                          <a:solidFill>
                            <a:schemeClr val="tx1"/>
                          </a:solidFill>
                          <a:highlight>
                            <a:srgbClr val="FFFF00"/>
                          </a:highlight>
                          <a:latin typeface="Calibri" panose="020F0502020204030204" pitchFamily="34" charset="0"/>
                          <a:cs typeface="Calibri" panose="020F0502020204030204" pitchFamily="34" charset="0"/>
                        </a:rPr>
                        <a:t>88% </a:t>
                      </a:r>
                      <a:r>
                        <a:rPr lang="en-US" sz="600" b="0" dirty="0">
                          <a:solidFill>
                            <a:schemeClr val="tx1"/>
                          </a:solidFill>
                          <a:latin typeface="Calibri" panose="020F0502020204030204" pitchFamily="34" charset="0"/>
                          <a:cs typeface="Calibri" panose="020F0502020204030204" pitchFamily="34" charset="0"/>
                        </a:rPr>
                        <a:t>of pupils could swim 25m and use a range of strokes effectively. </a:t>
                      </a:r>
                      <a:r>
                        <a:rPr lang="en-US" sz="600" b="1" dirty="0">
                          <a:solidFill>
                            <a:schemeClr val="tx1"/>
                          </a:solidFill>
                          <a:latin typeface="Calibri" panose="020F0502020204030204" pitchFamily="34" charset="0"/>
                          <a:cs typeface="Calibri" panose="020F0502020204030204" pitchFamily="34" charset="0"/>
                        </a:rPr>
                        <a:t>Now,</a:t>
                      </a:r>
                      <a:r>
                        <a:rPr lang="en-US" sz="600" b="0" dirty="0">
                          <a:solidFill>
                            <a:schemeClr val="tx1"/>
                          </a:solidFill>
                          <a:latin typeface="Calibri" panose="020F0502020204030204" pitchFamily="34" charset="0"/>
                          <a:cs typeface="Calibri" panose="020F0502020204030204" pitchFamily="34" charset="0"/>
                        </a:rPr>
                        <a:t> in July 2026, these pupils are Y6. </a:t>
                      </a:r>
                      <a:r>
                        <a:rPr lang="en-US" sz="600" b="0" dirty="0">
                          <a:solidFill>
                            <a:schemeClr val="tx1"/>
                          </a:solidFill>
                          <a:highlight>
                            <a:srgbClr val="00FF00"/>
                          </a:highlight>
                          <a:latin typeface="Calibri" panose="020F0502020204030204" pitchFamily="34" charset="0"/>
                          <a:cs typeface="Calibri" panose="020F0502020204030204" pitchFamily="34" charset="0"/>
                        </a:rPr>
                        <a:t>94% </a:t>
                      </a:r>
                      <a:r>
                        <a:rPr lang="en-US" sz="600" b="0" dirty="0">
                          <a:solidFill>
                            <a:schemeClr val="tx1"/>
                          </a:solidFill>
                          <a:latin typeface="Calibri" panose="020F0502020204030204" pitchFamily="34" charset="0"/>
                          <a:cs typeface="Calibri" panose="020F0502020204030204" pitchFamily="34" charset="0"/>
                        </a:rPr>
                        <a:t>of them can swim 25m, perform safe self rescue and use a range of strokes.</a:t>
                      </a:r>
                      <a:endParaRPr lang="en-US" sz="600" b="0" dirty="0">
                        <a:solidFill>
                          <a:schemeClr val="tx1"/>
                        </a:solidFill>
                        <a:highlight>
                          <a:srgbClr val="00FF00"/>
                        </a:highlight>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l">
                        <a:lnSpc>
                          <a:spcPct val="100000"/>
                        </a:lnSpc>
                      </a:pPr>
                      <a:r>
                        <a:rPr lang="en-US" sz="600" dirty="0">
                          <a:solidFill>
                            <a:schemeClr val="tx1"/>
                          </a:solidFill>
                          <a:latin typeface="Calibri" panose="020F0502020204030204" pitchFamily="34" charset="0"/>
                          <a:cs typeface="Calibri" panose="020F0502020204030204" pitchFamily="34" charset="0"/>
                        </a:rPr>
                        <a:t>The school are committed to raising the required funds for top up swimming going forwards. </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US" sz="600" dirty="0">
                          <a:latin typeface="Calibri" panose="020F0502020204030204" pitchFamily="34" charset="0"/>
                          <a:cs typeface="Calibri" panose="020F0502020204030204" pitchFamily="34" charset="0"/>
                        </a:rPr>
                        <a:t>Evidenced on Complete PE Swimming Assessment Tracker. Information and data collected by class teacher on poolside with swimming teacher.</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US" sz="600" b="1" dirty="0">
                          <a:solidFill>
                            <a:schemeClr val="tx1"/>
                          </a:solidFill>
                          <a:latin typeface="Calibri" panose="020F0502020204030204" pitchFamily="34" charset="0"/>
                          <a:ea typeface="Calibri" panose="020F0502020204030204" pitchFamily="34" charset="0"/>
                          <a:cs typeface="Calibri" panose="020F0502020204030204" pitchFamily="34" charset="0"/>
                        </a:rPr>
                        <a:t>Total = </a:t>
                      </a:r>
                      <a:r>
                        <a:rPr lang="en-GB" sz="600" b="1" i="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£1,207</a:t>
                      </a:r>
                      <a:endParaRPr lang="en-US" sz="600" b="1"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algn="l">
                        <a:lnSpc>
                          <a:spcPct val="100000"/>
                        </a:lnSpc>
                      </a:pPr>
                      <a:endParaRPr lang="en-US" sz="600" b="1" dirty="0">
                        <a:solidFill>
                          <a:schemeClr val="accent3"/>
                        </a:solidFill>
                        <a:latin typeface="Calibri" panose="020F0502020204030204" pitchFamily="34" charset="0"/>
                        <a:cs typeface="Calibri" panose="020F0502020204030204" pitchFamily="34" charset="0"/>
                      </a:endParaRPr>
                    </a:p>
                    <a:p>
                      <a:pPr algn="l">
                        <a:lnSpc>
                          <a:spcPct val="100000"/>
                        </a:lnSpc>
                      </a:pPr>
                      <a:endParaRPr lang="en-US" sz="600" dirty="0">
                        <a:solidFill>
                          <a:schemeClr val="accent3"/>
                        </a:solidFill>
                        <a:latin typeface="Calibri" panose="020F0502020204030204" pitchFamily="34" charset="0"/>
                        <a:cs typeface="Calibri" panose="020F0502020204030204" pitchFamily="34" charset="0"/>
                      </a:endParaRPr>
                    </a:p>
                    <a:p>
                      <a:pPr algn="l">
                        <a:lnSpc>
                          <a:spcPct val="100000"/>
                        </a:lnSpc>
                      </a:pPr>
                      <a:endParaRPr lang="en-US" sz="600" dirty="0">
                        <a:solidFill>
                          <a:schemeClr val="accent3"/>
                        </a:solidFill>
                        <a:latin typeface="Calibri" panose="020F0502020204030204" pitchFamily="34" charset="0"/>
                        <a:cs typeface="Calibri" panose="020F0502020204030204" pitchFamily="34" charset="0"/>
                      </a:endParaRPr>
                    </a:p>
                    <a:p>
                      <a:pPr algn="l">
                        <a:lnSpc>
                          <a:spcPct val="100000"/>
                        </a:lnSpc>
                      </a:pPr>
                      <a:endParaRPr lang="en-US" sz="600" dirty="0">
                        <a:solidFill>
                          <a:schemeClr val="accent3"/>
                        </a:solidFill>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55744538"/>
                  </a:ext>
                </a:extLst>
              </a:tr>
            </a:tbl>
          </a:graphicData>
        </a:graphic>
      </p:graphicFrame>
    </p:spTree>
    <p:extLst>
      <p:ext uri="{BB962C8B-B14F-4D97-AF65-F5344CB8AC3E}">
        <p14:creationId xmlns:p14="http://schemas.microsoft.com/office/powerpoint/2010/main" val="34335552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C66DBE-18A7-A19C-92D3-CC996F629742}"/>
            </a:ext>
          </a:extLst>
        </p:cNvPr>
        <p:cNvGrpSpPr/>
        <p:nvPr/>
      </p:nvGrpSpPr>
      <p:grpSpPr>
        <a:xfrm>
          <a:off x="0" y="0"/>
          <a:ext cx="0" cy="0"/>
          <a:chOff x="0" y="0"/>
          <a:chExt cx="0" cy="0"/>
        </a:xfrm>
      </p:grpSpPr>
      <p:pic>
        <p:nvPicPr>
          <p:cNvPr id="3" name="Picture 2" descr="A screenshot of a computer&#10;&#10;AI-generated content may be incorrect.">
            <a:extLst>
              <a:ext uri="{FF2B5EF4-FFF2-40B4-BE49-F238E27FC236}">
                <a16:creationId xmlns:a16="http://schemas.microsoft.com/office/drawing/2014/main" id="{7CAAD77C-C201-D385-6F94-B57DFA3AC955}"/>
              </a:ext>
            </a:extLst>
          </p:cNvPr>
          <p:cNvPicPr>
            <a:picLocks noChangeAspect="1"/>
          </p:cNvPicPr>
          <p:nvPr/>
        </p:nvPicPr>
        <p:blipFill>
          <a:blip r:embed="rId2"/>
          <a:stretch>
            <a:fillRect/>
          </a:stretch>
        </p:blipFill>
        <p:spPr>
          <a:xfrm>
            <a:off x="0" y="-2948"/>
            <a:ext cx="6154057" cy="4325484"/>
          </a:xfrm>
          <a:prstGeom prst="rect">
            <a:avLst/>
          </a:prstGeom>
        </p:spPr>
      </p:pic>
      <p:sp>
        <p:nvSpPr>
          <p:cNvPr id="2" name="TextBox 1">
            <a:extLst>
              <a:ext uri="{FF2B5EF4-FFF2-40B4-BE49-F238E27FC236}">
                <a16:creationId xmlns:a16="http://schemas.microsoft.com/office/drawing/2014/main" id="{D74AD989-60DA-E3F8-4931-F4AB2DA34FC1}"/>
              </a:ext>
            </a:extLst>
          </p:cNvPr>
          <p:cNvSpPr txBox="1"/>
          <p:nvPr/>
        </p:nvSpPr>
        <p:spPr>
          <a:xfrm>
            <a:off x="241825" y="211597"/>
            <a:ext cx="3559359" cy="276999"/>
          </a:xfrm>
          <a:prstGeom prst="rect">
            <a:avLst/>
          </a:prstGeom>
          <a:noFill/>
        </p:spPr>
        <p:txBody>
          <a:bodyPr wrap="square" rtlCol="0">
            <a:spAutoFit/>
          </a:bodyPr>
          <a:lstStyle/>
          <a:p>
            <a:r>
              <a:rPr lang="en-US" sz="1200" b="1" dirty="0">
                <a:latin typeface="Calibri" panose="020F0502020204030204" pitchFamily="34" charset="0"/>
                <a:cs typeface="Calibri" panose="020F0502020204030204" pitchFamily="34" charset="0"/>
              </a:rPr>
              <a:t>PE and sport premium monitoring and tracking form</a:t>
            </a:r>
            <a:r>
              <a:rPr lang="en-GB" sz="1200" b="1" dirty="0">
                <a:latin typeface="Calibri" panose="020F0502020204030204" pitchFamily="34" charset="0"/>
                <a:cs typeface="Calibri" panose="020F0502020204030204" pitchFamily="34" charset="0"/>
              </a:rPr>
              <a:t> </a:t>
            </a:r>
            <a:endParaRPr lang="en-US" sz="1200" b="1" dirty="0">
              <a:latin typeface="Calibri" panose="020F0502020204030204" pitchFamily="34" charset="0"/>
              <a:cs typeface="Calibri" panose="020F0502020204030204" pitchFamily="34" charset="0"/>
            </a:endParaRPr>
          </a:p>
        </p:txBody>
      </p:sp>
      <p:sp>
        <p:nvSpPr>
          <p:cNvPr id="6" name="Text Box 2">
            <a:extLst>
              <a:ext uri="{FF2B5EF4-FFF2-40B4-BE49-F238E27FC236}">
                <a16:creationId xmlns:a16="http://schemas.microsoft.com/office/drawing/2014/main" id="{E75BBE26-0E13-8E2A-5BAF-A450B00A85BD}"/>
              </a:ext>
            </a:extLst>
          </p:cNvPr>
          <p:cNvSpPr txBox="1">
            <a:spLocks noChangeArrowheads="1"/>
          </p:cNvSpPr>
          <p:nvPr/>
        </p:nvSpPr>
        <p:spPr bwMode="auto">
          <a:xfrm>
            <a:off x="241825" y="693328"/>
            <a:ext cx="5787500" cy="3424476"/>
          </a:xfrm>
          <a:prstGeom prst="rect">
            <a:avLst/>
          </a:prstGeom>
          <a:solidFill>
            <a:srgbClr val="FFFFFF"/>
          </a:solidFill>
          <a:ln w="9525">
            <a:solidFill>
              <a:schemeClr val="bg1"/>
            </a:solidFill>
            <a:miter lim="800000"/>
            <a:headEnd/>
            <a:tailEnd/>
          </a:ln>
        </p:spPr>
        <p:txBody>
          <a:bodyPr rot="0" vert="horz" wrap="square" lIns="91440" tIns="45720" rIns="91440" bIns="45720" anchor="t" anchorCtr="0">
            <a:noAutofit/>
          </a:bodyPr>
          <a:lstStyle/>
          <a:p>
            <a:pPr marL="171450" marR="419100" lvl="0" indent="-171450">
              <a:lnSpc>
                <a:spcPct val="124000"/>
              </a:lnSpc>
              <a:buFont typeface="Arial" panose="020B0604020202020204" pitchFamily="34" charset="0"/>
              <a:buChar char="•"/>
            </a:pPr>
            <a:r>
              <a:rPr lang="en-GB" sz="850" dirty="0">
                <a:effectLst/>
                <a:latin typeface="Calibri" panose="020F0502020204030204" pitchFamily="34" charset="0"/>
                <a:ea typeface="Calibri" panose="020F0502020204030204" pitchFamily="34" charset="0"/>
                <a:cs typeface="Calibri" panose="020F0502020204030204" pitchFamily="34" charset="0"/>
              </a:rPr>
              <a:t>It is intended that this template should be used as preparation for the completion of the statutory DfE PE and sport premium digital expenditure reporting return. You can upload data (including swimming) from this template onto this platform once it becomes accessible. </a:t>
            </a:r>
          </a:p>
          <a:p>
            <a:pPr marL="171450" marR="419100" lvl="0" indent="-171450">
              <a:lnSpc>
                <a:spcPct val="124000"/>
              </a:lnSpc>
              <a:buFont typeface="Arial" panose="020B0604020202020204" pitchFamily="34" charset="0"/>
              <a:buChar char="•"/>
            </a:pPr>
            <a:r>
              <a:rPr lang="en-GB" sz="850" dirty="0">
                <a:effectLst/>
                <a:latin typeface="Calibri" panose="020F0502020204030204" pitchFamily="34" charset="0"/>
                <a:ea typeface="Calibri" panose="020F0502020204030204" pitchFamily="34" charset="0"/>
                <a:cs typeface="Calibri" panose="020F0502020204030204" pitchFamily="34" charset="0"/>
              </a:rPr>
              <a:t>The template is a working document that you can amend and update during the year.</a:t>
            </a:r>
          </a:p>
          <a:p>
            <a:pPr marL="171450" marR="419100" lvl="0" indent="-171450">
              <a:lnSpc>
                <a:spcPct val="124000"/>
              </a:lnSpc>
              <a:buFont typeface="Arial" panose="020B0604020202020204" pitchFamily="34" charset="0"/>
              <a:buChar char="•"/>
            </a:pPr>
            <a:r>
              <a:rPr lang="en-GB" sz="850" dirty="0">
                <a:effectLst/>
                <a:latin typeface="Calibri" panose="020F0502020204030204" pitchFamily="34" charset="0"/>
                <a:ea typeface="Calibri" panose="020F0502020204030204" pitchFamily="34" charset="0"/>
                <a:cs typeface="Calibri" panose="020F0502020204030204" pitchFamily="34" charset="0"/>
              </a:rPr>
              <a:t>Before you decide how you are going to use the funding for this academic year you should reflect and evaluate the impact of your use of you PE and sport premium funding in 2024/25.</a:t>
            </a:r>
          </a:p>
          <a:p>
            <a:pPr marL="171450" marR="419100" lvl="0" indent="-171450">
              <a:lnSpc>
                <a:spcPct val="124000"/>
              </a:lnSpc>
              <a:buFont typeface="Arial" panose="020B0604020202020204" pitchFamily="34" charset="0"/>
              <a:buChar char="•"/>
            </a:pPr>
            <a:r>
              <a:rPr lang="en-GB" sz="850" dirty="0">
                <a:effectLst/>
                <a:latin typeface="Calibri" panose="020F0502020204030204" pitchFamily="34" charset="0"/>
                <a:ea typeface="Calibri" panose="020F0502020204030204" pitchFamily="34" charset="0"/>
                <a:cs typeface="Calibri" panose="020F0502020204030204" pitchFamily="34" charset="0"/>
              </a:rPr>
              <a:t>You should use your evaluation of last year’s funding to help you decide what to do this academic year, how you will do it, and what impact you expect it to have. </a:t>
            </a:r>
          </a:p>
          <a:p>
            <a:pPr marL="171450" marR="419100" lvl="0" indent="-171450">
              <a:lnSpc>
                <a:spcPct val="124000"/>
              </a:lnSpc>
              <a:buFont typeface="Arial" panose="020B0604020202020204" pitchFamily="34" charset="0"/>
              <a:buChar char="•"/>
            </a:pPr>
            <a:r>
              <a:rPr lang="en-GB" sz="850" dirty="0">
                <a:effectLst/>
                <a:latin typeface="Calibri" panose="020F0502020204030204" pitchFamily="34" charset="0"/>
                <a:ea typeface="Calibri" panose="020F0502020204030204" pitchFamily="34" charset="0"/>
                <a:cs typeface="Calibri" panose="020F0502020204030204" pitchFamily="34" charset="0"/>
              </a:rPr>
              <a:t>All spending of the funding must conform with the terms outlined in the conditions of grant </a:t>
            </a:r>
          </a:p>
          <a:p>
            <a:pPr marL="171450" marR="419100" lvl="0" indent="-171450">
              <a:lnSpc>
                <a:spcPct val="124000"/>
              </a:lnSpc>
              <a:buFont typeface="Arial" panose="020B0604020202020204" pitchFamily="34" charset="0"/>
              <a:buChar char="•"/>
            </a:pPr>
            <a:r>
              <a:rPr lang="en-GB" sz="850" dirty="0">
                <a:effectLst/>
                <a:latin typeface="Calibri" panose="020F0502020204030204" pitchFamily="34" charset="0"/>
                <a:ea typeface="Calibri" panose="020F0502020204030204" pitchFamily="34" charset="0"/>
                <a:cs typeface="Calibri" panose="020F0502020204030204" pitchFamily="34" charset="0"/>
              </a:rPr>
              <a:t>The summative digital expenditure reporting from June 2026 will continue to include swimming and water safety information. PE and sport premium funding can be used to provide top-up lessons, where necessary, to ensure pupils meet national curriculum swimming requirements</a:t>
            </a:r>
          </a:p>
          <a:p>
            <a:pPr marL="171450" marR="419100" lvl="0" indent="-171450">
              <a:lnSpc>
                <a:spcPct val="124000"/>
              </a:lnSpc>
              <a:buFont typeface="Arial" panose="020B0604020202020204" pitchFamily="34" charset="0"/>
              <a:buChar char="•"/>
            </a:pPr>
            <a:r>
              <a:rPr lang="en-GB" sz="850" dirty="0">
                <a:effectLst/>
                <a:latin typeface="Calibri" panose="020F0502020204030204" pitchFamily="34" charset="0"/>
                <a:ea typeface="Calibri" panose="020F0502020204030204" pitchFamily="34" charset="0"/>
                <a:cs typeface="Calibri" panose="020F0502020204030204" pitchFamily="34" charset="0"/>
              </a:rPr>
              <a:t>To ensure funding is used effectively and based on your school’s needs; guidance and examples of best practice across schools can be found here. </a:t>
            </a:r>
          </a:p>
          <a:p>
            <a:pPr marL="171450" marR="419100" lvl="0" indent="-171450">
              <a:lnSpc>
                <a:spcPct val="124000"/>
              </a:lnSpc>
              <a:buFont typeface="Arial" panose="020B0604020202020204" pitchFamily="34" charset="0"/>
              <a:buChar char="•"/>
            </a:pPr>
            <a:r>
              <a:rPr lang="en-GB" sz="850" dirty="0">
                <a:effectLst/>
                <a:latin typeface="Calibri" panose="020F0502020204030204" pitchFamily="34" charset="0"/>
                <a:ea typeface="Calibri" panose="020F0502020204030204" pitchFamily="34" charset="0"/>
                <a:cs typeface="Calibri" panose="020F0502020204030204" pitchFamily="34" charset="0"/>
              </a:rPr>
              <a:t>You must use the funding to make additional and sustainable improvements to the PE and sport in your school. </a:t>
            </a:r>
          </a:p>
          <a:p>
            <a:pPr marL="171450" marR="419100" lvl="0" indent="-171450">
              <a:lnSpc>
                <a:spcPct val="124000"/>
              </a:lnSpc>
              <a:buFont typeface="Arial" panose="020B0604020202020204" pitchFamily="34" charset="0"/>
              <a:buChar char="•"/>
            </a:pPr>
            <a:r>
              <a:rPr lang="en-GB" sz="850" dirty="0">
                <a:effectLst/>
                <a:latin typeface="Calibri" panose="020F0502020204030204" pitchFamily="34" charset="0"/>
                <a:ea typeface="Calibri" panose="020F0502020204030204" pitchFamily="34" charset="0"/>
                <a:cs typeface="Calibri" panose="020F0502020204030204" pitchFamily="34" charset="0"/>
              </a:rPr>
              <a:t>You must develop and add to the PESSPA activities that your school already offers.</a:t>
            </a:r>
          </a:p>
          <a:p>
            <a:pPr marR="312420">
              <a:lnSpc>
                <a:spcPct val="124000"/>
              </a:lnSpc>
              <a:spcBef>
                <a:spcPts val="5"/>
              </a:spcBef>
              <a:buNone/>
            </a:pPr>
            <a:endParaRPr lang="en-GB" sz="850" dirty="0">
              <a:effectLst/>
              <a:latin typeface="Calibri" panose="020F0502020204030204" pitchFamily="34" charset="0"/>
              <a:ea typeface="Calibri" panose="020F0502020204030204" pitchFamily="34" charset="0"/>
              <a:cs typeface="Calibri" panose="020F0502020204030204" pitchFamily="34" charset="0"/>
            </a:endParaRPr>
          </a:p>
          <a:p>
            <a:pPr marL="73025" marR="312420">
              <a:lnSpc>
                <a:spcPct val="124000"/>
              </a:lnSpc>
              <a:spcBef>
                <a:spcPts val="5"/>
              </a:spcBef>
              <a:buNone/>
            </a:pPr>
            <a:r>
              <a:rPr lang="en-US" sz="850" b="1" dirty="0">
                <a:effectLst/>
                <a:latin typeface="Calibri" panose="020F0502020204030204" pitchFamily="34" charset="0"/>
                <a:ea typeface="Calibri" panose="020F0502020204030204" pitchFamily="34" charset="0"/>
                <a:cs typeface="Calibri" panose="020F0502020204030204" pitchFamily="34" charset="0"/>
              </a:rPr>
              <a:t>Useful Links:</a:t>
            </a:r>
            <a:endParaRPr lang="en-GB" sz="850" b="1" dirty="0">
              <a:latin typeface="Calibri" panose="020F0502020204030204" pitchFamily="34" charset="0"/>
              <a:ea typeface="Calibri" panose="020F0502020204030204" pitchFamily="34" charset="0"/>
              <a:cs typeface="Calibri" panose="020F0502020204030204" pitchFamily="34" charset="0"/>
            </a:endParaRPr>
          </a:p>
          <a:p>
            <a:pPr marL="244475" marR="312420" indent="-171450">
              <a:lnSpc>
                <a:spcPct val="124000"/>
              </a:lnSpc>
              <a:spcBef>
                <a:spcPts val="5"/>
              </a:spcBef>
              <a:buFont typeface="Arial" panose="020B0604020202020204" pitchFamily="34" charset="0"/>
              <a:buChar char="•"/>
            </a:pPr>
            <a:r>
              <a:rPr lang="en-GB" sz="900" dirty="0">
                <a:latin typeface="Calibri" panose="020F0502020204030204" pitchFamily="34" charset="0"/>
                <a:cs typeface="Calibri" panose="020F0502020204030204" pitchFamily="34" charset="0"/>
                <a:hlinkClick r:id="rId3"/>
              </a:rPr>
              <a:t>PE and sport premium for primary schools - GOV.UK</a:t>
            </a:r>
            <a:endParaRPr lang="en-GB" sz="900" dirty="0">
              <a:latin typeface="Calibri" panose="020F0502020204030204" pitchFamily="34" charset="0"/>
              <a:cs typeface="Calibri" panose="020F0502020204030204" pitchFamily="34" charset="0"/>
            </a:endParaRPr>
          </a:p>
          <a:p>
            <a:pPr marL="244475" marR="312420" indent="-171450">
              <a:lnSpc>
                <a:spcPct val="124000"/>
              </a:lnSpc>
              <a:spcBef>
                <a:spcPts val="5"/>
              </a:spcBef>
              <a:buFont typeface="Arial" panose="020B0604020202020204" pitchFamily="34" charset="0"/>
              <a:buChar char="•"/>
            </a:pPr>
            <a:r>
              <a:rPr lang="en-GB" sz="900" dirty="0">
                <a:latin typeface="Calibri" panose="020F0502020204030204" pitchFamily="34" charset="0"/>
                <a:cs typeface="Calibri" panose="020F0502020204030204" pitchFamily="34" charset="0"/>
                <a:hlinkClick r:id="rId4"/>
              </a:rPr>
              <a:t>PE and sport premium: conditions of grant 2025 to 2026 - GOV.UK</a:t>
            </a:r>
            <a:endParaRPr lang="en-GB" sz="850"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494838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DD0551-469A-DEBD-2409-100B2C306D33}"/>
            </a:ext>
          </a:extLst>
        </p:cNvPr>
        <p:cNvGrpSpPr/>
        <p:nvPr/>
      </p:nvGrpSpPr>
      <p:grpSpPr>
        <a:xfrm>
          <a:off x="0" y="0"/>
          <a:ext cx="0" cy="0"/>
          <a:chOff x="0" y="0"/>
          <a:chExt cx="0" cy="0"/>
        </a:xfrm>
      </p:grpSpPr>
      <p:pic>
        <p:nvPicPr>
          <p:cNvPr id="3" name="Picture 2" descr="A screenshot of a computer&#10;&#10;AI-generated content may be incorrect.">
            <a:extLst>
              <a:ext uri="{FF2B5EF4-FFF2-40B4-BE49-F238E27FC236}">
                <a16:creationId xmlns:a16="http://schemas.microsoft.com/office/drawing/2014/main" id="{653D601A-6B9B-B24F-954C-6D0ACC4C5EDD}"/>
              </a:ext>
            </a:extLst>
          </p:cNvPr>
          <p:cNvPicPr>
            <a:picLocks noChangeAspect="1"/>
          </p:cNvPicPr>
          <p:nvPr/>
        </p:nvPicPr>
        <p:blipFill>
          <a:blip r:embed="rId2"/>
          <a:stretch>
            <a:fillRect/>
          </a:stretch>
        </p:blipFill>
        <p:spPr>
          <a:xfrm>
            <a:off x="-16769" y="0"/>
            <a:ext cx="6173264" cy="4322536"/>
          </a:xfrm>
          <a:prstGeom prst="rect">
            <a:avLst/>
          </a:prstGeom>
        </p:spPr>
      </p:pic>
      <p:sp>
        <p:nvSpPr>
          <p:cNvPr id="4" name="TextBox 3">
            <a:extLst>
              <a:ext uri="{FF2B5EF4-FFF2-40B4-BE49-F238E27FC236}">
                <a16:creationId xmlns:a16="http://schemas.microsoft.com/office/drawing/2014/main" id="{DBBFD564-002E-61DE-9DBD-A3D6F53646DD}"/>
              </a:ext>
            </a:extLst>
          </p:cNvPr>
          <p:cNvSpPr txBox="1"/>
          <p:nvPr/>
        </p:nvSpPr>
        <p:spPr>
          <a:xfrm>
            <a:off x="241825" y="226711"/>
            <a:ext cx="3559359" cy="276999"/>
          </a:xfrm>
          <a:prstGeom prst="rect">
            <a:avLst/>
          </a:prstGeom>
          <a:noFill/>
        </p:spPr>
        <p:txBody>
          <a:bodyPr wrap="square" rtlCol="0">
            <a:spAutoFit/>
          </a:bodyPr>
          <a:lstStyle/>
          <a:p>
            <a:r>
              <a:rPr lang="en-US" sz="1200" b="1" dirty="0">
                <a:latin typeface="Calibri" panose="020F0502020204030204" pitchFamily="34" charset="0"/>
                <a:cs typeface="Calibri" panose="020F0502020204030204" pitchFamily="34" charset="0"/>
              </a:rPr>
              <a:t>Review of the last academic year (2024/2025)</a:t>
            </a:r>
          </a:p>
        </p:txBody>
      </p:sp>
      <p:sp>
        <p:nvSpPr>
          <p:cNvPr id="6" name="TextBox 5">
            <a:extLst>
              <a:ext uri="{FF2B5EF4-FFF2-40B4-BE49-F238E27FC236}">
                <a16:creationId xmlns:a16="http://schemas.microsoft.com/office/drawing/2014/main" id="{61D9F60F-F13B-1086-50C1-85D73CC0740F}"/>
              </a:ext>
            </a:extLst>
          </p:cNvPr>
          <p:cNvSpPr txBox="1"/>
          <p:nvPr/>
        </p:nvSpPr>
        <p:spPr>
          <a:xfrm>
            <a:off x="241825" y="635438"/>
            <a:ext cx="5684413" cy="893130"/>
          </a:xfrm>
          <a:prstGeom prst="rect">
            <a:avLst/>
          </a:prstGeom>
          <a:noFill/>
        </p:spPr>
        <p:txBody>
          <a:bodyPr wrap="square" rtlCol="0">
            <a:spAutoFit/>
          </a:bodyPr>
          <a:lstStyle/>
          <a:p>
            <a:pPr marL="171450" indent="-171450">
              <a:lnSpc>
                <a:spcPct val="124000"/>
              </a:lnSpc>
              <a:buFont typeface="Arial" panose="020B0604020202020204" pitchFamily="34" charset="0"/>
              <a:buChar char="•"/>
            </a:pPr>
            <a:r>
              <a:rPr lang="en-US" sz="850" dirty="0"/>
              <a:t>Take some time to reflect on your intent, implementation and impact from last academic year to celebrate your wins but to also think about improvements for the year ahead.</a:t>
            </a:r>
          </a:p>
          <a:p>
            <a:pPr marL="171450" indent="-171450">
              <a:lnSpc>
                <a:spcPct val="124000"/>
              </a:lnSpc>
              <a:buFont typeface="Arial" panose="020B0604020202020204" pitchFamily="34" charset="0"/>
              <a:buChar char="•"/>
            </a:pPr>
            <a:r>
              <a:rPr lang="en-US" sz="850" dirty="0"/>
              <a:t>You do not need to complete every box. Just record the information that is key to your school's priorities and areas of focus.</a:t>
            </a:r>
          </a:p>
          <a:p>
            <a:pPr>
              <a:lnSpc>
                <a:spcPct val="124000"/>
              </a:lnSpc>
            </a:pPr>
            <a:r>
              <a:rPr lang="en-US" sz="850" b="1" i="1" dirty="0"/>
              <a:t>Remember</a:t>
            </a:r>
            <a:r>
              <a:rPr lang="en-US" sz="850" i="1" dirty="0"/>
              <a:t> - Be clear about how you focused spending on key groups such as SEND, girls and disadvantaged pupils. </a:t>
            </a:r>
          </a:p>
        </p:txBody>
      </p:sp>
      <p:graphicFrame>
        <p:nvGraphicFramePr>
          <p:cNvPr id="10" name="Table 9">
            <a:extLst>
              <a:ext uri="{FF2B5EF4-FFF2-40B4-BE49-F238E27FC236}">
                <a16:creationId xmlns:a16="http://schemas.microsoft.com/office/drawing/2014/main" id="{065D4AC4-7957-AA62-C1A0-FE4F2CF00CA3}"/>
              </a:ext>
            </a:extLst>
          </p:cNvPr>
          <p:cNvGraphicFramePr>
            <a:graphicFrameLocks noGrp="1"/>
          </p:cNvGraphicFramePr>
          <p:nvPr>
            <p:extLst>
              <p:ext uri="{D42A27DB-BD31-4B8C-83A1-F6EECF244321}">
                <p14:modId xmlns:p14="http://schemas.microsoft.com/office/powerpoint/2010/main" val="1685858607"/>
              </p:ext>
            </p:extLst>
          </p:nvPr>
        </p:nvGraphicFramePr>
        <p:xfrm>
          <a:off x="298297" y="1672070"/>
          <a:ext cx="5530128" cy="2527487"/>
        </p:xfrm>
        <a:graphic>
          <a:graphicData uri="http://schemas.openxmlformats.org/drawingml/2006/table">
            <a:tbl>
              <a:tblPr firstRow="1" bandRow="1">
                <a:tableStyleId>{5C22544A-7EE6-4342-B048-85BDC9FD1C3A}</a:tableStyleId>
              </a:tblPr>
              <a:tblGrid>
                <a:gridCol w="1711987">
                  <a:extLst>
                    <a:ext uri="{9D8B030D-6E8A-4147-A177-3AD203B41FA5}">
                      <a16:colId xmlns:a16="http://schemas.microsoft.com/office/drawing/2014/main" val="1397519339"/>
                    </a:ext>
                  </a:extLst>
                </a:gridCol>
                <a:gridCol w="2010284">
                  <a:extLst>
                    <a:ext uri="{9D8B030D-6E8A-4147-A177-3AD203B41FA5}">
                      <a16:colId xmlns:a16="http://schemas.microsoft.com/office/drawing/2014/main" val="279180329"/>
                    </a:ext>
                  </a:extLst>
                </a:gridCol>
                <a:gridCol w="1807857">
                  <a:extLst>
                    <a:ext uri="{9D8B030D-6E8A-4147-A177-3AD203B41FA5}">
                      <a16:colId xmlns:a16="http://schemas.microsoft.com/office/drawing/2014/main" val="1532179531"/>
                    </a:ext>
                  </a:extLst>
                </a:gridCol>
              </a:tblGrid>
              <a:tr h="226247">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GB" sz="700" dirty="0">
                          <a:solidFill>
                            <a:sysClr val="windowText" lastClr="000000"/>
                          </a:solidFill>
                          <a:effectLst/>
                          <a:latin typeface="Calibri" panose="020F0502020204030204" pitchFamily="34" charset="0"/>
                          <a:ea typeface="Calibri" panose="020F0502020204030204" pitchFamily="34" charset="0"/>
                          <a:cs typeface="Calibri" panose="020F0502020204030204" pitchFamily="34" charset="0"/>
                          <a:hlinkClick r:id="rId3"/>
                        </a:rPr>
                        <a:t>Swimming and Water Safety</a:t>
                      </a:r>
                      <a:endParaRPr lang="en-GB" sz="700" dirty="0">
                        <a:solidFill>
                          <a:sysClr val="windowText" lastClr="000000"/>
                        </a:solidFill>
                        <a:effectLst/>
                        <a:latin typeface="Calibri" panose="020F0502020204030204" pitchFamily="34" charset="0"/>
                        <a:ea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tc>
                  <a:txBody>
                    <a:bodyPr/>
                    <a:lstStyle/>
                    <a:p>
                      <a:pPr algn="ctr"/>
                      <a:r>
                        <a:rPr lang="en-GB" sz="700" b="1" kern="1200" dirty="0">
                          <a:solidFill>
                            <a:sysClr val="windowText" lastClr="000000"/>
                          </a:solidFill>
                          <a:effectLst/>
                          <a:latin typeface="Calibri" panose="020F0502020204030204" pitchFamily="34" charset="0"/>
                          <a:ea typeface="+mn-ea"/>
                          <a:cs typeface="Calibri" panose="020F0502020204030204" pitchFamily="34" charset="0"/>
                        </a:rPr>
                        <a:t>What went well? Supporting evidence?</a:t>
                      </a:r>
                      <a:r>
                        <a:rPr lang="en-GB" sz="700" dirty="0">
                          <a:solidFill>
                            <a:sysClr val="windowText" lastClr="000000"/>
                          </a:solidFill>
                          <a:effectLst/>
                          <a:latin typeface="Calibri" panose="020F0502020204030204" pitchFamily="34" charset="0"/>
                          <a:cs typeface="Calibri" panose="020F0502020204030204" pitchFamily="34" charset="0"/>
                        </a:rPr>
                        <a:t> </a:t>
                      </a:r>
                      <a:endParaRPr lang="en-US" sz="700" dirty="0">
                        <a:solidFill>
                          <a:sysClr val="windowText" lastClr="000000"/>
                        </a:solidFill>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tc>
                  <a:txBody>
                    <a:bodyPr/>
                    <a:lstStyle/>
                    <a:p>
                      <a:pPr marL="0" marR="0" lvl="0" indent="0" algn="ctr" defTabSz="575981" rtl="0" eaLnBrk="1" fontAlgn="auto" latinLnBrk="0" hangingPunct="1">
                        <a:lnSpc>
                          <a:spcPct val="100000"/>
                        </a:lnSpc>
                        <a:spcBef>
                          <a:spcPts val="0"/>
                        </a:spcBef>
                        <a:spcAft>
                          <a:spcPts val="0"/>
                        </a:spcAft>
                        <a:buClrTx/>
                        <a:buSzTx/>
                        <a:buFontTx/>
                        <a:buNone/>
                        <a:tabLst/>
                        <a:defRPr/>
                      </a:pPr>
                      <a:r>
                        <a:rPr lang="en-US" sz="700" dirty="0">
                          <a:solidFill>
                            <a:sysClr val="windowText" lastClr="000000"/>
                          </a:solidFill>
                          <a:effectLst/>
                          <a:latin typeface="Calibri" panose="020F0502020204030204" pitchFamily="34" charset="0"/>
                          <a:cs typeface="Calibri" panose="020F0502020204030204" pitchFamily="34" charset="0"/>
                        </a:rPr>
                        <a:t>What didn't go well? Supporting evidence? </a:t>
                      </a:r>
                      <a:endParaRPr lang="en-GB" sz="700" dirty="0">
                        <a:solidFill>
                          <a:sysClr val="windowText" lastClr="000000"/>
                        </a:solidFill>
                        <a:effectLst/>
                        <a:latin typeface="Calibri" panose="020F0502020204030204" pitchFamily="34" charset="0"/>
                        <a:ea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extLst>
                  <a:ext uri="{0D108BD9-81ED-4DB2-BD59-A6C34878D82A}">
                    <a16:rowId xmlns:a16="http://schemas.microsoft.com/office/drawing/2014/main" val="938675785"/>
                  </a:ext>
                </a:extLst>
              </a:tr>
              <a:tr h="370840">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US" sz="700" b="1" dirty="0">
                          <a:effectLst/>
                          <a:latin typeface="Calibri" panose="020F0502020204030204" pitchFamily="34" charset="0"/>
                          <a:cs typeface="Calibri" panose="020F0502020204030204" pitchFamily="34" charset="0"/>
                        </a:rPr>
                        <a:t>1. </a:t>
                      </a:r>
                      <a:r>
                        <a:rPr lang="en-US" sz="700" dirty="0">
                          <a:effectLst/>
                          <a:latin typeface="Calibri" panose="020F0502020204030204" pitchFamily="34" charset="0"/>
                          <a:cs typeface="Calibri" panose="020F0502020204030204" pitchFamily="34" charset="0"/>
                        </a:rPr>
                        <a:t>Swim competently, confidently and proficiently over a distance of at least 25 metres</a:t>
                      </a:r>
                      <a:endParaRPr lang="en-GB" sz="700" dirty="0">
                        <a:effectLst/>
                        <a:latin typeface="Calibri" panose="020F0502020204030204" pitchFamily="34" charset="0"/>
                        <a:ea typeface="Calibri" panose="020F0502020204030204" pitchFamily="34" charset="0"/>
                        <a:cs typeface="Calibri" panose="020F0502020204030204" pitchFamily="34" charset="0"/>
                      </a:endParaRPr>
                    </a:p>
                    <a:p>
                      <a:endParaRPr lang="en-US" sz="700" dirty="0">
                        <a:latin typeface="Calibri" panose="020F0502020204030204" pitchFamily="34" charset="0"/>
                        <a:cs typeface="Calibri" panose="020F0502020204030204" pitchFamily="34" charset="0"/>
                      </a:endParaRPr>
                    </a:p>
                    <a:p>
                      <a:endParaRPr lang="en-US" sz="700" dirty="0">
                        <a:latin typeface="Calibri" panose="020F0502020204030204" pitchFamily="34" charset="0"/>
                        <a:cs typeface="Calibri" panose="020F0502020204030204" pitchFamily="34" charset="0"/>
                      </a:endParaRPr>
                    </a:p>
                    <a:p>
                      <a:endParaRPr lang="en-US" sz="700" dirty="0">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r>
                        <a:rPr lang="en-US" sz="700" b="0" dirty="0">
                          <a:solidFill>
                            <a:schemeClr val="tx1"/>
                          </a:solidFill>
                          <a:latin typeface="Calibri" panose="020F0502020204030204" pitchFamily="34" charset="0"/>
                          <a:cs typeface="Calibri" panose="020F0502020204030204" pitchFamily="34" charset="0"/>
                        </a:rPr>
                        <a:t>100% of pupils in Y6 can swim 25 metres. </a:t>
                      </a:r>
                    </a:p>
                    <a:p>
                      <a:endParaRPr lang="en-US" sz="700" dirty="0">
                        <a:latin typeface="Calibri" panose="020F0502020204030204" pitchFamily="34" charset="0"/>
                        <a:cs typeface="Calibri" panose="020F0502020204030204" pitchFamily="34" charset="0"/>
                      </a:endParaRPr>
                    </a:p>
                    <a:p>
                      <a:r>
                        <a:rPr lang="en-US" sz="700" dirty="0">
                          <a:latin typeface="Calibri" panose="020F0502020204030204" pitchFamily="34" charset="0"/>
                          <a:cs typeface="Calibri" panose="020F0502020204030204" pitchFamily="34" charset="0"/>
                        </a:rPr>
                        <a:t>Evidenced on Complete PE Swimming Assessment Tracker. Information and data collected by class teacher on poolside with swimming teacher.</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endParaRPr lang="en-US" sz="700" dirty="0">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98148111"/>
                  </a:ext>
                </a:extLst>
              </a:tr>
              <a:tr h="370840">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US" sz="700" b="1" dirty="0">
                          <a:effectLst/>
                          <a:latin typeface="Calibri" panose="020F0502020204030204" pitchFamily="34" charset="0"/>
                          <a:cs typeface="Calibri" panose="020F0502020204030204" pitchFamily="34" charset="0"/>
                        </a:rPr>
                        <a:t>2. </a:t>
                      </a:r>
                      <a:r>
                        <a:rPr lang="en-US" sz="700" dirty="0">
                          <a:effectLst/>
                          <a:latin typeface="Calibri" panose="020F0502020204030204" pitchFamily="34" charset="0"/>
                          <a:cs typeface="Calibri" panose="020F0502020204030204" pitchFamily="34" charset="0"/>
                        </a:rPr>
                        <a:t>Use a range of strokes effectively (for example, front crawl, backstroke and breaststroke)</a:t>
                      </a:r>
                      <a:endParaRPr lang="en-GB" sz="700" dirty="0">
                        <a:effectLst/>
                        <a:latin typeface="Calibri" panose="020F0502020204030204" pitchFamily="34" charset="0"/>
                        <a:ea typeface="Calibri" panose="020F0502020204030204" pitchFamily="34" charset="0"/>
                        <a:cs typeface="Calibri" panose="020F0502020204030204" pitchFamily="34" charset="0"/>
                      </a:endParaRPr>
                    </a:p>
                    <a:p>
                      <a:endParaRPr lang="en-US" sz="700" dirty="0">
                        <a:latin typeface="Calibri" panose="020F0502020204030204" pitchFamily="34" charset="0"/>
                        <a:cs typeface="Calibri" panose="020F0502020204030204" pitchFamily="34" charset="0"/>
                      </a:endParaRPr>
                    </a:p>
                    <a:p>
                      <a:endParaRPr lang="en-US" sz="700" dirty="0">
                        <a:latin typeface="Calibri" panose="020F0502020204030204" pitchFamily="34" charset="0"/>
                        <a:cs typeface="Calibri" panose="020F0502020204030204" pitchFamily="34" charset="0"/>
                      </a:endParaRPr>
                    </a:p>
                    <a:p>
                      <a:endParaRPr lang="en-US" sz="700" dirty="0">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r>
                        <a:rPr lang="en-US" sz="700" b="0" dirty="0">
                          <a:solidFill>
                            <a:schemeClr val="tx1"/>
                          </a:solidFill>
                          <a:latin typeface="Calibri" panose="020F0502020204030204" pitchFamily="34" charset="0"/>
                          <a:cs typeface="Calibri" panose="020F0502020204030204" pitchFamily="34" charset="0"/>
                        </a:rPr>
                        <a:t>100% of pupils in Y6 can use a range of strokes effectively. </a:t>
                      </a:r>
                    </a:p>
                    <a:p>
                      <a:endParaRPr lang="en-US" sz="700" dirty="0">
                        <a:latin typeface="Calibri" panose="020F0502020204030204" pitchFamily="34" charset="0"/>
                        <a:cs typeface="Calibri" panose="020F0502020204030204" pitchFamily="34" charset="0"/>
                      </a:endParaRPr>
                    </a:p>
                    <a:p>
                      <a:r>
                        <a:rPr lang="en-US" sz="700" dirty="0">
                          <a:latin typeface="Calibri" panose="020F0502020204030204" pitchFamily="34" charset="0"/>
                          <a:cs typeface="Calibri" panose="020F0502020204030204" pitchFamily="34" charset="0"/>
                        </a:rPr>
                        <a:t>Evidenced on Complete PE Swimming Assessment Tracker. Information and data collected by class teacher on poolside with swimming teacher.</a:t>
                      </a:r>
                    </a:p>
                    <a:p>
                      <a:endParaRPr lang="en-US" sz="700" dirty="0">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endParaRPr lang="en-US" sz="700" dirty="0">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7850329"/>
                  </a:ext>
                </a:extLst>
              </a:tr>
              <a:tr h="370840">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US" sz="700" b="1" dirty="0">
                          <a:effectLst/>
                          <a:latin typeface="Calibri" panose="020F0502020204030204" pitchFamily="34" charset="0"/>
                          <a:cs typeface="Calibri" panose="020F0502020204030204" pitchFamily="34" charset="0"/>
                        </a:rPr>
                        <a:t>3. </a:t>
                      </a:r>
                      <a:r>
                        <a:rPr lang="en-US" sz="700" dirty="0">
                          <a:effectLst/>
                          <a:latin typeface="Calibri" panose="020F0502020204030204" pitchFamily="34" charset="0"/>
                          <a:cs typeface="Calibri" panose="020F0502020204030204" pitchFamily="34" charset="0"/>
                        </a:rPr>
                        <a:t>Perform safe self-rescue in different water-based situations</a:t>
                      </a:r>
                      <a:endParaRPr lang="en-GB" sz="700" dirty="0">
                        <a:effectLst/>
                        <a:latin typeface="Calibri" panose="020F0502020204030204" pitchFamily="34" charset="0"/>
                        <a:ea typeface="Calibri" panose="020F0502020204030204" pitchFamily="34" charset="0"/>
                        <a:cs typeface="Calibri" panose="020F0502020204030204" pitchFamily="34" charset="0"/>
                      </a:endParaRPr>
                    </a:p>
                    <a:p>
                      <a:endParaRPr lang="en-US" sz="700" dirty="0">
                        <a:latin typeface="Calibri" panose="020F0502020204030204" pitchFamily="34" charset="0"/>
                        <a:cs typeface="Calibri" panose="020F0502020204030204" pitchFamily="34" charset="0"/>
                      </a:endParaRPr>
                    </a:p>
                    <a:p>
                      <a:endParaRPr lang="en-US" sz="700" dirty="0">
                        <a:latin typeface="Calibri" panose="020F0502020204030204" pitchFamily="34" charset="0"/>
                        <a:cs typeface="Calibri" panose="020F0502020204030204" pitchFamily="34" charset="0"/>
                      </a:endParaRPr>
                    </a:p>
                    <a:p>
                      <a:endParaRPr lang="en-US" sz="700" dirty="0">
                        <a:latin typeface="Calibri" panose="020F0502020204030204" pitchFamily="34" charset="0"/>
                        <a:cs typeface="Calibri" panose="020F0502020204030204" pitchFamily="34" charset="0"/>
                      </a:endParaRPr>
                    </a:p>
                    <a:p>
                      <a:endParaRPr lang="en-US" sz="700" dirty="0">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r>
                        <a:rPr lang="en-US" sz="700" b="0" dirty="0">
                          <a:solidFill>
                            <a:schemeClr val="tx1"/>
                          </a:solidFill>
                          <a:latin typeface="Calibri" panose="020F0502020204030204" pitchFamily="34" charset="0"/>
                          <a:cs typeface="Calibri" panose="020F0502020204030204" pitchFamily="34" charset="0"/>
                        </a:rPr>
                        <a:t>100% of pupils in Y6 can perform safe self-rescue.</a:t>
                      </a:r>
                    </a:p>
                    <a:p>
                      <a:endParaRPr lang="en-US" sz="700" dirty="0">
                        <a:latin typeface="Calibri" panose="020F0502020204030204" pitchFamily="34" charset="0"/>
                        <a:cs typeface="Calibri" panose="020F0502020204030204" pitchFamily="34" charset="0"/>
                      </a:endParaRPr>
                    </a:p>
                    <a:p>
                      <a:r>
                        <a:rPr lang="en-US" sz="700" dirty="0">
                          <a:latin typeface="Calibri" panose="020F0502020204030204" pitchFamily="34" charset="0"/>
                          <a:cs typeface="Calibri" panose="020F0502020204030204" pitchFamily="34" charset="0"/>
                        </a:rPr>
                        <a:t>Evidenced on Complete PE Swimming Assessment Tracker. Information and data collected by class teacher on poolside with swimming teacher.</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endParaRPr lang="en-US" sz="700" dirty="0">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73458530"/>
                  </a:ext>
                </a:extLst>
              </a:tr>
            </a:tbl>
          </a:graphicData>
        </a:graphic>
      </p:graphicFrame>
    </p:spTree>
    <p:extLst>
      <p:ext uri="{BB962C8B-B14F-4D97-AF65-F5344CB8AC3E}">
        <p14:creationId xmlns:p14="http://schemas.microsoft.com/office/powerpoint/2010/main" val="1912434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A5B673-A646-6C19-D15A-944B76414D73}"/>
            </a:ext>
          </a:extLst>
        </p:cNvPr>
        <p:cNvGrpSpPr/>
        <p:nvPr/>
      </p:nvGrpSpPr>
      <p:grpSpPr>
        <a:xfrm>
          <a:off x="0" y="0"/>
          <a:ext cx="0" cy="0"/>
          <a:chOff x="0" y="0"/>
          <a:chExt cx="0" cy="0"/>
        </a:xfrm>
      </p:grpSpPr>
      <p:pic>
        <p:nvPicPr>
          <p:cNvPr id="6" name="Picture 5" descr="A screenshot of a computer&#10;&#10;AI-generated content may be incorrect.">
            <a:extLst>
              <a:ext uri="{FF2B5EF4-FFF2-40B4-BE49-F238E27FC236}">
                <a16:creationId xmlns:a16="http://schemas.microsoft.com/office/drawing/2014/main" id="{B56A260E-BF05-0A5C-4E38-14F45B4DA304}"/>
              </a:ext>
            </a:extLst>
          </p:cNvPr>
          <p:cNvPicPr>
            <a:picLocks noChangeAspect="1"/>
          </p:cNvPicPr>
          <p:nvPr/>
        </p:nvPicPr>
        <p:blipFill>
          <a:blip r:embed="rId2"/>
          <a:stretch>
            <a:fillRect/>
          </a:stretch>
        </p:blipFill>
        <p:spPr>
          <a:xfrm>
            <a:off x="-26726" y="0"/>
            <a:ext cx="6173264" cy="4322536"/>
          </a:xfrm>
          <a:prstGeom prst="rect">
            <a:avLst/>
          </a:prstGeom>
        </p:spPr>
      </p:pic>
      <p:sp>
        <p:nvSpPr>
          <p:cNvPr id="4" name="TextBox 3">
            <a:extLst>
              <a:ext uri="{FF2B5EF4-FFF2-40B4-BE49-F238E27FC236}">
                <a16:creationId xmlns:a16="http://schemas.microsoft.com/office/drawing/2014/main" id="{58774285-6350-5F9D-309A-493EA80BAD9B}"/>
              </a:ext>
            </a:extLst>
          </p:cNvPr>
          <p:cNvSpPr txBox="1"/>
          <p:nvPr/>
        </p:nvSpPr>
        <p:spPr>
          <a:xfrm>
            <a:off x="241825" y="226711"/>
            <a:ext cx="3559359" cy="276999"/>
          </a:xfrm>
          <a:prstGeom prst="rect">
            <a:avLst/>
          </a:prstGeom>
          <a:noFill/>
        </p:spPr>
        <p:txBody>
          <a:bodyPr wrap="square" rtlCol="0">
            <a:spAutoFit/>
          </a:bodyPr>
          <a:lstStyle/>
          <a:p>
            <a:r>
              <a:rPr lang="en-US" sz="1200" b="1" dirty="0">
                <a:latin typeface="Calibri" panose="020F0502020204030204" pitchFamily="34" charset="0"/>
                <a:cs typeface="Calibri" panose="020F0502020204030204" pitchFamily="34" charset="0"/>
              </a:rPr>
              <a:t>Review of the last academic year (2024/2025)</a:t>
            </a:r>
          </a:p>
        </p:txBody>
      </p:sp>
      <p:graphicFrame>
        <p:nvGraphicFramePr>
          <p:cNvPr id="5" name="Table 4">
            <a:extLst>
              <a:ext uri="{FF2B5EF4-FFF2-40B4-BE49-F238E27FC236}">
                <a16:creationId xmlns:a16="http://schemas.microsoft.com/office/drawing/2014/main" id="{BB7A6755-CF87-7230-570A-7309BBAF653F}"/>
              </a:ext>
            </a:extLst>
          </p:cNvPr>
          <p:cNvGraphicFramePr>
            <a:graphicFrameLocks noGrp="1"/>
          </p:cNvGraphicFramePr>
          <p:nvPr>
            <p:extLst>
              <p:ext uri="{D42A27DB-BD31-4B8C-83A1-F6EECF244321}">
                <p14:modId xmlns:p14="http://schemas.microsoft.com/office/powerpoint/2010/main" val="2425333179"/>
              </p:ext>
            </p:extLst>
          </p:nvPr>
        </p:nvGraphicFramePr>
        <p:xfrm>
          <a:off x="201820" y="631509"/>
          <a:ext cx="5530128" cy="3388078"/>
        </p:xfrm>
        <a:graphic>
          <a:graphicData uri="http://schemas.openxmlformats.org/drawingml/2006/table">
            <a:tbl>
              <a:tblPr firstRow="1" bandRow="1">
                <a:tableStyleId>{5C22544A-7EE6-4342-B048-85BDC9FD1C3A}</a:tableStyleId>
              </a:tblPr>
              <a:tblGrid>
                <a:gridCol w="1711987">
                  <a:extLst>
                    <a:ext uri="{9D8B030D-6E8A-4147-A177-3AD203B41FA5}">
                      <a16:colId xmlns:a16="http://schemas.microsoft.com/office/drawing/2014/main" val="1397519339"/>
                    </a:ext>
                  </a:extLst>
                </a:gridCol>
                <a:gridCol w="2010284">
                  <a:extLst>
                    <a:ext uri="{9D8B030D-6E8A-4147-A177-3AD203B41FA5}">
                      <a16:colId xmlns:a16="http://schemas.microsoft.com/office/drawing/2014/main" val="279180329"/>
                    </a:ext>
                  </a:extLst>
                </a:gridCol>
                <a:gridCol w="1807857">
                  <a:extLst>
                    <a:ext uri="{9D8B030D-6E8A-4147-A177-3AD203B41FA5}">
                      <a16:colId xmlns:a16="http://schemas.microsoft.com/office/drawing/2014/main" val="1532179531"/>
                    </a:ext>
                  </a:extLst>
                </a:gridCol>
              </a:tblGrid>
              <a:tr h="285974">
                <a:tc>
                  <a:txBody>
                    <a:bodyPr/>
                    <a:lstStyle/>
                    <a:p>
                      <a:pPr algn="ctr"/>
                      <a:r>
                        <a:rPr lang="en-GB" sz="600" b="1" kern="1200" dirty="0">
                          <a:solidFill>
                            <a:sysClr val="windowText" lastClr="000000"/>
                          </a:solidFill>
                          <a:effectLst/>
                          <a:latin typeface="Calibri" panose="020F0502020204030204" pitchFamily="34" charset="0"/>
                          <a:ea typeface="+mn-ea"/>
                          <a:cs typeface="Calibri" panose="020F0502020204030204" pitchFamily="34" charset="0"/>
                        </a:rPr>
                        <a:t>Key areas as outlined in PE and sport premium guidance</a:t>
                      </a:r>
                      <a:endParaRPr lang="en-US" sz="600" dirty="0">
                        <a:solidFill>
                          <a:sysClr val="windowText" lastClr="000000"/>
                        </a:solidFill>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tc>
                  <a:txBody>
                    <a:bodyPr/>
                    <a:lstStyle/>
                    <a:p>
                      <a:pPr algn="ctr"/>
                      <a:r>
                        <a:rPr lang="en-GB" sz="600" b="1" kern="1200" dirty="0">
                          <a:solidFill>
                            <a:sysClr val="windowText" lastClr="000000"/>
                          </a:solidFill>
                          <a:effectLst/>
                          <a:latin typeface="Calibri" panose="020F0502020204030204" pitchFamily="34" charset="0"/>
                          <a:ea typeface="+mn-ea"/>
                          <a:cs typeface="Calibri" panose="020F0502020204030204" pitchFamily="34" charset="0"/>
                        </a:rPr>
                        <a:t>What went well? Supporting evidence?</a:t>
                      </a:r>
                      <a:r>
                        <a:rPr lang="en-GB" sz="600" dirty="0">
                          <a:solidFill>
                            <a:sysClr val="windowText" lastClr="000000"/>
                          </a:solidFill>
                          <a:effectLst/>
                          <a:latin typeface="Calibri" panose="020F0502020204030204" pitchFamily="34" charset="0"/>
                          <a:cs typeface="Calibri" panose="020F0502020204030204" pitchFamily="34" charset="0"/>
                        </a:rPr>
                        <a:t> </a:t>
                      </a:r>
                      <a:endParaRPr lang="en-US" sz="600" dirty="0">
                        <a:solidFill>
                          <a:sysClr val="windowText" lastClr="000000"/>
                        </a:solidFill>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tc>
                  <a:txBody>
                    <a:bodyPr/>
                    <a:lstStyle/>
                    <a:p>
                      <a:pPr marL="0" marR="0" lvl="0" indent="0" algn="ctr" defTabSz="575981" rtl="0" eaLnBrk="1" fontAlgn="auto" latinLnBrk="0" hangingPunct="1">
                        <a:lnSpc>
                          <a:spcPct val="100000"/>
                        </a:lnSpc>
                        <a:spcBef>
                          <a:spcPts val="0"/>
                        </a:spcBef>
                        <a:spcAft>
                          <a:spcPts val="0"/>
                        </a:spcAft>
                        <a:buClrTx/>
                        <a:buSzTx/>
                        <a:buFontTx/>
                        <a:buNone/>
                        <a:tabLst/>
                        <a:defRPr/>
                      </a:pPr>
                      <a:r>
                        <a:rPr lang="en-US" sz="600" dirty="0">
                          <a:solidFill>
                            <a:sysClr val="windowText" lastClr="000000"/>
                          </a:solidFill>
                          <a:effectLst/>
                          <a:latin typeface="Calibri" panose="020F0502020204030204" pitchFamily="34" charset="0"/>
                          <a:cs typeface="Calibri" panose="020F0502020204030204" pitchFamily="34" charset="0"/>
                        </a:rPr>
                        <a:t>What didn't go well? Supporting evidence? </a:t>
                      </a:r>
                      <a:endParaRPr lang="en-GB" sz="600" dirty="0">
                        <a:solidFill>
                          <a:sysClr val="windowText" lastClr="000000"/>
                        </a:solidFill>
                        <a:effectLst/>
                        <a:latin typeface="Calibri" panose="020F0502020204030204" pitchFamily="34" charset="0"/>
                        <a:ea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extLst>
                  <a:ext uri="{0D108BD9-81ED-4DB2-BD59-A6C34878D82A}">
                    <a16:rowId xmlns:a16="http://schemas.microsoft.com/office/drawing/2014/main" val="938675785"/>
                  </a:ext>
                </a:extLst>
              </a:tr>
              <a:tr h="2187704">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US" sz="600" b="1" dirty="0">
                          <a:effectLst/>
                          <a:latin typeface="Calibri" panose="020F0502020204030204" pitchFamily="34" charset="0"/>
                          <a:cs typeface="Calibri" panose="020F0502020204030204" pitchFamily="34" charset="0"/>
                        </a:rPr>
                        <a:t>1. </a:t>
                      </a:r>
                      <a:r>
                        <a:rPr lang="en-US" sz="600" dirty="0">
                          <a:effectLst/>
                          <a:latin typeface="Calibri" panose="020F0502020204030204" pitchFamily="34" charset="0"/>
                          <a:cs typeface="Calibri" panose="020F0502020204030204" pitchFamily="34" charset="0"/>
                        </a:rPr>
                        <a:t>Increasing confidence, knowledge and skills of all staff in teaching PE and sporting activities prioritising CPD and training where needed</a:t>
                      </a:r>
                      <a:endParaRPr lang="en-US" sz="600" dirty="0">
                        <a:latin typeface="Calibri" panose="020F0502020204030204" pitchFamily="34" charset="0"/>
                        <a:cs typeface="Calibri" panose="020F0502020204030204" pitchFamily="34" charset="0"/>
                      </a:endParaRPr>
                    </a:p>
                    <a:p>
                      <a:endParaRPr lang="en-US" sz="600" dirty="0">
                        <a:latin typeface="Calibri" panose="020F0502020204030204" pitchFamily="34" charset="0"/>
                        <a:cs typeface="Calibri" panose="020F0502020204030204" pitchFamily="34" charset="0"/>
                      </a:endParaRPr>
                    </a:p>
                    <a:p>
                      <a:endParaRPr lang="en-US" sz="600" dirty="0">
                        <a:latin typeface="Calibri" panose="020F0502020204030204" pitchFamily="34" charset="0"/>
                        <a:cs typeface="Calibri" panose="020F0502020204030204" pitchFamily="34" charset="0"/>
                      </a:endParaRPr>
                    </a:p>
                    <a:p>
                      <a:endParaRPr lang="en-US" sz="600" dirty="0">
                        <a:latin typeface="Calibri" panose="020F0502020204030204" pitchFamily="34" charset="0"/>
                        <a:cs typeface="Calibri" panose="020F0502020204030204" pitchFamily="34" charset="0"/>
                      </a:endParaRPr>
                    </a:p>
                    <a:p>
                      <a:endParaRPr lang="en-US" sz="600" dirty="0">
                        <a:latin typeface="Calibri" panose="020F0502020204030204" pitchFamily="34" charset="0"/>
                        <a:cs typeface="Calibri" panose="020F0502020204030204" pitchFamily="34" charset="0"/>
                      </a:endParaRPr>
                    </a:p>
                    <a:p>
                      <a:endParaRPr lang="en-US" sz="600" dirty="0">
                        <a:latin typeface="Calibri" panose="020F0502020204030204" pitchFamily="34" charset="0"/>
                        <a:cs typeface="Calibri" panose="020F0502020204030204" pitchFamily="34" charset="0"/>
                      </a:endParaRPr>
                    </a:p>
                    <a:p>
                      <a:endParaRPr lang="en-US" sz="600" dirty="0">
                        <a:latin typeface="Calibri" panose="020F0502020204030204" pitchFamily="34" charset="0"/>
                        <a:cs typeface="Calibri" panose="020F0502020204030204" pitchFamily="34" charset="0"/>
                      </a:endParaRPr>
                    </a:p>
                    <a:p>
                      <a:endParaRPr lang="en-US" sz="600" dirty="0">
                        <a:latin typeface="Calibri" panose="020F0502020204030204" pitchFamily="34" charset="0"/>
                        <a:cs typeface="Calibri" panose="020F0502020204030204" pitchFamily="34" charset="0"/>
                      </a:endParaRPr>
                    </a:p>
                    <a:p>
                      <a:endParaRPr lang="en-US" sz="600" dirty="0">
                        <a:latin typeface="Calibri" panose="020F0502020204030204" pitchFamily="34" charset="0"/>
                        <a:cs typeface="Calibri" panose="020F0502020204030204" pitchFamily="34" charset="0"/>
                      </a:endParaRPr>
                    </a:p>
                    <a:p>
                      <a:endParaRPr lang="en-US" sz="600" dirty="0">
                        <a:latin typeface="Calibri" panose="020F0502020204030204" pitchFamily="34" charset="0"/>
                        <a:cs typeface="Calibri" panose="020F0502020204030204" pitchFamily="34" charset="0"/>
                      </a:endParaRPr>
                    </a:p>
                    <a:p>
                      <a:endParaRPr lang="en-US" sz="600" dirty="0">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lvl="0"/>
                      <a:r>
                        <a:rPr lang="en-US" sz="600" kern="1200" dirty="0">
                          <a:solidFill>
                            <a:schemeClr val="dk1"/>
                          </a:solidFill>
                          <a:effectLst/>
                          <a:latin typeface="Calibri" panose="020F0502020204030204" pitchFamily="34" charset="0"/>
                          <a:ea typeface="Calibri" panose="020F0502020204030204" pitchFamily="34" charset="0"/>
                          <a:cs typeface="Calibri" panose="020F0502020204030204" pitchFamily="34" charset="0"/>
                        </a:rPr>
                        <a:t>90% of staff to feel confident teaching high-quality PE lessons. </a:t>
                      </a:r>
                    </a:p>
                    <a:p>
                      <a:pPr lvl="0"/>
                      <a:endParaRPr lang="en-US" sz="600" kern="1200" dirty="0">
                        <a:solidFill>
                          <a:schemeClr val="dk1"/>
                        </a:solidFill>
                        <a:effectLst/>
                        <a:latin typeface="Calibri" panose="020F0502020204030204" pitchFamily="34" charset="0"/>
                        <a:ea typeface="Calibri" panose="020F0502020204030204" pitchFamily="34" charset="0"/>
                        <a:cs typeface="Calibri" panose="020F0502020204030204" pitchFamily="34" charset="0"/>
                      </a:endParaRPr>
                    </a:p>
                    <a:p>
                      <a:pPr lvl="0"/>
                      <a:r>
                        <a:rPr lang="en-US" sz="600" kern="1200" dirty="0">
                          <a:solidFill>
                            <a:schemeClr val="dk1"/>
                          </a:solidFill>
                          <a:effectLst/>
                          <a:latin typeface="Calibri" panose="020F0502020204030204" pitchFamily="34" charset="0"/>
                          <a:ea typeface="Calibri" panose="020F0502020204030204" pitchFamily="34" charset="0"/>
                          <a:cs typeface="Calibri" panose="020F0502020204030204" pitchFamily="34" charset="0"/>
                        </a:rPr>
                        <a:t>Pupil attainment data for the end of KS1 rose from 72% ARE to 77% ARE. </a:t>
                      </a:r>
                    </a:p>
                    <a:p>
                      <a:pPr lvl="0"/>
                      <a:endParaRPr lang="en-US" sz="600" kern="1200" dirty="0">
                        <a:solidFill>
                          <a:schemeClr val="dk1"/>
                        </a:solidFill>
                        <a:effectLst/>
                        <a:latin typeface="Calibri" panose="020F0502020204030204" pitchFamily="34" charset="0"/>
                        <a:ea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r>
                        <a:rPr lang="en-US" sz="600" kern="1200" dirty="0">
                          <a:solidFill>
                            <a:schemeClr val="dk1"/>
                          </a:solidFill>
                          <a:effectLst/>
                          <a:latin typeface="Calibri" panose="020F0502020204030204" pitchFamily="34" charset="0"/>
                          <a:ea typeface="Calibri" panose="020F0502020204030204" pitchFamily="34" charset="0"/>
                          <a:cs typeface="Calibri" panose="020F0502020204030204" pitchFamily="34" charset="0"/>
                        </a:rPr>
                        <a:t>Pupil attainment data for the end of KS2 rose from 74% ARE to 86% ARE. </a:t>
                      </a:r>
                    </a:p>
                    <a:p>
                      <a:pPr lvl="0"/>
                      <a:endParaRPr lang="en-US" sz="600" kern="1200" dirty="0">
                        <a:solidFill>
                          <a:schemeClr val="dk1"/>
                        </a:solidFill>
                        <a:effectLst/>
                        <a:latin typeface="Calibri" panose="020F0502020204030204" pitchFamily="34" charset="0"/>
                        <a:ea typeface="Calibri" panose="020F0502020204030204" pitchFamily="34" charset="0"/>
                        <a:cs typeface="Calibri" panose="020F0502020204030204" pitchFamily="34" charset="0"/>
                      </a:endParaRPr>
                    </a:p>
                    <a:p>
                      <a:pPr lvl="0"/>
                      <a:r>
                        <a:rPr lang="en-US" sz="600" dirty="0">
                          <a:latin typeface="Calibri" panose="020F0502020204030204" pitchFamily="34" charset="0"/>
                          <a:cs typeface="Calibri" panose="020F0502020204030204" pitchFamily="34" charset="0"/>
                        </a:rPr>
                        <a:t>During PE lesson observations, the subject lead noted that all staff seemed more confident teaching high-quality lessons. </a:t>
                      </a: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kern="1200" dirty="0">
                        <a:solidFill>
                          <a:schemeClr val="dk1"/>
                        </a:solidFill>
                        <a:effectLst/>
                        <a:latin typeface="Calibri" panose="020F0502020204030204" pitchFamily="34" charset="0"/>
                        <a:ea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r>
                        <a:rPr lang="en-US" sz="600" kern="1200" dirty="0">
                          <a:solidFill>
                            <a:schemeClr val="dk1"/>
                          </a:solidFill>
                          <a:effectLst/>
                          <a:latin typeface="Calibri" panose="020F0502020204030204" pitchFamily="34" charset="0"/>
                          <a:ea typeface="Calibri" panose="020F0502020204030204" pitchFamily="34" charset="0"/>
                          <a:cs typeface="Calibri" panose="020F0502020204030204" pitchFamily="34" charset="0"/>
                        </a:rPr>
                        <a:t>During PE lesson observations, the subject lead noted that more staff were modelling skills and explaining teaching points clearly. </a:t>
                      </a:r>
                      <a:endParaRPr lang="en-GB" sz="600" kern="1200" dirty="0">
                        <a:solidFill>
                          <a:schemeClr val="dk1"/>
                        </a:solidFill>
                        <a:effectLst/>
                        <a:latin typeface="Calibri" panose="020F0502020204030204" pitchFamily="34" charset="0"/>
                        <a:ea typeface="Calibri" panose="020F0502020204030204" pitchFamily="34" charset="0"/>
                        <a:cs typeface="Calibri" panose="020F0502020204030204" pitchFamily="34" charset="0"/>
                      </a:endParaRPr>
                    </a:p>
                    <a:p>
                      <a:endParaRPr lang="en-US" sz="600" dirty="0">
                        <a:latin typeface="Calibri" panose="020F0502020204030204" pitchFamily="34" charset="0"/>
                        <a:cs typeface="Calibri" panose="020F0502020204030204" pitchFamily="34" charset="0"/>
                      </a:endParaRPr>
                    </a:p>
                    <a:p>
                      <a:r>
                        <a:rPr lang="en-US" sz="600" dirty="0">
                          <a:latin typeface="Calibri" panose="020F0502020204030204" pitchFamily="34" charset="0"/>
                          <a:cs typeface="Calibri" panose="020F0502020204030204" pitchFamily="34" charset="0"/>
                        </a:rPr>
                        <a:t>More staff accessed the CPD resources on Complete PE. </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indent="0">
                        <a:buFontTx/>
                        <a:buNone/>
                      </a:pPr>
                      <a:r>
                        <a:rPr lang="en-US" sz="600" dirty="0">
                          <a:solidFill>
                            <a:schemeClr val="tx1"/>
                          </a:solidFill>
                          <a:latin typeface="Calibri" panose="020F0502020204030204" pitchFamily="34" charset="0"/>
                          <a:cs typeface="Calibri" panose="020F0502020204030204" pitchFamily="34" charset="0"/>
                        </a:rPr>
                        <a:t>It’s great that 90% of staff now feel confident teaching high-quality PE lessons, but we need this to apply to all staff.</a:t>
                      </a:r>
                    </a:p>
                    <a:p>
                      <a:pPr marL="0" indent="0">
                        <a:buFontTx/>
                        <a:buNone/>
                      </a:pPr>
                      <a:endParaRPr lang="en-US" sz="600" dirty="0">
                        <a:solidFill>
                          <a:schemeClr val="tx1"/>
                        </a:solidFill>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r>
                        <a:rPr lang="en-US" sz="600" dirty="0">
                          <a:solidFill>
                            <a:schemeClr val="tx1"/>
                          </a:solidFill>
                          <a:latin typeface="Calibri" panose="020F0502020204030204" pitchFamily="34" charset="0"/>
                          <a:cs typeface="Calibri" panose="020F0502020204030204" pitchFamily="34" charset="0"/>
                        </a:rPr>
                        <a:t>It’s great that 77% of Y2 children reached ARE, but we need this to apply to all children. It’s great that 86% of Y6 children reached ARE, but we need this to apply to all children. </a:t>
                      </a:r>
                    </a:p>
                    <a:p>
                      <a:pPr marL="0" marR="0" lvl="0" indent="0" algn="l" defTabSz="575981" rtl="0" eaLnBrk="1" fontAlgn="auto" latinLnBrk="0" hangingPunct="1">
                        <a:lnSpc>
                          <a:spcPct val="100000"/>
                        </a:lnSpc>
                        <a:spcBef>
                          <a:spcPts val="0"/>
                        </a:spcBef>
                        <a:spcAft>
                          <a:spcPts val="0"/>
                        </a:spcAft>
                        <a:buClrTx/>
                        <a:buSzTx/>
                        <a:buFontTx/>
                        <a:buNone/>
                        <a:tabLst/>
                        <a:defRPr/>
                      </a:pPr>
                      <a:r>
                        <a:rPr lang="en-US" sz="600" dirty="0">
                          <a:solidFill>
                            <a:schemeClr val="tx1"/>
                          </a:solidFill>
                          <a:latin typeface="Calibri" panose="020F0502020204030204" pitchFamily="34" charset="0"/>
                          <a:cs typeface="Calibri" panose="020F0502020204030204" pitchFamily="34" charset="0"/>
                        </a:rPr>
                        <a:t> </a:t>
                      </a:r>
                    </a:p>
                    <a:p>
                      <a:endParaRPr lang="en-US" sz="600" dirty="0">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98148111"/>
                  </a:ext>
                </a:extLst>
              </a:tr>
              <a:tr h="886521">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US" sz="600" b="1" dirty="0">
                          <a:effectLst/>
                          <a:latin typeface="Calibri" panose="020F0502020204030204" pitchFamily="34" charset="0"/>
                          <a:cs typeface="Calibri" panose="020F0502020204030204" pitchFamily="34" charset="0"/>
                        </a:rPr>
                        <a:t>2. </a:t>
                      </a:r>
                      <a:r>
                        <a:rPr lang="en-US" sz="600" dirty="0">
                          <a:effectLst/>
                          <a:latin typeface="Calibri" panose="020F0502020204030204" pitchFamily="34" charset="0"/>
                          <a:cs typeface="Calibri" panose="020F0502020204030204" pitchFamily="34" charset="0"/>
                        </a:rPr>
                        <a:t>Increasing engagement of all pupils in regular physical activity and sporting activities</a:t>
                      </a:r>
                      <a:endParaRPr lang="en-US" sz="600" dirty="0">
                        <a:latin typeface="Calibri" panose="020F0502020204030204" pitchFamily="34" charset="0"/>
                        <a:cs typeface="Calibri" panose="020F0502020204030204" pitchFamily="34" charset="0"/>
                      </a:endParaRPr>
                    </a:p>
                    <a:p>
                      <a:endParaRPr lang="en-US" sz="600" dirty="0">
                        <a:latin typeface="Calibri" panose="020F0502020204030204" pitchFamily="34" charset="0"/>
                        <a:cs typeface="Calibri" panose="020F0502020204030204" pitchFamily="34" charset="0"/>
                      </a:endParaRPr>
                    </a:p>
                    <a:p>
                      <a:endParaRPr lang="en-US" sz="600" dirty="0">
                        <a:latin typeface="Calibri" panose="020F0502020204030204" pitchFamily="34" charset="0"/>
                        <a:cs typeface="Calibri" panose="020F0502020204030204" pitchFamily="34" charset="0"/>
                      </a:endParaRPr>
                    </a:p>
                    <a:p>
                      <a:endParaRPr lang="en-US" sz="600" dirty="0">
                        <a:latin typeface="Calibri" panose="020F0502020204030204" pitchFamily="34" charset="0"/>
                        <a:cs typeface="Calibri" panose="020F0502020204030204" pitchFamily="34" charset="0"/>
                      </a:endParaRPr>
                    </a:p>
                    <a:p>
                      <a:endParaRPr lang="en-US" sz="600" dirty="0">
                        <a:latin typeface="Calibri" panose="020F0502020204030204" pitchFamily="34" charset="0"/>
                        <a:cs typeface="Calibri" panose="020F0502020204030204" pitchFamily="34" charset="0"/>
                      </a:endParaRPr>
                    </a:p>
                    <a:p>
                      <a:endParaRPr lang="en-US" sz="600" dirty="0">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US" sz="60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42% of KS1 and KS2 children participated in an extracurricular activity. </a:t>
                      </a: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r>
                        <a:rPr lang="en-US" sz="60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Children’s achievements have been celebrated in assemblies and on Class DoJo. </a:t>
                      </a:r>
                    </a:p>
                    <a:p>
                      <a:pPr marL="0" marR="0" lvl="0" indent="0" algn="l" defTabSz="575981" rtl="0" eaLnBrk="1" fontAlgn="auto" latinLnBrk="0" hangingPunct="1">
                        <a:lnSpc>
                          <a:spcPct val="100000"/>
                        </a:lnSpc>
                        <a:spcBef>
                          <a:spcPts val="0"/>
                        </a:spcBef>
                        <a:spcAft>
                          <a:spcPts val="0"/>
                        </a:spcAft>
                        <a:buClrTx/>
                        <a:buSzTx/>
                        <a:buFontTx/>
                        <a:buNone/>
                        <a:tabLst/>
                        <a:defRPr/>
                      </a:pPr>
                      <a:endParaRPr lang="en-GB" sz="60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r>
                        <a:rPr lang="en-US" sz="60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Many children achieved their 60 active minutes a day through the introduction of Y6 Play Leaders, playground equipment, active lessons and brain breaks across school. </a:t>
                      </a:r>
                      <a:endParaRPr lang="en-GB" sz="60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r>
                        <a:rPr lang="en-US" sz="600" dirty="0">
                          <a:latin typeface="Calibri" panose="020F0502020204030204" pitchFamily="34" charset="0"/>
                          <a:cs typeface="Calibri" panose="020F0502020204030204" pitchFamily="34" charset="0"/>
                        </a:rPr>
                        <a:t>More children need to participate in extracurricular activities. </a:t>
                      </a:r>
                    </a:p>
                    <a:p>
                      <a:endParaRPr lang="en-US" sz="6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r>
                        <a:rPr lang="en-US" sz="600" dirty="0">
                          <a:solidFill>
                            <a:schemeClr val="tx1"/>
                          </a:solidFill>
                          <a:latin typeface="Calibri" panose="020F0502020204030204" pitchFamily="34" charset="0"/>
                          <a:cs typeface="Calibri" panose="020F0502020204030204" pitchFamily="34" charset="0"/>
                        </a:rPr>
                        <a:t>Not all pupils are active for 60 minutes a day 7 days a week.</a:t>
                      </a:r>
                    </a:p>
                    <a:p>
                      <a:endParaRPr lang="en-US" sz="600" dirty="0">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7850329"/>
                  </a:ext>
                </a:extLst>
              </a:tr>
            </a:tbl>
          </a:graphicData>
        </a:graphic>
      </p:graphicFrame>
    </p:spTree>
    <p:extLst>
      <p:ext uri="{BB962C8B-B14F-4D97-AF65-F5344CB8AC3E}">
        <p14:creationId xmlns:p14="http://schemas.microsoft.com/office/powerpoint/2010/main" val="27559775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053B42-8C81-4DE7-625E-17DE05AD0C22}"/>
            </a:ext>
          </a:extLst>
        </p:cNvPr>
        <p:cNvGrpSpPr/>
        <p:nvPr/>
      </p:nvGrpSpPr>
      <p:grpSpPr>
        <a:xfrm>
          <a:off x="0" y="0"/>
          <a:ext cx="0" cy="0"/>
          <a:chOff x="0" y="0"/>
          <a:chExt cx="0" cy="0"/>
        </a:xfrm>
      </p:grpSpPr>
      <p:pic>
        <p:nvPicPr>
          <p:cNvPr id="6" name="Picture 5" descr="A screenshot of a computer&#10;&#10;AI-generated content may be incorrect.">
            <a:extLst>
              <a:ext uri="{FF2B5EF4-FFF2-40B4-BE49-F238E27FC236}">
                <a16:creationId xmlns:a16="http://schemas.microsoft.com/office/drawing/2014/main" id="{3AC1E9C2-1C91-6BAC-5047-CE0493D42E70}"/>
              </a:ext>
            </a:extLst>
          </p:cNvPr>
          <p:cNvPicPr>
            <a:picLocks noChangeAspect="1"/>
          </p:cNvPicPr>
          <p:nvPr/>
        </p:nvPicPr>
        <p:blipFill>
          <a:blip r:embed="rId2"/>
          <a:stretch>
            <a:fillRect/>
          </a:stretch>
        </p:blipFill>
        <p:spPr>
          <a:xfrm>
            <a:off x="-16769" y="0"/>
            <a:ext cx="6173264" cy="4322536"/>
          </a:xfrm>
          <a:prstGeom prst="rect">
            <a:avLst/>
          </a:prstGeom>
        </p:spPr>
      </p:pic>
      <p:sp>
        <p:nvSpPr>
          <p:cNvPr id="4" name="TextBox 3">
            <a:extLst>
              <a:ext uri="{FF2B5EF4-FFF2-40B4-BE49-F238E27FC236}">
                <a16:creationId xmlns:a16="http://schemas.microsoft.com/office/drawing/2014/main" id="{6E532BB3-3E8C-8C2B-D49F-407DAA50D1D2}"/>
              </a:ext>
            </a:extLst>
          </p:cNvPr>
          <p:cNvSpPr txBox="1"/>
          <p:nvPr/>
        </p:nvSpPr>
        <p:spPr>
          <a:xfrm>
            <a:off x="241825" y="226711"/>
            <a:ext cx="3559359" cy="276999"/>
          </a:xfrm>
          <a:prstGeom prst="rect">
            <a:avLst/>
          </a:prstGeom>
          <a:noFill/>
        </p:spPr>
        <p:txBody>
          <a:bodyPr wrap="square" rtlCol="0">
            <a:spAutoFit/>
          </a:bodyPr>
          <a:lstStyle/>
          <a:p>
            <a:r>
              <a:rPr lang="en-US" sz="1200" b="1" dirty="0">
                <a:latin typeface="Calibri" panose="020F0502020204030204" pitchFamily="34" charset="0"/>
                <a:cs typeface="Calibri" panose="020F0502020204030204" pitchFamily="34" charset="0"/>
              </a:rPr>
              <a:t>Review of the last academic year (2024/2025)</a:t>
            </a:r>
          </a:p>
        </p:txBody>
      </p:sp>
      <p:graphicFrame>
        <p:nvGraphicFramePr>
          <p:cNvPr id="5" name="Table 4">
            <a:extLst>
              <a:ext uri="{FF2B5EF4-FFF2-40B4-BE49-F238E27FC236}">
                <a16:creationId xmlns:a16="http://schemas.microsoft.com/office/drawing/2014/main" id="{F9BDBC17-CD2E-90F4-A5E7-9D45B87765A4}"/>
              </a:ext>
            </a:extLst>
          </p:cNvPr>
          <p:cNvGraphicFramePr>
            <a:graphicFrameLocks noGrp="1"/>
          </p:cNvGraphicFramePr>
          <p:nvPr>
            <p:extLst>
              <p:ext uri="{D42A27DB-BD31-4B8C-83A1-F6EECF244321}">
                <p14:modId xmlns:p14="http://schemas.microsoft.com/office/powerpoint/2010/main" val="771200475"/>
              </p:ext>
            </p:extLst>
          </p:nvPr>
        </p:nvGraphicFramePr>
        <p:xfrm>
          <a:off x="241825" y="627536"/>
          <a:ext cx="5530128" cy="3566160"/>
        </p:xfrm>
        <a:graphic>
          <a:graphicData uri="http://schemas.openxmlformats.org/drawingml/2006/table">
            <a:tbl>
              <a:tblPr firstRow="1" bandRow="1">
                <a:tableStyleId>{5C22544A-7EE6-4342-B048-85BDC9FD1C3A}</a:tableStyleId>
              </a:tblPr>
              <a:tblGrid>
                <a:gridCol w="1711987">
                  <a:extLst>
                    <a:ext uri="{9D8B030D-6E8A-4147-A177-3AD203B41FA5}">
                      <a16:colId xmlns:a16="http://schemas.microsoft.com/office/drawing/2014/main" val="1397519339"/>
                    </a:ext>
                  </a:extLst>
                </a:gridCol>
                <a:gridCol w="2010284">
                  <a:extLst>
                    <a:ext uri="{9D8B030D-6E8A-4147-A177-3AD203B41FA5}">
                      <a16:colId xmlns:a16="http://schemas.microsoft.com/office/drawing/2014/main" val="279180329"/>
                    </a:ext>
                  </a:extLst>
                </a:gridCol>
                <a:gridCol w="1807857">
                  <a:extLst>
                    <a:ext uri="{9D8B030D-6E8A-4147-A177-3AD203B41FA5}">
                      <a16:colId xmlns:a16="http://schemas.microsoft.com/office/drawing/2014/main" val="1532179531"/>
                    </a:ext>
                  </a:extLst>
                </a:gridCol>
              </a:tblGrid>
              <a:tr h="226247">
                <a:tc>
                  <a:txBody>
                    <a:bodyPr/>
                    <a:lstStyle/>
                    <a:p>
                      <a:pPr algn="ctr"/>
                      <a:r>
                        <a:rPr lang="en-GB" sz="600" b="1" kern="1200" dirty="0">
                          <a:solidFill>
                            <a:sysClr val="windowText" lastClr="000000"/>
                          </a:solidFill>
                          <a:effectLst/>
                          <a:latin typeface="Calibri" panose="020F0502020204030204" pitchFamily="34" charset="0"/>
                          <a:ea typeface="+mn-ea"/>
                          <a:cs typeface="Calibri" panose="020F0502020204030204" pitchFamily="34" charset="0"/>
                        </a:rPr>
                        <a:t>Key areas as outlined in PE and sport premium guidance</a:t>
                      </a:r>
                      <a:endParaRPr lang="en-US" sz="600" dirty="0">
                        <a:solidFill>
                          <a:sysClr val="windowText" lastClr="000000"/>
                        </a:solidFill>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tc>
                  <a:txBody>
                    <a:bodyPr/>
                    <a:lstStyle/>
                    <a:p>
                      <a:pPr algn="ctr"/>
                      <a:r>
                        <a:rPr lang="en-GB" sz="600" b="1" kern="1200" dirty="0">
                          <a:solidFill>
                            <a:sysClr val="windowText" lastClr="000000"/>
                          </a:solidFill>
                          <a:effectLst/>
                          <a:latin typeface="Calibri" panose="020F0502020204030204" pitchFamily="34" charset="0"/>
                          <a:ea typeface="+mn-ea"/>
                          <a:cs typeface="Calibri" panose="020F0502020204030204" pitchFamily="34" charset="0"/>
                        </a:rPr>
                        <a:t>What went well? Supporting evidence?</a:t>
                      </a:r>
                      <a:r>
                        <a:rPr lang="en-GB" sz="600" dirty="0">
                          <a:solidFill>
                            <a:sysClr val="windowText" lastClr="000000"/>
                          </a:solidFill>
                          <a:effectLst/>
                          <a:latin typeface="Calibri" panose="020F0502020204030204" pitchFamily="34" charset="0"/>
                          <a:cs typeface="Calibri" panose="020F0502020204030204" pitchFamily="34" charset="0"/>
                        </a:rPr>
                        <a:t> </a:t>
                      </a:r>
                      <a:endParaRPr lang="en-US" sz="600" dirty="0">
                        <a:solidFill>
                          <a:sysClr val="windowText" lastClr="000000"/>
                        </a:solidFill>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tc>
                  <a:txBody>
                    <a:bodyPr/>
                    <a:lstStyle/>
                    <a:p>
                      <a:pPr marL="0" marR="0" lvl="0" indent="0" algn="ctr" defTabSz="575981" rtl="0" eaLnBrk="1" fontAlgn="auto" latinLnBrk="0" hangingPunct="1">
                        <a:lnSpc>
                          <a:spcPct val="100000"/>
                        </a:lnSpc>
                        <a:spcBef>
                          <a:spcPts val="0"/>
                        </a:spcBef>
                        <a:spcAft>
                          <a:spcPts val="0"/>
                        </a:spcAft>
                        <a:buClrTx/>
                        <a:buSzTx/>
                        <a:buFontTx/>
                        <a:buNone/>
                        <a:tabLst/>
                        <a:defRPr/>
                      </a:pPr>
                      <a:r>
                        <a:rPr lang="en-US" sz="600" dirty="0">
                          <a:solidFill>
                            <a:sysClr val="windowText" lastClr="000000"/>
                          </a:solidFill>
                          <a:effectLst/>
                          <a:latin typeface="Calibri" panose="020F0502020204030204" pitchFamily="34" charset="0"/>
                          <a:cs typeface="Calibri" panose="020F0502020204030204" pitchFamily="34" charset="0"/>
                        </a:rPr>
                        <a:t>What didn't go well? Supporting evidence? </a:t>
                      </a:r>
                      <a:endParaRPr lang="en-GB" sz="600" dirty="0">
                        <a:solidFill>
                          <a:sysClr val="windowText" lastClr="000000"/>
                        </a:solidFill>
                        <a:effectLst/>
                        <a:latin typeface="Calibri" panose="020F0502020204030204" pitchFamily="34" charset="0"/>
                        <a:ea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extLst>
                  <a:ext uri="{0D108BD9-81ED-4DB2-BD59-A6C34878D82A}">
                    <a16:rowId xmlns:a16="http://schemas.microsoft.com/office/drawing/2014/main" val="938675785"/>
                  </a:ext>
                </a:extLst>
              </a:tr>
              <a:tr h="370840">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US" sz="600" b="1" dirty="0">
                          <a:effectLst/>
                          <a:latin typeface="Calibri" panose="020F0502020204030204" pitchFamily="34" charset="0"/>
                          <a:cs typeface="Calibri" panose="020F0502020204030204" pitchFamily="34" charset="0"/>
                        </a:rPr>
                        <a:t>3. </a:t>
                      </a:r>
                      <a:r>
                        <a:rPr lang="en-US" sz="600" b="0" dirty="0">
                          <a:effectLst/>
                          <a:latin typeface="Calibri" panose="020F0502020204030204" pitchFamily="34" charset="0"/>
                          <a:cs typeface="Calibri" panose="020F0502020204030204" pitchFamily="34" charset="0"/>
                        </a:rPr>
                        <a:t>Raising the profile of PE and sport across the school, to support whole school improvement</a:t>
                      </a:r>
                      <a:endParaRPr lang="en-US" sz="600" b="0" dirty="0">
                        <a:latin typeface="Calibri" panose="020F0502020204030204" pitchFamily="34" charset="0"/>
                        <a:cs typeface="Calibri" panose="020F0502020204030204" pitchFamily="34" charset="0"/>
                      </a:endParaRPr>
                    </a:p>
                    <a:p>
                      <a:endParaRPr lang="en-US" sz="600" dirty="0">
                        <a:latin typeface="Calibri" panose="020F0502020204030204" pitchFamily="34" charset="0"/>
                        <a:cs typeface="Calibri" panose="020F0502020204030204" pitchFamily="34" charset="0"/>
                      </a:endParaRPr>
                    </a:p>
                    <a:p>
                      <a:endParaRPr lang="en-US" sz="600" dirty="0">
                        <a:latin typeface="Calibri" panose="020F0502020204030204" pitchFamily="34" charset="0"/>
                        <a:cs typeface="Calibri" panose="020F0502020204030204" pitchFamily="34" charset="0"/>
                      </a:endParaRPr>
                    </a:p>
                    <a:p>
                      <a:endParaRPr lang="en-US" sz="600" dirty="0">
                        <a:latin typeface="Calibri" panose="020F0502020204030204" pitchFamily="34" charset="0"/>
                        <a:cs typeface="Calibri" panose="020F0502020204030204" pitchFamily="34" charset="0"/>
                      </a:endParaRPr>
                    </a:p>
                    <a:p>
                      <a:endParaRPr lang="en-US" sz="600" dirty="0">
                        <a:latin typeface="Calibri" panose="020F0502020204030204" pitchFamily="34" charset="0"/>
                        <a:cs typeface="Calibri" panose="020F0502020204030204" pitchFamily="34" charset="0"/>
                      </a:endParaRPr>
                    </a:p>
                    <a:p>
                      <a:endParaRPr lang="en-US" sz="600" dirty="0">
                        <a:latin typeface="Calibri" panose="020F0502020204030204" pitchFamily="34" charset="0"/>
                        <a:cs typeface="Calibri" panose="020F0502020204030204" pitchFamily="34" charset="0"/>
                      </a:endParaRPr>
                    </a:p>
                    <a:p>
                      <a:endParaRPr lang="en-US" sz="600" dirty="0">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r>
                        <a:rPr lang="en-US" sz="600" dirty="0">
                          <a:latin typeface="Calibri" panose="020F0502020204030204" pitchFamily="34" charset="0"/>
                          <a:cs typeface="Calibri" panose="020F0502020204030204" pitchFamily="34" charset="0"/>
                        </a:rPr>
                        <a:t>All 20 children who were selected for pupil voice said that their PE lessons are always fun. Over half of them said that PE was their favourite subject. </a:t>
                      </a:r>
                    </a:p>
                    <a:p>
                      <a:endParaRPr lang="en-US" sz="6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r>
                        <a:rPr lang="en-US" sz="60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Children’s achievements within and outside of school have been celebrated in assemblies and on Class DoJo. </a:t>
                      </a: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r>
                        <a:rPr lang="en-US" sz="60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All lessons will allow children to not only develop physically, but also cognitively, socially and emotionally. </a:t>
                      </a: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r>
                        <a:rPr lang="en-US" sz="60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Key dates in the academic calendar promoted e.g. walk to school week. </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US" sz="600" dirty="0">
                          <a:solidFill>
                            <a:schemeClr val="tx1"/>
                          </a:solidFill>
                          <a:latin typeface="Calibri" panose="020F0502020204030204" pitchFamily="34" charset="0"/>
                          <a:cs typeface="Calibri" panose="020F0502020204030204" pitchFamily="34" charset="0"/>
                        </a:rPr>
                        <a:t>Not all pupils are active for 60 minutes a day 7 days a week.</a:t>
                      </a:r>
                    </a:p>
                    <a:p>
                      <a:endParaRPr lang="en-US" sz="600" dirty="0">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98148111"/>
                  </a:ext>
                </a:extLst>
              </a:tr>
              <a:tr h="370840">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US" sz="600" b="1" dirty="0">
                          <a:effectLst/>
                          <a:latin typeface="Calibri" panose="020F0502020204030204" pitchFamily="34" charset="0"/>
                          <a:cs typeface="Calibri" panose="020F0502020204030204" pitchFamily="34" charset="0"/>
                        </a:rPr>
                        <a:t>4. </a:t>
                      </a:r>
                      <a:r>
                        <a:rPr lang="en-US" sz="600" dirty="0">
                          <a:effectLst/>
                          <a:latin typeface="Calibri" panose="020F0502020204030204" pitchFamily="34" charset="0"/>
                          <a:cs typeface="Calibri" panose="020F0502020204030204" pitchFamily="34" charset="0"/>
                        </a:rPr>
                        <a:t>Offer a broader and more equal experience of a range of sports and physical activities to all pupils and ensure equal access to sport for boys and girls</a:t>
                      </a:r>
                      <a:endParaRPr lang="en-US" sz="600" dirty="0">
                        <a:latin typeface="Calibri" panose="020F0502020204030204" pitchFamily="34" charset="0"/>
                        <a:cs typeface="Calibri" panose="020F0502020204030204" pitchFamily="34" charset="0"/>
                      </a:endParaRPr>
                    </a:p>
                    <a:p>
                      <a:endParaRPr lang="en-US" sz="600" dirty="0">
                        <a:latin typeface="Calibri" panose="020F0502020204030204" pitchFamily="34" charset="0"/>
                        <a:cs typeface="Calibri" panose="020F0502020204030204" pitchFamily="34" charset="0"/>
                      </a:endParaRPr>
                    </a:p>
                    <a:p>
                      <a:endParaRPr lang="en-US" sz="600" dirty="0">
                        <a:latin typeface="Calibri" panose="020F0502020204030204" pitchFamily="34" charset="0"/>
                        <a:cs typeface="Calibri" panose="020F0502020204030204" pitchFamily="34" charset="0"/>
                      </a:endParaRPr>
                    </a:p>
                    <a:p>
                      <a:endParaRPr lang="en-US" sz="600" dirty="0">
                        <a:latin typeface="Calibri" panose="020F0502020204030204" pitchFamily="34" charset="0"/>
                        <a:cs typeface="Calibri" panose="020F0502020204030204" pitchFamily="34" charset="0"/>
                      </a:endParaRPr>
                    </a:p>
                    <a:p>
                      <a:endParaRPr lang="en-US" sz="600" dirty="0">
                        <a:latin typeface="Calibri" panose="020F0502020204030204" pitchFamily="34" charset="0"/>
                        <a:cs typeface="Calibri" panose="020F0502020204030204" pitchFamily="34" charset="0"/>
                      </a:endParaRPr>
                    </a:p>
                    <a:p>
                      <a:endParaRPr lang="en-US" sz="600" dirty="0">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r>
                        <a:rPr lang="en-US" sz="600" dirty="0">
                          <a:solidFill>
                            <a:schemeClr val="tx1"/>
                          </a:solidFill>
                          <a:latin typeface="Calibri" panose="020F0502020204030204" pitchFamily="34" charset="0"/>
                          <a:cs typeface="Calibri" panose="020F0502020204030204" pitchFamily="34" charset="0"/>
                        </a:rPr>
                        <a:t>Continuing to offer a wider range of activities both within and outside the curriculum in order to get more pupils involved. </a:t>
                      </a:r>
                    </a:p>
                    <a:p>
                      <a:endParaRPr lang="en-US" sz="600" dirty="0">
                        <a:solidFill>
                          <a:schemeClr val="tx1"/>
                        </a:solidFill>
                        <a:latin typeface="Calibri" panose="020F0502020204030204" pitchFamily="34" charset="0"/>
                        <a:cs typeface="Calibri" panose="020F0502020204030204" pitchFamily="34" charset="0"/>
                      </a:endParaRPr>
                    </a:p>
                    <a:p>
                      <a:r>
                        <a:rPr lang="en-US" sz="600" dirty="0">
                          <a:solidFill>
                            <a:schemeClr val="tx1"/>
                          </a:solidFill>
                          <a:latin typeface="Calibri" panose="020F0502020204030204" pitchFamily="34" charset="0"/>
                          <a:cs typeface="Calibri" panose="020F0502020204030204" pitchFamily="34" charset="0"/>
                        </a:rPr>
                        <a:t>Extra-curricular – multi-skills, playground games, cheerleading, hockey  </a:t>
                      </a:r>
                    </a:p>
                    <a:p>
                      <a:endParaRPr lang="en-US" sz="600" dirty="0">
                        <a:solidFill>
                          <a:schemeClr val="tx1"/>
                        </a:solidFill>
                        <a:latin typeface="Calibri" panose="020F0502020204030204" pitchFamily="34" charset="0"/>
                        <a:cs typeface="Calibri" panose="020F0502020204030204" pitchFamily="34" charset="0"/>
                      </a:endParaRPr>
                    </a:p>
                    <a:p>
                      <a:r>
                        <a:rPr lang="en-US" sz="600" dirty="0">
                          <a:solidFill>
                            <a:schemeClr val="tx1"/>
                          </a:solidFill>
                          <a:latin typeface="Calibri" panose="020F0502020204030204" pitchFamily="34" charset="0"/>
                          <a:cs typeface="Calibri" panose="020F0502020204030204" pitchFamily="34" charset="0"/>
                        </a:rPr>
                        <a:t>Additional workshops on offer in curriculum time to engage all pupils – judo, wheelchair basketball </a:t>
                      </a:r>
                    </a:p>
                    <a:p>
                      <a:endParaRPr lang="en-US" sz="600" dirty="0">
                        <a:solidFill>
                          <a:schemeClr val="tx1"/>
                        </a:solidFill>
                        <a:latin typeface="Calibri" panose="020F0502020204030204" pitchFamily="34" charset="0"/>
                        <a:cs typeface="Calibri" panose="020F0502020204030204" pitchFamily="34" charset="0"/>
                      </a:endParaRPr>
                    </a:p>
                    <a:p>
                      <a:r>
                        <a:rPr lang="en-US" sz="600" dirty="0">
                          <a:solidFill>
                            <a:schemeClr val="tx1"/>
                          </a:solidFill>
                          <a:latin typeface="Calibri" panose="020F0502020204030204" pitchFamily="34" charset="0"/>
                          <a:cs typeface="Calibri" panose="020F0502020204030204" pitchFamily="34" charset="0"/>
                        </a:rPr>
                        <a:t>Focus particularly on those pupils who do not take up additional PE and sport opportunities.</a:t>
                      </a:r>
                    </a:p>
                    <a:p>
                      <a:endParaRPr lang="en-US" sz="600" dirty="0">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US" sz="600" dirty="0">
                          <a:solidFill>
                            <a:schemeClr val="tx1"/>
                          </a:solidFill>
                          <a:latin typeface="Calibri" panose="020F0502020204030204" pitchFamily="34" charset="0"/>
                          <a:cs typeface="Calibri" panose="020F0502020204030204" pitchFamily="34" charset="0"/>
                        </a:rPr>
                        <a:t>Not all pupils are active for 60 minutes a day 7 days a week.</a:t>
                      </a:r>
                    </a:p>
                    <a:p>
                      <a:endParaRPr lang="en-US" sz="6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r>
                        <a:rPr lang="en-US" sz="60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Only 42% of KS1 and KS2 children participated in an extracurricular activity. </a:t>
                      </a:r>
                    </a:p>
                    <a:p>
                      <a:endParaRPr lang="en-US" sz="600" dirty="0">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7850329"/>
                  </a:ext>
                </a:extLst>
              </a:tr>
              <a:tr h="370840">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US" sz="600" b="1" dirty="0">
                          <a:effectLst/>
                          <a:latin typeface="Calibri" panose="020F0502020204030204" pitchFamily="34" charset="0"/>
                          <a:cs typeface="Calibri" panose="020F0502020204030204" pitchFamily="34" charset="0"/>
                        </a:rPr>
                        <a:t>5. </a:t>
                      </a:r>
                      <a:r>
                        <a:rPr lang="en-US" sz="600" dirty="0">
                          <a:effectLst/>
                          <a:latin typeface="Calibri" panose="020F0502020204030204" pitchFamily="34" charset="0"/>
                          <a:cs typeface="Calibri" panose="020F0502020204030204" pitchFamily="34" charset="0"/>
                        </a:rPr>
                        <a:t>Increasing participation in competitive sport</a:t>
                      </a: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effectLst/>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effectLst/>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effectLst/>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effectLst/>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effectLst/>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effectLst/>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US" sz="600" kern="1200" dirty="0">
                          <a:solidFill>
                            <a:schemeClr val="dk1"/>
                          </a:solidFill>
                          <a:effectLst/>
                          <a:latin typeface="Calibri" panose="020F0502020204030204" pitchFamily="34" charset="0"/>
                          <a:ea typeface="Calibri" panose="020F0502020204030204" pitchFamily="34" charset="0"/>
                          <a:cs typeface="Calibri" panose="020F0502020204030204" pitchFamily="34" charset="0"/>
                        </a:rPr>
                        <a:t>100% of KS1 and KS2 children participated in competitive sport. </a:t>
                      </a:r>
                    </a:p>
                    <a:p>
                      <a:pPr marL="0" marR="0" lvl="0" indent="0" algn="l" defTabSz="575981" rtl="0" eaLnBrk="1" fontAlgn="auto" latinLnBrk="0" hangingPunct="1">
                        <a:lnSpc>
                          <a:spcPct val="100000"/>
                        </a:lnSpc>
                        <a:spcBef>
                          <a:spcPts val="0"/>
                        </a:spcBef>
                        <a:spcAft>
                          <a:spcPts val="0"/>
                        </a:spcAft>
                        <a:buClrTx/>
                        <a:buSzTx/>
                        <a:buFontTx/>
                        <a:buNone/>
                        <a:tabLst/>
                        <a:defRPr/>
                      </a:pPr>
                      <a:endParaRPr lang="en-GB" sz="600" kern="1200" dirty="0">
                        <a:solidFill>
                          <a:schemeClr val="dk1"/>
                        </a:solidFill>
                        <a:effectLst/>
                        <a:latin typeface="Calibri" panose="020F0502020204030204" pitchFamily="34" charset="0"/>
                        <a:ea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r>
                        <a:rPr lang="en-US" sz="600" kern="1200" dirty="0">
                          <a:solidFill>
                            <a:schemeClr val="dk1"/>
                          </a:solidFill>
                          <a:effectLst/>
                          <a:latin typeface="Calibri" panose="020F0502020204030204" pitchFamily="34" charset="0"/>
                          <a:ea typeface="Calibri" panose="020F0502020204030204" pitchFamily="34" charset="0"/>
                          <a:cs typeface="Calibri" panose="020F0502020204030204" pitchFamily="34" charset="0"/>
                        </a:rPr>
                        <a:t>63% of KS2 children have experienced an inter-school competition or festival. </a:t>
                      </a: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kern="1200" dirty="0">
                        <a:solidFill>
                          <a:schemeClr val="dk1"/>
                        </a:solidFill>
                        <a:effectLst/>
                        <a:latin typeface="Calibri" panose="020F0502020204030204" pitchFamily="34" charset="0"/>
                        <a:ea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r>
                        <a:rPr lang="en-US" sz="600" dirty="0">
                          <a:solidFill>
                            <a:schemeClr val="tx1"/>
                          </a:solidFill>
                          <a:latin typeface="Calibri" panose="020F0502020204030204" pitchFamily="34" charset="0"/>
                          <a:cs typeface="Calibri" panose="020F0502020204030204" pitchFamily="34" charset="0"/>
                        </a:rPr>
                        <a:t>Focus on particular target groups for competitions and festivals. </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r>
                        <a:rPr lang="en-US" sz="600" dirty="0">
                          <a:solidFill>
                            <a:schemeClr val="tx1"/>
                          </a:solidFill>
                          <a:latin typeface="Calibri" panose="020F0502020204030204" pitchFamily="34" charset="0"/>
                          <a:cs typeface="Calibri" panose="020F0502020204030204" pitchFamily="34" charset="0"/>
                        </a:rPr>
                        <a:t>Continue to develop our competition provision.</a:t>
                      </a:r>
                    </a:p>
                    <a:p>
                      <a:endParaRPr lang="en-US" sz="600" dirty="0">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68936110"/>
                  </a:ext>
                </a:extLst>
              </a:tr>
            </a:tbl>
          </a:graphicData>
        </a:graphic>
      </p:graphicFrame>
    </p:spTree>
    <p:extLst>
      <p:ext uri="{BB962C8B-B14F-4D97-AF65-F5344CB8AC3E}">
        <p14:creationId xmlns:p14="http://schemas.microsoft.com/office/powerpoint/2010/main" val="22122142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9D434C-40D3-B593-20E1-7F77321E8D22}"/>
            </a:ext>
          </a:extLst>
        </p:cNvPr>
        <p:cNvGrpSpPr/>
        <p:nvPr/>
      </p:nvGrpSpPr>
      <p:grpSpPr>
        <a:xfrm>
          <a:off x="0" y="0"/>
          <a:ext cx="0" cy="0"/>
          <a:chOff x="0" y="0"/>
          <a:chExt cx="0" cy="0"/>
        </a:xfrm>
      </p:grpSpPr>
      <p:pic>
        <p:nvPicPr>
          <p:cNvPr id="3" name="Picture 2" descr="A screenshot of a computer&#10;&#10;AI-generated content may be incorrect.">
            <a:extLst>
              <a:ext uri="{FF2B5EF4-FFF2-40B4-BE49-F238E27FC236}">
                <a16:creationId xmlns:a16="http://schemas.microsoft.com/office/drawing/2014/main" id="{E026D05E-2A4F-B56B-D369-7D73D5C3E07D}"/>
              </a:ext>
            </a:extLst>
          </p:cNvPr>
          <p:cNvPicPr>
            <a:picLocks noChangeAspect="1"/>
          </p:cNvPicPr>
          <p:nvPr/>
        </p:nvPicPr>
        <p:blipFill>
          <a:blip r:embed="rId2"/>
          <a:stretch>
            <a:fillRect/>
          </a:stretch>
        </p:blipFill>
        <p:spPr>
          <a:xfrm>
            <a:off x="-2809" y="0"/>
            <a:ext cx="6166284" cy="4322536"/>
          </a:xfrm>
          <a:prstGeom prst="rect">
            <a:avLst/>
          </a:prstGeom>
        </p:spPr>
      </p:pic>
      <p:sp>
        <p:nvSpPr>
          <p:cNvPr id="4" name="TextBox 3">
            <a:extLst>
              <a:ext uri="{FF2B5EF4-FFF2-40B4-BE49-F238E27FC236}">
                <a16:creationId xmlns:a16="http://schemas.microsoft.com/office/drawing/2014/main" id="{5068A47E-05FA-E59E-E6B8-458180D7CF21}"/>
              </a:ext>
            </a:extLst>
          </p:cNvPr>
          <p:cNvSpPr txBox="1"/>
          <p:nvPr/>
        </p:nvSpPr>
        <p:spPr>
          <a:xfrm>
            <a:off x="241825" y="226711"/>
            <a:ext cx="3559359" cy="276999"/>
          </a:xfrm>
          <a:prstGeom prst="rect">
            <a:avLst/>
          </a:prstGeom>
          <a:noFill/>
        </p:spPr>
        <p:txBody>
          <a:bodyPr wrap="square" rtlCol="0">
            <a:spAutoFit/>
          </a:bodyPr>
          <a:lstStyle/>
          <a:p>
            <a:r>
              <a:rPr lang="en-US" sz="1200" b="1" dirty="0">
                <a:latin typeface="Calibri" panose="020F0502020204030204" pitchFamily="34" charset="0"/>
                <a:cs typeface="Calibri" panose="020F0502020204030204" pitchFamily="34" charset="0"/>
              </a:rPr>
              <a:t>Aims for the next academic year (2025/2026)</a:t>
            </a:r>
          </a:p>
        </p:txBody>
      </p:sp>
      <p:sp>
        <p:nvSpPr>
          <p:cNvPr id="2" name="TextBox 1">
            <a:extLst>
              <a:ext uri="{FF2B5EF4-FFF2-40B4-BE49-F238E27FC236}">
                <a16:creationId xmlns:a16="http://schemas.microsoft.com/office/drawing/2014/main" id="{DF6A6CD2-88E8-9610-81B4-3451EA6069CB}"/>
              </a:ext>
            </a:extLst>
          </p:cNvPr>
          <p:cNvSpPr txBox="1"/>
          <p:nvPr/>
        </p:nvSpPr>
        <p:spPr>
          <a:xfrm>
            <a:off x="241825" y="607518"/>
            <a:ext cx="5684413" cy="1561646"/>
          </a:xfrm>
          <a:prstGeom prst="rect">
            <a:avLst/>
          </a:prstGeom>
          <a:noFill/>
        </p:spPr>
        <p:txBody>
          <a:bodyPr wrap="square" rtlCol="0">
            <a:spAutoFit/>
          </a:bodyPr>
          <a:lstStyle/>
          <a:p>
            <a:pPr marL="171450" indent="-171450">
              <a:lnSpc>
                <a:spcPct val="124000"/>
              </a:lnSpc>
              <a:buFont typeface="Arial" panose="020B0604020202020204" pitchFamily="34" charset="0"/>
              <a:buChar char="•"/>
            </a:pPr>
            <a:r>
              <a:rPr lang="en-US" sz="850" dirty="0">
                <a:latin typeface="Calibri" panose="020F0502020204030204" pitchFamily="34" charset="0"/>
                <a:cs typeface="Calibri" panose="020F0502020204030204" pitchFamily="34" charset="0"/>
              </a:rPr>
              <a:t>Using your whole school priorities, school development plan and previous PE, school sport and physical activity data, set out your aims for the year ahead. </a:t>
            </a:r>
          </a:p>
          <a:p>
            <a:pPr marL="171450" indent="-171450">
              <a:lnSpc>
                <a:spcPct val="124000"/>
              </a:lnSpc>
              <a:buFont typeface="Arial" panose="020B0604020202020204" pitchFamily="34" charset="0"/>
              <a:buChar char="•"/>
            </a:pPr>
            <a:r>
              <a:rPr lang="en-US" sz="850" dirty="0">
                <a:latin typeface="Calibri" panose="020F0502020204030204" pitchFamily="34" charset="0"/>
                <a:cs typeface="Calibri" panose="020F0502020204030204" pitchFamily="34" charset="0"/>
              </a:rPr>
              <a:t>Think about specific areas of need such as </a:t>
            </a:r>
            <a:r>
              <a:rPr lang="en-US" sz="850" b="1" dirty="0">
                <a:latin typeface="Calibri" panose="020F0502020204030204" pitchFamily="34" charset="0"/>
                <a:cs typeface="Calibri" panose="020F0502020204030204" pitchFamily="34" charset="0"/>
              </a:rPr>
              <a:t>inactive girls, SEND and disadvantaged pupils</a:t>
            </a:r>
          </a:p>
          <a:p>
            <a:pPr marL="171450" indent="-171450">
              <a:lnSpc>
                <a:spcPct val="124000"/>
              </a:lnSpc>
              <a:buFont typeface="Arial" panose="020B0604020202020204" pitchFamily="34" charset="0"/>
              <a:buChar char="•"/>
            </a:pPr>
            <a:r>
              <a:rPr lang="en-US" sz="850" dirty="0">
                <a:latin typeface="Calibri" panose="020F0502020204030204" pitchFamily="34" charset="0"/>
                <a:cs typeface="Calibri" panose="020F0502020204030204" pitchFamily="34" charset="0"/>
              </a:rPr>
              <a:t>Remember to also input your swimming data and reflections in the table located at the bottom of this page.</a:t>
            </a:r>
          </a:p>
          <a:p>
            <a:pPr marL="171450" indent="-171450">
              <a:lnSpc>
                <a:spcPct val="124000"/>
              </a:lnSpc>
              <a:buFont typeface="Arial" panose="020B0604020202020204" pitchFamily="34" charset="0"/>
              <a:buChar char="•"/>
            </a:pPr>
            <a:r>
              <a:rPr lang="en-US" sz="850" dirty="0">
                <a:latin typeface="Calibri" panose="020F0502020204030204" pitchFamily="34" charset="0"/>
                <a:cs typeface="Calibri" panose="020F0502020204030204" pitchFamily="34" charset="0"/>
              </a:rPr>
              <a:t>Consider which of the 5 key areas improvements will be focusing on:</a:t>
            </a:r>
          </a:p>
          <a:p>
            <a:pPr>
              <a:lnSpc>
                <a:spcPct val="124000"/>
              </a:lnSpc>
            </a:pPr>
            <a:r>
              <a:rPr lang="en-US" sz="700" i="1" dirty="0">
                <a:latin typeface="Calibri" panose="020F0502020204030204" pitchFamily="34" charset="0"/>
                <a:cs typeface="Calibri" panose="020F0502020204030204" pitchFamily="34" charset="0"/>
              </a:rPr>
              <a:t>1. Increasing confidence, knowledge and skills of all staff in teaching PE and sporting activities </a:t>
            </a:r>
            <a:r>
              <a:rPr lang="en-US" sz="700" i="1" dirty="0" err="1">
                <a:latin typeface="Calibri" panose="020F0502020204030204" pitchFamily="34" charset="0"/>
                <a:cs typeface="Calibri" panose="020F0502020204030204" pitchFamily="34" charset="0"/>
              </a:rPr>
              <a:t>prioritising</a:t>
            </a:r>
            <a:r>
              <a:rPr lang="en-US" sz="700" i="1" dirty="0">
                <a:latin typeface="Calibri" panose="020F0502020204030204" pitchFamily="34" charset="0"/>
                <a:cs typeface="Calibri" panose="020F0502020204030204" pitchFamily="34" charset="0"/>
              </a:rPr>
              <a:t> CPD and training where needed.</a:t>
            </a:r>
          </a:p>
          <a:p>
            <a:pPr>
              <a:lnSpc>
                <a:spcPct val="124000"/>
              </a:lnSpc>
            </a:pPr>
            <a:r>
              <a:rPr lang="en-US" sz="700" i="1" dirty="0">
                <a:latin typeface="Calibri" panose="020F0502020204030204" pitchFamily="34" charset="0"/>
                <a:cs typeface="Calibri" panose="020F0502020204030204" pitchFamily="34" charset="0"/>
              </a:rPr>
              <a:t>2. Increasing engagement of all pupils in regular physical activity and sporting activities</a:t>
            </a:r>
          </a:p>
          <a:p>
            <a:pPr>
              <a:lnSpc>
                <a:spcPct val="124000"/>
              </a:lnSpc>
            </a:pPr>
            <a:r>
              <a:rPr lang="en-US" sz="700" i="1" dirty="0">
                <a:latin typeface="Calibri" panose="020F0502020204030204" pitchFamily="34" charset="0"/>
                <a:cs typeface="Calibri" panose="020F0502020204030204" pitchFamily="34" charset="0"/>
              </a:rPr>
              <a:t>3. Raising the profile of PE and sport across the school, to support whole school improvement</a:t>
            </a:r>
          </a:p>
          <a:p>
            <a:pPr>
              <a:lnSpc>
                <a:spcPct val="124000"/>
              </a:lnSpc>
            </a:pPr>
            <a:r>
              <a:rPr lang="en-US" sz="700" i="1" dirty="0">
                <a:latin typeface="Calibri" panose="020F0502020204030204" pitchFamily="34" charset="0"/>
                <a:cs typeface="Calibri" panose="020F0502020204030204" pitchFamily="34" charset="0"/>
              </a:rPr>
              <a:t>4. Offer a broader and more equal experience of a range of sports and physical activities to all pupils and ensure equal access to sport for boys  and girls</a:t>
            </a:r>
          </a:p>
          <a:p>
            <a:pPr>
              <a:lnSpc>
                <a:spcPct val="124000"/>
              </a:lnSpc>
            </a:pPr>
            <a:r>
              <a:rPr lang="en-US" sz="700" i="1" dirty="0">
                <a:latin typeface="Calibri" panose="020F0502020204030204" pitchFamily="34" charset="0"/>
                <a:cs typeface="Calibri" panose="020F0502020204030204" pitchFamily="34" charset="0"/>
              </a:rPr>
              <a:t>5. Increasing participation in competitive sport</a:t>
            </a:r>
          </a:p>
        </p:txBody>
      </p:sp>
      <p:graphicFrame>
        <p:nvGraphicFramePr>
          <p:cNvPr id="5" name="Table 4">
            <a:extLst>
              <a:ext uri="{FF2B5EF4-FFF2-40B4-BE49-F238E27FC236}">
                <a16:creationId xmlns:a16="http://schemas.microsoft.com/office/drawing/2014/main" id="{5A182FA8-E1AB-D63D-6ECD-2D907EE595F6}"/>
              </a:ext>
            </a:extLst>
          </p:cNvPr>
          <p:cNvGraphicFramePr>
            <a:graphicFrameLocks noGrp="1"/>
          </p:cNvGraphicFramePr>
          <p:nvPr>
            <p:extLst>
              <p:ext uri="{D42A27DB-BD31-4B8C-83A1-F6EECF244321}">
                <p14:modId xmlns:p14="http://schemas.microsoft.com/office/powerpoint/2010/main" val="2581543266"/>
              </p:ext>
            </p:extLst>
          </p:nvPr>
        </p:nvGraphicFramePr>
        <p:xfrm>
          <a:off x="315269" y="2169164"/>
          <a:ext cx="5530128" cy="1994087"/>
        </p:xfrm>
        <a:graphic>
          <a:graphicData uri="http://schemas.openxmlformats.org/drawingml/2006/table">
            <a:tbl>
              <a:tblPr firstRow="1" bandRow="1">
                <a:tableStyleId>{5C22544A-7EE6-4342-B048-85BDC9FD1C3A}</a:tableStyleId>
              </a:tblPr>
              <a:tblGrid>
                <a:gridCol w="1711987">
                  <a:extLst>
                    <a:ext uri="{9D8B030D-6E8A-4147-A177-3AD203B41FA5}">
                      <a16:colId xmlns:a16="http://schemas.microsoft.com/office/drawing/2014/main" val="1397519339"/>
                    </a:ext>
                  </a:extLst>
                </a:gridCol>
                <a:gridCol w="2010284">
                  <a:extLst>
                    <a:ext uri="{9D8B030D-6E8A-4147-A177-3AD203B41FA5}">
                      <a16:colId xmlns:a16="http://schemas.microsoft.com/office/drawing/2014/main" val="279180329"/>
                    </a:ext>
                  </a:extLst>
                </a:gridCol>
                <a:gridCol w="1807857">
                  <a:extLst>
                    <a:ext uri="{9D8B030D-6E8A-4147-A177-3AD203B41FA5}">
                      <a16:colId xmlns:a16="http://schemas.microsoft.com/office/drawing/2014/main" val="1532179531"/>
                    </a:ext>
                  </a:extLst>
                </a:gridCol>
              </a:tblGrid>
              <a:tr h="226247">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GB" sz="700" dirty="0">
                          <a:solidFill>
                            <a:sysClr val="windowText" lastClr="000000"/>
                          </a:solidFill>
                          <a:effectLst/>
                          <a:latin typeface="Calibri" panose="020F0502020204030204" pitchFamily="34" charset="0"/>
                          <a:ea typeface="Calibri" panose="020F0502020204030204" pitchFamily="34" charset="0"/>
                          <a:cs typeface="Calibri" panose="020F0502020204030204" pitchFamily="34" charset="0"/>
                          <a:hlinkClick r:id="rId3"/>
                        </a:rPr>
                        <a:t>Swimming and Water Safety</a:t>
                      </a:r>
                      <a:endParaRPr lang="en-GB" sz="700" dirty="0">
                        <a:solidFill>
                          <a:sysClr val="windowText" lastClr="000000"/>
                        </a:solidFill>
                        <a:effectLst/>
                        <a:latin typeface="Calibri" panose="020F0502020204030204" pitchFamily="34" charset="0"/>
                        <a:ea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tc>
                  <a:txBody>
                    <a:bodyPr/>
                    <a:lstStyle/>
                    <a:p>
                      <a:pPr algn="ctr"/>
                      <a:r>
                        <a:rPr lang="en-GB" sz="700" b="1" kern="1200" dirty="0">
                          <a:solidFill>
                            <a:sysClr val="windowText" lastClr="000000"/>
                          </a:solidFill>
                          <a:effectLst/>
                          <a:latin typeface="Calibri" panose="020F0502020204030204" pitchFamily="34" charset="0"/>
                          <a:ea typeface="+mn-ea"/>
                          <a:cs typeface="Calibri" panose="020F0502020204030204" pitchFamily="34" charset="0"/>
                        </a:rPr>
                        <a:t>What went well? Supporting evidence?</a:t>
                      </a:r>
                      <a:r>
                        <a:rPr lang="en-GB" sz="700" dirty="0">
                          <a:solidFill>
                            <a:sysClr val="windowText" lastClr="000000"/>
                          </a:solidFill>
                          <a:effectLst/>
                          <a:latin typeface="Calibri" panose="020F0502020204030204" pitchFamily="34" charset="0"/>
                          <a:cs typeface="Calibri" panose="020F0502020204030204" pitchFamily="34" charset="0"/>
                        </a:rPr>
                        <a:t> </a:t>
                      </a:r>
                      <a:endParaRPr lang="en-US" sz="700" dirty="0">
                        <a:solidFill>
                          <a:sysClr val="windowText" lastClr="000000"/>
                        </a:solidFill>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tc>
                  <a:txBody>
                    <a:bodyPr/>
                    <a:lstStyle/>
                    <a:p>
                      <a:pPr marL="0" marR="0" lvl="0" indent="0" algn="ctr" defTabSz="575981" rtl="0" eaLnBrk="1" fontAlgn="auto" latinLnBrk="0" hangingPunct="1">
                        <a:lnSpc>
                          <a:spcPct val="100000"/>
                        </a:lnSpc>
                        <a:spcBef>
                          <a:spcPts val="0"/>
                        </a:spcBef>
                        <a:spcAft>
                          <a:spcPts val="0"/>
                        </a:spcAft>
                        <a:buClrTx/>
                        <a:buSzTx/>
                        <a:buFontTx/>
                        <a:buNone/>
                        <a:tabLst/>
                        <a:defRPr/>
                      </a:pPr>
                      <a:r>
                        <a:rPr lang="en-US" sz="700" dirty="0">
                          <a:solidFill>
                            <a:sysClr val="windowText" lastClr="000000"/>
                          </a:solidFill>
                          <a:effectLst/>
                          <a:latin typeface="Calibri" panose="020F0502020204030204" pitchFamily="34" charset="0"/>
                          <a:cs typeface="Calibri" panose="020F0502020204030204" pitchFamily="34" charset="0"/>
                        </a:rPr>
                        <a:t>What didn't go well? Supporting evidence? </a:t>
                      </a:r>
                      <a:endParaRPr lang="en-GB" sz="700" dirty="0">
                        <a:solidFill>
                          <a:sysClr val="windowText" lastClr="000000"/>
                        </a:solidFill>
                        <a:effectLst/>
                        <a:latin typeface="Calibri" panose="020F0502020204030204" pitchFamily="34" charset="0"/>
                        <a:ea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extLst>
                  <a:ext uri="{0D108BD9-81ED-4DB2-BD59-A6C34878D82A}">
                    <a16:rowId xmlns:a16="http://schemas.microsoft.com/office/drawing/2014/main" val="938675785"/>
                  </a:ext>
                </a:extLst>
              </a:tr>
              <a:tr h="370840">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US" sz="700" b="1" dirty="0">
                          <a:effectLst/>
                          <a:latin typeface="Calibri" panose="020F0502020204030204" pitchFamily="34" charset="0"/>
                          <a:cs typeface="Calibri" panose="020F0502020204030204" pitchFamily="34" charset="0"/>
                        </a:rPr>
                        <a:t>1. </a:t>
                      </a:r>
                      <a:r>
                        <a:rPr lang="en-US" sz="700" dirty="0">
                          <a:effectLst/>
                          <a:latin typeface="Calibri" panose="020F0502020204030204" pitchFamily="34" charset="0"/>
                          <a:cs typeface="Calibri" panose="020F0502020204030204" pitchFamily="34" charset="0"/>
                        </a:rPr>
                        <a:t>Swim competently, confidently and proficiently over a distance of at least 25 metres</a:t>
                      </a:r>
                    </a:p>
                    <a:p>
                      <a:pPr marL="0" marR="0" lvl="0" indent="0" algn="l" defTabSz="575981" rtl="0" eaLnBrk="1" fontAlgn="auto" latinLnBrk="0" hangingPunct="1">
                        <a:lnSpc>
                          <a:spcPct val="100000"/>
                        </a:lnSpc>
                        <a:spcBef>
                          <a:spcPts val="0"/>
                        </a:spcBef>
                        <a:spcAft>
                          <a:spcPts val="0"/>
                        </a:spcAft>
                        <a:buClrTx/>
                        <a:buSzTx/>
                        <a:buFontTx/>
                        <a:buNone/>
                        <a:tabLst/>
                        <a:defRPr/>
                      </a:pPr>
                      <a:endParaRPr lang="en-GB" sz="700" dirty="0">
                        <a:effectLst/>
                        <a:latin typeface="Calibri" panose="020F0502020204030204" pitchFamily="34" charset="0"/>
                        <a:ea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r>
                        <a:rPr lang="en-US" sz="700" dirty="0">
                          <a:latin typeface="Calibri" panose="020F0502020204030204" pitchFamily="34" charset="0"/>
                          <a:cs typeface="Calibri" panose="020F0502020204030204" pitchFamily="34" charset="0"/>
                        </a:rPr>
                        <a:t>Y4 – 87% of children can swim 25 metres. </a:t>
                      </a:r>
                    </a:p>
                    <a:p>
                      <a:r>
                        <a:rPr lang="en-US" sz="700" dirty="0">
                          <a:latin typeface="Calibri" panose="020F0502020204030204" pitchFamily="34" charset="0"/>
                          <a:cs typeface="Calibri" panose="020F0502020204030204" pitchFamily="34" charset="0"/>
                        </a:rPr>
                        <a:t>Y5 – 86% of children can swim 25 metres.</a:t>
                      </a:r>
                    </a:p>
                    <a:p>
                      <a:r>
                        <a:rPr lang="en-US" sz="700" dirty="0">
                          <a:latin typeface="Calibri" panose="020F0502020204030204" pitchFamily="34" charset="0"/>
                          <a:cs typeface="Calibri" panose="020F0502020204030204" pitchFamily="34" charset="0"/>
                        </a:rPr>
                        <a:t>Y6 – 91% of children can swim 25 metres. </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r>
                        <a:rPr lang="en-US" sz="700" dirty="0">
                          <a:latin typeface="Calibri" panose="020F0502020204030204" pitchFamily="34" charset="0"/>
                          <a:cs typeface="Calibri" panose="020F0502020204030204" pitchFamily="34" charset="0"/>
                        </a:rPr>
                        <a:t>Top up swimming lessons necessary for those children who did not achieve this target. </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98148111"/>
                  </a:ext>
                </a:extLst>
              </a:tr>
              <a:tr h="370840">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US" sz="700" b="1" dirty="0">
                          <a:effectLst/>
                          <a:latin typeface="Calibri" panose="020F0502020204030204" pitchFamily="34" charset="0"/>
                          <a:cs typeface="Calibri" panose="020F0502020204030204" pitchFamily="34" charset="0"/>
                        </a:rPr>
                        <a:t>2. </a:t>
                      </a:r>
                      <a:r>
                        <a:rPr lang="en-US" sz="700" dirty="0">
                          <a:effectLst/>
                          <a:latin typeface="Calibri" panose="020F0502020204030204" pitchFamily="34" charset="0"/>
                          <a:cs typeface="Calibri" panose="020F0502020204030204" pitchFamily="34" charset="0"/>
                        </a:rPr>
                        <a:t>Use a range of strokes effectively (for example, front crawl, backstroke and breaststroke)</a:t>
                      </a:r>
                    </a:p>
                    <a:p>
                      <a:pPr marL="0" marR="0" lvl="0" indent="0" algn="l" defTabSz="575981" rtl="0" eaLnBrk="1" fontAlgn="auto" latinLnBrk="0" hangingPunct="1">
                        <a:lnSpc>
                          <a:spcPct val="100000"/>
                        </a:lnSpc>
                        <a:spcBef>
                          <a:spcPts val="0"/>
                        </a:spcBef>
                        <a:spcAft>
                          <a:spcPts val="0"/>
                        </a:spcAft>
                        <a:buClrTx/>
                        <a:buSzTx/>
                        <a:buFontTx/>
                        <a:buNone/>
                        <a:tabLst/>
                        <a:defRPr/>
                      </a:pPr>
                      <a:endParaRPr lang="en-GB" sz="700" dirty="0">
                        <a:effectLst/>
                        <a:latin typeface="Calibri" panose="020F0502020204030204" pitchFamily="34" charset="0"/>
                        <a:ea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US" sz="700" dirty="0">
                          <a:latin typeface="Calibri" panose="020F0502020204030204" pitchFamily="34" charset="0"/>
                          <a:cs typeface="Calibri" panose="020F0502020204030204" pitchFamily="34" charset="0"/>
                        </a:rPr>
                        <a:t>Y4 – 87% of children can</a:t>
                      </a:r>
                      <a:r>
                        <a:rPr lang="en-US" sz="700" b="0" dirty="0">
                          <a:solidFill>
                            <a:schemeClr val="tx1"/>
                          </a:solidFill>
                          <a:latin typeface="Calibri" panose="020F0502020204030204" pitchFamily="34" charset="0"/>
                          <a:cs typeface="Calibri" panose="020F0502020204030204" pitchFamily="34" charset="0"/>
                        </a:rPr>
                        <a:t> use a range of strokes effectively. </a:t>
                      </a:r>
                      <a:endParaRPr lang="en-US" sz="700" dirty="0">
                        <a:latin typeface="Calibri" panose="020F0502020204030204" pitchFamily="34" charset="0"/>
                        <a:cs typeface="Calibri" panose="020F0502020204030204" pitchFamily="34" charset="0"/>
                      </a:endParaRPr>
                    </a:p>
                    <a:p>
                      <a:r>
                        <a:rPr lang="en-US" sz="700" dirty="0">
                          <a:latin typeface="Calibri" panose="020F0502020204030204" pitchFamily="34" charset="0"/>
                          <a:cs typeface="Calibri" panose="020F0502020204030204" pitchFamily="34" charset="0"/>
                        </a:rPr>
                        <a:t>Y5 – 86% of children can </a:t>
                      </a:r>
                      <a:r>
                        <a:rPr lang="en-US" sz="700" b="0" dirty="0">
                          <a:solidFill>
                            <a:schemeClr val="tx1"/>
                          </a:solidFill>
                          <a:latin typeface="Calibri" panose="020F0502020204030204" pitchFamily="34" charset="0"/>
                          <a:cs typeface="Calibri" panose="020F0502020204030204" pitchFamily="34" charset="0"/>
                        </a:rPr>
                        <a:t>use a range of strokes effectively. </a:t>
                      </a:r>
                    </a:p>
                    <a:p>
                      <a:r>
                        <a:rPr lang="en-US" sz="700" dirty="0">
                          <a:latin typeface="Calibri" panose="020F0502020204030204" pitchFamily="34" charset="0"/>
                          <a:cs typeface="Calibri" panose="020F0502020204030204" pitchFamily="34" charset="0"/>
                        </a:rPr>
                        <a:t>Y6 – 91% of children </a:t>
                      </a:r>
                      <a:r>
                        <a:rPr lang="en-US" sz="700" b="0" dirty="0">
                          <a:solidFill>
                            <a:schemeClr val="tx1"/>
                          </a:solidFill>
                          <a:latin typeface="Calibri" panose="020F0502020204030204" pitchFamily="34" charset="0"/>
                          <a:cs typeface="Calibri" panose="020F0502020204030204" pitchFamily="34" charset="0"/>
                        </a:rPr>
                        <a:t>can use a range of strokes effectively. </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US" sz="700" dirty="0">
                          <a:latin typeface="Calibri" panose="020F0502020204030204" pitchFamily="34" charset="0"/>
                          <a:cs typeface="Calibri" panose="020F0502020204030204" pitchFamily="34" charset="0"/>
                        </a:rPr>
                        <a:t>Top up swimming lessons necessary for those children who did not achieve this target. </a:t>
                      </a:r>
                    </a:p>
                    <a:p>
                      <a:endParaRPr lang="en-US" sz="700" dirty="0">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7850329"/>
                  </a:ext>
                </a:extLst>
              </a:tr>
              <a:tr h="370840">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US" sz="700" b="1" dirty="0">
                          <a:effectLst/>
                          <a:latin typeface="Calibri" panose="020F0502020204030204" pitchFamily="34" charset="0"/>
                          <a:cs typeface="Calibri" panose="020F0502020204030204" pitchFamily="34" charset="0"/>
                        </a:rPr>
                        <a:t>3. </a:t>
                      </a:r>
                      <a:r>
                        <a:rPr lang="en-US" sz="700" dirty="0">
                          <a:effectLst/>
                          <a:latin typeface="Calibri" panose="020F0502020204030204" pitchFamily="34" charset="0"/>
                          <a:cs typeface="Calibri" panose="020F0502020204030204" pitchFamily="34" charset="0"/>
                        </a:rPr>
                        <a:t>Perform safe self-rescue in different water-based situations</a:t>
                      </a:r>
                      <a:endParaRPr lang="en-GB" sz="700" dirty="0">
                        <a:effectLst/>
                        <a:latin typeface="Calibri" panose="020F0502020204030204" pitchFamily="34" charset="0"/>
                        <a:ea typeface="Calibri" panose="020F0502020204030204" pitchFamily="34" charset="0"/>
                        <a:cs typeface="Calibri" panose="020F0502020204030204" pitchFamily="34" charset="0"/>
                      </a:endParaRPr>
                    </a:p>
                    <a:p>
                      <a:endParaRPr lang="en-US" sz="700" dirty="0">
                        <a:latin typeface="Calibri" panose="020F0502020204030204" pitchFamily="34" charset="0"/>
                        <a:cs typeface="Calibri" panose="020F0502020204030204" pitchFamily="34" charset="0"/>
                      </a:endParaRPr>
                    </a:p>
                    <a:p>
                      <a:endParaRPr lang="en-US" sz="700" dirty="0">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r>
                        <a:rPr lang="en-US" sz="700" dirty="0">
                          <a:latin typeface="Calibri" panose="020F0502020204030204" pitchFamily="34" charset="0"/>
                          <a:cs typeface="Calibri" panose="020F0502020204030204" pitchFamily="34" charset="0"/>
                        </a:rPr>
                        <a:t>Y4 – 87% of children </a:t>
                      </a:r>
                      <a:r>
                        <a:rPr lang="en-US" sz="700" b="0" dirty="0">
                          <a:solidFill>
                            <a:schemeClr val="tx1"/>
                          </a:solidFill>
                          <a:latin typeface="Calibri" panose="020F0502020204030204" pitchFamily="34" charset="0"/>
                          <a:cs typeface="Calibri" panose="020F0502020204030204" pitchFamily="34" charset="0"/>
                        </a:rPr>
                        <a:t>can perform safe self-rescue.</a:t>
                      </a:r>
                    </a:p>
                    <a:p>
                      <a:pPr marL="0" marR="0" lvl="0" indent="0" algn="l" defTabSz="575981" rtl="0" eaLnBrk="1" fontAlgn="auto" latinLnBrk="0" hangingPunct="1">
                        <a:lnSpc>
                          <a:spcPct val="100000"/>
                        </a:lnSpc>
                        <a:spcBef>
                          <a:spcPts val="0"/>
                        </a:spcBef>
                        <a:spcAft>
                          <a:spcPts val="0"/>
                        </a:spcAft>
                        <a:buClrTx/>
                        <a:buSzTx/>
                        <a:buFontTx/>
                        <a:buNone/>
                        <a:tabLst/>
                        <a:defRPr/>
                      </a:pPr>
                      <a:r>
                        <a:rPr lang="en-US" sz="700" dirty="0">
                          <a:latin typeface="Calibri" panose="020F0502020204030204" pitchFamily="34" charset="0"/>
                          <a:cs typeface="Calibri" panose="020F0502020204030204" pitchFamily="34" charset="0"/>
                        </a:rPr>
                        <a:t>Y5 – 86% of children </a:t>
                      </a:r>
                      <a:r>
                        <a:rPr lang="en-US" sz="700" b="0" dirty="0">
                          <a:solidFill>
                            <a:schemeClr val="tx1"/>
                          </a:solidFill>
                          <a:latin typeface="Calibri" panose="020F0502020204030204" pitchFamily="34" charset="0"/>
                          <a:cs typeface="Calibri" panose="020F0502020204030204" pitchFamily="34" charset="0"/>
                        </a:rPr>
                        <a:t>can perform safe self-rescue.</a:t>
                      </a:r>
                    </a:p>
                    <a:p>
                      <a:r>
                        <a:rPr lang="en-US" sz="700" dirty="0">
                          <a:latin typeface="Calibri" panose="020F0502020204030204" pitchFamily="34" charset="0"/>
                          <a:cs typeface="Calibri" panose="020F0502020204030204" pitchFamily="34" charset="0"/>
                        </a:rPr>
                        <a:t>Y6 – 91% of children </a:t>
                      </a:r>
                      <a:r>
                        <a:rPr lang="en-US" sz="700" b="0" dirty="0">
                          <a:solidFill>
                            <a:schemeClr val="tx1"/>
                          </a:solidFill>
                          <a:latin typeface="Calibri" panose="020F0502020204030204" pitchFamily="34" charset="0"/>
                          <a:cs typeface="Calibri" panose="020F0502020204030204" pitchFamily="34" charset="0"/>
                        </a:rPr>
                        <a:t>can perform safe self-rescue.</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US" sz="700" dirty="0">
                          <a:latin typeface="Calibri" panose="020F0502020204030204" pitchFamily="34" charset="0"/>
                          <a:cs typeface="Calibri" panose="020F0502020204030204" pitchFamily="34" charset="0"/>
                        </a:rPr>
                        <a:t>Top up swimming lessons necessary for those children who did not achieve this target. </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73458530"/>
                  </a:ext>
                </a:extLst>
              </a:tr>
            </a:tbl>
          </a:graphicData>
        </a:graphic>
      </p:graphicFrame>
    </p:spTree>
    <p:extLst>
      <p:ext uri="{BB962C8B-B14F-4D97-AF65-F5344CB8AC3E}">
        <p14:creationId xmlns:p14="http://schemas.microsoft.com/office/powerpoint/2010/main" val="33567919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CBAF56-3D8C-5C56-EC65-F09DDE0E9A3E}"/>
            </a:ext>
          </a:extLst>
        </p:cNvPr>
        <p:cNvGrpSpPr/>
        <p:nvPr/>
      </p:nvGrpSpPr>
      <p:grpSpPr>
        <a:xfrm>
          <a:off x="0" y="0"/>
          <a:ext cx="0" cy="0"/>
          <a:chOff x="0" y="0"/>
          <a:chExt cx="0" cy="0"/>
        </a:xfrm>
      </p:grpSpPr>
      <p:pic>
        <p:nvPicPr>
          <p:cNvPr id="3" name="Picture 2" descr="A screenshot of a computer&#10;&#10;AI-generated content may be incorrect.">
            <a:extLst>
              <a:ext uri="{FF2B5EF4-FFF2-40B4-BE49-F238E27FC236}">
                <a16:creationId xmlns:a16="http://schemas.microsoft.com/office/drawing/2014/main" id="{78FECD63-296E-DB2D-1218-4F9CDBBED92E}"/>
              </a:ext>
            </a:extLst>
          </p:cNvPr>
          <p:cNvPicPr>
            <a:picLocks noChangeAspect="1"/>
          </p:cNvPicPr>
          <p:nvPr/>
        </p:nvPicPr>
        <p:blipFill>
          <a:blip r:embed="rId2"/>
          <a:stretch>
            <a:fillRect/>
          </a:stretch>
        </p:blipFill>
        <p:spPr>
          <a:xfrm>
            <a:off x="-37709" y="0"/>
            <a:ext cx="6201184" cy="4322536"/>
          </a:xfrm>
          <a:prstGeom prst="rect">
            <a:avLst/>
          </a:prstGeom>
        </p:spPr>
      </p:pic>
      <p:sp>
        <p:nvSpPr>
          <p:cNvPr id="4" name="TextBox 3">
            <a:extLst>
              <a:ext uri="{FF2B5EF4-FFF2-40B4-BE49-F238E27FC236}">
                <a16:creationId xmlns:a16="http://schemas.microsoft.com/office/drawing/2014/main" id="{60A9C37A-3E57-4DDF-9242-6A80A0981789}"/>
              </a:ext>
            </a:extLst>
          </p:cNvPr>
          <p:cNvSpPr txBox="1"/>
          <p:nvPr/>
        </p:nvSpPr>
        <p:spPr>
          <a:xfrm>
            <a:off x="241825" y="226711"/>
            <a:ext cx="3559359" cy="276999"/>
          </a:xfrm>
          <a:prstGeom prst="rect">
            <a:avLst/>
          </a:prstGeom>
          <a:noFill/>
        </p:spPr>
        <p:txBody>
          <a:bodyPr wrap="square" rtlCol="0">
            <a:spAutoFit/>
          </a:bodyPr>
          <a:lstStyle/>
          <a:p>
            <a:r>
              <a:rPr lang="en-US" sz="1200" b="1" dirty="0">
                <a:latin typeface="Calibri" panose="020F0502020204030204" pitchFamily="34" charset="0"/>
                <a:cs typeface="Calibri" panose="020F0502020204030204" pitchFamily="34" charset="0"/>
              </a:rPr>
              <a:t>Review of the last academic year (2024/2025)</a:t>
            </a:r>
          </a:p>
        </p:txBody>
      </p:sp>
      <p:sp>
        <p:nvSpPr>
          <p:cNvPr id="2" name="Rectangle 1">
            <a:extLst>
              <a:ext uri="{FF2B5EF4-FFF2-40B4-BE49-F238E27FC236}">
                <a16:creationId xmlns:a16="http://schemas.microsoft.com/office/drawing/2014/main" id="{E8B5FDB1-5538-DC46-5C8D-0386BD9BBC8C}"/>
              </a:ext>
            </a:extLst>
          </p:cNvPr>
          <p:cNvSpPr/>
          <p:nvPr/>
        </p:nvSpPr>
        <p:spPr>
          <a:xfrm>
            <a:off x="167524" y="167948"/>
            <a:ext cx="5870308" cy="439325"/>
          </a:xfrm>
          <a:prstGeom prst="rect">
            <a:avLst/>
          </a:prstGeom>
          <a:solidFill>
            <a:schemeClr val="bg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Table 4">
            <a:extLst>
              <a:ext uri="{FF2B5EF4-FFF2-40B4-BE49-F238E27FC236}">
                <a16:creationId xmlns:a16="http://schemas.microsoft.com/office/drawing/2014/main" id="{2BEE4F89-4408-F00A-3DA8-BFCBC572C119}"/>
              </a:ext>
            </a:extLst>
          </p:cNvPr>
          <p:cNvGraphicFramePr>
            <a:graphicFrameLocks noGrp="1"/>
          </p:cNvGraphicFramePr>
          <p:nvPr>
            <p:extLst>
              <p:ext uri="{D42A27DB-BD31-4B8C-83A1-F6EECF244321}">
                <p14:modId xmlns:p14="http://schemas.microsoft.com/office/powerpoint/2010/main" val="615097476"/>
              </p:ext>
            </p:extLst>
          </p:nvPr>
        </p:nvGraphicFramePr>
        <p:xfrm>
          <a:off x="241825" y="283020"/>
          <a:ext cx="5530128" cy="3579047"/>
        </p:xfrm>
        <a:graphic>
          <a:graphicData uri="http://schemas.openxmlformats.org/drawingml/2006/table">
            <a:tbl>
              <a:tblPr firstRow="1" bandRow="1">
                <a:tableStyleId>{5C22544A-7EE6-4342-B048-85BDC9FD1C3A}</a:tableStyleId>
              </a:tblPr>
              <a:tblGrid>
                <a:gridCol w="1290205">
                  <a:extLst>
                    <a:ext uri="{9D8B030D-6E8A-4147-A177-3AD203B41FA5}">
                      <a16:colId xmlns:a16="http://schemas.microsoft.com/office/drawing/2014/main" val="1397519339"/>
                    </a:ext>
                  </a:extLst>
                </a:gridCol>
                <a:gridCol w="1515011">
                  <a:extLst>
                    <a:ext uri="{9D8B030D-6E8A-4147-A177-3AD203B41FA5}">
                      <a16:colId xmlns:a16="http://schemas.microsoft.com/office/drawing/2014/main" val="279180329"/>
                    </a:ext>
                  </a:extLst>
                </a:gridCol>
                <a:gridCol w="1362456">
                  <a:extLst>
                    <a:ext uri="{9D8B030D-6E8A-4147-A177-3AD203B41FA5}">
                      <a16:colId xmlns:a16="http://schemas.microsoft.com/office/drawing/2014/main" val="1419483341"/>
                    </a:ext>
                  </a:extLst>
                </a:gridCol>
                <a:gridCol w="1362456">
                  <a:extLst>
                    <a:ext uri="{9D8B030D-6E8A-4147-A177-3AD203B41FA5}">
                      <a16:colId xmlns:a16="http://schemas.microsoft.com/office/drawing/2014/main" val="1532179531"/>
                    </a:ext>
                  </a:extLst>
                </a:gridCol>
              </a:tblGrid>
              <a:tr h="226247">
                <a:tc>
                  <a:txBody>
                    <a:bodyPr/>
                    <a:lstStyle/>
                    <a:p>
                      <a:pPr algn="ctr"/>
                      <a:r>
                        <a:rPr lang="en-GB" sz="700" b="1" kern="1200" dirty="0">
                          <a:solidFill>
                            <a:sysClr val="windowText" lastClr="000000"/>
                          </a:solidFill>
                          <a:effectLst/>
                          <a:latin typeface="Calibri" panose="020F0502020204030204" pitchFamily="34" charset="0"/>
                          <a:ea typeface="+mn-ea"/>
                          <a:cs typeface="Calibri" panose="020F0502020204030204" pitchFamily="34" charset="0"/>
                        </a:rPr>
                        <a:t>Aim</a:t>
                      </a:r>
                      <a:endParaRPr lang="en-US" sz="700" dirty="0">
                        <a:solidFill>
                          <a:sysClr val="windowText" lastClr="000000"/>
                        </a:solidFill>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tc>
                  <a:txBody>
                    <a:bodyPr/>
                    <a:lstStyle/>
                    <a:p>
                      <a:pPr algn="ctr"/>
                      <a:r>
                        <a:rPr lang="en-GB" sz="700" b="1" kern="1200" dirty="0">
                          <a:solidFill>
                            <a:sysClr val="windowText" lastClr="000000"/>
                          </a:solidFill>
                          <a:effectLst/>
                          <a:latin typeface="Calibri" panose="020F0502020204030204" pitchFamily="34" charset="0"/>
                          <a:ea typeface="+mn-ea"/>
                          <a:cs typeface="Calibri" panose="020F0502020204030204" pitchFamily="34" charset="0"/>
                        </a:rPr>
                        <a:t>Why?</a:t>
                      </a:r>
                      <a:endParaRPr lang="en-US" sz="700" dirty="0">
                        <a:solidFill>
                          <a:sysClr val="windowText" lastClr="000000"/>
                        </a:solidFill>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tc>
                  <a:txBody>
                    <a:bodyPr/>
                    <a:lstStyle/>
                    <a:p>
                      <a:pPr marL="0" marR="0" lvl="0" indent="0" algn="ctr" defTabSz="575981" rtl="0" eaLnBrk="1" fontAlgn="auto" latinLnBrk="0" hangingPunct="1">
                        <a:lnSpc>
                          <a:spcPct val="100000"/>
                        </a:lnSpc>
                        <a:spcBef>
                          <a:spcPts val="0"/>
                        </a:spcBef>
                        <a:spcAft>
                          <a:spcPts val="0"/>
                        </a:spcAft>
                        <a:buClrTx/>
                        <a:buSzTx/>
                        <a:buFontTx/>
                        <a:buNone/>
                        <a:tabLst/>
                        <a:defRPr/>
                      </a:pPr>
                      <a:r>
                        <a:rPr lang="en-GB" sz="700" dirty="0">
                          <a:solidFill>
                            <a:sysClr val="windowText" lastClr="000000"/>
                          </a:solidFill>
                          <a:effectLst/>
                          <a:latin typeface="Calibri" panose="020F0502020204030204" pitchFamily="34" charset="0"/>
                          <a:ea typeface="Calibri" panose="020F0502020204030204" pitchFamily="34" charset="0"/>
                          <a:cs typeface="Calibri" panose="020F0502020204030204" pitchFamily="34" charset="0"/>
                        </a:rPr>
                        <a:t>Key Area</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tc>
                  <a:txBody>
                    <a:bodyPr/>
                    <a:lstStyle/>
                    <a:p>
                      <a:pPr marL="0" marR="0" lvl="0" indent="0" algn="ctr" defTabSz="575981" rtl="0" eaLnBrk="1" fontAlgn="auto" latinLnBrk="0" hangingPunct="1">
                        <a:lnSpc>
                          <a:spcPct val="100000"/>
                        </a:lnSpc>
                        <a:spcBef>
                          <a:spcPts val="0"/>
                        </a:spcBef>
                        <a:spcAft>
                          <a:spcPts val="0"/>
                        </a:spcAft>
                        <a:buClrTx/>
                        <a:buSzTx/>
                        <a:buFontTx/>
                        <a:buNone/>
                        <a:tabLst/>
                        <a:defRPr/>
                      </a:pPr>
                      <a:r>
                        <a:rPr lang="en-US" sz="700" dirty="0">
                          <a:solidFill>
                            <a:sysClr val="windowText" lastClr="000000"/>
                          </a:solidFill>
                          <a:effectLst/>
                          <a:latin typeface="Calibri" panose="020F0502020204030204" pitchFamily="34" charset="0"/>
                          <a:cs typeface="Calibri" panose="020F0502020204030204" pitchFamily="34" charset="0"/>
                        </a:rPr>
                        <a:t>Supporting evidence</a:t>
                      </a:r>
                      <a:endParaRPr lang="en-GB" sz="700" dirty="0">
                        <a:solidFill>
                          <a:sysClr val="windowText" lastClr="000000"/>
                        </a:solidFill>
                        <a:effectLst/>
                        <a:latin typeface="Calibri" panose="020F0502020204030204" pitchFamily="34" charset="0"/>
                        <a:ea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extLst>
                  <a:ext uri="{0D108BD9-81ED-4DB2-BD59-A6C34878D82A}">
                    <a16:rowId xmlns:a16="http://schemas.microsoft.com/office/drawing/2014/main" val="938675785"/>
                  </a:ext>
                </a:extLst>
              </a:tr>
              <a:tr h="370840">
                <a:tc>
                  <a:txBody>
                    <a:bodyPr/>
                    <a:lstStyle/>
                    <a:p>
                      <a:pPr algn="l">
                        <a:lnSpc>
                          <a:spcPct val="100000"/>
                        </a:lnSpc>
                      </a:pPr>
                      <a:r>
                        <a:rPr lang="en-US" sz="700" dirty="0">
                          <a:solidFill>
                            <a:schemeClr val="tx1"/>
                          </a:solidFill>
                          <a:effectLst/>
                          <a:latin typeface="Calibri" panose="020F0502020204030204" pitchFamily="34" charset="0"/>
                          <a:cs typeface="Calibri" panose="020F0502020204030204" pitchFamily="34" charset="0"/>
                        </a:rPr>
                        <a:t>Provide opportunities for pupils to access multiple opportunities to be physically active.</a:t>
                      </a:r>
                      <a:endParaRPr lang="en-US" sz="700" dirty="0">
                        <a:solidFill>
                          <a:schemeClr val="tx1"/>
                        </a:solidFill>
                        <a:latin typeface="Calibri" panose="020F0502020204030204" pitchFamily="34" charset="0"/>
                        <a:cs typeface="Calibri" panose="020F0502020204030204" pitchFamily="34" charset="0"/>
                      </a:endParaRPr>
                    </a:p>
                    <a:p>
                      <a:pPr algn="l">
                        <a:lnSpc>
                          <a:spcPct val="100000"/>
                        </a:lnSpc>
                      </a:pPr>
                      <a:endParaRPr lang="en-US" sz="600" dirty="0">
                        <a:solidFill>
                          <a:srgbClr val="0070C0"/>
                        </a:solidFill>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US" sz="700" dirty="0">
                          <a:solidFill>
                            <a:schemeClr val="tx1"/>
                          </a:solidFill>
                          <a:latin typeface="Calibri" panose="020F0502020204030204" pitchFamily="34" charset="0"/>
                          <a:cs typeface="Calibri" panose="020F0502020204030204" pitchFamily="34" charset="0"/>
                        </a:rPr>
                        <a:t>To ensure that all pupils will be active on average 60 minutes a day, 7 days a week.</a:t>
                      </a:r>
                    </a:p>
                    <a:p>
                      <a:pPr algn="l">
                        <a:lnSpc>
                          <a:spcPct val="100000"/>
                        </a:lnSpc>
                      </a:pPr>
                      <a:endParaRPr lang="en-US" sz="600" dirty="0">
                        <a:solidFill>
                          <a:srgbClr val="0070C0"/>
                        </a:solidFill>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l">
                        <a:lnSpc>
                          <a:spcPct val="100000"/>
                        </a:lnSpc>
                      </a:pPr>
                      <a:r>
                        <a:rPr lang="en-US" sz="700" dirty="0">
                          <a:solidFill>
                            <a:schemeClr val="tx1"/>
                          </a:solidFill>
                          <a:latin typeface="Calibri" panose="020F0502020204030204" pitchFamily="34" charset="0"/>
                          <a:cs typeface="Calibri" panose="020F0502020204030204" pitchFamily="34" charset="0"/>
                        </a:rPr>
                        <a:t>Key Indicator 2:</a:t>
                      </a:r>
                    </a:p>
                    <a:p>
                      <a:pPr algn="l">
                        <a:lnSpc>
                          <a:spcPct val="100000"/>
                        </a:lnSpc>
                      </a:pPr>
                      <a:endParaRPr lang="en-US" sz="700" dirty="0">
                        <a:solidFill>
                          <a:schemeClr val="tx1"/>
                        </a:solidFill>
                        <a:latin typeface="Calibri" panose="020F0502020204030204" pitchFamily="34" charset="0"/>
                        <a:cs typeface="Calibri" panose="020F0502020204030204" pitchFamily="34" charset="0"/>
                      </a:endParaRPr>
                    </a:p>
                    <a:p>
                      <a:pPr algn="l">
                        <a:lnSpc>
                          <a:spcPct val="100000"/>
                        </a:lnSpc>
                      </a:pPr>
                      <a:r>
                        <a:rPr lang="en-US" sz="700" dirty="0">
                          <a:solidFill>
                            <a:schemeClr val="tx1"/>
                          </a:solidFill>
                          <a:latin typeface="Calibri" panose="020F0502020204030204" pitchFamily="34" charset="0"/>
                          <a:cs typeface="Calibri" panose="020F0502020204030204" pitchFamily="34" charset="0"/>
                        </a:rPr>
                        <a:t>Increasing engagement of all pupils in regular physical activity and sporting activities.</a:t>
                      </a:r>
                    </a:p>
                    <a:p>
                      <a:pPr algn="l">
                        <a:lnSpc>
                          <a:spcPct val="100000"/>
                        </a:lnSpc>
                      </a:pPr>
                      <a:endParaRPr lang="en-US" sz="600" dirty="0">
                        <a:solidFill>
                          <a:srgbClr val="0070C0"/>
                        </a:solidFill>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l">
                        <a:lnSpc>
                          <a:spcPct val="100000"/>
                        </a:lnSpc>
                      </a:pPr>
                      <a:r>
                        <a:rPr lang="en-US" sz="700" dirty="0">
                          <a:solidFill>
                            <a:schemeClr val="tx1"/>
                          </a:solidFill>
                          <a:latin typeface="Calibri" panose="020F0502020204030204" pitchFamily="34" charset="0"/>
                          <a:cs typeface="Calibri" panose="020F0502020204030204" pitchFamily="34" charset="0"/>
                        </a:rPr>
                        <a:t>Extra curricular timetable set out at the beginning of the year. </a:t>
                      </a:r>
                    </a:p>
                    <a:p>
                      <a:pPr algn="l">
                        <a:lnSpc>
                          <a:spcPct val="100000"/>
                        </a:lnSpc>
                      </a:pPr>
                      <a:endParaRPr lang="en-US" sz="700" dirty="0">
                        <a:solidFill>
                          <a:schemeClr val="tx1"/>
                        </a:solidFill>
                        <a:latin typeface="Calibri" panose="020F0502020204030204" pitchFamily="34" charset="0"/>
                        <a:cs typeface="Calibri" panose="020F0502020204030204" pitchFamily="34" charset="0"/>
                      </a:endParaRPr>
                    </a:p>
                    <a:p>
                      <a:pPr algn="l">
                        <a:lnSpc>
                          <a:spcPct val="100000"/>
                        </a:lnSpc>
                      </a:pPr>
                      <a:r>
                        <a:rPr lang="en-US" sz="700" dirty="0">
                          <a:solidFill>
                            <a:schemeClr val="tx1"/>
                          </a:solidFill>
                          <a:latin typeface="Calibri" panose="020F0502020204030204" pitchFamily="34" charset="0"/>
                          <a:cs typeface="Calibri" panose="020F0502020204030204" pitchFamily="34" charset="0"/>
                        </a:rPr>
                        <a:t>Registers to highlight participation data. </a:t>
                      </a:r>
                    </a:p>
                    <a:p>
                      <a:pPr algn="l">
                        <a:lnSpc>
                          <a:spcPct val="100000"/>
                        </a:lnSpc>
                      </a:pPr>
                      <a:endParaRPr lang="en-US" sz="700" dirty="0">
                        <a:solidFill>
                          <a:schemeClr val="tx1"/>
                        </a:solidFill>
                        <a:latin typeface="Calibri" panose="020F0502020204030204" pitchFamily="34" charset="0"/>
                        <a:cs typeface="Calibri" panose="020F0502020204030204" pitchFamily="34" charset="0"/>
                      </a:endParaRPr>
                    </a:p>
                    <a:p>
                      <a:pPr algn="l">
                        <a:lnSpc>
                          <a:spcPct val="100000"/>
                        </a:lnSpc>
                      </a:pPr>
                      <a:r>
                        <a:rPr lang="en-US" sz="700" dirty="0">
                          <a:solidFill>
                            <a:schemeClr val="tx1"/>
                          </a:solidFill>
                          <a:latin typeface="Calibri" panose="020F0502020204030204" pitchFamily="34" charset="0"/>
                          <a:cs typeface="Calibri" panose="020F0502020204030204" pitchFamily="34" charset="0"/>
                        </a:rPr>
                        <a:t>Lunchtime activity plan.</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7850329"/>
                  </a:ext>
                </a:extLst>
              </a:tr>
              <a:tr h="370840">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US" sz="700" dirty="0">
                          <a:solidFill>
                            <a:schemeClr val="tx1"/>
                          </a:solidFill>
                          <a:latin typeface="Calibri" panose="020F0502020204030204" pitchFamily="34" charset="0"/>
                          <a:cs typeface="Calibri" panose="020F0502020204030204" pitchFamily="34" charset="0"/>
                        </a:rPr>
                        <a:t>Provide regular intra school competition, as well as all pupils accessing inter competitions against other schools. </a:t>
                      </a:r>
                      <a:endParaRPr lang="en-US" sz="700" dirty="0">
                        <a:solidFill>
                          <a:schemeClr val="tx1"/>
                        </a:solidFill>
                        <a:effectLst/>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US" sz="700" dirty="0">
                          <a:solidFill>
                            <a:schemeClr val="tx1"/>
                          </a:solidFill>
                          <a:latin typeface="Calibri" panose="020F0502020204030204" pitchFamily="34" charset="0"/>
                          <a:cs typeface="Calibri" panose="020F0502020204030204" pitchFamily="34" charset="0"/>
                        </a:rPr>
                        <a:t>To ensure all pupils can access competition in school and outside of school, to encourage all pupils to participate and enjoy these valuable experiences. </a:t>
                      </a:r>
                    </a:p>
                    <a:p>
                      <a:pPr algn="l">
                        <a:lnSpc>
                          <a:spcPct val="100000"/>
                        </a:lnSpc>
                      </a:pPr>
                      <a:endParaRPr lang="en-US" sz="600" dirty="0">
                        <a:solidFill>
                          <a:srgbClr val="7030A0"/>
                        </a:solidFill>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l">
                        <a:lnSpc>
                          <a:spcPct val="100000"/>
                        </a:lnSpc>
                      </a:pPr>
                      <a:r>
                        <a:rPr lang="en-US" sz="700" dirty="0">
                          <a:solidFill>
                            <a:schemeClr val="tx1"/>
                          </a:solidFill>
                          <a:latin typeface="Calibri" panose="020F0502020204030204" pitchFamily="34" charset="0"/>
                          <a:cs typeface="Calibri" panose="020F0502020204030204" pitchFamily="34" charset="0"/>
                        </a:rPr>
                        <a:t>Key indicator 5:</a:t>
                      </a:r>
                    </a:p>
                    <a:p>
                      <a:pPr algn="l">
                        <a:lnSpc>
                          <a:spcPct val="100000"/>
                        </a:lnSpc>
                      </a:pPr>
                      <a:endParaRPr lang="en-US" sz="700" dirty="0">
                        <a:solidFill>
                          <a:schemeClr val="tx1"/>
                        </a:solidFill>
                        <a:latin typeface="Calibri" panose="020F0502020204030204" pitchFamily="34" charset="0"/>
                        <a:cs typeface="Calibri" panose="020F0502020204030204" pitchFamily="34" charset="0"/>
                      </a:endParaRPr>
                    </a:p>
                    <a:p>
                      <a:pPr algn="l">
                        <a:lnSpc>
                          <a:spcPct val="100000"/>
                        </a:lnSpc>
                      </a:pPr>
                      <a:r>
                        <a:rPr lang="en-US" sz="700" dirty="0">
                          <a:solidFill>
                            <a:schemeClr val="tx1"/>
                          </a:solidFill>
                          <a:latin typeface="Calibri" panose="020F0502020204030204" pitchFamily="34" charset="0"/>
                          <a:cs typeface="Calibri" panose="020F0502020204030204" pitchFamily="34" charset="0"/>
                        </a:rPr>
                        <a:t>Increasing participation in competitive sport.</a:t>
                      </a:r>
                    </a:p>
                    <a:p>
                      <a:pPr algn="l">
                        <a:lnSpc>
                          <a:spcPct val="100000"/>
                        </a:lnSpc>
                      </a:pPr>
                      <a:endParaRPr lang="en-US" sz="600" dirty="0">
                        <a:solidFill>
                          <a:srgbClr val="7030A0"/>
                        </a:solidFill>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US" sz="700" dirty="0">
                          <a:solidFill>
                            <a:schemeClr val="tx1"/>
                          </a:solidFill>
                          <a:latin typeface="Calibri" panose="020F0502020204030204" pitchFamily="34" charset="0"/>
                          <a:cs typeface="Calibri" panose="020F0502020204030204" pitchFamily="34" charset="0"/>
                        </a:rPr>
                        <a:t>Competition calendar and register of participants.</a:t>
                      </a:r>
                    </a:p>
                    <a:p>
                      <a:pPr algn="l">
                        <a:lnSpc>
                          <a:spcPct val="100000"/>
                        </a:lnSpc>
                      </a:pPr>
                      <a:endParaRPr lang="en-US" sz="700" dirty="0">
                        <a:solidFill>
                          <a:schemeClr val="tx1"/>
                        </a:solidFill>
                        <a:latin typeface="Calibri" panose="020F0502020204030204" pitchFamily="34" charset="0"/>
                        <a:cs typeface="Calibri" panose="020F0502020204030204" pitchFamily="34" charset="0"/>
                      </a:endParaRPr>
                    </a:p>
                    <a:p>
                      <a:pPr algn="l">
                        <a:lnSpc>
                          <a:spcPct val="100000"/>
                        </a:lnSpc>
                      </a:pPr>
                      <a:r>
                        <a:rPr lang="en-US" sz="700" dirty="0">
                          <a:solidFill>
                            <a:schemeClr val="tx1"/>
                          </a:solidFill>
                          <a:latin typeface="Calibri" panose="020F0502020204030204" pitchFamily="34" charset="0"/>
                          <a:cs typeface="Calibri" panose="020F0502020204030204" pitchFamily="34" charset="0"/>
                        </a:rPr>
                        <a:t>Work alongside SGO. </a:t>
                      </a:r>
                    </a:p>
                    <a:p>
                      <a:pPr algn="l">
                        <a:lnSpc>
                          <a:spcPct val="100000"/>
                        </a:lnSpc>
                      </a:pPr>
                      <a:endParaRPr lang="en-US" sz="700" dirty="0">
                        <a:solidFill>
                          <a:schemeClr val="tx1"/>
                        </a:solidFill>
                        <a:latin typeface="Calibri" panose="020F0502020204030204" pitchFamily="34" charset="0"/>
                        <a:cs typeface="Calibri" panose="020F0502020204030204" pitchFamily="34" charset="0"/>
                      </a:endParaRPr>
                    </a:p>
                    <a:p>
                      <a:pPr algn="l">
                        <a:lnSpc>
                          <a:spcPct val="100000"/>
                        </a:lnSpc>
                      </a:pPr>
                      <a:r>
                        <a:rPr lang="en-US" sz="700" dirty="0">
                          <a:solidFill>
                            <a:schemeClr val="tx1"/>
                          </a:solidFill>
                          <a:latin typeface="Calibri" panose="020F0502020204030204" pitchFamily="34" charset="0"/>
                          <a:cs typeface="Calibri" panose="020F0502020204030204" pitchFamily="34" charset="0"/>
                        </a:rPr>
                        <a:t>Competition timetable set out at the beginning of the year. </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68936110"/>
                  </a:ext>
                </a:extLst>
              </a:tr>
              <a:tr h="370840">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US" sz="700" dirty="0">
                          <a:solidFill>
                            <a:schemeClr val="tx1"/>
                          </a:solidFill>
                          <a:latin typeface="Calibri" panose="020F0502020204030204" pitchFamily="34" charset="0"/>
                          <a:ea typeface="Calibri" panose="020F0502020204030204" pitchFamily="34" charset="0"/>
                          <a:cs typeface="Calibri" panose="020F0502020204030204" pitchFamily="34" charset="0"/>
                        </a:rPr>
                        <a:t>Develop </a:t>
                      </a:r>
                      <a:r>
                        <a:rPr lang="en-GB" sz="70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differentiation within PE lessons. </a:t>
                      </a:r>
                      <a:endParaRPr lang="en-US" sz="70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solidFill>
                          <a:schemeClr val="accent3"/>
                        </a:solidFill>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solidFill>
                          <a:schemeClr val="accent3"/>
                        </a:solidFill>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US" sz="700" dirty="0">
                          <a:solidFill>
                            <a:schemeClr val="tx1"/>
                          </a:solidFill>
                          <a:latin typeface="Calibri" panose="020F0502020204030204" pitchFamily="34" charset="0"/>
                          <a:cs typeface="Calibri" panose="020F0502020204030204" pitchFamily="34" charset="0"/>
                        </a:rPr>
                        <a:t>To ensure that ALL pupils will be active on average 60 minutes a day, 7 days a week.</a:t>
                      </a:r>
                    </a:p>
                    <a:p>
                      <a:pPr algn="l">
                        <a:lnSpc>
                          <a:spcPct val="100000"/>
                        </a:lnSpc>
                      </a:pPr>
                      <a:endParaRPr lang="en-US" sz="600" dirty="0">
                        <a:solidFill>
                          <a:schemeClr val="accent3"/>
                        </a:solidFill>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l">
                        <a:lnSpc>
                          <a:spcPct val="100000"/>
                        </a:lnSpc>
                      </a:pPr>
                      <a:r>
                        <a:rPr lang="en-US" sz="700" dirty="0">
                          <a:solidFill>
                            <a:schemeClr val="tx1"/>
                          </a:solidFill>
                          <a:latin typeface="Calibri" panose="020F0502020204030204" pitchFamily="34" charset="0"/>
                          <a:cs typeface="Calibri" panose="020F0502020204030204" pitchFamily="34" charset="0"/>
                        </a:rPr>
                        <a:t>Key Indicator 2:</a:t>
                      </a:r>
                    </a:p>
                    <a:p>
                      <a:pPr algn="l">
                        <a:lnSpc>
                          <a:spcPct val="100000"/>
                        </a:lnSpc>
                      </a:pPr>
                      <a:endParaRPr lang="en-US" sz="700" dirty="0">
                        <a:solidFill>
                          <a:schemeClr val="tx1"/>
                        </a:solidFill>
                        <a:latin typeface="Calibri" panose="020F0502020204030204" pitchFamily="34" charset="0"/>
                        <a:cs typeface="Calibri" panose="020F0502020204030204" pitchFamily="34" charset="0"/>
                      </a:endParaRPr>
                    </a:p>
                    <a:p>
                      <a:pPr algn="l">
                        <a:lnSpc>
                          <a:spcPct val="100000"/>
                        </a:lnSpc>
                      </a:pPr>
                      <a:r>
                        <a:rPr lang="en-US" sz="700" dirty="0">
                          <a:solidFill>
                            <a:schemeClr val="tx1"/>
                          </a:solidFill>
                          <a:latin typeface="Calibri" panose="020F0502020204030204" pitchFamily="34" charset="0"/>
                          <a:cs typeface="Calibri" panose="020F0502020204030204" pitchFamily="34" charset="0"/>
                        </a:rPr>
                        <a:t>Increasing engagement of all pupils in regular physical activity and sporting activities.</a:t>
                      </a:r>
                    </a:p>
                    <a:p>
                      <a:pPr algn="l">
                        <a:lnSpc>
                          <a:spcPct val="100000"/>
                        </a:lnSpc>
                      </a:pPr>
                      <a:endParaRPr lang="en-US" sz="700" dirty="0">
                        <a:solidFill>
                          <a:schemeClr val="accent3"/>
                        </a:solidFill>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l">
                        <a:lnSpc>
                          <a:spcPct val="100000"/>
                        </a:lnSpc>
                      </a:pPr>
                      <a:r>
                        <a:rPr lang="en-US" sz="700" dirty="0">
                          <a:solidFill>
                            <a:schemeClr val="tx1"/>
                          </a:solidFill>
                          <a:latin typeface="Calibri" panose="020F0502020204030204" pitchFamily="34" charset="0"/>
                          <a:cs typeface="Calibri" panose="020F0502020204030204" pitchFamily="34" charset="0"/>
                        </a:rPr>
                        <a:t>Lesson observations by the subject lead. </a:t>
                      </a:r>
                    </a:p>
                    <a:p>
                      <a:pPr algn="l">
                        <a:lnSpc>
                          <a:spcPct val="100000"/>
                        </a:lnSpc>
                      </a:pPr>
                      <a:endParaRPr lang="en-US" sz="700" dirty="0">
                        <a:solidFill>
                          <a:schemeClr val="tx1"/>
                        </a:solidFill>
                        <a:latin typeface="Calibri" panose="020F0502020204030204" pitchFamily="34" charset="0"/>
                        <a:cs typeface="Calibri" panose="020F0502020204030204" pitchFamily="34" charset="0"/>
                      </a:endParaRPr>
                    </a:p>
                    <a:p>
                      <a:pPr algn="l">
                        <a:lnSpc>
                          <a:spcPct val="100000"/>
                        </a:lnSpc>
                      </a:pPr>
                      <a:r>
                        <a:rPr lang="en-US" sz="700" dirty="0">
                          <a:solidFill>
                            <a:schemeClr val="tx1"/>
                          </a:solidFill>
                          <a:latin typeface="Calibri" panose="020F0502020204030204" pitchFamily="34" charset="0"/>
                          <a:cs typeface="Calibri" panose="020F0502020204030204" pitchFamily="34" charset="0"/>
                        </a:rPr>
                        <a:t>Pupil and staff voice by the subject lead.</a:t>
                      </a:r>
                    </a:p>
                    <a:p>
                      <a:pPr algn="l">
                        <a:lnSpc>
                          <a:spcPct val="100000"/>
                        </a:lnSpc>
                      </a:pPr>
                      <a:endParaRPr lang="en-US" sz="700" dirty="0">
                        <a:solidFill>
                          <a:schemeClr val="tx1"/>
                        </a:solidFill>
                        <a:latin typeface="Calibri" panose="020F0502020204030204" pitchFamily="34" charset="0"/>
                        <a:cs typeface="Calibri" panose="020F0502020204030204" pitchFamily="34" charset="0"/>
                      </a:endParaRPr>
                    </a:p>
                    <a:p>
                      <a:pPr algn="l">
                        <a:lnSpc>
                          <a:spcPct val="100000"/>
                        </a:lnSpc>
                      </a:pPr>
                      <a:r>
                        <a:rPr lang="en-US" sz="700" dirty="0">
                          <a:solidFill>
                            <a:schemeClr val="tx1"/>
                          </a:solidFill>
                          <a:latin typeface="Calibri" panose="020F0502020204030204" pitchFamily="34" charset="0"/>
                          <a:cs typeface="Calibri" panose="020F0502020204030204" pitchFamily="34" charset="0"/>
                        </a:rPr>
                        <a:t>Purchasing equipment if needed. </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20514327"/>
                  </a:ext>
                </a:extLst>
              </a:tr>
              <a:tr h="370840">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US" sz="700" b="0" dirty="0">
                          <a:latin typeface="Calibri" panose="020F0502020204030204" pitchFamily="34" charset="0"/>
                          <a:cs typeface="Calibri" panose="020F0502020204030204" pitchFamily="34" charset="0"/>
                        </a:rPr>
                        <a:t>Strive to ensure all pupils meet the minimum requirement in swimming.</a:t>
                      </a: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US" sz="700" dirty="0">
                          <a:solidFill>
                            <a:schemeClr val="tx1"/>
                          </a:solidFill>
                          <a:latin typeface="Calibri" panose="020F0502020204030204" pitchFamily="34" charset="0"/>
                          <a:cs typeface="Calibri" panose="020F0502020204030204" pitchFamily="34" charset="0"/>
                        </a:rPr>
                        <a:t>To increase the number of children achieving curriculum requirements by the end of the summer term. </a:t>
                      </a:r>
                    </a:p>
                    <a:p>
                      <a:pPr algn="l">
                        <a:lnSpc>
                          <a:spcPct val="100000"/>
                        </a:lnSpc>
                      </a:pPr>
                      <a:endParaRPr lang="en-US" sz="600" dirty="0">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l">
                        <a:lnSpc>
                          <a:spcPct val="100000"/>
                        </a:lnSpc>
                      </a:pPr>
                      <a:r>
                        <a:rPr lang="en-US" sz="700" dirty="0">
                          <a:solidFill>
                            <a:schemeClr val="tx1"/>
                          </a:solidFill>
                          <a:latin typeface="Calibri" panose="020F0502020204030204" pitchFamily="34" charset="0"/>
                          <a:cs typeface="Calibri" panose="020F0502020204030204" pitchFamily="34" charset="0"/>
                        </a:rPr>
                        <a:t>Key Indicator 2:</a:t>
                      </a:r>
                    </a:p>
                    <a:p>
                      <a:pPr algn="l">
                        <a:lnSpc>
                          <a:spcPct val="100000"/>
                        </a:lnSpc>
                      </a:pPr>
                      <a:endParaRPr lang="en-US" sz="700" dirty="0">
                        <a:solidFill>
                          <a:schemeClr val="tx1"/>
                        </a:solidFill>
                        <a:latin typeface="Calibri" panose="020F0502020204030204" pitchFamily="34" charset="0"/>
                        <a:cs typeface="Calibri" panose="020F0502020204030204" pitchFamily="34" charset="0"/>
                      </a:endParaRPr>
                    </a:p>
                    <a:p>
                      <a:pPr algn="l">
                        <a:lnSpc>
                          <a:spcPct val="100000"/>
                        </a:lnSpc>
                      </a:pPr>
                      <a:r>
                        <a:rPr lang="en-US" sz="700" dirty="0">
                          <a:solidFill>
                            <a:schemeClr val="tx1"/>
                          </a:solidFill>
                          <a:latin typeface="Calibri" panose="020F0502020204030204" pitchFamily="34" charset="0"/>
                          <a:cs typeface="Calibri" panose="020F0502020204030204" pitchFamily="34" charset="0"/>
                        </a:rPr>
                        <a:t>Increasing engagement of all pupils in regular physical activity and sporting activities.</a:t>
                      </a:r>
                    </a:p>
                    <a:p>
                      <a:pPr algn="l">
                        <a:lnSpc>
                          <a:spcPct val="100000"/>
                        </a:lnSpc>
                      </a:pPr>
                      <a:endParaRPr lang="en-US" sz="700" dirty="0">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US" sz="700" dirty="0">
                          <a:latin typeface="Calibri" panose="020F0502020204030204" pitchFamily="34" charset="0"/>
                          <a:cs typeface="Calibri" panose="020F0502020204030204" pitchFamily="34" charset="0"/>
                        </a:rPr>
                        <a:t>Evidenced on Complete PE Swimming Assessment Tracker. Information and data collected by class teacher on poolside with swimming teacher.</a:t>
                      </a:r>
                    </a:p>
                    <a:p>
                      <a:pPr algn="l">
                        <a:lnSpc>
                          <a:spcPct val="100000"/>
                        </a:lnSpc>
                      </a:pPr>
                      <a:endParaRPr lang="en-US" sz="600" dirty="0">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72556584"/>
                  </a:ext>
                </a:extLst>
              </a:tr>
            </a:tbl>
          </a:graphicData>
        </a:graphic>
      </p:graphicFrame>
    </p:spTree>
    <p:extLst>
      <p:ext uri="{BB962C8B-B14F-4D97-AF65-F5344CB8AC3E}">
        <p14:creationId xmlns:p14="http://schemas.microsoft.com/office/powerpoint/2010/main" val="22998309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676EB2-453F-EBD4-CAEA-C1385F926FE9}"/>
            </a:ext>
          </a:extLst>
        </p:cNvPr>
        <p:cNvGrpSpPr/>
        <p:nvPr/>
      </p:nvGrpSpPr>
      <p:grpSpPr>
        <a:xfrm>
          <a:off x="0" y="0"/>
          <a:ext cx="0" cy="0"/>
          <a:chOff x="0" y="0"/>
          <a:chExt cx="0" cy="0"/>
        </a:xfrm>
      </p:grpSpPr>
      <p:pic>
        <p:nvPicPr>
          <p:cNvPr id="3" name="Picture 2" descr="A screenshot of a computer&#10;&#10;AI-generated content may be incorrect.">
            <a:extLst>
              <a:ext uri="{FF2B5EF4-FFF2-40B4-BE49-F238E27FC236}">
                <a16:creationId xmlns:a16="http://schemas.microsoft.com/office/drawing/2014/main" id="{B16F9FF0-9213-3BFF-5463-418DC945D99B}"/>
              </a:ext>
            </a:extLst>
          </p:cNvPr>
          <p:cNvPicPr>
            <a:picLocks noChangeAspect="1"/>
          </p:cNvPicPr>
          <p:nvPr/>
        </p:nvPicPr>
        <p:blipFill>
          <a:blip r:embed="rId2"/>
          <a:stretch>
            <a:fillRect/>
          </a:stretch>
        </p:blipFill>
        <p:spPr>
          <a:xfrm>
            <a:off x="-16769" y="0"/>
            <a:ext cx="6166284" cy="4322536"/>
          </a:xfrm>
          <a:prstGeom prst="rect">
            <a:avLst/>
          </a:prstGeom>
        </p:spPr>
      </p:pic>
      <p:sp>
        <p:nvSpPr>
          <p:cNvPr id="4" name="TextBox 3">
            <a:extLst>
              <a:ext uri="{FF2B5EF4-FFF2-40B4-BE49-F238E27FC236}">
                <a16:creationId xmlns:a16="http://schemas.microsoft.com/office/drawing/2014/main" id="{04783345-C545-CED1-568E-A1725BB54AFE}"/>
              </a:ext>
            </a:extLst>
          </p:cNvPr>
          <p:cNvSpPr txBox="1"/>
          <p:nvPr/>
        </p:nvSpPr>
        <p:spPr>
          <a:xfrm>
            <a:off x="241825" y="226711"/>
            <a:ext cx="3559359" cy="276999"/>
          </a:xfrm>
          <a:prstGeom prst="rect">
            <a:avLst/>
          </a:prstGeom>
          <a:noFill/>
        </p:spPr>
        <p:txBody>
          <a:bodyPr wrap="square" rtlCol="0">
            <a:spAutoFit/>
          </a:bodyPr>
          <a:lstStyle/>
          <a:p>
            <a:r>
              <a:rPr lang="en-US" sz="1200" b="1" dirty="0">
                <a:latin typeface="Calibri" panose="020F0502020204030204" pitchFamily="34" charset="0"/>
                <a:cs typeface="Calibri" panose="020F0502020204030204" pitchFamily="34" charset="0"/>
              </a:rPr>
              <a:t>Plan, monitor and evaluate (2025/2026)</a:t>
            </a:r>
          </a:p>
        </p:txBody>
      </p:sp>
      <p:sp>
        <p:nvSpPr>
          <p:cNvPr id="2" name="TextBox 1">
            <a:extLst>
              <a:ext uri="{FF2B5EF4-FFF2-40B4-BE49-F238E27FC236}">
                <a16:creationId xmlns:a16="http://schemas.microsoft.com/office/drawing/2014/main" id="{282A97B3-2922-B00E-5223-36C9D9090A0A}"/>
              </a:ext>
            </a:extLst>
          </p:cNvPr>
          <p:cNvSpPr txBox="1"/>
          <p:nvPr/>
        </p:nvSpPr>
        <p:spPr>
          <a:xfrm>
            <a:off x="241825" y="621478"/>
            <a:ext cx="5684413" cy="1657057"/>
          </a:xfrm>
          <a:prstGeom prst="rect">
            <a:avLst/>
          </a:prstGeom>
          <a:noFill/>
        </p:spPr>
        <p:txBody>
          <a:bodyPr wrap="square" rtlCol="0">
            <a:spAutoFit/>
          </a:bodyPr>
          <a:lstStyle/>
          <a:p>
            <a:pPr marL="171450" indent="-171450">
              <a:lnSpc>
                <a:spcPct val="124000"/>
              </a:lnSpc>
              <a:buFont typeface="Arial" panose="020B0604020202020204" pitchFamily="34" charset="0"/>
              <a:buChar char="•"/>
            </a:pPr>
            <a:r>
              <a:rPr lang="en-US" sz="850" dirty="0">
                <a:latin typeface="Calibri" panose="020F0502020204030204" pitchFamily="34" charset="0"/>
                <a:cs typeface="Calibri" panose="020F0502020204030204" pitchFamily="34" charset="0"/>
              </a:rPr>
              <a:t>Please aim to use this as a live working document through the year. </a:t>
            </a:r>
            <a:endParaRPr lang="en-US" sz="500" dirty="0">
              <a:latin typeface="Calibri" panose="020F0502020204030204" pitchFamily="34" charset="0"/>
              <a:cs typeface="Calibri" panose="020F0502020204030204" pitchFamily="34" charset="0"/>
            </a:endParaRPr>
          </a:p>
          <a:p>
            <a:pPr marL="171450" indent="-171450">
              <a:lnSpc>
                <a:spcPct val="124000"/>
              </a:lnSpc>
              <a:buFont typeface="Arial" panose="020B0604020202020204" pitchFamily="34" charset="0"/>
              <a:buChar char="•"/>
            </a:pPr>
            <a:r>
              <a:rPr lang="en-US" sz="850" dirty="0">
                <a:latin typeface="Calibri" panose="020F0502020204030204" pitchFamily="34" charset="0"/>
                <a:cs typeface="Calibri" panose="020F0502020204030204" pitchFamily="34" charset="0"/>
              </a:rPr>
              <a:t>Keep returning to this to evidence adaptations and progress made through the PESSPA opportunities you provide.</a:t>
            </a:r>
            <a:endParaRPr lang="en-US" sz="500" dirty="0">
              <a:latin typeface="Calibri" panose="020F0502020204030204" pitchFamily="34" charset="0"/>
              <a:cs typeface="Calibri" panose="020F0502020204030204" pitchFamily="34" charset="0"/>
            </a:endParaRPr>
          </a:p>
          <a:p>
            <a:pPr marL="171450" indent="-171450">
              <a:lnSpc>
                <a:spcPct val="124000"/>
              </a:lnSpc>
              <a:buFont typeface="Arial" panose="020B0604020202020204" pitchFamily="34" charset="0"/>
              <a:buChar char="•"/>
            </a:pPr>
            <a:r>
              <a:rPr lang="en-US" sz="850" dirty="0">
                <a:latin typeface="Calibri" panose="020F0502020204030204" pitchFamily="34" charset="0"/>
                <a:cs typeface="Calibri" panose="020F0502020204030204" pitchFamily="34" charset="0"/>
              </a:rPr>
              <a:t>There is no set number of objectives you must have. </a:t>
            </a:r>
            <a:endParaRPr lang="en-US" sz="500" dirty="0">
              <a:latin typeface="Calibri" panose="020F0502020204030204" pitchFamily="34" charset="0"/>
              <a:cs typeface="Calibri" panose="020F0502020204030204" pitchFamily="34" charset="0"/>
            </a:endParaRPr>
          </a:p>
          <a:p>
            <a:pPr marL="171450" indent="-171450">
              <a:lnSpc>
                <a:spcPct val="124000"/>
              </a:lnSpc>
              <a:buFont typeface="Arial" panose="020B0604020202020204" pitchFamily="34" charset="0"/>
              <a:buChar char="•"/>
            </a:pPr>
            <a:r>
              <a:rPr lang="en-US" sz="850" dirty="0">
                <a:latin typeface="Calibri" panose="020F0502020204030204" pitchFamily="34" charset="0"/>
                <a:cs typeface="Calibri" panose="020F0502020204030204" pitchFamily="34" charset="0"/>
              </a:rPr>
              <a:t>Make as many or as few as you see fit that will support your aims for the year ahead. </a:t>
            </a:r>
            <a:endParaRPr lang="en-US" sz="500" dirty="0">
              <a:latin typeface="Calibri" panose="020F0502020204030204" pitchFamily="34" charset="0"/>
              <a:cs typeface="Calibri" panose="020F0502020204030204" pitchFamily="34" charset="0"/>
            </a:endParaRPr>
          </a:p>
          <a:p>
            <a:pPr marL="171450" indent="-171450">
              <a:lnSpc>
                <a:spcPct val="124000"/>
              </a:lnSpc>
              <a:buFont typeface="Arial" panose="020B0604020202020204" pitchFamily="34" charset="0"/>
              <a:buChar char="•"/>
            </a:pPr>
            <a:r>
              <a:rPr lang="en-US" sz="850" dirty="0">
                <a:latin typeface="Calibri" panose="020F0502020204030204" pitchFamily="34" charset="0"/>
                <a:cs typeface="Calibri" panose="020F0502020204030204" pitchFamily="34" charset="0"/>
              </a:rPr>
              <a:t>Consider which of the 5 key areas improvements will be focusing on: </a:t>
            </a:r>
          </a:p>
          <a:p>
            <a:pPr>
              <a:lnSpc>
                <a:spcPct val="124000"/>
              </a:lnSpc>
            </a:pPr>
            <a:endParaRPr lang="en-US" sz="500" dirty="0">
              <a:latin typeface="Calibri" panose="020F0502020204030204" pitchFamily="34" charset="0"/>
              <a:cs typeface="Calibri" panose="020F0502020204030204" pitchFamily="34" charset="0"/>
            </a:endParaRPr>
          </a:p>
          <a:p>
            <a:pPr>
              <a:lnSpc>
                <a:spcPct val="124000"/>
              </a:lnSpc>
            </a:pPr>
            <a:r>
              <a:rPr lang="en-US" sz="700" i="1" dirty="0">
                <a:latin typeface="Calibri" panose="020F0502020204030204" pitchFamily="34" charset="0"/>
                <a:cs typeface="Calibri" panose="020F0502020204030204" pitchFamily="34" charset="0"/>
              </a:rPr>
              <a:t>1. Increasing confidence, knowledge and skills of all staff in teaching PE and sporting activities prioritising CPD and training where needed.</a:t>
            </a:r>
          </a:p>
          <a:p>
            <a:pPr>
              <a:lnSpc>
                <a:spcPct val="124000"/>
              </a:lnSpc>
            </a:pPr>
            <a:r>
              <a:rPr lang="en-US" sz="700" i="1" dirty="0">
                <a:latin typeface="Calibri" panose="020F0502020204030204" pitchFamily="34" charset="0"/>
                <a:cs typeface="Calibri" panose="020F0502020204030204" pitchFamily="34" charset="0"/>
              </a:rPr>
              <a:t>2. Increasing engagement of all pupils in regular physical activity and sporting activities</a:t>
            </a:r>
          </a:p>
          <a:p>
            <a:pPr>
              <a:lnSpc>
                <a:spcPct val="124000"/>
              </a:lnSpc>
            </a:pPr>
            <a:r>
              <a:rPr lang="en-US" sz="700" i="1" dirty="0">
                <a:latin typeface="Calibri" panose="020F0502020204030204" pitchFamily="34" charset="0"/>
                <a:cs typeface="Calibri" panose="020F0502020204030204" pitchFamily="34" charset="0"/>
              </a:rPr>
              <a:t>3. Raising the profile of PE and sport across the school, to support whole school improvement</a:t>
            </a:r>
          </a:p>
          <a:p>
            <a:pPr>
              <a:lnSpc>
                <a:spcPct val="124000"/>
              </a:lnSpc>
            </a:pPr>
            <a:r>
              <a:rPr lang="en-US" sz="700" i="1" dirty="0">
                <a:latin typeface="Calibri" panose="020F0502020204030204" pitchFamily="34" charset="0"/>
                <a:cs typeface="Calibri" panose="020F0502020204030204" pitchFamily="34" charset="0"/>
              </a:rPr>
              <a:t>4. Offer a broader and more equal experience of a range of sports and physical activities to all pupils and ensure equal access to sport for boys and girls</a:t>
            </a:r>
          </a:p>
          <a:p>
            <a:pPr>
              <a:lnSpc>
                <a:spcPct val="124000"/>
              </a:lnSpc>
            </a:pPr>
            <a:r>
              <a:rPr lang="en-US" sz="700" i="1" dirty="0">
                <a:latin typeface="Calibri" panose="020F0502020204030204" pitchFamily="34" charset="0"/>
                <a:cs typeface="Calibri" panose="020F0502020204030204" pitchFamily="34" charset="0"/>
              </a:rPr>
              <a:t>5. Increasing participation in competitive sport</a:t>
            </a:r>
          </a:p>
        </p:txBody>
      </p:sp>
    </p:spTree>
    <p:extLst>
      <p:ext uri="{BB962C8B-B14F-4D97-AF65-F5344CB8AC3E}">
        <p14:creationId xmlns:p14="http://schemas.microsoft.com/office/powerpoint/2010/main" val="32850078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CA891C-7B14-166A-A3BA-79F6E8E36AD9}"/>
            </a:ext>
          </a:extLst>
        </p:cNvPr>
        <p:cNvGrpSpPr/>
        <p:nvPr/>
      </p:nvGrpSpPr>
      <p:grpSpPr>
        <a:xfrm>
          <a:off x="0" y="0"/>
          <a:ext cx="0" cy="0"/>
          <a:chOff x="0" y="0"/>
          <a:chExt cx="0" cy="0"/>
        </a:xfrm>
      </p:grpSpPr>
      <p:pic>
        <p:nvPicPr>
          <p:cNvPr id="3" name="Picture 2" descr="A screenshot of a computer&#10;&#10;AI-generated content may be incorrect.">
            <a:extLst>
              <a:ext uri="{FF2B5EF4-FFF2-40B4-BE49-F238E27FC236}">
                <a16:creationId xmlns:a16="http://schemas.microsoft.com/office/drawing/2014/main" id="{83FCC5BF-69B1-8281-8BAD-88861BCEBDC1}"/>
              </a:ext>
            </a:extLst>
          </p:cNvPr>
          <p:cNvPicPr>
            <a:picLocks noChangeAspect="1"/>
          </p:cNvPicPr>
          <p:nvPr/>
        </p:nvPicPr>
        <p:blipFill>
          <a:blip r:embed="rId2"/>
          <a:stretch>
            <a:fillRect/>
          </a:stretch>
        </p:blipFill>
        <p:spPr>
          <a:xfrm>
            <a:off x="-16769" y="0"/>
            <a:ext cx="6166284" cy="4322536"/>
          </a:xfrm>
          <a:prstGeom prst="rect">
            <a:avLst/>
          </a:prstGeom>
        </p:spPr>
      </p:pic>
      <p:sp>
        <p:nvSpPr>
          <p:cNvPr id="4" name="TextBox 3">
            <a:extLst>
              <a:ext uri="{FF2B5EF4-FFF2-40B4-BE49-F238E27FC236}">
                <a16:creationId xmlns:a16="http://schemas.microsoft.com/office/drawing/2014/main" id="{1CFA53F3-F0F5-4362-4434-1CA64B94EA7D}"/>
              </a:ext>
            </a:extLst>
          </p:cNvPr>
          <p:cNvSpPr txBox="1"/>
          <p:nvPr/>
        </p:nvSpPr>
        <p:spPr>
          <a:xfrm>
            <a:off x="230102" y="117164"/>
            <a:ext cx="3559359" cy="646331"/>
          </a:xfrm>
          <a:prstGeom prst="rect">
            <a:avLst/>
          </a:prstGeom>
          <a:noFill/>
        </p:spPr>
        <p:txBody>
          <a:bodyPr wrap="square" rtlCol="0">
            <a:spAutoFit/>
          </a:bodyPr>
          <a:lstStyle/>
          <a:p>
            <a:r>
              <a:rPr lang="en-US" sz="1200" b="1" dirty="0">
                <a:latin typeface="Calibri" panose="020F0502020204030204" pitchFamily="34" charset="0"/>
                <a:cs typeface="Calibri" panose="020F0502020204030204" pitchFamily="34" charset="0"/>
              </a:rPr>
              <a:t>Your objective: </a:t>
            </a:r>
            <a:r>
              <a:rPr lang="en-US" sz="1200" b="1" dirty="0">
                <a:solidFill>
                  <a:schemeClr val="tx1"/>
                </a:solidFill>
                <a:effectLst/>
                <a:latin typeface="Calibri" panose="020F0502020204030204" pitchFamily="34" charset="0"/>
                <a:cs typeface="Calibri" panose="020F0502020204030204" pitchFamily="34" charset="0"/>
              </a:rPr>
              <a:t>Provide opportunities for pupils to access multiple opportunities to be physically active.</a:t>
            </a:r>
            <a:endParaRPr lang="en-US" sz="1200" b="1" dirty="0">
              <a:solidFill>
                <a:schemeClr val="tx1"/>
              </a:solidFill>
              <a:latin typeface="Calibri" panose="020F0502020204030204" pitchFamily="34" charset="0"/>
              <a:cs typeface="Calibri" panose="020F0502020204030204" pitchFamily="34" charset="0"/>
            </a:endParaRPr>
          </a:p>
          <a:p>
            <a:endParaRPr lang="en-US" sz="1200" b="1" dirty="0">
              <a:latin typeface="Calibri" panose="020F0502020204030204" pitchFamily="34" charset="0"/>
              <a:cs typeface="Calibri" panose="020F0502020204030204" pitchFamily="34" charset="0"/>
            </a:endParaRPr>
          </a:p>
        </p:txBody>
      </p:sp>
      <p:graphicFrame>
        <p:nvGraphicFramePr>
          <p:cNvPr id="2" name="Table 1">
            <a:extLst>
              <a:ext uri="{FF2B5EF4-FFF2-40B4-BE49-F238E27FC236}">
                <a16:creationId xmlns:a16="http://schemas.microsoft.com/office/drawing/2014/main" id="{F06D8B73-1069-A20D-8F57-8B1AA064904F}"/>
              </a:ext>
            </a:extLst>
          </p:cNvPr>
          <p:cNvGraphicFramePr>
            <a:graphicFrameLocks noGrp="1"/>
          </p:cNvGraphicFramePr>
          <p:nvPr>
            <p:extLst>
              <p:ext uri="{D42A27DB-BD31-4B8C-83A1-F6EECF244321}">
                <p14:modId xmlns:p14="http://schemas.microsoft.com/office/powerpoint/2010/main" val="734489293"/>
              </p:ext>
            </p:extLst>
          </p:nvPr>
        </p:nvGraphicFramePr>
        <p:xfrm>
          <a:off x="230102" y="641345"/>
          <a:ext cx="5736944" cy="3563169"/>
        </p:xfrm>
        <a:graphic>
          <a:graphicData uri="http://schemas.openxmlformats.org/drawingml/2006/table">
            <a:tbl>
              <a:tblPr firstRow="1" bandRow="1">
                <a:tableStyleId>{5C22544A-7EE6-4342-B048-85BDC9FD1C3A}</a:tableStyleId>
              </a:tblPr>
              <a:tblGrid>
                <a:gridCol w="516249">
                  <a:extLst>
                    <a:ext uri="{9D8B030D-6E8A-4147-A177-3AD203B41FA5}">
                      <a16:colId xmlns:a16="http://schemas.microsoft.com/office/drawing/2014/main" val="1397519339"/>
                    </a:ext>
                  </a:extLst>
                </a:gridCol>
                <a:gridCol w="1130411">
                  <a:extLst>
                    <a:ext uri="{9D8B030D-6E8A-4147-A177-3AD203B41FA5}">
                      <a16:colId xmlns:a16="http://schemas.microsoft.com/office/drawing/2014/main" val="3874769663"/>
                    </a:ext>
                  </a:extLst>
                </a:gridCol>
                <a:gridCol w="1567471">
                  <a:extLst>
                    <a:ext uri="{9D8B030D-6E8A-4147-A177-3AD203B41FA5}">
                      <a16:colId xmlns:a16="http://schemas.microsoft.com/office/drawing/2014/main" val="279180329"/>
                    </a:ext>
                  </a:extLst>
                </a:gridCol>
                <a:gridCol w="1475944">
                  <a:extLst>
                    <a:ext uri="{9D8B030D-6E8A-4147-A177-3AD203B41FA5}">
                      <a16:colId xmlns:a16="http://schemas.microsoft.com/office/drawing/2014/main" val="1419483341"/>
                    </a:ext>
                  </a:extLst>
                </a:gridCol>
                <a:gridCol w="1046869">
                  <a:extLst>
                    <a:ext uri="{9D8B030D-6E8A-4147-A177-3AD203B41FA5}">
                      <a16:colId xmlns:a16="http://schemas.microsoft.com/office/drawing/2014/main" val="1532179531"/>
                    </a:ext>
                  </a:extLst>
                </a:gridCol>
              </a:tblGrid>
              <a:tr h="220019">
                <a:tc>
                  <a:txBody>
                    <a:bodyPr/>
                    <a:lstStyle/>
                    <a:p>
                      <a:pPr algn="ctr"/>
                      <a:endParaRPr lang="en-US" sz="550" dirty="0">
                        <a:solidFill>
                          <a:sysClr val="windowText" lastClr="000000"/>
                        </a:solidFill>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tc>
                  <a:txBody>
                    <a:bodyPr/>
                    <a:lstStyle/>
                    <a:p>
                      <a:pPr algn="ctr"/>
                      <a:r>
                        <a:rPr lang="en-US" sz="550" dirty="0">
                          <a:solidFill>
                            <a:sysClr val="windowText" lastClr="000000"/>
                          </a:solidFill>
                          <a:latin typeface="Calibri" panose="020F0502020204030204" pitchFamily="34" charset="0"/>
                          <a:cs typeface="Calibri" panose="020F0502020204030204" pitchFamily="34" charset="0"/>
                        </a:rPr>
                        <a:t>Intent - what is your objective?</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tc>
                  <a:txBody>
                    <a:bodyPr/>
                    <a:lstStyle/>
                    <a:p>
                      <a:pPr algn="ctr"/>
                      <a:r>
                        <a:rPr lang="en-GB" sz="550" b="1" kern="1200" dirty="0">
                          <a:solidFill>
                            <a:sysClr val="windowText" lastClr="000000"/>
                          </a:solidFill>
                          <a:effectLst/>
                          <a:latin typeface="Calibri" panose="020F0502020204030204" pitchFamily="34" charset="0"/>
                          <a:ea typeface="+mn-ea"/>
                          <a:cs typeface="Calibri" panose="020F0502020204030204" pitchFamily="34" charset="0"/>
                        </a:rPr>
                        <a:t>Implementation - How will you achieve this?</a:t>
                      </a:r>
                      <a:endParaRPr lang="en-US" sz="550" dirty="0">
                        <a:solidFill>
                          <a:sysClr val="windowText" lastClr="000000"/>
                        </a:solidFill>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tc>
                  <a:txBody>
                    <a:bodyPr/>
                    <a:lstStyle/>
                    <a:p>
                      <a:pPr marL="0" marR="0" lvl="0" indent="0" algn="ctr" defTabSz="575981" rtl="0" eaLnBrk="1" fontAlgn="auto" latinLnBrk="0" hangingPunct="1">
                        <a:lnSpc>
                          <a:spcPct val="100000"/>
                        </a:lnSpc>
                        <a:spcBef>
                          <a:spcPts val="0"/>
                        </a:spcBef>
                        <a:spcAft>
                          <a:spcPts val="0"/>
                        </a:spcAft>
                        <a:buClrTx/>
                        <a:buSzTx/>
                        <a:buFontTx/>
                        <a:buNone/>
                        <a:tabLst/>
                        <a:defRPr/>
                      </a:pPr>
                      <a:r>
                        <a:rPr lang="en-GB" sz="550" dirty="0">
                          <a:solidFill>
                            <a:sysClr val="windowText" lastClr="000000"/>
                          </a:solidFill>
                          <a:effectLst/>
                          <a:latin typeface="Calibri" panose="020F0502020204030204" pitchFamily="34" charset="0"/>
                          <a:ea typeface="Calibri" panose="020F0502020204030204" pitchFamily="34" charset="0"/>
                          <a:cs typeface="Calibri" panose="020F0502020204030204" pitchFamily="34" charset="0"/>
                        </a:rPr>
                        <a:t>Impact - What do you hope to see?</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tc>
                  <a:txBody>
                    <a:bodyPr/>
                    <a:lstStyle/>
                    <a:p>
                      <a:pPr marL="0" marR="0" lvl="0" indent="0" algn="ctr" defTabSz="575981" rtl="0" eaLnBrk="1" fontAlgn="auto" latinLnBrk="0" hangingPunct="1">
                        <a:lnSpc>
                          <a:spcPct val="100000"/>
                        </a:lnSpc>
                        <a:spcBef>
                          <a:spcPts val="0"/>
                        </a:spcBef>
                        <a:spcAft>
                          <a:spcPts val="0"/>
                        </a:spcAft>
                        <a:buClrTx/>
                        <a:buSzTx/>
                        <a:buFontTx/>
                        <a:buNone/>
                        <a:tabLst/>
                        <a:defRPr/>
                      </a:pPr>
                      <a:r>
                        <a:rPr lang="en-US" sz="550" dirty="0">
                          <a:solidFill>
                            <a:sysClr val="windowText" lastClr="000000"/>
                          </a:solidFill>
                          <a:effectLst/>
                          <a:latin typeface="Calibri" panose="020F0502020204030204" pitchFamily="34" charset="0"/>
                          <a:cs typeface="Calibri" panose="020F0502020204030204" pitchFamily="34" charset="0"/>
                        </a:rPr>
                        <a:t>Supporting evidence</a:t>
                      </a:r>
                      <a:endParaRPr lang="en-GB" sz="550" dirty="0">
                        <a:solidFill>
                          <a:sysClr val="windowText" lastClr="000000"/>
                        </a:solidFill>
                        <a:effectLst/>
                        <a:latin typeface="Calibri" panose="020F0502020204030204" pitchFamily="34" charset="0"/>
                        <a:ea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extLst>
                  <a:ext uri="{0D108BD9-81ED-4DB2-BD59-A6C34878D82A}">
                    <a16:rowId xmlns:a16="http://schemas.microsoft.com/office/drawing/2014/main" val="938675785"/>
                  </a:ext>
                </a:extLst>
              </a:tr>
              <a:tr h="1882205">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endParaRPr lang="en-US" sz="550" dirty="0">
                        <a:effectLst/>
                        <a:latin typeface="Calibri" panose="020F0502020204030204" pitchFamily="34" charset="0"/>
                        <a:cs typeface="Calibri" panose="020F0502020204030204" pitchFamily="34" charset="0"/>
                      </a:endParaRPr>
                    </a:p>
                    <a:p>
                      <a:pPr marL="0" marR="0" lvl="0" indent="0" algn="ctr" defTabSz="575981" rtl="0" eaLnBrk="1" fontAlgn="auto" latinLnBrk="0" hangingPunct="1">
                        <a:lnSpc>
                          <a:spcPct val="100000"/>
                        </a:lnSpc>
                        <a:spcBef>
                          <a:spcPts val="0"/>
                        </a:spcBef>
                        <a:spcAft>
                          <a:spcPts val="0"/>
                        </a:spcAft>
                        <a:buClrTx/>
                        <a:buSzTx/>
                        <a:buFontTx/>
                        <a:buNone/>
                        <a:tabLst/>
                        <a:defRPr/>
                      </a:pPr>
                      <a:endParaRPr lang="en-US" sz="550" b="1" dirty="0">
                        <a:effectLst/>
                        <a:latin typeface="Calibri" panose="020F0502020204030204" pitchFamily="34" charset="0"/>
                        <a:cs typeface="Calibri" panose="020F0502020204030204" pitchFamily="34" charset="0"/>
                      </a:endParaRPr>
                    </a:p>
                    <a:p>
                      <a:pPr marL="0" marR="0" lvl="0" indent="0" algn="ctr" defTabSz="575981" rtl="0" eaLnBrk="1" fontAlgn="auto" latinLnBrk="0" hangingPunct="1">
                        <a:lnSpc>
                          <a:spcPct val="100000"/>
                        </a:lnSpc>
                        <a:spcBef>
                          <a:spcPts val="0"/>
                        </a:spcBef>
                        <a:spcAft>
                          <a:spcPts val="0"/>
                        </a:spcAft>
                        <a:buClrTx/>
                        <a:buSzTx/>
                        <a:buFontTx/>
                        <a:buNone/>
                        <a:tabLst/>
                        <a:defRPr/>
                      </a:pPr>
                      <a:endParaRPr lang="en-US" sz="550" b="1" dirty="0">
                        <a:effectLst/>
                        <a:latin typeface="Calibri" panose="020F0502020204030204" pitchFamily="34" charset="0"/>
                        <a:cs typeface="Calibri" panose="020F0502020204030204" pitchFamily="34" charset="0"/>
                      </a:endParaRPr>
                    </a:p>
                    <a:p>
                      <a:pPr marL="0" marR="0" lvl="0" indent="0" algn="ctr" defTabSz="575981" rtl="0" eaLnBrk="1" fontAlgn="auto" latinLnBrk="0" hangingPunct="1">
                        <a:lnSpc>
                          <a:spcPct val="100000"/>
                        </a:lnSpc>
                        <a:spcBef>
                          <a:spcPts val="0"/>
                        </a:spcBef>
                        <a:spcAft>
                          <a:spcPts val="0"/>
                        </a:spcAft>
                        <a:buClrTx/>
                        <a:buSzTx/>
                        <a:buFontTx/>
                        <a:buNone/>
                        <a:tabLst/>
                        <a:defRPr/>
                      </a:pPr>
                      <a:r>
                        <a:rPr lang="en-US" sz="550" b="1" dirty="0">
                          <a:effectLst/>
                          <a:latin typeface="Calibri" panose="020F0502020204030204" pitchFamily="34" charset="0"/>
                          <a:cs typeface="Calibri" panose="020F0502020204030204" pitchFamily="34" charset="0"/>
                        </a:rPr>
                        <a:t>Plan and monitor</a:t>
                      </a:r>
                      <a:br>
                        <a:rPr lang="en-US" sz="550" b="1" dirty="0">
                          <a:effectLst/>
                          <a:latin typeface="Calibri" panose="020F0502020204030204" pitchFamily="34" charset="0"/>
                          <a:cs typeface="Calibri" panose="020F0502020204030204" pitchFamily="34" charset="0"/>
                        </a:rPr>
                      </a:br>
                      <a:r>
                        <a:rPr lang="en-US" sz="550" b="1" dirty="0">
                          <a:effectLst/>
                          <a:latin typeface="Calibri" panose="020F0502020204030204" pitchFamily="34" charset="0"/>
                          <a:cs typeface="Calibri" panose="020F0502020204030204" pitchFamily="34" charset="0"/>
                        </a:rPr>
                        <a:t>(Complete now and monitor)</a:t>
                      </a: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55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55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55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55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550" dirty="0">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l">
                        <a:lnSpc>
                          <a:spcPct val="100000"/>
                        </a:lnSpc>
                      </a:pPr>
                      <a:r>
                        <a:rPr lang="en-US" sz="550" dirty="0">
                          <a:solidFill>
                            <a:schemeClr val="tx1"/>
                          </a:solidFill>
                          <a:latin typeface="Calibri" panose="020F0502020204030204" pitchFamily="34" charset="0"/>
                          <a:cs typeface="Calibri" panose="020F0502020204030204" pitchFamily="34" charset="0"/>
                        </a:rPr>
                        <a:t>Ensure that all pupils will be active on average 60 minutes a day, 7 days a week.</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l">
                        <a:lnSpc>
                          <a:spcPct val="100000"/>
                        </a:lnSpc>
                      </a:pPr>
                      <a:r>
                        <a:rPr lang="en-US" sz="550" dirty="0">
                          <a:solidFill>
                            <a:schemeClr val="tx1"/>
                          </a:solidFill>
                          <a:latin typeface="Calibri" panose="020F0502020204030204" pitchFamily="34" charset="0"/>
                          <a:cs typeface="Calibri" panose="020F0502020204030204" pitchFamily="34" charset="0"/>
                        </a:rPr>
                        <a:t>Increase the number and range of extra-curricular activities on offer. </a:t>
                      </a:r>
                    </a:p>
                    <a:p>
                      <a:pPr algn="l">
                        <a:lnSpc>
                          <a:spcPct val="100000"/>
                        </a:lnSpc>
                      </a:pPr>
                      <a:endParaRPr lang="en-US" sz="550" dirty="0">
                        <a:solidFill>
                          <a:schemeClr val="tx1"/>
                        </a:solidFill>
                        <a:latin typeface="Calibri" panose="020F0502020204030204" pitchFamily="34" charset="0"/>
                        <a:cs typeface="Calibri" panose="020F0502020204030204" pitchFamily="34" charset="0"/>
                      </a:endParaRPr>
                    </a:p>
                    <a:p>
                      <a:pPr algn="l">
                        <a:lnSpc>
                          <a:spcPct val="100000"/>
                        </a:lnSpc>
                      </a:pPr>
                      <a:r>
                        <a:rPr lang="en-US" sz="550" dirty="0">
                          <a:solidFill>
                            <a:schemeClr val="tx1"/>
                          </a:solidFill>
                          <a:latin typeface="Calibri" panose="020F0502020204030204" pitchFamily="34" charset="0"/>
                          <a:cs typeface="Calibri" panose="020F0502020204030204" pitchFamily="34" charset="0"/>
                        </a:rPr>
                        <a:t>Implementation of extra-curricular timetable – multi-skills, playground games, tennis, rugby </a:t>
                      </a:r>
                    </a:p>
                    <a:p>
                      <a:endParaRPr lang="en-US" sz="550" dirty="0">
                        <a:solidFill>
                          <a:schemeClr val="tx1"/>
                        </a:solidFill>
                        <a:latin typeface="Calibri" panose="020F0502020204030204" pitchFamily="34" charset="0"/>
                        <a:cs typeface="Calibri" panose="020F0502020204030204" pitchFamily="34" charset="0"/>
                      </a:endParaRPr>
                    </a:p>
                    <a:p>
                      <a:r>
                        <a:rPr lang="en-US" sz="550" dirty="0">
                          <a:solidFill>
                            <a:schemeClr val="tx1"/>
                          </a:solidFill>
                          <a:latin typeface="Calibri" panose="020F0502020204030204" pitchFamily="34" charset="0"/>
                          <a:cs typeface="Calibri" panose="020F0502020204030204" pitchFamily="34" charset="0"/>
                        </a:rPr>
                        <a:t>Additional workshops on offer in curriculum time – judo, golf</a:t>
                      </a:r>
                    </a:p>
                    <a:p>
                      <a:pPr algn="l">
                        <a:lnSpc>
                          <a:spcPct val="100000"/>
                        </a:lnSpc>
                      </a:pPr>
                      <a:endParaRPr lang="en-US" sz="550" dirty="0">
                        <a:solidFill>
                          <a:schemeClr val="tx1"/>
                        </a:solidFill>
                        <a:latin typeface="Calibri" panose="020F0502020204030204" pitchFamily="34" charset="0"/>
                        <a:cs typeface="Calibri" panose="020F0502020204030204" pitchFamily="34" charset="0"/>
                      </a:endParaRPr>
                    </a:p>
                    <a:p>
                      <a:pPr algn="l">
                        <a:lnSpc>
                          <a:spcPct val="100000"/>
                        </a:lnSpc>
                      </a:pPr>
                      <a:r>
                        <a:rPr lang="en-US" sz="550" dirty="0">
                          <a:solidFill>
                            <a:schemeClr val="tx1"/>
                          </a:solidFill>
                          <a:latin typeface="Calibri" panose="020F0502020204030204" pitchFamily="34" charset="0"/>
                          <a:cs typeface="Calibri" panose="020F0502020204030204" pitchFamily="34" charset="0"/>
                        </a:rPr>
                        <a:t>Promote active lessons (through Enrich Education) and active brain breaks. </a:t>
                      </a:r>
                    </a:p>
                    <a:p>
                      <a:pPr algn="l">
                        <a:lnSpc>
                          <a:spcPct val="100000"/>
                        </a:lnSpc>
                      </a:pPr>
                      <a:endParaRPr lang="en-US" sz="550" dirty="0">
                        <a:solidFill>
                          <a:schemeClr val="tx1"/>
                        </a:solidFill>
                        <a:latin typeface="Calibri" panose="020F0502020204030204" pitchFamily="34" charset="0"/>
                        <a:cs typeface="Calibri" panose="020F0502020204030204" pitchFamily="34" charset="0"/>
                      </a:endParaRPr>
                    </a:p>
                    <a:p>
                      <a:pPr algn="l">
                        <a:lnSpc>
                          <a:spcPct val="100000"/>
                        </a:lnSpc>
                      </a:pPr>
                      <a:r>
                        <a:rPr lang="en-US" sz="550" dirty="0">
                          <a:solidFill>
                            <a:schemeClr val="tx1"/>
                          </a:solidFill>
                          <a:latin typeface="Calibri" panose="020F0502020204030204" pitchFamily="34" charset="0"/>
                          <a:cs typeface="Calibri" panose="020F0502020204030204" pitchFamily="34" charset="0"/>
                        </a:rPr>
                        <a:t>Develop provision for physical activity at lunchtime. Increase the amount of playground resources to provide playground activity facilitated by lunchtime supervisors and Y6 playleaders.</a:t>
                      </a:r>
                    </a:p>
                    <a:p>
                      <a:pPr algn="l">
                        <a:lnSpc>
                          <a:spcPct val="100000"/>
                        </a:lnSpc>
                      </a:pPr>
                      <a:endParaRPr lang="en-US" sz="550" dirty="0">
                        <a:solidFill>
                          <a:schemeClr val="tx1"/>
                        </a:solidFill>
                        <a:latin typeface="Calibri" panose="020F0502020204030204" pitchFamily="34" charset="0"/>
                        <a:cs typeface="Calibri" panose="020F0502020204030204" pitchFamily="34" charset="0"/>
                      </a:endParaRPr>
                    </a:p>
                    <a:p>
                      <a:pPr algn="l">
                        <a:lnSpc>
                          <a:spcPct val="100000"/>
                        </a:lnSpc>
                      </a:pPr>
                      <a:r>
                        <a:rPr lang="en-US" sz="550" dirty="0">
                          <a:solidFill>
                            <a:schemeClr val="tx1"/>
                          </a:solidFill>
                          <a:latin typeface="Calibri" panose="020F0502020204030204" pitchFamily="34" charset="0"/>
                          <a:cs typeface="Calibri" panose="020F0502020204030204" pitchFamily="34" charset="0"/>
                        </a:rPr>
                        <a:t>Equipment and resources to be purchased for facilitation of activity with playleaders and independent active play. Visit a local school to magpie ideas that work. </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l">
                        <a:lnSpc>
                          <a:spcPct val="100000"/>
                        </a:lnSpc>
                      </a:pPr>
                      <a:r>
                        <a:rPr lang="en-US" sz="550" dirty="0">
                          <a:solidFill>
                            <a:schemeClr val="tx1"/>
                          </a:solidFill>
                          <a:latin typeface="Calibri" panose="020F0502020204030204" pitchFamily="34" charset="0"/>
                          <a:cs typeface="Calibri" panose="020F0502020204030204" pitchFamily="34" charset="0"/>
                        </a:rPr>
                        <a:t>KS1 and KS2 participation in extra curricular clubs both sat at </a:t>
                      </a:r>
                      <a:r>
                        <a:rPr lang="en-US" sz="550" dirty="0">
                          <a:solidFill>
                            <a:schemeClr val="tx1"/>
                          </a:solidFill>
                          <a:highlight>
                            <a:srgbClr val="FFFF00"/>
                          </a:highlight>
                          <a:latin typeface="Calibri" panose="020F0502020204030204" pitchFamily="34" charset="0"/>
                          <a:cs typeface="Calibri" panose="020F0502020204030204" pitchFamily="34" charset="0"/>
                        </a:rPr>
                        <a:t>42% </a:t>
                      </a:r>
                      <a:r>
                        <a:rPr lang="en-US" sz="550" dirty="0">
                          <a:solidFill>
                            <a:schemeClr val="tx1"/>
                          </a:solidFill>
                          <a:latin typeface="Calibri" panose="020F0502020204030204" pitchFamily="34" charset="0"/>
                          <a:cs typeface="Calibri" panose="020F0502020204030204" pitchFamily="34" charset="0"/>
                        </a:rPr>
                        <a:t>by July 2025. By July 2026, we predict this to increase to </a:t>
                      </a:r>
                      <a:r>
                        <a:rPr lang="en-US" sz="550" dirty="0">
                          <a:solidFill>
                            <a:schemeClr val="tx1"/>
                          </a:solidFill>
                          <a:highlight>
                            <a:srgbClr val="00FF00"/>
                          </a:highlight>
                          <a:latin typeface="Calibri" panose="020F0502020204030204" pitchFamily="34" charset="0"/>
                          <a:cs typeface="Calibri" panose="020F0502020204030204" pitchFamily="34" charset="0"/>
                        </a:rPr>
                        <a:t>50% </a:t>
                      </a:r>
                      <a:r>
                        <a:rPr lang="en-US" sz="550" dirty="0">
                          <a:solidFill>
                            <a:schemeClr val="tx1"/>
                          </a:solidFill>
                          <a:latin typeface="Calibri" panose="020F0502020204030204" pitchFamily="34" charset="0"/>
                          <a:cs typeface="Calibri" panose="020F0502020204030204" pitchFamily="34" charset="0"/>
                        </a:rPr>
                        <a:t>through the addition of new clubs. </a:t>
                      </a:r>
                    </a:p>
                    <a:p>
                      <a:pPr algn="l">
                        <a:lnSpc>
                          <a:spcPct val="100000"/>
                        </a:lnSpc>
                      </a:pPr>
                      <a:endParaRPr lang="en-US" sz="550" dirty="0">
                        <a:solidFill>
                          <a:schemeClr val="tx1"/>
                        </a:solidFill>
                        <a:latin typeface="Calibri" panose="020F0502020204030204" pitchFamily="34" charset="0"/>
                        <a:cs typeface="Calibri" panose="020F0502020204030204" pitchFamily="34" charset="0"/>
                      </a:endParaRPr>
                    </a:p>
                    <a:p>
                      <a:pPr algn="l">
                        <a:lnSpc>
                          <a:spcPct val="100000"/>
                        </a:lnSpc>
                      </a:pPr>
                      <a:endParaRPr lang="en-US" sz="550" dirty="0">
                        <a:solidFill>
                          <a:schemeClr val="tx1"/>
                        </a:solidFill>
                        <a:latin typeface="Calibri" panose="020F0502020204030204" pitchFamily="34" charset="0"/>
                        <a:cs typeface="Calibri" panose="020F0502020204030204" pitchFamily="34" charset="0"/>
                      </a:endParaRPr>
                    </a:p>
                    <a:p>
                      <a:pPr algn="l">
                        <a:lnSpc>
                          <a:spcPct val="100000"/>
                        </a:lnSpc>
                      </a:pPr>
                      <a:endParaRPr lang="en-US" sz="550" dirty="0">
                        <a:solidFill>
                          <a:schemeClr val="tx1"/>
                        </a:solidFill>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l">
                        <a:lnSpc>
                          <a:spcPct val="100000"/>
                        </a:lnSpc>
                      </a:pPr>
                      <a:r>
                        <a:rPr lang="en-US" sz="550" dirty="0">
                          <a:solidFill>
                            <a:schemeClr val="tx1"/>
                          </a:solidFill>
                          <a:latin typeface="Calibri" panose="020F0502020204030204" pitchFamily="34" charset="0"/>
                          <a:cs typeface="Calibri" panose="020F0502020204030204" pitchFamily="34" charset="0"/>
                        </a:rPr>
                        <a:t>Extra curricular timetable set out at the beginning of the year. </a:t>
                      </a:r>
                    </a:p>
                    <a:p>
                      <a:pPr algn="l">
                        <a:lnSpc>
                          <a:spcPct val="100000"/>
                        </a:lnSpc>
                      </a:pPr>
                      <a:endParaRPr lang="en-US" sz="550" dirty="0">
                        <a:solidFill>
                          <a:schemeClr val="tx1"/>
                        </a:solidFill>
                        <a:latin typeface="Calibri" panose="020F0502020204030204" pitchFamily="34" charset="0"/>
                        <a:cs typeface="Calibri" panose="020F0502020204030204" pitchFamily="34" charset="0"/>
                      </a:endParaRPr>
                    </a:p>
                    <a:p>
                      <a:pPr algn="l">
                        <a:lnSpc>
                          <a:spcPct val="100000"/>
                        </a:lnSpc>
                      </a:pPr>
                      <a:r>
                        <a:rPr lang="en-US" sz="550" dirty="0">
                          <a:solidFill>
                            <a:schemeClr val="tx1"/>
                          </a:solidFill>
                          <a:latin typeface="Calibri" panose="020F0502020204030204" pitchFamily="34" charset="0"/>
                          <a:cs typeface="Calibri" panose="020F0502020204030204" pitchFamily="34" charset="0"/>
                        </a:rPr>
                        <a:t>Registers to highlight participation data. </a:t>
                      </a:r>
                    </a:p>
                    <a:p>
                      <a:pPr algn="l">
                        <a:lnSpc>
                          <a:spcPct val="100000"/>
                        </a:lnSpc>
                      </a:pPr>
                      <a:endParaRPr lang="en-US" sz="550" dirty="0">
                        <a:solidFill>
                          <a:schemeClr val="tx1"/>
                        </a:solidFill>
                        <a:latin typeface="Calibri" panose="020F0502020204030204" pitchFamily="34" charset="0"/>
                        <a:cs typeface="Calibri" panose="020F0502020204030204" pitchFamily="34" charset="0"/>
                      </a:endParaRPr>
                    </a:p>
                    <a:p>
                      <a:pPr algn="l">
                        <a:lnSpc>
                          <a:spcPct val="100000"/>
                        </a:lnSpc>
                      </a:pPr>
                      <a:r>
                        <a:rPr lang="en-US" sz="550" dirty="0">
                          <a:solidFill>
                            <a:schemeClr val="tx1"/>
                          </a:solidFill>
                          <a:latin typeface="Calibri" panose="020F0502020204030204" pitchFamily="34" charset="0"/>
                          <a:cs typeface="Calibri" panose="020F0502020204030204" pitchFamily="34" charset="0"/>
                        </a:rPr>
                        <a:t>Lunchtime activity plan.</a:t>
                      </a:r>
                    </a:p>
                    <a:p>
                      <a:pPr algn="l">
                        <a:lnSpc>
                          <a:spcPct val="100000"/>
                        </a:lnSpc>
                      </a:pPr>
                      <a:endParaRPr lang="en-US" sz="550" dirty="0">
                        <a:solidFill>
                          <a:schemeClr val="tx1"/>
                        </a:solidFill>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68936110"/>
                  </a:ext>
                </a:extLst>
              </a:tr>
              <a:tr h="251949">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endParaRPr lang="en-US" sz="55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550" dirty="0">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tc>
                  <a:txBody>
                    <a:bodyPr/>
                    <a:lstStyle/>
                    <a:p>
                      <a:pPr algn="ctr"/>
                      <a:r>
                        <a:rPr lang="en-US" sz="550" b="1" dirty="0">
                          <a:solidFill>
                            <a:sysClr val="windowText" lastClr="000000"/>
                          </a:solidFill>
                          <a:latin typeface="Calibri" panose="020F0502020204030204" pitchFamily="34" charset="0"/>
                          <a:cs typeface="Calibri" panose="020F0502020204030204" pitchFamily="34" charset="0"/>
                        </a:rPr>
                        <a:t>What impact have you seen?</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tc>
                  <a:txBody>
                    <a:bodyPr/>
                    <a:lstStyle/>
                    <a:p>
                      <a:pPr algn="ctr"/>
                      <a:r>
                        <a:rPr lang="en-GB" sz="550" b="1" kern="1200" dirty="0">
                          <a:solidFill>
                            <a:sysClr val="windowText" lastClr="000000"/>
                          </a:solidFill>
                          <a:effectLst/>
                          <a:latin typeface="Calibri" panose="020F0502020204030204" pitchFamily="34" charset="0"/>
                          <a:ea typeface="+mn-ea"/>
                          <a:cs typeface="Calibri" panose="020F0502020204030204" pitchFamily="34" charset="0"/>
                        </a:rPr>
                        <a:t>Are the improvements sustainable? How?</a:t>
                      </a:r>
                      <a:endParaRPr lang="en-US" sz="550" b="1" dirty="0">
                        <a:solidFill>
                          <a:sysClr val="windowText" lastClr="000000"/>
                        </a:solidFill>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tc>
                  <a:txBody>
                    <a:bodyPr/>
                    <a:lstStyle/>
                    <a:p>
                      <a:pPr marL="0" marR="0" lvl="0" indent="0" algn="ctr" defTabSz="575981" rtl="0" eaLnBrk="1" fontAlgn="auto" latinLnBrk="0" hangingPunct="1">
                        <a:lnSpc>
                          <a:spcPct val="100000"/>
                        </a:lnSpc>
                        <a:spcBef>
                          <a:spcPts val="0"/>
                        </a:spcBef>
                        <a:spcAft>
                          <a:spcPts val="0"/>
                        </a:spcAft>
                        <a:buClrTx/>
                        <a:buSzTx/>
                        <a:buFontTx/>
                        <a:buNone/>
                        <a:tabLst/>
                        <a:defRPr/>
                      </a:pPr>
                      <a:r>
                        <a:rPr lang="en-GB" sz="550" b="1" dirty="0">
                          <a:solidFill>
                            <a:sysClr val="windowText" lastClr="000000"/>
                          </a:solidFill>
                          <a:effectLst/>
                          <a:latin typeface="Calibri" panose="020F0502020204030204" pitchFamily="34" charset="0"/>
                          <a:ea typeface="Calibri" panose="020F0502020204030204" pitchFamily="34" charset="0"/>
                          <a:cs typeface="Calibri" panose="020F0502020204030204" pitchFamily="34" charset="0"/>
                        </a:rPr>
                        <a:t>Supporting evidence</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tc>
                  <a:txBody>
                    <a:bodyPr/>
                    <a:lstStyle/>
                    <a:p>
                      <a:pPr marL="0" marR="0" lvl="0" indent="0" algn="ctr" defTabSz="575981" rtl="0" eaLnBrk="1" fontAlgn="auto" latinLnBrk="0" hangingPunct="1">
                        <a:lnSpc>
                          <a:spcPct val="100000"/>
                        </a:lnSpc>
                        <a:spcBef>
                          <a:spcPts val="0"/>
                        </a:spcBef>
                        <a:spcAft>
                          <a:spcPts val="0"/>
                        </a:spcAft>
                        <a:buClrTx/>
                        <a:buSzTx/>
                        <a:buFontTx/>
                        <a:buNone/>
                        <a:tabLst/>
                        <a:defRPr/>
                      </a:pPr>
                      <a:r>
                        <a:rPr lang="en-US" sz="550" b="1" dirty="0">
                          <a:solidFill>
                            <a:sysClr val="windowText" lastClr="000000"/>
                          </a:solidFill>
                          <a:effectLst/>
                          <a:latin typeface="Calibri" panose="020F0502020204030204" pitchFamily="34" charset="0"/>
                          <a:cs typeface="Calibri" panose="020F0502020204030204" pitchFamily="34" charset="0"/>
                        </a:rPr>
                        <a:t>Approx. cost</a:t>
                      </a:r>
                      <a:endParaRPr lang="en-GB" sz="550" b="1" dirty="0">
                        <a:solidFill>
                          <a:sysClr val="windowText" lastClr="000000"/>
                        </a:solidFill>
                        <a:effectLst/>
                        <a:latin typeface="Calibri" panose="020F0502020204030204" pitchFamily="34" charset="0"/>
                        <a:ea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extLst>
                  <a:ext uri="{0D108BD9-81ED-4DB2-BD59-A6C34878D82A}">
                    <a16:rowId xmlns:a16="http://schemas.microsoft.com/office/drawing/2014/main" val="3420514327"/>
                  </a:ext>
                </a:extLst>
              </a:tr>
              <a:tr h="1148590">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endParaRPr lang="en-US" sz="55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550" dirty="0">
                        <a:latin typeface="Calibri" panose="020F0502020204030204" pitchFamily="34" charset="0"/>
                        <a:cs typeface="Calibri" panose="020F0502020204030204" pitchFamily="34" charset="0"/>
                      </a:endParaRPr>
                    </a:p>
                    <a:p>
                      <a:pPr marL="0" marR="0" lvl="0" indent="0" algn="ctr" defTabSz="575981" rtl="0" eaLnBrk="1" fontAlgn="auto" latinLnBrk="0" hangingPunct="1">
                        <a:lnSpc>
                          <a:spcPct val="100000"/>
                        </a:lnSpc>
                        <a:spcBef>
                          <a:spcPts val="0"/>
                        </a:spcBef>
                        <a:spcAft>
                          <a:spcPts val="0"/>
                        </a:spcAft>
                        <a:buClrTx/>
                        <a:buSzTx/>
                        <a:buFontTx/>
                        <a:buNone/>
                        <a:tabLst/>
                        <a:defRPr/>
                      </a:pPr>
                      <a:endParaRPr lang="en-US" sz="550" b="1" dirty="0">
                        <a:latin typeface="Calibri" panose="020F0502020204030204" pitchFamily="34" charset="0"/>
                        <a:cs typeface="Calibri" panose="020F0502020204030204" pitchFamily="34" charset="0"/>
                      </a:endParaRPr>
                    </a:p>
                    <a:p>
                      <a:pPr marL="0" marR="0" lvl="0" indent="0" algn="ctr" defTabSz="575981" rtl="0" eaLnBrk="1" fontAlgn="auto" latinLnBrk="0" hangingPunct="1">
                        <a:lnSpc>
                          <a:spcPct val="100000"/>
                        </a:lnSpc>
                        <a:spcBef>
                          <a:spcPts val="0"/>
                        </a:spcBef>
                        <a:spcAft>
                          <a:spcPts val="0"/>
                        </a:spcAft>
                        <a:buClrTx/>
                        <a:buSzTx/>
                        <a:buFontTx/>
                        <a:buNone/>
                        <a:tabLst/>
                        <a:defRPr/>
                      </a:pPr>
                      <a:endParaRPr lang="en-US" sz="550" b="1" dirty="0">
                        <a:latin typeface="Calibri" panose="020F0502020204030204" pitchFamily="34" charset="0"/>
                        <a:cs typeface="Calibri" panose="020F0502020204030204" pitchFamily="34" charset="0"/>
                      </a:endParaRPr>
                    </a:p>
                    <a:p>
                      <a:pPr marL="0" marR="0" lvl="0" indent="0" algn="ctr" defTabSz="575981" rtl="0" eaLnBrk="1" fontAlgn="auto" latinLnBrk="0" hangingPunct="1">
                        <a:lnSpc>
                          <a:spcPct val="100000"/>
                        </a:lnSpc>
                        <a:spcBef>
                          <a:spcPts val="0"/>
                        </a:spcBef>
                        <a:spcAft>
                          <a:spcPts val="0"/>
                        </a:spcAft>
                        <a:buClrTx/>
                        <a:buSzTx/>
                        <a:buFontTx/>
                        <a:buNone/>
                        <a:tabLst/>
                        <a:defRPr/>
                      </a:pPr>
                      <a:r>
                        <a:rPr lang="en-US" sz="550" b="1" dirty="0">
                          <a:latin typeface="Calibri" panose="020F0502020204030204" pitchFamily="34" charset="0"/>
                          <a:cs typeface="Calibri" panose="020F0502020204030204" pitchFamily="34" charset="0"/>
                        </a:rPr>
                        <a:t>Evaluate (Complete in July)</a:t>
                      </a: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55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55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55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550" dirty="0">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l">
                        <a:lnSpc>
                          <a:spcPct val="100000"/>
                        </a:lnSpc>
                      </a:pPr>
                      <a:r>
                        <a:rPr lang="en-US" sz="550" dirty="0">
                          <a:solidFill>
                            <a:schemeClr val="tx1"/>
                          </a:solidFill>
                          <a:latin typeface="Calibri" panose="020F0502020204030204" pitchFamily="34" charset="0"/>
                          <a:cs typeface="Calibri" panose="020F0502020204030204" pitchFamily="34" charset="0"/>
                        </a:rPr>
                        <a:t>KS1 and KS2 participation in extra curricular clubs both sat at </a:t>
                      </a:r>
                      <a:r>
                        <a:rPr lang="en-US" sz="550" dirty="0">
                          <a:solidFill>
                            <a:schemeClr val="tx1"/>
                          </a:solidFill>
                          <a:highlight>
                            <a:srgbClr val="FFFF00"/>
                          </a:highlight>
                          <a:latin typeface="Calibri" panose="020F0502020204030204" pitchFamily="34" charset="0"/>
                          <a:cs typeface="Calibri" panose="020F0502020204030204" pitchFamily="34" charset="0"/>
                        </a:rPr>
                        <a:t>42% </a:t>
                      </a:r>
                      <a:r>
                        <a:rPr lang="en-US" sz="550" dirty="0">
                          <a:solidFill>
                            <a:schemeClr val="tx1"/>
                          </a:solidFill>
                          <a:latin typeface="Calibri" panose="020F0502020204030204" pitchFamily="34" charset="0"/>
                          <a:cs typeface="Calibri" panose="020F0502020204030204" pitchFamily="34" charset="0"/>
                        </a:rPr>
                        <a:t>by July 2025. </a:t>
                      </a:r>
                      <a:r>
                        <a:rPr lang="en-US" sz="550" b="1" dirty="0">
                          <a:solidFill>
                            <a:schemeClr val="tx1"/>
                          </a:solidFill>
                          <a:latin typeface="Calibri" panose="020F0502020204030204" pitchFamily="34" charset="0"/>
                          <a:cs typeface="Calibri" panose="020F0502020204030204" pitchFamily="34" charset="0"/>
                        </a:rPr>
                        <a:t>Now</a:t>
                      </a:r>
                      <a:r>
                        <a:rPr lang="en-US" sz="550" dirty="0">
                          <a:solidFill>
                            <a:schemeClr val="tx1"/>
                          </a:solidFill>
                          <a:latin typeface="Calibri" panose="020F0502020204030204" pitchFamily="34" charset="0"/>
                          <a:cs typeface="Calibri" panose="020F0502020204030204" pitchFamily="34" charset="0"/>
                        </a:rPr>
                        <a:t>, in July 2026, </a:t>
                      </a:r>
                      <a:r>
                        <a:rPr lang="en-US" sz="550" dirty="0">
                          <a:solidFill>
                            <a:schemeClr val="tx1"/>
                          </a:solidFill>
                          <a:highlight>
                            <a:srgbClr val="00FF00"/>
                          </a:highlight>
                          <a:latin typeface="Calibri" panose="020F0502020204030204" pitchFamily="34" charset="0"/>
                          <a:cs typeface="Calibri" panose="020F0502020204030204" pitchFamily="34" charset="0"/>
                        </a:rPr>
                        <a:t>over 50% </a:t>
                      </a:r>
                      <a:r>
                        <a:rPr lang="en-US" sz="550" dirty="0">
                          <a:solidFill>
                            <a:schemeClr val="tx1"/>
                          </a:solidFill>
                          <a:latin typeface="Calibri" panose="020F0502020204030204" pitchFamily="34" charset="0"/>
                          <a:cs typeface="Calibri" panose="020F0502020204030204" pitchFamily="34" charset="0"/>
                        </a:rPr>
                        <a:t>of KS1 and KS2 children participated in extra-curricular clubs.  </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l">
                        <a:lnSpc>
                          <a:spcPct val="100000"/>
                        </a:lnSpc>
                      </a:pPr>
                      <a:r>
                        <a:rPr lang="en-US" sz="550" dirty="0">
                          <a:solidFill>
                            <a:schemeClr val="tx1"/>
                          </a:solidFill>
                          <a:latin typeface="Calibri" panose="020F0502020204030204" pitchFamily="34" charset="0"/>
                          <a:cs typeface="Calibri" panose="020F0502020204030204" pitchFamily="34" charset="0"/>
                        </a:rPr>
                        <a:t>Continue to provide high quality extra-curricular clubs that are parent paid and therefore do not require any funding. Additionally, continue to provide high quality extra-curricular clubs that are teacher led and so free to attend. </a:t>
                      </a:r>
                    </a:p>
                    <a:p>
                      <a:pPr algn="l">
                        <a:lnSpc>
                          <a:spcPct val="100000"/>
                        </a:lnSpc>
                      </a:pPr>
                      <a:endParaRPr lang="en-US" sz="550" dirty="0">
                        <a:solidFill>
                          <a:schemeClr val="tx1"/>
                        </a:solidFill>
                        <a:latin typeface="Calibri" panose="020F0502020204030204" pitchFamily="34" charset="0"/>
                        <a:cs typeface="Calibri" panose="020F0502020204030204" pitchFamily="34" charset="0"/>
                      </a:endParaRPr>
                    </a:p>
                    <a:p>
                      <a:pPr algn="l">
                        <a:lnSpc>
                          <a:spcPct val="100000"/>
                        </a:lnSpc>
                      </a:pPr>
                      <a:r>
                        <a:rPr lang="en-US" sz="550" dirty="0">
                          <a:solidFill>
                            <a:schemeClr val="tx1"/>
                          </a:solidFill>
                          <a:latin typeface="Calibri" panose="020F0502020204030204" pitchFamily="34" charset="0"/>
                          <a:cs typeface="Calibri" panose="020F0502020204030204" pitchFamily="34" charset="0"/>
                        </a:rPr>
                        <a:t>Contacts made with local clubs and sport coaches. </a:t>
                      </a:r>
                    </a:p>
                    <a:p>
                      <a:pPr algn="l">
                        <a:lnSpc>
                          <a:spcPct val="100000"/>
                        </a:lnSpc>
                      </a:pPr>
                      <a:endParaRPr lang="en-US" sz="550" dirty="0">
                        <a:solidFill>
                          <a:schemeClr val="tx1"/>
                        </a:solidFill>
                        <a:latin typeface="Calibri" panose="020F0502020204030204" pitchFamily="34" charset="0"/>
                        <a:cs typeface="Calibri" panose="020F0502020204030204" pitchFamily="34" charset="0"/>
                      </a:endParaRPr>
                    </a:p>
                    <a:p>
                      <a:pPr algn="l">
                        <a:lnSpc>
                          <a:spcPct val="100000"/>
                        </a:lnSpc>
                      </a:pPr>
                      <a:r>
                        <a:rPr lang="en-US" sz="550" dirty="0">
                          <a:solidFill>
                            <a:schemeClr val="tx1"/>
                          </a:solidFill>
                          <a:latin typeface="Calibri" panose="020F0502020204030204" pitchFamily="34" charset="0"/>
                          <a:cs typeface="Calibri" panose="020F0502020204030204" pitchFamily="34" charset="0"/>
                        </a:rPr>
                        <a:t>Continue to work with lunchtime supervisors. </a:t>
                      </a:r>
                    </a:p>
                    <a:p>
                      <a:pPr algn="l">
                        <a:lnSpc>
                          <a:spcPct val="100000"/>
                        </a:lnSpc>
                      </a:pPr>
                      <a:endParaRPr lang="en-US" sz="550" dirty="0">
                        <a:solidFill>
                          <a:schemeClr val="tx1"/>
                        </a:solidFill>
                        <a:latin typeface="Calibri" panose="020F0502020204030204" pitchFamily="34" charset="0"/>
                        <a:cs typeface="Calibri" panose="020F0502020204030204" pitchFamily="34" charset="0"/>
                      </a:endParaRPr>
                    </a:p>
                    <a:p>
                      <a:pPr algn="l">
                        <a:lnSpc>
                          <a:spcPct val="100000"/>
                        </a:lnSpc>
                      </a:pPr>
                      <a:r>
                        <a:rPr lang="en-US" sz="550" dirty="0">
                          <a:solidFill>
                            <a:schemeClr val="tx1"/>
                          </a:solidFill>
                          <a:latin typeface="Calibri" panose="020F0502020204030204" pitchFamily="34" charset="0"/>
                          <a:cs typeface="Calibri" panose="020F0502020204030204" pitchFamily="34" charset="0"/>
                        </a:rPr>
                        <a:t>‘Employ’ new Y6 playleaders in September. </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l">
                        <a:lnSpc>
                          <a:spcPct val="100000"/>
                        </a:lnSpc>
                      </a:pPr>
                      <a:r>
                        <a:rPr lang="en-US" sz="550" dirty="0">
                          <a:solidFill>
                            <a:schemeClr val="tx1"/>
                          </a:solidFill>
                          <a:latin typeface="Calibri" panose="020F0502020204030204" pitchFamily="34" charset="0"/>
                          <a:cs typeface="Calibri" panose="020F0502020204030204" pitchFamily="34" charset="0"/>
                        </a:rPr>
                        <a:t>Extra curricular timetable set out at the beginning of the year. </a:t>
                      </a:r>
                    </a:p>
                    <a:p>
                      <a:pPr algn="l">
                        <a:lnSpc>
                          <a:spcPct val="100000"/>
                        </a:lnSpc>
                      </a:pPr>
                      <a:endParaRPr lang="en-US" sz="550" dirty="0">
                        <a:solidFill>
                          <a:schemeClr val="tx1"/>
                        </a:solidFill>
                        <a:latin typeface="Calibri" panose="020F0502020204030204" pitchFamily="34" charset="0"/>
                        <a:cs typeface="Calibri" panose="020F0502020204030204" pitchFamily="34" charset="0"/>
                      </a:endParaRPr>
                    </a:p>
                    <a:p>
                      <a:pPr algn="l">
                        <a:lnSpc>
                          <a:spcPct val="100000"/>
                        </a:lnSpc>
                      </a:pPr>
                      <a:r>
                        <a:rPr lang="en-US" sz="550" dirty="0">
                          <a:solidFill>
                            <a:schemeClr val="tx1"/>
                          </a:solidFill>
                          <a:latin typeface="Calibri" panose="020F0502020204030204" pitchFamily="34" charset="0"/>
                          <a:cs typeface="Calibri" panose="020F0502020204030204" pitchFamily="34" charset="0"/>
                        </a:rPr>
                        <a:t>Registers to highlight participation data. </a:t>
                      </a:r>
                    </a:p>
                    <a:p>
                      <a:pPr algn="l">
                        <a:lnSpc>
                          <a:spcPct val="100000"/>
                        </a:lnSpc>
                      </a:pPr>
                      <a:endParaRPr lang="en-US" sz="550" dirty="0">
                        <a:solidFill>
                          <a:schemeClr val="tx1"/>
                        </a:solidFill>
                        <a:latin typeface="Calibri" panose="020F0502020204030204" pitchFamily="34" charset="0"/>
                        <a:cs typeface="Calibri" panose="020F0502020204030204" pitchFamily="34" charset="0"/>
                      </a:endParaRPr>
                    </a:p>
                    <a:p>
                      <a:pPr algn="l">
                        <a:lnSpc>
                          <a:spcPct val="100000"/>
                        </a:lnSpc>
                      </a:pPr>
                      <a:r>
                        <a:rPr lang="en-US" sz="550" dirty="0">
                          <a:solidFill>
                            <a:schemeClr val="tx1"/>
                          </a:solidFill>
                          <a:latin typeface="Calibri" panose="020F0502020204030204" pitchFamily="34" charset="0"/>
                          <a:cs typeface="Calibri" panose="020F0502020204030204" pitchFamily="34" charset="0"/>
                        </a:rPr>
                        <a:t>Lunchtime activity plan.</a:t>
                      </a:r>
                    </a:p>
                    <a:p>
                      <a:pPr algn="l">
                        <a:lnSpc>
                          <a:spcPct val="100000"/>
                        </a:lnSpc>
                      </a:pPr>
                      <a:endParaRPr lang="en-US" sz="550" dirty="0">
                        <a:solidFill>
                          <a:schemeClr val="tx1"/>
                        </a:solidFill>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US" sz="550" b="0" dirty="0">
                          <a:solidFill>
                            <a:schemeClr val="tx1"/>
                          </a:solidFill>
                          <a:latin typeface="Calibri" panose="020F0502020204030204" pitchFamily="34" charset="0"/>
                          <a:ea typeface="Calibri" panose="020F0502020204030204" pitchFamily="34" charset="0"/>
                          <a:cs typeface="Calibri" panose="020F0502020204030204" pitchFamily="34" charset="0"/>
                        </a:rPr>
                        <a:t>Clubs = £8,969.16</a:t>
                      </a: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550" b="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r>
                        <a:rPr lang="en-US" sz="550" b="0" dirty="0">
                          <a:solidFill>
                            <a:schemeClr val="tx1"/>
                          </a:solidFill>
                          <a:latin typeface="Calibri" panose="020F0502020204030204" pitchFamily="34" charset="0"/>
                          <a:ea typeface="Calibri" panose="020F0502020204030204" pitchFamily="34" charset="0"/>
                          <a:cs typeface="Calibri" panose="020F0502020204030204" pitchFamily="34" charset="0"/>
                        </a:rPr>
                        <a:t>Workshops = £279</a:t>
                      </a: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550" b="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r>
                        <a:rPr lang="en-US" sz="550" b="0" dirty="0">
                          <a:solidFill>
                            <a:schemeClr val="tx1"/>
                          </a:solidFill>
                          <a:latin typeface="Calibri" panose="020F0502020204030204" pitchFamily="34" charset="0"/>
                          <a:ea typeface="Calibri" panose="020F0502020204030204" pitchFamily="34" charset="0"/>
                          <a:cs typeface="Calibri" panose="020F0502020204030204" pitchFamily="34" charset="0"/>
                        </a:rPr>
                        <a:t>Enrich Education = £735</a:t>
                      </a: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550" b="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r>
                        <a:rPr lang="en-US" sz="550" b="0" dirty="0">
                          <a:solidFill>
                            <a:schemeClr val="tx1"/>
                          </a:solidFill>
                          <a:latin typeface="Calibri" panose="020F0502020204030204" pitchFamily="34" charset="0"/>
                          <a:ea typeface="Calibri" panose="020F0502020204030204" pitchFamily="34" charset="0"/>
                          <a:cs typeface="Calibri" panose="020F0502020204030204" pitchFamily="34" charset="0"/>
                        </a:rPr>
                        <a:t>Equipment = £185.98</a:t>
                      </a: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550" b="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r>
                        <a:rPr lang="en-US" sz="550" b="0" dirty="0">
                          <a:solidFill>
                            <a:schemeClr val="tx1"/>
                          </a:solidFill>
                          <a:latin typeface="Calibri" panose="020F0502020204030204" pitchFamily="34" charset="0"/>
                          <a:ea typeface="Calibri" panose="020F0502020204030204" pitchFamily="34" charset="0"/>
                          <a:cs typeface="Calibri" panose="020F0502020204030204" pitchFamily="34" charset="0"/>
                        </a:rPr>
                        <a:t>Active lunch = £3,336.45</a:t>
                      </a: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550" b="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r>
                        <a:rPr lang="en-US" sz="550" b="1" dirty="0">
                          <a:solidFill>
                            <a:schemeClr val="tx1"/>
                          </a:solidFill>
                          <a:latin typeface="Calibri" panose="020F0502020204030204" pitchFamily="34" charset="0"/>
                          <a:ea typeface="Calibri" panose="020F0502020204030204" pitchFamily="34" charset="0"/>
                          <a:cs typeface="Calibri" panose="020F0502020204030204" pitchFamily="34" charset="0"/>
                        </a:rPr>
                        <a:t>Total = </a:t>
                      </a:r>
                      <a:r>
                        <a:rPr lang="en-GB" sz="550" b="1" i="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£13,505.59</a:t>
                      </a:r>
                      <a:endParaRPr lang="en-US" sz="550" b="1" dirty="0">
                        <a:solidFill>
                          <a:schemeClr val="tx1"/>
                        </a:solidFill>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72556584"/>
                  </a:ext>
                </a:extLst>
              </a:tr>
            </a:tbl>
          </a:graphicData>
        </a:graphic>
      </p:graphicFrame>
    </p:spTree>
    <p:extLst>
      <p:ext uri="{BB962C8B-B14F-4D97-AF65-F5344CB8AC3E}">
        <p14:creationId xmlns:p14="http://schemas.microsoft.com/office/powerpoint/2010/main" val="312065853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B3A9FB95E075B4B81617FCA72D59E74" ma:contentTypeVersion="16" ma:contentTypeDescription="Create a new document." ma:contentTypeScope="" ma:versionID="916fa47e217fecceae2cec2c79bb2e6d">
  <xsd:schema xmlns:xsd="http://www.w3.org/2001/XMLSchema" xmlns:xs="http://www.w3.org/2001/XMLSchema" xmlns:p="http://schemas.microsoft.com/office/2006/metadata/properties" xmlns:ns2="9ed314b5-6a5f-4594-94c1-d467d62cce8e" xmlns:ns3="7ef64d70-05ff-4470-8eb6-510ce35793e2" targetNamespace="http://schemas.microsoft.com/office/2006/metadata/properties" ma:root="true" ma:fieldsID="6764cbeba9b5bc91699a381f7bac221a" ns2:_="" ns3:_="">
    <xsd:import namespace="9ed314b5-6a5f-4594-94c1-d467d62cce8e"/>
    <xsd:import namespace="7ef64d70-05ff-4470-8eb6-510ce35793e2"/>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MediaServiceLocation" minOccurs="0"/>
                <xsd:element ref="ns2:lcf76f155ced4ddcb4097134ff3c332f" minOccurs="0"/>
                <xsd:element ref="ns3:TaxCatchAll" minOccurs="0"/>
                <xsd:element ref="ns2:MediaServiceOCR" minOccurs="0"/>
                <xsd:element ref="ns3:SharedWithUsers" minOccurs="0"/>
                <xsd:element ref="ns3:SharedWithDetail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ed314b5-6a5f-4594-94c1-d467d62cce8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Location" ma:index="15" nillable="true" ma:displayName="Location" ma:indexed="true" ma:internalName="MediaServiceLocation" ma:readOnly="true">
      <xsd:simpleType>
        <xsd:restriction base="dms:Text"/>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6ee90a1c-6484-4b97-8607-00254b61cbd0"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BillingMetadata" ma:index="23"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ef64d70-05ff-4470-8eb6-510ce35793e2"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1af7b228-5e5d-4b59-b591-7ea92c066ebb}" ma:internalName="TaxCatchAll" ma:showField="CatchAllData" ma:web="7ef64d70-05ff-4470-8eb6-510ce35793e2">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9ed314b5-6a5f-4594-94c1-d467d62cce8e">
      <Terms xmlns="http://schemas.microsoft.com/office/infopath/2007/PartnerControls"/>
    </lcf76f155ced4ddcb4097134ff3c332f>
    <TaxCatchAll xmlns="7ef64d70-05ff-4470-8eb6-510ce35793e2" xsi:nil="true"/>
  </documentManagement>
</p:properties>
</file>

<file path=customXml/itemProps1.xml><?xml version="1.0" encoding="utf-8"?>
<ds:datastoreItem xmlns:ds="http://schemas.openxmlformats.org/officeDocument/2006/customXml" ds:itemID="{40E81890-7F20-478F-B6EA-3BEB02B5B30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ed314b5-6a5f-4594-94c1-d467d62cce8e"/>
    <ds:schemaRef ds:uri="7ef64d70-05ff-4470-8eb6-510ce35793e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D4ED280-A3F1-4E8F-8630-19614F1BBBCA}">
  <ds:schemaRefs>
    <ds:schemaRef ds:uri="http://schemas.microsoft.com/sharepoint/v3/contenttype/forms"/>
  </ds:schemaRefs>
</ds:datastoreItem>
</file>

<file path=customXml/itemProps3.xml><?xml version="1.0" encoding="utf-8"?>
<ds:datastoreItem xmlns:ds="http://schemas.openxmlformats.org/officeDocument/2006/customXml" ds:itemID="{E7873E01-3D95-493F-93C0-E285636CEFBF}">
  <ds:schemaRefs>
    <ds:schemaRef ds:uri="http://schemas.microsoft.com/office/2006/metadata/properties"/>
    <ds:schemaRef ds:uri="http://schemas.microsoft.com/office/infopath/2007/PartnerControls"/>
    <ds:schemaRef ds:uri="9ed314b5-6a5f-4594-94c1-d467d62cce8e"/>
    <ds:schemaRef ds:uri="7ef64d70-05ff-4470-8eb6-510ce35793e2"/>
  </ds:schemaRefs>
</ds:datastoreItem>
</file>

<file path=docProps/app.xml><?xml version="1.0" encoding="utf-8"?>
<Properties xmlns="http://schemas.openxmlformats.org/officeDocument/2006/extended-properties" xmlns:vt="http://schemas.openxmlformats.org/officeDocument/2006/docPropsVTypes">
  <Template>Office Theme</Template>
  <TotalTime>768</TotalTime>
  <Words>3456</Words>
  <Application>Microsoft Office PowerPoint</Application>
  <PresentationFormat>Custom</PresentationFormat>
  <Paragraphs>425</Paragraphs>
  <Slides>12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Aptos</vt:lpstr>
      <vt:lpstr>Aptos Display</vt: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David Rock</dc:creator>
  <cp:lastModifiedBy>H Peacock (RW)</cp:lastModifiedBy>
  <cp:revision>14</cp:revision>
  <dcterms:created xsi:type="dcterms:W3CDTF">2025-10-08T18:09:30Z</dcterms:created>
  <dcterms:modified xsi:type="dcterms:W3CDTF">2026-07-15T06:45:57Z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0x0101008B3A9FB95E075B4B81617FCA72D59E74</vt:lpwstr>
  </property>
  <property fmtid="{D5CDD505-2E9C-101B-9397-08002B2CF9AE}" pid="3" name="MediaServiceImageTags">
    <vt:lpwstr/>
  </property>
</Properties>
</file>